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58" r:id="rId3"/>
    <p:sldId id="257" r:id="rId4"/>
    <p:sldId id="301" r:id="rId5"/>
    <p:sldId id="356" r:id="rId6"/>
    <p:sldId id="357" r:id="rId7"/>
    <p:sldId id="359" r:id="rId8"/>
    <p:sldId id="358" r:id="rId9"/>
    <p:sldId id="260" r:id="rId10"/>
    <p:sldId id="303" r:id="rId11"/>
    <p:sldId id="304" r:id="rId12"/>
    <p:sldId id="308" r:id="rId13"/>
    <p:sldId id="318" r:id="rId14"/>
    <p:sldId id="360" r:id="rId15"/>
    <p:sldId id="361" r:id="rId16"/>
    <p:sldId id="362" r:id="rId17"/>
    <p:sldId id="363" r:id="rId18"/>
    <p:sldId id="364" r:id="rId19"/>
    <p:sldId id="365" r:id="rId20"/>
    <p:sldId id="370" r:id="rId21"/>
    <p:sldId id="366" r:id="rId22"/>
    <p:sldId id="371" r:id="rId23"/>
    <p:sldId id="372" r:id="rId24"/>
    <p:sldId id="373" r:id="rId25"/>
    <p:sldId id="374" r:id="rId26"/>
    <p:sldId id="375" r:id="rId27"/>
    <p:sldId id="376" r:id="rId28"/>
    <p:sldId id="377" r:id="rId29"/>
    <p:sldId id="378" r:id="rId30"/>
    <p:sldId id="379" r:id="rId31"/>
    <p:sldId id="380" r:id="rId32"/>
    <p:sldId id="381" r:id="rId33"/>
    <p:sldId id="383" r:id="rId34"/>
    <p:sldId id="382" r:id="rId35"/>
    <p:sldId id="384" r:id="rId36"/>
    <p:sldId id="385" r:id="rId37"/>
    <p:sldId id="386" r:id="rId38"/>
    <p:sldId id="387" r:id="rId39"/>
    <p:sldId id="388" r:id="rId40"/>
    <p:sldId id="389" r:id="rId41"/>
    <p:sldId id="390" r:id="rId42"/>
    <p:sldId id="391" r:id="rId43"/>
    <p:sldId id="392" r:id="rId44"/>
    <p:sldId id="393" r:id="rId45"/>
    <p:sldId id="353" r:id="rId46"/>
    <p:sldId id="394" r:id="rId47"/>
    <p:sldId id="354" r:id="rId48"/>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F8EB"/>
    <a:srgbClr val="FBD0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6659" autoAdjust="0"/>
  </p:normalViewPr>
  <p:slideViewPr>
    <p:cSldViewPr snapToGrid="0">
      <p:cViewPr>
        <p:scale>
          <a:sx n="80" d="100"/>
          <a:sy n="80" d="100"/>
        </p:scale>
        <p:origin x="-1092" y="-828"/>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868B4D-88EB-4D1B-8C05-E00D18859B04}" type="datetimeFigureOut">
              <a:rPr lang="zh-CN" altLang="en-US" smtClean="0"/>
              <a:t>2016/11/9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C22898-45BB-4E96-99D7-729736ECC9C5}" type="slidenum">
              <a:rPr lang="zh-CN" altLang="en-US" smtClean="0"/>
              <a:t>‹#›</a:t>
            </a:fld>
            <a:endParaRPr lang="zh-CN" altLang="en-US"/>
          </a:p>
        </p:txBody>
      </p:sp>
    </p:spTree>
    <p:extLst>
      <p:ext uri="{BB962C8B-B14F-4D97-AF65-F5344CB8AC3E}">
        <p14:creationId xmlns:p14="http://schemas.microsoft.com/office/powerpoint/2010/main" val="3622820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更多精美</a:t>
            </a:r>
            <a:r>
              <a:rPr lang="en-US" altLang="zh-CN" smtClean="0"/>
              <a:t>PPT</a:t>
            </a:r>
            <a:r>
              <a:rPr lang="zh-CN" altLang="en-US" smtClean="0"/>
              <a:t>模板下载：</a:t>
            </a:r>
            <a:endParaRPr lang="en-US" altLang="zh-CN" smtClean="0"/>
          </a:p>
          <a:p>
            <a:r>
              <a:rPr lang="en-US" altLang="zh-CN" smtClean="0"/>
              <a:t>http://so.ooopic.com/sousuo/15770370/</a:t>
            </a:r>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a:t>
            </a:fld>
            <a:endParaRPr lang="zh-CN" altLang="en-US"/>
          </a:p>
        </p:txBody>
      </p:sp>
    </p:spTree>
    <p:extLst>
      <p:ext uri="{BB962C8B-B14F-4D97-AF65-F5344CB8AC3E}">
        <p14:creationId xmlns:p14="http://schemas.microsoft.com/office/powerpoint/2010/main" val="2768678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10</a:t>
            </a:fld>
            <a:endParaRPr lang="zh-CN" altLang="en-US"/>
          </a:p>
        </p:txBody>
      </p:sp>
    </p:spTree>
    <p:extLst>
      <p:ext uri="{BB962C8B-B14F-4D97-AF65-F5344CB8AC3E}">
        <p14:creationId xmlns:p14="http://schemas.microsoft.com/office/powerpoint/2010/main" val="151332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11</a:t>
            </a:fld>
            <a:endParaRPr lang="zh-CN" altLang="en-US"/>
          </a:p>
        </p:txBody>
      </p:sp>
    </p:spTree>
    <p:extLst>
      <p:ext uri="{BB962C8B-B14F-4D97-AF65-F5344CB8AC3E}">
        <p14:creationId xmlns:p14="http://schemas.microsoft.com/office/powerpoint/2010/main" val="1513325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12</a:t>
            </a:fld>
            <a:endParaRPr lang="zh-CN" altLang="en-US"/>
          </a:p>
        </p:txBody>
      </p:sp>
    </p:spTree>
    <p:extLst>
      <p:ext uri="{BB962C8B-B14F-4D97-AF65-F5344CB8AC3E}">
        <p14:creationId xmlns:p14="http://schemas.microsoft.com/office/powerpoint/2010/main" val="2436610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13</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14</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15</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16</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17</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18</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19</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a:t>
            </a:fld>
            <a:endParaRPr lang="zh-CN" altLang="en-US"/>
          </a:p>
        </p:txBody>
      </p:sp>
    </p:spTree>
    <p:extLst>
      <p:ext uri="{BB962C8B-B14F-4D97-AF65-F5344CB8AC3E}">
        <p14:creationId xmlns:p14="http://schemas.microsoft.com/office/powerpoint/2010/main" val="22238890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20</a:t>
            </a:fld>
            <a:endParaRPr lang="zh-CN" altLang="en-US"/>
          </a:p>
        </p:txBody>
      </p:sp>
    </p:spTree>
    <p:extLst>
      <p:ext uri="{BB962C8B-B14F-4D97-AF65-F5344CB8AC3E}">
        <p14:creationId xmlns:p14="http://schemas.microsoft.com/office/powerpoint/2010/main" val="2436610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21</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22</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23</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24</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25</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26</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27</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28</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29</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a:t>
            </a:fld>
            <a:endParaRPr lang="zh-CN" altLang="en-US"/>
          </a:p>
        </p:txBody>
      </p:sp>
    </p:spTree>
    <p:extLst>
      <p:ext uri="{BB962C8B-B14F-4D97-AF65-F5344CB8AC3E}">
        <p14:creationId xmlns:p14="http://schemas.microsoft.com/office/powerpoint/2010/main" val="13249441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30</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31</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32</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33</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34</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35</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36</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37</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38</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39</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4</a:t>
            </a:fld>
            <a:endParaRPr lang="zh-CN" altLang="en-US"/>
          </a:p>
        </p:txBody>
      </p:sp>
    </p:spTree>
    <p:extLst>
      <p:ext uri="{BB962C8B-B14F-4D97-AF65-F5344CB8AC3E}">
        <p14:creationId xmlns:p14="http://schemas.microsoft.com/office/powerpoint/2010/main" val="24366100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40</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41</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42</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43</a:t>
            </a:fld>
            <a:endParaRPr lang="zh-CN" altLang="en-US"/>
          </a:p>
        </p:txBody>
      </p:sp>
    </p:spTree>
    <p:extLst>
      <p:ext uri="{BB962C8B-B14F-4D97-AF65-F5344CB8AC3E}">
        <p14:creationId xmlns:p14="http://schemas.microsoft.com/office/powerpoint/2010/main" val="13787970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44</a:t>
            </a:fld>
            <a:endParaRPr lang="zh-CN" altLang="en-US"/>
          </a:p>
        </p:txBody>
      </p:sp>
    </p:spTree>
    <p:extLst>
      <p:ext uri="{BB962C8B-B14F-4D97-AF65-F5344CB8AC3E}">
        <p14:creationId xmlns:p14="http://schemas.microsoft.com/office/powerpoint/2010/main" val="24366100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45</a:t>
            </a:fld>
            <a:endParaRPr lang="zh-CN" altLang="en-US"/>
          </a:p>
        </p:txBody>
      </p:sp>
    </p:spTree>
    <p:extLst>
      <p:ext uri="{BB962C8B-B14F-4D97-AF65-F5344CB8AC3E}">
        <p14:creationId xmlns:p14="http://schemas.microsoft.com/office/powerpoint/2010/main" val="8840777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46</a:t>
            </a:fld>
            <a:endParaRPr lang="zh-CN" altLang="en-US"/>
          </a:p>
        </p:txBody>
      </p:sp>
    </p:spTree>
    <p:extLst>
      <p:ext uri="{BB962C8B-B14F-4D97-AF65-F5344CB8AC3E}">
        <p14:creationId xmlns:p14="http://schemas.microsoft.com/office/powerpoint/2010/main" val="8840777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更多精美</a:t>
            </a:r>
            <a:r>
              <a:rPr lang="en-US" altLang="zh-CN" smtClean="0"/>
              <a:t>PPT</a:t>
            </a:r>
            <a:r>
              <a:rPr lang="zh-CN" altLang="en-US" smtClean="0"/>
              <a:t>模板下载：</a:t>
            </a:r>
            <a:endParaRPr lang="en-US" altLang="zh-CN" smtClean="0"/>
          </a:p>
          <a:p>
            <a:r>
              <a:rPr lang="en-US" altLang="zh-CN" smtClean="0"/>
              <a:t>http://so.ooopic.com/sousuo/15770370/</a:t>
            </a:r>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47</a:t>
            </a:fld>
            <a:endParaRPr lang="zh-CN" altLang="en-US"/>
          </a:p>
        </p:txBody>
      </p:sp>
    </p:spTree>
    <p:extLst>
      <p:ext uri="{BB962C8B-B14F-4D97-AF65-F5344CB8AC3E}">
        <p14:creationId xmlns:p14="http://schemas.microsoft.com/office/powerpoint/2010/main" val="2768678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5</a:t>
            </a:fld>
            <a:endParaRPr lang="zh-CN" altLang="en-US"/>
          </a:p>
        </p:txBody>
      </p:sp>
    </p:spTree>
    <p:extLst>
      <p:ext uri="{BB962C8B-B14F-4D97-AF65-F5344CB8AC3E}">
        <p14:creationId xmlns:p14="http://schemas.microsoft.com/office/powerpoint/2010/main" val="321033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6</a:t>
            </a:fld>
            <a:endParaRPr lang="zh-CN" altLang="en-US"/>
          </a:p>
        </p:txBody>
      </p:sp>
    </p:spTree>
    <p:extLst>
      <p:ext uri="{BB962C8B-B14F-4D97-AF65-F5344CB8AC3E}">
        <p14:creationId xmlns:p14="http://schemas.microsoft.com/office/powerpoint/2010/main" val="39234291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7</a:t>
            </a:fld>
            <a:endParaRPr lang="zh-CN" altLang="en-US"/>
          </a:p>
        </p:txBody>
      </p:sp>
    </p:spTree>
    <p:extLst>
      <p:ext uri="{BB962C8B-B14F-4D97-AF65-F5344CB8AC3E}">
        <p14:creationId xmlns:p14="http://schemas.microsoft.com/office/powerpoint/2010/main" val="3923429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8</a:t>
            </a:fld>
            <a:endParaRPr lang="zh-CN" altLang="en-US"/>
          </a:p>
        </p:txBody>
      </p:sp>
    </p:spTree>
    <p:extLst>
      <p:ext uri="{BB962C8B-B14F-4D97-AF65-F5344CB8AC3E}">
        <p14:creationId xmlns:p14="http://schemas.microsoft.com/office/powerpoint/2010/main" val="2436610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22898-45BB-4E96-99D7-729736ECC9C5}" type="slidenum">
              <a:rPr lang="zh-CN" altLang="en-US" smtClean="0"/>
              <a:t>9</a:t>
            </a:fld>
            <a:endParaRPr lang="zh-CN" altLang="en-US"/>
          </a:p>
        </p:txBody>
      </p:sp>
    </p:spTree>
    <p:extLst>
      <p:ext uri="{BB962C8B-B14F-4D97-AF65-F5344CB8AC3E}">
        <p14:creationId xmlns:p14="http://schemas.microsoft.com/office/powerpoint/2010/main" val="1513325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24927206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r="23857"/>
          <a:stretch/>
        </p:blipFill>
        <p:spPr>
          <a:xfrm flipH="1">
            <a:off x="-1" y="0"/>
            <a:ext cx="12191999" cy="1790700"/>
          </a:xfrm>
          <a:prstGeom prst="rect">
            <a:avLst/>
          </a:prstGeom>
        </p:spPr>
      </p:pic>
      <p:sp>
        <p:nvSpPr>
          <p:cNvPr id="5" name="矩形 4"/>
          <p:cNvSpPr/>
          <p:nvPr userDrawn="1"/>
        </p:nvSpPr>
        <p:spPr>
          <a:xfrm>
            <a:off x="0" y="1734273"/>
            <a:ext cx="12192000" cy="60959"/>
          </a:xfrm>
          <a:prstGeom prst="rect">
            <a:avLst/>
          </a:prstGeom>
          <a:solidFill>
            <a:schemeClr val="accent2">
              <a:lumMod val="60000"/>
              <a:lumOff val="40000"/>
            </a:schemeClr>
          </a:solidFill>
          <a:ln w="1905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FFFFFF"/>
              </a:solidFill>
              <a:effectLst/>
              <a:uLnTx/>
              <a:uFillTx/>
              <a:latin typeface="Impact"/>
              <a:ea typeface="微软雅黑"/>
              <a:cs typeface="+mn-cs"/>
            </a:endParaRPr>
          </a:p>
        </p:txBody>
      </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4377" y="362856"/>
            <a:ext cx="1239279" cy="1055873"/>
          </a:xfrm>
          <a:prstGeom prst="rect">
            <a:avLst/>
          </a:prstGeom>
        </p:spPr>
      </p:pic>
    </p:spTree>
    <p:extLst>
      <p:ext uri="{BB962C8B-B14F-4D97-AF65-F5344CB8AC3E}">
        <p14:creationId xmlns:p14="http://schemas.microsoft.com/office/powerpoint/2010/main" val="2252288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800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前言和目录">
    <p:spTree>
      <p:nvGrpSpPr>
        <p:cNvPr id="1" name=""/>
        <p:cNvGrpSpPr/>
        <p:nvPr/>
      </p:nvGrpSpPr>
      <p:grpSpPr>
        <a:xfrm>
          <a:off x="0" y="0"/>
          <a:ext cx="0" cy="0"/>
          <a:chOff x="0" y="0"/>
          <a:chExt cx="0" cy="0"/>
        </a:xfrm>
      </p:grpSpPr>
      <p:pic>
        <p:nvPicPr>
          <p:cNvPr id="3" name="bg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2280755"/>
            <a:ext cx="12192000" cy="4596314"/>
          </a:xfrm>
          <a:prstGeom prst="rect">
            <a:avLst/>
          </a:prstGeom>
          <a:solidFill>
            <a:srgbClr val="FFF6E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2373297"/>
            <a:ext cx="12192000" cy="4513028"/>
          </a:xfrm>
          <a:prstGeom prst="rect">
            <a:avLst/>
          </a:prstGeom>
          <a:solidFill>
            <a:srgbClr val="FFF6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1184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0876" y="294640"/>
            <a:ext cx="3982673" cy="5953760"/>
          </a:xfrm>
          <a:prstGeom prst="rect">
            <a:avLst/>
          </a:prstGeom>
        </p:spPr>
      </p:pic>
      <p:pic>
        <p:nvPicPr>
          <p:cNvPr id="7" name="图片 6"/>
          <p:cNvPicPr>
            <a:picLocks noChangeAspect="1"/>
          </p:cNvPicPr>
          <p:nvPr userDrawn="1"/>
        </p:nvPicPr>
        <p:blipFill rotWithShape="1">
          <a:blip r:embed="rId3">
            <a:extLst>
              <a:ext uri="{28A0092B-C50C-407E-A947-70E740481C1C}">
                <a14:useLocalDpi xmlns:a14="http://schemas.microsoft.com/office/drawing/2010/main" val="0"/>
              </a:ext>
            </a:extLst>
          </a:blip>
          <a:srcRect l="5234" t="2554" b="84106"/>
          <a:stretch/>
        </p:blipFill>
        <p:spPr>
          <a:xfrm flipH="1">
            <a:off x="-3" y="-5069"/>
            <a:ext cx="12192001" cy="182869"/>
          </a:xfrm>
          <a:prstGeom prst="rect">
            <a:avLst/>
          </a:prstGeom>
        </p:spPr>
      </p:pic>
      <p:pic>
        <p:nvPicPr>
          <p:cNvPr id="8" name="图片 7"/>
          <p:cNvPicPr>
            <a:picLocks noChangeAspect="1"/>
          </p:cNvPicPr>
          <p:nvPr userDrawn="1"/>
        </p:nvPicPr>
        <p:blipFill rotWithShape="1">
          <a:blip r:embed="rId3">
            <a:extLst>
              <a:ext uri="{28A0092B-C50C-407E-A947-70E740481C1C}">
                <a14:useLocalDpi xmlns:a14="http://schemas.microsoft.com/office/drawing/2010/main" val="0"/>
              </a:ext>
            </a:extLst>
          </a:blip>
          <a:srcRect l="5234" t="2554" b="84106"/>
          <a:stretch/>
        </p:blipFill>
        <p:spPr>
          <a:xfrm flipH="1">
            <a:off x="-3" y="6675131"/>
            <a:ext cx="12192001" cy="182869"/>
          </a:xfrm>
          <a:prstGeom prst="rect">
            <a:avLst/>
          </a:prstGeom>
        </p:spPr>
      </p:pic>
    </p:spTree>
    <p:extLst>
      <p:ext uri="{BB962C8B-B14F-4D97-AF65-F5344CB8AC3E}">
        <p14:creationId xmlns:p14="http://schemas.microsoft.com/office/powerpoint/2010/main" val="469529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86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12191999" cy="1311830"/>
          </a:xfrm>
          <a:prstGeom prst="rect">
            <a:avLst/>
          </a:prstGeom>
        </p:spPr>
      </p:pic>
      <p:sp>
        <p:nvSpPr>
          <p:cNvPr id="5" name="矩形 4"/>
          <p:cNvSpPr/>
          <p:nvPr userDrawn="1"/>
        </p:nvSpPr>
        <p:spPr>
          <a:xfrm>
            <a:off x="0" y="1311830"/>
            <a:ext cx="12192000" cy="60959"/>
          </a:xfrm>
          <a:prstGeom prst="rect">
            <a:avLst/>
          </a:prstGeom>
          <a:solidFill>
            <a:schemeClr val="accent2">
              <a:lumMod val="60000"/>
              <a:lumOff val="40000"/>
            </a:schemeClr>
          </a:solidFill>
          <a:ln w="1905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smtClean="0">
              <a:ln>
                <a:noFill/>
              </a:ln>
              <a:solidFill>
                <a:srgbClr val="FFFFFF"/>
              </a:solidFill>
              <a:effectLst/>
              <a:uLnTx/>
              <a:uFillTx/>
              <a:latin typeface="Impact"/>
              <a:ea typeface="微软雅黑"/>
              <a:cs typeface="+mn-cs"/>
            </a:endParaRPr>
          </a:p>
        </p:txBody>
      </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71807" y="174171"/>
            <a:ext cx="902879" cy="769258"/>
          </a:xfrm>
          <a:prstGeom prst="rect">
            <a:avLst/>
          </a:prstGeom>
        </p:spPr>
      </p:pic>
    </p:spTree>
    <p:extLst>
      <p:ext uri="{BB962C8B-B14F-4D97-AF65-F5344CB8AC3E}">
        <p14:creationId xmlns:p14="http://schemas.microsoft.com/office/powerpoint/2010/main" val="2682331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800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b="4278"/>
          <a:stretch/>
        </p:blipFill>
        <p:spPr>
          <a:xfrm>
            <a:off x="0" y="0"/>
            <a:ext cx="12192000" cy="6858000"/>
          </a:xfrm>
          <a:prstGeom prst="rect">
            <a:avLst/>
          </a:prstGeom>
        </p:spPr>
      </p:pic>
    </p:spTree>
    <p:extLst>
      <p:ext uri="{BB962C8B-B14F-4D97-AF65-F5344CB8AC3E}">
        <p14:creationId xmlns:p14="http://schemas.microsoft.com/office/powerpoint/2010/main" val="17828149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8E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385645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 id="2147483652" r:id="rId4"/>
    <p:sldLayoutId id="2147483653" r:id="rId5"/>
    <p:sldLayoutId id="2147483655"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1.xml"/><Relationship Id="rId7" Type="http://schemas.openxmlformats.org/officeDocument/2006/relationships/image" Target="../media/image10.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4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5"/>
          <a:tile tx="0" ty="0" sx="100000" sy="100000" flip="none" algn="tl"/>
        </a:blipFill>
        <a:effectLst/>
      </p:bgPr>
    </p:bg>
    <p:spTree>
      <p:nvGrpSpPr>
        <p:cNvPr id="1" name=""/>
        <p:cNvGrpSpPr/>
        <p:nvPr/>
      </p:nvGrpSpPr>
      <p:grpSpPr>
        <a:xfrm>
          <a:off x="0" y="0"/>
          <a:ext cx="0" cy="0"/>
          <a:chOff x="0" y="0"/>
          <a:chExt cx="0" cy="0"/>
        </a:xfrm>
      </p:grpSpPr>
      <p:sp>
        <p:nvSpPr>
          <p:cNvPr id="4" name="矩形 3"/>
          <p:cNvSpPr/>
          <p:nvPr/>
        </p:nvSpPr>
        <p:spPr>
          <a:xfrm>
            <a:off x="5418118" y="2322980"/>
            <a:ext cx="6135013" cy="1877437"/>
          </a:xfrm>
          <a:prstGeom prst="rect">
            <a:avLst/>
          </a:prstGeom>
        </p:spPr>
        <p:txBody>
          <a:bodyPr wrap="none">
            <a:spAutoFit/>
          </a:bodyPr>
          <a:lstStyle/>
          <a:p>
            <a:r>
              <a:rPr lang="zh-CN" altLang="en-US" sz="11600" b="1" dirty="0" smtClean="0">
                <a:gradFill>
                  <a:gsLst>
                    <a:gs pos="37000">
                      <a:schemeClr val="bg1"/>
                    </a:gs>
                    <a:gs pos="82000">
                      <a:srgbClr val="FFFF00"/>
                    </a:gs>
                    <a:gs pos="100000">
                      <a:schemeClr val="bg1"/>
                    </a:gs>
                  </a:gsLst>
                  <a:lin ang="5400000" scaled="1"/>
                </a:gradFill>
                <a:effectLst>
                  <a:reflection blurRad="12700" stA="32000" endPos="26000" dist="57150" dir="5400000" sy="-100000" algn="bl" rotWithShape="0"/>
                </a:effectLst>
                <a:latin typeface="微软雅黑" panose="020B0503020204020204" pitchFamily="34" charset="-122"/>
                <a:ea typeface="微软雅黑" panose="020B0503020204020204" pitchFamily="34" charset="-122"/>
              </a:rPr>
              <a:t>若干准则</a:t>
            </a:r>
            <a:endParaRPr lang="en-US" altLang="zh-CN" sz="11600" b="1" dirty="0" smtClean="0">
              <a:gradFill>
                <a:gsLst>
                  <a:gs pos="37000">
                    <a:schemeClr val="bg1"/>
                  </a:gs>
                  <a:gs pos="82000">
                    <a:srgbClr val="FFFF00"/>
                  </a:gs>
                  <a:gs pos="100000">
                    <a:schemeClr val="bg1"/>
                  </a:gs>
                </a:gsLst>
                <a:lin ang="5400000" scaled="1"/>
              </a:gradFill>
              <a:effectLst>
                <a:reflection blurRad="12700" stA="32000" endPos="26000" dist="57150" dir="5400000" sy="-100000" algn="bl" rotWithShape="0"/>
              </a:effectLst>
              <a:latin typeface="微软雅黑" panose="020B0503020204020204" pitchFamily="34" charset="-122"/>
              <a:ea typeface="微软雅黑" panose="020B0503020204020204" pitchFamily="34" charset="-122"/>
            </a:endParaRPr>
          </a:p>
        </p:txBody>
      </p:sp>
      <p:sp>
        <p:nvSpPr>
          <p:cNvPr id="6" name="矩形 5"/>
          <p:cNvSpPr/>
          <p:nvPr/>
        </p:nvSpPr>
        <p:spPr>
          <a:xfrm>
            <a:off x="5040435" y="4478847"/>
            <a:ext cx="6672019" cy="707886"/>
          </a:xfrm>
          <a:prstGeom prst="rect">
            <a:avLst/>
          </a:prstGeom>
        </p:spPr>
        <p:txBody>
          <a:bodyPr wrap="none">
            <a:spAutoFit/>
          </a:bodyPr>
          <a:lstStyle/>
          <a:p>
            <a:r>
              <a:rPr lang="zh-CN" altLang="en-US" sz="2000" dirty="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认真学习贯彻</a:t>
            </a:r>
            <a:r>
              <a:rPr lang="en-US" altLang="zh-CN" sz="2000" dirty="0" smtClean="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a:t>
            </a:r>
            <a:r>
              <a:rPr lang="zh-CN" altLang="en-US" sz="2000" dirty="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关于新形势下党内政治生活的若干准则</a:t>
            </a:r>
            <a:r>
              <a:rPr lang="en-US" altLang="zh-CN" sz="2000" dirty="0" smtClean="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 </a:t>
            </a:r>
          </a:p>
          <a:p>
            <a:r>
              <a:rPr lang="zh-CN" altLang="en-US" sz="2000" dirty="0" smtClean="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大力</a:t>
            </a:r>
            <a:r>
              <a:rPr lang="zh-CN" altLang="en-US" sz="2000" dirty="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推进全面从严治党</a:t>
            </a:r>
          </a:p>
        </p:txBody>
      </p:sp>
      <p:grpSp>
        <p:nvGrpSpPr>
          <p:cNvPr id="10" name="组合 9"/>
          <p:cNvGrpSpPr/>
          <p:nvPr/>
        </p:nvGrpSpPr>
        <p:grpSpPr>
          <a:xfrm>
            <a:off x="4312908" y="1518314"/>
            <a:ext cx="7206444" cy="723275"/>
            <a:chOff x="1979856" y="1288132"/>
            <a:chExt cx="7206444" cy="723275"/>
          </a:xfrm>
        </p:grpSpPr>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79856" y="1288132"/>
              <a:ext cx="745273" cy="723275"/>
            </a:xfrm>
            <a:prstGeom prst="rect">
              <a:avLst/>
            </a:prstGeom>
          </p:spPr>
        </p:pic>
        <p:sp>
          <p:nvSpPr>
            <p:cNvPr id="9" name="矩形 8"/>
            <p:cNvSpPr/>
            <p:nvPr/>
          </p:nvSpPr>
          <p:spPr>
            <a:xfrm>
              <a:off x="2666566" y="1330467"/>
              <a:ext cx="6519734" cy="677108"/>
            </a:xfrm>
            <a:prstGeom prst="rect">
              <a:avLst/>
            </a:prstGeom>
          </p:spPr>
          <p:txBody>
            <a:bodyPr wrap="none">
              <a:spAutoFit/>
            </a:bodyPr>
            <a:lstStyle/>
            <a:p>
              <a:r>
                <a:rPr lang="zh-CN" altLang="en-US" sz="3800" b="1" dirty="0" smtClean="0">
                  <a:gradFill>
                    <a:gsLst>
                      <a:gs pos="33000">
                        <a:schemeClr val="accent1">
                          <a:lumMod val="5000"/>
                          <a:lumOff val="95000"/>
                        </a:schemeClr>
                      </a:gs>
                      <a:gs pos="82000">
                        <a:srgbClr val="FBD034"/>
                      </a:gs>
                      <a:gs pos="100000">
                        <a:schemeClr val="bg1"/>
                      </a:gs>
                    </a:gsLst>
                    <a:lin ang="5400000" scaled="1"/>
                  </a:gradFill>
                  <a:effectLst>
                    <a:outerShdw blurRad="50800" dist="76200" dir="2700000" algn="tl" rotWithShape="0">
                      <a:srgbClr val="591300">
                        <a:alpha val="50000"/>
                      </a:srgbClr>
                    </a:outerShdw>
                  </a:effectLst>
                  <a:latin typeface="微软雅黑" panose="020B0503020204020204" pitchFamily="34" charset="-122"/>
                  <a:ea typeface="微软雅黑" panose="020B0503020204020204" pitchFamily="34" charset="-122"/>
                </a:rPr>
                <a:t>关于新形式下党内政治生活的</a:t>
              </a:r>
              <a:endParaRPr lang="en-US" altLang="zh-CN" sz="3800" b="1" dirty="0" smtClean="0">
                <a:gradFill>
                  <a:gsLst>
                    <a:gs pos="33000">
                      <a:schemeClr val="accent1">
                        <a:lumMod val="5000"/>
                        <a:lumOff val="95000"/>
                      </a:schemeClr>
                    </a:gs>
                    <a:gs pos="82000">
                      <a:srgbClr val="FBD034"/>
                    </a:gs>
                    <a:gs pos="100000">
                      <a:schemeClr val="bg1"/>
                    </a:gs>
                  </a:gsLst>
                  <a:lin ang="5400000" scaled="1"/>
                </a:gradFill>
                <a:effectLst>
                  <a:outerShdw blurRad="50800" dist="76200" dir="2700000" algn="tl" rotWithShape="0">
                    <a:srgbClr val="591300">
                      <a:alpha val="50000"/>
                    </a:srgbClr>
                  </a:outerShdw>
                </a:effectLst>
                <a:latin typeface="微软雅黑" panose="020B0503020204020204" pitchFamily="34" charset="-122"/>
                <a:ea typeface="微软雅黑" panose="020B0503020204020204" pitchFamily="34" charset="-122"/>
              </a:endParaRPr>
            </a:p>
          </p:txBody>
        </p:sp>
      </p:grpSp>
      <p:pic>
        <p:nvPicPr>
          <p:cNvPr id="11" name="bgMusic">
            <a:hlinkClick r:id="" action="ppaction://media"/>
          </p:cNvPr>
          <p:cNvPicPr>
            <a:picLocks noChangeAspect="1"/>
          </p:cNvPicPr>
          <p:nvPr>
            <a:audioFile r:link="rId1"/>
            <p:extLst>
              <p:ext uri="{DAA4B4D4-6D71-4841-9C94-3DE7FCFB9230}">
                <p14:media xmlns:p14="http://schemas.microsoft.com/office/powerpoint/2010/main" r:embed="rId2">
                  <p14:trim st="1000" end="3478.1666"/>
                  <p14:fade in="50" out="50"/>
                </p14:media>
              </p:ext>
            </p:extLst>
          </p:nvPr>
        </p:nvPicPr>
        <p:blipFill>
          <a:blip r:embed="rId7"/>
          <a:stretch>
            <a:fillRect/>
          </a:stretch>
        </p:blipFill>
        <p:spPr>
          <a:xfrm>
            <a:off x="13198475" y="-1139825"/>
            <a:ext cx="609600" cy="609600"/>
          </a:xfrm>
          <a:prstGeom prst="rect">
            <a:avLst/>
          </a:prstGeom>
        </p:spPr>
      </p:pic>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13257" y="886799"/>
            <a:ext cx="3308359" cy="5580951"/>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5040429" y="5376343"/>
            <a:ext cx="4325223" cy="338554"/>
          </a:xfrm>
          <a:prstGeom prst="rect">
            <a:avLst/>
          </a:prstGeom>
        </p:spPr>
        <p:txBody>
          <a:bodyPr wrap="none">
            <a:spAutoFit/>
          </a:bodyPr>
          <a:lstStyle/>
          <a:p>
            <a:r>
              <a:rPr lang="zh-CN" altLang="en-US" sz="1600" dirty="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汇报</a:t>
            </a:r>
            <a:r>
              <a:rPr lang="zh-CN" altLang="en-US" sz="1600" dirty="0" smtClean="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人：我图网党支部  汇报时间：</a:t>
            </a:r>
            <a:r>
              <a:rPr lang="en-US" altLang="zh-CN" sz="1600" dirty="0" smtClean="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2016.11.9</a:t>
            </a:r>
            <a:endParaRPr lang="zh-CN" altLang="en-US" sz="1600" dirty="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9828531" y="334098"/>
            <a:ext cx="1543474" cy="1055358"/>
            <a:chOff x="10442144" y="948727"/>
            <a:chExt cx="1543474" cy="1309508"/>
          </a:xfrm>
        </p:grpSpPr>
        <p:sp>
          <p:nvSpPr>
            <p:cNvPr id="14" name="矩形: 圆顶角 1"/>
            <p:cNvSpPr/>
            <p:nvPr/>
          </p:nvSpPr>
          <p:spPr>
            <a:xfrm>
              <a:off x="10442144" y="948727"/>
              <a:ext cx="1543474" cy="661571"/>
            </a:xfrm>
            <a:prstGeom prst="round2Same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FDEDAA"/>
                  </a:solidFill>
                  <a:latin typeface="微软雅黑" panose="020B0503020204020204" pitchFamily="82" charset="2"/>
                  <a:ea typeface="微软雅黑" panose="020B0503020204020204" pitchFamily="82" charset="2"/>
                </a:rPr>
                <a:t>十八届六中全会审议通过</a:t>
              </a:r>
            </a:p>
          </p:txBody>
        </p:sp>
        <p:sp>
          <p:nvSpPr>
            <p:cNvPr id="15" name="矩形: 圆顶角 24"/>
            <p:cNvSpPr/>
            <p:nvPr/>
          </p:nvSpPr>
          <p:spPr>
            <a:xfrm flipV="1">
              <a:off x="10442144" y="1617938"/>
              <a:ext cx="1543474" cy="640297"/>
            </a:xfrm>
            <a:prstGeom prst="round2Same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rgbClr val="FDEDAA"/>
                </a:solidFill>
                <a:latin typeface="微软雅黑" panose="020B0503020204020204" pitchFamily="82" charset="2"/>
                <a:ea typeface="微软雅黑" panose="020B0503020204020204" pitchFamily="82" charset="2"/>
              </a:endParaRPr>
            </a:p>
          </p:txBody>
        </p:sp>
        <p:sp>
          <p:nvSpPr>
            <p:cNvPr id="16" name="矩形: 圆顶角 26"/>
            <p:cNvSpPr/>
            <p:nvPr/>
          </p:nvSpPr>
          <p:spPr>
            <a:xfrm>
              <a:off x="10442144" y="1636419"/>
              <a:ext cx="1543474" cy="593045"/>
            </a:xfrm>
            <a:prstGeom prst="round2Same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DEDAA"/>
                  </a:solidFill>
                  <a:latin typeface="微软雅黑" panose="020B0503020204020204" pitchFamily="82" charset="2"/>
                  <a:ea typeface="微软雅黑" panose="020B0503020204020204" pitchFamily="82" charset="2"/>
                </a:rPr>
                <a:t>最新版</a:t>
              </a:r>
            </a:p>
          </p:txBody>
        </p:sp>
      </p:grpSp>
    </p:spTree>
    <p:extLst>
      <p:ext uri="{BB962C8B-B14F-4D97-AF65-F5344CB8AC3E}">
        <p14:creationId xmlns:p14="http://schemas.microsoft.com/office/powerpoint/2010/main" val="28964611"/>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32"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500" fill="hold"/>
                                        <p:tgtEl>
                                          <p:spTgt spid="1026"/>
                                        </p:tgtEl>
                                        <p:attrNameLst>
                                          <p:attrName>ppt_w</p:attrName>
                                        </p:attrNameLst>
                                      </p:cBhvr>
                                      <p:tavLst>
                                        <p:tav tm="0">
                                          <p:val>
                                            <p:strVal val="4*#ppt_w"/>
                                          </p:val>
                                        </p:tav>
                                        <p:tav tm="100000">
                                          <p:val>
                                            <p:strVal val="#ppt_w"/>
                                          </p:val>
                                        </p:tav>
                                      </p:tavLst>
                                    </p:anim>
                                    <p:anim calcmode="lin" valueType="num">
                                      <p:cBhvr>
                                        <p:cTn id="12" dur="500" fill="hold"/>
                                        <p:tgtEl>
                                          <p:spTgt spid="1026"/>
                                        </p:tgtEl>
                                        <p:attrNameLst>
                                          <p:attrName>ppt_h</p:attrName>
                                        </p:attrNameLst>
                                      </p:cBhvr>
                                      <p:tavLst>
                                        <p:tav tm="0">
                                          <p:val>
                                            <p:strVal val="4*#ppt_h"/>
                                          </p:val>
                                        </p:tav>
                                        <p:tav tm="100000">
                                          <p:val>
                                            <p:strVal val="#ppt_h"/>
                                          </p:val>
                                        </p:tav>
                                      </p:tavLst>
                                    </p:anim>
                                  </p:childTnLst>
                                </p:cTn>
                              </p:par>
                              <p:par>
                                <p:cTn id="13" presetID="2" presetClass="entr" presetSubtype="8" decel="66667" fill="hold"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50" fill="hold"/>
                                        <p:tgtEl>
                                          <p:spTgt spid="10"/>
                                        </p:tgtEl>
                                        <p:attrNameLst>
                                          <p:attrName>ppt_x</p:attrName>
                                        </p:attrNameLst>
                                      </p:cBhvr>
                                      <p:tavLst>
                                        <p:tav tm="0">
                                          <p:val>
                                            <p:strVal val="0-#ppt_w/2"/>
                                          </p:val>
                                        </p:tav>
                                        <p:tav tm="100000">
                                          <p:val>
                                            <p:strVal val="#ppt_x"/>
                                          </p:val>
                                        </p:tav>
                                      </p:tavLst>
                                    </p:anim>
                                    <p:anim calcmode="lin" valueType="num">
                                      <p:cBhvr additive="base">
                                        <p:cTn id="16" dur="75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decel="66667" fill="hold" grpId="0" nodeType="withEffect">
                                  <p:stCondLst>
                                    <p:cond delay="1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000" fill="hold"/>
                                        <p:tgtEl>
                                          <p:spTgt spid="4"/>
                                        </p:tgtEl>
                                        <p:attrNameLst>
                                          <p:attrName>ppt_x</p:attrName>
                                        </p:attrNameLst>
                                      </p:cBhvr>
                                      <p:tavLst>
                                        <p:tav tm="0">
                                          <p:val>
                                            <p:strVal val="0-#ppt_w/2"/>
                                          </p:val>
                                        </p:tav>
                                        <p:tav tm="100000">
                                          <p:val>
                                            <p:strVal val="#ppt_x"/>
                                          </p:val>
                                        </p:tav>
                                      </p:tavLst>
                                    </p:anim>
                                    <p:anim calcmode="lin" valueType="num">
                                      <p:cBhvr additive="base">
                                        <p:cTn id="20" dur="1000" fill="hold"/>
                                        <p:tgtEl>
                                          <p:spTgt spid="4"/>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30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30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37" repeatCount="indefinite" fill="hold" display="0">
                  <p:stCondLst>
                    <p:cond delay="indefinite"/>
                  </p:stCondLst>
                  <p:endCondLst>
                    <p:cond evt="onStopAudio" delay="0">
                      <p:tgtEl>
                        <p:sldTgt/>
                      </p:tgtEl>
                    </p:cond>
                  </p:endCondLst>
                </p:cTn>
                <p:tgtEl>
                  <p:spTgt spid="11"/>
                </p:tgtEl>
              </p:cMediaNode>
            </p:audio>
          </p:childTnLst>
        </p:cTn>
      </p:par>
    </p:tnLst>
    <p:bldLst>
      <p:bldP spid="4" grpId="0"/>
      <p:bldP spid="6"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若干准则基础知识</a:t>
            </a:r>
          </a:p>
        </p:txBody>
      </p:sp>
      <p:sp>
        <p:nvSpPr>
          <p:cNvPr id="31" name="D"/>
          <p:cNvSpPr/>
          <p:nvPr/>
        </p:nvSpPr>
        <p:spPr>
          <a:xfrm>
            <a:off x="12787086" y="7271657"/>
            <a:ext cx="101600"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10642" y="1099534"/>
            <a:ext cx="3308359" cy="558095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33"/>
          <p:cNvSpPr txBox="1"/>
          <p:nvPr/>
        </p:nvSpPr>
        <p:spPr>
          <a:xfrm>
            <a:off x="1559187" y="2873308"/>
            <a:ext cx="2749471" cy="707886"/>
          </a:xfrm>
          <a:prstGeom prst="rect">
            <a:avLst/>
          </a:prstGeom>
          <a:noFill/>
        </p:spPr>
        <p:txBody>
          <a:bodyPr wrap="none" rtlCol="0">
            <a:spAutoFit/>
          </a:bodyPr>
          <a:lstStyle/>
          <a:p>
            <a:r>
              <a:rPr lang="zh-CN" altLang="en-US" sz="4000" b="1"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rPr>
              <a:t>审议通过：</a:t>
            </a:r>
          </a:p>
        </p:txBody>
      </p:sp>
      <p:sp>
        <p:nvSpPr>
          <p:cNvPr id="8" name="文本框 5"/>
          <p:cNvSpPr txBox="1"/>
          <p:nvPr/>
        </p:nvSpPr>
        <p:spPr>
          <a:xfrm>
            <a:off x="1559187" y="3541265"/>
            <a:ext cx="4806236" cy="1230593"/>
          </a:xfrm>
          <a:prstGeom prst="rect">
            <a:avLst/>
          </a:prstGeom>
          <a:noFill/>
        </p:spPr>
        <p:txBody>
          <a:bodyPr wrap="square" rtlCol="0">
            <a:spAutoFit/>
          </a:bodyPr>
          <a:lstStyle/>
          <a:p>
            <a:pPr>
              <a:lnSpc>
                <a:spcPct val="200000"/>
              </a:lnSpc>
            </a:pPr>
            <a:r>
              <a:rPr lang="en-US" altLang="zh-CN" sz="2000" dirty="0">
                <a:solidFill>
                  <a:schemeClr val="tx1">
                    <a:lumMod val="85000"/>
                    <a:lumOff val="15000"/>
                  </a:schemeClr>
                </a:solidFill>
                <a:latin typeface="微软雅黑" panose="020B0503020204020204" pitchFamily="82" charset="2"/>
                <a:ea typeface="微软雅黑" panose="020B0503020204020204" pitchFamily="82" charset="2"/>
              </a:rPr>
              <a:t>2016</a:t>
            </a:r>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年</a:t>
            </a:r>
            <a:r>
              <a:rPr lang="en-US" altLang="zh-CN" sz="2000" dirty="0">
                <a:solidFill>
                  <a:schemeClr val="tx1">
                    <a:lumMod val="85000"/>
                    <a:lumOff val="15000"/>
                  </a:schemeClr>
                </a:solidFill>
                <a:latin typeface="微软雅黑" panose="020B0503020204020204" pitchFamily="82" charset="2"/>
                <a:ea typeface="微软雅黑" panose="020B0503020204020204" pitchFamily="82" charset="2"/>
              </a:rPr>
              <a:t>10</a:t>
            </a:r>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月</a:t>
            </a:r>
            <a:r>
              <a:rPr lang="en-US" altLang="zh-CN" sz="2000" dirty="0">
                <a:solidFill>
                  <a:schemeClr val="tx1">
                    <a:lumMod val="85000"/>
                    <a:lumOff val="15000"/>
                  </a:schemeClr>
                </a:solidFill>
                <a:latin typeface="微软雅黑" panose="020B0503020204020204" pitchFamily="82" charset="2"/>
                <a:ea typeface="微软雅黑" panose="020B0503020204020204" pitchFamily="82" charset="2"/>
              </a:rPr>
              <a:t>24</a:t>
            </a:r>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日至</a:t>
            </a:r>
            <a:r>
              <a:rPr lang="en-US" altLang="zh-CN" sz="2000" dirty="0">
                <a:solidFill>
                  <a:schemeClr val="tx1">
                    <a:lumMod val="85000"/>
                    <a:lumOff val="15000"/>
                  </a:schemeClr>
                </a:solidFill>
                <a:latin typeface="微软雅黑" panose="020B0503020204020204" pitchFamily="82" charset="2"/>
                <a:ea typeface="微软雅黑" panose="020B0503020204020204" pitchFamily="82" charset="2"/>
              </a:rPr>
              <a:t>10</a:t>
            </a:r>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月</a:t>
            </a:r>
            <a:r>
              <a:rPr lang="en-US" altLang="zh-CN" sz="2000" dirty="0">
                <a:solidFill>
                  <a:schemeClr val="tx1">
                    <a:lumMod val="85000"/>
                    <a:lumOff val="15000"/>
                  </a:schemeClr>
                </a:solidFill>
                <a:latin typeface="微软雅黑" panose="020B0503020204020204" pitchFamily="82" charset="2"/>
                <a:ea typeface="微软雅黑" panose="020B0503020204020204" pitchFamily="82" charset="2"/>
              </a:rPr>
              <a:t>27</a:t>
            </a:r>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日在北京举行的中国共产党十八届六中全会审议通过。</a:t>
            </a:r>
          </a:p>
        </p:txBody>
      </p:sp>
    </p:spTree>
    <p:extLst>
      <p:ext uri="{BB962C8B-B14F-4D97-AF65-F5344CB8AC3E}">
        <p14:creationId xmlns:p14="http://schemas.microsoft.com/office/powerpoint/2010/main" val="1016357933"/>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32"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strVal val="4*#ppt_w"/>
                                          </p:val>
                                        </p:tav>
                                        <p:tav tm="100000">
                                          <p:val>
                                            <p:strVal val="#ppt_w"/>
                                          </p:val>
                                        </p:tav>
                                      </p:tavLst>
                                    </p:anim>
                                    <p:anim calcmode="lin" valueType="num">
                                      <p:cBhvr>
                                        <p:cTn id="17" dur="500" fill="hold"/>
                                        <p:tgtEl>
                                          <p:spTgt spid="21"/>
                                        </p:tgtEl>
                                        <p:attrNameLst>
                                          <p:attrName>ppt_h</p:attrName>
                                        </p:attrNameLst>
                                      </p:cBhvr>
                                      <p:tavLst>
                                        <p:tav tm="0">
                                          <p:val>
                                            <p:strVal val="4*#ppt_h"/>
                                          </p:val>
                                        </p:tav>
                                        <p:tav tm="100000">
                                          <p:val>
                                            <p:strVal val="#ppt_h"/>
                                          </p:val>
                                        </p:tav>
                                      </p:tavLst>
                                    </p:anim>
                                  </p:childTnLst>
                                </p:cTn>
                              </p:par>
                            </p:childTnLst>
                          </p:cTn>
                        </p:par>
                        <p:par>
                          <p:cTn id="18" fill="hold">
                            <p:stCondLst>
                              <p:cond delay="500"/>
                            </p:stCondLst>
                            <p:childTnLst>
                              <p:par>
                                <p:cTn id="19" presetID="16" presetClass="entr" presetSubtype="2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par>
                          <p:cTn id="22" fill="hold">
                            <p:stCondLst>
                              <p:cond delay="1000"/>
                            </p:stCondLst>
                            <p:childTnLst>
                              <p:par>
                                <p:cTn id="23" presetID="1" presetClass="entr" presetSubtype="0" fill="hold" grpId="0" nodeType="afterEffect">
                                  <p:stCondLst>
                                    <p:cond delay="0"/>
                                  </p:stCondLst>
                                  <p:iterate type="lt">
                                    <p:tmAbs val="200"/>
                                  </p:iterate>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animBg="1"/>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若干准则基础知识</a:t>
            </a:r>
          </a:p>
        </p:txBody>
      </p:sp>
      <p:sp>
        <p:nvSpPr>
          <p:cNvPr id="31" name="D"/>
          <p:cNvSpPr/>
          <p:nvPr/>
        </p:nvSpPr>
        <p:spPr>
          <a:xfrm>
            <a:off x="12787086" y="7271657"/>
            <a:ext cx="101600"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33"/>
          <p:cNvSpPr txBox="1"/>
          <p:nvPr/>
        </p:nvSpPr>
        <p:spPr>
          <a:xfrm>
            <a:off x="814845" y="2559570"/>
            <a:ext cx="2236510" cy="584775"/>
          </a:xfrm>
          <a:prstGeom prst="rect">
            <a:avLst/>
          </a:prstGeom>
          <a:noFill/>
        </p:spPr>
        <p:txBody>
          <a:bodyPr wrap="none" rtlCol="0">
            <a:spAutoFit/>
          </a:bodyPr>
          <a:lstStyle/>
          <a:p>
            <a:r>
              <a:rPr lang="zh-CN" altLang="en-US" sz="3200" b="1"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rPr>
              <a:t>准则分为：</a:t>
            </a:r>
          </a:p>
        </p:txBody>
      </p:sp>
      <p:sp>
        <p:nvSpPr>
          <p:cNvPr id="16" name="加号 15"/>
          <p:cNvSpPr/>
          <p:nvPr/>
        </p:nvSpPr>
        <p:spPr>
          <a:xfrm>
            <a:off x="5548640" y="2536825"/>
            <a:ext cx="685800" cy="685800"/>
          </a:xfrm>
          <a:prstGeom prst="mathPlus">
            <a:avLst>
              <a:gd name="adj1" fmla="val 1399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1"/>
          <p:cNvSpPr txBox="1"/>
          <p:nvPr/>
        </p:nvSpPr>
        <p:spPr>
          <a:xfrm>
            <a:off x="3315328" y="3975063"/>
            <a:ext cx="7601030" cy="461665"/>
          </a:xfrm>
          <a:prstGeom prst="rect">
            <a:avLst/>
          </a:prstGeom>
          <a:noFill/>
        </p:spPr>
        <p:txBody>
          <a:bodyPr wrap="square" rtlCol="0">
            <a:spAutoFit/>
          </a:bodyPr>
          <a:lstStyle/>
          <a:p>
            <a:pPr>
              <a:lnSpc>
                <a:spcPct val="150000"/>
              </a:lnSpc>
            </a:pPr>
            <a:r>
              <a:rPr lang="en-US" altLang="zh-CN" sz="1600" b="1" dirty="0">
                <a:solidFill>
                  <a:srgbClr val="C00000"/>
                </a:solidFill>
                <a:latin typeface="微软雅黑" panose="020B0503020204020204" pitchFamily="82" charset="2"/>
                <a:ea typeface="微软雅黑" panose="020B0503020204020204" pitchFamily="82" charset="2"/>
              </a:rPr>
              <a:t>《</a:t>
            </a:r>
            <a:r>
              <a:rPr lang="zh-CN" altLang="en-US" sz="1600" b="1" dirty="0">
                <a:solidFill>
                  <a:srgbClr val="C00000"/>
                </a:solidFill>
                <a:latin typeface="微软雅黑" panose="020B0503020204020204" pitchFamily="82" charset="2"/>
                <a:ea typeface="微软雅黑" panose="020B0503020204020204" pitchFamily="82" charset="2"/>
              </a:rPr>
              <a:t>关于新形势下党内政治生活的若干准则</a:t>
            </a:r>
            <a:r>
              <a:rPr lang="en-US" altLang="zh-CN" sz="1600" b="1" dirty="0">
                <a:solidFill>
                  <a:srgbClr val="C00000"/>
                </a:solidFill>
                <a:latin typeface="微软雅黑" panose="020B0503020204020204" pitchFamily="82" charset="2"/>
                <a:ea typeface="微软雅黑" panose="020B0503020204020204" pitchFamily="82" charset="2"/>
              </a:rPr>
              <a:t>》</a:t>
            </a:r>
            <a:r>
              <a:rPr lang="zh-CN" altLang="en-US" sz="1600" b="1" dirty="0">
                <a:solidFill>
                  <a:srgbClr val="C00000"/>
                </a:solidFill>
                <a:latin typeface="微软雅黑" panose="020B0503020204020204" pitchFamily="82" charset="2"/>
                <a:ea typeface="微软雅黑" panose="020B0503020204020204" pitchFamily="82" charset="2"/>
              </a:rPr>
              <a:t>共三大板块、</a:t>
            </a:r>
            <a:r>
              <a:rPr lang="en-US" altLang="zh-CN" sz="1600" b="1" dirty="0">
                <a:solidFill>
                  <a:srgbClr val="C00000"/>
                </a:solidFill>
                <a:latin typeface="微软雅黑" panose="020B0503020204020204" pitchFamily="82" charset="2"/>
                <a:ea typeface="微软雅黑" panose="020B0503020204020204" pitchFamily="82" charset="2"/>
              </a:rPr>
              <a:t>12</a:t>
            </a:r>
            <a:r>
              <a:rPr lang="zh-CN" altLang="en-US" sz="1600" b="1" dirty="0">
                <a:solidFill>
                  <a:srgbClr val="C00000"/>
                </a:solidFill>
                <a:latin typeface="微软雅黑" panose="020B0503020204020204" pitchFamily="82" charset="2"/>
                <a:ea typeface="微软雅黑" panose="020B0503020204020204" pitchFamily="82" charset="2"/>
              </a:rPr>
              <a:t>个部分，</a:t>
            </a:r>
            <a:r>
              <a:rPr lang="en-US" altLang="zh-CN" sz="1600" b="1" dirty="0">
                <a:solidFill>
                  <a:srgbClr val="C00000"/>
                </a:solidFill>
                <a:latin typeface="微软雅黑" panose="020B0503020204020204" pitchFamily="82" charset="2"/>
                <a:ea typeface="微软雅黑" panose="020B0503020204020204" pitchFamily="82" charset="2"/>
              </a:rPr>
              <a:t>13600</a:t>
            </a:r>
            <a:r>
              <a:rPr lang="zh-CN" altLang="en-US" sz="1600" b="1" dirty="0">
                <a:solidFill>
                  <a:srgbClr val="C00000"/>
                </a:solidFill>
                <a:latin typeface="微软雅黑" panose="020B0503020204020204" pitchFamily="82" charset="2"/>
                <a:ea typeface="微软雅黑" panose="020B0503020204020204" pitchFamily="82" charset="2"/>
              </a:rPr>
              <a:t>多字。</a:t>
            </a:r>
            <a:endParaRPr lang="zh-CN" altLang="en-US" sz="1600"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18" name="文本框 9"/>
          <p:cNvSpPr txBox="1"/>
          <p:nvPr/>
        </p:nvSpPr>
        <p:spPr>
          <a:xfrm>
            <a:off x="3413206" y="4476859"/>
            <a:ext cx="7867558" cy="1384995"/>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第一板块是序言，阐述党内政治生活的重大作用和历史经验、存在的突出问题、面临的形势任务以及新形势下加强和规范党内政治生活的重要性紧迫性，提出加强和规范党内政治生活的目标要求。</a:t>
            </a:r>
            <a:endParaRPr lang="en-US" altLang="zh-CN" sz="1400" dirty="0">
              <a:solidFill>
                <a:schemeClr val="tx1">
                  <a:lumMod val="85000"/>
                  <a:lumOff val="15000"/>
                </a:schemeClr>
              </a:solidFill>
              <a:latin typeface="微软雅黑" panose="020B0503020204020204" pitchFamily="82" charset="2"/>
              <a:ea typeface="微软雅黑" panose="020B0503020204020204" pitchFamily="82" charset="2"/>
            </a:endParaRPr>
          </a:p>
          <a:p>
            <a:endParaRPr lang="en-US" altLang="zh-CN" sz="1400" dirty="0">
              <a:solidFill>
                <a:schemeClr val="tx1">
                  <a:lumMod val="85000"/>
                  <a:lumOff val="15000"/>
                </a:schemeClr>
              </a:solidFill>
              <a:latin typeface="微软雅黑" panose="020B0503020204020204" pitchFamily="82" charset="2"/>
              <a:ea typeface="微软雅黑" panose="020B0503020204020204" pitchFamily="82" charset="2"/>
            </a:endParaRPr>
          </a:p>
          <a:p>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第二板块是主体部分，从</a:t>
            </a:r>
            <a:r>
              <a:rPr lang="en-US" altLang="zh-CN" sz="1400" dirty="0">
                <a:solidFill>
                  <a:schemeClr val="tx1">
                    <a:lumMod val="85000"/>
                    <a:lumOff val="15000"/>
                  </a:schemeClr>
                </a:solidFill>
                <a:latin typeface="微软雅黑" panose="020B0503020204020204" pitchFamily="82" charset="2"/>
                <a:ea typeface="微软雅黑" panose="020B0503020204020204" pitchFamily="82" charset="2"/>
              </a:rPr>
              <a:t>12</a:t>
            </a:r>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个方面对加强和规范党内政治生活提出明确要求、作出具体规定。</a:t>
            </a:r>
            <a:endParaRPr lang="en-US" altLang="zh-CN" sz="1400" dirty="0">
              <a:solidFill>
                <a:schemeClr val="tx1">
                  <a:lumMod val="85000"/>
                  <a:lumOff val="15000"/>
                </a:schemeClr>
              </a:solidFill>
              <a:latin typeface="微软雅黑" panose="020B0503020204020204" pitchFamily="82" charset="2"/>
              <a:ea typeface="微软雅黑" panose="020B0503020204020204" pitchFamily="82" charset="2"/>
            </a:endParaRPr>
          </a:p>
          <a:p>
            <a:endParaRPr lang="en-US" altLang="zh-CN" sz="1400" dirty="0">
              <a:solidFill>
                <a:schemeClr val="tx1">
                  <a:lumMod val="85000"/>
                  <a:lumOff val="15000"/>
                </a:schemeClr>
              </a:solidFill>
              <a:latin typeface="微软雅黑" panose="020B0503020204020204" pitchFamily="82" charset="2"/>
              <a:ea typeface="微软雅黑" panose="020B0503020204020204" pitchFamily="82" charset="2"/>
            </a:endParaRPr>
          </a:p>
          <a:p>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第三板块是结束语，主要讲加强组织领导和督促检查、高级干部带头示范，确保各项任务落到实处。</a:t>
            </a:r>
          </a:p>
        </p:txBody>
      </p:sp>
      <p:sp>
        <p:nvSpPr>
          <p:cNvPr id="19" name="椭圆 18"/>
          <p:cNvSpPr/>
          <p:nvPr/>
        </p:nvSpPr>
        <p:spPr>
          <a:xfrm>
            <a:off x="3489408" y="1836504"/>
            <a:ext cx="1889891" cy="188989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三大板块</a:t>
            </a:r>
          </a:p>
        </p:txBody>
      </p:sp>
      <p:sp>
        <p:nvSpPr>
          <p:cNvPr id="21" name="椭圆 20"/>
          <p:cNvSpPr/>
          <p:nvPr/>
        </p:nvSpPr>
        <p:spPr>
          <a:xfrm>
            <a:off x="6438513" y="1817826"/>
            <a:ext cx="1918090" cy="191809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十二部分</a:t>
            </a:r>
          </a:p>
        </p:txBody>
      </p:sp>
    </p:spTree>
    <p:extLst>
      <p:ext uri="{BB962C8B-B14F-4D97-AF65-F5344CB8AC3E}">
        <p14:creationId xmlns:p14="http://schemas.microsoft.com/office/powerpoint/2010/main" val="1016357933"/>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250"/>
                            </p:stCondLst>
                            <p:childTnLst>
                              <p:par>
                                <p:cTn id="13" presetID="16" presetClass="entr" presetSubtype="2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25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465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animBg="1"/>
      <p:bldP spid="15" grpId="0"/>
      <p:bldP spid="16" grpId="0" animBg="1"/>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59180" y="3124575"/>
            <a:ext cx="10203180" cy="1015663"/>
          </a:xfrm>
          <a:prstGeom prst="rect">
            <a:avLst/>
          </a:prstGeom>
          <a:noFill/>
        </p:spPr>
        <p:txBody>
          <a:bodyPr wrap="square" rtlCol="0">
            <a:spAutoFit/>
          </a:bodyPr>
          <a:lstStyle/>
          <a:p>
            <a:pPr algn="ctr"/>
            <a:r>
              <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若干准则序言和总论</a:t>
            </a:r>
            <a:endPar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dirty="0" smtClean="0">
                  <a:effectLst>
                    <a:glow rad="127000">
                      <a:schemeClr val="bg1"/>
                    </a:glow>
                  </a:effectLst>
                </a:rPr>
                <a:t>第三部分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9"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014658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若干准则序言和总论</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37" name="矩形 36"/>
          <p:cNvSpPr/>
          <p:nvPr/>
        </p:nvSpPr>
        <p:spPr>
          <a:xfrm>
            <a:off x="822121" y="1881566"/>
            <a:ext cx="10536573" cy="4414372"/>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1"/>
          <p:cNvSpPr/>
          <p:nvPr/>
        </p:nvSpPr>
        <p:spPr>
          <a:xfrm>
            <a:off x="4958937" y="1497067"/>
            <a:ext cx="2315770"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文本框 33"/>
          <p:cNvSpPr txBox="1"/>
          <p:nvPr/>
        </p:nvSpPr>
        <p:spPr>
          <a:xfrm>
            <a:off x="5614121" y="1558326"/>
            <a:ext cx="1005403"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82" charset="2"/>
                <a:ea typeface="微软雅黑" panose="020B0503020204020204" pitchFamily="82" charset="2"/>
              </a:rPr>
              <a:t>序言</a:t>
            </a:r>
          </a:p>
        </p:txBody>
      </p:sp>
      <p:sp>
        <p:nvSpPr>
          <p:cNvPr id="48" name="文本框 35"/>
          <p:cNvSpPr txBox="1"/>
          <p:nvPr/>
        </p:nvSpPr>
        <p:spPr>
          <a:xfrm>
            <a:off x="1023457" y="2398422"/>
            <a:ext cx="10159068" cy="3693319"/>
          </a:xfrm>
          <a:prstGeom prst="rect">
            <a:avLst/>
          </a:prstGeom>
          <a:noFill/>
        </p:spPr>
        <p:txBody>
          <a:bodyPr wrap="square" rtlCol="0">
            <a:spAutoFit/>
          </a:bodyPr>
          <a:lstStyle/>
          <a:p>
            <a:pPr>
              <a:lnSpc>
                <a:spcPct val="200000"/>
              </a:lnSpc>
            </a:pP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      </a:t>
            </a:r>
            <a:r>
              <a:rPr lang="zh-CN" altLang="en-US" sz="1600" b="1" dirty="0">
                <a:solidFill>
                  <a:srgbClr val="C00000"/>
                </a:solidFill>
                <a:latin typeface="微软雅黑" panose="020B0503020204020204" pitchFamily="82" charset="2"/>
                <a:ea typeface="微软雅黑" panose="020B0503020204020204" pitchFamily="82" charset="2"/>
              </a:rPr>
              <a:t>办好中国的事情，关键在党，关键在党要管党、从严治党。</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党要管党必须从党内政治生活管起，从严治党必须从党内政治生活严起。</a:t>
            </a:r>
          </a:p>
          <a:p>
            <a:pPr>
              <a:lnSpc>
                <a:spcPct val="200000"/>
              </a:lnSpc>
            </a:pP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        </a:t>
            </a:r>
            <a:r>
              <a:rPr lang="zh-CN" altLang="en-US" sz="1700" dirty="0">
                <a:solidFill>
                  <a:schemeClr val="tx1">
                    <a:lumMod val="85000"/>
                    <a:lumOff val="15000"/>
                  </a:schemeClr>
                </a:solidFill>
                <a:latin typeface="微软雅黑" panose="020B0503020204020204" pitchFamily="82" charset="2"/>
                <a:ea typeface="微软雅黑" panose="020B0503020204020204" pitchFamily="82" charset="2"/>
              </a:rPr>
              <a:t>开展严肃认真的党内政治生活，是我们党的优良传统和政治优势。在长期实践中，我们党坚持把开展严肃认真的党内政治生活作为党的建设重要任务来抓，形成了以实事求是、理论联系实际、密切联系群众、批评和自我批评、民主集中制、严明党的纪律等为主要内容的党内政治生活基本规范，为巩固党的团结和集中统一、保持党的先进性和纯洁性、增强党的生机活力积累了丰富经验，为保证完成党在各个历史时期中心任务发挥了重要作用。</a:t>
            </a:r>
          </a:p>
        </p:txBody>
      </p:sp>
    </p:spTree>
    <p:extLst>
      <p:ext uri="{BB962C8B-B14F-4D97-AF65-F5344CB8AC3E}">
        <p14:creationId xmlns:p14="http://schemas.microsoft.com/office/powerpoint/2010/main" val="338306632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4" presetClass="entr" presetSubtype="1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randombar(horizontal)">
                                      <p:cBhvr>
                                        <p:cTn id="11" dur="500"/>
                                        <p:tgtEl>
                                          <p:spTgt spid="46"/>
                                        </p:tgtEl>
                                      </p:cBhvr>
                                    </p:animEffect>
                                  </p:childTnLst>
                                </p:cTn>
                              </p:par>
                            </p:childTnLst>
                          </p:cTn>
                        </p:par>
                        <p:par>
                          <p:cTn id="12" fill="hold">
                            <p:stCondLst>
                              <p:cond delay="1250"/>
                            </p:stCondLst>
                            <p:childTnLst>
                              <p:par>
                                <p:cTn id="13" presetID="16" presetClass="entr" presetSubtype="21"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barn(inVertical)">
                                      <p:cBhvr>
                                        <p:cTn id="15" dur="500"/>
                                        <p:tgtEl>
                                          <p:spTgt spid="47"/>
                                        </p:tgtEl>
                                      </p:cBhvr>
                                    </p:animEffect>
                                  </p:childTnLst>
                                </p:cTn>
                              </p:par>
                            </p:childTnLst>
                          </p:cTn>
                        </p:par>
                        <p:par>
                          <p:cTn id="16" fill="hold">
                            <p:stCondLst>
                              <p:cond delay="1750"/>
                            </p:stCondLst>
                            <p:childTnLst>
                              <p:par>
                                <p:cTn id="17" presetID="21" presetClass="entr" presetSubtype="1"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heel(1)">
                                      <p:cBhvr>
                                        <p:cTn id="19" dur="2000"/>
                                        <p:tgtEl>
                                          <p:spTgt spid="37"/>
                                        </p:tgtEl>
                                      </p:cBhvr>
                                    </p:animEffect>
                                  </p:childTnLst>
                                </p:cTn>
                              </p:par>
                            </p:childTnLst>
                          </p:cTn>
                        </p:par>
                        <p:par>
                          <p:cTn id="20" fill="hold">
                            <p:stCondLst>
                              <p:cond delay="375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1+#ppt_w/2"/>
                                          </p:val>
                                        </p:tav>
                                        <p:tav tm="100000">
                                          <p:val>
                                            <p:strVal val="#ppt_x"/>
                                          </p:val>
                                        </p:tav>
                                      </p:tavLst>
                                    </p:anim>
                                    <p:anim calcmode="lin" valueType="num">
                                      <p:cBhvr additive="base">
                                        <p:cTn id="24"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7" grpId="0" animBg="1"/>
      <p:bldP spid="46" grpId="0" animBg="1"/>
      <p:bldP spid="47"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若干准则序言和总论</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3" name="矩形 2"/>
          <p:cNvSpPr/>
          <p:nvPr/>
        </p:nvSpPr>
        <p:spPr>
          <a:xfrm>
            <a:off x="880844" y="2693744"/>
            <a:ext cx="10477850" cy="353356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1"/>
          <p:cNvSpPr/>
          <p:nvPr/>
        </p:nvSpPr>
        <p:spPr>
          <a:xfrm>
            <a:off x="2437439" y="2309245"/>
            <a:ext cx="7536059"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文本框 33"/>
          <p:cNvSpPr txBox="1"/>
          <p:nvPr/>
        </p:nvSpPr>
        <p:spPr>
          <a:xfrm>
            <a:off x="2876725" y="2429205"/>
            <a:ext cx="6647974"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82" charset="2"/>
                <a:ea typeface="微软雅黑" panose="020B0503020204020204" pitchFamily="82" charset="2"/>
              </a:rPr>
              <a:t>新形势下，党内政治生活中出现的一些突出问题</a:t>
            </a:r>
          </a:p>
        </p:txBody>
      </p:sp>
      <p:sp>
        <p:nvSpPr>
          <p:cNvPr id="6" name="文本框 35"/>
          <p:cNvSpPr txBox="1"/>
          <p:nvPr/>
        </p:nvSpPr>
        <p:spPr>
          <a:xfrm>
            <a:off x="1520043" y="3096241"/>
            <a:ext cx="9666514" cy="1569660"/>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在一些党员、干部包括高级干部中，理想信念不坚定、对党不忠诚、纪律松弛、脱离群众、独断专行、弄虚作假、庸懒无为，个人主义、分散主义、自由主义、好人主义、宗派主义、山头主义、拜金主义不同程度存在，形式主义、官僚主义、享乐主义和奢靡之风问题突出，任人唯亲、跑官要官、买官卖官、拉票贿选现象屡禁不止，滥用权力、贪污受贿、腐化堕落、违法乱纪等现象滋生蔓延</a:t>
            </a:r>
          </a:p>
        </p:txBody>
      </p:sp>
      <p:sp>
        <p:nvSpPr>
          <p:cNvPr id="7" name="文本框 5"/>
          <p:cNvSpPr txBox="1"/>
          <p:nvPr/>
        </p:nvSpPr>
        <p:spPr>
          <a:xfrm>
            <a:off x="1520043" y="4770191"/>
            <a:ext cx="9666514" cy="1200329"/>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高级干部中极少数人政治野心膨胀、权欲熏心，搞阳奉阴违、结党营私、团团伙伙、拉帮结派、谋取权位等政治阴谋活动。这些问题，严重侵蚀党的思想道德基础，严重破坏党的团结和集中统一，严重损害党内政治生态和党的形象，严重影响党和人民事业发展。</a:t>
            </a:r>
          </a:p>
        </p:txBody>
      </p:sp>
      <p:sp>
        <p:nvSpPr>
          <p:cNvPr id="10" name="文本框 9"/>
          <p:cNvSpPr txBox="1"/>
          <p:nvPr/>
        </p:nvSpPr>
        <p:spPr>
          <a:xfrm>
            <a:off x="880844" y="1550668"/>
            <a:ext cx="10477850" cy="549061"/>
          </a:xfrm>
          <a:prstGeom prst="rect">
            <a:avLst/>
          </a:prstGeom>
          <a:noFill/>
        </p:spPr>
        <p:txBody>
          <a:bodyPr wrap="square" rtlCol="0">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一九八</a:t>
            </a:r>
            <a:r>
              <a:rPr lang="en-US" altLang="zh-CN" sz="1200" dirty="0">
                <a:solidFill>
                  <a:schemeClr val="tx1">
                    <a:lumMod val="85000"/>
                    <a:lumOff val="15000"/>
                  </a:schemeClr>
                </a:solidFill>
                <a:latin typeface="微软雅黑" pitchFamily="34" charset="-122"/>
                <a:ea typeface="微软雅黑" pitchFamily="34" charset="-122"/>
              </a:rPr>
              <a:t>0</a:t>
            </a:r>
            <a:r>
              <a:rPr lang="zh-CN" altLang="en-US" sz="1200" dirty="0">
                <a:solidFill>
                  <a:schemeClr val="tx1">
                    <a:lumMod val="85000"/>
                    <a:lumOff val="15000"/>
                  </a:schemeClr>
                </a:solidFill>
                <a:latin typeface="微软雅黑" pitchFamily="34" charset="-122"/>
                <a:ea typeface="微软雅黑" pitchFamily="34" charset="-122"/>
              </a:rPr>
              <a:t>年，党的十一届五中全会深刻总结历史经验特别是“文化大革命”的教训，制定了</a:t>
            </a:r>
            <a:r>
              <a:rPr lang="en-US" altLang="zh-CN" sz="1200" dirty="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latin typeface="微软雅黑" pitchFamily="34" charset="-122"/>
                <a:ea typeface="微软雅黑" pitchFamily="34" charset="-122"/>
              </a:rPr>
              <a:t>关于党内政治生活的若干准则</a:t>
            </a:r>
            <a:r>
              <a:rPr lang="en-US" altLang="zh-CN" sz="1200" dirty="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latin typeface="微软雅黑" pitchFamily="34" charset="-122"/>
                <a:ea typeface="微软雅黑" pitchFamily="34" charset="-122"/>
              </a:rPr>
              <a:t>，为拨乱反正、恢复和健全党内政治生活、推进党的建设发挥了重要作用，其主要原则和规定今天依然适用，要继续坚持。</a:t>
            </a:r>
          </a:p>
        </p:txBody>
      </p:sp>
      <p:sp>
        <p:nvSpPr>
          <p:cNvPr id="11" name="矩形 10"/>
          <p:cNvSpPr/>
          <p:nvPr/>
        </p:nvSpPr>
        <p:spPr>
          <a:xfrm>
            <a:off x="659397" y="3336592"/>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1</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659397" y="4945963"/>
            <a:ext cx="466272" cy="64858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2</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583456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14" presetClass="entr" presetSubtype="1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par>
                          <p:cTn id="18" fill="hold">
                            <p:stCondLst>
                              <p:cond delay="2250"/>
                            </p:stCondLst>
                            <p:childTnLst>
                              <p:par>
                                <p:cTn id="19" presetID="16" presetClass="entr" presetSubtype="2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par>
                          <p:cTn id="22" fill="hold">
                            <p:stCondLst>
                              <p:cond delay="2750"/>
                            </p:stCondLst>
                            <p:childTnLst>
                              <p:par>
                                <p:cTn id="23" presetID="21"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heel(1)">
                                      <p:cBhvr>
                                        <p:cTn id="25" dur="20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 presetClass="entr" presetSubtype="2" fill="hold" grpId="0" nodeType="afterEffect">
                                  <p:stCondLst>
                                    <p:cond delay="0"/>
                                  </p:stCondLst>
                                  <p:iterate type="lt">
                                    <p:tmPct val="10000"/>
                                  </p:iterate>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par>
                          <p:cTn id="43" fill="hold">
                            <p:stCondLst>
                              <p:cond delay="500"/>
                            </p:stCondLst>
                            <p:childTnLst>
                              <p:par>
                                <p:cTn id="44" presetID="2" presetClass="entr" presetSubtype="2" fill="hold" grpId="0" nodeType="afterEffect">
                                  <p:stCondLst>
                                    <p:cond delay="0"/>
                                  </p:stCondLst>
                                  <p:iterate type="lt">
                                    <p:tmPct val="10000"/>
                                  </p:iterate>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10" grpId="0"/>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若干准则序言和总论</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3" name="矩形 2"/>
          <p:cNvSpPr/>
          <p:nvPr/>
        </p:nvSpPr>
        <p:spPr>
          <a:xfrm>
            <a:off x="1223184" y="2873819"/>
            <a:ext cx="4192200" cy="313508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1"/>
          <p:cNvSpPr/>
          <p:nvPr/>
        </p:nvSpPr>
        <p:spPr>
          <a:xfrm>
            <a:off x="1056934" y="1669879"/>
            <a:ext cx="10126462"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文本框 33"/>
          <p:cNvSpPr txBox="1"/>
          <p:nvPr/>
        </p:nvSpPr>
        <p:spPr>
          <a:xfrm>
            <a:off x="2721929" y="1694839"/>
            <a:ext cx="6933308" cy="646331"/>
          </a:xfrm>
          <a:prstGeom prst="rect">
            <a:avLst/>
          </a:prstGeom>
          <a:noFill/>
        </p:spPr>
        <p:txBody>
          <a:bodyPr wrap="none" rtlCol="0">
            <a:spAutoFit/>
          </a:bodyPr>
          <a:lstStyle/>
          <a:p>
            <a:r>
              <a:rPr lang="zh-CN" altLang="en-US" sz="3600" b="1" dirty="0">
                <a:solidFill>
                  <a:schemeClr val="bg1"/>
                </a:solidFill>
                <a:latin typeface="微软雅黑" panose="020B0503020204020204" pitchFamily="82" charset="2"/>
                <a:ea typeface="微软雅黑" panose="020B0503020204020204" pitchFamily="82" charset="2"/>
              </a:rPr>
              <a:t>这些突出问题造成的</a:t>
            </a:r>
            <a:r>
              <a:rPr lang="en-US" altLang="zh-CN" sz="3600" b="1" dirty="0">
                <a:solidFill>
                  <a:schemeClr val="bg1"/>
                </a:solidFill>
                <a:latin typeface="微软雅黑" panose="020B0503020204020204" pitchFamily="82" charset="2"/>
                <a:ea typeface="微软雅黑" panose="020B0503020204020204" pitchFamily="82" charset="2"/>
              </a:rPr>
              <a:t>4</a:t>
            </a:r>
            <a:r>
              <a:rPr lang="zh-CN" altLang="en-US" sz="3600" b="1" dirty="0">
                <a:solidFill>
                  <a:schemeClr val="bg1"/>
                </a:solidFill>
                <a:latin typeface="微软雅黑" panose="020B0503020204020204" pitchFamily="82" charset="2"/>
                <a:ea typeface="微软雅黑" panose="020B0503020204020204" pitchFamily="82" charset="2"/>
              </a:rPr>
              <a:t>个严重后果</a:t>
            </a:r>
            <a:endParaRPr lang="en-US" altLang="zh-CN" sz="3600" b="1" dirty="0">
              <a:solidFill>
                <a:schemeClr val="bg1"/>
              </a:solidFill>
              <a:latin typeface="微软雅黑" panose="020B0503020204020204" pitchFamily="82" charset="2"/>
              <a:ea typeface="微软雅黑" panose="020B0503020204020204" pitchFamily="82" charset="2"/>
            </a:endParaRPr>
          </a:p>
        </p:txBody>
      </p:sp>
      <p:sp>
        <p:nvSpPr>
          <p:cNvPr id="6" name="文本框 6"/>
          <p:cNvSpPr txBox="1"/>
          <p:nvPr/>
        </p:nvSpPr>
        <p:spPr>
          <a:xfrm>
            <a:off x="1620892" y="3034575"/>
            <a:ext cx="3366991" cy="553998"/>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82" charset="2"/>
                <a:ea typeface="微软雅黑" panose="020B0503020204020204" pitchFamily="82" charset="2"/>
              </a:rPr>
              <a:t>严重</a:t>
            </a:r>
            <a:r>
              <a:rPr lang="zh-CN" altLang="en-US" sz="2000" dirty="0">
                <a:solidFill>
                  <a:srgbClr val="C00000"/>
                </a:solidFill>
                <a:latin typeface="微软雅黑" panose="020B0503020204020204" pitchFamily="82" charset="2"/>
                <a:ea typeface="微软雅黑" panose="020B0503020204020204" pitchFamily="82" charset="2"/>
              </a:rPr>
              <a:t>侵蚀党的思想道德基础</a:t>
            </a:r>
            <a:endParaRPr lang="zh-CN" altLang="en-US" sz="2000"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9" name="矩形: 圆角 2"/>
          <p:cNvSpPr/>
          <p:nvPr/>
        </p:nvSpPr>
        <p:spPr>
          <a:xfrm>
            <a:off x="6468233" y="2889712"/>
            <a:ext cx="4715163" cy="3119187"/>
          </a:xfrm>
          <a:prstGeom prst="roundRect">
            <a:avLst>
              <a:gd name="adj" fmla="val 707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6597746" y="2866463"/>
            <a:ext cx="4505671" cy="3046988"/>
          </a:xfrm>
          <a:prstGeom prst="rect">
            <a:avLst/>
          </a:prstGeom>
          <a:noFill/>
        </p:spPr>
        <p:txBody>
          <a:bodyPr wrap="square" rtlCol="0">
            <a:spAutoFit/>
          </a:bodyPr>
          <a:lstStyle/>
          <a:p>
            <a:pPr>
              <a:lnSpc>
                <a:spcPct val="200000"/>
              </a:lnSpc>
            </a:pPr>
            <a:r>
              <a:rPr lang="zh-CN" altLang="en-US" sz="2400" dirty="0">
                <a:solidFill>
                  <a:schemeClr val="bg1"/>
                </a:solidFill>
                <a:latin typeface="微软雅黑" panose="020B0503020204020204" pitchFamily="82" charset="2"/>
                <a:ea typeface="微软雅黑" panose="020B0503020204020204" pitchFamily="82" charset="2"/>
              </a:rPr>
              <a:t>这就要求我们必须继续以改革创新精神加强党的建设，加强和规范党内政治生活，全面提高党的建设科学化水平。</a:t>
            </a:r>
          </a:p>
        </p:txBody>
      </p:sp>
      <p:sp>
        <p:nvSpPr>
          <p:cNvPr id="13" name="箭头: V 形 3"/>
          <p:cNvSpPr/>
          <p:nvPr/>
        </p:nvSpPr>
        <p:spPr>
          <a:xfrm>
            <a:off x="5827764" y="4249332"/>
            <a:ext cx="253205" cy="463800"/>
          </a:xfrm>
          <a:prstGeom prst="chevron">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文本框 14"/>
          <p:cNvSpPr txBox="1"/>
          <p:nvPr/>
        </p:nvSpPr>
        <p:spPr>
          <a:xfrm>
            <a:off x="1620892" y="3704542"/>
            <a:ext cx="3687373" cy="553998"/>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82" charset="2"/>
                <a:ea typeface="微软雅黑" panose="020B0503020204020204" pitchFamily="82" charset="2"/>
              </a:rPr>
              <a:t>严重</a:t>
            </a:r>
            <a:r>
              <a:rPr lang="zh-CN" altLang="en-US" sz="2000" dirty="0">
                <a:solidFill>
                  <a:srgbClr val="C00000"/>
                </a:solidFill>
                <a:latin typeface="微软雅黑" panose="020B0503020204020204" pitchFamily="82" charset="2"/>
                <a:ea typeface="微软雅黑" panose="020B0503020204020204" pitchFamily="82" charset="2"/>
              </a:rPr>
              <a:t>破坏党的团结和集中统一</a:t>
            </a:r>
            <a:endParaRPr lang="en-US" altLang="zh-CN" sz="2000" dirty="0">
              <a:solidFill>
                <a:srgbClr val="C00000"/>
              </a:solidFill>
              <a:latin typeface="微软雅黑" panose="020B0503020204020204" pitchFamily="82" charset="2"/>
              <a:ea typeface="微软雅黑" panose="020B0503020204020204" pitchFamily="82" charset="2"/>
            </a:endParaRPr>
          </a:p>
        </p:txBody>
      </p:sp>
      <p:sp>
        <p:nvSpPr>
          <p:cNvPr id="15" name="文本框 15"/>
          <p:cNvSpPr txBox="1"/>
          <p:nvPr/>
        </p:nvSpPr>
        <p:spPr>
          <a:xfrm>
            <a:off x="1620892" y="4469496"/>
            <a:ext cx="3794492" cy="507831"/>
          </a:xfrm>
          <a:prstGeom prst="rect">
            <a:avLst/>
          </a:prstGeom>
          <a:noFill/>
        </p:spPr>
        <p:txBody>
          <a:bodyPr wrap="square" rtlCol="0">
            <a:spAutoFit/>
          </a:bodyPr>
          <a:lstStyle/>
          <a:p>
            <a:pPr>
              <a:lnSpc>
                <a:spcPct val="150000"/>
              </a:lnSpc>
            </a:pPr>
            <a:r>
              <a:rPr lang="zh-CN" altLang="en-US" b="1" dirty="0">
                <a:solidFill>
                  <a:srgbClr val="C00000"/>
                </a:solidFill>
                <a:latin typeface="微软雅黑" panose="020B0503020204020204" pitchFamily="82" charset="2"/>
                <a:ea typeface="微软雅黑" panose="020B0503020204020204" pitchFamily="82" charset="2"/>
              </a:rPr>
              <a:t>严重</a:t>
            </a:r>
            <a:r>
              <a:rPr lang="zh-CN" altLang="en-US" dirty="0">
                <a:solidFill>
                  <a:srgbClr val="C00000"/>
                </a:solidFill>
                <a:latin typeface="微软雅黑" panose="020B0503020204020204" pitchFamily="82" charset="2"/>
                <a:ea typeface="微软雅黑" panose="020B0503020204020204" pitchFamily="82" charset="2"/>
              </a:rPr>
              <a:t>损害党内政治生态和党的形象</a:t>
            </a:r>
            <a:endParaRPr lang="en-US" altLang="zh-CN" dirty="0">
              <a:solidFill>
                <a:srgbClr val="C00000"/>
              </a:solidFill>
              <a:latin typeface="微软雅黑" panose="020B0503020204020204" pitchFamily="82" charset="2"/>
              <a:ea typeface="微软雅黑" panose="020B0503020204020204" pitchFamily="82" charset="2"/>
            </a:endParaRPr>
          </a:p>
        </p:txBody>
      </p:sp>
      <p:sp>
        <p:nvSpPr>
          <p:cNvPr id="16" name="文本框 16"/>
          <p:cNvSpPr txBox="1"/>
          <p:nvPr/>
        </p:nvSpPr>
        <p:spPr>
          <a:xfrm>
            <a:off x="1620892" y="5119590"/>
            <a:ext cx="3366991" cy="499624"/>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82" charset="2"/>
                <a:ea typeface="微软雅黑" panose="020B0503020204020204" pitchFamily="82" charset="2"/>
              </a:rPr>
              <a:t>严重</a:t>
            </a:r>
            <a:r>
              <a:rPr lang="zh-CN" altLang="en-US" sz="2000" dirty="0">
                <a:solidFill>
                  <a:srgbClr val="C00000"/>
                </a:solidFill>
                <a:latin typeface="微软雅黑" panose="020B0503020204020204" pitchFamily="82" charset="2"/>
                <a:ea typeface="微软雅黑" panose="020B0503020204020204" pitchFamily="82" charset="2"/>
              </a:rPr>
              <a:t>影响党和人民事业发展</a:t>
            </a:r>
            <a:endParaRPr lang="zh-CN" altLang="en-US" sz="2000" dirty="0">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endParaRPr>
          </a:p>
        </p:txBody>
      </p:sp>
      <p:sp>
        <p:nvSpPr>
          <p:cNvPr id="17" name="矩形 16"/>
          <p:cNvSpPr/>
          <p:nvPr/>
        </p:nvSpPr>
        <p:spPr>
          <a:xfrm>
            <a:off x="1027522" y="3027842"/>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1</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18" name="矩形 17"/>
          <p:cNvSpPr/>
          <p:nvPr/>
        </p:nvSpPr>
        <p:spPr>
          <a:xfrm>
            <a:off x="1037422" y="3714617"/>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2</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19" name="矩形 18"/>
          <p:cNvSpPr/>
          <p:nvPr/>
        </p:nvSpPr>
        <p:spPr>
          <a:xfrm>
            <a:off x="1035447" y="4389517"/>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20" name="矩形 19"/>
          <p:cNvSpPr/>
          <p:nvPr/>
        </p:nvSpPr>
        <p:spPr>
          <a:xfrm>
            <a:off x="1033472" y="5147542"/>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4</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583456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4"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par>
                          <p:cTn id="12" fill="hold">
                            <p:stCondLst>
                              <p:cond delay="1250"/>
                            </p:stCondLst>
                            <p:childTnLst>
                              <p:par>
                                <p:cTn id="13" presetID="16" presetClass="entr" presetSubtype="2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p:stCondLst>
                              <p:cond delay="1750"/>
                            </p:stCondLst>
                            <p:childTnLst>
                              <p:par>
                                <p:cTn id="17" presetID="21"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2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2" fill="hold" grpId="0" nodeType="after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1550"/>
                            </p:stCondLst>
                            <p:childTnLst>
                              <p:par>
                                <p:cTn id="32" presetID="2" presetClass="entr" presetSubtype="2" fill="hold" grpId="0" nodeType="afterEffect">
                                  <p:stCondLst>
                                    <p:cond delay="0"/>
                                  </p:stCondLst>
                                  <p:iterate type="lt">
                                    <p:tmPct val="10000"/>
                                  </p:iterate>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childTnLst>
                          </p:cTn>
                        </p:par>
                        <p:par>
                          <p:cTn id="48" fill="hold">
                            <p:stCondLst>
                              <p:cond delay="500"/>
                            </p:stCondLst>
                            <p:childTnLst>
                              <p:par>
                                <p:cTn id="49" presetID="2" presetClass="entr" presetSubtype="2" fill="hold" grpId="0" nodeType="afterEffect">
                                  <p:stCondLst>
                                    <p:cond delay="0"/>
                                  </p:stCondLst>
                                  <p:iterate type="lt">
                                    <p:tmPct val="10000"/>
                                  </p:iterate>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1+#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childTnLst>
                          </p:cTn>
                        </p:par>
                        <p:par>
                          <p:cTn id="59" fill="hold">
                            <p:stCondLst>
                              <p:cond delay="500"/>
                            </p:stCondLst>
                            <p:childTnLst>
                              <p:par>
                                <p:cTn id="60" presetID="2" presetClass="entr" presetSubtype="2" fill="hold" grpId="0" nodeType="afterEffect">
                                  <p:stCondLst>
                                    <p:cond delay="0"/>
                                  </p:stCondLst>
                                  <p:iterate type="lt">
                                    <p:tmPct val="10000"/>
                                  </p:iterate>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1+#ppt_w/2"/>
                                          </p:val>
                                        </p:tav>
                                        <p:tav tm="100000">
                                          <p:val>
                                            <p:strVal val="#ppt_x"/>
                                          </p:val>
                                        </p:tav>
                                      </p:tavLst>
                                    </p:anim>
                                    <p:anim calcmode="lin" valueType="num">
                                      <p:cBhvr additive="base">
                                        <p:cTn id="63"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500"/>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heel(1)">
                                      <p:cBhvr>
                                        <p:cTn id="73" dur="2000"/>
                                        <p:tgtEl>
                                          <p:spTgt spid="9"/>
                                        </p:tgtEl>
                                      </p:cBhvr>
                                    </p:animEffect>
                                  </p:childTnLst>
                                </p:cTn>
                              </p:par>
                            </p:childTnLst>
                          </p:cTn>
                        </p:par>
                      </p:childTnLst>
                    </p:cTn>
                  </p:par>
                  <p:par>
                    <p:cTn id="74" fill="hold">
                      <p:stCondLst>
                        <p:cond delay="indefinite"/>
                      </p:stCondLst>
                      <p:childTnLst>
                        <p:par>
                          <p:cTn id="75" fill="hold">
                            <p:stCondLst>
                              <p:cond delay="0"/>
                            </p:stCondLst>
                            <p:childTnLst>
                              <p:par>
                                <p:cTn id="76" presetID="14" presetClass="entr" presetSubtype="10" fill="hold" grpId="0" nodeType="click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randombar(horizontal)">
                                      <p:cBhvr>
                                        <p:cTn id="7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9" grpId="0" animBg="1"/>
      <p:bldP spid="10" grpId="0"/>
      <p:bldP spid="13" grpId="0" animBg="1"/>
      <p:bldP spid="14" grpId="0"/>
      <p:bldP spid="15" grpId="0"/>
      <p:bldP spid="16" grpId="0"/>
      <p:bldP spid="17"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若干准则序言和总论</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grpSp>
        <p:nvGrpSpPr>
          <p:cNvPr id="17" name="组合 16"/>
          <p:cNvGrpSpPr/>
          <p:nvPr/>
        </p:nvGrpSpPr>
        <p:grpSpPr>
          <a:xfrm>
            <a:off x="5220834" y="3112567"/>
            <a:ext cx="2452848" cy="2452848"/>
            <a:chOff x="5220834" y="3112567"/>
            <a:chExt cx="2452848" cy="2452848"/>
          </a:xfrm>
        </p:grpSpPr>
        <p:sp>
          <p:nvSpPr>
            <p:cNvPr id="4" name="椭圆 3"/>
            <p:cNvSpPr/>
            <p:nvPr/>
          </p:nvSpPr>
          <p:spPr>
            <a:xfrm>
              <a:off x="5220834" y="3112567"/>
              <a:ext cx="2452848" cy="245284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6" name="文本框 5"/>
            <p:cNvSpPr txBox="1"/>
            <p:nvPr/>
          </p:nvSpPr>
          <p:spPr>
            <a:xfrm>
              <a:off x="5334580" y="3738826"/>
              <a:ext cx="2339102" cy="461665"/>
            </a:xfrm>
            <a:prstGeom prst="rect">
              <a:avLst/>
            </a:prstGeom>
            <a:noFill/>
          </p:spPr>
          <p:txBody>
            <a:bodyPr wrap="none" rtlCol="0">
              <a:spAutoFit/>
            </a:bodyPr>
            <a:lstStyle/>
            <a:p>
              <a:r>
                <a:rPr lang="zh-CN" altLang="en-US" sz="2400" b="1" dirty="0">
                  <a:solidFill>
                    <a:srgbClr val="FDEDAA"/>
                  </a:solidFill>
                  <a:latin typeface="微软雅黑" panose="020B0503020204020204" pitchFamily="82" charset="2"/>
                  <a:ea typeface="微软雅黑" panose="020B0503020204020204" pitchFamily="82" charset="2"/>
                </a:rPr>
                <a:t>一个根本遵循：</a:t>
              </a:r>
              <a:endParaRPr lang="zh-CN" altLang="en-US" sz="2400" dirty="0">
                <a:solidFill>
                  <a:srgbClr val="FDEDAA"/>
                </a:solidFill>
                <a:latin typeface="微软雅黑" panose="020B0503020204020204" pitchFamily="82" charset="2"/>
                <a:ea typeface="微软雅黑" panose="020B0503020204020204" pitchFamily="82" charset="2"/>
              </a:endParaRPr>
            </a:p>
          </p:txBody>
        </p:sp>
        <p:sp>
          <p:nvSpPr>
            <p:cNvPr id="7" name="文本框 8"/>
            <p:cNvSpPr txBox="1"/>
            <p:nvPr/>
          </p:nvSpPr>
          <p:spPr>
            <a:xfrm>
              <a:off x="5662428" y="4108158"/>
              <a:ext cx="1569660" cy="923330"/>
            </a:xfrm>
            <a:prstGeom prst="rect">
              <a:avLst/>
            </a:prstGeom>
            <a:noFill/>
          </p:spPr>
          <p:txBody>
            <a:bodyPr wrap="none" rtlCol="0">
              <a:spAutoFit/>
            </a:bodyPr>
            <a:lstStyle/>
            <a:p>
              <a:r>
                <a:rPr lang="zh-CN" altLang="en-US" sz="5400" b="1" dirty="0">
                  <a:solidFill>
                    <a:srgbClr val="FDEDAA"/>
                  </a:solidFill>
                  <a:latin typeface="微软雅黑" panose="020B0503020204020204" pitchFamily="82" charset="2"/>
                  <a:ea typeface="微软雅黑" panose="020B0503020204020204" pitchFamily="82" charset="2"/>
                </a:rPr>
                <a:t>党章</a:t>
              </a:r>
            </a:p>
          </p:txBody>
        </p:sp>
      </p:grpSp>
      <p:pic>
        <p:nvPicPr>
          <p:cNvPr id="8" name="图片 7"/>
          <p:cNvPicPr>
            <a:picLocks noChangeAspect="1"/>
          </p:cNvPicPr>
          <p:nvPr/>
        </p:nvPicPr>
        <p:blipFill>
          <a:blip r:embed="rId3"/>
          <a:stretch>
            <a:fillRect/>
          </a:stretch>
        </p:blipFill>
        <p:spPr>
          <a:xfrm>
            <a:off x="8410771" y="2717631"/>
            <a:ext cx="2394116" cy="3208553"/>
          </a:xfrm>
          <a:prstGeom prst="rect">
            <a:avLst/>
          </a:prstGeom>
        </p:spPr>
      </p:pic>
      <p:grpSp>
        <p:nvGrpSpPr>
          <p:cNvPr id="16" name="组合 15"/>
          <p:cNvGrpSpPr/>
          <p:nvPr/>
        </p:nvGrpSpPr>
        <p:grpSpPr>
          <a:xfrm>
            <a:off x="1347303" y="3061578"/>
            <a:ext cx="3107070" cy="2678509"/>
            <a:chOff x="1347303" y="3061578"/>
            <a:chExt cx="3107070" cy="2678509"/>
          </a:xfrm>
        </p:grpSpPr>
        <p:sp>
          <p:nvSpPr>
            <p:cNvPr id="14" name="六边形 13"/>
            <p:cNvSpPr/>
            <p:nvPr/>
          </p:nvSpPr>
          <p:spPr>
            <a:xfrm>
              <a:off x="1347303" y="3061578"/>
              <a:ext cx="3107070" cy="2678509"/>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5" name="文本框 3"/>
            <p:cNvSpPr txBox="1"/>
            <p:nvPr/>
          </p:nvSpPr>
          <p:spPr>
            <a:xfrm>
              <a:off x="2044550" y="3256565"/>
              <a:ext cx="1826141" cy="1077218"/>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dirty="0">
                  <a:solidFill>
                    <a:srgbClr val="FDEDAA"/>
                  </a:solidFill>
                </a:rPr>
                <a:t>党内</a:t>
              </a:r>
              <a:endParaRPr lang="en-US" altLang="zh-CN" dirty="0">
                <a:solidFill>
                  <a:srgbClr val="FDEDAA"/>
                </a:solidFill>
              </a:endParaRPr>
            </a:p>
            <a:p>
              <a:pPr algn="ctr"/>
              <a:r>
                <a:rPr lang="zh-CN" altLang="en-US" dirty="0">
                  <a:solidFill>
                    <a:srgbClr val="FDEDAA"/>
                  </a:solidFill>
                </a:rPr>
                <a:t>政治生活</a:t>
              </a:r>
            </a:p>
          </p:txBody>
        </p:sp>
        <p:sp>
          <p:nvSpPr>
            <p:cNvPr id="9" name="KSO_Shape"/>
            <p:cNvSpPr>
              <a:spLocks/>
            </p:cNvSpPr>
            <p:nvPr/>
          </p:nvSpPr>
          <p:spPr bwMode="auto">
            <a:xfrm>
              <a:off x="2558562" y="4601690"/>
              <a:ext cx="798115" cy="736926"/>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rgbClr val="FDEDAA"/>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10" name="箭头: V 形 14"/>
          <p:cNvSpPr/>
          <p:nvPr/>
        </p:nvSpPr>
        <p:spPr>
          <a:xfrm>
            <a:off x="4760623" y="4197399"/>
            <a:ext cx="247935" cy="406869"/>
          </a:xfrm>
          <a:prstGeom prst="chevron">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1" name="箭头: V 形 15"/>
          <p:cNvSpPr/>
          <p:nvPr/>
        </p:nvSpPr>
        <p:spPr>
          <a:xfrm>
            <a:off x="7810981" y="4197399"/>
            <a:ext cx="247935" cy="406869"/>
          </a:xfrm>
          <a:prstGeom prst="chevron">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2" name="文本框 10"/>
          <p:cNvSpPr txBox="1"/>
          <p:nvPr/>
        </p:nvSpPr>
        <p:spPr>
          <a:xfrm>
            <a:off x="1220325" y="1666240"/>
            <a:ext cx="5827236" cy="707886"/>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000" dirty="0">
                <a:solidFill>
                  <a:srgbClr val="C00000"/>
                </a:solidFill>
              </a:rPr>
              <a:t>新形势下党内政治生活：</a:t>
            </a:r>
            <a:endParaRPr lang="en-US" altLang="zh-CN" sz="4000" dirty="0">
              <a:solidFill>
                <a:srgbClr val="C00000"/>
              </a:solidFill>
            </a:endParaRPr>
          </a:p>
        </p:txBody>
      </p:sp>
    </p:spTree>
    <p:extLst>
      <p:ext uri="{BB962C8B-B14F-4D97-AF65-F5344CB8AC3E}">
        <p14:creationId xmlns:p14="http://schemas.microsoft.com/office/powerpoint/2010/main" val="325583456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2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strips(downLeft)">
                                      <p:cBhvr>
                                        <p:cTn id="26" dur="500"/>
                                        <p:tgtEl>
                                          <p:spTgt spid="17"/>
                                        </p:tgtEl>
                                      </p:cBhvr>
                                    </p:animEffect>
                                  </p:childTnLst>
                                </p:cTn>
                              </p:par>
                            </p:childTnLst>
                          </p:cTn>
                        </p:par>
                        <p:par>
                          <p:cTn id="27" fill="hold">
                            <p:stCondLst>
                              <p:cond delay="500"/>
                            </p:stCondLst>
                            <p:childTnLst>
                              <p:par>
                                <p:cTn id="28" presetID="22" presetClass="entr" presetSubtype="4"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500"/>
                                        <p:tgtEl>
                                          <p:spTgt spid="11"/>
                                        </p:tgtEl>
                                      </p:cBhvr>
                                    </p:animEffect>
                                  </p:childTnLst>
                                </p:cTn>
                              </p:par>
                            </p:childTnLst>
                          </p:cTn>
                        </p:par>
                        <p:par>
                          <p:cTn id="31" fill="hold">
                            <p:stCondLst>
                              <p:cond delay="1000"/>
                            </p:stCondLst>
                            <p:childTnLst>
                              <p:par>
                                <p:cTn id="32" presetID="14" presetClass="entr" presetSubtype="1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若干准则序言和总论</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3" name="文本框 10"/>
          <p:cNvSpPr txBox="1"/>
          <p:nvPr/>
        </p:nvSpPr>
        <p:spPr>
          <a:xfrm>
            <a:off x="1220325" y="1666240"/>
            <a:ext cx="5827236" cy="707886"/>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000" dirty="0">
                <a:solidFill>
                  <a:srgbClr val="C00000"/>
                </a:solidFill>
              </a:rPr>
              <a:t>新形势下党内政治生活：</a:t>
            </a:r>
            <a:endParaRPr lang="en-US" altLang="zh-CN" sz="4000" dirty="0">
              <a:solidFill>
                <a:srgbClr val="C00000"/>
              </a:solidFill>
            </a:endParaRPr>
          </a:p>
        </p:txBody>
      </p:sp>
      <p:grpSp>
        <p:nvGrpSpPr>
          <p:cNvPr id="4" name="组合 3"/>
          <p:cNvGrpSpPr/>
          <p:nvPr/>
        </p:nvGrpSpPr>
        <p:grpSpPr>
          <a:xfrm>
            <a:off x="1385394" y="3579741"/>
            <a:ext cx="2219126" cy="823344"/>
            <a:chOff x="1193800" y="3656640"/>
            <a:chExt cx="618954" cy="683725"/>
          </a:xfrm>
        </p:grpSpPr>
        <p:sp>
          <p:nvSpPr>
            <p:cNvPr id="5" name="矩形 4"/>
            <p:cNvSpPr/>
            <p:nvPr/>
          </p:nvSpPr>
          <p:spPr>
            <a:xfrm>
              <a:off x="1193800" y="3702493"/>
              <a:ext cx="618954" cy="637872"/>
            </a:xfrm>
            <a:prstGeom prst="rect">
              <a:avLst/>
            </a:prstGeom>
            <a:solidFill>
              <a:srgbClr val="C00000"/>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24"/>
            <p:cNvSpPr txBox="1"/>
            <p:nvPr/>
          </p:nvSpPr>
          <p:spPr>
            <a:xfrm>
              <a:off x="1233974" y="3656640"/>
              <a:ext cx="546194" cy="617823"/>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ctr"/>
              <a:r>
                <a:rPr lang="zh-CN" altLang="en-US" sz="3200" b="1" dirty="0" smtClean="0">
                  <a:solidFill>
                    <a:schemeClr val="bg1"/>
                  </a:solidFill>
                  <a:latin typeface="微软雅黑" panose="020B0503020204020204" pitchFamily="82" charset="2"/>
                  <a:ea typeface="微软雅黑" panose="020B0503020204020204" pitchFamily="82" charset="2"/>
                </a:rPr>
                <a:t>政</a:t>
              </a:r>
              <a:r>
                <a:rPr lang="zh-CN" altLang="en-US" sz="3200" b="1" dirty="0">
                  <a:solidFill>
                    <a:schemeClr val="bg1"/>
                  </a:solidFill>
                  <a:latin typeface="微软雅黑" panose="020B0503020204020204" pitchFamily="82" charset="2"/>
                  <a:ea typeface="微软雅黑" panose="020B0503020204020204" pitchFamily="82" charset="2"/>
                </a:rPr>
                <a:t>治路线</a:t>
              </a:r>
              <a:endParaRPr lang="zh-CN" altLang="en-US" sz="3200" dirty="0">
                <a:solidFill>
                  <a:schemeClr val="bg1"/>
                </a:solidFill>
                <a:latin typeface="微软雅黑" panose="020B0503020204020204" pitchFamily="82" charset="2"/>
                <a:ea typeface="微软雅黑" panose="020B0503020204020204" pitchFamily="82" charset="2"/>
              </a:endParaRPr>
            </a:p>
          </p:txBody>
        </p:sp>
      </p:grpSp>
      <p:grpSp>
        <p:nvGrpSpPr>
          <p:cNvPr id="7" name="组合 6"/>
          <p:cNvGrpSpPr/>
          <p:nvPr/>
        </p:nvGrpSpPr>
        <p:grpSpPr>
          <a:xfrm>
            <a:off x="4796588" y="2995967"/>
            <a:ext cx="2671287" cy="2671287"/>
            <a:chOff x="2314173" y="3302350"/>
            <a:chExt cx="2082721" cy="2082721"/>
          </a:xfrm>
        </p:grpSpPr>
        <p:sp>
          <p:nvSpPr>
            <p:cNvPr id="8" name="椭圆 7"/>
            <p:cNvSpPr/>
            <p:nvPr/>
          </p:nvSpPr>
          <p:spPr>
            <a:xfrm>
              <a:off x="2314173" y="3302350"/>
              <a:ext cx="2082721" cy="208272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8"/>
            <p:cNvSpPr txBox="1"/>
            <p:nvPr/>
          </p:nvSpPr>
          <p:spPr>
            <a:xfrm>
              <a:off x="2691946" y="3624566"/>
              <a:ext cx="1343799" cy="1511773"/>
            </a:xfrm>
            <a:prstGeom prst="rect">
              <a:avLst/>
            </a:prstGeom>
          </p:spPr>
          <p:txBody>
            <a:bodyPr wrap="none">
              <a:spAutoFit/>
            </a:bodyPr>
            <a:lstStyle>
              <a:defPPr>
                <a:defRPr lang="zh-CN"/>
              </a:defPPr>
              <a:lvl1pPr>
                <a:defRPr sz="6000" b="1">
                  <a:gradFill>
                    <a:gsLst>
                      <a:gs pos="0">
                        <a:schemeClr val="bg1"/>
                      </a:gs>
                      <a:gs pos="100000">
                        <a:srgbClr val="FFFF00"/>
                      </a:gs>
                    </a:gsLst>
                    <a:lin ang="5400000" scaled="1"/>
                  </a:gradFill>
                  <a:ea typeface="微软雅黑" pitchFamily="34" charset="-122"/>
                </a:defRPr>
              </a:lvl1pPr>
            </a:lstStyle>
            <a:p>
              <a:pPr algn="ctr"/>
              <a:r>
                <a:rPr lang="zh-CN" altLang="en-US" dirty="0" smtClean="0"/>
                <a:t>四个</a:t>
              </a:r>
              <a:endParaRPr lang="en-US" altLang="zh-CN" dirty="0" smtClean="0"/>
            </a:p>
            <a:p>
              <a:pPr algn="ctr"/>
              <a:r>
                <a:rPr lang="zh-CN" altLang="en-US" dirty="0" smtClean="0"/>
                <a:t>路线</a:t>
              </a:r>
              <a:endParaRPr lang="zh-CN" altLang="en-US" dirty="0"/>
            </a:p>
          </p:txBody>
        </p:sp>
      </p:grpSp>
      <p:grpSp>
        <p:nvGrpSpPr>
          <p:cNvPr id="10" name="组合 9"/>
          <p:cNvGrpSpPr/>
          <p:nvPr/>
        </p:nvGrpSpPr>
        <p:grpSpPr>
          <a:xfrm>
            <a:off x="1385390" y="4456253"/>
            <a:ext cx="2219127" cy="768128"/>
            <a:chOff x="1193800" y="3702493"/>
            <a:chExt cx="618954" cy="637872"/>
          </a:xfrm>
        </p:grpSpPr>
        <p:sp>
          <p:nvSpPr>
            <p:cNvPr id="11" name="矩形 10"/>
            <p:cNvSpPr/>
            <p:nvPr/>
          </p:nvSpPr>
          <p:spPr>
            <a:xfrm>
              <a:off x="1193800" y="3702493"/>
              <a:ext cx="618954" cy="637872"/>
            </a:xfrm>
            <a:prstGeom prst="rect">
              <a:avLst/>
            </a:prstGeom>
            <a:solidFill>
              <a:srgbClr val="C00000"/>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24"/>
            <p:cNvSpPr txBox="1"/>
            <p:nvPr/>
          </p:nvSpPr>
          <p:spPr>
            <a:xfrm>
              <a:off x="1248633" y="3760913"/>
              <a:ext cx="546194" cy="485611"/>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sz="3200" b="1" dirty="0">
                  <a:solidFill>
                    <a:schemeClr val="bg1"/>
                  </a:solidFill>
                  <a:latin typeface="微软雅黑" panose="020B0503020204020204" pitchFamily="82" charset="2"/>
                  <a:ea typeface="微软雅黑" panose="020B0503020204020204" pitchFamily="82" charset="2"/>
                </a:rPr>
                <a:t>思想路线</a:t>
              </a:r>
              <a:endParaRPr lang="en-US" altLang="zh-CN" sz="3200" dirty="0" smtClean="0">
                <a:solidFill>
                  <a:schemeClr val="bg1"/>
                </a:solidFill>
              </a:endParaRPr>
            </a:p>
          </p:txBody>
        </p:sp>
      </p:grpSp>
      <p:grpSp>
        <p:nvGrpSpPr>
          <p:cNvPr id="13" name="组合 12"/>
          <p:cNvGrpSpPr/>
          <p:nvPr/>
        </p:nvGrpSpPr>
        <p:grpSpPr>
          <a:xfrm>
            <a:off x="8615931" y="3475796"/>
            <a:ext cx="2219128" cy="851063"/>
            <a:chOff x="1193800" y="3633619"/>
            <a:chExt cx="618954" cy="706746"/>
          </a:xfrm>
        </p:grpSpPr>
        <p:sp>
          <p:nvSpPr>
            <p:cNvPr id="14" name="矩形 13"/>
            <p:cNvSpPr/>
            <p:nvPr/>
          </p:nvSpPr>
          <p:spPr>
            <a:xfrm>
              <a:off x="1193800" y="3702493"/>
              <a:ext cx="618954" cy="637872"/>
            </a:xfrm>
            <a:prstGeom prst="rect">
              <a:avLst/>
            </a:prstGeom>
            <a:solidFill>
              <a:srgbClr val="C00000"/>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24"/>
            <p:cNvSpPr txBox="1"/>
            <p:nvPr/>
          </p:nvSpPr>
          <p:spPr>
            <a:xfrm>
              <a:off x="1206011" y="3633619"/>
              <a:ext cx="594946" cy="617825"/>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ctr"/>
              <a:r>
                <a:rPr lang="zh-CN" altLang="en-US" sz="3200" b="1" dirty="0">
                  <a:solidFill>
                    <a:schemeClr val="bg1"/>
                  </a:solidFill>
                  <a:latin typeface="微软雅黑" panose="020B0503020204020204" pitchFamily="82" charset="2"/>
                  <a:ea typeface="微软雅黑" panose="020B0503020204020204" pitchFamily="82" charset="2"/>
                </a:rPr>
                <a:t>组织路线</a:t>
              </a:r>
              <a:endParaRPr lang="zh-CN" altLang="en-US" sz="3200" dirty="0">
                <a:solidFill>
                  <a:schemeClr val="bg1"/>
                </a:solidFill>
                <a:latin typeface="微软雅黑" panose="020B0503020204020204" pitchFamily="82" charset="2"/>
                <a:ea typeface="微软雅黑" panose="020B0503020204020204" pitchFamily="82" charset="2"/>
              </a:endParaRPr>
            </a:p>
          </p:txBody>
        </p:sp>
      </p:grpSp>
      <p:grpSp>
        <p:nvGrpSpPr>
          <p:cNvPr id="16" name="组合 15"/>
          <p:cNvGrpSpPr/>
          <p:nvPr/>
        </p:nvGrpSpPr>
        <p:grpSpPr>
          <a:xfrm>
            <a:off x="8615926" y="4272909"/>
            <a:ext cx="2219126" cy="875260"/>
            <a:chOff x="1193800" y="3613528"/>
            <a:chExt cx="618954" cy="726837"/>
          </a:xfrm>
        </p:grpSpPr>
        <p:sp>
          <p:nvSpPr>
            <p:cNvPr id="17" name="矩形 16"/>
            <p:cNvSpPr/>
            <p:nvPr/>
          </p:nvSpPr>
          <p:spPr>
            <a:xfrm>
              <a:off x="1193800" y="3702493"/>
              <a:ext cx="618954" cy="637872"/>
            </a:xfrm>
            <a:prstGeom prst="rect">
              <a:avLst/>
            </a:prstGeom>
            <a:solidFill>
              <a:srgbClr val="C00000"/>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24"/>
            <p:cNvSpPr txBox="1"/>
            <p:nvPr/>
          </p:nvSpPr>
          <p:spPr>
            <a:xfrm>
              <a:off x="1208375" y="3613528"/>
              <a:ext cx="594946" cy="617824"/>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ctr"/>
              <a:r>
                <a:rPr lang="zh-CN" altLang="en-US" sz="3200" b="1" dirty="0">
                  <a:solidFill>
                    <a:schemeClr val="bg1"/>
                  </a:solidFill>
                  <a:latin typeface="微软雅黑" panose="020B0503020204020204" pitchFamily="82" charset="2"/>
                  <a:ea typeface="微软雅黑" panose="020B0503020204020204" pitchFamily="82" charset="2"/>
                </a:rPr>
                <a:t>群众路线</a:t>
              </a:r>
              <a:endParaRPr lang="zh-CN" altLang="en-US" sz="3200" dirty="0">
                <a:solidFill>
                  <a:schemeClr val="bg1"/>
                </a:solidFill>
                <a:latin typeface="微软雅黑" panose="020B0503020204020204" pitchFamily="82" charset="2"/>
                <a:ea typeface="微软雅黑" panose="020B0503020204020204" pitchFamily="82" charset="2"/>
              </a:endParaRPr>
            </a:p>
          </p:txBody>
        </p:sp>
      </p:grpSp>
      <p:sp>
        <p:nvSpPr>
          <p:cNvPr id="19" name="燕尾形 18"/>
          <p:cNvSpPr/>
          <p:nvPr/>
        </p:nvSpPr>
        <p:spPr>
          <a:xfrm>
            <a:off x="7803141" y="4183385"/>
            <a:ext cx="385659" cy="385659"/>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rot="10800000">
            <a:off x="4142411" y="4234285"/>
            <a:ext cx="377093" cy="37709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25583456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250"/>
                            </p:stCondLst>
                            <p:childTnLst>
                              <p:par>
                                <p:cTn id="13" presetID="2" presetClass="entr" presetSubtype="2" decel="56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1+#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8" presetClass="emph" presetSubtype="0" decel="52000" fill="hold" nodeType="withEffect">
                                  <p:stCondLst>
                                    <p:cond delay="0"/>
                                  </p:stCondLst>
                                  <p:childTnLst>
                                    <p:animRot by="-21600000">
                                      <p:cBhvr>
                                        <p:cTn id="18" dur="1000" fill="hold"/>
                                        <p:tgtEl>
                                          <p:spTgt spid="7"/>
                                        </p:tgtEl>
                                        <p:attrNameLst>
                                          <p:attrName>r</p:attrName>
                                        </p:attrNameLst>
                                      </p:cBhvr>
                                    </p:animRot>
                                  </p:childTnLst>
                                </p:cTn>
                              </p:par>
                            </p:childTnLst>
                          </p:cTn>
                        </p:par>
                        <p:par>
                          <p:cTn id="19" fill="hold">
                            <p:stCondLst>
                              <p:cond delay="2250"/>
                            </p:stCondLst>
                            <p:childTnLst>
                              <p:par>
                                <p:cTn id="20" presetID="12" presetClass="entr" presetSubtype="8"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p:tgtEl>
                                          <p:spTgt spid="20"/>
                                        </p:tgtEl>
                                        <p:attrNameLst>
                                          <p:attrName>ppt_x</p:attrName>
                                        </p:attrNameLst>
                                      </p:cBhvr>
                                      <p:tavLst>
                                        <p:tav tm="0">
                                          <p:val>
                                            <p:strVal val="#ppt_x-#ppt_w*1.125000"/>
                                          </p:val>
                                        </p:tav>
                                        <p:tav tm="100000">
                                          <p:val>
                                            <p:strVal val="#ppt_x"/>
                                          </p:val>
                                        </p:tav>
                                      </p:tavLst>
                                    </p:anim>
                                    <p:animEffect transition="in" filter="wipe(right)">
                                      <p:cBhvr>
                                        <p:cTn id="23" dur="500"/>
                                        <p:tgtEl>
                                          <p:spTgt spid="20"/>
                                        </p:tgtEl>
                                      </p:cBhvr>
                                    </p:animEffect>
                                  </p:childTnLst>
                                </p:cTn>
                              </p:par>
                            </p:childTnLst>
                          </p:cTn>
                        </p:par>
                        <p:par>
                          <p:cTn id="24" fill="hold">
                            <p:stCondLst>
                              <p:cond delay="2750"/>
                            </p:stCondLst>
                            <p:childTnLst>
                              <p:par>
                                <p:cTn id="25" presetID="18" presetClass="entr" presetSubtype="6"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downRight)">
                                      <p:cBhvr>
                                        <p:cTn id="27" dur="750"/>
                                        <p:tgtEl>
                                          <p:spTgt spid="4"/>
                                        </p:tgtEl>
                                      </p:cBhvr>
                                    </p:animEffect>
                                  </p:childTnLst>
                                </p:cTn>
                              </p:par>
                            </p:childTnLst>
                          </p:cTn>
                        </p:par>
                        <p:par>
                          <p:cTn id="28" fill="hold">
                            <p:stCondLst>
                              <p:cond delay="3500"/>
                            </p:stCondLst>
                            <p:childTnLst>
                              <p:par>
                                <p:cTn id="29" presetID="18" presetClass="entr" presetSubtype="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Right)">
                                      <p:cBhvr>
                                        <p:cTn id="31" dur="750"/>
                                        <p:tgtEl>
                                          <p:spTgt spid="10"/>
                                        </p:tgtEl>
                                      </p:cBhvr>
                                    </p:animEffect>
                                  </p:childTnLst>
                                </p:cTn>
                              </p:par>
                            </p:childTnLst>
                          </p:cTn>
                        </p:par>
                        <p:par>
                          <p:cTn id="32" fill="hold">
                            <p:stCondLst>
                              <p:cond delay="4250"/>
                            </p:stCondLst>
                            <p:childTnLst>
                              <p:par>
                                <p:cTn id="33" presetID="1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4750"/>
                            </p:stCondLst>
                            <p:childTnLst>
                              <p:par>
                                <p:cTn id="38" presetID="18" presetClass="entr" presetSubtype="6"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strips(downRight)">
                                      <p:cBhvr>
                                        <p:cTn id="40" dur="750"/>
                                        <p:tgtEl>
                                          <p:spTgt spid="13"/>
                                        </p:tgtEl>
                                      </p:cBhvr>
                                    </p:animEffect>
                                  </p:childTnLst>
                                </p:cTn>
                              </p:par>
                            </p:childTnLst>
                          </p:cTn>
                        </p:par>
                        <p:par>
                          <p:cTn id="41" fill="hold">
                            <p:stCondLst>
                              <p:cond delay="5500"/>
                            </p:stCondLst>
                            <p:childTnLst>
                              <p:par>
                                <p:cTn id="42" presetID="18" presetClass="entr" presetSubtype="6"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trips(downRight)">
                                      <p:cBhvr>
                                        <p:cTn id="44"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9"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若干准则序言和总论</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3" name="文本框 10"/>
          <p:cNvSpPr txBox="1"/>
          <p:nvPr/>
        </p:nvSpPr>
        <p:spPr>
          <a:xfrm>
            <a:off x="1220325" y="1666240"/>
            <a:ext cx="5827236" cy="707886"/>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000" dirty="0">
                <a:solidFill>
                  <a:srgbClr val="C00000"/>
                </a:solidFill>
              </a:rPr>
              <a:t>新形势下党内政治生活：</a:t>
            </a:r>
            <a:endParaRPr lang="en-US" altLang="zh-CN" sz="4000" dirty="0">
              <a:solidFill>
                <a:srgbClr val="C00000"/>
              </a:solidFill>
            </a:endParaRPr>
          </a:p>
        </p:txBody>
      </p:sp>
      <p:sp>
        <p:nvSpPr>
          <p:cNvPr id="21" name="矩形: 圆角 15"/>
          <p:cNvSpPr/>
          <p:nvPr/>
        </p:nvSpPr>
        <p:spPr>
          <a:xfrm>
            <a:off x="5172494" y="3203210"/>
            <a:ext cx="2052334" cy="2052334"/>
          </a:xfrm>
          <a:prstGeom prst="roundRect">
            <a:avLst>
              <a:gd name="adj" fmla="val 775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2" name="矩形 21"/>
          <p:cNvSpPr/>
          <p:nvPr/>
        </p:nvSpPr>
        <p:spPr>
          <a:xfrm>
            <a:off x="1242272" y="2669580"/>
            <a:ext cx="2544263" cy="763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着力增强党内政治生活的政治性、时代性、原则性、战斗性</a:t>
            </a:r>
            <a:endParaRPr lang="en-US" altLang="zh-CN"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3" name="矩形 22"/>
          <p:cNvSpPr/>
          <p:nvPr/>
        </p:nvSpPr>
        <p:spPr>
          <a:xfrm>
            <a:off x="8531824" y="5085657"/>
            <a:ext cx="2591453" cy="901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着力维护党中央权威、保证党的团结统一、保持党的先进性和纯洁性</a:t>
            </a:r>
            <a:endParaRPr lang="en-US" altLang="zh-CN"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4" name="矩形 23"/>
          <p:cNvSpPr/>
          <p:nvPr/>
        </p:nvSpPr>
        <p:spPr>
          <a:xfrm>
            <a:off x="8531824" y="2669580"/>
            <a:ext cx="2591453" cy="6230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着力增强党自我净化、自我完善、自我革新、自我提高能力</a:t>
            </a:r>
            <a:endParaRPr lang="en-US" altLang="zh-CN"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5" name="矩形 24"/>
          <p:cNvSpPr/>
          <p:nvPr/>
        </p:nvSpPr>
        <p:spPr>
          <a:xfrm>
            <a:off x="1229276" y="5085657"/>
            <a:ext cx="2544263" cy="9024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着力提高党的领导水平和执政水平、增强拒腐防变和抵御风险能力</a:t>
            </a:r>
            <a:endParaRPr lang="en-US" altLang="zh-CN"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6" name="文本框 10"/>
          <p:cNvSpPr txBox="1"/>
          <p:nvPr/>
        </p:nvSpPr>
        <p:spPr>
          <a:xfrm>
            <a:off x="5413831" y="3331331"/>
            <a:ext cx="1569660" cy="1754326"/>
          </a:xfrm>
          <a:prstGeom prst="rect">
            <a:avLst/>
          </a:prstGeom>
          <a:noFill/>
        </p:spPr>
        <p:txBody>
          <a:bodyPr wrap="none" rtlCol="0">
            <a:spAutoFit/>
          </a:bodyPr>
          <a:lstStyle/>
          <a:p>
            <a:r>
              <a:rPr lang="zh-CN" altLang="en-US" sz="5400" b="1" dirty="0">
                <a:solidFill>
                  <a:srgbClr val="FDEDAA"/>
                </a:solidFill>
                <a:latin typeface="微软雅黑" panose="020B0503020204020204" pitchFamily="82" charset="2"/>
                <a:ea typeface="微软雅黑" panose="020B0503020204020204" pitchFamily="82" charset="2"/>
              </a:rPr>
              <a:t>四个</a:t>
            </a:r>
            <a:endParaRPr lang="en-US" altLang="zh-CN" sz="5400" b="1" dirty="0">
              <a:solidFill>
                <a:srgbClr val="FDEDAA"/>
              </a:solidFill>
              <a:latin typeface="微软雅黑" panose="020B0503020204020204" pitchFamily="82" charset="2"/>
              <a:ea typeface="微软雅黑" panose="020B0503020204020204" pitchFamily="82" charset="2"/>
            </a:endParaRPr>
          </a:p>
          <a:p>
            <a:r>
              <a:rPr lang="zh-CN" altLang="en-US" sz="5400" b="1" dirty="0">
                <a:solidFill>
                  <a:srgbClr val="FDEDAA"/>
                </a:solidFill>
                <a:latin typeface="微软雅黑" panose="020B0503020204020204" pitchFamily="82" charset="2"/>
                <a:ea typeface="微软雅黑" panose="020B0503020204020204" pitchFamily="82" charset="2"/>
              </a:rPr>
              <a:t>着力</a:t>
            </a:r>
          </a:p>
        </p:txBody>
      </p:sp>
      <p:sp>
        <p:nvSpPr>
          <p:cNvPr id="27" name="矩形: 圆角 11"/>
          <p:cNvSpPr/>
          <p:nvPr/>
        </p:nvSpPr>
        <p:spPr>
          <a:xfrm>
            <a:off x="8632996" y="3526436"/>
            <a:ext cx="2363816" cy="453862"/>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b="1" dirty="0">
                <a:solidFill>
                  <a:srgbClr val="FDEDAA"/>
                </a:solidFill>
                <a:latin typeface="微软雅黑" panose="020B0503020204020204" pitchFamily="82" charset="2"/>
                <a:ea typeface="微软雅黑" panose="020B0503020204020204" pitchFamily="82" charset="2"/>
              </a:rPr>
              <a:t>2</a:t>
            </a:r>
            <a:r>
              <a:rPr lang="zh-CN" altLang="en-US" b="1" dirty="0">
                <a:solidFill>
                  <a:srgbClr val="FDEDAA"/>
                </a:solidFill>
                <a:latin typeface="微软雅黑" panose="020B0503020204020204" pitchFamily="82" charset="2"/>
                <a:ea typeface="微软雅黑" panose="020B0503020204020204" pitchFamily="82" charset="2"/>
              </a:rPr>
              <a:t>、着力增强</a:t>
            </a:r>
          </a:p>
        </p:txBody>
      </p:sp>
      <p:sp>
        <p:nvSpPr>
          <p:cNvPr id="28" name="矩形: 圆角 12"/>
          <p:cNvSpPr/>
          <p:nvPr/>
        </p:nvSpPr>
        <p:spPr>
          <a:xfrm>
            <a:off x="8632996" y="4423900"/>
            <a:ext cx="2363816" cy="453862"/>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b="1" dirty="0">
                <a:solidFill>
                  <a:srgbClr val="FDEDAA"/>
                </a:solidFill>
                <a:latin typeface="微软雅黑" panose="020B0503020204020204" pitchFamily="82" charset="2"/>
                <a:ea typeface="微软雅黑" panose="020B0503020204020204" pitchFamily="82" charset="2"/>
              </a:rPr>
              <a:t>4</a:t>
            </a:r>
            <a:r>
              <a:rPr lang="zh-CN" altLang="en-US" b="1" dirty="0">
                <a:solidFill>
                  <a:srgbClr val="FDEDAA"/>
                </a:solidFill>
                <a:latin typeface="微软雅黑" panose="020B0503020204020204" pitchFamily="82" charset="2"/>
                <a:ea typeface="微软雅黑" panose="020B0503020204020204" pitchFamily="82" charset="2"/>
              </a:rPr>
              <a:t>、着力维护</a:t>
            </a:r>
          </a:p>
        </p:txBody>
      </p:sp>
      <p:sp>
        <p:nvSpPr>
          <p:cNvPr id="29" name="矩形: 圆角 13"/>
          <p:cNvSpPr/>
          <p:nvPr/>
        </p:nvSpPr>
        <p:spPr>
          <a:xfrm>
            <a:off x="1330447" y="3526436"/>
            <a:ext cx="2363816" cy="453862"/>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b="1" dirty="0">
                <a:solidFill>
                  <a:srgbClr val="FDEDAA"/>
                </a:solidFill>
                <a:latin typeface="微软雅黑" panose="020B0503020204020204" pitchFamily="82" charset="2"/>
                <a:ea typeface="微软雅黑" panose="020B0503020204020204" pitchFamily="82" charset="2"/>
              </a:rPr>
              <a:t>1</a:t>
            </a:r>
            <a:r>
              <a:rPr lang="zh-CN" altLang="en-US" b="1" dirty="0">
                <a:solidFill>
                  <a:srgbClr val="FDEDAA"/>
                </a:solidFill>
                <a:latin typeface="微软雅黑" panose="020B0503020204020204" pitchFamily="82" charset="2"/>
                <a:ea typeface="微软雅黑" panose="020B0503020204020204" pitchFamily="82" charset="2"/>
              </a:rPr>
              <a:t>、着力增强</a:t>
            </a:r>
          </a:p>
        </p:txBody>
      </p:sp>
      <p:sp>
        <p:nvSpPr>
          <p:cNvPr id="30" name="矩形: 圆角 14"/>
          <p:cNvSpPr/>
          <p:nvPr/>
        </p:nvSpPr>
        <p:spPr>
          <a:xfrm>
            <a:off x="1330447" y="4423900"/>
            <a:ext cx="2363816" cy="453862"/>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b="1" dirty="0">
                <a:solidFill>
                  <a:srgbClr val="FDEDAA"/>
                </a:solidFill>
                <a:latin typeface="微软雅黑" panose="020B0503020204020204" pitchFamily="82" charset="2"/>
                <a:ea typeface="微软雅黑" panose="020B0503020204020204" pitchFamily="82" charset="2"/>
              </a:rPr>
              <a:t>3</a:t>
            </a:r>
            <a:r>
              <a:rPr lang="zh-CN" altLang="en-US" b="1" dirty="0">
                <a:solidFill>
                  <a:srgbClr val="FDEDAA"/>
                </a:solidFill>
                <a:latin typeface="微软雅黑" panose="020B0503020204020204" pitchFamily="82" charset="2"/>
                <a:ea typeface="微软雅黑" panose="020B0503020204020204" pitchFamily="82" charset="2"/>
              </a:rPr>
              <a:t>、着力提高</a:t>
            </a:r>
          </a:p>
        </p:txBody>
      </p:sp>
      <p:sp>
        <p:nvSpPr>
          <p:cNvPr id="31" name="箭头: V 形 17"/>
          <p:cNvSpPr/>
          <p:nvPr/>
        </p:nvSpPr>
        <p:spPr>
          <a:xfrm>
            <a:off x="7803110" y="3995524"/>
            <a:ext cx="247935" cy="406869"/>
          </a:xfrm>
          <a:prstGeom prst="chevron">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32" name="箭头: V 形 18"/>
          <p:cNvSpPr/>
          <p:nvPr/>
        </p:nvSpPr>
        <p:spPr>
          <a:xfrm flipH="1">
            <a:off x="4368915" y="3995524"/>
            <a:ext cx="247935" cy="406869"/>
          </a:xfrm>
          <a:prstGeom prst="chevron">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Tree>
    <p:extLst>
      <p:ext uri="{BB962C8B-B14F-4D97-AF65-F5344CB8AC3E}">
        <p14:creationId xmlns:p14="http://schemas.microsoft.com/office/powerpoint/2010/main" val="408393664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circle(in)">
                                      <p:cBhvr>
                                        <p:cTn id="16" dur="2000"/>
                                        <p:tgtEl>
                                          <p:spTgt spid="21"/>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childTnLst>
                          </p:cTn>
                        </p:par>
                        <p:par>
                          <p:cTn id="23" fill="hold">
                            <p:stCondLst>
                              <p:cond delay="2500"/>
                            </p:stCondLst>
                            <p:childTnLst>
                              <p:par>
                                <p:cTn id="24" presetID="22" presetClass="entr" presetSubtype="4"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down)">
                                      <p:cBhvr>
                                        <p:cTn id="26" dur="500"/>
                                        <p:tgtEl>
                                          <p:spTgt spid="3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down)">
                                      <p:cBhvr>
                                        <p:cTn id="29" dur="500"/>
                                        <p:tgtEl>
                                          <p:spTgt spid="31"/>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randombar(horizontal)">
                                      <p:cBhvr>
                                        <p:cTn id="33" dur="500"/>
                                        <p:tgtEl>
                                          <p:spTgt spid="29"/>
                                        </p:tgtEl>
                                      </p:cBhvr>
                                    </p:animEffect>
                                  </p:childTnLst>
                                </p:cTn>
                              </p:par>
                            </p:childTnLst>
                          </p:cTn>
                        </p:par>
                        <p:par>
                          <p:cTn id="34" fill="hold">
                            <p:stCondLst>
                              <p:cond delay="3500"/>
                            </p:stCondLst>
                            <p:childTnLst>
                              <p:par>
                                <p:cTn id="35" presetID="47"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randombar(horizontal)">
                                      <p:cBhvr>
                                        <p:cTn id="43" dur="500"/>
                                        <p:tgtEl>
                                          <p:spTgt spid="27"/>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14" presetClass="entr" presetSubtype="10"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randombar(horizontal)">
                                      <p:cBhvr>
                                        <p:cTn id="53" dur="500"/>
                                        <p:tgtEl>
                                          <p:spTgt spid="30"/>
                                        </p:tgtEl>
                                      </p:cBhvr>
                                    </p:animEffect>
                                  </p:childTnLst>
                                </p:cTn>
                              </p:par>
                            </p:childTnLst>
                          </p:cTn>
                        </p:par>
                        <p:par>
                          <p:cTn id="54" fill="hold">
                            <p:stCondLst>
                              <p:cond delay="6500"/>
                            </p:stCondLst>
                            <p:childTnLst>
                              <p:par>
                                <p:cTn id="55" presetID="42"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childTnLst>
                          </p:cTn>
                        </p:par>
                        <p:par>
                          <p:cTn id="60" fill="hold">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anim calcmode="lin" valueType="num">
                                      <p:cBhvr>
                                        <p:cTn id="64" dur="1000" fill="hold"/>
                                        <p:tgtEl>
                                          <p:spTgt spid="23"/>
                                        </p:tgtEl>
                                        <p:attrNameLst>
                                          <p:attrName>ppt_x</p:attrName>
                                        </p:attrNameLst>
                                      </p:cBhvr>
                                      <p:tavLst>
                                        <p:tav tm="0">
                                          <p:val>
                                            <p:strVal val="#ppt_x"/>
                                          </p:val>
                                        </p:tav>
                                        <p:tav tm="100000">
                                          <p:val>
                                            <p:strVal val="#ppt_x"/>
                                          </p:val>
                                        </p:tav>
                                      </p:tavLst>
                                    </p:anim>
                                    <p:anim calcmode="lin" valueType="num">
                                      <p:cBhvr>
                                        <p:cTn id="65" dur="1000" fill="hold"/>
                                        <p:tgtEl>
                                          <p:spTgt spid="23"/>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14" presetClass="entr" presetSubtype="1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randombar(horizontal)">
                                      <p:cBhvr>
                                        <p:cTn id="6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1" grpId="0" animBg="1"/>
      <p:bldP spid="22" grpId="0"/>
      <p:bldP spid="23" grpId="0"/>
      <p:bldP spid="24" grpId="0"/>
      <p:bldP spid="25" grpId="0"/>
      <p:bldP spid="26" grpId="0"/>
      <p:bldP spid="27" grpId="0" animBg="1"/>
      <p:bldP spid="28" grpId="0" animBg="1"/>
      <p:bldP spid="29" grpId="0" animBg="1"/>
      <p:bldP spid="30" grpId="0" animBg="1"/>
      <p:bldP spid="31"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圆角 15"/>
          <p:cNvSpPr/>
          <p:nvPr/>
        </p:nvSpPr>
        <p:spPr>
          <a:xfrm>
            <a:off x="8706165" y="2912375"/>
            <a:ext cx="2052334" cy="2052334"/>
          </a:xfrm>
          <a:prstGeom prst="roundRect">
            <a:avLst>
              <a:gd name="adj" fmla="val 775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7" name="矩形: 圆角 15"/>
          <p:cNvSpPr/>
          <p:nvPr/>
        </p:nvSpPr>
        <p:spPr>
          <a:xfrm>
            <a:off x="5160166" y="2926225"/>
            <a:ext cx="2052334" cy="2052334"/>
          </a:xfrm>
          <a:prstGeom prst="roundRect">
            <a:avLst>
              <a:gd name="adj" fmla="val 775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6" name="矩形: 圆角 15"/>
          <p:cNvSpPr/>
          <p:nvPr/>
        </p:nvSpPr>
        <p:spPr>
          <a:xfrm>
            <a:off x="1492123" y="2950564"/>
            <a:ext cx="2052334" cy="2052334"/>
          </a:xfrm>
          <a:prstGeom prst="roundRect">
            <a:avLst>
              <a:gd name="adj" fmla="val 775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若干准则序言和总论</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22" name="文本框 10"/>
          <p:cNvSpPr txBox="1"/>
          <p:nvPr/>
        </p:nvSpPr>
        <p:spPr>
          <a:xfrm>
            <a:off x="5536973" y="3138478"/>
            <a:ext cx="1497402" cy="1569660"/>
          </a:xfrm>
          <a:prstGeom prst="rect">
            <a:avLst/>
          </a:prstGeom>
          <a:noFill/>
        </p:spPr>
        <p:txBody>
          <a:bodyPr wrap="square" rtlCol="0">
            <a:spAutoFit/>
          </a:bodyPr>
          <a:lstStyle/>
          <a:p>
            <a:r>
              <a:rPr lang="zh-CN" altLang="en-US" sz="4800" b="1" dirty="0">
                <a:solidFill>
                  <a:srgbClr val="FDEDAA"/>
                </a:solidFill>
                <a:latin typeface="微软雅黑" panose="020B0503020204020204" pitchFamily="82" charset="2"/>
                <a:ea typeface="微软雅黑" panose="020B0503020204020204" pitchFamily="82" charset="2"/>
              </a:rPr>
              <a:t>首要任务</a:t>
            </a:r>
          </a:p>
        </p:txBody>
      </p:sp>
      <p:sp>
        <p:nvSpPr>
          <p:cNvPr id="23" name="文本框 2"/>
          <p:cNvSpPr txBox="1"/>
          <p:nvPr/>
        </p:nvSpPr>
        <p:spPr>
          <a:xfrm>
            <a:off x="1414579" y="1646583"/>
            <a:ext cx="2262158" cy="923330"/>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pitchFamily="82" charset="2"/>
                <a:ea typeface="微软雅黑" panose="020B0503020204020204" pitchFamily="82" charset="2"/>
              </a:rPr>
              <a:t>共产主义远大理想和中国特色社会主义共同理想</a:t>
            </a:r>
          </a:p>
        </p:txBody>
      </p:sp>
      <p:sp>
        <p:nvSpPr>
          <p:cNvPr id="24" name="文本框 4"/>
          <p:cNvSpPr txBox="1"/>
          <p:nvPr/>
        </p:nvSpPr>
        <p:spPr>
          <a:xfrm>
            <a:off x="4730031" y="1646583"/>
            <a:ext cx="2954655" cy="646331"/>
          </a:xfrm>
          <a:prstGeom prst="rect">
            <a:avLst/>
          </a:prstGeom>
          <a:noFill/>
        </p:spPr>
        <p:txBody>
          <a:bodyPr wrap="none" rtlCol="0">
            <a:spAutoFit/>
          </a:bodyPr>
          <a:lstStyle/>
          <a:p>
            <a:r>
              <a:rPr lang="zh-CN" altLang="en-US" sz="3600" b="1" dirty="0">
                <a:solidFill>
                  <a:schemeClr val="tx1">
                    <a:lumMod val="85000"/>
                    <a:lumOff val="15000"/>
                  </a:schemeClr>
                </a:solidFill>
                <a:latin typeface="微软雅黑" panose="020B0503020204020204" pitchFamily="82" charset="2"/>
                <a:ea typeface="微软雅黑" panose="020B0503020204020204" pitchFamily="82" charset="2"/>
              </a:rPr>
              <a:t>坚定理想信念</a:t>
            </a:r>
          </a:p>
        </p:txBody>
      </p:sp>
      <p:sp>
        <p:nvSpPr>
          <p:cNvPr id="25" name="文本框 7"/>
          <p:cNvSpPr txBox="1"/>
          <p:nvPr/>
        </p:nvSpPr>
        <p:spPr>
          <a:xfrm>
            <a:off x="8586315" y="1515958"/>
            <a:ext cx="2339102" cy="954107"/>
          </a:xfrm>
          <a:prstGeom prst="rect">
            <a:avLst/>
          </a:prstGeom>
          <a:noFill/>
        </p:spPr>
        <p:txBody>
          <a:bodyPr wrap="none" rtlCol="0">
            <a:spAutoFit/>
          </a:bodyPr>
          <a:lstStyle/>
          <a:p>
            <a:r>
              <a:rPr lang="zh-CN" altLang="en-US" sz="2800" b="1" dirty="0">
                <a:solidFill>
                  <a:schemeClr val="tx1">
                    <a:lumMod val="85000"/>
                    <a:lumOff val="15000"/>
                  </a:schemeClr>
                </a:solidFill>
                <a:latin typeface="微软雅黑" panose="020B0503020204020204" pitchFamily="82" charset="2"/>
                <a:ea typeface="微软雅黑" panose="020B0503020204020204" pitchFamily="82" charset="2"/>
              </a:rPr>
              <a:t>各级领导机</a:t>
            </a:r>
            <a:r>
              <a:rPr lang="zh-CN" altLang="en-US" sz="2800" b="1" dirty="0" smtClean="0">
                <a:solidFill>
                  <a:schemeClr val="tx1">
                    <a:lumMod val="85000"/>
                    <a:lumOff val="15000"/>
                  </a:schemeClr>
                </a:solidFill>
                <a:latin typeface="微软雅黑" panose="020B0503020204020204" pitchFamily="82" charset="2"/>
                <a:ea typeface="微软雅黑" panose="020B0503020204020204" pitchFamily="82" charset="2"/>
              </a:rPr>
              <a:t>构</a:t>
            </a:r>
            <a:endParaRPr lang="en-US" altLang="zh-CN" sz="2800" b="1" dirty="0" smtClean="0">
              <a:solidFill>
                <a:schemeClr val="tx1">
                  <a:lumMod val="85000"/>
                  <a:lumOff val="15000"/>
                </a:schemeClr>
              </a:solidFill>
              <a:latin typeface="微软雅黑" panose="020B0503020204020204" pitchFamily="82" charset="2"/>
              <a:ea typeface="微软雅黑" panose="020B0503020204020204" pitchFamily="82" charset="2"/>
            </a:endParaRPr>
          </a:p>
          <a:p>
            <a:r>
              <a:rPr lang="zh-CN" altLang="en-US" sz="2800" b="1" dirty="0" smtClean="0">
                <a:solidFill>
                  <a:schemeClr val="tx1">
                    <a:lumMod val="85000"/>
                    <a:lumOff val="15000"/>
                  </a:schemeClr>
                </a:solidFill>
                <a:latin typeface="微软雅黑" panose="020B0503020204020204" pitchFamily="82" charset="2"/>
                <a:ea typeface="微软雅黑" panose="020B0503020204020204" pitchFamily="82" charset="2"/>
              </a:rPr>
              <a:t>和</a:t>
            </a:r>
            <a:r>
              <a:rPr lang="zh-CN" altLang="en-US" sz="2800" b="1" dirty="0">
                <a:solidFill>
                  <a:schemeClr val="tx1">
                    <a:lumMod val="85000"/>
                    <a:lumOff val="15000"/>
                  </a:schemeClr>
                </a:solidFill>
                <a:latin typeface="微软雅黑" panose="020B0503020204020204" pitchFamily="82" charset="2"/>
                <a:ea typeface="微软雅黑" panose="020B0503020204020204" pitchFamily="82" charset="2"/>
              </a:rPr>
              <a:t>领导干部</a:t>
            </a:r>
          </a:p>
        </p:txBody>
      </p:sp>
      <p:sp>
        <p:nvSpPr>
          <p:cNvPr id="27" name="文本框 12"/>
          <p:cNvSpPr txBox="1"/>
          <p:nvPr/>
        </p:nvSpPr>
        <p:spPr>
          <a:xfrm>
            <a:off x="9037939" y="3138478"/>
            <a:ext cx="1982365" cy="1569660"/>
          </a:xfrm>
          <a:prstGeom prst="rect">
            <a:avLst/>
          </a:prstGeom>
          <a:noFill/>
        </p:spPr>
        <p:txBody>
          <a:bodyPr wrap="square" rtlCol="0">
            <a:spAutoFit/>
          </a:bodyPr>
          <a:lstStyle/>
          <a:p>
            <a:r>
              <a:rPr lang="zh-CN" altLang="en-US" sz="4800" b="1" dirty="0">
                <a:solidFill>
                  <a:srgbClr val="FDEDAA"/>
                </a:solidFill>
                <a:latin typeface="微软雅黑" panose="020B0503020204020204" pitchFamily="82" charset="2"/>
                <a:ea typeface="微软雅黑" panose="020B0503020204020204" pitchFamily="82" charset="2"/>
              </a:rPr>
              <a:t>重点人群</a:t>
            </a:r>
          </a:p>
        </p:txBody>
      </p:sp>
      <p:sp>
        <p:nvSpPr>
          <p:cNvPr id="29" name="文本框 14"/>
          <p:cNvSpPr txBox="1"/>
          <p:nvPr/>
        </p:nvSpPr>
        <p:spPr>
          <a:xfrm>
            <a:off x="1492123" y="3330760"/>
            <a:ext cx="2052333" cy="1384995"/>
          </a:xfrm>
          <a:prstGeom prst="rect">
            <a:avLst/>
          </a:prstGeom>
          <a:noFill/>
        </p:spPr>
        <p:txBody>
          <a:bodyPr wrap="square" rtlCol="0">
            <a:spAutoFit/>
          </a:bodyPr>
          <a:lstStyle/>
          <a:p>
            <a:pPr algn="ctr"/>
            <a:r>
              <a:rPr lang="zh-CN" altLang="en-US" sz="2800" b="1" dirty="0">
                <a:solidFill>
                  <a:srgbClr val="FDEDAA"/>
                </a:solidFill>
                <a:latin typeface="微软雅黑" panose="020B0503020204020204" pitchFamily="82" charset="2"/>
                <a:ea typeface="微软雅黑" panose="020B0503020204020204" pitchFamily="82" charset="2"/>
              </a:rPr>
              <a:t>精神支</a:t>
            </a:r>
            <a:r>
              <a:rPr lang="zh-CN" altLang="en-US" sz="2800" b="1" dirty="0" smtClean="0">
                <a:solidFill>
                  <a:srgbClr val="FDEDAA"/>
                </a:solidFill>
                <a:latin typeface="微软雅黑" panose="020B0503020204020204" pitchFamily="82" charset="2"/>
                <a:ea typeface="微软雅黑" panose="020B0503020204020204" pitchFamily="82" charset="2"/>
              </a:rPr>
              <a:t>柱     和</a:t>
            </a:r>
            <a:endParaRPr lang="zh-CN" altLang="en-US" sz="2800" b="1" dirty="0">
              <a:solidFill>
                <a:srgbClr val="FDEDAA"/>
              </a:solidFill>
              <a:latin typeface="微软雅黑" panose="020B0503020204020204" pitchFamily="82" charset="2"/>
              <a:ea typeface="微软雅黑" panose="020B0503020204020204" pitchFamily="82" charset="2"/>
            </a:endParaRPr>
          </a:p>
          <a:p>
            <a:pPr algn="ctr"/>
            <a:r>
              <a:rPr lang="zh-CN" altLang="en-US" sz="2800" b="1" dirty="0">
                <a:solidFill>
                  <a:srgbClr val="FDEDAA"/>
                </a:solidFill>
                <a:latin typeface="微软雅黑" panose="020B0503020204020204" pitchFamily="82" charset="2"/>
                <a:ea typeface="微软雅黑" panose="020B0503020204020204" pitchFamily="82" charset="2"/>
              </a:rPr>
              <a:t>政治灵魂</a:t>
            </a:r>
          </a:p>
        </p:txBody>
      </p:sp>
      <p:sp>
        <p:nvSpPr>
          <p:cNvPr id="30" name="箭头: V 形 15"/>
          <p:cNvSpPr/>
          <p:nvPr/>
        </p:nvSpPr>
        <p:spPr>
          <a:xfrm rot="5400000" flipH="1" flipV="1">
            <a:off x="9608365" y="2540523"/>
            <a:ext cx="247935" cy="406869"/>
          </a:xfrm>
          <a:prstGeom prst="chevron">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31" name="箭头: V 形 16"/>
          <p:cNvSpPr/>
          <p:nvPr/>
        </p:nvSpPr>
        <p:spPr>
          <a:xfrm rot="5400000" flipH="1" flipV="1">
            <a:off x="6123300" y="2409898"/>
            <a:ext cx="247935" cy="406869"/>
          </a:xfrm>
          <a:prstGeom prst="chevron">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32" name="箭头: V 形 17"/>
          <p:cNvSpPr/>
          <p:nvPr/>
        </p:nvSpPr>
        <p:spPr>
          <a:xfrm rot="5400000" flipH="1" flipV="1">
            <a:off x="2373051" y="2409898"/>
            <a:ext cx="247935" cy="406869"/>
          </a:xfrm>
          <a:prstGeom prst="chevron">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cxnSp>
        <p:nvCxnSpPr>
          <p:cNvPr id="33" name="直接连接符 32"/>
          <p:cNvCxnSpPr/>
          <p:nvPr/>
        </p:nvCxnSpPr>
        <p:spPr>
          <a:xfrm>
            <a:off x="4373371" y="1746217"/>
            <a:ext cx="0" cy="3204278"/>
          </a:xfrm>
          <a:prstGeom prst="line">
            <a:avLst/>
          </a:prstGeom>
          <a:ln>
            <a:solidFill>
              <a:srgbClr val="DB2705"/>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951173" y="1646583"/>
            <a:ext cx="0" cy="3303912"/>
          </a:xfrm>
          <a:prstGeom prst="line">
            <a:avLst/>
          </a:prstGeom>
          <a:ln>
            <a:solidFill>
              <a:srgbClr val="DB2705"/>
            </a:solidFill>
            <a:prstDash val="dash"/>
          </a:ln>
        </p:spPr>
        <p:style>
          <a:lnRef idx="1">
            <a:schemeClr val="accent1"/>
          </a:lnRef>
          <a:fillRef idx="0">
            <a:schemeClr val="accent1"/>
          </a:fillRef>
          <a:effectRef idx="0">
            <a:schemeClr val="accent1"/>
          </a:effectRef>
          <a:fontRef idx="minor">
            <a:schemeClr val="tx1"/>
          </a:fontRef>
        </p:style>
      </p:cxnSp>
      <p:sp>
        <p:nvSpPr>
          <p:cNvPr id="35" name="文本框 18"/>
          <p:cNvSpPr txBox="1"/>
          <p:nvPr/>
        </p:nvSpPr>
        <p:spPr>
          <a:xfrm>
            <a:off x="1378954" y="5229792"/>
            <a:ext cx="9605725" cy="1156855"/>
          </a:xfrm>
          <a:prstGeom prst="rect">
            <a:avLst/>
          </a:prstGeom>
          <a:noFill/>
        </p:spPr>
        <p:txBody>
          <a:bodyPr wrap="square" rtlCol="0">
            <a:spAutoFit/>
          </a:bodyPr>
          <a:lstStyle/>
          <a:p>
            <a:pPr algn="just">
              <a:lnSpc>
                <a:spcPct val="150000"/>
              </a:lnSpc>
            </a:pP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历史经验表明，我们党作为马克思主义政党，必须旗帜鲜明讲政治，严肃认真开展党内政治生活。为更好进行具有许多新的历史特点的伟大斗争、推进党的建设新的伟大工程、推进中国特色社会主义伟大事业，经受“四大考验”、克服“四种危险”，有必要制定一部新形势下党内政治生活的准则。</a:t>
            </a:r>
          </a:p>
        </p:txBody>
      </p:sp>
    </p:spTree>
    <p:extLst>
      <p:ext uri="{BB962C8B-B14F-4D97-AF65-F5344CB8AC3E}">
        <p14:creationId xmlns:p14="http://schemas.microsoft.com/office/powerpoint/2010/main" val="408393664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circle(in)">
                                      <p:cBhvr>
                                        <p:cTn id="12" dur="2000"/>
                                        <p:tgtEl>
                                          <p:spTgt spid="36"/>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2500"/>
                            </p:stCondLst>
                            <p:childTnLst>
                              <p:par>
                                <p:cTn id="18" presetID="22" presetClass="entr" presetSubtype="4"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22" presetClass="entr" presetSubtype="4"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down)">
                                      <p:cBhvr>
                                        <p:cTn id="30" dur="5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circle(in)">
                                      <p:cBhvr>
                                        <p:cTn id="35" dur="2000"/>
                                        <p:tgtEl>
                                          <p:spTgt spid="37"/>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down)">
                                      <p:cBhvr>
                                        <p:cTn id="43" dur="500"/>
                                        <p:tgtEl>
                                          <p:spTgt spid="31"/>
                                        </p:tgtEl>
                                      </p:cBhvr>
                                    </p:animEffect>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4"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down)">
                                      <p:cBhvr>
                                        <p:cTn id="53" dur="500"/>
                                        <p:tgtEl>
                                          <p:spTgt spid="34"/>
                                        </p:tgtEl>
                                      </p:cBhvr>
                                    </p:animEffect>
                                  </p:childTnLst>
                                </p:cTn>
                              </p:par>
                            </p:childTnLst>
                          </p:cTn>
                        </p:par>
                      </p:childTnLst>
                    </p:cTn>
                  </p:par>
                  <p:par>
                    <p:cTn id="54" fill="hold">
                      <p:stCondLst>
                        <p:cond delay="indefinite"/>
                      </p:stCondLst>
                      <p:childTnLst>
                        <p:par>
                          <p:cTn id="55" fill="hold">
                            <p:stCondLst>
                              <p:cond delay="0"/>
                            </p:stCondLst>
                            <p:childTnLst>
                              <p:par>
                                <p:cTn id="56" presetID="6" presetClass="entr" presetSubtype="16" fill="hold" grpId="0" nodeType="click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circle(in)">
                                      <p:cBhvr>
                                        <p:cTn id="58" dur="2000"/>
                                        <p:tgtEl>
                                          <p:spTgt spid="38"/>
                                        </p:tgtEl>
                                      </p:cBhvr>
                                    </p:animEffect>
                                  </p:childTnLst>
                                </p:cTn>
                              </p:par>
                            </p:childTnLst>
                          </p:cTn>
                        </p:par>
                        <p:par>
                          <p:cTn id="59" fill="hold">
                            <p:stCondLst>
                              <p:cond delay="2000"/>
                            </p:stCondLst>
                            <p:childTnLst>
                              <p:par>
                                <p:cTn id="60" presetID="10"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par>
                          <p:cTn id="63" fill="hold">
                            <p:stCondLst>
                              <p:cond delay="2500"/>
                            </p:stCondLst>
                            <p:childTnLst>
                              <p:par>
                                <p:cTn id="64" presetID="22" presetClass="entr" presetSubtype="4" fill="hold" grpId="0" nodeType="after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wipe(down)">
                                      <p:cBhvr>
                                        <p:cTn id="66" dur="500"/>
                                        <p:tgtEl>
                                          <p:spTgt spid="30"/>
                                        </p:tgtEl>
                                      </p:cBhvr>
                                    </p:animEffect>
                                  </p:childTnLst>
                                </p:cTn>
                              </p:par>
                            </p:childTnLst>
                          </p:cTn>
                        </p:par>
                        <p:par>
                          <p:cTn id="67" fill="hold">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1000"/>
                                        <p:tgtEl>
                                          <p:spTgt spid="25"/>
                                        </p:tgtEl>
                                      </p:cBhvr>
                                    </p:animEffect>
                                    <p:anim calcmode="lin" valueType="num">
                                      <p:cBhvr>
                                        <p:cTn id="71" dur="1000" fill="hold"/>
                                        <p:tgtEl>
                                          <p:spTgt spid="25"/>
                                        </p:tgtEl>
                                        <p:attrNameLst>
                                          <p:attrName>ppt_x</p:attrName>
                                        </p:attrNameLst>
                                      </p:cBhvr>
                                      <p:tavLst>
                                        <p:tav tm="0">
                                          <p:val>
                                            <p:strVal val="#ppt_x"/>
                                          </p:val>
                                        </p:tav>
                                        <p:tav tm="100000">
                                          <p:val>
                                            <p:strVal val="#ppt_x"/>
                                          </p:val>
                                        </p:tav>
                                      </p:tavLst>
                                    </p:anim>
                                    <p:anim calcmode="lin" valueType="num">
                                      <p:cBhvr>
                                        <p:cTn id="72" dur="1000" fill="hold"/>
                                        <p:tgtEl>
                                          <p:spTgt spid="25"/>
                                        </p:tgtEl>
                                        <p:attrNameLst>
                                          <p:attrName>ppt_y</p:attrName>
                                        </p:attrNameLst>
                                      </p:cBhvr>
                                      <p:tavLst>
                                        <p:tav tm="0">
                                          <p:val>
                                            <p:strVal val="#ppt_y+.1"/>
                                          </p:val>
                                        </p:tav>
                                        <p:tav tm="100000">
                                          <p:val>
                                            <p:strVal val="#ppt_y"/>
                                          </p:val>
                                        </p:tav>
                                      </p:tavLst>
                                    </p:anim>
                                  </p:childTnLst>
                                </p:cTn>
                              </p:par>
                            </p:childTnLst>
                          </p:cTn>
                        </p:par>
                        <p:par>
                          <p:cTn id="73" fill="hold">
                            <p:stCondLst>
                              <p:cond delay="4000"/>
                            </p:stCondLst>
                            <p:childTnLst>
                              <p:par>
                                <p:cTn id="74" presetID="2" presetClass="entr" presetSubtype="2" fill="hold" grpId="0" nodeType="afterEffect">
                                  <p:stCondLst>
                                    <p:cond delay="0"/>
                                  </p:stCondLst>
                                  <p:iterate type="lt">
                                    <p:tmPct val="10000"/>
                                  </p:iterate>
                                  <p:childTnLst>
                                    <p:set>
                                      <p:cBhvr>
                                        <p:cTn id="75" dur="1" fill="hold">
                                          <p:stCondLst>
                                            <p:cond delay="0"/>
                                          </p:stCondLst>
                                        </p:cTn>
                                        <p:tgtEl>
                                          <p:spTgt spid="35"/>
                                        </p:tgtEl>
                                        <p:attrNameLst>
                                          <p:attrName>style.visibility</p:attrName>
                                        </p:attrNameLst>
                                      </p:cBhvr>
                                      <p:to>
                                        <p:strVal val="visible"/>
                                      </p:to>
                                    </p:set>
                                    <p:anim calcmode="lin" valueType="num">
                                      <p:cBhvr additive="base">
                                        <p:cTn id="76" dur="500" fill="hold"/>
                                        <p:tgtEl>
                                          <p:spTgt spid="35"/>
                                        </p:tgtEl>
                                        <p:attrNameLst>
                                          <p:attrName>ppt_x</p:attrName>
                                        </p:attrNameLst>
                                      </p:cBhvr>
                                      <p:tavLst>
                                        <p:tav tm="0">
                                          <p:val>
                                            <p:strVal val="1+#ppt_w/2"/>
                                          </p:val>
                                        </p:tav>
                                        <p:tav tm="100000">
                                          <p:val>
                                            <p:strVal val="#ppt_x"/>
                                          </p:val>
                                        </p:tav>
                                      </p:tavLst>
                                    </p:anim>
                                    <p:anim calcmode="lin" valueType="num">
                                      <p:cBhvr additive="base">
                                        <p:cTn id="7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7" grpId="0" animBg="1"/>
      <p:bldP spid="36" grpId="0" animBg="1"/>
      <p:bldP spid="2" grpId="0"/>
      <p:bldP spid="22" grpId="0"/>
      <p:bldP spid="23" grpId="0"/>
      <p:bldP spid="24" grpId="0"/>
      <p:bldP spid="25" grpId="0"/>
      <p:bldP spid="27" grpId="0"/>
      <p:bldP spid="29" grpId="0"/>
      <p:bldP spid="30" grpId="0" animBg="1"/>
      <p:bldP spid="31" grpId="0" animBg="1"/>
      <p:bldP spid="32" grpId="0" animBg="1"/>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93600" y="2679700"/>
            <a:ext cx="7193280" cy="355600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561240" y="2778337"/>
            <a:ext cx="6858000" cy="3323987"/>
          </a:xfrm>
          <a:prstGeom prst="rect">
            <a:avLst/>
          </a:prstGeom>
        </p:spPr>
        <p:txBody>
          <a:bodyPr wrap="square">
            <a:spAutoFit/>
          </a:bodyPr>
          <a:lstStyle/>
          <a:p>
            <a:pPr algn="just">
              <a:lnSpc>
                <a:spcPct val="150000"/>
              </a:lnSpc>
            </a:pPr>
            <a:r>
              <a:rPr lang="en-US" altLang="zh-CN" sz="2000" dirty="0" smtClean="0">
                <a:solidFill>
                  <a:schemeClr val="accent6">
                    <a:lumMod val="50000"/>
                  </a:schemeClr>
                </a:solidFill>
                <a:latin typeface="微软雅黑" panose="020B0503020204020204" pitchFamily="34" charset="-122"/>
                <a:ea typeface="微软雅黑" panose="020B0503020204020204" pitchFamily="34" charset="-122"/>
              </a:rPr>
              <a:t>     </a:t>
            </a:r>
            <a:r>
              <a:rPr lang="en-US" altLang="zh-CN" sz="2000" b="1" dirty="0" smtClean="0">
                <a:solidFill>
                  <a:srgbClr val="FF0000"/>
                </a:solidFill>
                <a:latin typeface="微软雅黑" panose="020B0503020204020204" pitchFamily="34" charset="-122"/>
                <a:ea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rPr>
              <a:t>关于新形势下党内政治生活的若干准则</a:t>
            </a:r>
            <a:r>
              <a:rPr lang="en-US" altLang="zh-CN" sz="2000" b="1" dirty="0">
                <a:solidFill>
                  <a:srgbClr val="FF0000"/>
                </a:solidFill>
                <a:latin typeface="微软雅黑" panose="020B0503020204020204" pitchFamily="34" charset="-122"/>
                <a:ea typeface="微软雅黑" panose="020B0503020204020204" pitchFamily="34" charset="-122"/>
              </a:rPr>
              <a:t>》</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是为加强党内监督，发展党内民主，维护党的团结统一，提高党的领导水平和执政水平，增强拒腐防变和抵御风险能力，坚持党的先进性，始终做到立党为公、执政为民，根据</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中国共产党章程</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制定的法规，</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2016</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年</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10</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月</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27</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日，中国共产党第十八届中央委员会第六次全体会议审议通过了</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关于新形势下党内政治生活的若干准则</a:t>
            </a:r>
            <a:r>
              <a:rPr lang="en-US" altLang="zh-CN" sz="20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rPr>
              <a:t>自</a:t>
            </a:r>
            <a:r>
              <a:rPr lang="en-US" altLang="zh-CN" sz="2000" b="1" dirty="0">
                <a:solidFill>
                  <a:srgbClr val="FF0000"/>
                </a:solidFill>
                <a:latin typeface="微软雅黑" panose="020B0503020204020204" pitchFamily="34" charset="-122"/>
                <a:ea typeface="微软雅黑" panose="020B0503020204020204" pitchFamily="34" charset="-122"/>
              </a:rPr>
              <a:t>2016</a:t>
            </a:r>
            <a:r>
              <a:rPr lang="zh-CN" altLang="en-US" sz="2000" b="1" dirty="0">
                <a:solidFill>
                  <a:srgbClr val="FF0000"/>
                </a:solidFill>
                <a:latin typeface="微软雅黑" panose="020B0503020204020204" pitchFamily="34" charset="-122"/>
                <a:ea typeface="微软雅黑" panose="020B0503020204020204" pitchFamily="34" charset="-122"/>
              </a:rPr>
              <a:t>年</a:t>
            </a:r>
            <a:r>
              <a:rPr lang="en-US" altLang="zh-CN" sz="2000" b="1" dirty="0">
                <a:solidFill>
                  <a:srgbClr val="FF0000"/>
                </a:solidFill>
                <a:latin typeface="微软雅黑" panose="020B0503020204020204" pitchFamily="34" charset="-122"/>
                <a:ea typeface="微软雅黑" panose="020B0503020204020204" pitchFamily="34" charset="-122"/>
              </a:rPr>
              <a:t>10</a:t>
            </a:r>
            <a:r>
              <a:rPr lang="zh-CN" altLang="en-US" sz="2000" b="1" dirty="0">
                <a:solidFill>
                  <a:srgbClr val="FF0000"/>
                </a:solidFill>
                <a:latin typeface="微软雅黑" panose="020B0503020204020204" pitchFamily="34" charset="-122"/>
                <a:ea typeface="微软雅黑" panose="020B0503020204020204" pitchFamily="34" charset="-122"/>
              </a:rPr>
              <a:t>月</a:t>
            </a:r>
            <a:r>
              <a:rPr lang="en-US" altLang="zh-CN" sz="2000" b="1" dirty="0">
                <a:solidFill>
                  <a:srgbClr val="FF0000"/>
                </a:solidFill>
                <a:latin typeface="微软雅黑" panose="020B0503020204020204" pitchFamily="34" charset="-122"/>
                <a:ea typeface="微软雅黑" panose="020B0503020204020204" pitchFamily="34" charset="-122"/>
              </a:rPr>
              <a:t>27</a:t>
            </a:r>
            <a:r>
              <a:rPr lang="zh-CN" altLang="en-US" sz="2000" b="1" dirty="0">
                <a:solidFill>
                  <a:srgbClr val="FF0000"/>
                </a:solidFill>
                <a:latin typeface="微软雅黑" panose="020B0503020204020204" pitchFamily="34" charset="-122"/>
                <a:ea typeface="微软雅黑" panose="020B0503020204020204" pitchFamily="34" charset="-122"/>
              </a:rPr>
              <a:t>日起实行。</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16278" y="2679700"/>
            <a:ext cx="3425414" cy="3558872"/>
          </a:xfrm>
          <a:prstGeom prst="rect">
            <a:avLst/>
          </a:prstGeom>
          <a:effectLst>
            <a:outerShdw blurRad="50800" dist="38100" dir="18900000" algn="bl" rotWithShape="0">
              <a:prstClr val="black">
                <a:alpha val="40000"/>
              </a:prstClr>
            </a:outerShdw>
          </a:effectLst>
        </p:spPr>
      </p:pic>
      <p:sp>
        <p:nvSpPr>
          <p:cNvPr id="9" name="矩形 8"/>
          <p:cNvSpPr/>
          <p:nvPr/>
        </p:nvSpPr>
        <p:spPr>
          <a:xfrm>
            <a:off x="4265029" y="563984"/>
            <a:ext cx="2800767" cy="1569660"/>
          </a:xfrm>
          <a:prstGeom prst="rect">
            <a:avLst/>
          </a:prstGeom>
        </p:spPr>
        <p:txBody>
          <a:bodyPr wrap="none">
            <a:spAutoFit/>
          </a:bodyPr>
          <a:lstStyle/>
          <a:p>
            <a:r>
              <a:rPr lang="zh-CN" altLang="en-US" sz="9600" b="1" spc="600" dirty="0" smtClean="0">
                <a:gradFill>
                  <a:gsLst>
                    <a:gs pos="37000">
                      <a:schemeClr val="bg1"/>
                    </a:gs>
                    <a:gs pos="82000">
                      <a:srgbClr val="FFFF00"/>
                    </a:gs>
                    <a:gs pos="100000">
                      <a:schemeClr val="bg1"/>
                    </a:gs>
                  </a:gsLst>
                  <a:lin ang="5400000" scaled="1"/>
                </a:gradFill>
                <a:effectLst>
                  <a:reflection blurRad="12700" stA="32000" endPos="26000" dist="57150" dir="5400000" sy="-100000" algn="bl" rotWithShape="0"/>
                </a:effectLst>
                <a:latin typeface="微软雅黑" panose="020B0503020204020204" pitchFamily="34" charset="-122"/>
                <a:ea typeface="微软雅黑" panose="020B0503020204020204" pitchFamily="34" charset="-122"/>
              </a:rPr>
              <a:t>前言</a:t>
            </a:r>
            <a:endParaRPr lang="en-US" altLang="zh-CN" sz="9600" b="1" spc="600" dirty="0" smtClean="0">
              <a:gradFill>
                <a:gsLst>
                  <a:gs pos="37000">
                    <a:schemeClr val="bg1"/>
                  </a:gs>
                  <a:gs pos="82000">
                    <a:srgbClr val="FFFF00"/>
                  </a:gs>
                  <a:gs pos="100000">
                    <a:schemeClr val="bg1"/>
                  </a:gs>
                </a:gsLst>
                <a:lin ang="5400000" scaled="1"/>
              </a:gradFill>
              <a:effectLst>
                <a:reflection blurRad="12700" stA="32000" endPos="26000" dist="57150" dir="5400000" sy="-100000" algn="bl" rotWithShape="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172042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1000"/>
                                        <p:tgtEl>
                                          <p:spTgt spid="10"/>
                                        </p:tgtEl>
                                      </p:cBhvr>
                                    </p:animEffect>
                                  </p:childTnLst>
                                </p:cTn>
                              </p:par>
                            </p:childTnLst>
                          </p:cTn>
                        </p:par>
                        <p:par>
                          <p:cTn id="16" fill="hold">
                            <p:stCondLst>
                              <p:cond delay="2000"/>
                            </p:stCondLst>
                            <p:childTnLst>
                              <p:par>
                                <p:cTn id="17" presetID="1" presetClass="entr" presetSubtype="0" fill="hold" grpId="0" nodeType="afterEffect">
                                  <p:stCondLst>
                                    <p:cond delay="0"/>
                                  </p:stCondLst>
                                  <p:iterate type="lt">
                                    <p:tmAbs val="40"/>
                                  </p:iterate>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59180" y="3124575"/>
            <a:ext cx="10203180" cy="1015663"/>
          </a:xfrm>
          <a:prstGeom prst="rect">
            <a:avLst/>
          </a:prstGeom>
          <a:noFill/>
        </p:spPr>
        <p:txBody>
          <a:bodyPr wrap="square" rtlCol="0">
            <a:spAutoFit/>
          </a:bodyPr>
          <a:lstStyle/>
          <a:p>
            <a:pPr algn="ctr"/>
            <a:r>
              <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若干准</a:t>
            </a:r>
            <a:r>
              <a:rPr lang="zh-CN" altLang="en-US" sz="6000" b="1" dirty="0" smtClean="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则精细解读</a:t>
            </a:r>
            <a:endPar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dirty="0" smtClean="0">
                  <a:effectLst>
                    <a:glow rad="127000">
                      <a:schemeClr val="bg1"/>
                    </a:glow>
                  </a:effectLst>
                </a:rPr>
                <a:t>第四部</a:t>
              </a:r>
              <a:r>
                <a:rPr lang="zh-CN" altLang="en-US" b="0" dirty="0" smtClean="0">
                  <a:effectLst>
                    <a:glow rad="127000">
                      <a:schemeClr val="bg1"/>
                    </a:glow>
                  </a:effectLst>
                </a:rPr>
                <a:t>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9"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269852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21" name="矩形: 圆角 6"/>
          <p:cNvSpPr/>
          <p:nvPr/>
        </p:nvSpPr>
        <p:spPr>
          <a:xfrm>
            <a:off x="2524072" y="2464266"/>
            <a:ext cx="2546241" cy="2351942"/>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文本框 7"/>
          <p:cNvSpPr txBox="1"/>
          <p:nvPr/>
        </p:nvSpPr>
        <p:spPr>
          <a:xfrm>
            <a:off x="2803203" y="2820574"/>
            <a:ext cx="2031325" cy="156966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2400" dirty="0">
                <a:solidFill>
                  <a:srgbClr val="FDEDAA"/>
                </a:solidFill>
              </a:rPr>
              <a:t>共产主义远大</a:t>
            </a:r>
            <a:endParaRPr lang="en-US" altLang="zh-CN" sz="2400" dirty="0">
              <a:solidFill>
                <a:srgbClr val="FDEDAA"/>
              </a:solidFill>
            </a:endParaRPr>
          </a:p>
          <a:p>
            <a:r>
              <a:rPr lang="zh-CN" altLang="en-US" sz="2400" dirty="0">
                <a:solidFill>
                  <a:srgbClr val="FDEDAA"/>
                </a:solidFill>
              </a:rPr>
              <a:t>理想和中国特</a:t>
            </a:r>
            <a:endParaRPr lang="en-US" altLang="zh-CN" sz="2400" dirty="0">
              <a:solidFill>
                <a:srgbClr val="FDEDAA"/>
              </a:solidFill>
            </a:endParaRPr>
          </a:p>
          <a:p>
            <a:r>
              <a:rPr lang="zh-CN" altLang="en-US" sz="2400" dirty="0">
                <a:solidFill>
                  <a:srgbClr val="FDEDAA"/>
                </a:solidFill>
              </a:rPr>
              <a:t>色社会主义共</a:t>
            </a:r>
            <a:endParaRPr lang="en-US" altLang="zh-CN" sz="2400" dirty="0">
              <a:solidFill>
                <a:srgbClr val="FDEDAA"/>
              </a:solidFill>
            </a:endParaRPr>
          </a:p>
          <a:p>
            <a:r>
              <a:rPr lang="zh-CN" altLang="en-US" sz="2400" dirty="0">
                <a:solidFill>
                  <a:srgbClr val="FDEDAA"/>
                </a:solidFill>
              </a:rPr>
              <a:t>同理想</a:t>
            </a:r>
            <a:endParaRPr lang="zh-CN" altLang="en-US" sz="1400" dirty="0">
              <a:solidFill>
                <a:srgbClr val="FDEDAA"/>
              </a:solidFill>
            </a:endParaRPr>
          </a:p>
        </p:txBody>
      </p:sp>
      <p:sp>
        <p:nvSpPr>
          <p:cNvPr id="23" name="文本框 8"/>
          <p:cNvSpPr txBox="1"/>
          <p:nvPr/>
        </p:nvSpPr>
        <p:spPr>
          <a:xfrm>
            <a:off x="6378033" y="2490246"/>
            <a:ext cx="4544834" cy="40011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2000" dirty="0">
                <a:solidFill>
                  <a:schemeClr val="tx1">
                    <a:lumMod val="85000"/>
                    <a:lumOff val="15000"/>
                  </a:schemeClr>
                </a:solidFill>
              </a:rPr>
              <a:t>是中国共产党人的精神支柱和政治灵魂</a:t>
            </a:r>
            <a:endParaRPr lang="en-US" altLang="zh-CN" sz="2000" dirty="0">
              <a:solidFill>
                <a:schemeClr val="tx1">
                  <a:lumMod val="85000"/>
                  <a:lumOff val="15000"/>
                </a:schemeClr>
              </a:solidFill>
            </a:endParaRPr>
          </a:p>
        </p:txBody>
      </p:sp>
      <p:cxnSp>
        <p:nvCxnSpPr>
          <p:cNvPr id="25" name="直接连接符 24"/>
          <p:cNvCxnSpPr/>
          <p:nvPr/>
        </p:nvCxnSpPr>
        <p:spPr>
          <a:xfrm>
            <a:off x="5606280" y="2709676"/>
            <a:ext cx="609175" cy="0"/>
          </a:xfrm>
          <a:prstGeom prst="line">
            <a:avLst/>
          </a:prstGeom>
          <a:ln>
            <a:solidFill>
              <a:srgbClr val="FF0000"/>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606280" y="3316215"/>
            <a:ext cx="609175" cy="0"/>
          </a:xfrm>
          <a:prstGeom prst="line">
            <a:avLst/>
          </a:prstGeom>
          <a:ln>
            <a:solidFill>
              <a:srgbClr val="FF0000"/>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606280" y="3922754"/>
            <a:ext cx="609175" cy="0"/>
          </a:xfrm>
          <a:prstGeom prst="line">
            <a:avLst/>
          </a:prstGeom>
          <a:ln>
            <a:solidFill>
              <a:srgbClr val="FF0000"/>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606280" y="4509198"/>
            <a:ext cx="609175" cy="0"/>
          </a:xfrm>
          <a:prstGeom prst="line">
            <a:avLst/>
          </a:prstGeom>
          <a:ln>
            <a:solidFill>
              <a:srgbClr val="FF0000"/>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606280" y="2707767"/>
            <a:ext cx="0" cy="179614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4928347" y="3640237"/>
            <a:ext cx="677933" cy="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文本框 27"/>
          <p:cNvSpPr txBox="1"/>
          <p:nvPr/>
        </p:nvSpPr>
        <p:spPr>
          <a:xfrm>
            <a:off x="6378032" y="4318352"/>
            <a:ext cx="3518912" cy="40011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2000" dirty="0">
                <a:solidFill>
                  <a:schemeClr val="tx1">
                    <a:lumMod val="85000"/>
                    <a:lumOff val="15000"/>
                  </a:schemeClr>
                </a:solidFill>
              </a:rPr>
              <a:t>理想信念滑坡是最危险的滑坡</a:t>
            </a:r>
          </a:p>
        </p:txBody>
      </p:sp>
      <p:sp>
        <p:nvSpPr>
          <p:cNvPr id="32" name="文本框 28"/>
          <p:cNvSpPr txBox="1"/>
          <p:nvPr/>
        </p:nvSpPr>
        <p:spPr>
          <a:xfrm>
            <a:off x="6378033" y="3099615"/>
            <a:ext cx="4031873" cy="40011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2000" dirty="0">
                <a:solidFill>
                  <a:schemeClr val="tx1">
                    <a:lumMod val="85000"/>
                    <a:lumOff val="15000"/>
                  </a:schemeClr>
                </a:solidFill>
              </a:rPr>
              <a:t>也是保持党的团结统一的思想基础</a:t>
            </a:r>
            <a:endParaRPr lang="en-US" altLang="zh-CN" sz="2000" dirty="0">
              <a:solidFill>
                <a:schemeClr val="tx1">
                  <a:lumMod val="85000"/>
                  <a:lumOff val="15000"/>
                </a:schemeClr>
              </a:solidFill>
            </a:endParaRPr>
          </a:p>
        </p:txBody>
      </p:sp>
      <p:sp>
        <p:nvSpPr>
          <p:cNvPr id="33" name="文本框 29"/>
          <p:cNvSpPr txBox="1"/>
          <p:nvPr/>
        </p:nvSpPr>
        <p:spPr>
          <a:xfrm>
            <a:off x="6378033" y="3708984"/>
            <a:ext cx="3518912" cy="400110"/>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2000" dirty="0">
                <a:solidFill>
                  <a:schemeClr val="tx1">
                    <a:lumMod val="85000"/>
                    <a:lumOff val="15000"/>
                  </a:schemeClr>
                </a:solidFill>
              </a:rPr>
              <a:t>理想信念动摇是最危险的动摇</a:t>
            </a:r>
            <a:endParaRPr lang="en-US" altLang="zh-CN" sz="2000" dirty="0">
              <a:solidFill>
                <a:schemeClr val="tx1">
                  <a:lumMod val="85000"/>
                  <a:lumOff val="15000"/>
                </a:schemeClr>
              </a:solidFill>
            </a:endParaRPr>
          </a:p>
        </p:txBody>
      </p:sp>
      <p:sp>
        <p:nvSpPr>
          <p:cNvPr id="34" name="文本框 25"/>
          <p:cNvSpPr txBox="1"/>
          <p:nvPr/>
        </p:nvSpPr>
        <p:spPr>
          <a:xfrm>
            <a:off x="1198760" y="5045229"/>
            <a:ext cx="10011546" cy="1341521"/>
          </a:xfrm>
          <a:prstGeom prst="rect">
            <a:avLst/>
          </a:prstGeom>
          <a:noFill/>
        </p:spPr>
        <p:txBody>
          <a:bodyPr wrap="square" rtlCol="0">
            <a:spAutoFit/>
          </a:bodyPr>
          <a:lstStyle/>
          <a:p>
            <a:pPr>
              <a:lnSpc>
                <a:spcPct val="130000"/>
              </a:lnSpc>
            </a:pP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全党同志必须把对马克思主义的信仰、对社会主义和共产主义的信念作为毕生追求，在改造客观世界的同时不断改造主观世界，解决好世界观、人生观、价值观这个“总开关”问题，不断增强政治定力，自觉成为共产主义远大理想和中国特色社会主义共同理想的坚定信仰者和忠实实践者；必须坚定四个自信。领导干部特别是高级干部要以实际行动让党员和群众感受到理想信念的强大力量。</a:t>
            </a:r>
          </a:p>
        </p:txBody>
      </p:sp>
      <p:sp>
        <p:nvSpPr>
          <p:cNvPr id="37" name="文本框 15"/>
          <p:cNvSpPr txBox="1"/>
          <p:nvPr/>
        </p:nvSpPr>
        <p:spPr>
          <a:xfrm>
            <a:off x="1308591" y="1545199"/>
            <a:ext cx="3467616"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一、坚定理想信念</a:t>
            </a:r>
          </a:p>
        </p:txBody>
      </p:sp>
    </p:spTree>
    <p:extLst>
      <p:ext uri="{BB962C8B-B14F-4D97-AF65-F5344CB8AC3E}">
        <p14:creationId xmlns:p14="http://schemas.microsoft.com/office/powerpoint/2010/main" val="408393664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par>
                          <p:cTn id="16" fill="hold">
                            <p:stCondLst>
                              <p:cond delay="175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2250"/>
                            </p:stCondLst>
                            <p:childTnLst>
                              <p:par>
                                <p:cTn id="23" presetID="26" presetClass="emph" presetSubtype="0" fill="hold" grpId="1" nodeType="afterEffect">
                                  <p:stCondLst>
                                    <p:cond delay="0"/>
                                  </p:stCondLst>
                                  <p:childTnLst>
                                    <p:animEffect transition="out" filter="fade">
                                      <p:cBhvr>
                                        <p:cTn id="24" dur="500" tmFilter="0, 0; .2, .5; .8, .5; 1, 0"/>
                                        <p:tgtEl>
                                          <p:spTgt spid="22"/>
                                        </p:tgtEl>
                                      </p:cBhvr>
                                    </p:animEffect>
                                    <p:animScale>
                                      <p:cBhvr>
                                        <p:cTn id="25" dur="250" autoRev="1" fill="hold"/>
                                        <p:tgtEl>
                                          <p:spTgt spid="22"/>
                                        </p:tgtEl>
                                      </p:cBhvr>
                                      <p:by x="105000" y="105000"/>
                                    </p:animScale>
                                  </p:childTnLst>
                                </p:cTn>
                              </p:par>
                            </p:childTnLst>
                          </p:cTn>
                        </p:par>
                        <p:par>
                          <p:cTn id="26" fill="hold">
                            <p:stCondLst>
                              <p:cond delay="2750"/>
                            </p:stCondLst>
                            <p:childTnLst>
                              <p:par>
                                <p:cTn id="27" presetID="22" presetClass="entr" presetSubtype="8"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childTnLst>
                          </p:cTn>
                        </p:par>
                        <p:par>
                          <p:cTn id="30" fill="hold">
                            <p:stCondLst>
                              <p:cond delay="3250"/>
                            </p:stCondLst>
                            <p:childTnLst>
                              <p:par>
                                <p:cTn id="31" presetID="16" presetClass="entr" presetSubtype="42"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barn(outHorizontal)">
                                      <p:cBhvr>
                                        <p:cTn id="33" dur="500"/>
                                        <p:tgtEl>
                                          <p:spTgt spid="29"/>
                                        </p:tgtEl>
                                      </p:cBhvr>
                                    </p:animEffect>
                                  </p:childTnLst>
                                </p:cTn>
                              </p:par>
                            </p:childTnLst>
                          </p:cTn>
                        </p:par>
                        <p:par>
                          <p:cTn id="34" fill="hold">
                            <p:stCondLst>
                              <p:cond delay="375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4250"/>
                            </p:stCondLst>
                            <p:childTnLst>
                              <p:par>
                                <p:cTn id="39" presetID="42"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525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750"/>
                            </p:stCondLst>
                            <p:childTnLst>
                              <p:par>
                                <p:cTn id="49" presetID="42"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childTnLst>
                          </p:cTn>
                        </p:par>
                        <p:par>
                          <p:cTn id="54" fill="hold">
                            <p:stCondLst>
                              <p:cond delay="6750"/>
                            </p:stCondLst>
                            <p:childTnLst>
                              <p:par>
                                <p:cTn id="55" presetID="22" presetClass="entr" presetSubtype="8"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par>
                          <p:cTn id="58" fill="hold">
                            <p:stCondLst>
                              <p:cond delay="7250"/>
                            </p:stCondLst>
                            <p:childTnLst>
                              <p:par>
                                <p:cTn id="59" presetID="42" presetClass="entr" presetSubtype="0"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1000"/>
                                        <p:tgtEl>
                                          <p:spTgt spid="33"/>
                                        </p:tgtEl>
                                      </p:cBhvr>
                                    </p:animEffect>
                                    <p:anim calcmode="lin" valueType="num">
                                      <p:cBhvr>
                                        <p:cTn id="62" dur="1000" fill="hold"/>
                                        <p:tgtEl>
                                          <p:spTgt spid="33"/>
                                        </p:tgtEl>
                                        <p:attrNameLst>
                                          <p:attrName>ppt_x</p:attrName>
                                        </p:attrNameLst>
                                      </p:cBhvr>
                                      <p:tavLst>
                                        <p:tav tm="0">
                                          <p:val>
                                            <p:strVal val="#ppt_x"/>
                                          </p:val>
                                        </p:tav>
                                        <p:tav tm="100000">
                                          <p:val>
                                            <p:strVal val="#ppt_x"/>
                                          </p:val>
                                        </p:tav>
                                      </p:tavLst>
                                    </p:anim>
                                    <p:anim calcmode="lin" valueType="num">
                                      <p:cBhvr>
                                        <p:cTn id="63" dur="1000" fill="hold"/>
                                        <p:tgtEl>
                                          <p:spTgt spid="33"/>
                                        </p:tgtEl>
                                        <p:attrNameLst>
                                          <p:attrName>ppt_y</p:attrName>
                                        </p:attrNameLst>
                                      </p:cBhvr>
                                      <p:tavLst>
                                        <p:tav tm="0">
                                          <p:val>
                                            <p:strVal val="#ppt_y+.1"/>
                                          </p:val>
                                        </p:tav>
                                        <p:tav tm="100000">
                                          <p:val>
                                            <p:strVal val="#ppt_y"/>
                                          </p:val>
                                        </p:tav>
                                      </p:tavLst>
                                    </p:anim>
                                  </p:childTnLst>
                                </p:cTn>
                              </p:par>
                            </p:childTnLst>
                          </p:cTn>
                        </p:par>
                        <p:par>
                          <p:cTn id="64" fill="hold">
                            <p:stCondLst>
                              <p:cond delay="8250"/>
                            </p:stCondLst>
                            <p:childTnLst>
                              <p:par>
                                <p:cTn id="65" presetID="22" presetClass="entr" presetSubtype="8"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8750"/>
                            </p:stCondLst>
                            <p:childTnLst>
                              <p:par>
                                <p:cTn id="69" presetID="42" presetClass="entr" presetSubtype="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1000"/>
                                        <p:tgtEl>
                                          <p:spTgt spid="31"/>
                                        </p:tgtEl>
                                      </p:cBhvr>
                                    </p:animEffect>
                                    <p:anim calcmode="lin" valueType="num">
                                      <p:cBhvr>
                                        <p:cTn id="72" dur="1000" fill="hold"/>
                                        <p:tgtEl>
                                          <p:spTgt spid="31"/>
                                        </p:tgtEl>
                                        <p:attrNameLst>
                                          <p:attrName>ppt_x</p:attrName>
                                        </p:attrNameLst>
                                      </p:cBhvr>
                                      <p:tavLst>
                                        <p:tav tm="0">
                                          <p:val>
                                            <p:strVal val="#ppt_x"/>
                                          </p:val>
                                        </p:tav>
                                        <p:tav tm="100000">
                                          <p:val>
                                            <p:strVal val="#ppt_x"/>
                                          </p:val>
                                        </p:tav>
                                      </p:tavLst>
                                    </p:anim>
                                    <p:anim calcmode="lin" valueType="num">
                                      <p:cBhvr>
                                        <p:cTn id="73" dur="1000" fill="hold"/>
                                        <p:tgtEl>
                                          <p:spTgt spid="31"/>
                                        </p:tgtEl>
                                        <p:attrNameLst>
                                          <p:attrName>ppt_y</p:attrName>
                                        </p:attrNameLst>
                                      </p:cBhvr>
                                      <p:tavLst>
                                        <p:tav tm="0">
                                          <p:val>
                                            <p:strVal val="#ppt_y+.1"/>
                                          </p:val>
                                        </p:tav>
                                        <p:tav tm="100000">
                                          <p:val>
                                            <p:strVal val="#ppt_y"/>
                                          </p:val>
                                        </p:tav>
                                      </p:tavLst>
                                    </p:anim>
                                  </p:childTnLst>
                                </p:cTn>
                              </p:par>
                            </p:childTnLst>
                          </p:cTn>
                        </p:par>
                        <p:par>
                          <p:cTn id="74" fill="hold">
                            <p:stCondLst>
                              <p:cond delay="9750"/>
                            </p:stCondLst>
                            <p:childTnLst>
                              <p:par>
                                <p:cTn id="75" presetID="16" presetClass="entr" presetSubtype="21"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barn(inVertical)">
                                      <p:cBhvr>
                                        <p:cTn id="7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animBg="1"/>
      <p:bldP spid="22" grpId="0"/>
      <p:bldP spid="22" grpId="1"/>
      <p:bldP spid="23" grpId="0"/>
      <p:bldP spid="31" grpId="0"/>
      <p:bldP spid="32" grpId="0"/>
      <p:bldP spid="33" grpId="0"/>
      <p:bldP spid="34"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7" name="矩形: 圆角 22"/>
          <p:cNvSpPr/>
          <p:nvPr/>
        </p:nvSpPr>
        <p:spPr>
          <a:xfrm>
            <a:off x="1197281" y="2766832"/>
            <a:ext cx="2013592" cy="89867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矩形: 圆角 16"/>
          <p:cNvSpPr/>
          <p:nvPr/>
        </p:nvSpPr>
        <p:spPr>
          <a:xfrm>
            <a:off x="1197281" y="3944904"/>
            <a:ext cx="2013592" cy="89867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圆角 17"/>
          <p:cNvSpPr/>
          <p:nvPr/>
        </p:nvSpPr>
        <p:spPr>
          <a:xfrm>
            <a:off x="1197281" y="5159090"/>
            <a:ext cx="2013592" cy="89867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文本框 10"/>
          <p:cNvSpPr txBox="1"/>
          <p:nvPr/>
        </p:nvSpPr>
        <p:spPr>
          <a:xfrm>
            <a:off x="1287499" y="2923781"/>
            <a:ext cx="1923374" cy="584775"/>
          </a:xfrm>
          <a:prstGeom prst="rect">
            <a:avLst/>
          </a:prstGeom>
          <a:noFill/>
        </p:spPr>
        <p:txBody>
          <a:bodyPr wrap="square" rtlCol="0">
            <a:spAutoFit/>
          </a:bodyPr>
          <a:lstStyle/>
          <a:p>
            <a:r>
              <a:rPr lang="zh-CN" altLang="en-US" sz="1600" b="1" dirty="0">
                <a:solidFill>
                  <a:srgbClr val="FDEDAA"/>
                </a:solidFill>
                <a:latin typeface="微软雅黑" panose="020B0503020204020204" pitchFamily="82" charset="2"/>
                <a:ea typeface="微软雅黑" panose="020B0503020204020204" pitchFamily="82" charset="2"/>
              </a:rPr>
              <a:t>坚持</a:t>
            </a:r>
            <a:r>
              <a:rPr lang="zh-CN" altLang="en-US" sz="1600" dirty="0">
                <a:solidFill>
                  <a:srgbClr val="FDEDAA"/>
                </a:solidFill>
                <a:latin typeface="微软雅黑" panose="020B0503020204020204" pitchFamily="82" charset="2"/>
                <a:ea typeface="微软雅黑" panose="020B0503020204020204" pitchFamily="82" charset="2"/>
              </a:rPr>
              <a:t>和创新党内学习制度。</a:t>
            </a:r>
          </a:p>
        </p:txBody>
      </p:sp>
      <p:sp>
        <p:nvSpPr>
          <p:cNvPr id="35" name="文本框 9"/>
          <p:cNvSpPr txBox="1"/>
          <p:nvPr/>
        </p:nvSpPr>
        <p:spPr>
          <a:xfrm>
            <a:off x="3713246" y="2705670"/>
            <a:ext cx="7508934" cy="1015663"/>
          </a:xfrm>
          <a:prstGeom prst="rect">
            <a:avLst/>
          </a:prstGeom>
          <a:noFill/>
        </p:spPr>
        <p:txBody>
          <a:bodyPr wrap="square" rtlCol="0">
            <a:spAutoFit/>
          </a:bodyPr>
          <a:lstStyle/>
          <a:p>
            <a:pPr algn="just"/>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以党委（党组）中心组学习等制度为主要抓手，各级党组织要定期开展集体学习。党员、干部每年要完成规定的学习任务，领导干部要定期参加党校学习。</a:t>
            </a:r>
          </a:p>
        </p:txBody>
      </p:sp>
      <p:sp>
        <p:nvSpPr>
          <p:cNvPr id="36" name="文本框 11"/>
          <p:cNvSpPr txBox="1"/>
          <p:nvPr/>
        </p:nvSpPr>
        <p:spPr>
          <a:xfrm>
            <a:off x="1287499" y="4101853"/>
            <a:ext cx="1923374" cy="584775"/>
          </a:xfrm>
          <a:prstGeom prst="rect">
            <a:avLst/>
          </a:prstGeom>
          <a:noFill/>
        </p:spPr>
        <p:txBody>
          <a:bodyPr wrap="square" rtlCol="0">
            <a:spAutoFit/>
          </a:bodyPr>
          <a:lstStyle/>
          <a:p>
            <a:r>
              <a:rPr lang="zh-CN" altLang="en-US" sz="1600" b="1" dirty="0">
                <a:solidFill>
                  <a:srgbClr val="FDEDAA"/>
                </a:solidFill>
                <a:latin typeface="微软雅黑" panose="020B0503020204020204" pitchFamily="82" charset="2"/>
                <a:ea typeface="微软雅黑" panose="020B0503020204020204" pitchFamily="82" charset="2"/>
              </a:rPr>
              <a:t>坚持</a:t>
            </a:r>
            <a:r>
              <a:rPr lang="zh-CN" altLang="en-US" sz="1600" dirty="0">
                <a:solidFill>
                  <a:srgbClr val="FDEDAA"/>
                </a:solidFill>
                <a:latin typeface="微软雅黑" panose="020B0503020204020204" pitchFamily="82" charset="2"/>
                <a:ea typeface="微软雅黑" panose="020B0503020204020204" pitchFamily="82" charset="2"/>
              </a:rPr>
              <a:t>开展党内集中学习教育。</a:t>
            </a:r>
          </a:p>
        </p:txBody>
      </p:sp>
      <p:sp>
        <p:nvSpPr>
          <p:cNvPr id="38" name="文本框 13"/>
          <p:cNvSpPr txBox="1"/>
          <p:nvPr/>
        </p:nvSpPr>
        <p:spPr>
          <a:xfrm>
            <a:off x="3713246" y="4101853"/>
            <a:ext cx="7508934" cy="707886"/>
          </a:xfrm>
          <a:prstGeom prst="rect">
            <a:avLst/>
          </a:prstGeom>
          <a:noFill/>
        </p:spPr>
        <p:txBody>
          <a:bodyPr wrap="square" rtlCol="0">
            <a:spAutoFit/>
          </a:bodyPr>
          <a:lstStyle/>
          <a:p>
            <a:pPr algn="just"/>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各级党组织要加强督促检查，把学习情况作为领导班子和领导干部考核的重要内容。</a:t>
            </a:r>
          </a:p>
        </p:txBody>
      </p:sp>
      <p:sp>
        <p:nvSpPr>
          <p:cNvPr id="39" name="箭头: V 形 1"/>
          <p:cNvSpPr/>
          <p:nvPr/>
        </p:nvSpPr>
        <p:spPr>
          <a:xfrm>
            <a:off x="3350695" y="3095804"/>
            <a:ext cx="150920" cy="240729"/>
          </a:xfrm>
          <a:prstGeom prst="chevron">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箭头: V 形 19"/>
          <p:cNvSpPr/>
          <p:nvPr/>
        </p:nvSpPr>
        <p:spPr>
          <a:xfrm>
            <a:off x="3350695" y="4273876"/>
            <a:ext cx="150920" cy="240729"/>
          </a:xfrm>
          <a:prstGeom prst="chevron">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文本框 15"/>
          <p:cNvSpPr txBox="1"/>
          <p:nvPr/>
        </p:nvSpPr>
        <p:spPr>
          <a:xfrm>
            <a:off x="3518015" y="1706376"/>
            <a:ext cx="5519460"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坚定理想信念，必须加强学习</a:t>
            </a:r>
          </a:p>
        </p:txBody>
      </p:sp>
      <p:sp>
        <p:nvSpPr>
          <p:cNvPr id="44" name="文本框 18"/>
          <p:cNvSpPr txBox="1"/>
          <p:nvPr/>
        </p:nvSpPr>
        <p:spPr>
          <a:xfrm>
            <a:off x="1287499" y="5316039"/>
            <a:ext cx="1923374" cy="584775"/>
          </a:xfrm>
          <a:prstGeom prst="rect">
            <a:avLst/>
          </a:prstGeom>
          <a:noFill/>
        </p:spPr>
        <p:txBody>
          <a:bodyPr wrap="square" rtlCol="0">
            <a:spAutoFit/>
          </a:bodyPr>
          <a:lstStyle/>
          <a:p>
            <a:r>
              <a:rPr lang="zh-CN" altLang="en-US" sz="1600" b="1" dirty="0">
                <a:solidFill>
                  <a:srgbClr val="FDEDAA"/>
                </a:solidFill>
                <a:latin typeface="微软雅黑" panose="020B0503020204020204" pitchFamily="82" charset="2"/>
                <a:ea typeface="微软雅黑" panose="020B0503020204020204" pitchFamily="82" charset="2"/>
              </a:rPr>
              <a:t>坚持</a:t>
            </a:r>
            <a:r>
              <a:rPr lang="zh-CN" altLang="en-US" sz="1600" dirty="0">
                <a:solidFill>
                  <a:srgbClr val="FDEDAA"/>
                </a:solidFill>
                <a:latin typeface="微软雅黑" panose="020B0503020204020204" pitchFamily="82" charset="2"/>
                <a:ea typeface="微软雅黑" panose="020B0503020204020204" pitchFamily="82" charset="2"/>
              </a:rPr>
              <a:t>中央领导同志作专题报告制度。</a:t>
            </a:r>
          </a:p>
        </p:txBody>
      </p:sp>
      <p:sp>
        <p:nvSpPr>
          <p:cNvPr id="45" name="文本框 26"/>
          <p:cNvSpPr txBox="1"/>
          <p:nvPr/>
        </p:nvSpPr>
        <p:spPr>
          <a:xfrm>
            <a:off x="3713246" y="5069817"/>
            <a:ext cx="7508934" cy="1015663"/>
          </a:xfrm>
          <a:prstGeom prst="rect">
            <a:avLst/>
          </a:prstGeom>
          <a:noFill/>
        </p:spPr>
        <p:txBody>
          <a:bodyPr wrap="square" rtlCol="0">
            <a:spAutoFit/>
          </a:bodyPr>
          <a:lstStyle/>
          <a:p>
            <a:pPr algn="just"/>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健全党内重大思想理论问题分析研究和情况通报制度，强化互联网思想理论引导，把深层次思想理论问题讲清楚，帮助党员、干部站稳政治立场，分清是非界限，坚决抵制错误思想侵蚀。</a:t>
            </a:r>
          </a:p>
        </p:txBody>
      </p:sp>
      <p:sp>
        <p:nvSpPr>
          <p:cNvPr id="46" name="箭头: V 形 27"/>
          <p:cNvSpPr/>
          <p:nvPr/>
        </p:nvSpPr>
        <p:spPr>
          <a:xfrm>
            <a:off x="3350695" y="5488062"/>
            <a:ext cx="150920" cy="240729"/>
          </a:xfrm>
          <a:prstGeom prst="chevron">
            <a:avLst/>
          </a:prstGeom>
          <a:gradFill>
            <a:gsLst>
              <a:gs pos="0">
                <a:srgbClr val="FF3300"/>
              </a:gs>
              <a:gs pos="87000">
                <a:srgbClr val="C00000"/>
              </a:gs>
              <a:gs pos="100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94099949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barn(inVertical)">
                                      <p:cBhvr>
                                        <p:cTn id="11" dur="500"/>
                                        <p:tgtEl>
                                          <p:spTgt spid="41"/>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childTnLst>
                          </p:cTn>
                        </p:par>
                        <p:par>
                          <p:cTn id="20" fill="hold">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childTnLst>
                          </p:cTn>
                        </p:par>
                        <p:par>
                          <p:cTn id="24" fill="hold">
                            <p:stCondLst>
                              <p:cond delay="2750"/>
                            </p:stCondLst>
                            <p:childTnLst>
                              <p:par>
                                <p:cTn id="25" presetID="2" presetClass="entr" presetSubtype="2"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1+#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3250"/>
                            </p:stCondLst>
                            <p:childTnLst>
                              <p:par>
                                <p:cTn id="30" presetID="14" presetClass="entr" presetSubtype="1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par>
                          <p:cTn id="33" fill="hold">
                            <p:stCondLst>
                              <p:cond delay="3750"/>
                            </p:stCondLst>
                            <p:childTnLst>
                              <p:par>
                                <p:cTn id="34" presetID="16" presetClass="entr" presetSubtype="21"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barn(inVertical)">
                                      <p:cBhvr>
                                        <p:cTn id="36" dur="500"/>
                                        <p:tgtEl>
                                          <p:spTgt spid="36"/>
                                        </p:tgtEl>
                                      </p:cBhvr>
                                    </p:animEffect>
                                  </p:childTnLst>
                                </p:cTn>
                              </p:par>
                            </p:childTnLst>
                          </p:cTn>
                        </p:par>
                        <p:par>
                          <p:cTn id="37" fill="hold">
                            <p:stCondLst>
                              <p:cond delay="4250"/>
                            </p:stCondLst>
                            <p:childTnLst>
                              <p:par>
                                <p:cTn id="38" presetID="22" presetClass="entr" presetSubtype="8"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500"/>
                                        <p:tgtEl>
                                          <p:spTgt spid="40"/>
                                        </p:tgtEl>
                                      </p:cBhvr>
                                    </p:animEffect>
                                  </p:childTnLst>
                                </p:cTn>
                              </p:par>
                            </p:childTnLst>
                          </p:cTn>
                        </p:par>
                        <p:par>
                          <p:cTn id="41" fill="hold">
                            <p:stCondLst>
                              <p:cond delay="4750"/>
                            </p:stCondLst>
                            <p:childTnLst>
                              <p:par>
                                <p:cTn id="42" presetID="2" presetClass="entr" presetSubtype="2"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fill="hold"/>
                                        <p:tgtEl>
                                          <p:spTgt spid="38"/>
                                        </p:tgtEl>
                                        <p:attrNameLst>
                                          <p:attrName>ppt_x</p:attrName>
                                        </p:attrNameLst>
                                      </p:cBhvr>
                                      <p:tavLst>
                                        <p:tav tm="0">
                                          <p:val>
                                            <p:strVal val="1+#ppt_w/2"/>
                                          </p:val>
                                        </p:tav>
                                        <p:tav tm="100000">
                                          <p:val>
                                            <p:strVal val="#ppt_x"/>
                                          </p:val>
                                        </p:tav>
                                      </p:tavLst>
                                    </p:anim>
                                    <p:anim calcmode="lin" valueType="num">
                                      <p:cBhvr additive="base">
                                        <p:cTn id="45" dur="500" fill="hold"/>
                                        <p:tgtEl>
                                          <p:spTgt spid="38"/>
                                        </p:tgtEl>
                                        <p:attrNameLst>
                                          <p:attrName>ppt_y</p:attrName>
                                        </p:attrNameLst>
                                      </p:cBhvr>
                                      <p:tavLst>
                                        <p:tav tm="0">
                                          <p:val>
                                            <p:strVal val="#ppt_y"/>
                                          </p:val>
                                        </p:tav>
                                        <p:tav tm="100000">
                                          <p:val>
                                            <p:strVal val="#ppt_y"/>
                                          </p:val>
                                        </p:tav>
                                      </p:tavLst>
                                    </p:anim>
                                  </p:childTnLst>
                                </p:cTn>
                              </p:par>
                            </p:childTnLst>
                          </p:cTn>
                        </p:par>
                        <p:par>
                          <p:cTn id="46" fill="hold">
                            <p:stCondLst>
                              <p:cond delay="5250"/>
                            </p:stCondLst>
                            <p:childTnLst>
                              <p:par>
                                <p:cTn id="47" presetID="14" presetClass="entr" presetSubtype="1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randombar(horizontal)">
                                      <p:cBhvr>
                                        <p:cTn id="49" dur="500"/>
                                        <p:tgtEl>
                                          <p:spTgt spid="19"/>
                                        </p:tgtEl>
                                      </p:cBhvr>
                                    </p:animEffect>
                                  </p:childTnLst>
                                </p:cTn>
                              </p:par>
                            </p:childTnLst>
                          </p:cTn>
                        </p:par>
                        <p:par>
                          <p:cTn id="50" fill="hold">
                            <p:stCondLst>
                              <p:cond delay="5750"/>
                            </p:stCondLst>
                            <p:childTnLst>
                              <p:par>
                                <p:cTn id="51" presetID="16" presetClass="entr" presetSubtype="21"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barn(inVertical)">
                                      <p:cBhvr>
                                        <p:cTn id="53" dur="500"/>
                                        <p:tgtEl>
                                          <p:spTgt spid="44"/>
                                        </p:tgtEl>
                                      </p:cBhvr>
                                    </p:animEffect>
                                  </p:childTnLst>
                                </p:cTn>
                              </p:par>
                            </p:childTnLst>
                          </p:cTn>
                        </p:par>
                        <p:par>
                          <p:cTn id="54" fill="hold">
                            <p:stCondLst>
                              <p:cond delay="6250"/>
                            </p:stCondLst>
                            <p:childTnLst>
                              <p:par>
                                <p:cTn id="55" presetID="22" presetClass="entr" presetSubtype="8"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childTnLst>
                          </p:cTn>
                        </p:par>
                        <p:par>
                          <p:cTn id="58" fill="hold">
                            <p:stCondLst>
                              <p:cond delay="6750"/>
                            </p:stCondLst>
                            <p:childTnLst>
                              <p:par>
                                <p:cTn id="59" presetID="2" presetClass="entr" presetSubtype="2"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1+#ppt_w/2"/>
                                          </p:val>
                                        </p:tav>
                                        <p:tav tm="100000">
                                          <p:val>
                                            <p:strVal val="#ppt_x"/>
                                          </p:val>
                                        </p:tav>
                                      </p:tavLst>
                                    </p:anim>
                                    <p:anim calcmode="lin" valueType="num">
                                      <p:cBhvr additive="base">
                                        <p:cTn id="62"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19" grpId="0" animBg="1"/>
      <p:bldP spid="24" grpId="0"/>
      <p:bldP spid="35" grpId="0"/>
      <p:bldP spid="36" grpId="0"/>
      <p:bldP spid="38" grpId="0"/>
      <p:bldP spid="39" grpId="0" animBg="1"/>
      <p:bldP spid="40" grpId="0" animBg="1"/>
      <p:bldP spid="41" grpId="0"/>
      <p:bldP spid="44" grpId="0"/>
      <p:bldP spid="45" grpId="0"/>
      <p:bldP spid="4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6" name="矩形: 圆角 25"/>
          <p:cNvSpPr/>
          <p:nvPr/>
        </p:nvSpPr>
        <p:spPr>
          <a:xfrm>
            <a:off x="1470142" y="2589864"/>
            <a:ext cx="9431405" cy="3704054"/>
          </a:xfrm>
          <a:prstGeom prst="roundRect">
            <a:avLst>
              <a:gd name="adj" fmla="val 7002"/>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文本框 15"/>
          <p:cNvSpPr txBox="1"/>
          <p:nvPr/>
        </p:nvSpPr>
        <p:spPr>
          <a:xfrm>
            <a:off x="1470143" y="1651743"/>
            <a:ext cx="4288353"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二、坚持党的基本路线</a:t>
            </a:r>
          </a:p>
        </p:txBody>
      </p:sp>
      <p:sp>
        <p:nvSpPr>
          <p:cNvPr id="21" name="文本框 14"/>
          <p:cNvSpPr txBox="1"/>
          <p:nvPr/>
        </p:nvSpPr>
        <p:spPr>
          <a:xfrm>
            <a:off x="1845786" y="2806196"/>
            <a:ext cx="8842006" cy="1135054"/>
          </a:xfrm>
          <a:prstGeom prst="rect">
            <a:avLst/>
          </a:prstGeom>
          <a:noFill/>
        </p:spPr>
        <p:txBody>
          <a:bodyPr wrap="square" rtlCol="0">
            <a:spAutoFit/>
          </a:bodyPr>
          <a:lstStyle/>
          <a:p>
            <a:pPr>
              <a:lnSpc>
                <a:spcPct val="150000"/>
              </a:lnSpc>
            </a:pPr>
            <a:r>
              <a:rPr lang="zh-CN" altLang="en-US" sz="2400" b="1" dirty="0">
                <a:solidFill>
                  <a:srgbClr val="C00000"/>
                </a:solidFill>
                <a:latin typeface="微软雅黑" panose="020B0503020204020204" pitchFamily="82" charset="2"/>
                <a:ea typeface="微软雅黑" panose="020B0503020204020204" pitchFamily="82" charset="2"/>
              </a:rPr>
              <a:t>党在社会主义初级阶段的基本路线是党和国家的生命线、人民的幸福线，也是党内政治生活正常开展的根本保证。</a:t>
            </a:r>
            <a:endParaRPr lang="zh-CN" altLang="en-US" sz="2400" dirty="0">
              <a:solidFill>
                <a:srgbClr val="C00000"/>
              </a:solidFill>
              <a:latin typeface="微软雅黑" panose="020B0503020204020204" pitchFamily="82" charset="2"/>
              <a:ea typeface="微软雅黑" panose="020B0503020204020204" pitchFamily="82" charset="2"/>
            </a:endParaRPr>
          </a:p>
        </p:txBody>
      </p:sp>
      <p:sp>
        <p:nvSpPr>
          <p:cNvPr id="22" name="文本框 16"/>
          <p:cNvSpPr txBox="1"/>
          <p:nvPr/>
        </p:nvSpPr>
        <p:spPr>
          <a:xfrm>
            <a:off x="1855591" y="4222857"/>
            <a:ext cx="8832201" cy="1938992"/>
          </a:xfrm>
          <a:prstGeom prst="rect">
            <a:avLst/>
          </a:prstGeom>
          <a:noFill/>
        </p:spPr>
        <p:txBody>
          <a:bodyPr wrap="square" rtlCol="0">
            <a:spAutoFit/>
          </a:bodyPr>
          <a:lstStyle/>
          <a:p>
            <a:pPr>
              <a:lnSpc>
                <a:spcPct val="150000"/>
              </a:lnSpc>
            </a:pPr>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必须全面贯彻执行党的基本路线，把以经济建设为中心同坚持四项基本原则、坚持改革开放这两个基本点统一于中国特色社会主义伟大实践，任何时候都不能有丝毫偏离和动摇。</a:t>
            </a:r>
          </a:p>
          <a:p>
            <a:pPr>
              <a:lnSpc>
                <a:spcPct val="150000"/>
              </a:lnSpc>
            </a:pPr>
            <a:endParaRPr lang="zh-CN" altLang="en-US" sz="2000" dirty="0">
              <a:solidFill>
                <a:schemeClr val="tx1">
                  <a:lumMod val="85000"/>
                  <a:lumOff val="15000"/>
                </a:schemeClr>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289268434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inVertical)">
                                      <p:cBhvr>
                                        <p:cTn id="11" dur="500"/>
                                        <p:tgtEl>
                                          <p:spTgt spid="20"/>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par>
                          <p:cTn id="16" fill="hold">
                            <p:stCondLst>
                              <p:cond delay="1750"/>
                            </p:stCondLst>
                            <p:childTnLst>
                              <p:par>
                                <p:cTn id="17" presetID="14" presetClass="entr" presetSubtype="1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childTnLst>
                          </p:cTn>
                        </p:par>
                        <p:par>
                          <p:cTn id="20" fill="hold">
                            <p:stCondLst>
                              <p:cond delay="225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7" name="矩形 6"/>
          <p:cNvSpPr/>
          <p:nvPr/>
        </p:nvSpPr>
        <p:spPr>
          <a:xfrm>
            <a:off x="1246909" y="2404858"/>
            <a:ext cx="9818674" cy="3836264"/>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15"/>
          <p:cNvSpPr txBox="1"/>
          <p:nvPr/>
        </p:nvSpPr>
        <p:spPr>
          <a:xfrm>
            <a:off x="3013893" y="1651743"/>
            <a:ext cx="6340197"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坚持党的基本路线，全党五个必须</a:t>
            </a:r>
          </a:p>
        </p:txBody>
      </p:sp>
      <p:sp>
        <p:nvSpPr>
          <p:cNvPr id="9" name="文本框 16"/>
          <p:cNvSpPr txBox="1"/>
          <p:nvPr/>
        </p:nvSpPr>
        <p:spPr>
          <a:xfrm>
            <a:off x="1579418" y="2766212"/>
            <a:ext cx="9292782" cy="1569660"/>
          </a:xfrm>
          <a:prstGeom prst="rect">
            <a:avLst/>
          </a:prstGeom>
          <a:noFill/>
        </p:spPr>
        <p:txBody>
          <a:bodyPr wrap="square" rtlCol="0">
            <a:spAutoFit/>
          </a:bodyPr>
          <a:lstStyle/>
          <a:p>
            <a:pPr>
              <a:lnSpc>
                <a:spcPct val="150000"/>
              </a:lnSpc>
            </a:pPr>
            <a:r>
              <a:rPr lang="zh-CN" altLang="en-US" sz="1600" b="1" dirty="0">
                <a:solidFill>
                  <a:srgbClr val="C00000"/>
                </a:solidFill>
                <a:latin typeface="微软雅黑" panose="020B0503020204020204" pitchFamily="82" charset="2"/>
                <a:ea typeface="微软雅黑" panose="020B0503020204020204" pitchFamily="82" charset="2"/>
              </a:rPr>
              <a:t>全党必须</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毫不动摇坚持以经济建设为中心，聚精会神抓好发展这个党执政兴国的第一要务，坚持以人民为中心的发展思想，统筹推进“五位一体”总体布局和协调推进“四个全面”战略布局，坚持创新、协调、绿色、开放、共享的发展理念，努力提高发展质量和效益，不断提高人民生活水平，为实现“两个一百年”奋斗目标、实现中华民族伟大复兴的中国梦打下坚实物质基础。</a:t>
            </a:r>
          </a:p>
        </p:txBody>
      </p:sp>
      <p:sp>
        <p:nvSpPr>
          <p:cNvPr id="12" name="文本框 9"/>
          <p:cNvSpPr txBox="1"/>
          <p:nvPr/>
        </p:nvSpPr>
        <p:spPr>
          <a:xfrm>
            <a:off x="1579418" y="4716467"/>
            <a:ext cx="9292781" cy="1200329"/>
          </a:xfrm>
          <a:prstGeom prst="rect">
            <a:avLst/>
          </a:prstGeom>
          <a:noFill/>
        </p:spPr>
        <p:txBody>
          <a:bodyPr wrap="square" rtlCol="0">
            <a:spAutoFit/>
          </a:bodyPr>
          <a:lstStyle/>
          <a:p>
            <a:pPr>
              <a:lnSpc>
                <a:spcPct val="150000"/>
              </a:lnSpc>
            </a:pPr>
            <a:r>
              <a:rPr lang="zh-CN" altLang="en-US" sz="1600" b="1" dirty="0">
                <a:solidFill>
                  <a:srgbClr val="C00000"/>
                </a:solidFill>
                <a:latin typeface="微软雅黑" panose="020B0503020204020204" pitchFamily="82" charset="2"/>
                <a:ea typeface="微软雅黑" panose="020B0503020204020204" pitchFamily="82" charset="2"/>
              </a:rPr>
              <a:t>全党必须</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毫不动摇坚持四项基本原则，根本是坚持党的领导，坚持中国特色社会主义道路、中国特色社会主义理论体系、中国特色社会主义制度、中国特色社会主义文化，做到头脑清醒、立场坚定，矢志不移坚持和发展中国特色社会主义。</a:t>
            </a:r>
          </a:p>
        </p:txBody>
      </p:sp>
      <p:sp>
        <p:nvSpPr>
          <p:cNvPr id="13" name="矩形 12"/>
          <p:cNvSpPr/>
          <p:nvPr/>
        </p:nvSpPr>
        <p:spPr>
          <a:xfrm>
            <a:off x="1027522" y="2873467"/>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1</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061172" y="4818992"/>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2</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844881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250"/>
                            </p:stCondLst>
                            <p:childTnLst>
                              <p:par>
                                <p:cTn id="13" presetID="21"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strips(downLeft)">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trips(downLeft)">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p:bldP spid="9" grpId="0"/>
      <p:bldP spid="12" grpId="0"/>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7" name="矩形 6"/>
          <p:cNvSpPr/>
          <p:nvPr/>
        </p:nvSpPr>
        <p:spPr>
          <a:xfrm>
            <a:off x="1246909" y="2404858"/>
            <a:ext cx="9818674" cy="3836264"/>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15"/>
          <p:cNvSpPr txBox="1"/>
          <p:nvPr/>
        </p:nvSpPr>
        <p:spPr>
          <a:xfrm>
            <a:off x="3013893" y="1651743"/>
            <a:ext cx="6340197"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坚持党的基本路线，全党五个必须</a:t>
            </a:r>
          </a:p>
        </p:txBody>
      </p:sp>
      <p:sp>
        <p:nvSpPr>
          <p:cNvPr id="9" name="文本框 16"/>
          <p:cNvSpPr txBox="1"/>
          <p:nvPr/>
        </p:nvSpPr>
        <p:spPr>
          <a:xfrm>
            <a:off x="1579418" y="2671212"/>
            <a:ext cx="9292782" cy="1569660"/>
          </a:xfrm>
          <a:prstGeom prst="rect">
            <a:avLst/>
          </a:prstGeom>
          <a:noFill/>
        </p:spPr>
        <p:txBody>
          <a:bodyPr wrap="square" rtlCol="0">
            <a:spAutoFit/>
          </a:bodyPr>
          <a:lstStyle/>
          <a:p>
            <a:pPr>
              <a:lnSpc>
                <a:spcPct val="150000"/>
              </a:lnSpc>
            </a:pPr>
            <a:r>
              <a:rPr lang="zh-CN" altLang="en-US" sz="1600" b="1" dirty="0">
                <a:solidFill>
                  <a:srgbClr val="C00000"/>
                </a:solidFill>
                <a:latin typeface="微软雅黑" panose="020B0503020204020204" pitchFamily="82" charset="2"/>
                <a:ea typeface="微软雅黑" panose="020B0503020204020204" pitchFamily="82" charset="2"/>
              </a:rPr>
              <a:t>全党必须</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毫不动摇坚持改革开放，发挥群众首创精神，勇于自我革命，勇于推进理论创新、实践创新、制度创新、文化创新以及其他各方面创新，坚定不移实施对外开放基本国策，决不能安于现状、墨守成规。新形势下，党领导人民全面深化改革，是为了推动中国特色社会主义制度自我完善和发展，推进国家治理体系和治理能力现代化，既不走封闭僵化的老路、也不走改旗易帜的邪路。</a:t>
            </a:r>
            <a:endParaRPr lang="zh-CN" altLang="en-US"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12" name="文本框 9"/>
          <p:cNvSpPr txBox="1"/>
          <p:nvPr/>
        </p:nvSpPr>
        <p:spPr>
          <a:xfrm>
            <a:off x="1579418" y="4526467"/>
            <a:ext cx="9292781" cy="1492845"/>
          </a:xfrm>
          <a:prstGeom prst="rect">
            <a:avLst/>
          </a:prstGeom>
          <a:noFill/>
        </p:spPr>
        <p:txBody>
          <a:bodyPr wrap="square" rtlCol="0">
            <a:spAutoFit/>
          </a:bodyPr>
          <a:lstStyle/>
          <a:p>
            <a:pPr>
              <a:lnSpc>
                <a:spcPct val="150000"/>
              </a:lnSpc>
            </a:pPr>
            <a:r>
              <a:rPr lang="zh-CN" altLang="en-US" sz="1600" b="1" dirty="0">
                <a:solidFill>
                  <a:srgbClr val="C00000"/>
                </a:solidFill>
                <a:latin typeface="微软雅黑" panose="020B0503020204020204" pitchFamily="82" charset="2"/>
                <a:ea typeface="微软雅黑" panose="020B0503020204020204" pitchFamily="82" charset="2"/>
              </a:rPr>
              <a:t>全党必须</a:t>
            </a:r>
            <a:r>
              <a:rPr lang="zh-CN" altLang="en-US" sz="1550" dirty="0">
                <a:solidFill>
                  <a:schemeClr val="tx1">
                    <a:lumMod val="85000"/>
                    <a:lumOff val="15000"/>
                  </a:schemeClr>
                </a:solidFill>
                <a:latin typeface="微软雅黑" panose="020B0503020204020204" pitchFamily="82" charset="2"/>
                <a:ea typeface="微软雅黑" panose="020B0503020204020204" pitchFamily="82" charset="2"/>
              </a:rPr>
              <a:t>把坚持党的思想路线贯穿于执行党的基本路线全过程，坚持解放思想、实事求是、与时俱进、求真务实，坚持理论联系实际，一切从实际出发，在实践中检验真理和发展真理，既反对各种否定马克思主义的错误倾向，又破除对马克思主义的教条式理解。坚持从我国仍处于并将长期处于社会主义初级阶段这个基本国情出发，不断研究新情况、总结新经验、解决新问题，不断推进马克思主义中国化。</a:t>
            </a:r>
            <a:endParaRPr lang="zh-CN" altLang="en-US" sz="1550"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13" name="矩形 12"/>
          <p:cNvSpPr/>
          <p:nvPr/>
        </p:nvSpPr>
        <p:spPr>
          <a:xfrm>
            <a:off x="1027522" y="2778467"/>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061172" y="4628992"/>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4</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368847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250"/>
                            </p:stCondLst>
                            <p:childTnLst>
                              <p:par>
                                <p:cTn id="13" presetID="21"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strips(downLeft)">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trips(downLeft)">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p:bldP spid="9" grpId="0"/>
      <p:bldP spid="12" grpId="0"/>
      <p:bldP spid="13"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7" name="矩形 6"/>
          <p:cNvSpPr/>
          <p:nvPr/>
        </p:nvSpPr>
        <p:spPr>
          <a:xfrm>
            <a:off x="1246909" y="2404858"/>
            <a:ext cx="9818674" cy="2155267"/>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15"/>
          <p:cNvSpPr txBox="1"/>
          <p:nvPr/>
        </p:nvSpPr>
        <p:spPr>
          <a:xfrm>
            <a:off x="3013893" y="1651743"/>
            <a:ext cx="6340197"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坚持党的基本路线，全党五个必须</a:t>
            </a:r>
          </a:p>
        </p:txBody>
      </p:sp>
      <p:sp>
        <p:nvSpPr>
          <p:cNvPr id="9" name="文本框 16"/>
          <p:cNvSpPr txBox="1"/>
          <p:nvPr/>
        </p:nvSpPr>
        <p:spPr>
          <a:xfrm>
            <a:off x="1579418" y="2671212"/>
            <a:ext cx="9292782" cy="1526187"/>
          </a:xfrm>
          <a:prstGeom prst="rect">
            <a:avLst/>
          </a:prstGeom>
          <a:noFill/>
        </p:spPr>
        <p:txBody>
          <a:bodyPr wrap="square" rtlCol="0">
            <a:spAutoFit/>
          </a:bodyPr>
          <a:lstStyle/>
          <a:p>
            <a:pPr>
              <a:lnSpc>
                <a:spcPct val="150000"/>
              </a:lnSpc>
            </a:pPr>
            <a:r>
              <a:rPr lang="zh-CN" altLang="en-US" sz="1600" b="1" dirty="0">
                <a:solidFill>
                  <a:srgbClr val="C00000"/>
                </a:solidFill>
                <a:latin typeface="微软雅黑" panose="020B0503020204020204" pitchFamily="82" charset="2"/>
                <a:ea typeface="微软雅黑" panose="020B0503020204020204" pitchFamily="82" charset="2"/>
              </a:rPr>
              <a:t>全党必须</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坚决捍卫党的基本路线，对否定党的领导、否定我国社会主义制度、否定改革开放的言行，对歪曲、丑化、否定中国特色社会主义的言行，对歪曲、丑化、否定党的历史、中华人民共和国历史、人民军队历史的言行，对歪曲、丑化、否定党的领袖和英雄模范的言行，对一切违背、歪曲、否定党的基本路线的言行，必须旗帜鲜明反对和抵制。</a:t>
            </a:r>
            <a:endParaRPr lang="zh-CN" altLang="en-US"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13" name="矩形 12"/>
          <p:cNvSpPr/>
          <p:nvPr/>
        </p:nvSpPr>
        <p:spPr>
          <a:xfrm>
            <a:off x="1027522" y="2778467"/>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5</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163784" y="4744190"/>
            <a:ext cx="10070275" cy="1708160"/>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考察识别干部特别是高级干部必须首先看是否坚定不移贯彻党的基本路线。党员、干部特别是高级干部在大是大非面前不能态度暧昧，不能动摇基本政治立场，不能被错误言论所左右。当人民利益受到损害、党和国家形象受到破坏、党的执政地位受到威胁时，要挺身而出、亮明态度，主动坚决开展斗争。对在大是大非问题上没有立场、没有态度、无动于衷、置身事外，在错误言行面前不抵制、不斗争，明哲保身、当老好人等政治不合格的坚决不用，已在领导岗位的要坚决调整，情节严重的要严肃处理。</a:t>
            </a:r>
          </a:p>
        </p:txBody>
      </p:sp>
    </p:spTree>
    <p:extLst>
      <p:ext uri="{BB962C8B-B14F-4D97-AF65-F5344CB8AC3E}">
        <p14:creationId xmlns:p14="http://schemas.microsoft.com/office/powerpoint/2010/main" val="227596046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250"/>
                            </p:stCondLst>
                            <p:childTnLst>
                              <p:par>
                                <p:cTn id="13" presetID="21"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strips(downLeft)">
                                      <p:cBhvr>
                                        <p:cTn id="26" dur="500"/>
                                        <p:tgtEl>
                                          <p:spTgt spid="9"/>
                                        </p:tgtEl>
                                      </p:cBhvr>
                                    </p:animEffect>
                                  </p:childTnLst>
                                </p:cTn>
                              </p:par>
                            </p:childTnLst>
                          </p:cTn>
                        </p:par>
                        <p:par>
                          <p:cTn id="27" fill="hold">
                            <p:stCondLst>
                              <p:cond delay="500"/>
                            </p:stCondLst>
                            <p:childTnLst>
                              <p:par>
                                <p:cTn id="28" presetID="14" presetClass="entr" presetSubtype="1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p:bldP spid="9" grpId="0"/>
      <p:bldP spid="13"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1" name="矩形 10"/>
          <p:cNvSpPr/>
          <p:nvPr/>
        </p:nvSpPr>
        <p:spPr>
          <a:xfrm>
            <a:off x="1576149" y="3987349"/>
            <a:ext cx="9479781" cy="2384398"/>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文本框 15"/>
          <p:cNvSpPr txBox="1"/>
          <p:nvPr/>
        </p:nvSpPr>
        <p:spPr>
          <a:xfrm>
            <a:off x="1315768" y="1485493"/>
            <a:ext cx="4698722"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三、坚决维护党中央权威</a:t>
            </a:r>
          </a:p>
        </p:txBody>
      </p:sp>
      <p:sp>
        <p:nvSpPr>
          <p:cNvPr id="15" name="文本框 14"/>
          <p:cNvSpPr txBox="1"/>
          <p:nvPr/>
        </p:nvSpPr>
        <p:spPr>
          <a:xfrm>
            <a:off x="1315768" y="2204747"/>
            <a:ext cx="9752037" cy="1526187"/>
          </a:xfrm>
          <a:prstGeom prst="rect">
            <a:avLst/>
          </a:prstGeom>
          <a:noFill/>
        </p:spPr>
        <p:txBody>
          <a:bodyPr wrap="square" rtlCol="0">
            <a:spAutoFit/>
          </a:bodyPr>
          <a:lstStyle/>
          <a:p>
            <a:pPr>
              <a:lnSpc>
                <a:spcPct val="150000"/>
              </a:lnSpc>
            </a:pPr>
            <a:r>
              <a:rPr lang="zh-CN" altLang="en-US" sz="1600" b="1" dirty="0">
                <a:solidFill>
                  <a:srgbClr val="C00000"/>
                </a:solidFill>
                <a:latin typeface="微软雅黑" panose="020B0503020204020204" pitchFamily="82" charset="2"/>
                <a:ea typeface="微软雅黑" panose="020B0503020204020204" pitchFamily="82" charset="2"/>
              </a:rPr>
              <a:t>坚决维护党中央权威、保证全党令行禁止，是党和国家前途命运所系，是全国各族人民根本利益所在，也是加强和规范党内政治生活的重要目的。</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必须坚持党员个人服从党的组织，少数服从多数，下级组织服从上级组织，全党各个组织和全体党员服从党的全国代表大会和中央委员会，核心是全党各个组织和全体党员服从党的全国代表大会和中央委员会。</a:t>
            </a:r>
          </a:p>
        </p:txBody>
      </p:sp>
      <p:sp>
        <p:nvSpPr>
          <p:cNvPr id="16" name="文本框 24"/>
          <p:cNvSpPr txBox="1"/>
          <p:nvPr/>
        </p:nvSpPr>
        <p:spPr>
          <a:xfrm>
            <a:off x="1778871" y="4169094"/>
            <a:ext cx="4945012" cy="377411"/>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坚持党的领导，首先是坚持党中央的集中统一领导。</a:t>
            </a:r>
          </a:p>
        </p:txBody>
      </p:sp>
      <p:sp>
        <p:nvSpPr>
          <p:cNvPr id="17" name="文本框 10"/>
          <p:cNvSpPr txBox="1"/>
          <p:nvPr/>
        </p:nvSpPr>
        <p:spPr>
          <a:xfrm>
            <a:off x="1778871" y="4652636"/>
            <a:ext cx="7298746" cy="377411"/>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涉及全党全国性的重大方针政策问题，只有党中央有权作出决定和解释。</a:t>
            </a:r>
          </a:p>
        </p:txBody>
      </p:sp>
      <p:sp>
        <p:nvSpPr>
          <p:cNvPr id="18" name="文本框 11"/>
          <p:cNvSpPr txBox="1"/>
          <p:nvPr/>
        </p:nvSpPr>
        <p:spPr>
          <a:xfrm>
            <a:off x="1778871" y="5136178"/>
            <a:ext cx="4945012" cy="377411"/>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全党必须严格执行重大问题请示报告制度。</a:t>
            </a:r>
          </a:p>
        </p:txBody>
      </p:sp>
      <p:sp>
        <p:nvSpPr>
          <p:cNvPr id="19" name="文本框 12"/>
          <p:cNvSpPr txBox="1"/>
          <p:nvPr/>
        </p:nvSpPr>
        <p:spPr>
          <a:xfrm>
            <a:off x="1778870" y="5619721"/>
            <a:ext cx="9277059" cy="523220"/>
          </a:xfrm>
          <a:prstGeom prst="rect">
            <a:avLst/>
          </a:prstGeom>
          <a:noFill/>
        </p:spPr>
        <p:txBody>
          <a:bodyPr wrap="square" rtlCol="0">
            <a:spAutoFit/>
          </a:bodyPr>
          <a:lstStyle/>
          <a:p>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省、自治区、直辖市党委在党中央领导下开展工作，同级各个组织中的党组织和领导干部要自觉接受同级党委领导、向同级党委负责，重大事项和重要情况及时向同级党委请示报告。</a:t>
            </a:r>
          </a:p>
        </p:txBody>
      </p:sp>
      <p:sp>
        <p:nvSpPr>
          <p:cNvPr id="20" name="椭圆 19"/>
          <p:cNvSpPr/>
          <p:nvPr/>
        </p:nvSpPr>
        <p:spPr>
          <a:xfrm>
            <a:off x="1399221" y="4236764"/>
            <a:ext cx="295462" cy="295462"/>
          </a:xfrm>
          <a:prstGeom prst="ellipse">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solidFill>
                  <a:srgbClr val="FDEDAA"/>
                </a:solidFill>
                <a:latin typeface="Arial" panose="020B0604020202020204" pitchFamily="34" charset="0"/>
                <a:cs typeface="Arial" panose="020B0604020202020204" pitchFamily="34" charset="0"/>
              </a:rPr>
              <a:t>1</a:t>
            </a:r>
            <a:endParaRPr lang="zh-CN" altLang="en-US" sz="2400" dirty="0">
              <a:solidFill>
                <a:srgbClr val="FDEDAA"/>
              </a:solidFill>
              <a:latin typeface="Arial" panose="020B0604020202020204" pitchFamily="34" charset="0"/>
              <a:cs typeface="Arial" panose="020B0604020202020204" pitchFamily="34" charset="0"/>
            </a:endParaRPr>
          </a:p>
        </p:txBody>
      </p:sp>
      <p:sp>
        <p:nvSpPr>
          <p:cNvPr id="21" name="椭圆 20"/>
          <p:cNvSpPr/>
          <p:nvPr/>
        </p:nvSpPr>
        <p:spPr>
          <a:xfrm>
            <a:off x="1399221" y="4752626"/>
            <a:ext cx="295462" cy="295462"/>
          </a:xfrm>
          <a:prstGeom prst="ellipse">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solidFill>
                  <a:srgbClr val="FDEDAA"/>
                </a:solidFill>
                <a:latin typeface="Arial" panose="020B0604020202020204" pitchFamily="34" charset="0"/>
                <a:cs typeface="Arial" panose="020B0604020202020204" pitchFamily="34" charset="0"/>
              </a:rPr>
              <a:t>2</a:t>
            </a:r>
            <a:endParaRPr lang="zh-CN" altLang="en-US" sz="2400" dirty="0">
              <a:solidFill>
                <a:srgbClr val="FDEDAA"/>
              </a:solidFill>
              <a:latin typeface="Arial" panose="020B0604020202020204" pitchFamily="34" charset="0"/>
              <a:cs typeface="Arial" panose="020B0604020202020204" pitchFamily="34" charset="0"/>
            </a:endParaRPr>
          </a:p>
        </p:txBody>
      </p:sp>
      <p:sp>
        <p:nvSpPr>
          <p:cNvPr id="22" name="椭圆 21"/>
          <p:cNvSpPr/>
          <p:nvPr/>
        </p:nvSpPr>
        <p:spPr>
          <a:xfrm>
            <a:off x="1399221" y="5268488"/>
            <a:ext cx="295462" cy="295462"/>
          </a:xfrm>
          <a:prstGeom prst="ellipse">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solidFill>
                  <a:srgbClr val="FDEDAA"/>
                </a:solidFill>
                <a:latin typeface="Arial" panose="020B0604020202020204" pitchFamily="34" charset="0"/>
                <a:cs typeface="Arial" panose="020B0604020202020204" pitchFamily="34" charset="0"/>
              </a:rPr>
              <a:t>3</a:t>
            </a:r>
            <a:endParaRPr lang="zh-CN" altLang="en-US" sz="2400" dirty="0">
              <a:solidFill>
                <a:srgbClr val="FDEDAA"/>
              </a:solidFill>
              <a:latin typeface="Arial" panose="020B0604020202020204" pitchFamily="34" charset="0"/>
              <a:cs typeface="Arial" panose="020B0604020202020204" pitchFamily="34" charset="0"/>
            </a:endParaRPr>
          </a:p>
        </p:txBody>
      </p:sp>
      <p:sp>
        <p:nvSpPr>
          <p:cNvPr id="23" name="椭圆 22"/>
          <p:cNvSpPr/>
          <p:nvPr/>
        </p:nvSpPr>
        <p:spPr>
          <a:xfrm>
            <a:off x="1399221" y="5784350"/>
            <a:ext cx="295462" cy="295462"/>
          </a:xfrm>
          <a:prstGeom prst="ellipse">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dirty="0">
                <a:solidFill>
                  <a:srgbClr val="FDEDAA"/>
                </a:solidFill>
                <a:latin typeface="Arial" panose="020B0604020202020204" pitchFamily="34" charset="0"/>
                <a:cs typeface="Arial" panose="020B0604020202020204" pitchFamily="34" charset="0"/>
              </a:rPr>
              <a:t>4</a:t>
            </a:r>
            <a:endParaRPr lang="zh-CN" altLang="en-US" sz="2400" dirty="0">
              <a:solidFill>
                <a:srgbClr val="FDEDA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4735043"/>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inVertical)">
                                      <p:cBhvr>
                                        <p:cTn id="11" dur="500"/>
                                        <p:tgtEl>
                                          <p:spTgt spid="14"/>
                                        </p:tgtEl>
                                      </p:cBhvr>
                                    </p:animEffect>
                                  </p:childTnLst>
                                </p:cTn>
                              </p:par>
                            </p:childTnLst>
                          </p:cTn>
                        </p:par>
                        <p:par>
                          <p:cTn id="12" fill="hold">
                            <p:stCondLst>
                              <p:cond delay="1250"/>
                            </p:stCondLst>
                            <p:childTnLst>
                              <p:par>
                                <p:cTn id="13" presetID="2" presetClass="entr" presetSubtype="2" fill="hold" grpId="0" nodeType="after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9500"/>
                            </p:stCondLst>
                            <p:childTnLst>
                              <p:par>
                                <p:cTn id="18" presetID="21"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heel(1)">
                                      <p:cBhvr>
                                        <p:cTn id="20" dur="2000"/>
                                        <p:tgtEl>
                                          <p:spTgt spid="11"/>
                                        </p:tgtEl>
                                      </p:cBhvr>
                                    </p:animEffect>
                                  </p:childTnLst>
                                </p:cTn>
                              </p:par>
                            </p:childTnLst>
                          </p:cTn>
                        </p:par>
                        <p:par>
                          <p:cTn id="21" fill="hold">
                            <p:stCondLst>
                              <p:cond delay="11500"/>
                            </p:stCondLst>
                            <p:childTnLst>
                              <p:par>
                                <p:cTn id="22" presetID="45"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ppt_w</p:attrName>
                                        </p:attrNameLst>
                                      </p:cBhvr>
                                      <p:tavLst>
                                        <p:tav tm="0" fmla="#ppt_w*sin(2.5*pi*$)">
                                          <p:val>
                                            <p:fltVal val="0"/>
                                          </p:val>
                                        </p:tav>
                                        <p:tav tm="100000">
                                          <p:val>
                                            <p:fltVal val="1"/>
                                          </p:val>
                                        </p:tav>
                                      </p:tavLst>
                                    </p:anim>
                                    <p:anim calcmode="lin" valueType="num">
                                      <p:cBhvr>
                                        <p:cTn id="26" dur="500" fill="hold"/>
                                        <p:tgtEl>
                                          <p:spTgt spid="20"/>
                                        </p:tgtEl>
                                        <p:attrNameLst>
                                          <p:attrName>ppt_h</p:attrName>
                                        </p:attrNameLst>
                                      </p:cBhvr>
                                      <p:tavLst>
                                        <p:tav tm="0">
                                          <p:val>
                                            <p:strVal val="#ppt_h"/>
                                          </p:val>
                                        </p:tav>
                                        <p:tav tm="100000">
                                          <p:val>
                                            <p:strVal val="#ppt_h"/>
                                          </p:val>
                                        </p:tav>
                                      </p:tavLst>
                                    </p:anim>
                                  </p:childTnLst>
                                </p:cTn>
                              </p:par>
                            </p:childTnLst>
                          </p:cTn>
                        </p:par>
                        <p:par>
                          <p:cTn id="27" fill="hold">
                            <p:stCondLst>
                              <p:cond delay="12000"/>
                            </p:stCondLst>
                            <p:childTnLst>
                              <p:par>
                                <p:cTn id="28" presetID="42"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13000"/>
                            </p:stCondLst>
                            <p:childTnLst>
                              <p:par>
                                <p:cTn id="34" presetID="45"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ppt_w</p:attrName>
                                        </p:attrNameLst>
                                      </p:cBhvr>
                                      <p:tavLst>
                                        <p:tav tm="0" fmla="#ppt_w*sin(2.5*pi*$)">
                                          <p:val>
                                            <p:fltVal val="0"/>
                                          </p:val>
                                        </p:tav>
                                        <p:tav tm="100000">
                                          <p:val>
                                            <p:fltVal val="1"/>
                                          </p:val>
                                        </p:tav>
                                      </p:tavLst>
                                    </p:anim>
                                    <p:anim calcmode="lin" valueType="num">
                                      <p:cBhvr>
                                        <p:cTn id="38" dur="500" fill="hold"/>
                                        <p:tgtEl>
                                          <p:spTgt spid="21"/>
                                        </p:tgtEl>
                                        <p:attrNameLst>
                                          <p:attrName>ppt_h</p:attrName>
                                        </p:attrNameLst>
                                      </p:cBhvr>
                                      <p:tavLst>
                                        <p:tav tm="0">
                                          <p:val>
                                            <p:strVal val="#ppt_h"/>
                                          </p:val>
                                        </p:tav>
                                        <p:tav tm="100000">
                                          <p:val>
                                            <p:strVal val="#ppt_h"/>
                                          </p:val>
                                        </p:tav>
                                      </p:tavLst>
                                    </p:anim>
                                  </p:childTnLst>
                                </p:cTn>
                              </p:par>
                            </p:childTnLst>
                          </p:cTn>
                        </p:par>
                        <p:par>
                          <p:cTn id="39" fill="hold">
                            <p:stCondLst>
                              <p:cond delay="13500"/>
                            </p:stCondLst>
                            <p:childTnLst>
                              <p:par>
                                <p:cTn id="40" presetID="42"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14500"/>
                            </p:stCondLst>
                            <p:childTnLst>
                              <p:par>
                                <p:cTn id="46" presetID="45"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childTnLst>
                          </p:cTn>
                        </p:par>
                        <p:par>
                          <p:cTn id="51" fill="hold">
                            <p:stCondLst>
                              <p:cond delay="15000"/>
                            </p:stCondLst>
                            <p:childTnLst>
                              <p:par>
                                <p:cTn id="52" presetID="42"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childTnLst>
                          </p:cTn>
                        </p:par>
                        <p:par>
                          <p:cTn id="57" fill="hold">
                            <p:stCondLst>
                              <p:cond delay="16000"/>
                            </p:stCondLst>
                            <p:childTnLst>
                              <p:par>
                                <p:cTn id="58" presetID="45"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ppt_w</p:attrName>
                                        </p:attrNameLst>
                                      </p:cBhvr>
                                      <p:tavLst>
                                        <p:tav tm="0" fmla="#ppt_w*sin(2.5*pi*$)">
                                          <p:val>
                                            <p:fltVal val="0"/>
                                          </p:val>
                                        </p:tav>
                                        <p:tav tm="100000">
                                          <p:val>
                                            <p:fltVal val="1"/>
                                          </p:val>
                                        </p:tav>
                                      </p:tavLst>
                                    </p:anim>
                                    <p:anim calcmode="lin" valueType="num">
                                      <p:cBhvr>
                                        <p:cTn id="62" dur="500" fill="hold"/>
                                        <p:tgtEl>
                                          <p:spTgt spid="23"/>
                                        </p:tgtEl>
                                        <p:attrNameLst>
                                          <p:attrName>ppt_h</p:attrName>
                                        </p:attrNameLst>
                                      </p:cBhvr>
                                      <p:tavLst>
                                        <p:tav tm="0">
                                          <p:val>
                                            <p:strVal val="#ppt_h"/>
                                          </p:val>
                                        </p:tav>
                                        <p:tav tm="100000">
                                          <p:val>
                                            <p:strVal val="#ppt_h"/>
                                          </p:val>
                                        </p:tav>
                                      </p:tavLst>
                                    </p:anim>
                                  </p:childTnLst>
                                </p:cTn>
                              </p:par>
                            </p:childTnLst>
                          </p:cTn>
                        </p:par>
                        <p:par>
                          <p:cTn id="63" fill="hold">
                            <p:stCondLst>
                              <p:cond delay="16500"/>
                            </p:stCondLst>
                            <p:childTnLst>
                              <p:par>
                                <p:cTn id="64" presetID="42"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4" grpId="0"/>
      <p:bldP spid="15" grpId="0"/>
      <p:bldP spid="16" grpId="0"/>
      <p:bldP spid="17" grpId="0"/>
      <p:bldP spid="18" grpId="0"/>
      <p:bldP spid="19" grpId="0"/>
      <p:bldP spid="20" grpId="0" animBg="1"/>
      <p:bldP spid="21" grpId="0" animBg="1"/>
      <p:bldP spid="22" grpId="0" animBg="1"/>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31" name="文本框 27"/>
          <p:cNvSpPr txBox="1"/>
          <p:nvPr/>
        </p:nvSpPr>
        <p:spPr>
          <a:xfrm>
            <a:off x="872790" y="1639868"/>
            <a:ext cx="4288353"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四、严明党的政治纪律</a:t>
            </a:r>
          </a:p>
        </p:txBody>
      </p:sp>
      <p:sp>
        <p:nvSpPr>
          <p:cNvPr id="32" name="矩形 31"/>
          <p:cNvSpPr/>
          <p:nvPr/>
        </p:nvSpPr>
        <p:spPr>
          <a:xfrm>
            <a:off x="973785" y="2802570"/>
            <a:ext cx="2707574" cy="2994354"/>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sz="1900" b="1" dirty="0">
                <a:solidFill>
                  <a:schemeClr val="bg1"/>
                </a:solidFill>
                <a:latin typeface="微软雅黑" panose="020B0503020204020204" pitchFamily="82" charset="2"/>
                <a:ea typeface="微软雅黑" panose="020B0503020204020204" pitchFamily="82" charset="2"/>
              </a:rPr>
              <a:t>纪律严明是全党统一意志、统一行动、步调一致前进的重要保障，是党内政治生活的重要内容。</a:t>
            </a:r>
            <a:r>
              <a:rPr lang="zh-CN" altLang="en-US" sz="1900" dirty="0">
                <a:solidFill>
                  <a:schemeClr val="bg1"/>
                </a:solidFill>
                <a:latin typeface="微软雅黑" panose="020B0503020204020204" pitchFamily="82" charset="2"/>
                <a:ea typeface="微软雅黑" panose="020B0503020204020204" pitchFamily="82" charset="2"/>
              </a:rPr>
              <a:t>必须严明党的纪律，把纪律挺在前面，用铁的纪律从严治党。</a:t>
            </a:r>
            <a:endParaRPr lang="zh-CN" altLang="en-US" sz="1900" dirty="0">
              <a:solidFill>
                <a:schemeClr val="bg1"/>
              </a:solidFill>
              <a:latin typeface="微软雅黑" panose="020B0503020204020204" pitchFamily="82" charset="2"/>
              <a:ea typeface="微软雅黑" panose="020B0503020204020204" pitchFamily="82" charset="2"/>
            </a:endParaRPr>
          </a:p>
        </p:txBody>
      </p:sp>
      <p:sp>
        <p:nvSpPr>
          <p:cNvPr id="34" name="矩形 33"/>
          <p:cNvSpPr/>
          <p:nvPr/>
        </p:nvSpPr>
        <p:spPr>
          <a:xfrm>
            <a:off x="3879422" y="3923378"/>
            <a:ext cx="820367" cy="830997"/>
          </a:xfrm>
          <a:prstGeom prst="rect">
            <a:avLst/>
          </a:prstGeom>
        </p:spPr>
        <p:txBody>
          <a:bodyPr wrap="square">
            <a:spAutoFit/>
          </a:bodyPr>
          <a:lstStyle/>
          <a:p>
            <a:pPr algn="ctr"/>
            <a:r>
              <a:rPr lang="en-US" altLang="zh-CN" sz="4800" b="1" dirty="0" smtClean="0">
                <a:solidFill>
                  <a:srgbClr val="C00000"/>
                </a:solidFill>
                <a:latin typeface="微软雅黑" panose="020B0503020204020204" pitchFamily="34" charset="-122"/>
                <a:ea typeface="微软雅黑" panose="020B0503020204020204" pitchFamily="34" charset="-122"/>
              </a:rPr>
              <a:t>+</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sp>
        <p:nvSpPr>
          <p:cNvPr id="37" name="矩形 36"/>
          <p:cNvSpPr/>
          <p:nvPr/>
        </p:nvSpPr>
        <p:spPr>
          <a:xfrm>
            <a:off x="4771039" y="2802570"/>
            <a:ext cx="2707574" cy="2994354"/>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100" b="1" dirty="0">
                <a:solidFill>
                  <a:schemeClr val="bg1"/>
                </a:solidFill>
                <a:latin typeface="微软雅黑" panose="020B0503020204020204" pitchFamily="82" charset="2"/>
                <a:ea typeface="微软雅黑" panose="020B0503020204020204" pitchFamily="82" charset="2"/>
              </a:rPr>
              <a:t>坚持纪律面前一律平等</a:t>
            </a:r>
            <a:r>
              <a:rPr lang="zh-CN" altLang="en-US" sz="2100" dirty="0">
                <a:solidFill>
                  <a:schemeClr val="bg1"/>
                </a:solidFill>
                <a:latin typeface="微软雅黑" panose="020B0503020204020204" pitchFamily="82" charset="2"/>
                <a:ea typeface="微软雅黑" panose="020B0503020204020204" pitchFamily="82" charset="2"/>
              </a:rPr>
              <a:t>，遵守纪律没有特权，执行纪律没有例外，党内决不允许存在不受纪律约束的特殊组织和特殊党员。</a:t>
            </a:r>
            <a:endParaRPr lang="zh-CN" altLang="en-US" sz="2100" dirty="0">
              <a:solidFill>
                <a:schemeClr val="bg1"/>
              </a:solidFill>
              <a:latin typeface="微软雅黑" panose="020B0503020204020204" pitchFamily="82" charset="2"/>
              <a:ea typeface="微软雅黑" panose="020B0503020204020204" pitchFamily="82" charset="2"/>
            </a:endParaRPr>
          </a:p>
        </p:txBody>
      </p:sp>
      <p:sp>
        <p:nvSpPr>
          <p:cNvPr id="38" name="矩形 37"/>
          <p:cNvSpPr/>
          <p:nvPr/>
        </p:nvSpPr>
        <p:spPr>
          <a:xfrm>
            <a:off x="8581036" y="2802570"/>
            <a:ext cx="2707574" cy="2994354"/>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sz="2400" b="1" dirty="0">
                <a:solidFill>
                  <a:schemeClr val="bg1"/>
                </a:solidFill>
                <a:latin typeface="微软雅黑" panose="020B0503020204020204" pitchFamily="82" charset="2"/>
                <a:ea typeface="微软雅黑" panose="020B0503020204020204" pitchFamily="82" charset="2"/>
              </a:rPr>
              <a:t>政治纪律是党最根本、最重要的纪律，</a:t>
            </a:r>
            <a:r>
              <a:rPr lang="zh-CN" altLang="en-US" sz="2400" dirty="0">
                <a:solidFill>
                  <a:schemeClr val="bg1"/>
                </a:solidFill>
                <a:latin typeface="微软雅黑" panose="020B0503020204020204" pitchFamily="82" charset="2"/>
                <a:ea typeface="微软雅黑" panose="020B0503020204020204" pitchFamily="82" charset="2"/>
              </a:rPr>
              <a:t>遵守党的政治纪律是遵守党的全部纪律的基础。</a:t>
            </a:r>
            <a:endParaRPr lang="zh-CN" altLang="en-US" sz="2400" dirty="0">
              <a:solidFill>
                <a:schemeClr val="bg1"/>
              </a:solidFill>
              <a:latin typeface="微软雅黑" panose="020B0503020204020204" pitchFamily="82" charset="2"/>
              <a:ea typeface="微软雅黑" panose="020B0503020204020204" pitchFamily="82" charset="2"/>
            </a:endParaRPr>
          </a:p>
        </p:txBody>
      </p:sp>
      <p:sp>
        <p:nvSpPr>
          <p:cNvPr id="39" name="矩形 38"/>
          <p:cNvSpPr/>
          <p:nvPr/>
        </p:nvSpPr>
        <p:spPr>
          <a:xfrm>
            <a:off x="7606197" y="3897653"/>
            <a:ext cx="820367" cy="830997"/>
          </a:xfrm>
          <a:prstGeom prst="rect">
            <a:avLst/>
          </a:prstGeom>
        </p:spPr>
        <p:txBody>
          <a:bodyPr wrap="square">
            <a:spAutoFit/>
          </a:bodyPr>
          <a:lstStyle/>
          <a:p>
            <a:pPr algn="ctr"/>
            <a:r>
              <a:rPr lang="en-US" altLang="zh-CN" sz="4800" b="1" dirty="0" smtClean="0">
                <a:solidFill>
                  <a:srgbClr val="C00000"/>
                </a:solidFill>
                <a:latin typeface="微软雅黑" panose="020B0503020204020204" pitchFamily="34" charset="-122"/>
                <a:ea typeface="微软雅黑" panose="020B0503020204020204" pitchFamily="34" charset="-122"/>
              </a:rPr>
              <a:t>+</a:t>
            </a:r>
            <a:endParaRPr lang="zh-CN" altLang="en-US" sz="48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787184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childTnLst>
                          </p:cTn>
                        </p:par>
                        <p:par>
                          <p:cTn id="12" fill="hold">
                            <p:stCondLst>
                              <p:cond delay="1250"/>
                            </p:stCondLst>
                            <p:childTnLst>
                              <p:par>
                                <p:cTn id="13" presetID="53" presetClass="entr" presetSubtype="16"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par>
                          <p:cTn id="18" fill="hold">
                            <p:stCondLst>
                              <p:cond delay="1750"/>
                            </p:stCondLst>
                            <p:childTnLst>
                              <p:par>
                                <p:cTn id="19" presetID="53" presetClass="entr" presetSubtype="1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750" fill="hold"/>
                                        <p:tgtEl>
                                          <p:spTgt spid="34"/>
                                        </p:tgtEl>
                                        <p:attrNameLst>
                                          <p:attrName>ppt_w</p:attrName>
                                        </p:attrNameLst>
                                      </p:cBhvr>
                                      <p:tavLst>
                                        <p:tav tm="0">
                                          <p:val>
                                            <p:fltVal val="0"/>
                                          </p:val>
                                        </p:tav>
                                        <p:tav tm="100000">
                                          <p:val>
                                            <p:strVal val="#ppt_w"/>
                                          </p:val>
                                        </p:tav>
                                      </p:tavLst>
                                    </p:anim>
                                    <p:anim calcmode="lin" valueType="num">
                                      <p:cBhvr>
                                        <p:cTn id="22" dur="750" fill="hold"/>
                                        <p:tgtEl>
                                          <p:spTgt spid="34"/>
                                        </p:tgtEl>
                                        <p:attrNameLst>
                                          <p:attrName>ppt_h</p:attrName>
                                        </p:attrNameLst>
                                      </p:cBhvr>
                                      <p:tavLst>
                                        <p:tav tm="0">
                                          <p:val>
                                            <p:fltVal val="0"/>
                                          </p:val>
                                        </p:tav>
                                        <p:tav tm="100000">
                                          <p:val>
                                            <p:strVal val="#ppt_h"/>
                                          </p:val>
                                        </p:tav>
                                      </p:tavLst>
                                    </p:anim>
                                    <p:animEffect transition="in" filter="fade">
                                      <p:cBhvr>
                                        <p:cTn id="23" dur="750"/>
                                        <p:tgtEl>
                                          <p:spTgt spid="34"/>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750" fill="hold"/>
                                        <p:tgtEl>
                                          <p:spTgt spid="39"/>
                                        </p:tgtEl>
                                        <p:attrNameLst>
                                          <p:attrName>ppt_w</p:attrName>
                                        </p:attrNameLst>
                                      </p:cBhvr>
                                      <p:tavLst>
                                        <p:tav tm="0">
                                          <p:val>
                                            <p:fltVal val="0"/>
                                          </p:val>
                                        </p:tav>
                                        <p:tav tm="100000">
                                          <p:val>
                                            <p:strVal val="#ppt_w"/>
                                          </p:val>
                                        </p:tav>
                                      </p:tavLst>
                                    </p:anim>
                                    <p:anim calcmode="lin" valueType="num">
                                      <p:cBhvr>
                                        <p:cTn id="34" dur="750" fill="hold"/>
                                        <p:tgtEl>
                                          <p:spTgt spid="39"/>
                                        </p:tgtEl>
                                        <p:attrNameLst>
                                          <p:attrName>ppt_h</p:attrName>
                                        </p:attrNameLst>
                                      </p:cBhvr>
                                      <p:tavLst>
                                        <p:tav tm="0">
                                          <p:val>
                                            <p:fltVal val="0"/>
                                          </p:val>
                                        </p:tav>
                                        <p:tav tm="100000">
                                          <p:val>
                                            <p:strVal val="#ppt_h"/>
                                          </p:val>
                                        </p:tav>
                                      </p:tavLst>
                                    </p:anim>
                                    <p:animEffect transition="in" filter="fade">
                                      <p:cBhvr>
                                        <p:cTn id="35" dur="750"/>
                                        <p:tgtEl>
                                          <p:spTgt spid="39"/>
                                        </p:tgtEl>
                                      </p:cBhvr>
                                    </p:animEffect>
                                  </p:childTnLst>
                                </p:cTn>
                              </p:par>
                            </p:childTnLst>
                          </p:cTn>
                        </p:par>
                        <p:par>
                          <p:cTn id="36" fill="hold">
                            <p:stCondLst>
                              <p:cond delay="3750"/>
                            </p:stCondLst>
                            <p:childTnLst>
                              <p:par>
                                <p:cTn id="37" presetID="53" presetClass="entr" presetSubtype="16"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p:bldP spid="32" grpId="0" animBg="1"/>
      <p:bldP spid="34" grpId="0"/>
      <p:bldP spid="37" grpId="0" animBg="1"/>
      <p:bldP spid="38" grpId="0" animBg="1"/>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9" name="文本框 8"/>
          <p:cNvSpPr txBox="1"/>
          <p:nvPr/>
        </p:nvSpPr>
        <p:spPr>
          <a:xfrm>
            <a:off x="1133427" y="2483414"/>
            <a:ext cx="1172892" cy="1055428"/>
          </a:xfrm>
          <a:prstGeom prst="rect">
            <a:avLst/>
          </a:prstGeom>
          <a:solidFill>
            <a:srgbClr val="C00000"/>
          </a:solidFill>
        </p:spPr>
        <p:txBody>
          <a:bodyPr wrap="none" rtlCol="0" anchor="ctr" anchorCtr="1">
            <a:noAutofit/>
          </a:bodyPr>
          <a:lstStyle/>
          <a:p>
            <a:r>
              <a:rPr lang="en-US" altLang="zh-CN" sz="4000" b="1" dirty="0" smtClean="0">
                <a:solidFill>
                  <a:schemeClr val="bg1"/>
                </a:solidFill>
                <a:latin typeface="微软雅黑" panose="020B0503020204020204" pitchFamily="82" charset="2"/>
                <a:ea typeface="微软雅黑" panose="020B0503020204020204" pitchFamily="82" charset="2"/>
              </a:rPr>
              <a:t>1</a:t>
            </a:r>
            <a:endParaRPr lang="zh-CN" altLang="en-US" sz="4000" b="1" dirty="0">
              <a:solidFill>
                <a:schemeClr val="bg1"/>
              </a:solidFill>
              <a:latin typeface="微软雅黑" panose="020B0503020204020204" pitchFamily="82" charset="2"/>
              <a:ea typeface="微软雅黑" panose="020B0503020204020204" pitchFamily="82" charset="2"/>
            </a:endParaRPr>
          </a:p>
        </p:txBody>
      </p:sp>
      <p:sp>
        <p:nvSpPr>
          <p:cNvPr id="12" name="矩形 11"/>
          <p:cNvSpPr/>
          <p:nvPr/>
        </p:nvSpPr>
        <p:spPr>
          <a:xfrm>
            <a:off x="2404845" y="2647847"/>
            <a:ext cx="8705728" cy="688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b="1" dirty="0">
                <a:solidFill>
                  <a:srgbClr val="C00000"/>
                </a:solidFill>
                <a:latin typeface="微软雅黑" panose="020B0503020204020204" pitchFamily="82" charset="2"/>
                <a:ea typeface="微软雅黑" panose="020B0503020204020204" pitchFamily="82" charset="2"/>
              </a:rPr>
              <a:t>纪律严明是全党统一意志、统一行动、步调一致前进的重要保障，是党内政治生活的重要内容。</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必须严明党的纪律，把纪律挺在前面，用铁的纪律从严治党。</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13" name="矩形 12"/>
          <p:cNvSpPr/>
          <p:nvPr/>
        </p:nvSpPr>
        <p:spPr>
          <a:xfrm>
            <a:off x="2206817" y="2483414"/>
            <a:ext cx="9020620" cy="1055428"/>
          </a:xfrm>
          <a:prstGeom prst="rect">
            <a:avLst/>
          </a:prstGeom>
          <a:noFill/>
          <a:ln w="63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27"/>
          <p:cNvSpPr txBox="1"/>
          <p:nvPr/>
        </p:nvSpPr>
        <p:spPr>
          <a:xfrm>
            <a:off x="1015290" y="1651743"/>
            <a:ext cx="4288353"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四、严明党的政治纪律</a:t>
            </a:r>
          </a:p>
        </p:txBody>
      </p:sp>
      <p:sp>
        <p:nvSpPr>
          <p:cNvPr id="19" name="文本框 8"/>
          <p:cNvSpPr txBox="1"/>
          <p:nvPr/>
        </p:nvSpPr>
        <p:spPr>
          <a:xfrm>
            <a:off x="1143327" y="3752064"/>
            <a:ext cx="1172892" cy="1055428"/>
          </a:xfrm>
          <a:prstGeom prst="rect">
            <a:avLst/>
          </a:prstGeom>
          <a:solidFill>
            <a:srgbClr val="C00000"/>
          </a:solidFill>
        </p:spPr>
        <p:txBody>
          <a:bodyPr wrap="none" rtlCol="0" anchor="ctr" anchorCtr="1">
            <a:noAutofit/>
          </a:bodyPr>
          <a:lstStyle/>
          <a:p>
            <a:r>
              <a:rPr lang="en-US" altLang="zh-CN" sz="4000" b="1" dirty="0" smtClean="0">
                <a:solidFill>
                  <a:schemeClr val="bg1"/>
                </a:solidFill>
                <a:latin typeface="微软雅黑" panose="020B0503020204020204" pitchFamily="82" charset="2"/>
                <a:ea typeface="微软雅黑" panose="020B0503020204020204" pitchFamily="82" charset="2"/>
              </a:rPr>
              <a:t>2</a:t>
            </a:r>
            <a:endParaRPr lang="zh-CN" altLang="en-US" sz="4000" b="1" dirty="0">
              <a:solidFill>
                <a:schemeClr val="bg1"/>
              </a:solidFill>
              <a:latin typeface="微软雅黑" panose="020B0503020204020204" pitchFamily="82" charset="2"/>
              <a:ea typeface="微软雅黑" panose="020B0503020204020204" pitchFamily="82" charset="2"/>
            </a:endParaRPr>
          </a:p>
        </p:txBody>
      </p:sp>
      <p:sp>
        <p:nvSpPr>
          <p:cNvPr id="20" name="矩形 19"/>
          <p:cNvSpPr/>
          <p:nvPr/>
        </p:nvSpPr>
        <p:spPr>
          <a:xfrm>
            <a:off x="2414745" y="3916497"/>
            <a:ext cx="8705728" cy="688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b="1" dirty="0">
                <a:solidFill>
                  <a:srgbClr val="C00000"/>
                </a:solidFill>
                <a:latin typeface="微软雅黑" panose="020B0503020204020204" pitchFamily="82" charset="2"/>
                <a:ea typeface="微软雅黑" panose="020B0503020204020204" pitchFamily="82" charset="2"/>
              </a:rPr>
              <a:t>坚持纪律面前一律平等</a:t>
            </a:r>
            <a:r>
              <a:rPr lang="zh-CN" altLang="en-US" dirty="0">
                <a:solidFill>
                  <a:srgbClr val="C00000"/>
                </a:solidFill>
                <a:latin typeface="微软雅黑" panose="020B0503020204020204" pitchFamily="82" charset="2"/>
                <a:ea typeface="微软雅黑" panose="020B0503020204020204" pitchFamily="82" charset="2"/>
              </a:rPr>
              <a:t>，</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遵守纪律没有特权，执行纪律没有例外，党内决不允许存在不受纪律约束的特殊组织和特殊党员。</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1" name="矩形 20"/>
          <p:cNvSpPr/>
          <p:nvPr/>
        </p:nvSpPr>
        <p:spPr>
          <a:xfrm>
            <a:off x="2216717" y="3752064"/>
            <a:ext cx="9020620" cy="1055428"/>
          </a:xfrm>
          <a:prstGeom prst="rect">
            <a:avLst/>
          </a:prstGeom>
          <a:noFill/>
          <a:ln w="63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8"/>
          <p:cNvSpPr txBox="1"/>
          <p:nvPr/>
        </p:nvSpPr>
        <p:spPr>
          <a:xfrm>
            <a:off x="1153227" y="5032589"/>
            <a:ext cx="1172892" cy="1055428"/>
          </a:xfrm>
          <a:prstGeom prst="rect">
            <a:avLst/>
          </a:prstGeom>
          <a:solidFill>
            <a:srgbClr val="C00000"/>
          </a:solidFill>
        </p:spPr>
        <p:txBody>
          <a:bodyPr wrap="none" rtlCol="0" anchor="ctr" anchorCtr="1">
            <a:noAutofit/>
          </a:bodyPr>
          <a:lstStyle/>
          <a:p>
            <a:r>
              <a:rPr lang="en-US" altLang="zh-CN" sz="4000" b="1" dirty="0" smtClean="0">
                <a:solidFill>
                  <a:schemeClr val="bg1"/>
                </a:solidFill>
                <a:latin typeface="微软雅黑" panose="020B0503020204020204" pitchFamily="82" charset="2"/>
                <a:ea typeface="微软雅黑" panose="020B0503020204020204" pitchFamily="82" charset="2"/>
              </a:rPr>
              <a:t>3</a:t>
            </a:r>
            <a:endParaRPr lang="zh-CN" altLang="en-US" sz="4000" b="1" dirty="0">
              <a:solidFill>
                <a:schemeClr val="bg1"/>
              </a:solidFill>
              <a:latin typeface="微软雅黑" panose="020B0503020204020204" pitchFamily="82" charset="2"/>
              <a:ea typeface="微软雅黑" panose="020B0503020204020204" pitchFamily="82" charset="2"/>
            </a:endParaRPr>
          </a:p>
        </p:txBody>
      </p:sp>
      <p:sp>
        <p:nvSpPr>
          <p:cNvPr id="23" name="矩形 22"/>
          <p:cNvSpPr/>
          <p:nvPr/>
        </p:nvSpPr>
        <p:spPr>
          <a:xfrm>
            <a:off x="2424645" y="5197022"/>
            <a:ext cx="8705728" cy="688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b="1" dirty="0">
                <a:solidFill>
                  <a:srgbClr val="C00000"/>
                </a:solidFill>
                <a:latin typeface="微软雅黑" panose="020B0503020204020204" pitchFamily="82" charset="2"/>
                <a:ea typeface="微软雅黑" panose="020B0503020204020204" pitchFamily="82" charset="2"/>
              </a:rPr>
              <a:t>政治纪律是党最根本、最重要的纪律，</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遵守党的政治纪律是遵守党的全部纪律的基础。</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4" name="矩形 23"/>
          <p:cNvSpPr/>
          <p:nvPr/>
        </p:nvSpPr>
        <p:spPr>
          <a:xfrm>
            <a:off x="2226617" y="5032589"/>
            <a:ext cx="9020620" cy="1055428"/>
          </a:xfrm>
          <a:prstGeom prst="rect">
            <a:avLst/>
          </a:prstGeom>
          <a:noFill/>
          <a:ln w="63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668579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inVertical)">
                                      <p:cBhvr>
                                        <p:cTn id="11" dur="500"/>
                                        <p:tgtEl>
                                          <p:spTgt spid="18"/>
                                        </p:tgtEl>
                                      </p:cBhvr>
                                    </p:animEffect>
                                  </p:childTnLst>
                                </p:cTn>
                              </p:par>
                            </p:childTnLst>
                          </p:cTn>
                        </p:par>
                        <p:par>
                          <p:cTn id="12" fill="hold">
                            <p:stCondLst>
                              <p:cond delay="1250"/>
                            </p:stCondLst>
                            <p:childTnLst>
                              <p:par>
                                <p:cTn id="13" presetID="2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childTnLst>
                                </p:cTn>
                              </p:par>
                            </p:childTnLst>
                          </p:cTn>
                        </p:par>
                        <p:par>
                          <p:cTn id="17" fill="hold">
                            <p:stCondLst>
                              <p:cond delay="1750"/>
                            </p:stCondLst>
                            <p:childTnLst>
                              <p:par>
                                <p:cTn id="18" presetID="26" presetClass="emph" presetSubtype="0" fill="hold" grpId="1" nodeType="afterEffect">
                                  <p:stCondLst>
                                    <p:cond delay="0"/>
                                  </p:stCondLst>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childTnLst>
                          </p:cTn>
                        </p:par>
                        <p:par>
                          <p:cTn id="21" fill="hold">
                            <p:stCondLst>
                              <p:cond delay="225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275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750"/>
                            </p:stCondLst>
                            <p:childTnLst>
                              <p:par>
                                <p:cTn id="32" presetID="2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childTnLst>
                                </p:cTn>
                              </p:par>
                            </p:childTnLst>
                          </p:cTn>
                        </p:par>
                        <p:par>
                          <p:cTn id="36" fill="hold">
                            <p:stCondLst>
                              <p:cond delay="4250"/>
                            </p:stCondLst>
                            <p:childTnLst>
                              <p:par>
                                <p:cTn id="37" presetID="26" presetClass="emph" presetSubtype="0" fill="hold" grpId="1" nodeType="afterEffect">
                                  <p:stCondLst>
                                    <p:cond delay="0"/>
                                  </p:stCondLst>
                                  <p:childTnLst>
                                    <p:animEffect transition="out" filter="fade">
                                      <p:cBhvr>
                                        <p:cTn id="38" dur="500" tmFilter="0, 0; .2, .5; .8, .5; 1, 0"/>
                                        <p:tgtEl>
                                          <p:spTgt spid="19"/>
                                        </p:tgtEl>
                                      </p:cBhvr>
                                    </p:animEffect>
                                    <p:animScale>
                                      <p:cBhvr>
                                        <p:cTn id="39" dur="250" autoRev="1" fill="hold"/>
                                        <p:tgtEl>
                                          <p:spTgt spid="19"/>
                                        </p:tgtEl>
                                      </p:cBhvr>
                                      <p:by x="105000" y="105000"/>
                                    </p:animScale>
                                  </p:childTnLst>
                                </p:cTn>
                              </p:par>
                            </p:childTnLst>
                          </p:cTn>
                        </p:par>
                        <p:par>
                          <p:cTn id="40" fill="hold">
                            <p:stCondLst>
                              <p:cond delay="475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5250"/>
                            </p:stCondLst>
                            <p:childTnLst>
                              <p:par>
                                <p:cTn id="45" presetID="42"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childTnLst>
                          </p:cTn>
                        </p:par>
                        <p:par>
                          <p:cTn id="50" fill="hold">
                            <p:stCondLst>
                              <p:cond delay="6250"/>
                            </p:stCondLst>
                            <p:childTnLst>
                              <p:par>
                                <p:cTn id="51" presetID="2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childTnLst>
                                </p:cTn>
                              </p:par>
                            </p:childTnLst>
                          </p:cTn>
                        </p:par>
                        <p:par>
                          <p:cTn id="55" fill="hold">
                            <p:stCondLst>
                              <p:cond delay="6750"/>
                            </p:stCondLst>
                            <p:childTnLst>
                              <p:par>
                                <p:cTn id="56" presetID="26" presetClass="emph" presetSubtype="0" fill="hold" grpId="1" nodeType="afterEffect">
                                  <p:stCondLst>
                                    <p:cond delay="0"/>
                                  </p:stCondLst>
                                  <p:childTnLst>
                                    <p:animEffect transition="out" filter="fade">
                                      <p:cBhvr>
                                        <p:cTn id="57" dur="500" tmFilter="0, 0; .2, .5; .8, .5; 1, 0"/>
                                        <p:tgtEl>
                                          <p:spTgt spid="22"/>
                                        </p:tgtEl>
                                      </p:cBhvr>
                                    </p:animEffect>
                                    <p:animScale>
                                      <p:cBhvr>
                                        <p:cTn id="58" dur="250" autoRev="1" fill="hold"/>
                                        <p:tgtEl>
                                          <p:spTgt spid="22"/>
                                        </p:tgtEl>
                                      </p:cBhvr>
                                      <p:by x="105000" y="105000"/>
                                    </p:animScale>
                                  </p:childTnLst>
                                </p:cTn>
                              </p:par>
                            </p:childTnLst>
                          </p:cTn>
                        </p:par>
                        <p:par>
                          <p:cTn id="59" fill="hold">
                            <p:stCondLst>
                              <p:cond delay="7250"/>
                            </p:stCondLst>
                            <p:childTnLst>
                              <p:par>
                                <p:cTn id="60" presetID="22" presetClass="entr" presetSubtype="8"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childTnLst>
                          </p:cTn>
                        </p:par>
                        <p:par>
                          <p:cTn id="63" fill="hold">
                            <p:stCondLst>
                              <p:cond delay="7750"/>
                            </p:stCondLst>
                            <p:childTnLst>
                              <p:par>
                                <p:cTn id="64" presetID="42"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9" grpId="1" animBg="1"/>
      <p:bldP spid="12" grpId="0"/>
      <p:bldP spid="13" grpId="0" animBg="1"/>
      <p:bldP spid="18" grpId="0"/>
      <p:bldP spid="19" grpId="0" animBg="1"/>
      <p:bldP spid="19" grpId="1" animBg="1"/>
      <p:bldP spid="20" grpId="0"/>
      <p:bldP spid="21" grpId="0" animBg="1"/>
      <p:bldP spid="22" grpId="0" animBg="1"/>
      <p:bldP spid="22" grpId="1" animBg="1"/>
      <p:bldP spid="23" grpId="0"/>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85954" y="38644"/>
            <a:ext cx="2133918" cy="1169551"/>
          </a:xfrm>
          <a:prstGeom prst="rect">
            <a:avLst/>
          </a:prstGeom>
        </p:spPr>
        <p:txBody>
          <a:bodyPr wrap="none">
            <a:spAutoFit/>
          </a:bodyPr>
          <a:lstStyle/>
          <a:p>
            <a:r>
              <a:rPr lang="zh-CN" altLang="en-US" sz="7000" b="1" spc="600" dirty="0" smtClean="0">
                <a:gradFill>
                  <a:gsLst>
                    <a:gs pos="37000">
                      <a:schemeClr val="bg1"/>
                    </a:gs>
                    <a:gs pos="82000">
                      <a:srgbClr val="FFFF00"/>
                    </a:gs>
                    <a:gs pos="100000">
                      <a:schemeClr val="bg1"/>
                    </a:gs>
                  </a:gsLst>
                  <a:lin ang="5400000" scaled="1"/>
                </a:gradFill>
                <a:effectLst>
                  <a:reflection blurRad="12700" stA="32000" endPos="26000" dist="57150" dir="5400000" sy="-100000" algn="bl" rotWithShape="0"/>
                </a:effectLst>
                <a:latin typeface="微软雅黑" panose="020B0503020204020204" pitchFamily="34" charset="-122"/>
                <a:ea typeface="微软雅黑" panose="020B0503020204020204" pitchFamily="34" charset="-122"/>
              </a:rPr>
              <a:t>目录</a:t>
            </a:r>
            <a:endParaRPr lang="en-US" altLang="zh-CN" sz="7000" b="1" spc="600" dirty="0" smtClean="0">
              <a:gradFill>
                <a:gsLst>
                  <a:gs pos="37000">
                    <a:schemeClr val="bg1"/>
                  </a:gs>
                  <a:gs pos="82000">
                    <a:srgbClr val="FFFF00"/>
                  </a:gs>
                  <a:gs pos="100000">
                    <a:schemeClr val="bg1"/>
                  </a:gs>
                </a:gsLst>
                <a:lin ang="5400000" scaled="1"/>
              </a:gradFill>
              <a:effectLst>
                <a:reflection blurRad="12700" stA="32000" endPos="26000" dist="57150" dir="5400000" sy="-100000" algn="bl" rotWithShape="0"/>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5316054" y="2030537"/>
            <a:ext cx="5649687" cy="584200"/>
            <a:chOff x="5791199" y="3124437"/>
            <a:chExt cx="5649687" cy="584200"/>
          </a:xfrm>
        </p:grpSpPr>
        <p:sp>
          <p:nvSpPr>
            <p:cNvPr id="4" name="圆角矩形 3"/>
            <p:cNvSpPr/>
            <p:nvPr/>
          </p:nvSpPr>
          <p:spPr>
            <a:xfrm>
              <a:off x="5791199" y="3124437"/>
              <a:ext cx="5649687" cy="584200"/>
            </a:xfrm>
            <a:prstGeom prst="roundRect">
              <a:avLst/>
            </a:prstGeom>
            <a:solidFill>
              <a:srgbClr val="C00000"/>
            </a:solidFill>
            <a:ln>
              <a:noFill/>
            </a:ln>
            <a:effectLst>
              <a:glow rad="101600">
                <a:schemeClr val="bg1"/>
              </a:glow>
            </a:effectLst>
          </p:spPr>
          <p:txBody>
            <a:bodyPr vert="horz" wrap="square" lIns="91440" tIns="45720" rIns="91440" bIns="45720" numCol="1" anchor="t" anchorCtr="0" compatLnSpc="1">
              <a:prstTxWarp prst="textNoShape">
                <a:avLst/>
              </a:prstTxWarp>
            </a:bodyPr>
            <a:lstStyle/>
            <a:p>
              <a:r>
                <a:rPr lang="en-US" altLang="zh-CN" sz="2800" b="1" smtClean="0">
                  <a:solidFill>
                    <a:schemeClr val="bg1"/>
                  </a:solidFill>
                  <a:latin typeface="微软雅黑" panose="020B0503020204020204" pitchFamily="34" charset="-122"/>
                  <a:ea typeface="微软雅黑" panose="020B0503020204020204" pitchFamily="34" charset="-122"/>
                </a:rPr>
                <a:t>  01</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5" name="TextBox 46"/>
            <p:cNvSpPr txBox="1"/>
            <p:nvPr/>
          </p:nvSpPr>
          <p:spPr bwMode="auto">
            <a:xfrm>
              <a:off x="6932924" y="3173005"/>
              <a:ext cx="2954655" cy="461665"/>
            </a:xfrm>
            <a:prstGeom prst="rect">
              <a:avLst/>
            </a:prstGeom>
            <a:noFill/>
          </p:spPr>
          <p:txBody>
            <a:bodyPr wrap="none">
              <a:spAutoFit/>
            </a:bodyPr>
            <a:lstStyle/>
            <a:p>
              <a:pPr>
                <a:defRPr/>
              </a:pPr>
              <a:r>
                <a:rPr lang="zh-CN" altLang="en-US" sz="2400" b="1" dirty="0" smtClean="0">
                  <a:solidFill>
                    <a:schemeClr val="bg1"/>
                  </a:solidFill>
                  <a:latin typeface="微软雅黑" pitchFamily="34" charset="-122"/>
                  <a:ea typeface="微软雅黑" pitchFamily="34" charset="-122"/>
                </a:rPr>
                <a:t>若干准则制</a:t>
              </a:r>
              <a:r>
                <a:rPr lang="zh-CN" altLang="en-US" sz="2400" b="1" dirty="0">
                  <a:solidFill>
                    <a:schemeClr val="bg1"/>
                  </a:solidFill>
                  <a:latin typeface="微软雅黑" pitchFamily="34" charset="-122"/>
                  <a:ea typeface="微软雅黑" pitchFamily="34" charset="-122"/>
                </a:rPr>
                <a:t>定</a:t>
              </a:r>
              <a:r>
                <a:rPr lang="zh-CN" altLang="en-US" sz="2400" b="1" dirty="0" smtClean="0">
                  <a:solidFill>
                    <a:schemeClr val="bg1"/>
                  </a:solidFill>
                  <a:latin typeface="微软雅黑" pitchFamily="34" charset="-122"/>
                  <a:ea typeface="微软雅黑" pitchFamily="34" charset="-122"/>
                </a:rPr>
                <a:t>的意</a:t>
              </a:r>
              <a:r>
                <a:rPr lang="zh-CN" altLang="en-US" sz="2400" b="1" dirty="0">
                  <a:solidFill>
                    <a:schemeClr val="bg1"/>
                  </a:solidFill>
                  <a:latin typeface="微软雅黑" pitchFamily="34" charset="-122"/>
                  <a:ea typeface="微软雅黑" pitchFamily="34" charset="-122"/>
                </a:rPr>
                <a:t>义</a:t>
              </a:r>
            </a:p>
          </p:txBody>
        </p:sp>
      </p:grpSp>
      <p:grpSp>
        <p:nvGrpSpPr>
          <p:cNvPr id="16" name="组合 15"/>
          <p:cNvGrpSpPr/>
          <p:nvPr/>
        </p:nvGrpSpPr>
        <p:grpSpPr>
          <a:xfrm>
            <a:off x="5316054" y="2778249"/>
            <a:ext cx="5649687" cy="584200"/>
            <a:chOff x="5791199" y="3124437"/>
            <a:chExt cx="5649687" cy="584200"/>
          </a:xfrm>
        </p:grpSpPr>
        <p:sp>
          <p:nvSpPr>
            <p:cNvPr id="17" name="圆角矩形 16"/>
            <p:cNvSpPr/>
            <p:nvPr/>
          </p:nvSpPr>
          <p:spPr>
            <a:xfrm>
              <a:off x="5791199" y="3124437"/>
              <a:ext cx="5649687" cy="584200"/>
            </a:xfrm>
            <a:prstGeom prst="roundRect">
              <a:avLst/>
            </a:prstGeom>
            <a:solidFill>
              <a:srgbClr val="C00000"/>
            </a:solidFill>
            <a:ln>
              <a:noFill/>
            </a:ln>
            <a:effectLst>
              <a:glow rad="101600">
                <a:schemeClr val="bg1"/>
              </a:glow>
            </a:effectLst>
          </p:spPr>
          <p:txBody>
            <a:bodyPr vert="horz" wrap="square" lIns="91440" tIns="45720" rIns="91440" bIns="45720" numCol="1" anchor="t" anchorCtr="0" compatLnSpc="1">
              <a:prstTxWarp prst="textNoShape">
                <a:avLst/>
              </a:prstTxWarp>
            </a:bodyPr>
            <a:lstStyle/>
            <a:p>
              <a:r>
                <a:rPr lang="en-US" altLang="zh-CN" sz="2800" b="1" smtClean="0">
                  <a:solidFill>
                    <a:schemeClr val="bg1"/>
                  </a:solidFill>
                  <a:latin typeface="微软雅黑" panose="020B0503020204020204" pitchFamily="34" charset="-122"/>
                  <a:ea typeface="微软雅黑" panose="020B0503020204020204" pitchFamily="34" charset="-122"/>
                </a:rPr>
                <a:t>  02</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18" name="TextBox 46"/>
            <p:cNvSpPr txBox="1"/>
            <p:nvPr/>
          </p:nvSpPr>
          <p:spPr bwMode="auto">
            <a:xfrm>
              <a:off x="6932924" y="3173005"/>
              <a:ext cx="2646878" cy="461665"/>
            </a:xfrm>
            <a:prstGeom prst="rect">
              <a:avLst/>
            </a:prstGeom>
            <a:noFill/>
          </p:spPr>
          <p:txBody>
            <a:bodyPr wrap="none">
              <a:spAutoFit/>
            </a:bodyPr>
            <a:lstStyle/>
            <a:p>
              <a:pPr>
                <a:defRPr/>
              </a:pPr>
              <a:r>
                <a:rPr lang="zh-CN" altLang="en-US" sz="2400" b="1" dirty="0">
                  <a:solidFill>
                    <a:schemeClr val="bg1"/>
                  </a:solidFill>
                  <a:latin typeface="微软雅黑" pitchFamily="34" charset="-122"/>
                  <a:ea typeface="微软雅黑" pitchFamily="34" charset="-122"/>
                </a:rPr>
                <a:t>若干准则基础知识</a:t>
              </a:r>
            </a:p>
          </p:txBody>
        </p:sp>
      </p:grpSp>
      <p:grpSp>
        <p:nvGrpSpPr>
          <p:cNvPr id="19" name="组合 18"/>
          <p:cNvGrpSpPr/>
          <p:nvPr/>
        </p:nvGrpSpPr>
        <p:grpSpPr>
          <a:xfrm>
            <a:off x="5316054" y="3525961"/>
            <a:ext cx="5649687" cy="584200"/>
            <a:chOff x="5791199" y="3124437"/>
            <a:chExt cx="5649687" cy="584200"/>
          </a:xfrm>
        </p:grpSpPr>
        <p:sp>
          <p:nvSpPr>
            <p:cNvPr id="20" name="圆角矩形 19"/>
            <p:cNvSpPr/>
            <p:nvPr/>
          </p:nvSpPr>
          <p:spPr>
            <a:xfrm>
              <a:off x="5791199" y="3124437"/>
              <a:ext cx="5649687" cy="584200"/>
            </a:xfrm>
            <a:prstGeom prst="roundRect">
              <a:avLst/>
            </a:prstGeom>
            <a:solidFill>
              <a:srgbClr val="C00000"/>
            </a:solidFill>
            <a:ln>
              <a:noFill/>
            </a:ln>
            <a:effectLst>
              <a:glow rad="101600">
                <a:schemeClr val="bg1"/>
              </a:glow>
            </a:effectLst>
          </p:spPr>
          <p:txBody>
            <a:bodyPr vert="horz" wrap="square" lIns="91440" tIns="45720" rIns="91440" bIns="45720" numCol="1" anchor="t" anchorCtr="0" compatLnSpc="1">
              <a:prstTxWarp prst="textNoShape">
                <a:avLst/>
              </a:prstTxWarp>
            </a:bodyPr>
            <a:lstStyle/>
            <a:p>
              <a:r>
                <a:rPr lang="en-US" altLang="zh-CN" sz="2800" b="1" smtClean="0">
                  <a:solidFill>
                    <a:schemeClr val="bg1"/>
                  </a:solidFill>
                  <a:latin typeface="微软雅黑" panose="020B0503020204020204" pitchFamily="34" charset="-122"/>
                  <a:ea typeface="微软雅黑" panose="020B0503020204020204" pitchFamily="34" charset="-122"/>
                </a:rPr>
                <a:t>  03</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21" name="TextBox 46"/>
            <p:cNvSpPr txBox="1"/>
            <p:nvPr/>
          </p:nvSpPr>
          <p:spPr bwMode="auto">
            <a:xfrm>
              <a:off x="6932924" y="3173005"/>
              <a:ext cx="2954655" cy="461665"/>
            </a:xfrm>
            <a:prstGeom prst="rect">
              <a:avLst/>
            </a:prstGeom>
            <a:noFill/>
          </p:spPr>
          <p:txBody>
            <a:bodyPr wrap="none">
              <a:spAutoFit/>
            </a:bodyPr>
            <a:lstStyle/>
            <a:p>
              <a:pPr>
                <a:defRPr/>
              </a:pPr>
              <a:r>
                <a:rPr lang="zh-CN" altLang="en-US" sz="2400" b="1" dirty="0">
                  <a:solidFill>
                    <a:schemeClr val="bg1"/>
                  </a:solidFill>
                  <a:latin typeface="微软雅黑" pitchFamily="34" charset="-122"/>
                  <a:ea typeface="微软雅黑" pitchFamily="34" charset="-122"/>
                </a:rPr>
                <a:t>若干准则序</a:t>
              </a:r>
              <a:r>
                <a:rPr lang="zh-CN" altLang="en-US" sz="2400" b="1" dirty="0" smtClean="0">
                  <a:solidFill>
                    <a:schemeClr val="bg1"/>
                  </a:solidFill>
                  <a:latin typeface="微软雅黑" pitchFamily="34" charset="-122"/>
                  <a:ea typeface="微软雅黑" pitchFamily="34" charset="-122"/>
                </a:rPr>
                <a:t>言和总论</a:t>
              </a:r>
              <a:endParaRPr lang="zh-CN" altLang="en-US" sz="2400" b="1" dirty="0">
                <a:solidFill>
                  <a:schemeClr val="bg1"/>
                </a:solidFill>
                <a:latin typeface="微软雅黑" pitchFamily="34" charset="-122"/>
                <a:ea typeface="微软雅黑" pitchFamily="34" charset="-122"/>
              </a:endParaRPr>
            </a:p>
          </p:txBody>
        </p:sp>
      </p:grpSp>
      <p:grpSp>
        <p:nvGrpSpPr>
          <p:cNvPr id="22" name="组合 21"/>
          <p:cNvGrpSpPr/>
          <p:nvPr/>
        </p:nvGrpSpPr>
        <p:grpSpPr>
          <a:xfrm>
            <a:off x="5316054" y="4273673"/>
            <a:ext cx="5649687" cy="584200"/>
            <a:chOff x="5791199" y="3124437"/>
            <a:chExt cx="5649687" cy="584200"/>
          </a:xfrm>
        </p:grpSpPr>
        <p:sp>
          <p:nvSpPr>
            <p:cNvPr id="23" name="圆角矩形 22"/>
            <p:cNvSpPr/>
            <p:nvPr/>
          </p:nvSpPr>
          <p:spPr>
            <a:xfrm>
              <a:off x="5791199" y="3124437"/>
              <a:ext cx="5649687" cy="584200"/>
            </a:xfrm>
            <a:prstGeom prst="roundRect">
              <a:avLst/>
            </a:prstGeom>
            <a:solidFill>
              <a:srgbClr val="C00000"/>
            </a:solidFill>
            <a:ln>
              <a:noFill/>
            </a:ln>
            <a:effectLst>
              <a:glow rad="101600">
                <a:schemeClr val="bg1"/>
              </a:glow>
            </a:effectLst>
          </p:spPr>
          <p:txBody>
            <a:bodyPr vert="horz" wrap="square" lIns="91440" tIns="45720" rIns="91440" bIns="45720" numCol="1" anchor="t" anchorCtr="0" compatLnSpc="1">
              <a:prstTxWarp prst="textNoShape">
                <a:avLst/>
              </a:prstTxWarp>
            </a:bodyPr>
            <a:lstStyle/>
            <a:p>
              <a:r>
                <a:rPr lang="en-US" altLang="zh-CN" sz="2800" b="1" smtClean="0">
                  <a:solidFill>
                    <a:schemeClr val="bg1"/>
                  </a:solidFill>
                  <a:latin typeface="微软雅黑" panose="020B0503020204020204" pitchFamily="34" charset="-122"/>
                  <a:ea typeface="微软雅黑" panose="020B0503020204020204" pitchFamily="34" charset="-122"/>
                </a:rPr>
                <a:t>  04</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24" name="TextBox 46"/>
            <p:cNvSpPr txBox="1"/>
            <p:nvPr/>
          </p:nvSpPr>
          <p:spPr bwMode="auto">
            <a:xfrm>
              <a:off x="6932924" y="3173005"/>
              <a:ext cx="3262432" cy="461665"/>
            </a:xfrm>
            <a:prstGeom prst="rect">
              <a:avLst/>
            </a:prstGeom>
            <a:noFill/>
          </p:spPr>
          <p:txBody>
            <a:bodyPr wrap="none">
              <a:spAutoFit/>
            </a:bodyPr>
            <a:lstStyle/>
            <a:p>
              <a:pPr>
                <a:defRPr/>
              </a:pPr>
              <a:r>
                <a:rPr lang="zh-CN" altLang="en-US" sz="2400" b="1" dirty="0">
                  <a:solidFill>
                    <a:schemeClr val="bg1"/>
                  </a:solidFill>
                  <a:latin typeface="微软雅黑" pitchFamily="34" charset="-122"/>
                  <a:ea typeface="微软雅黑" pitchFamily="34" charset="-122"/>
                </a:rPr>
                <a:t>若干准则主体内容解读</a:t>
              </a:r>
            </a:p>
          </p:txBody>
        </p:sp>
      </p:grpSp>
      <p:grpSp>
        <p:nvGrpSpPr>
          <p:cNvPr id="25" name="组合 24"/>
          <p:cNvGrpSpPr/>
          <p:nvPr/>
        </p:nvGrpSpPr>
        <p:grpSpPr>
          <a:xfrm>
            <a:off x="5316054" y="5021387"/>
            <a:ext cx="5649687" cy="584200"/>
            <a:chOff x="5791199" y="3124437"/>
            <a:chExt cx="5649687" cy="584200"/>
          </a:xfrm>
        </p:grpSpPr>
        <p:sp>
          <p:nvSpPr>
            <p:cNvPr id="26" name="圆角矩形 25"/>
            <p:cNvSpPr/>
            <p:nvPr/>
          </p:nvSpPr>
          <p:spPr>
            <a:xfrm>
              <a:off x="5791199" y="3124437"/>
              <a:ext cx="5649687" cy="584200"/>
            </a:xfrm>
            <a:prstGeom prst="roundRect">
              <a:avLst/>
            </a:prstGeom>
            <a:solidFill>
              <a:srgbClr val="C00000"/>
            </a:solidFill>
            <a:ln>
              <a:noFill/>
            </a:ln>
            <a:effectLst>
              <a:glow rad="101600">
                <a:schemeClr val="bg1"/>
              </a:glow>
            </a:effectLst>
          </p:spPr>
          <p:txBody>
            <a:bodyPr vert="horz" wrap="square" lIns="91440" tIns="45720" rIns="91440" bIns="45720" numCol="1" anchor="t" anchorCtr="0" compatLnSpc="1">
              <a:prstTxWarp prst="textNoShape">
                <a:avLst/>
              </a:prstTxWarp>
            </a:bodyPr>
            <a:lstStyle/>
            <a:p>
              <a:r>
                <a:rPr lang="en-US" altLang="zh-CN" sz="2800" b="1" smtClean="0">
                  <a:solidFill>
                    <a:schemeClr val="bg1"/>
                  </a:solidFill>
                  <a:latin typeface="微软雅黑" panose="020B0503020204020204" pitchFamily="34" charset="-122"/>
                  <a:ea typeface="微软雅黑" panose="020B0503020204020204" pitchFamily="34" charset="-122"/>
                </a:rPr>
                <a:t>  05</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27" name="TextBox 46"/>
            <p:cNvSpPr txBox="1"/>
            <p:nvPr/>
          </p:nvSpPr>
          <p:spPr bwMode="auto">
            <a:xfrm>
              <a:off x="6932924" y="3173005"/>
              <a:ext cx="3262432" cy="461665"/>
            </a:xfrm>
            <a:prstGeom prst="rect">
              <a:avLst/>
            </a:prstGeom>
            <a:noFill/>
          </p:spPr>
          <p:txBody>
            <a:bodyPr wrap="none">
              <a:spAutoFit/>
            </a:bodyPr>
            <a:lstStyle/>
            <a:p>
              <a:pPr>
                <a:defRPr/>
              </a:pPr>
              <a:r>
                <a:rPr lang="zh-CN" altLang="en-US" sz="2400" b="1" dirty="0">
                  <a:solidFill>
                    <a:schemeClr val="bg1"/>
                  </a:solidFill>
                  <a:latin typeface="微软雅黑" pitchFamily="34" charset="-122"/>
                  <a:ea typeface="微软雅黑" pitchFamily="34" charset="-122"/>
                </a:rPr>
                <a:t>若干准则结束</a:t>
              </a:r>
              <a:r>
                <a:rPr lang="zh-CN" altLang="en-US" sz="2400" b="1" dirty="0" smtClean="0">
                  <a:solidFill>
                    <a:schemeClr val="bg1"/>
                  </a:solidFill>
                  <a:latin typeface="微软雅黑" pitchFamily="34" charset="-122"/>
                  <a:ea typeface="微软雅黑" pitchFamily="34" charset="-122"/>
                </a:rPr>
                <a:t>语及施行</a:t>
              </a:r>
              <a:endParaRPr lang="zh-CN" altLang="en-US" sz="2400" b="1" dirty="0">
                <a:solidFill>
                  <a:schemeClr val="bg1"/>
                </a:solidFill>
                <a:latin typeface="微软雅黑" pitchFamily="34" charset="-122"/>
                <a:ea typeface="微软雅黑" pitchFamily="34" charset="-122"/>
              </a:endParaRPr>
            </a:p>
          </p:txBody>
        </p:sp>
      </p:grpSp>
      <p:sp>
        <p:nvSpPr>
          <p:cNvPr id="28" name="D"/>
          <p:cNvSpPr/>
          <p:nvPr/>
        </p:nvSpPr>
        <p:spPr>
          <a:xfrm>
            <a:off x="12787086" y="7271657"/>
            <a:ext cx="101600"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14200" y="1592825"/>
            <a:ext cx="2794953" cy="4714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5277532"/>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32"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strVal val="4*#ppt_w"/>
                                          </p:val>
                                        </p:tav>
                                        <p:tav tm="100000">
                                          <p:val>
                                            <p:strVal val="#ppt_w"/>
                                          </p:val>
                                        </p:tav>
                                      </p:tavLst>
                                    </p:anim>
                                    <p:anim calcmode="lin" valueType="num">
                                      <p:cBhvr>
                                        <p:cTn id="13" dur="500" fill="hold"/>
                                        <p:tgtEl>
                                          <p:spTgt spid="29"/>
                                        </p:tgtEl>
                                        <p:attrNameLst>
                                          <p:attrName>ppt_h</p:attrName>
                                        </p:attrNameLst>
                                      </p:cBhvr>
                                      <p:tavLst>
                                        <p:tav tm="0">
                                          <p:val>
                                            <p:strVal val="4*#ppt_h"/>
                                          </p:val>
                                        </p:tav>
                                        <p:tav tm="100000">
                                          <p:val>
                                            <p:strVal val="#ppt_h"/>
                                          </p:val>
                                        </p:tav>
                                      </p:tavLst>
                                    </p:anim>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1+#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1+#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9" name="文本框 8"/>
          <p:cNvSpPr txBox="1"/>
          <p:nvPr/>
        </p:nvSpPr>
        <p:spPr>
          <a:xfrm>
            <a:off x="1133427" y="1640289"/>
            <a:ext cx="1172892" cy="1055428"/>
          </a:xfrm>
          <a:prstGeom prst="rect">
            <a:avLst/>
          </a:prstGeom>
          <a:solidFill>
            <a:srgbClr val="C00000"/>
          </a:solidFill>
        </p:spPr>
        <p:txBody>
          <a:bodyPr wrap="none" rtlCol="0" anchor="ctr" anchorCtr="1">
            <a:noAutofit/>
          </a:bodyPr>
          <a:lstStyle/>
          <a:p>
            <a:r>
              <a:rPr lang="en-US" altLang="zh-CN" sz="4000" b="1" dirty="0" smtClean="0">
                <a:solidFill>
                  <a:schemeClr val="bg1"/>
                </a:solidFill>
                <a:latin typeface="微软雅黑" panose="020B0503020204020204" pitchFamily="82" charset="2"/>
                <a:ea typeface="微软雅黑" panose="020B0503020204020204" pitchFamily="82" charset="2"/>
              </a:rPr>
              <a:t>4</a:t>
            </a:r>
            <a:endParaRPr lang="zh-CN" altLang="en-US" sz="4000" b="1" dirty="0">
              <a:solidFill>
                <a:schemeClr val="bg1"/>
              </a:solidFill>
              <a:latin typeface="微软雅黑" panose="020B0503020204020204" pitchFamily="82" charset="2"/>
              <a:ea typeface="微软雅黑" panose="020B0503020204020204" pitchFamily="82" charset="2"/>
            </a:endParaRPr>
          </a:p>
        </p:txBody>
      </p:sp>
      <p:sp>
        <p:nvSpPr>
          <p:cNvPr id="12" name="矩形 11"/>
          <p:cNvSpPr/>
          <p:nvPr/>
        </p:nvSpPr>
        <p:spPr>
          <a:xfrm>
            <a:off x="2404845" y="1804722"/>
            <a:ext cx="8705728" cy="688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b="1" dirty="0">
                <a:solidFill>
                  <a:srgbClr val="C00000"/>
                </a:solidFill>
                <a:latin typeface="微软雅黑" panose="020B0503020204020204" pitchFamily="82" charset="2"/>
                <a:ea typeface="微软雅黑" panose="020B0503020204020204" pitchFamily="82" charset="2"/>
              </a:rPr>
              <a:t>党员、干部特别是高级干部</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不准在党内搞小山头、小圈子、小团伙，严禁在党内拉私人关系、培植个人势力、结成利益集团。</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13" name="矩形 12"/>
          <p:cNvSpPr/>
          <p:nvPr/>
        </p:nvSpPr>
        <p:spPr>
          <a:xfrm>
            <a:off x="2206817" y="1640289"/>
            <a:ext cx="9020620" cy="1055428"/>
          </a:xfrm>
          <a:prstGeom prst="rect">
            <a:avLst/>
          </a:prstGeom>
          <a:noFill/>
          <a:ln w="63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8"/>
          <p:cNvSpPr txBox="1"/>
          <p:nvPr/>
        </p:nvSpPr>
        <p:spPr>
          <a:xfrm>
            <a:off x="1143327" y="2908939"/>
            <a:ext cx="1172892" cy="1055428"/>
          </a:xfrm>
          <a:prstGeom prst="rect">
            <a:avLst/>
          </a:prstGeom>
          <a:solidFill>
            <a:srgbClr val="C00000"/>
          </a:solidFill>
        </p:spPr>
        <p:txBody>
          <a:bodyPr wrap="none" rtlCol="0" anchor="ctr" anchorCtr="1">
            <a:noAutofit/>
          </a:bodyPr>
          <a:lstStyle/>
          <a:p>
            <a:r>
              <a:rPr lang="en-US" altLang="zh-CN" sz="4000" b="1" dirty="0" smtClean="0">
                <a:solidFill>
                  <a:schemeClr val="bg1"/>
                </a:solidFill>
                <a:latin typeface="微软雅黑" panose="020B0503020204020204" pitchFamily="82" charset="2"/>
                <a:ea typeface="微软雅黑" panose="020B0503020204020204" pitchFamily="82" charset="2"/>
              </a:rPr>
              <a:t>5</a:t>
            </a:r>
            <a:endParaRPr lang="zh-CN" altLang="en-US" sz="4000" b="1" dirty="0">
              <a:solidFill>
                <a:schemeClr val="bg1"/>
              </a:solidFill>
              <a:latin typeface="微软雅黑" panose="020B0503020204020204" pitchFamily="82" charset="2"/>
              <a:ea typeface="微软雅黑" panose="020B0503020204020204" pitchFamily="82" charset="2"/>
            </a:endParaRPr>
          </a:p>
        </p:txBody>
      </p:sp>
      <p:sp>
        <p:nvSpPr>
          <p:cNvPr id="20" name="矩形 19"/>
          <p:cNvSpPr/>
          <p:nvPr/>
        </p:nvSpPr>
        <p:spPr>
          <a:xfrm>
            <a:off x="2414745" y="3073372"/>
            <a:ext cx="8705728" cy="688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b="1" dirty="0">
                <a:solidFill>
                  <a:srgbClr val="C00000"/>
                </a:solidFill>
                <a:latin typeface="微软雅黑" panose="020B0503020204020204" pitchFamily="82" charset="2"/>
                <a:ea typeface="微软雅黑" panose="020B0503020204020204" pitchFamily="82" charset="2"/>
              </a:rPr>
              <a:t>党的各级组织和全体党员必须对党忠诚老实</a:t>
            </a:r>
            <a:r>
              <a:rPr lang="zh-CN" altLang="en-US" dirty="0">
                <a:solidFill>
                  <a:srgbClr val="C00000"/>
                </a:solidFill>
                <a:latin typeface="微软雅黑" panose="020B0503020204020204" pitchFamily="82" charset="2"/>
                <a:ea typeface="微软雅黑" panose="020B0503020204020204" pitchFamily="82" charset="2"/>
              </a:rPr>
              <a:t>，</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如实向党反映和报告情况，反对搞两面派、做“两面人”，反对弄虚作假、虚报浮夸，反对隐瞒实情、报喜不报忧。</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1" name="矩形 20"/>
          <p:cNvSpPr/>
          <p:nvPr/>
        </p:nvSpPr>
        <p:spPr>
          <a:xfrm>
            <a:off x="2216717" y="2908939"/>
            <a:ext cx="9020620" cy="1055428"/>
          </a:xfrm>
          <a:prstGeom prst="rect">
            <a:avLst/>
          </a:prstGeom>
          <a:noFill/>
          <a:ln w="63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8"/>
          <p:cNvSpPr txBox="1"/>
          <p:nvPr/>
        </p:nvSpPr>
        <p:spPr>
          <a:xfrm>
            <a:off x="1153227" y="4189464"/>
            <a:ext cx="1172892" cy="1055428"/>
          </a:xfrm>
          <a:prstGeom prst="rect">
            <a:avLst/>
          </a:prstGeom>
          <a:solidFill>
            <a:srgbClr val="C00000"/>
          </a:solidFill>
        </p:spPr>
        <p:txBody>
          <a:bodyPr wrap="none" rtlCol="0" anchor="ctr" anchorCtr="1">
            <a:noAutofit/>
          </a:bodyPr>
          <a:lstStyle/>
          <a:p>
            <a:r>
              <a:rPr lang="en-US" altLang="zh-CN" sz="4000" b="1" dirty="0" smtClean="0">
                <a:solidFill>
                  <a:schemeClr val="bg1"/>
                </a:solidFill>
                <a:latin typeface="微软雅黑" panose="020B0503020204020204" pitchFamily="82" charset="2"/>
                <a:ea typeface="微软雅黑" panose="020B0503020204020204" pitchFamily="82" charset="2"/>
              </a:rPr>
              <a:t>6</a:t>
            </a:r>
            <a:endParaRPr lang="zh-CN" altLang="en-US" sz="4000" b="1" dirty="0">
              <a:solidFill>
                <a:schemeClr val="bg1"/>
              </a:solidFill>
              <a:latin typeface="微软雅黑" panose="020B0503020204020204" pitchFamily="82" charset="2"/>
              <a:ea typeface="微软雅黑" panose="020B0503020204020204" pitchFamily="82" charset="2"/>
            </a:endParaRPr>
          </a:p>
        </p:txBody>
      </p:sp>
      <p:sp>
        <p:nvSpPr>
          <p:cNvPr id="23" name="矩形 22"/>
          <p:cNvSpPr/>
          <p:nvPr/>
        </p:nvSpPr>
        <p:spPr>
          <a:xfrm>
            <a:off x="2424645" y="4353897"/>
            <a:ext cx="8705728" cy="688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C00000"/>
                </a:solidFill>
                <a:latin typeface="微软雅黑" panose="020B0503020204020204" pitchFamily="82" charset="2"/>
                <a:ea typeface="微软雅黑" panose="020B0503020204020204" pitchFamily="82" charset="2"/>
              </a:rPr>
              <a:t>党内不准</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搞拉拉扯扯、吹吹拍拍、阿谀奉承。</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4" name="矩形 23"/>
          <p:cNvSpPr/>
          <p:nvPr/>
        </p:nvSpPr>
        <p:spPr>
          <a:xfrm>
            <a:off x="2226617" y="4189464"/>
            <a:ext cx="9020620" cy="1055428"/>
          </a:xfrm>
          <a:prstGeom prst="rect">
            <a:avLst/>
          </a:prstGeom>
          <a:noFill/>
          <a:ln w="63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8"/>
          <p:cNvSpPr txBox="1"/>
          <p:nvPr/>
        </p:nvSpPr>
        <p:spPr>
          <a:xfrm>
            <a:off x="1175002" y="5481864"/>
            <a:ext cx="1172892" cy="1055428"/>
          </a:xfrm>
          <a:prstGeom prst="rect">
            <a:avLst/>
          </a:prstGeom>
          <a:solidFill>
            <a:srgbClr val="C00000"/>
          </a:solidFill>
        </p:spPr>
        <p:txBody>
          <a:bodyPr wrap="none" rtlCol="0" anchor="ctr" anchorCtr="1">
            <a:noAutofit/>
          </a:bodyPr>
          <a:lstStyle/>
          <a:p>
            <a:r>
              <a:rPr lang="en-US" altLang="zh-CN" sz="4000" b="1" dirty="0" smtClean="0">
                <a:solidFill>
                  <a:schemeClr val="bg1"/>
                </a:solidFill>
                <a:latin typeface="微软雅黑" panose="020B0503020204020204" pitchFamily="82" charset="2"/>
                <a:ea typeface="微软雅黑" panose="020B0503020204020204" pitchFamily="82" charset="2"/>
              </a:rPr>
              <a:t>7</a:t>
            </a:r>
            <a:endParaRPr lang="zh-CN" altLang="en-US" sz="4000" b="1" dirty="0">
              <a:solidFill>
                <a:schemeClr val="bg1"/>
              </a:solidFill>
              <a:latin typeface="微软雅黑" panose="020B0503020204020204" pitchFamily="82" charset="2"/>
              <a:ea typeface="微软雅黑" panose="020B0503020204020204" pitchFamily="82" charset="2"/>
            </a:endParaRPr>
          </a:p>
        </p:txBody>
      </p:sp>
      <p:sp>
        <p:nvSpPr>
          <p:cNvPr id="15" name="矩形 14"/>
          <p:cNvSpPr/>
          <p:nvPr/>
        </p:nvSpPr>
        <p:spPr>
          <a:xfrm>
            <a:off x="2446420" y="5646297"/>
            <a:ext cx="8705728" cy="6886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b="1" dirty="0">
                <a:solidFill>
                  <a:srgbClr val="C00000"/>
                </a:solidFill>
                <a:latin typeface="微软雅黑" panose="020B0503020204020204" pitchFamily="82" charset="2"/>
                <a:ea typeface="微软雅黑" panose="020B0503020204020204" pitchFamily="82" charset="2"/>
              </a:rPr>
              <a:t>党的各级组织必须担负</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起执行和维护政治纪律和政治规矩的责任，对违反政治纪律的行为要坚决批评制止，不能听之任之。</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16" name="矩形 15"/>
          <p:cNvSpPr/>
          <p:nvPr/>
        </p:nvSpPr>
        <p:spPr>
          <a:xfrm>
            <a:off x="2248392" y="5481864"/>
            <a:ext cx="9020620" cy="1055428"/>
          </a:xfrm>
          <a:prstGeom prst="rect">
            <a:avLst/>
          </a:prstGeom>
          <a:noFill/>
          <a:ln w="635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041706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2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childTnLst>
                          </p:cTn>
                        </p:par>
                        <p:par>
                          <p:cTn id="13" fill="hold">
                            <p:stCondLst>
                              <p:cond delay="1250"/>
                            </p:stCondLst>
                            <p:childTnLst>
                              <p:par>
                                <p:cTn id="14" presetID="26" presetClass="emph" presetSubtype="0" fill="hold" grpId="1" nodeType="afterEffect">
                                  <p:stCondLst>
                                    <p:cond delay="0"/>
                                  </p:stCondLst>
                                  <p:childTnLst>
                                    <p:animEffect transition="out" filter="fade">
                                      <p:cBhvr>
                                        <p:cTn id="15" dur="500" tmFilter="0, 0; .2, .5; .8, .5; 1, 0"/>
                                        <p:tgtEl>
                                          <p:spTgt spid="9"/>
                                        </p:tgtEl>
                                      </p:cBhvr>
                                    </p:animEffect>
                                    <p:animScale>
                                      <p:cBhvr>
                                        <p:cTn id="16" dur="250" autoRev="1" fill="hold"/>
                                        <p:tgtEl>
                                          <p:spTgt spid="9"/>
                                        </p:tgtEl>
                                      </p:cBhvr>
                                      <p:by x="105000" y="105000"/>
                                    </p:animScale>
                                  </p:childTnLst>
                                </p:cTn>
                              </p:par>
                            </p:childTnLst>
                          </p:cTn>
                        </p:par>
                        <p:par>
                          <p:cTn id="17" fill="hold">
                            <p:stCondLst>
                              <p:cond delay="175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225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23" presetClass="entr" presetSubtype="16"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childTnLst>
                                </p:cTn>
                              </p:par>
                            </p:childTnLst>
                          </p:cTn>
                        </p:par>
                        <p:par>
                          <p:cTn id="32" fill="hold">
                            <p:stCondLst>
                              <p:cond delay="3750"/>
                            </p:stCondLst>
                            <p:childTnLst>
                              <p:par>
                                <p:cTn id="33" presetID="26" presetClass="emph" presetSubtype="0" fill="hold" grpId="1" nodeType="afterEffect">
                                  <p:stCondLst>
                                    <p:cond delay="0"/>
                                  </p:stCondLst>
                                  <p:childTnLst>
                                    <p:animEffect transition="out" filter="fade">
                                      <p:cBhvr>
                                        <p:cTn id="34" dur="500" tmFilter="0, 0; .2, .5; .8, .5; 1, 0"/>
                                        <p:tgtEl>
                                          <p:spTgt spid="19"/>
                                        </p:tgtEl>
                                      </p:cBhvr>
                                    </p:animEffect>
                                    <p:animScale>
                                      <p:cBhvr>
                                        <p:cTn id="35" dur="250" autoRev="1" fill="hold"/>
                                        <p:tgtEl>
                                          <p:spTgt spid="19"/>
                                        </p:tgtEl>
                                      </p:cBhvr>
                                      <p:by x="105000" y="105000"/>
                                    </p:animScale>
                                  </p:childTnLst>
                                </p:cTn>
                              </p:par>
                            </p:childTnLst>
                          </p:cTn>
                        </p:par>
                        <p:par>
                          <p:cTn id="36" fill="hold">
                            <p:stCondLst>
                              <p:cond delay="425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p:stCondLst>
                              <p:cond delay="4750"/>
                            </p:stCondLst>
                            <p:childTnLst>
                              <p:par>
                                <p:cTn id="41" presetID="42"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5750"/>
                            </p:stCondLst>
                            <p:childTnLst>
                              <p:par>
                                <p:cTn id="47" presetID="23" presetClass="entr" presetSubtype="16"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childTnLst>
                                </p:cTn>
                              </p:par>
                            </p:childTnLst>
                          </p:cTn>
                        </p:par>
                        <p:par>
                          <p:cTn id="51" fill="hold">
                            <p:stCondLst>
                              <p:cond delay="6250"/>
                            </p:stCondLst>
                            <p:childTnLst>
                              <p:par>
                                <p:cTn id="52" presetID="26" presetClass="emph" presetSubtype="0" fill="hold" grpId="1" nodeType="afterEffect">
                                  <p:stCondLst>
                                    <p:cond delay="0"/>
                                  </p:stCondLst>
                                  <p:childTnLst>
                                    <p:animEffect transition="out" filter="fade">
                                      <p:cBhvr>
                                        <p:cTn id="53" dur="500" tmFilter="0, 0; .2, .5; .8, .5; 1, 0"/>
                                        <p:tgtEl>
                                          <p:spTgt spid="22"/>
                                        </p:tgtEl>
                                      </p:cBhvr>
                                    </p:animEffect>
                                    <p:animScale>
                                      <p:cBhvr>
                                        <p:cTn id="54" dur="250" autoRev="1" fill="hold"/>
                                        <p:tgtEl>
                                          <p:spTgt spid="22"/>
                                        </p:tgtEl>
                                      </p:cBhvr>
                                      <p:by x="105000" y="105000"/>
                                    </p:animScale>
                                  </p:childTnLst>
                                </p:cTn>
                              </p:par>
                            </p:childTnLst>
                          </p:cTn>
                        </p:par>
                        <p:par>
                          <p:cTn id="55" fill="hold">
                            <p:stCondLst>
                              <p:cond delay="6750"/>
                            </p:stCondLst>
                            <p:childTnLst>
                              <p:par>
                                <p:cTn id="56" presetID="22" presetClass="entr" presetSubtype="8"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left)">
                                      <p:cBhvr>
                                        <p:cTn id="58" dur="500"/>
                                        <p:tgtEl>
                                          <p:spTgt spid="24"/>
                                        </p:tgtEl>
                                      </p:cBhvr>
                                    </p:animEffect>
                                  </p:childTnLst>
                                </p:cTn>
                              </p:par>
                            </p:childTnLst>
                          </p:cTn>
                        </p:par>
                        <p:par>
                          <p:cTn id="59" fill="hold">
                            <p:stCondLst>
                              <p:cond delay="7250"/>
                            </p:stCondLst>
                            <p:childTnLst>
                              <p:par>
                                <p:cTn id="60" presetID="42" presetClass="entr" presetSubtype="0"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childTnLst>
                          </p:cTn>
                        </p:par>
                        <p:par>
                          <p:cTn id="65" fill="hold">
                            <p:stCondLst>
                              <p:cond delay="8250"/>
                            </p:stCondLst>
                            <p:childTnLst>
                              <p:par>
                                <p:cTn id="66" presetID="23" presetClass="entr" presetSubtype="16"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p:cTn id="68" dur="500" fill="hold"/>
                                        <p:tgtEl>
                                          <p:spTgt spid="14"/>
                                        </p:tgtEl>
                                        <p:attrNameLst>
                                          <p:attrName>ppt_w</p:attrName>
                                        </p:attrNameLst>
                                      </p:cBhvr>
                                      <p:tavLst>
                                        <p:tav tm="0">
                                          <p:val>
                                            <p:fltVal val="0"/>
                                          </p:val>
                                        </p:tav>
                                        <p:tav tm="100000">
                                          <p:val>
                                            <p:strVal val="#ppt_w"/>
                                          </p:val>
                                        </p:tav>
                                      </p:tavLst>
                                    </p:anim>
                                    <p:anim calcmode="lin" valueType="num">
                                      <p:cBhvr>
                                        <p:cTn id="69" dur="500" fill="hold"/>
                                        <p:tgtEl>
                                          <p:spTgt spid="14"/>
                                        </p:tgtEl>
                                        <p:attrNameLst>
                                          <p:attrName>ppt_h</p:attrName>
                                        </p:attrNameLst>
                                      </p:cBhvr>
                                      <p:tavLst>
                                        <p:tav tm="0">
                                          <p:val>
                                            <p:fltVal val="0"/>
                                          </p:val>
                                        </p:tav>
                                        <p:tav tm="100000">
                                          <p:val>
                                            <p:strVal val="#ppt_h"/>
                                          </p:val>
                                        </p:tav>
                                      </p:tavLst>
                                    </p:anim>
                                  </p:childTnLst>
                                </p:cTn>
                              </p:par>
                            </p:childTnLst>
                          </p:cTn>
                        </p:par>
                        <p:par>
                          <p:cTn id="70" fill="hold">
                            <p:stCondLst>
                              <p:cond delay="8750"/>
                            </p:stCondLst>
                            <p:childTnLst>
                              <p:par>
                                <p:cTn id="71" presetID="26" presetClass="emph" presetSubtype="0" fill="hold" grpId="1" nodeType="afterEffect">
                                  <p:stCondLst>
                                    <p:cond delay="0"/>
                                  </p:stCondLst>
                                  <p:childTnLst>
                                    <p:animEffect transition="out" filter="fade">
                                      <p:cBhvr>
                                        <p:cTn id="72" dur="500" tmFilter="0, 0; .2, .5; .8, .5; 1, 0"/>
                                        <p:tgtEl>
                                          <p:spTgt spid="14"/>
                                        </p:tgtEl>
                                      </p:cBhvr>
                                    </p:animEffect>
                                    <p:animScale>
                                      <p:cBhvr>
                                        <p:cTn id="73" dur="250" autoRev="1" fill="hold"/>
                                        <p:tgtEl>
                                          <p:spTgt spid="14"/>
                                        </p:tgtEl>
                                      </p:cBhvr>
                                      <p:by x="105000" y="105000"/>
                                    </p:animScale>
                                  </p:childTnLst>
                                </p:cTn>
                              </p:par>
                            </p:childTnLst>
                          </p:cTn>
                        </p:par>
                        <p:par>
                          <p:cTn id="74" fill="hold">
                            <p:stCondLst>
                              <p:cond delay="9250"/>
                            </p:stCondLst>
                            <p:childTnLst>
                              <p:par>
                                <p:cTn id="75" presetID="22" presetClass="entr" presetSubtype="8"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left)">
                                      <p:cBhvr>
                                        <p:cTn id="77" dur="500"/>
                                        <p:tgtEl>
                                          <p:spTgt spid="16"/>
                                        </p:tgtEl>
                                      </p:cBhvr>
                                    </p:animEffect>
                                  </p:childTnLst>
                                </p:cTn>
                              </p:par>
                            </p:childTnLst>
                          </p:cTn>
                        </p:par>
                        <p:par>
                          <p:cTn id="78" fill="hold">
                            <p:stCondLst>
                              <p:cond delay="9750"/>
                            </p:stCondLst>
                            <p:childTnLst>
                              <p:par>
                                <p:cTn id="79" presetID="42" presetClass="entr" presetSubtype="0" fill="hold" grpId="0" nodeType="after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fade">
                                      <p:cBhvr>
                                        <p:cTn id="81" dur="1000"/>
                                        <p:tgtEl>
                                          <p:spTgt spid="15"/>
                                        </p:tgtEl>
                                      </p:cBhvr>
                                    </p:animEffect>
                                    <p:anim calcmode="lin" valueType="num">
                                      <p:cBhvr>
                                        <p:cTn id="82" dur="1000" fill="hold"/>
                                        <p:tgtEl>
                                          <p:spTgt spid="15"/>
                                        </p:tgtEl>
                                        <p:attrNameLst>
                                          <p:attrName>ppt_x</p:attrName>
                                        </p:attrNameLst>
                                      </p:cBhvr>
                                      <p:tavLst>
                                        <p:tav tm="0">
                                          <p:val>
                                            <p:strVal val="#ppt_x"/>
                                          </p:val>
                                        </p:tav>
                                        <p:tav tm="100000">
                                          <p:val>
                                            <p:strVal val="#ppt_x"/>
                                          </p:val>
                                        </p:tav>
                                      </p:tavLst>
                                    </p:anim>
                                    <p:anim calcmode="lin" valueType="num">
                                      <p:cBhvr>
                                        <p:cTn id="8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9" grpId="1" animBg="1"/>
      <p:bldP spid="12" grpId="0"/>
      <p:bldP spid="13" grpId="0" animBg="1"/>
      <p:bldP spid="19" grpId="0" animBg="1"/>
      <p:bldP spid="19" grpId="1" animBg="1"/>
      <p:bldP spid="20" grpId="0"/>
      <p:bldP spid="21" grpId="0" animBg="1"/>
      <p:bldP spid="22" grpId="0" animBg="1"/>
      <p:bldP spid="22" grpId="1" animBg="1"/>
      <p:bldP spid="23" grpId="0"/>
      <p:bldP spid="24" grpId="0" animBg="1"/>
      <p:bldP spid="14" grpId="0" animBg="1"/>
      <p:bldP spid="14" grpId="1" animBg="1"/>
      <p:bldP spid="15" grpId="0"/>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7" name="矩形 16"/>
          <p:cNvSpPr/>
          <p:nvPr/>
        </p:nvSpPr>
        <p:spPr>
          <a:xfrm>
            <a:off x="1063306" y="2959292"/>
            <a:ext cx="10325127" cy="3108518"/>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矩形: 圆角 25"/>
          <p:cNvSpPr/>
          <p:nvPr/>
        </p:nvSpPr>
        <p:spPr>
          <a:xfrm>
            <a:off x="2957069" y="2698395"/>
            <a:ext cx="6437311" cy="569540"/>
          </a:xfrm>
          <a:prstGeom prst="roundRect">
            <a:avLst>
              <a:gd name="adj" fmla="val 7002"/>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文本框 15"/>
          <p:cNvSpPr txBox="1"/>
          <p:nvPr/>
        </p:nvSpPr>
        <p:spPr>
          <a:xfrm>
            <a:off x="956431" y="1699536"/>
            <a:ext cx="6340197"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五、保持党同人民群众的血肉联系</a:t>
            </a:r>
          </a:p>
        </p:txBody>
      </p:sp>
      <p:sp>
        <p:nvSpPr>
          <p:cNvPr id="26" name="文本框 14"/>
          <p:cNvSpPr txBox="1"/>
          <p:nvPr/>
        </p:nvSpPr>
        <p:spPr>
          <a:xfrm>
            <a:off x="3093827" y="2789571"/>
            <a:ext cx="6110633" cy="369332"/>
          </a:xfrm>
          <a:prstGeom prst="rect">
            <a:avLst/>
          </a:prstGeom>
          <a:noFill/>
        </p:spPr>
        <p:txBody>
          <a:bodyPr wrap="square" rtlCol="0">
            <a:spAutoFit/>
          </a:bodyPr>
          <a:lstStyle/>
          <a:p>
            <a:r>
              <a:rPr lang="zh-CN" altLang="en-US" b="1" dirty="0">
                <a:solidFill>
                  <a:srgbClr val="FDEDAA"/>
                </a:solidFill>
                <a:latin typeface="微软雅黑" panose="020B0503020204020204" pitchFamily="82" charset="2"/>
                <a:ea typeface="微软雅黑" panose="020B0503020204020204" pitchFamily="82" charset="2"/>
              </a:rPr>
              <a:t>人民立场是党的根本政治立场，人民群众是党的力量源泉。</a:t>
            </a:r>
            <a:endParaRPr lang="zh-CN" altLang="en-US" dirty="0">
              <a:solidFill>
                <a:srgbClr val="FDEDAA"/>
              </a:solidFill>
              <a:latin typeface="微软雅黑" panose="020B0503020204020204" pitchFamily="82" charset="2"/>
              <a:ea typeface="微软雅黑" panose="020B0503020204020204" pitchFamily="82" charset="2"/>
            </a:endParaRPr>
          </a:p>
        </p:txBody>
      </p:sp>
      <p:sp>
        <p:nvSpPr>
          <p:cNvPr id="27" name="文本框 16"/>
          <p:cNvSpPr txBox="1"/>
          <p:nvPr/>
        </p:nvSpPr>
        <p:spPr>
          <a:xfrm>
            <a:off x="1446393" y="4049702"/>
            <a:ext cx="8106258" cy="458908"/>
          </a:xfrm>
          <a:prstGeom prst="rect">
            <a:avLst/>
          </a:prstGeom>
          <a:noFill/>
        </p:spPr>
        <p:txBody>
          <a:bodyPr wrap="square" rtlCol="0">
            <a:spAutoFit/>
          </a:bodyPr>
          <a:lstStyle/>
          <a:p>
            <a:pP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必须</a:t>
            </a:r>
            <a:r>
              <a:rPr lang="zh-CN" altLang="en-US" sz="1400" dirty="0" smtClean="0">
                <a:solidFill>
                  <a:schemeClr val="tx1">
                    <a:lumMod val="85000"/>
                    <a:lumOff val="15000"/>
                  </a:schemeClr>
                </a:solidFill>
                <a:latin typeface="微软雅黑" panose="020B0503020204020204" pitchFamily="82" charset="2"/>
                <a:ea typeface="微软雅黑" panose="020B0503020204020204" pitchFamily="82" charset="2"/>
              </a:rPr>
              <a:t>牢</a:t>
            </a:r>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固树立人民群众是历史创造者的历史唯物主义观点，站稳群众立场，增进群众感情。</a:t>
            </a:r>
          </a:p>
        </p:txBody>
      </p:sp>
      <p:sp>
        <p:nvSpPr>
          <p:cNvPr id="28" name="文本框 10"/>
          <p:cNvSpPr txBox="1"/>
          <p:nvPr/>
        </p:nvSpPr>
        <p:spPr>
          <a:xfrm>
            <a:off x="1446393" y="4764213"/>
            <a:ext cx="8106258" cy="458908"/>
          </a:xfrm>
          <a:prstGeom prst="rect">
            <a:avLst/>
          </a:prstGeom>
          <a:noFill/>
        </p:spPr>
        <p:txBody>
          <a:bodyPr wrap="square" rtlCol="0">
            <a:spAutoFit/>
          </a:bodyPr>
          <a:lstStyle/>
          <a:p>
            <a:pP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必须</a:t>
            </a:r>
            <a:r>
              <a:rPr lang="zh-CN" altLang="en-US" sz="1400" dirty="0" smtClean="0">
                <a:solidFill>
                  <a:schemeClr val="tx1">
                    <a:lumMod val="85000"/>
                    <a:lumOff val="15000"/>
                  </a:schemeClr>
                </a:solidFill>
                <a:latin typeface="微软雅黑" panose="020B0503020204020204" pitchFamily="82" charset="2"/>
                <a:ea typeface="微软雅黑" panose="020B0503020204020204" pitchFamily="82" charset="2"/>
              </a:rPr>
              <a:t>坚</a:t>
            </a:r>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决反对形式主义、官僚主义、享乐主义和奢靡之风，领导干部特别是高级干部要以身作则。</a:t>
            </a:r>
          </a:p>
        </p:txBody>
      </p:sp>
      <p:sp>
        <p:nvSpPr>
          <p:cNvPr id="31" name="文本框 9"/>
          <p:cNvSpPr txBox="1"/>
          <p:nvPr/>
        </p:nvSpPr>
        <p:spPr>
          <a:xfrm>
            <a:off x="1446393" y="5428719"/>
            <a:ext cx="8106258" cy="458908"/>
          </a:xfrm>
          <a:prstGeom prst="rect">
            <a:avLst/>
          </a:prstGeom>
          <a:noFill/>
        </p:spPr>
        <p:txBody>
          <a:bodyPr wrap="square" rtlCol="0">
            <a:spAutoFit/>
          </a:bodyPr>
          <a:lstStyle/>
          <a:p>
            <a:pP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必须</a:t>
            </a:r>
            <a:r>
              <a:rPr lang="zh-CN" altLang="en-US" sz="1400" dirty="0" smtClean="0">
                <a:solidFill>
                  <a:schemeClr val="tx1">
                    <a:lumMod val="85000"/>
                    <a:lumOff val="15000"/>
                  </a:schemeClr>
                </a:solidFill>
                <a:latin typeface="微软雅黑" panose="020B0503020204020204" pitchFamily="82" charset="2"/>
                <a:ea typeface="微软雅黑" panose="020B0503020204020204" pitchFamily="82" charset="2"/>
              </a:rPr>
              <a:t>领</a:t>
            </a:r>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导干部调查研究、定期接待群众来访、同干部群众谈心、群众满意度测评等制度。</a:t>
            </a:r>
          </a:p>
        </p:txBody>
      </p:sp>
      <p:sp>
        <p:nvSpPr>
          <p:cNvPr id="33" name="文本框 17"/>
          <p:cNvSpPr txBox="1"/>
          <p:nvPr/>
        </p:nvSpPr>
        <p:spPr>
          <a:xfrm>
            <a:off x="1446393" y="3368229"/>
            <a:ext cx="9680790" cy="507831"/>
          </a:xfrm>
          <a:prstGeom prst="rect">
            <a:avLst/>
          </a:prstGeom>
          <a:noFill/>
        </p:spPr>
        <p:txBody>
          <a:bodyPr wrap="square" rtlCol="0">
            <a:spAutoFit/>
          </a:bodyPr>
          <a:lstStyle/>
          <a:p>
            <a:pPr>
              <a:lnSpc>
                <a:spcPct val="150000"/>
              </a:lnSpc>
            </a:pPr>
            <a:r>
              <a:rPr lang="zh-CN" altLang="en-US" b="1" dirty="0">
                <a:solidFill>
                  <a:srgbClr val="C00000"/>
                </a:solidFill>
                <a:latin typeface="微软雅黑" panose="020B0503020204020204" pitchFamily="82" charset="2"/>
                <a:ea typeface="微软雅黑" panose="020B0503020204020204" pitchFamily="82" charset="2"/>
              </a:rPr>
              <a:t>必须</a:t>
            </a:r>
            <a:r>
              <a:rPr lang="zh-CN" altLang="en-US" sz="1400" dirty="0">
                <a:solidFill>
                  <a:schemeClr val="tx1">
                    <a:lumMod val="85000"/>
                    <a:lumOff val="15000"/>
                  </a:schemeClr>
                </a:solidFill>
                <a:latin typeface="微软雅黑" panose="020B0503020204020204" pitchFamily="82" charset="2"/>
                <a:ea typeface="微软雅黑" panose="020B0503020204020204" pitchFamily="82" charset="2"/>
              </a:rPr>
              <a:t>把坚持全心全意为人民服务的根本宗旨、保持党同人民群众的血肉联系作为加强和规范党内政治生活的根本要求。</a:t>
            </a:r>
          </a:p>
        </p:txBody>
      </p:sp>
      <p:sp>
        <p:nvSpPr>
          <p:cNvPr id="35" name="矩形 34"/>
          <p:cNvSpPr/>
          <p:nvPr/>
        </p:nvSpPr>
        <p:spPr>
          <a:xfrm>
            <a:off x="870475" y="338880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1</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6" name="矩形 35"/>
          <p:cNvSpPr/>
          <p:nvPr/>
        </p:nvSpPr>
        <p:spPr>
          <a:xfrm>
            <a:off x="880375" y="406370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2</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7" name="矩形 36"/>
          <p:cNvSpPr/>
          <p:nvPr/>
        </p:nvSpPr>
        <p:spPr>
          <a:xfrm>
            <a:off x="890275" y="4774229"/>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8" name="矩形 37"/>
          <p:cNvSpPr/>
          <p:nvPr/>
        </p:nvSpPr>
        <p:spPr>
          <a:xfrm>
            <a:off x="900175" y="5425379"/>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4</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140490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inVertical)">
                                      <p:cBhvr>
                                        <p:cTn id="11" dur="500"/>
                                        <p:tgtEl>
                                          <p:spTgt spid="25"/>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randombar(horizontal)">
                                      <p:cBhvr>
                                        <p:cTn id="15" dur="500"/>
                                        <p:tgtEl>
                                          <p:spTgt spid="18"/>
                                        </p:tgtEl>
                                      </p:cBhvr>
                                    </p:animEffect>
                                  </p:childTnLst>
                                </p:cTn>
                              </p:par>
                            </p:childTnLst>
                          </p:cTn>
                        </p:par>
                        <p:par>
                          <p:cTn id="16" fill="hold">
                            <p:stCondLst>
                              <p:cond delay="1750"/>
                            </p:stCondLst>
                            <p:childTnLst>
                              <p:par>
                                <p:cTn id="17" presetID="14" presetClass="entr" presetSubtype="1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randombar(horizontal)">
                                      <p:cBhvr>
                                        <p:cTn id="19" dur="500"/>
                                        <p:tgtEl>
                                          <p:spTgt spid="26"/>
                                        </p:tgtEl>
                                      </p:cBhvr>
                                    </p:animEffect>
                                  </p:childTnLst>
                                </p:cTn>
                              </p:par>
                            </p:childTnLst>
                          </p:cTn>
                        </p:par>
                        <p:par>
                          <p:cTn id="20" fill="hold">
                            <p:stCondLst>
                              <p:cond delay="225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20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ppt_x"/>
                                          </p:val>
                                        </p:tav>
                                        <p:tav tm="100000">
                                          <p:val>
                                            <p:strVal val="#ppt_x"/>
                                          </p:val>
                                        </p:tav>
                                      </p:tavLst>
                                    </p:anim>
                                    <p:anim calcmode="lin" valueType="num">
                                      <p:cBhvr additive="base">
                                        <p:cTn id="29" dur="500" fill="hold"/>
                                        <p:tgtEl>
                                          <p:spTgt spid="35"/>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2"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1+#ppt_w/2"/>
                                          </p:val>
                                        </p:tav>
                                        <p:tav tm="100000">
                                          <p:val>
                                            <p:strVal val="#ppt_x"/>
                                          </p:val>
                                        </p:tav>
                                      </p:tavLst>
                                    </p:anim>
                                    <p:anim calcmode="lin" valueType="num">
                                      <p:cBhvr additive="base">
                                        <p:cTn id="34"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 presetClass="entr" presetSubtype="2"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500"/>
                            </p:stCondLst>
                            <p:childTnLst>
                              <p:par>
                                <p:cTn id="53" presetID="2" presetClass="entr" presetSubtype="2"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1+#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childTnLst>
                          </p:cTn>
                        </p:par>
                        <p:par>
                          <p:cTn id="57" fill="hold">
                            <p:stCondLst>
                              <p:cond delay="1000"/>
                            </p:stCondLst>
                            <p:childTnLst>
                              <p:par>
                                <p:cTn id="58" presetID="2" presetClass="entr" presetSubtype="2"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500" fill="hold"/>
                                        <p:tgtEl>
                                          <p:spTgt spid="31"/>
                                        </p:tgtEl>
                                        <p:attrNameLst>
                                          <p:attrName>ppt_x</p:attrName>
                                        </p:attrNameLst>
                                      </p:cBhvr>
                                      <p:tavLst>
                                        <p:tav tm="0">
                                          <p:val>
                                            <p:strVal val="1+#ppt_w/2"/>
                                          </p:val>
                                        </p:tav>
                                        <p:tav tm="100000">
                                          <p:val>
                                            <p:strVal val="#ppt_x"/>
                                          </p:val>
                                        </p:tav>
                                      </p:tavLst>
                                    </p:anim>
                                    <p:anim calcmode="lin" valueType="num">
                                      <p:cBhvr additive="base">
                                        <p:cTn id="61"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25" grpId="0"/>
      <p:bldP spid="26" grpId="0"/>
      <p:bldP spid="27" grpId="0"/>
      <p:bldP spid="28" grpId="0"/>
      <p:bldP spid="31" grpId="0"/>
      <p:bldP spid="33" grpId="0"/>
      <p:bldP spid="35" grpId="0" animBg="1"/>
      <p:bldP spid="36" grpId="0" animBg="1"/>
      <p:bldP spid="37" grpId="0" animBg="1"/>
      <p:bldP spid="3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1" name="矩形 10"/>
          <p:cNvSpPr/>
          <p:nvPr/>
        </p:nvSpPr>
        <p:spPr>
          <a:xfrm>
            <a:off x="1339845" y="2747765"/>
            <a:ext cx="9561703" cy="3290835"/>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圆角 25"/>
          <p:cNvSpPr/>
          <p:nvPr/>
        </p:nvSpPr>
        <p:spPr>
          <a:xfrm>
            <a:off x="2077912" y="2420983"/>
            <a:ext cx="8016116" cy="567384"/>
          </a:xfrm>
          <a:prstGeom prst="roundRect">
            <a:avLst>
              <a:gd name="adj" fmla="val 7002"/>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5"/>
          <p:cNvSpPr txBox="1"/>
          <p:nvPr/>
        </p:nvSpPr>
        <p:spPr>
          <a:xfrm>
            <a:off x="1244518" y="1580493"/>
            <a:ext cx="4698722"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六、坚持民主集中制原则</a:t>
            </a:r>
          </a:p>
        </p:txBody>
      </p:sp>
      <p:sp>
        <p:nvSpPr>
          <p:cNvPr id="14" name="文本框 14"/>
          <p:cNvSpPr txBox="1"/>
          <p:nvPr/>
        </p:nvSpPr>
        <p:spPr>
          <a:xfrm>
            <a:off x="2241251" y="2512159"/>
            <a:ext cx="7840902" cy="369332"/>
          </a:xfrm>
          <a:prstGeom prst="rect">
            <a:avLst/>
          </a:prstGeom>
          <a:noFill/>
        </p:spPr>
        <p:txBody>
          <a:bodyPr wrap="square" rtlCol="0">
            <a:spAutoFit/>
          </a:bodyPr>
          <a:lstStyle/>
          <a:p>
            <a:r>
              <a:rPr lang="zh-CN" altLang="en-US" b="1" dirty="0">
                <a:solidFill>
                  <a:srgbClr val="FDEDAA"/>
                </a:solidFill>
                <a:latin typeface="微软雅黑" panose="020B0503020204020204" pitchFamily="82" charset="2"/>
                <a:ea typeface="微软雅黑" panose="020B0503020204020204" pitchFamily="82" charset="2"/>
              </a:rPr>
              <a:t>民主集中制是党的根本组织原则，是党内政治生活正常开展的重要制度保障。</a:t>
            </a:r>
            <a:endParaRPr lang="zh-CN" altLang="en-US" dirty="0">
              <a:solidFill>
                <a:srgbClr val="FDEDAA"/>
              </a:solidFill>
              <a:latin typeface="微软雅黑" panose="020B0503020204020204" pitchFamily="82" charset="2"/>
              <a:ea typeface="微软雅黑" panose="020B0503020204020204" pitchFamily="82" charset="2"/>
            </a:endParaRPr>
          </a:p>
        </p:txBody>
      </p:sp>
      <p:sp>
        <p:nvSpPr>
          <p:cNvPr id="15" name="文本框 16"/>
          <p:cNvSpPr txBox="1"/>
          <p:nvPr/>
        </p:nvSpPr>
        <p:spPr>
          <a:xfrm>
            <a:off x="1662338" y="3450480"/>
            <a:ext cx="7325832" cy="400110"/>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各级党委（党组）必须坚持集体领导制度。</a:t>
            </a:r>
          </a:p>
        </p:txBody>
      </p:sp>
      <p:sp>
        <p:nvSpPr>
          <p:cNvPr id="19" name="文本框 7"/>
          <p:cNvSpPr txBox="1"/>
          <p:nvPr/>
        </p:nvSpPr>
        <p:spPr>
          <a:xfrm>
            <a:off x="1662338" y="4198446"/>
            <a:ext cx="9144210" cy="707886"/>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领导班子成员必须增强全局观念和责任意识，在研究工作时充分发表意见，决策形成后一抓到底，不得违背集体决定自作主张、自行其是。</a:t>
            </a:r>
          </a:p>
        </p:txBody>
      </p:sp>
      <p:sp>
        <p:nvSpPr>
          <p:cNvPr id="21" name="文本框 9"/>
          <p:cNvSpPr txBox="1"/>
          <p:nvPr/>
        </p:nvSpPr>
        <p:spPr>
          <a:xfrm>
            <a:off x="1662338" y="5255816"/>
            <a:ext cx="7325832" cy="400110"/>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党委（党组）主要负责同志必须发扬民主、善于集中、敢于担责。</a:t>
            </a:r>
          </a:p>
        </p:txBody>
      </p:sp>
      <p:sp>
        <p:nvSpPr>
          <p:cNvPr id="23" name="矩形 22"/>
          <p:cNvSpPr/>
          <p:nvPr/>
        </p:nvSpPr>
        <p:spPr>
          <a:xfrm>
            <a:off x="1191100" y="338880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1</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24" name="矩形 23"/>
          <p:cNvSpPr/>
          <p:nvPr/>
        </p:nvSpPr>
        <p:spPr>
          <a:xfrm>
            <a:off x="1201000" y="4265579"/>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2</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29" name="矩形 28"/>
          <p:cNvSpPr/>
          <p:nvPr/>
        </p:nvSpPr>
        <p:spPr>
          <a:xfrm>
            <a:off x="1210900" y="5154229"/>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018923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750"/>
                            </p:stCondLst>
                            <p:childTnLst>
                              <p:par>
                                <p:cTn id="17" presetID="14" presetClass="entr" presetSubtype="1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par>
                          <p:cTn id="20" fill="hold">
                            <p:stCondLst>
                              <p:cond delay="2250"/>
                            </p:stCondLst>
                            <p:childTnLst>
                              <p:par>
                                <p:cTn id="21" presetID="21"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2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childTnLst>
                          </p:cTn>
                        </p:par>
                        <p:par>
                          <p:cTn id="30" fill="hold">
                            <p:stCondLst>
                              <p:cond delay="500"/>
                            </p:stCondLst>
                            <p:childTnLst>
                              <p:par>
                                <p:cTn id="31" presetID="2" presetClass="entr" presetSubtype="2"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1+#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 presetClass="entr" presetSubtype="2"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childTnLst>
                          </p:cTn>
                        </p:par>
                        <p:par>
                          <p:cTn id="52" fill="hold">
                            <p:stCondLst>
                              <p:cond delay="500"/>
                            </p:stCondLst>
                            <p:childTnLst>
                              <p:par>
                                <p:cTn id="53" presetID="2" presetClass="entr" presetSubtype="2"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p:bldP spid="14" grpId="0"/>
      <p:bldP spid="15" grpId="0"/>
      <p:bldP spid="19" grpId="0"/>
      <p:bldP spid="21" grpId="0"/>
      <p:bldP spid="23" grpId="0" animBg="1"/>
      <p:bldP spid="24" grpId="0" animBg="1"/>
      <p:bldP spid="2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1" name="矩形 10"/>
          <p:cNvSpPr/>
          <p:nvPr/>
        </p:nvSpPr>
        <p:spPr>
          <a:xfrm>
            <a:off x="1434845" y="2410689"/>
            <a:ext cx="9561703" cy="3746662"/>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5"/>
          <p:cNvSpPr txBox="1"/>
          <p:nvPr/>
        </p:nvSpPr>
        <p:spPr>
          <a:xfrm>
            <a:off x="1339518" y="1699243"/>
            <a:ext cx="4698722"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六、坚持民主集中制原则</a:t>
            </a:r>
          </a:p>
        </p:txBody>
      </p:sp>
      <p:sp>
        <p:nvSpPr>
          <p:cNvPr id="15" name="文本框 16"/>
          <p:cNvSpPr txBox="1"/>
          <p:nvPr/>
        </p:nvSpPr>
        <p:spPr>
          <a:xfrm>
            <a:off x="1757338" y="2666730"/>
            <a:ext cx="9239210" cy="1289905"/>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领导班子成员必须坚决执行党组织决定，如有不同意见，可以保留或向上一级党组织提出，但在上级或本级党组织改变决定以前，除执行决定会立即引起严重后果等紧急情况外，必须无条件执行已作出的决定。</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19" name="文本框 7"/>
          <p:cNvSpPr txBox="1"/>
          <p:nvPr/>
        </p:nvSpPr>
        <p:spPr>
          <a:xfrm>
            <a:off x="1757338" y="4186571"/>
            <a:ext cx="9144210" cy="458908"/>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领导班子成员分工按规定向上级党委报备，无正当理由、未向上级党委报备不得调整。</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1" name="文本框 9"/>
          <p:cNvSpPr txBox="1"/>
          <p:nvPr/>
        </p:nvSpPr>
        <p:spPr>
          <a:xfrm>
            <a:off x="1757338" y="4852066"/>
            <a:ext cx="9239210" cy="874407"/>
          </a:xfrm>
          <a:prstGeom prst="rect">
            <a:avLst/>
          </a:prstGeom>
          <a:noFill/>
        </p:spPr>
        <p:txBody>
          <a:bodyPr wrap="square" rtlCol="0">
            <a:spAutoFit/>
          </a:bodyPr>
          <a:lstStyle/>
          <a:p>
            <a:pPr>
              <a:lnSpc>
                <a:spcPct val="150000"/>
              </a:lnSpc>
            </a:pP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在党的工作和活动中，该以组织名义出面不能以个人名义出面，该由集体研究不能个人擅自表态，不允许用个人主张代替党组织的主张、用个人决定代替党组织的决定。</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3" name="矩形 22"/>
          <p:cNvSpPr/>
          <p:nvPr/>
        </p:nvSpPr>
        <p:spPr>
          <a:xfrm>
            <a:off x="1286100" y="289005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4</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24" name="矩形 23"/>
          <p:cNvSpPr/>
          <p:nvPr/>
        </p:nvSpPr>
        <p:spPr>
          <a:xfrm>
            <a:off x="1296000" y="415870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5</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29" name="矩形 28"/>
          <p:cNvSpPr/>
          <p:nvPr/>
        </p:nvSpPr>
        <p:spPr>
          <a:xfrm>
            <a:off x="1305900" y="504735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6</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884657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1250"/>
                            </p:stCondLst>
                            <p:childTnLst>
                              <p:par>
                                <p:cTn id="13" presetID="21"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1)">
                                      <p:cBhvr>
                                        <p:cTn id="15" dur="20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500"/>
                            </p:stCondLst>
                            <p:childTnLst>
                              <p:par>
                                <p:cTn id="23" presetID="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2"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2" presetClass="entr" presetSubtype="2"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1+#ppt_w/2"/>
                                          </p:val>
                                        </p:tav>
                                        <p:tav tm="100000">
                                          <p:val>
                                            <p:strVal val="#ppt_x"/>
                                          </p:val>
                                        </p:tav>
                                      </p:tavLst>
                                    </p:anim>
                                    <p:anim calcmode="lin" valueType="num">
                                      <p:cBhvr additive="base">
                                        <p:cTn id="4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3" grpId="0"/>
      <p:bldP spid="15" grpId="0"/>
      <p:bldP spid="19" grpId="0"/>
      <p:bldP spid="21" grpId="0"/>
      <p:bldP spid="23" grpId="0" animBg="1"/>
      <p:bldP spid="24" grpId="0" animBg="1"/>
      <p:bldP spid="2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25" name="矩形 24"/>
          <p:cNvSpPr/>
          <p:nvPr/>
        </p:nvSpPr>
        <p:spPr>
          <a:xfrm>
            <a:off x="1220166" y="2621713"/>
            <a:ext cx="9966389" cy="3458687"/>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矩形: 圆角 25"/>
          <p:cNvSpPr/>
          <p:nvPr/>
        </p:nvSpPr>
        <p:spPr>
          <a:xfrm>
            <a:off x="2824010" y="2316046"/>
            <a:ext cx="6772939" cy="518200"/>
          </a:xfrm>
          <a:prstGeom prst="roundRect">
            <a:avLst>
              <a:gd name="adj" fmla="val 7002"/>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文本框 15"/>
          <p:cNvSpPr txBox="1"/>
          <p:nvPr/>
        </p:nvSpPr>
        <p:spPr>
          <a:xfrm>
            <a:off x="1045796" y="1539909"/>
            <a:ext cx="6340197"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七、发扬党内民主和保障党员权利</a:t>
            </a:r>
          </a:p>
        </p:txBody>
      </p:sp>
      <p:sp>
        <p:nvSpPr>
          <p:cNvPr id="28" name="文本框 14"/>
          <p:cNvSpPr txBox="1"/>
          <p:nvPr/>
        </p:nvSpPr>
        <p:spPr>
          <a:xfrm>
            <a:off x="3080258" y="2415566"/>
            <a:ext cx="6260442" cy="369332"/>
          </a:xfrm>
          <a:prstGeom prst="rect">
            <a:avLst/>
          </a:prstGeom>
          <a:noFill/>
        </p:spPr>
        <p:txBody>
          <a:bodyPr wrap="square" rtlCol="0">
            <a:spAutoFit/>
          </a:bodyPr>
          <a:lstStyle/>
          <a:p>
            <a:r>
              <a:rPr lang="zh-CN" altLang="en-US" b="1" dirty="0">
                <a:solidFill>
                  <a:srgbClr val="FDEDAA"/>
                </a:solidFill>
                <a:latin typeface="微软雅黑" panose="020B0503020204020204" pitchFamily="82" charset="2"/>
                <a:ea typeface="微软雅黑" panose="020B0503020204020204" pitchFamily="82" charset="2"/>
              </a:rPr>
              <a:t>党内民主是党的生命，是党内政治生活积极健康的重要基础</a:t>
            </a:r>
            <a:endParaRPr lang="zh-CN" altLang="en-US" dirty="0">
              <a:solidFill>
                <a:srgbClr val="FDEDAA"/>
              </a:solidFill>
              <a:latin typeface="微软雅黑" panose="020B0503020204020204" pitchFamily="82" charset="2"/>
              <a:ea typeface="微软雅黑" panose="020B0503020204020204" pitchFamily="82" charset="2"/>
            </a:endParaRPr>
          </a:p>
        </p:txBody>
      </p:sp>
      <p:sp>
        <p:nvSpPr>
          <p:cNvPr id="29" name="文本框 16"/>
          <p:cNvSpPr txBox="1"/>
          <p:nvPr/>
        </p:nvSpPr>
        <p:spPr>
          <a:xfrm>
            <a:off x="1626919" y="3104288"/>
            <a:ext cx="9274629" cy="1015663"/>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中央委员会、中央政治局、中央政治局常务委员会和党的各级委员会作出重大决策部署，必须深入开展调查研究，广泛听取各方面意见和建议，凝聚智慧和力量，做到科学决策、民主决策、依法决策。</a:t>
            </a:r>
          </a:p>
        </p:txBody>
      </p:sp>
      <p:sp>
        <p:nvSpPr>
          <p:cNvPr id="30" name="文本框 7"/>
          <p:cNvSpPr txBox="1"/>
          <p:nvPr/>
        </p:nvSpPr>
        <p:spPr>
          <a:xfrm>
            <a:off x="1636392" y="4332850"/>
            <a:ext cx="9300787" cy="707886"/>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必须尊重党员主体地位、保障党员民主权利，任何党组织和党员不得侵害党员民主权利。</a:t>
            </a:r>
          </a:p>
        </p:txBody>
      </p:sp>
      <p:sp>
        <p:nvSpPr>
          <p:cNvPr id="31" name="文本框 9"/>
          <p:cNvSpPr txBox="1"/>
          <p:nvPr/>
        </p:nvSpPr>
        <p:spPr>
          <a:xfrm>
            <a:off x="1636392" y="5243492"/>
            <a:ext cx="9300787" cy="707886"/>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畅通党员参与讨论党内事务的途径，拓宽党员表达意见渠道，营造党内民主讨论的政治氛围。</a:t>
            </a:r>
          </a:p>
        </p:txBody>
      </p:sp>
      <p:sp>
        <p:nvSpPr>
          <p:cNvPr id="35" name="矩形 34"/>
          <p:cNvSpPr/>
          <p:nvPr/>
        </p:nvSpPr>
        <p:spPr>
          <a:xfrm>
            <a:off x="1084225" y="324630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1</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6" name="矩形 35"/>
          <p:cNvSpPr/>
          <p:nvPr/>
        </p:nvSpPr>
        <p:spPr>
          <a:xfrm>
            <a:off x="1094125" y="439620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2</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7" name="矩形 36"/>
          <p:cNvSpPr/>
          <p:nvPr/>
        </p:nvSpPr>
        <p:spPr>
          <a:xfrm>
            <a:off x="1104025" y="528485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1307212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inVertical)">
                                      <p:cBhvr>
                                        <p:cTn id="11" dur="500"/>
                                        <p:tgtEl>
                                          <p:spTgt spid="27"/>
                                        </p:tgtEl>
                                      </p:cBhvr>
                                    </p:animEffect>
                                  </p:childTnLst>
                                </p:cTn>
                              </p:par>
                            </p:childTnLst>
                          </p:cTn>
                        </p:par>
                        <p:par>
                          <p:cTn id="12" fill="hold">
                            <p:stCondLst>
                              <p:cond delay="1250"/>
                            </p:stCondLst>
                            <p:childTnLst>
                              <p:par>
                                <p:cTn id="13" presetID="16" presetClass="entr" presetSubtype="21"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Vertical)">
                                      <p:cBhvr>
                                        <p:cTn id="15" dur="500"/>
                                        <p:tgtEl>
                                          <p:spTgt spid="26"/>
                                        </p:tgtEl>
                                      </p:cBhvr>
                                    </p:animEffect>
                                  </p:childTnLst>
                                </p:cTn>
                              </p:par>
                            </p:childTnLst>
                          </p:cTn>
                        </p:par>
                        <p:par>
                          <p:cTn id="16" fill="hold">
                            <p:stCondLst>
                              <p:cond delay="1750"/>
                            </p:stCondLst>
                            <p:childTnLst>
                              <p:par>
                                <p:cTn id="17" presetID="2" presetClass="entr" presetSubtype="2" fill="hold" grpId="0" nodeType="afterEffect">
                                  <p:stCondLst>
                                    <p:cond delay="0"/>
                                  </p:stCondLst>
                                  <p:iterate type="lt">
                                    <p:tmPct val="10000"/>
                                  </p:iterate>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16" presetClass="entr" presetSubtype="21"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barn(inVertical)">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500"/>
                            </p:stCondLst>
                            <p:childTnLst>
                              <p:par>
                                <p:cTn id="32" presetID="2" presetClass="entr" presetSubtype="2"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1+#ppt_w/2"/>
                                          </p:val>
                                        </p:tav>
                                        <p:tav tm="100000">
                                          <p:val>
                                            <p:strVal val="#ppt_x"/>
                                          </p:val>
                                        </p:tav>
                                      </p:tavLst>
                                    </p:anim>
                                    <p:anim calcmode="lin" valueType="num">
                                      <p:cBhvr additive="base">
                                        <p:cTn id="35"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ppt_x"/>
                                          </p:val>
                                        </p:tav>
                                        <p:tav tm="100000">
                                          <p:val>
                                            <p:strVal val="#ppt_x"/>
                                          </p:val>
                                        </p:tav>
                                      </p:tavLst>
                                    </p:anim>
                                    <p:anim calcmode="lin" valueType="num">
                                      <p:cBhvr additive="base">
                                        <p:cTn id="41" dur="500" fill="hold"/>
                                        <p:tgtEl>
                                          <p:spTgt spid="36"/>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 presetClass="entr" presetSubtype="2"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1+#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ppt_x"/>
                                          </p:val>
                                        </p:tav>
                                        <p:tav tm="100000">
                                          <p:val>
                                            <p:strVal val="#ppt_x"/>
                                          </p:val>
                                        </p:tav>
                                      </p:tavLst>
                                    </p:anim>
                                    <p:anim calcmode="lin" valueType="num">
                                      <p:cBhvr additive="base">
                                        <p:cTn id="52" dur="500" fill="hold"/>
                                        <p:tgtEl>
                                          <p:spTgt spid="37"/>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2" presetClass="entr" presetSubtype="2"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1+#ppt_w/2"/>
                                          </p:val>
                                        </p:tav>
                                        <p:tav tm="100000">
                                          <p:val>
                                            <p:strVal val="#ppt_x"/>
                                          </p:val>
                                        </p:tav>
                                      </p:tavLst>
                                    </p:anim>
                                    <p:anim calcmode="lin" valueType="num">
                                      <p:cBhvr additive="base">
                                        <p:cTn id="57"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animBg="1"/>
      <p:bldP spid="26" grpId="0" animBg="1"/>
      <p:bldP spid="27" grpId="0"/>
      <p:bldP spid="28" grpId="0"/>
      <p:bldP spid="29" grpId="0"/>
      <p:bldP spid="30" grpId="0"/>
      <p:bldP spid="31" grpId="0"/>
      <p:bldP spid="35" grpId="0" animBg="1"/>
      <p:bldP spid="36" grpId="0" animBg="1"/>
      <p:bldP spid="3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25" name="矩形 24"/>
          <p:cNvSpPr/>
          <p:nvPr/>
        </p:nvSpPr>
        <p:spPr>
          <a:xfrm>
            <a:off x="1220166" y="2621713"/>
            <a:ext cx="9966389" cy="3458687"/>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矩形: 圆角 25"/>
          <p:cNvSpPr/>
          <p:nvPr/>
        </p:nvSpPr>
        <p:spPr>
          <a:xfrm>
            <a:off x="2824010" y="2316046"/>
            <a:ext cx="6772939" cy="518200"/>
          </a:xfrm>
          <a:prstGeom prst="roundRect">
            <a:avLst>
              <a:gd name="adj" fmla="val 7002"/>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文本框 15"/>
          <p:cNvSpPr txBox="1"/>
          <p:nvPr/>
        </p:nvSpPr>
        <p:spPr>
          <a:xfrm>
            <a:off x="1045796" y="1539909"/>
            <a:ext cx="6340197"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七、发扬党内民主和保障党员权利</a:t>
            </a:r>
          </a:p>
        </p:txBody>
      </p:sp>
      <p:sp>
        <p:nvSpPr>
          <p:cNvPr id="28" name="文本框 14"/>
          <p:cNvSpPr txBox="1"/>
          <p:nvPr/>
        </p:nvSpPr>
        <p:spPr>
          <a:xfrm>
            <a:off x="3080258" y="2415566"/>
            <a:ext cx="6260442" cy="369332"/>
          </a:xfrm>
          <a:prstGeom prst="rect">
            <a:avLst/>
          </a:prstGeom>
          <a:noFill/>
        </p:spPr>
        <p:txBody>
          <a:bodyPr wrap="square" rtlCol="0">
            <a:spAutoFit/>
          </a:bodyPr>
          <a:lstStyle/>
          <a:p>
            <a:r>
              <a:rPr lang="zh-CN" altLang="en-US" b="1" dirty="0">
                <a:solidFill>
                  <a:srgbClr val="FDEDAA"/>
                </a:solidFill>
                <a:latin typeface="微软雅黑" panose="020B0503020204020204" pitchFamily="82" charset="2"/>
                <a:ea typeface="微软雅黑" panose="020B0503020204020204" pitchFamily="82" charset="2"/>
              </a:rPr>
              <a:t>党内民主是党的生命，是党内政治生活积极健康的重要基础</a:t>
            </a:r>
            <a:endParaRPr lang="zh-CN" altLang="en-US" dirty="0">
              <a:solidFill>
                <a:srgbClr val="FDEDAA"/>
              </a:solidFill>
              <a:latin typeface="微软雅黑" panose="020B0503020204020204" pitchFamily="82" charset="2"/>
              <a:ea typeface="微软雅黑" panose="020B0503020204020204" pitchFamily="82" charset="2"/>
            </a:endParaRPr>
          </a:p>
        </p:txBody>
      </p:sp>
      <p:sp>
        <p:nvSpPr>
          <p:cNvPr id="29" name="文本框 16"/>
          <p:cNvSpPr txBox="1"/>
          <p:nvPr/>
        </p:nvSpPr>
        <p:spPr>
          <a:xfrm>
            <a:off x="1626919" y="3329913"/>
            <a:ext cx="9274629" cy="400110"/>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党内选举必须体现选举人意志，规范和完善选举制度规则。</a:t>
            </a:r>
            <a:endParaRPr lang="zh-CN" altLang="en-US" sz="2000"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30" name="文本框 7"/>
          <p:cNvSpPr txBox="1"/>
          <p:nvPr/>
        </p:nvSpPr>
        <p:spPr>
          <a:xfrm>
            <a:off x="1636392" y="4225975"/>
            <a:ext cx="9300787" cy="400110"/>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坚持党的代表大会制度。未经批准不得提前或延期召开党的代表大会。</a:t>
            </a:r>
            <a:endParaRPr lang="zh-CN" altLang="en-US" sz="2000"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31" name="文本框 9"/>
          <p:cNvSpPr txBox="1"/>
          <p:nvPr/>
        </p:nvSpPr>
        <p:spPr>
          <a:xfrm>
            <a:off x="1636392" y="5065367"/>
            <a:ext cx="9300787" cy="707886"/>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党员有权向党负责地揭发、检举党的任何组织和任何党员违纪违法的事实，提倡实名举报。</a:t>
            </a:r>
            <a:endParaRPr lang="zh-CN" altLang="en-US" sz="2000"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35" name="矩形 34"/>
          <p:cNvSpPr/>
          <p:nvPr/>
        </p:nvSpPr>
        <p:spPr>
          <a:xfrm>
            <a:off x="1084225" y="324630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4</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6" name="矩形 35"/>
          <p:cNvSpPr/>
          <p:nvPr/>
        </p:nvSpPr>
        <p:spPr>
          <a:xfrm>
            <a:off x="1094125" y="415870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5</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7" name="矩形 36"/>
          <p:cNvSpPr/>
          <p:nvPr/>
        </p:nvSpPr>
        <p:spPr>
          <a:xfrm>
            <a:off x="1104025" y="5106729"/>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6</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108491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inVertical)">
                                      <p:cBhvr>
                                        <p:cTn id="11" dur="500"/>
                                        <p:tgtEl>
                                          <p:spTgt spid="27"/>
                                        </p:tgtEl>
                                      </p:cBhvr>
                                    </p:animEffect>
                                  </p:childTnLst>
                                </p:cTn>
                              </p:par>
                            </p:childTnLst>
                          </p:cTn>
                        </p:par>
                        <p:par>
                          <p:cTn id="12" fill="hold">
                            <p:stCondLst>
                              <p:cond delay="1250"/>
                            </p:stCondLst>
                            <p:childTnLst>
                              <p:par>
                                <p:cTn id="13" presetID="16" presetClass="entr" presetSubtype="21"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Vertical)">
                                      <p:cBhvr>
                                        <p:cTn id="15" dur="500"/>
                                        <p:tgtEl>
                                          <p:spTgt spid="26"/>
                                        </p:tgtEl>
                                      </p:cBhvr>
                                    </p:animEffect>
                                  </p:childTnLst>
                                </p:cTn>
                              </p:par>
                            </p:childTnLst>
                          </p:cTn>
                        </p:par>
                        <p:par>
                          <p:cTn id="16" fill="hold">
                            <p:stCondLst>
                              <p:cond delay="1750"/>
                            </p:stCondLst>
                            <p:childTnLst>
                              <p:par>
                                <p:cTn id="17" presetID="2" presetClass="entr" presetSubtype="2" fill="hold" grpId="0" nodeType="afterEffect">
                                  <p:stCondLst>
                                    <p:cond delay="0"/>
                                  </p:stCondLst>
                                  <p:iterate type="lt">
                                    <p:tmPct val="10000"/>
                                  </p:iterate>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16" presetClass="entr" presetSubtype="21"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barn(inVertical)">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500"/>
                            </p:stCondLst>
                            <p:childTnLst>
                              <p:par>
                                <p:cTn id="32" presetID="2" presetClass="entr" presetSubtype="2"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1+#ppt_w/2"/>
                                          </p:val>
                                        </p:tav>
                                        <p:tav tm="100000">
                                          <p:val>
                                            <p:strVal val="#ppt_x"/>
                                          </p:val>
                                        </p:tav>
                                      </p:tavLst>
                                    </p:anim>
                                    <p:anim calcmode="lin" valueType="num">
                                      <p:cBhvr additive="base">
                                        <p:cTn id="35"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ppt_x"/>
                                          </p:val>
                                        </p:tav>
                                        <p:tav tm="100000">
                                          <p:val>
                                            <p:strVal val="#ppt_x"/>
                                          </p:val>
                                        </p:tav>
                                      </p:tavLst>
                                    </p:anim>
                                    <p:anim calcmode="lin" valueType="num">
                                      <p:cBhvr additive="base">
                                        <p:cTn id="41" dur="500" fill="hold"/>
                                        <p:tgtEl>
                                          <p:spTgt spid="36"/>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 presetClass="entr" presetSubtype="2"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1+#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ppt_x"/>
                                          </p:val>
                                        </p:tav>
                                        <p:tav tm="100000">
                                          <p:val>
                                            <p:strVal val="#ppt_x"/>
                                          </p:val>
                                        </p:tav>
                                      </p:tavLst>
                                    </p:anim>
                                    <p:anim calcmode="lin" valueType="num">
                                      <p:cBhvr additive="base">
                                        <p:cTn id="52" dur="500" fill="hold"/>
                                        <p:tgtEl>
                                          <p:spTgt spid="37"/>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2" presetClass="entr" presetSubtype="2"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1+#ppt_w/2"/>
                                          </p:val>
                                        </p:tav>
                                        <p:tav tm="100000">
                                          <p:val>
                                            <p:strVal val="#ppt_x"/>
                                          </p:val>
                                        </p:tav>
                                      </p:tavLst>
                                    </p:anim>
                                    <p:anim calcmode="lin" valueType="num">
                                      <p:cBhvr additive="base">
                                        <p:cTn id="57"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animBg="1"/>
      <p:bldP spid="26" grpId="0" animBg="1"/>
      <p:bldP spid="27" grpId="0"/>
      <p:bldP spid="28" grpId="0"/>
      <p:bldP spid="29" grpId="0"/>
      <p:bldP spid="30" grpId="0"/>
      <p:bldP spid="31" grpId="0"/>
      <p:bldP spid="35" grpId="0" animBg="1"/>
      <p:bldP spid="36" grpId="0" animBg="1"/>
      <p:bldP spid="3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3" name="矩形: 圆角 24"/>
          <p:cNvSpPr/>
          <p:nvPr/>
        </p:nvSpPr>
        <p:spPr>
          <a:xfrm>
            <a:off x="6426395" y="2436134"/>
            <a:ext cx="4641427" cy="1386360"/>
          </a:xfrm>
          <a:prstGeom prst="roundRect">
            <a:avLst>
              <a:gd name="adj" fmla="val 7002"/>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圆角 25"/>
          <p:cNvSpPr/>
          <p:nvPr/>
        </p:nvSpPr>
        <p:spPr>
          <a:xfrm>
            <a:off x="1114334" y="3925642"/>
            <a:ext cx="4645197" cy="1386360"/>
          </a:xfrm>
          <a:prstGeom prst="roundRect">
            <a:avLst>
              <a:gd name="adj" fmla="val 7002"/>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圆角 26"/>
          <p:cNvSpPr/>
          <p:nvPr/>
        </p:nvSpPr>
        <p:spPr>
          <a:xfrm>
            <a:off x="6426396" y="3965644"/>
            <a:ext cx="4637488" cy="1386360"/>
          </a:xfrm>
          <a:prstGeom prst="roundRect">
            <a:avLst>
              <a:gd name="adj" fmla="val 7002"/>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圆角 19"/>
          <p:cNvSpPr/>
          <p:nvPr/>
        </p:nvSpPr>
        <p:spPr>
          <a:xfrm>
            <a:off x="1114334" y="2436134"/>
            <a:ext cx="4645197" cy="1386360"/>
          </a:xfrm>
          <a:prstGeom prst="roundRect">
            <a:avLst>
              <a:gd name="adj" fmla="val 7002"/>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5"/>
          <p:cNvSpPr txBox="1"/>
          <p:nvPr/>
        </p:nvSpPr>
        <p:spPr>
          <a:xfrm>
            <a:off x="1088206" y="1646704"/>
            <a:ext cx="5109091"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八、坚持正确选人用人导向</a:t>
            </a:r>
          </a:p>
        </p:txBody>
      </p:sp>
      <p:sp>
        <p:nvSpPr>
          <p:cNvPr id="18" name="文本框 14"/>
          <p:cNvSpPr txBox="1"/>
          <p:nvPr/>
        </p:nvSpPr>
        <p:spPr>
          <a:xfrm>
            <a:off x="921955" y="5566217"/>
            <a:ext cx="10442733" cy="707886"/>
          </a:xfrm>
          <a:prstGeom prst="rect">
            <a:avLst/>
          </a:prstGeom>
          <a:noFill/>
        </p:spPr>
        <p:txBody>
          <a:bodyPr wrap="square" rtlCol="0">
            <a:spAutoFit/>
          </a:bodyPr>
          <a:lstStyle/>
          <a:p>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党的各级组织和领导干部必须牢记空谈误国、实干兴邦，践行正确政绩观，发扬钉钉子精神，力戒空谈，察实情、出实招、办实事、求实效，做到守土尽责。</a:t>
            </a:r>
          </a:p>
        </p:txBody>
      </p:sp>
      <p:sp>
        <p:nvSpPr>
          <p:cNvPr id="19" name="文本框 16"/>
          <p:cNvSpPr txBox="1"/>
          <p:nvPr/>
        </p:nvSpPr>
        <p:spPr>
          <a:xfrm>
            <a:off x="1963975" y="2739173"/>
            <a:ext cx="3522428" cy="707886"/>
          </a:xfrm>
          <a:prstGeom prst="rect">
            <a:avLst/>
          </a:prstGeom>
          <a:noFill/>
        </p:spPr>
        <p:txBody>
          <a:bodyPr wrap="square" rtlCol="0">
            <a:spAutoFit/>
          </a:bodyPr>
          <a:lstStyle/>
          <a:p>
            <a:r>
              <a:rPr lang="zh-CN" altLang="en-US" sz="2000" dirty="0">
                <a:solidFill>
                  <a:schemeClr val="bg1"/>
                </a:solidFill>
                <a:latin typeface="微软雅黑" panose="020B0503020204020204" pitchFamily="82" charset="2"/>
                <a:ea typeface="微软雅黑" panose="020B0503020204020204" pitchFamily="82" charset="2"/>
              </a:rPr>
              <a:t>坚持正确选人用人导向，是严肃党内政治生活的组织保证。</a:t>
            </a:r>
          </a:p>
        </p:txBody>
      </p:sp>
      <p:sp>
        <p:nvSpPr>
          <p:cNvPr id="20" name="文本框 7"/>
          <p:cNvSpPr txBox="1"/>
          <p:nvPr/>
        </p:nvSpPr>
        <p:spPr>
          <a:xfrm>
            <a:off x="7266047" y="2520780"/>
            <a:ext cx="3599873" cy="1261884"/>
          </a:xfrm>
          <a:prstGeom prst="rect">
            <a:avLst/>
          </a:prstGeom>
          <a:noFill/>
        </p:spPr>
        <p:txBody>
          <a:bodyPr wrap="square" rtlCol="0">
            <a:spAutoFit/>
          </a:bodyPr>
          <a:lstStyle/>
          <a:p>
            <a:r>
              <a:rPr lang="zh-CN" altLang="en-US" sz="1900" dirty="0">
                <a:solidFill>
                  <a:schemeClr val="bg1"/>
                </a:solidFill>
                <a:latin typeface="微软雅黑" panose="020B0503020204020204" pitchFamily="82" charset="2"/>
                <a:ea typeface="微软雅黑" panose="020B0503020204020204" pitchFamily="82" charset="2"/>
              </a:rPr>
              <a:t>选人用人必须强化党组织的领导和把关作用，落实干部选拔任用工作纪实制度，确保每个环节都规范操作。</a:t>
            </a:r>
          </a:p>
        </p:txBody>
      </p:sp>
      <p:sp>
        <p:nvSpPr>
          <p:cNvPr id="21" name="文本框 9"/>
          <p:cNvSpPr txBox="1"/>
          <p:nvPr/>
        </p:nvSpPr>
        <p:spPr>
          <a:xfrm>
            <a:off x="1956236" y="4079099"/>
            <a:ext cx="3601420" cy="1015663"/>
          </a:xfrm>
          <a:prstGeom prst="rect">
            <a:avLst/>
          </a:prstGeom>
          <a:noFill/>
        </p:spPr>
        <p:txBody>
          <a:bodyPr wrap="square" rtlCol="0">
            <a:spAutoFit/>
          </a:bodyPr>
          <a:lstStyle/>
          <a:p>
            <a:r>
              <a:rPr lang="zh-CN" altLang="en-US" sz="2000" dirty="0">
                <a:solidFill>
                  <a:schemeClr val="bg1"/>
                </a:solidFill>
                <a:latin typeface="微软雅黑" panose="020B0503020204020204" pitchFamily="82" charset="2"/>
                <a:ea typeface="微软雅黑" panose="020B0503020204020204" pitchFamily="82" charset="2"/>
              </a:rPr>
              <a:t>党的各级组织必须自觉防范和纠正用人上的不正之风和种种偏向。</a:t>
            </a:r>
          </a:p>
        </p:txBody>
      </p:sp>
      <p:sp>
        <p:nvSpPr>
          <p:cNvPr id="22" name="椭圆 21"/>
          <p:cNvSpPr/>
          <p:nvPr/>
        </p:nvSpPr>
        <p:spPr>
          <a:xfrm>
            <a:off x="1509674" y="2918221"/>
            <a:ext cx="379650" cy="379650"/>
          </a:xfrm>
          <a:prstGeom prst="ellipse">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rgbClr val="FF0000"/>
                </a:solidFill>
                <a:latin typeface="Arial" panose="020B0604020202020204" pitchFamily="34" charset="0"/>
                <a:cs typeface="Arial" panose="020B0604020202020204" pitchFamily="34" charset="0"/>
              </a:rPr>
              <a:t>1</a:t>
            </a:r>
            <a:endParaRPr lang="zh-CN" altLang="en-US" sz="3200" dirty="0">
              <a:solidFill>
                <a:srgbClr val="FF0000"/>
              </a:solidFill>
              <a:latin typeface="Arial" panose="020B0604020202020204" pitchFamily="34" charset="0"/>
              <a:cs typeface="Arial" panose="020B0604020202020204" pitchFamily="34" charset="0"/>
            </a:endParaRPr>
          </a:p>
        </p:txBody>
      </p:sp>
      <p:sp>
        <p:nvSpPr>
          <p:cNvPr id="23" name="椭圆 22"/>
          <p:cNvSpPr/>
          <p:nvPr/>
        </p:nvSpPr>
        <p:spPr>
          <a:xfrm>
            <a:off x="6789852" y="2896190"/>
            <a:ext cx="379650" cy="379650"/>
          </a:xfrm>
          <a:prstGeom prst="ellipse">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rgbClr val="FF0000"/>
                </a:solidFill>
                <a:latin typeface="Arial" panose="020B0604020202020204" pitchFamily="34" charset="0"/>
                <a:cs typeface="Arial" panose="020B0604020202020204" pitchFamily="34" charset="0"/>
              </a:rPr>
              <a:t>2</a:t>
            </a:r>
            <a:endParaRPr lang="zh-CN" altLang="en-US" sz="3200" dirty="0">
              <a:solidFill>
                <a:srgbClr val="FF0000"/>
              </a:solidFill>
              <a:latin typeface="Arial" panose="020B0604020202020204" pitchFamily="34" charset="0"/>
              <a:cs typeface="Arial" panose="020B0604020202020204" pitchFamily="34" charset="0"/>
            </a:endParaRPr>
          </a:p>
        </p:txBody>
      </p:sp>
      <p:sp>
        <p:nvSpPr>
          <p:cNvPr id="24" name="椭圆 23"/>
          <p:cNvSpPr/>
          <p:nvPr/>
        </p:nvSpPr>
        <p:spPr>
          <a:xfrm>
            <a:off x="1509674" y="4448710"/>
            <a:ext cx="379650" cy="379650"/>
          </a:xfrm>
          <a:prstGeom prst="ellipse">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rgbClr val="FF0000"/>
                </a:solidFill>
                <a:latin typeface="Arial" panose="020B0604020202020204" pitchFamily="34" charset="0"/>
                <a:cs typeface="Arial" panose="020B0604020202020204" pitchFamily="34" charset="0"/>
              </a:rPr>
              <a:t>3</a:t>
            </a:r>
            <a:endParaRPr lang="zh-CN" altLang="en-US" sz="3200" dirty="0">
              <a:solidFill>
                <a:srgbClr val="FF0000"/>
              </a:solidFill>
              <a:latin typeface="Arial" panose="020B0604020202020204" pitchFamily="34" charset="0"/>
              <a:cs typeface="Arial" panose="020B0604020202020204" pitchFamily="34" charset="0"/>
            </a:endParaRPr>
          </a:p>
        </p:txBody>
      </p:sp>
      <p:sp>
        <p:nvSpPr>
          <p:cNvPr id="32" name="文本框 18"/>
          <p:cNvSpPr txBox="1"/>
          <p:nvPr/>
        </p:nvSpPr>
        <p:spPr>
          <a:xfrm>
            <a:off x="7301671" y="4176527"/>
            <a:ext cx="3564249" cy="1015663"/>
          </a:xfrm>
          <a:prstGeom prst="rect">
            <a:avLst/>
          </a:prstGeom>
          <a:noFill/>
        </p:spPr>
        <p:txBody>
          <a:bodyPr wrap="square" rtlCol="0">
            <a:spAutoFit/>
          </a:bodyPr>
          <a:lstStyle/>
          <a:p>
            <a:r>
              <a:rPr lang="zh-CN" altLang="en-US" sz="2000" dirty="0">
                <a:solidFill>
                  <a:schemeClr val="bg1"/>
                </a:solidFill>
                <a:latin typeface="微软雅黑" panose="020B0503020204020204" pitchFamily="82" charset="2"/>
                <a:ea typeface="微软雅黑" panose="020B0503020204020204" pitchFamily="82" charset="2"/>
              </a:rPr>
              <a:t>任何人都不准把党的干部当作私有财产，党内不准搞人身依附关系。</a:t>
            </a:r>
          </a:p>
        </p:txBody>
      </p:sp>
      <p:sp>
        <p:nvSpPr>
          <p:cNvPr id="33" name="椭圆 32"/>
          <p:cNvSpPr/>
          <p:nvPr/>
        </p:nvSpPr>
        <p:spPr>
          <a:xfrm>
            <a:off x="6813602" y="4448710"/>
            <a:ext cx="379650" cy="379650"/>
          </a:xfrm>
          <a:prstGeom prst="ellipse">
            <a:avLst/>
          </a:prstGeom>
          <a:solidFill>
            <a:srgbClr val="FDEDA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rgbClr val="FF0000"/>
                </a:solidFill>
                <a:latin typeface="Arial" panose="020B0604020202020204" pitchFamily="34" charset="0"/>
                <a:cs typeface="Arial" panose="020B0604020202020204" pitchFamily="34" charset="0"/>
              </a:rPr>
              <a:t>4</a:t>
            </a:r>
            <a:endParaRPr lang="zh-CN" altLang="en-US" sz="32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357981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par>
                          <p:cTn id="16" fill="hold">
                            <p:stCondLst>
                              <p:cond delay="175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14" presetClass="entr" presetSubtype="1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randombar(horizontal)">
                                      <p:cBhvr>
                                        <p:cTn id="30" dur="500"/>
                                        <p:tgtEl>
                                          <p:spTgt spid="13"/>
                                        </p:tgtEl>
                                      </p:cBhvr>
                                    </p:animEffect>
                                  </p:childTnLst>
                                </p:cTn>
                              </p:par>
                            </p:childTnLst>
                          </p:cTn>
                        </p:par>
                        <p:par>
                          <p:cTn id="31" fill="hold">
                            <p:stCondLst>
                              <p:cond delay="3250"/>
                            </p:stCondLst>
                            <p:childTnLst>
                              <p:par>
                                <p:cTn id="32" presetID="53" presetClass="entr" presetSubtype="1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4250"/>
                            </p:stCondLst>
                            <p:childTnLst>
                              <p:par>
                                <p:cTn id="43" presetID="14" presetClass="entr" presetSubtype="1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randombar(horizontal)">
                                      <p:cBhvr>
                                        <p:cTn id="45" dur="500"/>
                                        <p:tgtEl>
                                          <p:spTgt spid="14"/>
                                        </p:tgtEl>
                                      </p:cBhvr>
                                    </p:animEffect>
                                  </p:childTnLst>
                                </p:cTn>
                              </p:par>
                            </p:childTnLst>
                          </p:cTn>
                        </p:par>
                        <p:par>
                          <p:cTn id="46" fill="hold">
                            <p:stCondLst>
                              <p:cond delay="475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childTnLst>
                          </p:cTn>
                        </p:par>
                        <p:par>
                          <p:cTn id="57" fill="hold">
                            <p:stCondLst>
                              <p:cond delay="5750"/>
                            </p:stCondLst>
                            <p:childTnLst>
                              <p:par>
                                <p:cTn id="58" presetID="14" presetClass="entr" presetSubtype="1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childTnLst>
                          </p:cTn>
                        </p:par>
                        <p:par>
                          <p:cTn id="61" fill="hold">
                            <p:stCondLst>
                              <p:cond delay="6250"/>
                            </p:stCondLst>
                            <p:childTnLst>
                              <p:par>
                                <p:cTn id="62" presetID="53" presetClass="entr" presetSubtype="16"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ppt_w</p:attrName>
                                        </p:attrNameLst>
                                      </p:cBhvr>
                                      <p:tavLst>
                                        <p:tav tm="0">
                                          <p:val>
                                            <p:fltVal val="0"/>
                                          </p:val>
                                        </p:tav>
                                        <p:tav tm="100000">
                                          <p:val>
                                            <p:strVal val="#ppt_w"/>
                                          </p:val>
                                        </p:tav>
                                      </p:tavLst>
                                    </p:anim>
                                    <p:anim calcmode="lin" valueType="num">
                                      <p:cBhvr>
                                        <p:cTn id="65" dur="500" fill="hold"/>
                                        <p:tgtEl>
                                          <p:spTgt spid="33"/>
                                        </p:tgtEl>
                                        <p:attrNameLst>
                                          <p:attrName>ppt_h</p:attrName>
                                        </p:attrNameLst>
                                      </p:cBhvr>
                                      <p:tavLst>
                                        <p:tav tm="0">
                                          <p:val>
                                            <p:fltVal val="0"/>
                                          </p:val>
                                        </p:tav>
                                        <p:tav tm="100000">
                                          <p:val>
                                            <p:strVal val="#ppt_h"/>
                                          </p:val>
                                        </p:tav>
                                      </p:tavLst>
                                    </p:anim>
                                    <p:animEffect transition="in" filter="fade">
                                      <p:cBhvr>
                                        <p:cTn id="66" dur="500"/>
                                        <p:tgtEl>
                                          <p:spTgt spid="33"/>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000"/>
                                        <p:tgtEl>
                                          <p:spTgt spid="32"/>
                                        </p:tgtEl>
                                      </p:cBhvr>
                                    </p:animEffect>
                                    <p:anim calcmode="lin" valueType="num">
                                      <p:cBhvr>
                                        <p:cTn id="70" dur="1000" fill="hold"/>
                                        <p:tgtEl>
                                          <p:spTgt spid="32"/>
                                        </p:tgtEl>
                                        <p:attrNameLst>
                                          <p:attrName>ppt_x</p:attrName>
                                        </p:attrNameLst>
                                      </p:cBhvr>
                                      <p:tavLst>
                                        <p:tav tm="0">
                                          <p:val>
                                            <p:strVal val="#ppt_x"/>
                                          </p:val>
                                        </p:tav>
                                        <p:tav tm="100000">
                                          <p:val>
                                            <p:strVal val="#ppt_x"/>
                                          </p:val>
                                        </p:tav>
                                      </p:tavLst>
                                    </p:anim>
                                    <p:anim calcmode="lin" valueType="num">
                                      <p:cBhvr>
                                        <p:cTn id="71" dur="1000" fill="hold"/>
                                        <p:tgtEl>
                                          <p:spTgt spid="32"/>
                                        </p:tgtEl>
                                        <p:attrNameLst>
                                          <p:attrName>ppt_y</p:attrName>
                                        </p:attrNameLst>
                                      </p:cBhvr>
                                      <p:tavLst>
                                        <p:tav tm="0">
                                          <p:val>
                                            <p:strVal val="#ppt_y+.1"/>
                                          </p:val>
                                        </p:tav>
                                        <p:tav tm="100000">
                                          <p:val>
                                            <p:strVal val="#ppt_y"/>
                                          </p:val>
                                        </p:tav>
                                      </p:tavLst>
                                    </p:anim>
                                  </p:childTnLst>
                                </p:cTn>
                              </p:par>
                            </p:childTnLst>
                          </p:cTn>
                        </p:par>
                        <p:par>
                          <p:cTn id="72" fill="hold">
                            <p:stCondLst>
                              <p:cond delay="7250"/>
                            </p:stCondLst>
                            <p:childTnLst>
                              <p:par>
                                <p:cTn id="73" presetID="2" presetClass="entr" presetSubtype="2" fill="hold" grpId="0" nodeType="afterEffect">
                                  <p:stCondLst>
                                    <p:cond delay="0"/>
                                  </p:stCondLst>
                                  <p:iterate type="lt">
                                    <p:tmPct val="10000"/>
                                  </p:iterate>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1+#ppt_w/2"/>
                                          </p:val>
                                        </p:tav>
                                        <p:tav tm="100000">
                                          <p:val>
                                            <p:strVal val="#ppt_x"/>
                                          </p:val>
                                        </p:tav>
                                      </p:tavLst>
                                    </p:anim>
                                    <p:anim calcmode="lin" valueType="num">
                                      <p:cBhvr additive="base">
                                        <p:cTn id="7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p:bldP spid="18" grpId="0"/>
      <p:bldP spid="19" grpId="0"/>
      <p:bldP spid="20" grpId="0"/>
      <p:bldP spid="21" grpId="0"/>
      <p:bldP spid="22" grpId="0" animBg="1"/>
      <p:bldP spid="23" grpId="0" animBg="1"/>
      <p:bldP spid="24" grpId="0" animBg="1"/>
      <p:bldP spid="32" grpId="0"/>
      <p:bldP spid="3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3" name="矩形: 圆角 2"/>
          <p:cNvSpPr/>
          <p:nvPr/>
        </p:nvSpPr>
        <p:spPr>
          <a:xfrm>
            <a:off x="1237441" y="3619045"/>
            <a:ext cx="2296634" cy="2445488"/>
          </a:xfrm>
          <a:prstGeom prst="roundRect">
            <a:avLst>
              <a:gd name="adj" fmla="val 8797"/>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圆角 11"/>
          <p:cNvSpPr/>
          <p:nvPr/>
        </p:nvSpPr>
        <p:spPr>
          <a:xfrm>
            <a:off x="4830640" y="3619045"/>
            <a:ext cx="2296634" cy="2445488"/>
          </a:xfrm>
          <a:prstGeom prst="roundRect">
            <a:avLst>
              <a:gd name="adj" fmla="val 8797"/>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圆角 14"/>
          <p:cNvSpPr/>
          <p:nvPr/>
        </p:nvSpPr>
        <p:spPr>
          <a:xfrm>
            <a:off x="8547041" y="3619045"/>
            <a:ext cx="2296634" cy="2445488"/>
          </a:xfrm>
          <a:prstGeom prst="roundRect">
            <a:avLst>
              <a:gd name="adj" fmla="val 8797"/>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15"/>
          <p:cNvSpPr txBox="1"/>
          <p:nvPr/>
        </p:nvSpPr>
        <p:spPr>
          <a:xfrm>
            <a:off x="1117046" y="1611159"/>
            <a:ext cx="5109091"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九、严格党的组织生活制度</a:t>
            </a:r>
          </a:p>
        </p:txBody>
      </p:sp>
      <p:sp>
        <p:nvSpPr>
          <p:cNvPr id="7" name="文本框 16"/>
          <p:cNvSpPr txBox="1"/>
          <p:nvPr/>
        </p:nvSpPr>
        <p:spPr>
          <a:xfrm>
            <a:off x="1159835" y="2321622"/>
            <a:ext cx="9955469" cy="812530"/>
          </a:xfrm>
          <a:prstGeom prst="rect">
            <a:avLst/>
          </a:prstGeom>
          <a:noFill/>
        </p:spPr>
        <p:txBody>
          <a:bodyPr wrap="square" rtlCol="0">
            <a:spAutoFit/>
          </a:bodyPr>
          <a:lstStyle/>
          <a:p>
            <a:pPr>
              <a:lnSpc>
                <a:spcPct val="130000"/>
              </a:lnSpc>
            </a:pPr>
            <a:r>
              <a:rPr lang="zh-CN" altLang="en-US" b="1" dirty="0">
                <a:solidFill>
                  <a:srgbClr val="C00000"/>
                </a:solidFill>
                <a:latin typeface="微软雅黑" panose="020B0503020204020204" pitchFamily="82" charset="2"/>
                <a:ea typeface="微软雅黑" panose="020B0503020204020204" pitchFamily="82" charset="2"/>
              </a:rPr>
              <a:t>党的组织生活是党内政治生活的重要内容和载体，是党组织对党员进行教育管理监督的重要形式。</a:t>
            </a: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必须坚持党的组织生活各项制度，创新方式方法，增强党的组织生活活力。</a:t>
            </a:r>
          </a:p>
        </p:txBody>
      </p:sp>
      <p:sp>
        <p:nvSpPr>
          <p:cNvPr id="8" name="文本框 7"/>
          <p:cNvSpPr txBox="1"/>
          <p:nvPr/>
        </p:nvSpPr>
        <p:spPr>
          <a:xfrm>
            <a:off x="1339519" y="4001496"/>
            <a:ext cx="2194556" cy="1892826"/>
          </a:xfrm>
          <a:prstGeom prst="rect">
            <a:avLst/>
          </a:prstGeom>
          <a:noFill/>
        </p:spPr>
        <p:txBody>
          <a:bodyPr wrap="square" rtlCol="0">
            <a:spAutoFit/>
          </a:bodyPr>
          <a:lstStyle/>
          <a:p>
            <a:pPr algn="just">
              <a:lnSpc>
                <a:spcPct val="130000"/>
              </a:lnSpc>
            </a:pP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全体党员、干部特别是高级干部必须增强党的意识，时刻牢记自己第一身份是党员。</a:t>
            </a:r>
          </a:p>
        </p:txBody>
      </p:sp>
      <p:sp>
        <p:nvSpPr>
          <p:cNvPr id="9" name="文本框 9"/>
          <p:cNvSpPr txBox="1"/>
          <p:nvPr/>
        </p:nvSpPr>
        <p:spPr>
          <a:xfrm>
            <a:off x="4909691" y="3942121"/>
            <a:ext cx="2194556" cy="2031325"/>
          </a:xfrm>
          <a:prstGeom prst="rect">
            <a:avLst/>
          </a:prstGeom>
          <a:noFill/>
        </p:spPr>
        <p:txBody>
          <a:bodyPr wrap="square" rtlCol="0">
            <a:spAutoFit/>
          </a:bodyPr>
          <a:lstStyle/>
          <a:p>
            <a:pPr algn="just"/>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任何党员都不能游离于党的组织之外，更不能凌驾于党的组织之上。每个党员无论职务高低，都要参加党的组织生活。</a:t>
            </a:r>
          </a:p>
        </p:txBody>
      </p:sp>
      <p:sp>
        <p:nvSpPr>
          <p:cNvPr id="10" name="椭圆 9"/>
          <p:cNvSpPr/>
          <p:nvPr/>
        </p:nvSpPr>
        <p:spPr>
          <a:xfrm>
            <a:off x="2111941" y="3317085"/>
            <a:ext cx="547635" cy="547635"/>
          </a:xfrm>
          <a:prstGeom prst="ellipse">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000" dirty="0">
                <a:solidFill>
                  <a:srgbClr val="FDEDAA"/>
                </a:solidFill>
                <a:latin typeface="Arial" panose="020B0604020202020204" pitchFamily="34" charset="0"/>
                <a:cs typeface="Arial" panose="020B0604020202020204" pitchFamily="34" charset="0"/>
              </a:rPr>
              <a:t>1</a:t>
            </a:r>
            <a:endParaRPr lang="zh-CN" altLang="en-US" sz="4000" dirty="0">
              <a:solidFill>
                <a:srgbClr val="FDEDAA"/>
              </a:solidFill>
              <a:latin typeface="Arial" panose="020B0604020202020204" pitchFamily="34" charset="0"/>
              <a:cs typeface="Arial" panose="020B0604020202020204" pitchFamily="34" charset="0"/>
            </a:endParaRPr>
          </a:p>
        </p:txBody>
      </p:sp>
      <p:sp>
        <p:nvSpPr>
          <p:cNvPr id="11" name="椭圆 10"/>
          <p:cNvSpPr/>
          <p:nvPr/>
        </p:nvSpPr>
        <p:spPr>
          <a:xfrm>
            <a:off x="5705140" y="3317085"/>
            <a:ext cx="547635" cy="547635"/>
          </a:xfrm>
          <a:prstGeom prst="ellipse">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000" dirty="0">
                <a:solidFill>
                  <a:srgbClr val="FDEDAA"/>
                </a:solidFill>
                <a:latin typeface="Arial" panose="020B0604020202020204" pitchFamily="34" charset="0"/>
                <a:cs typeface="Arial" panose="020B0604020202020204" pitchFamily="34" charset="0"/>
              </a:rPr>
              <a:t>2</a:t>
            </a:r>
            <a:endParaRPr lang="zh-CN" altLang="en-US" sz="4000" dirty="0">
              <a:solidFill>
                <a:srgbClr val="FDEDAA"/>
              </a:solidFill>
              <a:latin typeface="Arial" panose="020B0604020202020204" pitchFamily="34" charset="0"/>
              <a:cs typeface="Arial" panose="020B0604020202020204" pitchFamily="34" charset="0"/>
            </a:endParaRPr>
          </a:p>
        </p:txBody>
      </p:sp>
      <p:sp>
        <p:nvSpPr>
          <p:cNvPr id="12" name="椭圆 11"/>
          <p:cNvSpPr/>
          <p:nvPr/>
        </p:nvSpPr>
        <p:spPr>
          <a:xfrm>
            <a:off x="9421541" y="3317085"/>
            <a:ext cx="547635" cy="547635"/>
          </a:xfrm>
          <a:prstGeom prst="ellipse">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4000" dirty="0">
                <a:solidFill>
                  <a:srgbClr val="FDEDAA"/>
                </a:solidFill>
                <a:latin typeface="Arial" panose="020B0604020202020204" pitchFamily="34" charset="0"/>
                <a:cs typeface="Arial" panose="020B0604020202020204" pitchFamily="34" charset="0"/>
              </a:rPr>
              <a:t>3</a:t>
            </a:r>
            <a:endParaRPr lang="zh-CN" altLang="en-US" sz="4000" dirty="0">
              <a:solidFill>
                <a:srgbClr val="FDEDAA"/>
              </a:solidFill>
              <a:latin typeface="Arial" panose="020B0604020202020204" pitchFamily="34" charset="0"/>
              <a:cs typeface="Arial" panose="020B0604020202020204" pitchFamily="34" charset="0"/>
            </a:endParaRPr>
          </a:p>
        </p:txBody>
      </p:sp>
      <p:sp>
        <p:nvSpPr>
          <p:cNvPr id="13" name="文本框 10"/>
          <p:cNvSpPr txBox="1"/>
          <p:nvPr/>
        </p:nvSpPr>
        <p:spPr>
          <a:xfrm>
            <a:off x="8622364" y="4155871"/>
            <a:ext cx="2194556" cy="1497654"/>
          </a:xfrm>
          <a:prstGeom prst="rect">
            <a:avLst/>
          </a:prstGeom>
          <a:noFill/>
        </p:spPr>
        <p:txBody>
          <a:bodyPr wrap="square" rtlCol="0">
            <a:spAutoFit/>
          </a:bodyPr>
          <a:lstStyle/>
          <a:p>
            <a:pPr algn="just">
              <a:lnSpc>
                <a:spcPct val="130000"/>
              </a:lnSpc>
            </a:pP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党组织要严格执行组织生活制度，确保党的组织生活经常、认真、严肃。</a:t>
            </a:r>
          </a:p>
        </p:txBody>
      </p:sp>
    </p:spTree>
    <p:extLst>
      <p:ext uri="{BB962C8B-B14F-4D97-AF65-F5344CB8AC3E}">
        <p14:creationId xmlns:p14="http://schemas.microsoft.com/office/powerpoint/2010/main" val="335779197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par>
                          <p:cTn id="12" fill="hold">
                            <p:stCondLst>
                              <p:cond delay="1250"/>
                            </p:stCondLst>
                            <p:childTnLst>
                              <p:par>
                                <p:cTn id="13" presetID="2" presetClass="entr" presetSubtype="2"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750"/>
                            </p:stCondLst>
                            <p:childTnLst>
                              <p:par>
                                <p:cTn id="18" presetID="45"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ppt_w</p:attrName>
                                        </p:attrNameLst>
                                      </p:cBhvr>
                                      <p:tavLst>
                                        <p:tav tm="0" fmla="#ppt_w*sin(2.5*pi*$)">
                                          <p:val>
                                            <p:fltVal val="0"/>
                                          </p:val>
                                        </p:tav>
                                        <p:tav tm="100000">
                                          <p:val>
                                            <p:fltVal val="1"/>
                                          </p:val>
                                        </p:tav>
                                      </p:tavLst>
                                    </p:anim>
                                    <p:anim calcmode="lin" valueType="num">
                                      <p:cBhvr>
                                        <p:cTn id="22" dur="500" fill="hold"/>
                                        <p:tgtEl>
                                          <p:spTgt spid="10"/>
                                        </p:tgtEl>
                                        <p:attrNameLst>
                                          <p:attrName>ppt_h</p:attrName>
                                        </p:attrNameLst>
                                      </p:cBhvr>
                                      <p:tavLst>
                                        <p:tav tm="0">
                                          <p:val>
                                            <p:strVal val="#ppt_h"/>
                                          </p:val>
                                        </p:tav>
                                        <p:tav tm="100000">
                                          <p:val>
                                            <p:strVal val="#ppt_h"/>
                                          </p:val>
                                        </p:tav>
                                      </p:tavLst>
                                    </p:anim>
                                  </p:childTnLst>
                                </p:cTn>
                              </p:par>
                            </p:childTnLst>
                          </p:cTn>
                        </p:par>
                        <p:par>
                          <p:cTn id="23" fill="hold">
                            <p:stCondLst>
                              <p:cond delay="2250"/>
                            </p:stCondLst>
                            <p:childTnLst>
                              <p:par>
                                <p:cTn id="24" presetID="2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par>
                          <p:cTn id="27" fill="hold">
                            <p:stCondLst>
                              <p:cond delay="2750"/>
                            </p:stCondLst>
                            <p:childTnLst>
                              <p:par>
                                <p:cTn id="28" presetID="2" presetClass="entr" presetSubtype="4" fill="hold" grpId="0" nodeType="after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par>
                          <p:cTn id="32" fill="hold">
                            <p:stCondLst>
                              <p:cond delay="5050"/>
                            </p:stCondLst>
                            <p:childTnLst>
                              <p:par>
                                <p:cTn id="33" presetID="45"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ppt_w</p:attrName>
                                        </p:attrNameLst>
                                      </p:cBhvr>
                                      <p:tavLst>
                                        <p:tav tm="0" fmla="#ppt_w*sin(2.5*pi*$)">
                                          <p:val>
                                            <p:fltVal val="0"/>
                                          </p:val>
                                        </p:tav>
                                        <p:tav tm="100000">
                                          <p:val>
                                            <p:fltVal val="1"/>
                                          </p:val>
                                        </p:tav>
                                      </p:tavLst>
                                    </p:anim>
                                    <p:anim calcmode="lin" valueType="num">
                                      <p:cBhvr>
                                        <p:cTn id="37" dur="500" fill="hold"/>
                                        <p:tgtEl>
                                          <p:spTgt spid="11"/>
                                        </p:tgtEl>
                                        <p:attrNameLst>
                                          <p:attrName>ppt_h</p:attrName>
                                        </p:attrNameLst>
                                      </p:cBhvr>
                                      <p:tavLst>
                                        <p:tav tm="0">
                                          <p:val>
                                            <p:strVal val="#ppt_h"/>
                                          </p:val>
                                        </p:tav>
                                        <p:tav tm="100000">
                                          <p:val>
                                            <p:strVal val="#ppt_h"/>
                                          </p:val>
                                        </p:tav>
                                      </p:tavLst>
                                    </p:anim>
                                  </p:childTnLst>
                                </p:cTn>
                              </p:par>
                            </p:childTnLst>
                          </p:cTn>
                        </p:par>
                        <p:par>
                          <p:cTn id="38" fill="hold">
                            <p:stCondLst>
                              <p:cond delay="5550"/>
                            </p:stCondLst>
                            <p:childTnLst>
                              <p:par>
                                <p:cTn id="39" presetID="22" presetClass="entr" presetSubtype="1"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up)">
                                      <p:cBhvr>
                                        <p:cTn id="41" dur="500"/>
                                        <p:tgtEl>
                                          <p:spTgt spid="4"/>
                                        </p:tgtEl>
                                      </p:cBhvr>
                                    </p:animEffect>
                                  </p:childTnLst>
                                </p:cTn>
                              </p:par>
                            </p:childTnLst>
                          </p:cTn>
                        </p:par>
                        <p:par>
                          <p:cTn id="42" fill="hold">
                            <p:stCondLst>
                              <p:cond delay="6050"/>
                            </p:stCondLst>
                            <p:childTnLst>
                              <p:par>
                                <p:cTn id="43" presetID="2" presetClass="entr" presetSubtype="4" fill="hold" grpId="0" nodeType="afterEffect">
                                  <p:stCondLst>
                                    <p:cond delay="0"/>
                                  </p:stCondLst>
                                  <p:iterate type="lt">
                                    <p:tmPct val="10000"/>
                                  </p:iterate>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par>
                          <p:cTn id="47" fill="hold">
                            <p:stCondLst>
                              <p:cond delay="9100"/>
                            </p:stCondLst>
                            <p:childTnLst>
                              <p:par>
                                <p:cTn id="48" presetID="45"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anim calcmode="lin" valueType="num">
                                      <p:cBhvr>
                                        <p:cTn id="51" dur="500" fill="hold"/>
                                        <p:tgtEl>
                                          <p:spTgt spid="12"/>
                                        </p:tgtEl>
                                        <p:attrNameLst>
                                          <p:attrName>ppt_w</p:attrName>
                                        </p:attrNameLst>
                                      </p:cBhvr>
                                      <p:tavLst>
                                        <p:tav tm="0" fmla="#ppt_w*sin(2.5*pi*$)">
                                          <p:val>
                                            <p:fltVal val="0"/>
                                          </p:val>
                                        </p:tav>
                                        <p:tav tm="100000">
                                          <p:val>
                                            <p:fltVal val="1"/>
                                          </p:val>
                                        </p:tav>
                                      </p:tavLst>
                                    </p:anim>
                                    <p:anim calcmode="lin" valueType="num">
                                      <p:cBhvr>
                                        <p:cTn id="52" dur="500" fill="hold"/>
                                        <p:tgtEl>
                                          <p:spTgt spid="12"/>
                                        </p:tgtEl>
                                        <p:attrNameLst>
                                          <p:attrName>ppt_h</p:attrName>
                                        </p:attrNameLst>
                                      </p:cBhvr>
                                      <p:tavLst>
                                        <p:tav tm="0">
                                          <p:val>
                                            <p:strVal val="#ppt_h"/>
                                          </p:val>
                                        </p:tav>
                                        <p:tav tm="100000">
                                          <p:val>
                                            <p:strVal val="#ppt_h"/>
                                          </p:val>
                                        </p:tav>
                                      </p:tavLst>
                                    </p:anim>
                                  </p:childTnLst>
                                </p:cTn>
                              </p:par>
                            </p:childTnLst>
                          </p:cTn>
                        </p:par>
                        <p:par>
                          <p:cTn id="53" fill="hold">
                            <p:stCondLst>
                              <p:cond delay="9600"/>
                            </p:stCondLst>
                            <p:childTnLst>
                              <p:par>
                                <p:cTn id="54" presetID="22" presetClass="entr" presetSubtype="1"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up)">
                                      <p:cBhvr>
                                        <p:cTn id="56" dur="500"/>
                                        <p:tgtEl>
                                          <p:spTgt spid="5"/>
                                        </p:tgtEl>
                                      </p:cBhvr>
                                    </p:animEffect>
                                  </p:childTnLst>
                                </p:cTn>
                              </p:par>
                            </p:childTnLst>
                          </p:cTn>
                        </p:par>
                        <p:par>
                          <p:cTn id="57" fill="hold">
                            <p:stCondLst>
                              <p:cond delay="10100"/>
                            </p:stCondLst>
                            <p:childTnLst>
                              <p:par>
                                <p:cTn id="58" presetID="2" presetClass="entr" presetSubtype="4" fill="hold" grpId="0" nodeType="afterEffect">
                                  <p:stCondLst>
                                    <p:cond delay="0"/>
                                  </p:stCondLst>
                                  <p:iterate type="lt">
                                    <p:tmPct val="10000"/>
                                  </p:iterate>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ppt_x"/>
                                          </p:val>
                                        </p:tav>
                                        <p:tav tm="100000">
                                          <p:val>
                                            <p:strVal val="#ppt_x"/>
                                          </p:val>
                                        </p:tav>
                                      </p:tavLst>
                                    </p:anim>
                                    <p:anim calcmode="lin" valueType="num">
                                      <p:cBhvr additive="base">
                                        <p:cTn id="6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animBg="1"/>
      <p:bldP spid="11" grpId="0" animBg="1"/>
      <p:bldP spid="12" grpId="0" animBg="1"/>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4" name="文本框 15"/>
          <p:cNvSpPr txBox="1"/>
          <p:nvPr/>
        </p:nvSpPr>
        <p:spPr>
          <a:xfrm>
            <a:off x="1171710" y="1646784"/>
            <a:ext cx="2900153"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做到</a:t>
            </a:r>
            <a:r>
              <a:rPr lang="en-US" altLang="zh-CN" dirty="0"/>
              <a:t>3</a:t>
            </a:r>
            <a:r>
              <a:rPr lang="zh-CN" altLang="en-US" dirty="0"/>
              <a:t>个坚持：</a:t>
            </a:r>
          </a:p>
        </p:txBody>
      </p:sp>
      <p:sp>
        <p:nvSpPr>
          <p:cNvPr id="6" name="文本框 7"/>
          <p:cNvSpPr txBox="1"/>
          <p:nvPr/>
        </p:nvSpPr>
        <p:spPr>
          <a:xfrm>
            <a:off x="1171709" y="5341418"/>
            <a:ext cx="10002972" cy="1253677"/>
          </a:xfrm>
          <a:prstGeom prst="rect">
            <a:avLst/>
          </a:prstGeom>
          <a:noFill/>
        </p:spPr>
        <p:txBody>
          <a:bodyPr wrap="square" rtlCol="0">
            <a:spAutoFit/>
          </a:bodyPr>
          <a:lstStyle/>
          <a:p>
            <a:pPr algn="just">
              <a:lnSpc>
                <a:spcPct val="130000"/>
              </a:lnSpc>
            </a:pPr>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领导干部必须强化组织观念，工作中重大问题和个人有关事项必须按规定按程序向组织请示报告，离开岗位或工作所在地要事先向组织请示报告。对无正当理由不按时报告、不如实报告或隐瞒不报的，要严肃处理。</a:t>
            </a:r>
          </a:p>
        </p:txBody>
      </p:sp>
      <p:cxnSp>
        <p:nvCxnSpPr>
          <p:cNvPr id="14" name="直接箭头连接符 13"/>
          <p:cNvCxnSpPr/>
          <p:nvPr/>
        </p:nvCxnSpPr>
        <p:spPr>
          <a:xfrm>
            <a:off x="2746150" y="2407438"/>
            <a:ext cx="0" cy="698500"/>
          </a:xfrm>
          <a:prstGeom prst="straightConnector1">
            <a:avLst/>
          </a:prstGeom>
          <a:ln w="19050">
            <a:solidFill>
              <a:srgbClr val="C00000"/>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6102577" y="2407438"/>
            <a:ext cx="0" cy="698500"/>
          </a:xfrm>
          <a:prstGeom prst="straightConnector1">
            <a:avLst/>
          </a:prstGeom>
          <a:ln w="19050">
            <a:solidFill>
              <a:srgbClr val="C00000"/>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773700" y="3232937"/>
            <a:ext cx="1944900" cy="1944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chemeClr val="bg1"/>
                </a:solidFill>
                <a:latin typeface="微软雅黑" panose="020B0503020204020204" pitchFamily="82" charset="2"/>
                <a:ea typeface="微软雅黑" panose="020B0503020204020204" pitchFamily="82" charset="2"/>
              </a:rPr>
              <a:t>坚持</a:t>
            </a:r>
            <a:endParaRPr lang="en-US" altLang="zh-CN" sz="4400" b="1" dirty="0">
              <a:solidFill>
                <a:schemeClr val="bg1"/>
              </a:solidFill>
              <a:latin typeface="微软雅黑" panose="020B0503020204020204" pitchFamily="82" charset="2"/>
              <a:ea typeface="微软雅黑" panose="020B0503020204020204" pitchFamily="82" charset="2"/>
            </a:endParaRPr>
          </a:p>
          <a:p>
            <a:pPr algn="ctr"/>
            <a:r>
              <a:rPr lang="zh-CN" altLang="en-US" sz="2500" b="1" dirty="0">
                <a:solidFill>
                  <a:schemeClr val="bg1"/>
                </a:solidFill>
                <a:latin typeface="微软雅黑" panose="020B0503020204020204" pitchFamily="82" charset="2"/>
                <a:ea typeface="微软雅黑" panose="020B0503020204020204" pitchFamily="82" charset="2"/>
              </a:rPr>
              <a:t>“三会一课”</a:t>
            </a:r>
            <a:r>
              <a:rPr lang="zh-CN" altLang="en-US" sz="3200" b="1" dirty="0">
                <a:solidFill>
                  <a:schemeClr val="bg1"/>
                </a:solidFill>
                <a:latin typeface="微软雅黑" panose="020B0503020204020204" pitchFamily="82" charset="2"/>
                <a:ea typeface="微软雅黑" panose="020B0503020204020204" pitchFamily="82" charset="2"/>
              </a:rPr>
              <a:t>制度</a:t>
            </a:r>
            <a:endParaRPr lang="zh-CN" altLang="en-US" sz="3200" dirty="0">
              <a:solidFill>
                <a:schemeClr val="bg1"/>
              </a:solidFill>
              <a:latin typeface="微软雅黑" panose="020B0503020204020204" pitchFamily="82" charset="2"/>
              <a:ea typeface="微软雅黑" panose="020B0503020204020204" pitchFamily="82" charset="2"/>
            </a:endParaRPr>
          </a:p>
        </p:txBody>
      </p:sp>
      <p:sp>
        <p:nvSpPr>
          <p:cNvPr id="17" name="矩形 16"/>
          <p:cNvSpPr/>
          <p:nvPr/>
        </p:nvSpPr>
        <p:spPr>
          <a:xfrm>
            <a:off x="5130127" y="3232937"/>
            <a:ext cx="1944900" cy="1944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chemeClr val="bg1"/>
                </a:solidFill>
                <a:latin typeface="微软雅黑" panose="020B0503020204020204" pitchFamily="82" charset="2"/>
                <a:ea typeface="微软雅黑" panose="020B0503020204020204" pitchFamily="82" charset="2"/>
              </a:rPr>
              <a:t>坚持</a:t>
            </a:r>
            <a:endParaRPr lang="en-US" altLang="zh-CN" sz="4400" b="1" dirty="0">
              <a:solidFill>
                <a:schemeClr val="bg1"/>
              </a:solidFill>
              <a:latin typeface="微软雅黑" panose="020B0503020204020204" pitchFamily="82" charset="2"/>
              <a:ea typeface="微软雅黑" panose="020B0503020204020204" pitchFamily="82" charset="2"/>
            </a:endParaRPr>
          </a:p>
          <a:p>
            <a:pPr algn="ctr"/>
            <a:r>
              <a:rPr lang="zh-CN" altLang="en-US" sz="3200" b="1" dirty="0">
                <a:solidFill>
                  <a:schemeClr val="bg1"/>
                </a:solidFill>
                <a:latin typeface="微软雅黑" panose="020B0503020204020204" pitchFamily="82" charset="2"/>
                <a:ea typeface="微软雅黑" panose="020B0503020204020204" pitchFamily="82" charset="2"/>
              </a:rPr>
              <a:t>谈心谈话制度</a:t>
            </a:r>
            <a:endParaRPr lang="zh-CN" altLang="en-US" sz="3200" dirty="0">
              <a:solidFill>
                <a:schemeClr val="bg1"/>
              </a:solidFill>
              <a:latin typeface="微软雅黑" panose="020B0503020204020204" pitchFamily="82" charset="2"/>
              <a:ea typeface="微软雅黑" panose="020B0503020204020204" pitchFamily="82" charset="2"/>
            </a:endParaRPr>
          </a:p>
        </p:txBody>
      </p:sp>
      <p:cxnSp>
        <p:nvCxnSpPr>
          <p:cNvPr id="20" name="直接箭头连接符 19"/>
          <p:cNvCxnSpPr/>
          <p:nvPr/>
        </p:nvCxnSpPr>
        <p:spPr>
          <a:xfrm>
            <a:off x="9483952" y="2397913"/>
            <a:ext cx="0" cy="698500"/>
          </a:xfrm>
          <a:prstGeom prst="straightConnector1">
            <a:avLst/>
          </a:prstGeom>
          <a:ln w="19050">
            <a:solidFill>
              <a:srgbClr val="C00000"/>
            </a:solidFill>
            <a:prstDash val="sysDot"/>
            <a:headEnd type="oval" w="lg" len="lg"/>
            <a:tailEnd type="stealth" w="lg" len="lg"/>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8511502" y="3223412"/>
            <a:ext cx="1944900" cy="19449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82" charset="2"/>
                <a:ea typeface="微软雅黑" panose="020B0503020204020204" pitchFamily="82" charset="2"/>
              </a:rPr>
              <a:t>坚持</a:t>
            </a:r>
            <a:endParaRPr lang="en-US" altLang="zh-CN" sz="2800" b="1" dirty="0">
              <a:solidFill>
                <a:schemeClr val="bg1"/>
              </a:solidFill>
              <a:latin typeface="微软雅黑" panose="020B0503020204020204" pitchFamily="82" charset="2"/>
              <a:ea typeface="微软雅黑" panose="020B0503020204020204" pitchFamily="82" charset="2"/>
            </a:endParaRPr>
          </a:p>
          <a:p>
            <a:pPr algn="ctr"/>
            <a:r>
              <a:rPr lang="zh-CN" altLang="en-US" sz="2800" b="1" dirty="0">
                <a:solidFill>
                  <a:schemeClr val="bg1"/>
                </a:solidFill>
                <a:latin typeface="微软雅黑" panose="020B0503020204020204" pitchFamily="82" charset="2"/>
                <a:ea typeface="微软雅黑" panose="020B0503020204020204" pitchFamily="82" charset="2"/>
              </a:rPr>
              <a:t>对党员进行民主评议</a:t>
            </a:r>
            <a:endParaRPr lang="zh-CN" altLang="en-US" sz="2800" dirty="0">
              <a:solidFill>
                <a:schemeClr val="bg1"/>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335779197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p:stCondLst>
                              <p:cond delay="1750"/>
                            </p:stCondLst>
                            <p:childTnLst>
                              <p:par>
                                <p:cTn id="17" presetID="2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250"/>
                            </p:stCondLst>
                            <p:childTnLst>
                              <p:par>
                                <p:cTn id="21" presetID="53"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2750"/>
                            </p:stCondLst>
                            <p:childTnLst>
                              <p:par>
                                <p:cTn id="27" presetID="22" presetClass="entr" presetSubtype="1"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up)">
                                      <p:cBhvr>
                                        <p:cTn id="29" dur="500"/>
                                        <p:tgtEl>
                                          <p:spTgt spid="15"/>
                                        </p:tgtEl>
                                      </p:cBhvr>
                                    </p:animEffect>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3750"/>
                            </p:stCondLst>
                            <p:childTnLst>
                              <p:par>
                                <p:cTn id="37" presetID="22" presetClass="entr" presetSubtype="1"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childTnLst>
                          </p:cTn>
                        </p:par>
                        <p:par>
                          <p:cTn id="40" fill="hold">
                            <p:stCondLst>
                              <p:cond delay="425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16" grpId="0" animBg="1"/>
      <p:bldP spid="17" grpId="0" animBg="1"/>
      <p:bldP spid="2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1" name="矩形 10"/>
          <p:cNvSpPr/>
          <p:nvPr/>
        </p:nvSpPr>
        <p:spPr>
          <a:xfrm>
            <a:off x="1248073" y="2417723"/>
            <a:ext cx="9962230" cy="3846396"/>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5"/>
          <p:cNvSpPr txBox="1"/>
          <p:nvPr/>
        </p:nvSpPr>
        <p:spPr>
          <a:xfrm>
            <a:off x="930077" y="1561561"/>
            <a:ext cx="4698722"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十、开展批评和自我批评</a:t>
            </a:r>
          </a:p>
        </p:txBody>
      </p:sp>
      <p:sp>
        <p:nvSpPr>
          <p:cNvPr id="13" name="文本框 7"/>
          <p:cNvSpPr txBox="1"/>
          <p:nvPr/>
        </p:nvSpPr>
        <p:spPr>
          <a:xfrm>
            <a:off x="1631017" y="2593491"/>
            <a:ext cx="9519911" cy="58477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批评和自我批评是我们党强身治病、保持肌体健康的锐利武器，也是加强和规范党内政治生活的重要手段。必须坚持不懈把批评和自我批评这个武器用好。</a:t>
            </a:r>
          </a:p>
        </p:txBody>
      </p:sp>
      <p:sp>
        <p:nvSpPr>
          <p:cNvPr id="18" name="文本框 9"/>
          <p:cNvSpPr txBox="1"/>
          <p:nvPr/>
        </p:nvSpPr>
        <p:spPr>
          <a:xfrm>
            <a:off x="1631017" y="3499066"/>
            <a:ext cx="9519911" cy="830997"/>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批评和自我批评必须坚持实事求是，讲党性不讲私情、讲真理不讲面子，坚持“团结</a:t>
            </a:r>
            <a:r>
              <a:rPr lang="en-US" altLang="zh-CN" sz="1600" dirty="0">
                <a:solidFill>
                  <a:schemeClr val="tx1">
                    <a:lumMod val="85000"/>
                    <a:lumOff val="15000"/>
                  </a:schemeClr>
                </a:solidFill>
                <a:latin typeface="微软雅黑" panose="020B0503020204020204" pitchFamily="82" charset="2"/>
                <a:ea typeface="微软雅黑" panose="020B0503020204020204" pitchFamily="82" charset="2"/>
              </a:rPr>
              <a:t>——</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批评</a:t>
            </a:r>
            <a:r>
              <a:rPr lang="en-US" altLang="zh-CN" sz="1600" dirty="0">
                <a:solidFill>
                  <a:schemeClr val="tx1">
                    <a:lumMod val="85000"/>
                    <a:lumOff val="15000"/>
                  </a:schemeClr>
                </a:solidFill>
                <a:latin typeface="微软雅黑" panose="020B0503020204020204" pitchFamily="82" charset="2"/>
                <a:ea typeface="微软雅黑" panose="020B0503020204020204" pitchFamily="82" charset="2"/>
              </a:rPr>
              <a:t>——</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团结”，按照“照镜子、正衣冠、洗洗澡、治治病”的要求，严肃认真提意见，满腔热情帮同志，决不能把自我批评变成自我表扬、把相互批评变成相互吹捧。</a:t>
            </a:r>
          </a:p>
        </p:txBody>
      </p:sp>
      <p:sp>
        <p:nvSpPr>
          <p:cNvPr id="19" name="文本框 10"/>
          <p:cNvSpPr txBox="1"/>
          <p:nvPr/>
        </p:nvSpPr>
        <p:spPr>
          <a:xfrm>
            <a:off x="1631017" y="4620085"/>
            <a:ext cx="9519911" cy="58477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党员、干部必须严于自我解剖，对发现的问题要深入剖析原因，认真整改。对待批评要有则改之、无则加勉，不能搞无原则的纷争。</a:t>
            </a:r>
          </a:p>
        </p:txBody>
      </p:sp>
      <p:sp>
        <p:nvSpPr>
          <p:cNvPr id="25" name="文本框 18"/>
          <p:cNvSpPr txBox="1"/>
          <p:nvPr/>
        </p:nvSpPr>
        <p:spPr>
          <a:xfrm>
            <a:off x="1631017" y="5525660"/>
            <a:ext cx="9519911" cy="58477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批评必须出于公心，不主观武断，不发泄私愤。坚决反对事不关己、高高挂起，明知不对、少说为佳的庸俗哲学和好人主义，坚决克服文过饰非、知错不改等错误倾向。</a:t>
            </a:r>
          </a:p>
        </p:txBody>
      </p:sp>
      <p:sp>
        <p:nvSpPr>
          <p:cNvPr id="27" name="矩形 26"/>
          <p:cNvSpPr/>
          <p:nvPr/>
        </p:nvSpPr>
        <p:spPr>
          <a:xfrm>
            <a:off x="1012975" y="262880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1</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28" name="矩形 27"/>
          <p:cNvSpPr/>
          <p:nvPr/>
        </p:nvSpPr>
        <p:spPr>
          <a:xfrm>
            <a:off x="1022875" y="3671829"/>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2</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29" name="矩形 28"/>
          <p:cNvSpPr/>
          <p:nvPr/>
        </p:nvSpPr>
        <p:spPr>
          <a:xfrm>
            <a:off x="1032775" y="461985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0" name="矩形 29"/>
          <p:cNvSpPr/>
          <p:nvPr/>
        </p:nvSpPr>
        <p:spPr>
          <a:xfrm>
            <a:off x="1042675" y="557975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4</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168297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250"/>
                            </p:stCondLst>
                            <p:childTnLst>
                              <p:par>
                                <p:cTn id="13" presetID="16" presetClass="entr" presetSubtype="2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1+#ppt_h/2"/>
                                          </p:val>
                                        </p:tav>
                                        <p:tav tm="100000">
                                          <p:val>
                                            <p:strVal val="#ppt_y"/>
                                          </p:val>
                                        </p:tav>
                                      </p:tavLst>
                                    </p:anim>
                                  </p:childTnLst>
                                </p:cTn>
                              </p:par>
                            </p:childTnLst>
                          </p:cTn>
                        </p:par>
                        <p:par>
                          <p:cTn id="22" fill="hold">
                            <p:stCondLst>
                              <p:cond delay="500"/>
                            </p:stCondLst>
                            <p:childTnLst>
                              <p:par>
                                <p:cTn id="23" presetID="2" presetClass="entr" presetSubtype="2"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2"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2" presetClass="entr" presetSubtype="2"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1+#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ppt_x"/>
                                          </p:val>
                                        </p:tav>
                                        <p:tav tm="100000">
                                          <p:val>
                                            <p:strVal val="#ppt_x"/>
                                          </p:val>
                                        </p:tav>
                                      </p:tavLst>
                                    </p:anim>
                                    <p:anim calcmode="lin" valueType="num">
                                      <p:cBhvr additive="base">
                                        <p:cTn id="54" dur="500" fill="hold"/>
                                        <p:tgtEl>
                                          <p:spTgt spid="30"/>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1+#ppt_w/2"/>
                                          </p:val>
                                        </p:tav>
                                        <p:tav tm="100000">
                                          <p:val>
                                            <p:strVal val="#ppt_x"/>
                                          </p:val>
                                        </p:tav>
                                      </p:tavLst>
                                    </p:anim>
                                    <p:anim calcmode="lin" valueType="num">
                                      <p:cBhvr additive="base">
                                        <p:cTn id="59"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p:bldP spid="13" grpId="0"/>
      <p:bldP spid="18" grpId="0"/>
      <p:bldP spid="19" grpId="0"/>
      <p:bldP spid="25" grpId="0"/>
      <p:bldP spid="27" grpId="0" animBg="1"/>
      <p:bldP spid="28" grpId="0" animBg="1"/>
      <p:bldP spid="29" grpId="0" animBg="1"/>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392573" y="3124575"/>
            <a:ext cx="9558555" cy="1015663"/>
          </a:xfrm>
          <a:prstGeom prst="rect">
            <a:avLst/>
          </a:prstGeom>
          <a:noFill/>
        </p:spPr>
        <p:txBody>
          <a:bodyPr wrap="square" rtlCol="0">
            <a:spAutoFit/>
          </a:bodyPr>
          <a:lstStyle/>
          <a:p>
            <a:pPr algn="ctr"/>
            <a:r>
              <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若干准则制定</a:t>
            </a:r>
            <a:r>
              <a:rPr lang="zh-CN" altLang="en-US" sz="6000" b="1" dirty="0" smtClean="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的意</a:t>
            </a:r>
            <a:r>
              <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义</a:t>
            </a: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smtClean="0">
                  <a:effectLst>
                    <a:glow rad="127000">
                      <a:schemeClr val="bg1"/>
                    </a:glow>
                  </a:effectLst>
                </a:rPr>
                <a:t>第一部分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9"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578167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4" name="矩形 13"/>
          <p:cNvSpPr/>
          <p:nvPr/>
        </p:nvSpPr>
        <p:spPr>
          <a:xfrm>
            <a:off x="1136491" y="2143651"/>
            <a:ext cx="4646791" cy="4043392"/>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14"/>
          <p:cNvSpPr/>
          <p:nvPr/>
        </p:nvSpPr>
        <p:spPr>
          <a:xfrm>
            <a:off x="6163294" y="2143650"/>
            <a:ext cx="4969281" cy="4043393"/>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7"/>
          <p:cNvSpPr txBox="1"/>
          <p:nvPr/>
        </p:nvSpPr>
        <p:spPr>
          <a:xfrm>
            <a:off x="1243366" y="2726746"/>
            <a:ext cx="4646791" cy="3323987"/>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82" charset="2"/>
                <a:ea typeface="微软雅黑" panose="020B0503020204020204" pitchFamily="82" charset="2"/>
              </a:rPr>
              <a:t>党的领导机关和领导干部</a:t>
            </a:r>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对各种不同意见都必须听取，鼓励下级反映真实情况。党内工作会议的报告、讲话以及各类工作总结，上级机关和领导干部检查指导工作，既要讲成绩和经验，又要讲问题和不足；既要注重解决问题，又要从问题中反思自身工作和领导责任。</a:t>
            </a:r>
          </a:p>
        </p:txBody>
      </p:sp>
      <p:sp>
        <p:nvSpPr>
          <p:cNvPr id="17" name="文本框 9"/>
          <p:cNvSpPr txBox="1"/>
          <p:nvPr/>
        </p:nvSpPr>
        <p:spPr>
          <a:xfrm>
            <a:off x="6270169" y="2702995"/>
            <a:ext cx="4969281" cy="3323987"/>
          </a:xfrm>
          <a:prstGeom prst="rect">
            <a:avLst/>
          </a:prstGeom>
          <a:noFill/>
        </p:spPr>
        <p:txBody>
          <a:bodyPr wrap="square" rtlCol="0">
            <a:spAutoFit/>
          </a:bodyPr>
          <a:lstStyle/>
          <a:p>
            <a:pPr>
              <a:lnSpc>
                <a:spcPct val="150000"/>
              </a:lnSpc>
            </a:pPr>
            <a:r>
              <a:rPr lang="zh-CN" altLang="en-US" sz="2000" b="1" dirty="0">
                <a:solidFill>
                  <a:srgbClr val="C00000"/>
                </a:solidFill>
                <a:latin typeface="微软雅黑" panose="020B0503020204020204" pitchFamily="82" charset="2"/>
                <a:ea typeface="微软雅黑" panose="020B0503020204020204" pitchFamily="82" charset="2"/>
              </a:rPr>
              <a:t>领导干部特别是高级干部</a:t>
            </a:r>
            <a:r>
              <a:rPr lang="zh-CN" altLang="en-US" sz="2000" dirty="0">
                <a:solidFill>
                  <a:schemeClr val="tx1">
                    <a:lumMod val="85000"/>
                    <a:lumOff val="15000"/>
                  </a:schemeClr>
                </a:solidFill>
                <a:latin typeface="微软雅黑" panose="020B0503020204020204" pitchFamily="82" charset="2"/>
                <a:ea typeface="微软雅黑" panose="020B0503020204020204" pitchFamily="82" charset="2"/>
              </a:rPr>
              <a:t>必须带头从谏如流、敢于直言，以批评和自我批评的示范行动引导党员、干部打消自我批评怕丢面子、批评上级怕穿小鞋、批评同级怕伤和气、批评下级怕丢选票等思想顾虑。把发现和解决自身问题的能力作为考核评价领导班子的重要依据。</a:t>
            </a:r>
          </a:p>
        </p:txBody>
      </p:sp>
      <p:sp>
        <p:nvSpPr>
          <p:cNvPr id="20" name="矩形: 圆角 11"/>
          <p:cNvSpPr/>
          <p:nvPr/>
        </p:nvSpPr>
        <p:spPr>
          <a:xfrm>
            <a:off x="1961131" y="1835050"/>
            <a:ext cx="3112149" cy="617202"/>
          </a:xfrm>
          <a:prstGeom prst="roundRect">
            <a:avLst>
              <a:gd name="adj" fmla="val 7002"/>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框 14"/>
          <p:cNvSpPr txBox="1"/>
          <p:nvPr/>
        </p:nvSpPr>
        <p:spPr>
          <a:xfrm>
            <a:off x="2104142" y="1958985"/>
            <a:ext cx="2826126" cy="369332"/>
          </a:xfrm>
          <a:prstGeom prst="rect">
            <a:avLst/>
          </a:prstGeom>
          <a:noFill/>
        </p:spPr>
        <p:txBody>
          <a:bodyPr wrap="square" rtlCol="0">
            <a:spAutoFit/>
          </a:bodyPr>
          <a:lstStyle/>
          <a:p>
            <a:r>
              <a:rPr lang="zh-CN" altLang="en-US" b="1" dirty="0">
                <a:solidFill>
                  <a:srgbClr val="FDEDAA"/>
                </a:solidFill>
                <a:latin typeface="微软雅黑" panose="020B0503020204020204" pitchFamily="82" charset="2"/>
                <a:ea typeface="微软雅黑" panose="020B0503020204020204" pitchFamily="82" charset="2"/>
              </a:rPr>
              <a:t>党的领导机关和领导干部</a:t>
            </a:r>
            <a:endParaRPr lang="zh-CN" altLang="en-US" dirty="0">
              <a:solidFill>
                <a:srgbClr val="FDEDAA"/>
              </a:solidFill>
              <a:latin typeface="微软雅黑" panose="020B0503020204020204" pitchFamily="82" charset="2"/>
              <a:ea typeface="微软雅黑" panose="020B0503020204020204" pitchFamily="82" charset="2"/>
            </a:endParaRPr>
          </a:p>
        </p:txBody>
      </p:sp>
      <p:sp>
        <p:nvSpPr>
          <p:cNvPr id="22" name="矩形: 圆角 16"/>
          <p:cNvSpPr/>
          <p:nvPr/>
        </p:nvSpPr>
        <p:spPr>
          <a:xfrm>
            <a:off x="6865486" y="1835050"/>
            <a:ext cx="3402419" cy="617202"/>
          </a:xfrm>
          <a:prstGeom prst="roundRect">
            <a:avLst>
              <a:gd name="adj" fmla="val 7002"/>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19"/>
          <p:cNvSpPr txBox="1"/>
          <p:nvPr/>
        </p:nvSpPr>
        <p:spPr>
          <a:xfrm>
            <a:off x="7153632" y="1958985"/>
            <a:ext cx="2826126" cy="369332"/>
          </a:xfrm>
          <a:prstGeom prst="rect">
            <a:avLst/>
          </a:prstGeom>
          <a:noFill/>
        </p:spPr>
        <p:txBody>
          <a:bodyPr wrap="square" rtlCol="0">
            <a:spAutoFit/>
          </a:bodyPr>
          <a:lstStyle/>
          <a:p>
            <a:r>
              <a:rPr lang="zh-CN" altLang="en-US" b="1" dirty="0">
                <a:solidFill>
                  <a:srgbClr val="FDEDAA"/>
                </a:solidFill>
                <a:latin typeface="微软雅黑" panose="020B0503020204020204" pitchFamily="82" charset="2"/>
                <a:ea typeface="微软雅黑" panose="020B0503020204020204" pitchFamily="82" charset="2"/>
              </a:rPr>
              <a:t>领导干部特别是高级干部</a:t>
            </a:r>
            <a:endParaRPr lang="zh-CN" altLang="en-US" dirty="0">
              <a:solidFill>
                <a:srgbClr val="FDEDAA"/>
              </a:solidFill>
              <a:latin typeface="微软雅黑" panose="020B0503020204020204" pitchFamily="82" charset="2"/>
              <a:ea typeface="微软雅黑" panose="020B0503020204020204" pitchFamily="82" charset="2"/>
            </a:endParaRPr>
          </a:p>
        </p:txBody>
      </p:sp>
    </p:spTree>
    <p:extLst>
      <p:ext uri="{BB962C8B-B14F-4D97-AF65-F5344CB8AC3E}">
        <p14:creationId xmlns:p14="http://schemas.microsoft.com/office/powerpoint/2010/main" val="363744448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4" presetClass="entr" presetSubtype="1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randombar(horizontal)">
                                      <p:cBhvr>
                                        <p:cTn id="11" dur="500"/>
                                        <p:tgtEl>
                                          <p:spTgt spid="20"/>
                                        </p:tgtEl>
                                      </p:cBhvr>
                                    </p:animEffect>
                                  </p:childTnLst>
                                </p:cTn>
                              </p:par>
                            </p:childTnLst>
                          </p:cTn>
                        </p:par>
                        <p:par>
                          <p:cTn id="12" fill="hold">
                            <p:stCondLst>
                              <p:cond delay="1250"/>
                            </p:stCondLst>
                            <p:childTnLst>
                              <p:par>
                                <p:cTn id="13" presetID="16" presetClass="entr" presetSubtype="21"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par>
                          <p:cTn id="20" fill="hold">
                            <p:stCondLst>
                              <p:cond delay="2250"/>
                            </p:stCondLst>
                            <p:childTnLst>
                              <p:par>
                                <p:cTn id="21" presetID="2" presetClass="entr" presetSubtype="2"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8550"/>
                            </p:stCondLst>
                            <p:childTnLst>
                              <p:par>
                                <p:cTn id="26" presetID="14" presetClass="entr" presetSubtype="1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randombar(horizontal)">
                                      <p:cBhvr>
                                        <p:cTn id="28" dur="500"/>
                                        <p:tgtEl>
                                          <p:spTgt spid="22"/>
                                        </p:tgtEl>
                                      </p:cBhvr>
                                    </p:animEffect>
                                  </p:childTnLst>
                                </p:cTn>
                              </p:par>
                            </p:childTnLst>
                          </p:cTn>
                        </p:par>
                        <p:par>
                          <p:cTn id="29" fill="hold">
                            <p:stCondLst>
                              <p:cond delay="905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par>
                          <p:cTn id="33" fill="hold">
                            <p:stCondLst>
                              <p:cond delay="9550"/>
                            </p:stCondLst>
                            <p:childTnLst>
                              <p:par>
                                <p:cTn id="34" presetID="21"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heel(1)">
                                      <p:cBhvr>
                                        <p:cTn id="36" dur="2000"/>
                                        <p:tgtEl>
                                          <p:spTgt spid="15"/>
                                        </p:tgtEl>
                                      </p:cBhvr>
                                    </p:animEffect>
                                  </p:childTnLst>
                                </p:cTn>
                              </p:par>
                            </p:childTnLst>
                          </p:cTn>
                        </p:par>
                        <p:par>
                          <p:cTn id="37" fill="hold">
                            <p:stCondLst>
                              <p:cond delay="11550"/>
                            </p:stCondLst>
                            <p:childTnLst>
                              <p:par>
                                <p:cTn id="38" presetID="2" presetClass="entr" presetSubtype="2" fill="hold" grpId="0" nodeType="afterEffect">
                                  <p:stCondLst>
                                    <p:cond delay="0"/>
                                  </p:stCondLst>
                                  <p:iterate type="lt">
                                    <p:tmPct val="10000"/>
                                  </p:iterate>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animBg="1"/>
      <p:bldP spid="16" grpId="0"/>
      <p:bldP spid="17" grpId="0"/>
      <p:bldP spid="20" grpId="0" animBg="1"/>
      <p:bldP spid="21" grpId="0"/>
      <p:bldP spid="22" grpId="0" animBg="1"/>
      <p:bldP spid="2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4" name="矩形 13"/>
          <p:cNvSpPr/>
          <p:nvPr/>
        </p:nvSpPr>
        <p:spPr>
          <a:xfrm>
            <a:off x="1338916" y="2525292"/>
            <a:ext cx="9847635" cy="3661983"/>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文本框 15"/>
          <p:cNvSpPr txBox="1"/>
          <p:nvPr/>
        </p:nvSpPr>
        <p:spPr>
          <a:xfrm>
            <a:off x="1033921" y="1646784"/>
            <a:ext cx="6750566"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十一、加强对权力运行的制约和监督</a:t>
            </a:r>
          </a:p>
        </p:txBody>
      </p:sp>
      <p:sp>
        <p:nvSpPr>
          <p:cNvPr id="16" name="文本框 16"/>
          <p:cNvSpPr txBox="1"/>
          <p:nvPr/>
        </p:nvSpPr>
        <p:spPr>
          <a:xfrm>
            <a:off x="1767017" y="2784012"/>
            <a:ext cx="9182033" cy="369332"/>
          </a:xfrm>
          <a:prstGeom prst="rect">
            <a:avLst/>
          </a:prstGeom>
          <a:noFill/>
        </p:spPr>
        <p:txBody>
          <a:bodyPr wrap="square" rtlCol="0">
            <a:spAutoFit/>
          </a:bodyPr>
          <a:lstStyle/>
          <a:p>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监督是权力正确运行的根本保证，是加强和规范党内政治生活的重要举措。</a:t>
            </a:r>
          </a:p>
        </p:txBody>
      </p:sp>
      <p:sp>
        <p:nvSpPr>
          <p:cNvPr id="17" name="文本框 7"/>
          <p:cNvSpPr txBox="1"/>
          <p:nvPr/>
        </p:nvSpPr>
        <p:spPr>
          <a:xfrm>
            <a:off x="1767017" y="3369411"/>
            <a:ext cx="9182033" cy="923330"/>
          </a:xfrm>
          <a:prstGeom prst="rect">
            <a:avLst/>
          </a:prstGeom>
          <a:noFill/>
        </p:spPr>
        <p:txBody>
          <a:bodyPr wrap="square" rtlCol="0">
            <a:spAutoFit/>
          </a:bodyPr>
          <a:lstStyle/>
          <a:p>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党的各级组织和领导干部必须在宪法法律范围内活动，增强法治意识、弘扬法治精神，自觉按法定权限、规则、程序办事，决不能以言代法、以权压法、徇私枉法，决不能违规干预司法。</a:t>
            </a:r>
          </a:p>
        </p:txBody>
      </p:sp>
      <p:sp>
        <p:nvSpPr>
          <p:cNvPr id="23" name="文本框 10"/>
          <p:cNvSpPr txBox="1"/>
          <p:nvPr/>
        </p:nvSpPr>
        <p:spPr>
          <a:xfrm>
            <a:off x="1767017" y="4421209"/>
            <a:ext cx="9182033" cy="646331"/>
          </a:xfrm>
          <a:prstGeom prst="rect">
            <a:avLst/>
          </a:prstGeom>
          <a:noFill/>
        </p:spPr>
        <p:txBody>
          <a:bodyPr wrap="square" rtlCol="0">
            <a:spAutoFit/>
          </a:bodyPr>
          <a:lstStyle/>
          <a:p>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营造党内民主监督环境，畅通党内民主监督渠道。党的各级组织和全体党员要增强监督意识，既履行监督责任，又接受各方面监督。</a:t>
            </a:r>
          </a:p>
        </p:txBody>
      </p:sp>
      <p:sp>
        <p:nvSpPr>
          <p:cNvPr id="24" name="文本框 11"/>
          <p:cNvSpPr txBox="1"/>
          <p:nvPr/>
        </p:nvSpPr>
        <p:spPr>
          <a:xfrm>
            <a:off x="1767017" y="5299717"/>
            <a:ext cx="9182033" cy="646331"/>
          </a:xfrm>
          <a:prstGeom prst="rect">
            <a:avLst/>
          </a:prstGeom>
          <a:noFill/>
        </p:spPr>
        <p:txBody>
          <a:bodyPr wrap="square" rtlCol="0">
            <a:spAutoFit/>
          </a:bodyPr>
          <a:lstStyle/>
          <a:p>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党内监督必须突出党的领导机关和领导干部特别是主要领导干部。领导干部要正确对待监督，主动接受监督，习惯在监督下开展工作，决不能拒绝监督、逃避监督。</a:t>
            </a:r>
          </a:p>
        </p:txBody>
      </p:sp>
      <p:sp>
        <p:nvSpPr>
          <p:cNvPr id="31" name="矩形 30"/>
          <p:cNvSpPr/>
          <p:nvPr/>
        </p:nvSpPr>
        <p:spPr>
          <a:xfrm>
            <a:off x="1143600" y="2688179"/>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1</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2" name="矩形 31"/>
          <p:cNvSpPr/>
          <p:nvPr/>
        </p:nvSpPr>
        <p:spPr>
          <a:xfrm>
            <a:off x="1153500" y="346995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2</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3" name="矩形 32"/>
          <p:cNvSpPr/>
          <p:nvPr/>
        </p:nvSpPr>
        <p:spPr>
          <a:xfrm>
            <a:off x="1163400" y="4477354"/>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4" name="矩形 33"/>
          <p:cNvSpPr/>
          <p:nvPr/>
        </p:nvSpPr>
        <p:spPr>
          <a:xfrm>
            <a:off x="1173300" y="5377879"/>
            <a:ext cx="385662" cy="534756"/>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4</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744448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25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2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1+#ppt_h/2"/>
                                          </p:val>
                                        </p:tav>
                                        <p:tav tm="100000">
                                          <p:val>
                                            <p:strVal val="#ppt_y"/>
                                          </p:val>
                                        </p:tav>
                                      </p:tavLst>
                                    </p:anim>
                                  </p:childTnLst>
                                </p:cTn>
                              </p:par>
                            </p:childTnLst>
                          </p:cTn>
                        </p:par>
                        <p:par>
                          <p:cTn id="22" fill="hold">
                            <p:stCondLst>
                              <p:cond delay="500"/>
                            </p:stCondLst>
                            <p:childTnLst>
                              <p:par>
                                <p:cTn id="23" presetID="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1+#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2" presetClass="entr" presetSubtype="2"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fill="hold"/>
                                        <p:tgtEl>
                                          <p:spTgt spid="34"/>
                                        </p:tgtEl>
                                        <p:attrNameLst>
                                          <p:attrName>ppt_x</p:attrName>
                                        </p:attrNameLst>
                                      </p:cBhvr>
                                      <p:tavLst>
                                        <p:tav tm="0">
                                          <p:val>
                                            <p:strVal val="#ppt_x"/>
                                          </p:val>
                                        </p:tav>
                                        <p:tav tm="100000">
                                          <p:val>
                                            <p:strVal val="#ppt_x"/>
                                          </p:val>
                                        </p:tav>
                                      </p:tavLst>
                                    </p:anim>
                                    <p:anim calcmode="lin" valueType="num">
                                      <p:cBhvr additive="base">
                                        <p:cTn id="54" dur="500" fill="hold"/>
                                        <p:tgtEl>
                                          <p:spTgt spid="34"/>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 presetClass="entr" presetSubtype="2"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fill="hold"/>
                                        <p:tgtEl>
                                          <p:spTgt spid="24"/>
                                        </p:tgtEl>
                                        <p:attrNameLst>
                                          <p:attrName>ppt_x</p:attrName>
                                        </p:attrNameLst>
                                      </p:cBhvr>
                                      <p:tavLst>
                                        <p:tav tm="0">
                                          <p:val>
                                            <p:strVal val="1+#ppt_w/2"/>
                                          </p:val>
                                        </p:tav>
                                        <p:tav tm="100000">
                                          <p:val>
                                            <p:strVal val="#ppt_x"/>
                                          </p:val>
                                        </p:tav>
                                      </p:tavLst>
                                    </p:anim>
                                    <p:anim calcmode="lin" valueType="num">
                                      <p:cBhvr additive="base">
                                        <p:cTn id="59"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p:bldP spid="16" grpId="0"/>
      <p:bldP spid="17" grpId="0"/>
      <p:bldP spid="23" grpId="0"/>
      <p:bldP spid="24" grpId="0"/>
      <p:bldP spid="31" grpId="0" animBg="1"/>
      <p:bldP spid="32" grpId="0" animBg="1"/>
      <p:bldP spid="33" grpId="0" animBg="1"/>
      <p:bldP spid="3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grpSp>
        <p:nvGrpSpPr>
          <p:cNvPr id="14" name="组合 13"/>
          <p:cNvGrpSpPr/>
          <p:nvPr/>
        </p:nvGrpSpPr>
        <p:grpSpPr>
          <a:xfrm>
            <a:off x="1116277" y="1609160"/>
            <a:ext cx="10212779" cy="830998"/>
            <a:chOff x="1312999" y="1880832"/>
            <a:chExt cx="6179933" cy="502851"/>
          </a:xfrm>
        </p:grpSpPr>
        <p:sp>
          <p:nvSpPr>
            <p:cNvPr id="15" name="矩形 14"/>
            <p:cNvSpPr/>
            <p:nvPr/>
          </p:nvSpPr>
          <p:spPr>
            <a:xfrm>
              <a:off x="1312999" y="1880832"/>
              <a:ext cx="6179933" cy="50285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sp>
          <p:nvSpPr>
            <p:cNvPr id="16" name="矩形 15"/>
            <p:cNvSpPr/>
            <p:nvPr/>
          </p:nvSpPr>
          <p:spPr>
            <a:xfrm>
              <a:off x="1413603" y="1880832"/>
              <a:ext cx="6079329" cy="502851"/>
            </a:xfrm>
            <a:prstGeom prst="rect">
              <a:avLst/>
            </a:prstGeom>
          </p:spPr>
          <p:txBody>
            <a:bodyPr wrap="square">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领导干部特别是高级干部</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必须加强自律、慎独慎微，自觉检查和及时纠正在行使权力、廉政勤政方面存在的问题，做到可以行使的权力按规则正确行使，该由上级组织行使的权力下级组织不能行使，该由领导班子集体行使的权力班子成员个人不能擅自行使，不该由自己行使的权力决不能行使。</a:t>
              </a:r>
              <a:endParaRPr lang="zh-CN" altLang="en-US"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grpSp>
      <p:grpSp>
        <p:nvGrpSpPr>
          <p:cNvPr id="36" name="组合 35"/>
          <p:cNvGrpSpPr/>
          <p:nvPr/>
        </p:nvGrpSpPr>
        <p:grpSpPr>
          <a:xfrm>
            <a:off x="1114302" y="2616559"/>
            <a:ext cx="10212779" cy="830996"/>
            <a:chOff x="1312999" y="1880832"/>
            <a:chExt cx="6179933" cy="502850"/>
          </a:xfrm>
        </p:grpSpPr>
        <p:sp>
          <p:nvSpPr>
            <p:cNvPr id="37" name="矩形 36"/>
            <p:cNvSpPr/>
            <p:nvPr/>
          </p:nvSpPr>
          <p:spPr>
            <a:xfrm>
              <a:off x="1312999" y="1880832"/>
              <a:ext cx="6179933" cy="50285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sp>
          <p:nvSpPr>
            <p:cNvPr id="38" name="矩形 37"/>
            <p:cNvSpPr/>
            <p:nvPr/>
          </p:nvSpPr>
          <p:spPr>
            <a:xfrm>
              <a:off x="1413603" y="1952691"/>
              <a:ext cx="6079329" cy="353857"/>
            </a:xfrm>
            <a:prstGeom prst="rect">
              <a:avLst/>
            </a:prstGeom>
          </p:spPr>
          <p:txBody>
            <a:bodyPr wrap="square">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对涉及违纪违法行为的举报</a:t>
              </a:r>
              <a:r>
                <a:rPr lang="zh-CN" altLang="en-US" sz="1600" dirty="0">
                  <a:solidFill>
                    <a:srgbClr val="C00000"/>
                  </a:solidFill>
                  <a:latin typeface="微软雅黑" panose="020B0503020204020204" pitchFamily="82" charset="2"/>
                  <a:ea typeface="微软雅黑" panose="020B0503020204020204" pitchFamily="82" charset="2"/>
                </a:rPr>
                <a:t>，</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对党员反映的问题，任何党组织和领导干部都不准隐瞒不报、拖延不办。涉及所反映问题的领导干部应该回避，不准干预或插手组织调查。</a:t>
              </a:r>
              <a:endParaRPr lang="zh-CN" altLang="en-US"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grpSp>
      <p:grpSp>
        <p:nvGrpSpPr>
          <p:cNvPr id="39" name="组合 38"/>
          <p:cNvGrpSpPr/>
          <p:nvPr/>
        </p:nvGrpSpPr>
        <p:grpSpPr>
          <a:xfrm>
            <a:off x="1124202" y="3647723"/>
            <a:ext cx="10212779" cy="842874"/>
            <a:chOff x="1312999" y="1880832"/>
            <a:chExt cx="6179933" cy="510035"/>
          </a:xfrm>
        </p:grpSpPr>
        <p:sp>
          <p:nvSpPr>
            <p:cNvPr id="40" name="矩形 39"/>
            <p:cNvSpPr/>
            <p:nvPr/>
          </p:nvSpPr>
          <p:spPr>
            <a:xfrm>
              <a:off x="1312999" y="1880832"/>
              <a:ext cx="6179933" cy="50285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sp>
          <p:nvSpPr>
            <p:cNvPr id="41" name="矩形 40"/>
            <p:cNvSpPr/>
            <p:nvPr/>
          </p:nvSpPr>
          <p:spPr>
            <a:xfrm>
              <a:off x="1413603" y="1888017"/>
              <a:ext cx="6079329" cy="502850"/>
            </a:xfrm>
            <a:prstGeom prst="rect">
              <a:avLst/>
            </a:prstGeom>
          </p:spPr>
          <p:txBody>
            <a:bodyPr wrap="square">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党员、干部反映他人的问题</a:t>
              </a:r>
              <a:r>
                <a:rPr lang="zh-CN" altLang="en-US" sz="1600" dirty="0">
                  <a:solidFill>
                    <a:srgbClr val="C00000"/>
                  </a:solidFill>
                  <a:latin typeface="微软雅黑" panose="020B0503020204020204" pitchFamily="82" charset="2"/>
                  <a:ea typeface="微软雅黑" panose="020B0503020204020204" pitchFamily="82" charset="2"/>
                </a:rPr>
                <a:t>，</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应该出于党性，通过党内正常渠道实名进行，不准散布小道消息，不准散发匿名信，不准诬告陷害等。对通过正常渠道反映问题的党员，任何组织和个人都不准打击报复，不准擅自进行追查，不准采取调离工作岗位、降格使用等惩罚措施。</a:t>
              </a:r>
              <a:endParaRPr lang="zh-CN" altLang="en-US"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grpSp>
      <p:grpSp>
        <p:nvGrpSpPr>
          <p:cNvPr id="42" name="组合 41"/>
          <p:cNvGrpSpPr/>
          <p:nvPr/>
        </p:nvGrpSpPr>
        <p:grpSpPr>
          <a:xfrm>
            <a:off x="1122227" y="4678872"/>
            <a:ext cx="10212779" cy="831000"/>
            <a:chOff x="1312999" y="1880832"/>
            <a:chExt cx="6179933" cy="502850"/>
          </a:xfrm>
        </p:grpSpPr>
        <p:sp>
          <p:nvSpPr>
            <p:cNvPr id="43" name="矩形 42"/>
            <p:cNvSpPr/>
            <p:nvPr/>
          </p:nvSpPr>
          <p:spPr>
            <a:xfrm>
              <a:off x="1312999" y="1880832"/>
              <a:ext cx="6179933" cy="50285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sp>
          <p:nvSpPr>
            <p:cNvPr id="44" name="矩形 43"/>
            <p:cNvSpPr/>
            <p:nvPr/>
          </p:nvSpPr>
          <p:spPr>
            <a:xfrm>
              <a:off x="1413603" y="1959874"/>
              <a:ext cx="6079329" cy="353856"/>
            </a:xfrm>
            <a:prstGeom prst="rect">
              <a:avLst/>
            </a:prstGeom>
          </p:spPr>
          <p:txBody>
            <a:bodyPr wrap="square">
              <a:spAutoFit/>
            </a:bodyPr>
            <a:lstStyle/>
            <a:p>
              <a:r>
                <a:rPr lang="zh-CN" altLang="en-US" sz="1600" b="1" dirty="0">
                  <a:solidFill>
                    <a:srgbClr val="C00000"/>
                  </a:solidFill>
                  <a:latin typeface="微软雅黑" panose="020B0503020204020204" pitchFamily="82" charset="2"/>
                  <a:ea typeface="微软雅黑" panose="020B0503020204020204" pitchFamily="82" charset="2"/>
                </a:rPr>
                <a:t>坚持授权者要负责监督，发现问题要及时处置。</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强化上级组织对下级组织特别是主要领导干部行使权力的监督，防止权力失控和滥用。</a:t>
              </a:r>
              <a:endParaRPr lang="zh-CN" altLang="en-US" sz="1600" dirty="0">
                <a:solidFill>
                  <a:schemeClr val="tx1">
                    <a:lumMod val="85000"/>
                    <a:lumOff val="15000"/>
                  </a:schemeClr>
                </a:solidFill>
                <a:latin typeface="微软雅黑" panose="020B0503020204020204" pitchFamily="82" charset="2"/>
                <a:ea typeface="微软雅黑" panose="020B0503020204020204" pitchFamily="82" charset="2"/>
              </a:endParaRPr>
            </a:p>
          </p:txBody>
        </p:sp>
      </p:grpSp>
      <p:grpSp>
        <p:nvGrpSpPr>
          <p:cNvPr id="45" name="组合 44"/>
          <p:cNvGrpSpPr/>
          <p:nvPr/>
        </p:nvGrpSpPr>
        <p:grpSpPr>
          <a:xfrm>
            <a:off x="1132127" y="5674399"/>
            <a:ext cx="10212779" cy="1077221"/>
            <a:chOff x="1312999" y="1873644"/>
            <a:chExt cx="6179933" cy="651840"/>
          </a:xfrm>
        </p:grpSpPr>
        <p:sp>
          <p:nvSpPr>
            <p:cNvPr id="46" name="矩形 45"/>
            <p:cNvSpPr/>
            <p:nvPr/>
          </p:nvSpPr>
          <p:spPr>
            <a:xfrm>
              <a:off x="1312999" y="1880832"/>
              <a:ext cx="6179933" cy="502850"/>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sp>
          <p:nvSpPr>
            <p:cNvPr id="47" name="矩形 46"/>
            <p:cNvSpPr/>
            <p:nvPr/>
          </p:nvSpPr>
          <p:spPr>
            <a:xfrm>
              <a:off x="1413603" y="1873644"/>
              <a:ext cx="6079329" cy="651840"/>
            </a:xfrm>
            <a:prstGeom prst="rect">
              <a:avLst/>
            </a:prstGeom>
          </p:spPr>
          <p:txBody>
            <a:bodyPr wrap="square">
              <a:spAutoFit/>
            </a:bodyPr>
            <a:lstStyle/>
            <a:p>
              <a:r>
                <a:rPr lang="zh-CN" altLang="en-US" sz="1600" b="1" dirty="0" smtClean="0">
                  <a:solidFill>
                    <a:srgbClr val="C00000"/>
                  </a:solidFill>
                  <a:latin typeface="微软雅黑" panose="020B0503020204020204" pitchFamily="82" charset="2"/>
                  <a:ea typeface="微软雅黑" panose="020B0503020204020204" pitchFamily="82" charset="2"/>
                </a:rPr>
                <a:t>对</a:t>
              </a:r>
              <a:r>
                <a:rPr lang="zh-CN" altLang="en-US" sz="1600" b="1" dirty="0">
                  <a:solidFill>
                    <a:srgbClr val="C00000"/>
                  </a:solidFill>
                  <a:latin typeface="微软雅黑" panose="020B0503020204020204" pitchFamily="82" charset="2"/>
                  <a:ea typeface="微软雅黑" panose="020B0503020204020204" pitchFamily="82" charset="2"/>
                </a:rPr>
                <a:t>党组织和党员、干部行使权力进行监督，必须依纪依法进行。</a:t>
              </a:r>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纪检监察、司法机关严格依纪依法按程序对涉嫌严重违纪违法行为进行调查。任何组织和个人不得自行决定或受指使对党员、干部采取非法调查手段。对违反规定的，要严肃追究纪律和法律责任。</a:t>
              </a:r>
            </a:p>
            <a:p>
              <a:endParaRPr lang="zh-CN" altLang="en-US" sz="1600" dirty="0">
                <a:solidFill>
                  <a:srgbClr val="C00000"/>
                </a:solidFill>
                <a:latin typeface="微软雅黑" panose="020B0503020204020204" pitchFamily="82" charset="2"/>
                <a:ea typeface="微软雅黑" panose="020B0503020204020204" pitchFamily="82" charset="2"/>
              </a:endParaRPr>
            </a:p>
          </p:txBody>
        </p:sp>
      </p:grpSp>
      <p:sp>
        <p:nvSpPr>
          <p:cNvPr id="48" name="矩形 47"/>
          <p:cNvSpPr/>
          <p:nvPr/>
        </p:nvSpPr>
        <p:spPr>
          <a:xfrm>
            <a:off x="989225" y="1821304"/>
            <a:ext cx="265321" cy="43503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1</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49" name="矩形 48"/>
          <p:cNvSpPr/>
          <p:nvPr/>
        </p:nvSpPr>
        <p:spPr>
          <a:xfrm>
            <a:off x="999125" y="2816829"/>
            <a:ext cx="265321" cy="43503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2</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50" name="矩形 49"/>
          <p:cNvSpPr/>
          <p:nvPr/>
        </p:nvSpPr>
        <p:spPr>
          <a:xfrm>
            <a:off x="1009025" y="3824229"/>
            <a:ext cx="265321" cy="43503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51" name="矩形 50"/>
          <p:cNvSpPr/>
          <p:nvPr/>
        </p:nvSpPr>
        <p:spPr>
          <a:xfrm>
            <a:off x="1007050" y="4879129"/>
            <a:ext cx="265321" cy="43503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4</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52" name="矩形 51"/>
          <p:cNvSpPr/>
          <p:nvPr/>
        </p:nvSpPr>
        <p:spPr>
          <a:xfrm>
            <a:off x="1005075" y="5862779"/>
            <a:ext cx="265321" cy="43503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rgbClr val="C00000"/>
                </a:solidFill>
                <a:latin typeface="微软雅黑" panose="020B0503020204020204" pitchFamily="34" charset="-122"/>
                <a:ea typeface="微软雅黑" panose="020B0503020204020204" pitchFamily="34" charset="-122"/>
              </a:rPr>
              <a:t>5</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744448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ppt_x"/>
                                          </p:val>
                                        </p:tav>
                                        <p:tav tm="100000">
                                          <p:val>
                                            <p:strVal val="#ppt_x"/>
                                          </p:val>
                                        </p:tav>
                                      </p:tavLst>
                                    </p:anim>
                                    <p:anim calcmode="lin" valueType="num">
                                      <p:cBhvr additive="base">
                                        <p:cTn id="13" dur="500" fill="hold"/>
                                        <p:tgtEl>
                                          <p:spTgt spid="4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18" presetClass="entr" presetSubtype="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trips(downRigh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18" presetClass="entr" presetSubtype="6"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strips(downRight)">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ppt_x"/>
                                          </p:val>
                                        </p:tav>
                                        <p:tav tm="100000">
                                          <p:val>
                                            <p:strVal val="#ppt_x"/>
                                          </p:val>
                                        </p:tav>
                                      </p:tavLst>
                                    </p:anim>
                                    <p:anim calcmode="lin" valueType="num">
                                      <p:cBhvr additive="base">
                                        <p:cTn id="33" dur="500" fill="hold"/>
                                        <p:tgtEl>
                                          <p:spTgt spid="50"/>
                                        </p:tgtEl>
                                        <p:attrNameLst>
                                          <p:attrName>ppt_y</p:attrName>
                                        </p:attrNameLst>
                                      </p:cBhvr>
                                      <p:tavLst>
                                        <p:tav tm="0">
                                          <p:val>
                                            <p:strVal val="1+#ppt_h/2"/>
                                          </p:val>
                                        </p:tav>
                                        <p:tav tm="100000">
                                          <p:val>
                                            <p:strVal val="#ppt_y"/>
                                          </p:val>
                                        </p:tav>
                                      </p:tavLst>
                                    </p:anim>
                                  </p:childTnLst>
                                </p:cTn>
                              </p:par>
                            </p:childTnLst>
                          </p:cTn>
                        </p:par>
                        <p:par>
                          <p:cTn id="34" fill="hold">
                            <p:stCondLst>
                              <p:cond delay="500"/>
                            </p:stCondLst>
                            <p:childTnLst>
                              <p:par>
                                <p:cTn id="35" presetID="18" presetClass="entr" presetSubtype="6"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strips(downRight)">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18" presetClass="entr" presetSubtype="6"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strips(downRight)">
                                      <p:cBhvr>
                                        <p:cTn id="47" dur="500"/>
                                        <p:tgtEl>
                                          <p:spTgt spid="42"/>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18" presetClass="entr" presetSubtype="6" fill="hold"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strips(downRight)">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animBg="1"/>
      <p:bldP spid="49" grpId="0" animBg="1"/>
      <p:bldP spid="50" grpId="0" animBg="1"/>
      <p:bldP spid="51" grpId="0" animBg="1"/>
      <p:bldP spid="5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若干准则精细解读</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14" name="矩形 13"/>
          <p:cNvSpPr/>
          <p:nvPr/>
        </p:nvSpPr>
        <p:spPr>
          <a:xfrm>
            <a:off x="1243916" y="2596542"/>
            <a:ext cx="10085141" cy="3661983"/>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文本框 15"/>
          <p:cNvSpPr txBox="1"/>
          <p:nvPr/>
        </p:nvSpPr>
        <p:spPr>
          <a:xfrm>
            <a:off x="962671" y="1718034"/>
            <a:ext cx="5929828"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十二、保持清正廉洁的政治本色</a:t>
            </a:r>
          </a:p>
        </p:txBody>
      </p:sp>
      <p:sp>
        <p:nvSpPr>
          <p:cNvPr id="16" name="文本框 16"/>
          <p:cNvSpPr txBox="1"/>
          <p:nvPr/>
        </p:nvSpPr>
        <p:spPr>
          <a:xfrm>
            <a:off x="1577017" y="2825324"/>
            <a:ext cx="9419539" cy="338554"/>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建设廉洁政治，坚决反对腐败，是加强和规范党内政治生活的重要任务。</a:t>
            </a:r>
          </a:p>
        </p:txBody>
      </p:sp>
      <p:sp>
        <p:nvSpPr>
          <p:cNvPr id="17" name="文本框 7"/>
          <p:cNvSpPr txBox="1"/>
          <p:nvPr/>
        </p:nvSpPr>
        <p:spPr>
          <a:xfrm>
            <a:off x="1577017" y="3334452"/>
            <a:ext cx="9419539" cy="58477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各级领导干部必须严以修身、严以用权、严以律己，谋事要实、创业要实、做人要实，经得起权力、金钱、美色考验，用党和人民赋予的权力为人民服务。</a:t>
            </a:r>
          </a:p>
        </p:txBody>
      </p:sp>
      <p:sp>
        <p:nvSpPr>
          <p:cNvPr id="20" name="文本框 9"/>
          <p:cNvSpPr txBox="1"/>
          <p:nvPr/>
        </p:nvSpPr>
        <p:spPr>
          <a:xfrm>
            <a:off x="1577017" y="5508165"/>
            <a:ext cx="9419539" cy="58477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全体党员、干部特别是高级干部必须拒腐蚀、永不沾，坚决同消极腐败现象作斗争，坚决抵制潜规则，自觉净化社交圈、生活圈、朋友圈，决不能把商品交换那一套搬到党内政治生活和工作中来。</a:t>
            </a:r>
          </a:p>
        </p:txBody>
      </p:sp>
      <p:sp>
        <p:nvSpPr>
          <p:cNvPr id="24" name="文本框 10"/>
          <p:cNvSpPr txBox="1"/>
          <p:nvPr/>
        </p:nvSpPr>
        <p:spPr>
          <a:xfrm>
            <a:off x="1577017" y="4059023"/>
            <a:ext cx="9419539" cy="58477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领导干部特别是高级干部必须带头践行社会主义核心价值观，继承和发扬党的优良传统和作风，弘扬中华民族传统美德，讲修养、讲道德、讲诚信、讲廉耻，养成共产党人的高风亮节，自觉远离低级趣味。</a:t>
            </a:r>
          </a:p>
        </p:txBody>
      </p:sp>
      <p:sp>
        <p:nvSpPr>
          <p:cNvPr id="26" name="文本框 11"/>
          <p:cNvSpPr txBox="1"/>
          <p:nvPr/>
        </p:nvSpPr>
        <p:spPr>
          <a:xfrm>
            <a:off x="1577017" y="4999038"/>
            <a:ext cx="9419539" cy="338554"/>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82" charset="2"/>
                <a:ea typeface="微软雅黑" panose="020B0503020204020204" pitchFamily="82" charset="2"/>
              </a:rPr>
              <a:t>各级领导干部是人民公仆，没有搞特殊化的权利。</a:t>
            </a:r>
          </a:p>
        </p:txBody>
      </p:sp>
      <p:sp>
        <p:nvSpPr>
          <p:cNvPr id="33" name="矩形 32"/>
          <p:cNvSpPr/>
          <p:nvPr/>
        </p:nvSpPr>
        <p:spPr>
          <a:xfrm>
            <a:off x="1060475" y="2771304"/>
            <a:ext cx="265321" cy="43503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1</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4" name="矩形 33"/>
          <p:cNvSpPr/>
          <p:nvPr/>
        </p:nvSpPr>
        <p:spPr>
          <a:xfrm>
            <a:off x="1070375" y="3410579"/>
            <a:ext cx="265321" cy="43503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2</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5" name="矩形 34"/>
          <p:cNvSpPr/>
          <p:nvPr/>
        </p:nvSpPr>
        <p:spPr>
          <a:xfrm>
            <a:off x="1080275" y="4121104"/>
            <a:ext cx="265321" cy="43503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3</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6" name="矩形 35"/>
          <p:cNvSpPr/>
          <p:nvPr/>
        </p:nvSpPr>
        <p:spPr>
          <a:xfrm>
            <a:off x="1078300" y="4950379"/>
            <a:ext cx="265321" cy="43503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smtClean="0">
                <a:solidFill>
                  <a:srgbClr val="C00000"/>
                </a:solidFill>
                <a:latin typeface="微软雅黑" panose="020B0503020204020204" pitchFamily="34" charset="-122"/>
                <a:ea typeface="微软雅黑" panose="020B0503020204020204" pitchFamily="34" charset="-122"/>
              </a:rPr>
              <a:t>4</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
        <p:nvSpPr>
          <p:cNvPr id="37" name="矩形 36"/>
          <p:cNvSpPr/>
          <p:nvPr/>
        </p:nvSpPr>
        <p:spPr>
          <a:xfrm>
            <a:off x="1076325" y="5601529"/>
            <a:ext cx="265321" cy="43503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rgbClr val="C00000"/>
                </a:solidFill>
                <a:latin typeface="微软雅黑" panose="020B0503020204020204" pitchFamily="34" charset="-122"/>
                <a:ea typeface="微软雅黑" panose="020B0503020204020204" pitchFamily="34" charset="-122"/>
              </a:rPr>
              <a:t>5</a:t>
            </a:r>
            <a:endParaRPr lang="zh-CN" altLang="en-US" sz="3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744448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25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20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ppt_x"/>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500"/>
                            </p:stCondLst>
                            <p:childTnLst>
                              <p:par>
                                <p:cTn id="23" presetID="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1+#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2"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2" presetClass="entr" presetSubtype="2"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1+#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ppt_x"/>
                                          </p:val>
                                        </p:tav>
                                        <p:tav tm="100000">
                                          <p:val>
                                            <p:strVal val="#ppt_x"/>
                                          </p:val>
                                        </p:tav>
                                      </p:tavLst>
                                    </p:anim>
                                    <p:anim calcmode="lin" valueType="num">
                                      <p:cBhvr additive="base">
                                        <p:cTn id="54" dur="500" fill="hold"/>
                                        <p:tgtEl>
                                          <p:spTgt spid="36"/>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2" presetClass="entr" presetSubtype="2"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1+#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ppt_x"/>
                                          </p:val>
                                        </p:tav>
                                        <p:tav tm="100000">
                                          <p:val>
                                            <p:strVal val="#ppt_x"/>
                                          </p:val>
                                        </p:tav>
                                      </p:tavLst>
                                    </p:anim>
                                    <p:anim calcmode="lin" valueType="num">
                                      <p:cBhvr additive="base">
                                        <p:cTn id="65" dur="500" fill="hold"/>
                                        <p:tgtEl>
                                          <p:spTgt spid="37"/>
                                        </p:tgtEl>
                                        <p:attrNameLst>
                                          <p:attrName>ppt_y</p:attrName>
                                        </p:attrNameLst>
                                      </p:cBhvr>
                                      <p:tavLst>
                                        <p:tav tm="0">
                                          <p:val>
                                            <p:strVal val="1+#ppt_h/2"/>
                                          </p:val>
                                        </p:tav>
                                        <p:tav tm="100000">
                                          <p:val>
                                            <p:strVal val="#ppt_y"/>
                                          </p:val>
                                        </p:tav>
                                      </p:tavLst>
                                    </p:anim>
                                  </p:childTnLst>
                                </p:cTn>
                              </p:par>
                            </p:childTnLst>
                          </p:cTn>
                        </p:par>
                        <p:par>
                          <p:cTn id="66" fill="hold">
                            <p:stCondLst>
                              <p:cond delay="500"/>
                            </p:stCondLst>
                            <p:childTnLst>
                              <p:par>
                                <p:cTn id="67" presetID="2" presetClass="entr" presetSubtype="2"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P spid="15" grpId="0"/>
      <p:bldP spid="16" grpId="0"/>
      <p:bldP spid="17" grpId="0"/>
      <p:bldP spid="20" grpId="0"/>
      <p:bldP spid="24" grpId="0"/>
      <p:bldP spid="26" grpId="0"/>
      <p:bldP spid="33" grpId="0" animBg="1"/>
      <p:bldP spid="34" grpId="0" animBg="1"/>
      <p:bldP spid="35" grpId="0" animBg="1"/>
      <p:bldP spid="36" grpId="0" animBg="1"/>
      <p:bldP spid="3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59180" y="3124575"/>
            <a:ext cx="10203180" cy="1015663"/>
          </a:xfrm>
          <a:prstGeom prst="rect">
            <a:avLst/>
          </a:prstGeom>
          <a:noFill/>
        </p:spPr>
        <p:txBody>
          <a:bodyPr wrap="square" rtlCol="0">
            <a:spAutoFit/>
          </a:bodyPr>
          <a:lstStyle/>
          <a:p>
            <a:pPr algn="ctr"/>
            <a:r>
              <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若干准</a:t>
            </a:r>
            <a:r>
              <a:rPr lang="zh-CN" altLang="en-US" sz="6000" b="1" dirty="0" smtClean="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则结束语及施行</a:t>
            </a:r>
            <a:endPar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dirty="0" smtClean="0">
                  <a:effectLst>
                    <a:glow rad="127000">
                      <a:schemeClr val="bg1"/>
                    </a:glow>
                  </a:effectLst>
                </a:rPr>
                <a:t>第四部</a:t>
              </a:r>
              <a:r>
                <a:rPr lang="zh-CN" altLang="en-US" b="0" dirty="0" smtClean="0">
                  <a:effectLst>
                    <a:glow rad="127000">
                      <a:schemeClr val="bg1"/>
                    </a:glow>
                  </a:effectLst>
                </a:rPr>
                <a:t>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9"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661988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若干准则结束语及施行</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sp>
        <p:nvSpPr>
          <p:cNvPr id="75" name="D"/>
          <p:cNvSpPr/>
          <p:nvPr/>
        </p:nvSpPr>
        <p:spPr>
          <a:xfrm>
            <a:off x="12787086" y="7271657"/>
            <a:ext cx="101600"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401821" y="2039853"/>
            <a:ext cx="9791874" cy="415977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圆角 1"/>
          <p:cNvSpPr/>
          <p:nvPr/>
        </p:nvSpPr>
        <p:spPr>
          <a:xfrm rot="16200000">
            <a:off x="251037" y="3745354"/>
            <a:ext cx="2315770"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6" name="文本框 33"/>
          <p:cNvSpPr txBox="1"/>
          <p:nvPr/>
        </p:nvSpPr>
        <p:spPr>
          <a:xfrm rot="16200000">
            <a:off x="570825" y="3847649"/>
            <a:ext cx="1661993" cy="502702"/>
          </a:xfrm>
          <a:prstGeom prst="rect">
            <a:avLst/>
          </a:prstGeom>
          <a:noFill/>
        </p:spPr>
        <p:txBody>
          <a:bodyPr vert="eaVert" wrap="none" rtlCol="0">
            <a:spAutoFit/>
          </a:bodyPr>
          <a:lstStyle/>
          <a:p>
            <a:r>
              <a:rPr lang="zh-CN" altLang="en-US" sz="3200" b="1" dirty="0" smtClean="0">
                <a:solidFill>
                  <a:srgbClr val="FDEDAA"/>
                </a:solidFill>
                <a:latin typeface="微软雅黑" panose="020B0503020204020204" pitchFamily="82" charset="2"/>
                <a:ea typeface="微软雅黑" panose="020B0503020204020204" pitchFamily="82" charset="2"/>
              </a:rPr>
              <a:t>结</a:t>
            </a:r>
            <a:endParaRPr lang="en-US" altLang="zh-CN" sz="3200" b="1" dirty="0" smtClean="0">
              <a:solidFill>
                <a:srgbClr val="FDEDAA"/>
              </a:solidFill>
              <a:latin typeface="微软雅黑" panose="020B0503020204020204" pitchFamily="82" charset="2"/>
              <a:ea typeface="微软雅黑" panose="020B0503020204020204" pitchFamily="82" charset="2"/>
            </a:endParaRPr>
          </a:p>
          <a:p>
            <a:r>
              <a:rPr lang="zh-CN" altLang="en-US" sz="3200" b="1" dirty="0" smtClean="0">
                <a:solidFill>
                  <a:srgbClr val="FDEDAA"/>
                </a:solidFill>
                <a:latin typeface="微软雅黑" panose="020B0503020204020204" pitchFamily="82" charset="2"/>
                <a:ea typeface="微软雅黑" panose="020B0503020204020204" pitchFamily="82" charset="2"/>
              </a:rPr>
              <a:t>束</a:t>
            </a:r>
            <a:endParaRPr lang="en-US" altLang="zh-CN" sz="3200" b="1" dirty="0" smtClean="0">
              <a:solidFill>
                <a:srgbClr val="FDEDAA"/>
              </a:solidFill>
              <a:latin typeface="微软雅黑" panose="020B0503020204020204" pitchFamily="82" charset="2"/>
              <a:ea typeface="微软雅黑" panose="020B0503020204020204" pitchFamily="82" charset="2"/>
            </a:endParaRPr>
          </a:p>
          <a:p>
            <a:r>
              <a:rPr lang="zh-CN" altLang="en-US" sz="3200" b="1" dirty="0" smtClean="0">
                <a:solidFill>
                  <a:srgbClr val="FDEDAA"/>
                </a:solidFill>
                <a:latin typeface="微软雅黑" panose="020B0503020204020204" pitchFamily="82" charset="2"/>
                <a:ea typeface="微软雅黑" panose="020B0503020204020204" pitchFamily="82" charset="2"/>
              </a:rPr>
              <a:t>语</a:t>
            </a:r>
            <a:endParaRPr lang="zh-CN" altLang="en-US" sz="3200" b="1" dirty="0">
              <a:solidFill>
                <a:srgbClr val="FDEDAA"/>
              </a:solidFill>
              <a:latin typeface="微软雅黑" panose="020B0503020204020204" pitchFamily="82" charset="2"/>
              <a:ea typeface="微软雅黑" panose="020B0503020204020204" pitchFamily="82" charset="2"/>
            </a:endParaRPr>
          </a:p>
        </p:txBody>
      </p:sp>
      <p:sp>
        <p:nvSpPr>
          <p:cNvPr id="77" name="文本框 35"/>
          <p:cNvSpPr txBox="1"/>
          <p:nvPr/>
        </p:nvSpPr>
        <p:spPr>
          <a:xfrm>
            <a:off x="1923805" y="3346273"/>
            <a:ext cx="8938325" cy="2492990"/>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panose="020B0503020204020204" pitchFamily="82" charset="2"/>
                <a:ea typeface="微软雅黑" panose="020B0503020204020204" pitchFamily="82" charset="2"/>
              </a:rPr>
              <a:t>       落实党委主体责任和纪委监督责任，强化责任追究。党委（党组）主要负责人要认真履行第一责任人责任。党的各级组织要强化对党内政治生活准则落实情况的督促检查，建立健全问责机制，上级党组织要加强对下级党组织的指导监督检查，各级组织部门和机关党组织要加强日常管理，各级纪律检查机关要严肃查处违反党内政治生活准则的各种行为。</a:t>
            </a:r>
          </a:p>
          <a:p>
            <a:pPr>
              <a:lnSpc>
                <a:spcPct val="150000"/>
              </a:lnSpc>
            </a:pPr>
            <a:r>
              <a:rPr lang="zh-CN" altLang="en-US" sz="1200" dirty="0">
                <a:solidFill>
                  <a:schemeClr val="tx1">
                    <a:lumMod val="85000"/>
                    <a:lumOff val="15000"/>
                  </a:schemeClr>
                </a:solidFill>
                <a:latin typeface="微软雅黑" panose="020B0503020204020204" pitchFamily="82" charset="2"/>
                <a:ea typeface="微软雅黑" panose="020B0503020204020204" pitchFamily="82" charset="2"/>
              </a:rPr>
              <a:t>加强和规范党内政治生活，要从中央委员会、中央政治局、中央政治局常务委员会做起。高级干部要清醒认识自己岗位对党和国家的特殊重要性，职位越高越要自觉按照党提出的标准严格要求自己，越要做到党性坚强、党纪严明，做到对党始终忠诚、永不叛党。制定高级干部贯彻落实本准则的实施意见，指导和督促高级干部在遵守和执行党内政治生活准则上作全党表率。</a:t>
            </a:r>
          </a:p>
          <a:p>
            <a:pPr>
              <a:lnSpc>
                <a:spcPct val="150000"/>
              </a:lnSpc>
            </a:pPr>
            <a:r>
              <a:rPr lang="zh-CN" altLang="en-US" sz="1200" b="1" dirty="0">
                <a:solidFill>
                  <a:schemeClr val="tx1">
                    <a:lumMod val="85000"/>
                    <a:lumOff val="15000"/>
                  </a:schemeClr>
                </a:solidFill>
                <a:latin typeface="微软雅黑" panose="020B0503020204020204" pitchFamily="82" charset="2"/>
                <a:ea typeface="微软雅黑" panose="020B0503020204020204" pitchFamily="82" charset="2"/>
              </a:rPr>
              <a:t>      </a:t>
            </a:r>
            <a:r>
              <a:rPr lang="zh-CN" altLang="en-US" sz="1600" b="1" dirty="0">
                <a:solidFill>
                  <a:srgbClr val="C00000"/>
                </a:solidFill>
                <a:latin typeface="微软雅黑" panose="020B0503020204020204" pitchFamily="82" charset="2"/>
                <a:ea typeface="微软雅黑" panose="020B0503020204020204" pitchFamily="82" charset="2"/>
              </a:rPr>
              <a:t>全面从严治党永远在路上。全党要坚持不懈努力，共同营造风清气正的政治生态，确保党始终成为中国特色社会主义事业的坚强领导核心。</a:t>
            </a:r>
          </a:p>
        </p:txBody>
      </p:sp>
      <p:sp>
        <p:nvSpPr>
          <p:cNvPr id="78" name="文本框 5"/>
          <p:cNvSpPr txBox="1"/>
          <p:nvPr/>
        </p:nvSpPr>
        <p:spPr>
          <a:xfrm>
            <a:off x="3432347" y="2409878"/>
            <a:ext cx="5979522" cy="707886"/>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000" dirty="0"/>
              <a:t> 全面从严治党永远在路上</a:t>
            </a:r>
          </a:p>
        </p:txBody>
      </p:sp>
    </p:spTree>
    <p:extLst>
      <p:ext uri="{BB962C8B-B14F-4D97-AF65-F5344CB8AC3E}">
        <p14:creationId xmlns:p14="http://schemas.microsoft.com/office/powerpoint/2010/main" val="370065118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fade">
                                      <p:cBhvr>
                                        <p:cTn id="11" dur="500"/>
                                        <p:tgtEl>
                                          <p:spTgt spid="75"/>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randombar(horizontal)">
                                      <p:cBhvr>
                                        <p:cTn id="15" dur="500"/>
                                        <p:tgtEl>
                                          <p:spTgt spid="71"/>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barn(inVertical)">
                                      <p:cBhvr>
                                        <p:cTn id="19" dur="500"/>
                                        <p:tgtEl>
                                          <p:spTgt spid="76"/>
                                        </p:tgtEl>
                                      </p:cBhvr>
                                    </p:animEffect>
                                  </p:childTnLst>
                                </p:cTn>
                              </p:par>
                            </p:childTnLst>
                          </p:cTn>
                        </p:par>
                        <p:par>
                          <p:cTn id="20" fill="hold">
                            <p:stCondLst>
                              <p:cond delay="2250"/>
                            </p:stCondLst>
                            <p:childTnLst>
                              <p:par>
                                <p:cTn id="21" presetID="21" presetClass="entr" presetSubtype="1"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heel(1)">
                                      <p:cBhvr>
                                        <p:cTn id="23" dur="2000"/>
                                        <p:tgtEl>
                                          <p:spTgt spid="46"/>
                                        </p:tgtEl>
                                      </p:cBhvr>
                                    </p:animEffect>
                                  </p:childTnLst>
                                </p:cTn>
                              </p:par>
                            </p:childTnLst>
                          </p:cTn>
                        </p:par>
                        <p:par>
                          <p:cTn id="24" fill="hold">
                            <p:stCondLst>
                              <p:cond delay="4250"/>
                            </p:stCondLst>
                            <p:childTnLst>
                              <p:par>
                                <p:cTn id="25" presetID="16" presetClass="entr" presetSubtype="21"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barn(inVertical)">
                                      <p:cBhvr>
                                        <p:cTn id="27" dur="500"/>
                                        <p:tgtEl>
                                          <p:spTgt spid="78"/>
                                        </p:tgtEl>
                                      </p:cBhvr>
                                    </p:animEffect>
                                  </p:childTnLst>
                                </p:cTn>
                              </p:par>
                            </p:childTnLst>
                          </p:cTn>
                        </p:par>
                        <p:par>
                          <p:cTn id="28" fill="hold">
                            <p:stCondLst>
                              <p:cond delay="4750"/>
                            </p:stCondLst>
                            <p:childTnLst>
                              <p:par>
                                <p:cTn id="29" presetID="2" presetClass="entr" presetSubtype="2" fill="hold" grpId="0" nodeType="afterEffect">
                                  <p:stCondLst>
                                    <p:cond delay="0"/>
                                  </p:stCondLst>
                                  <p:iterate type="lt">
                                    <p:tmPct val="10000"/>
                                  </p:iterate>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fill="hold"/>
                                        <p:tgtEl>
                                          <p:spTgt spid="77"/>
                                        </p:tgtEl>
                                        <p:attrNameLst>
                                          <p:attrName>ppt_x</p:attrName>
                                        </p:attrNameLst>
                                      </p:cBhvr>
                                      <p:tavLst>
                                        <p:tav tm="0">
                                          <p:val>
                                            <p:strVal val="1+#ppt_w/2"/>
                                          </p:val>
                                        </p:tav>
                                        <p:tav tm="100000">
                                          <p:val>
                                            <p:strVal val="#ppt_x"/>
                                          </p:val>
                                        </p:tav>
                                      </p:tavLst>
                                    </p:anim>
                                    <p:anim calcmode="lin" valueType="num">
                                      <p:cBhvr additive="base">
                                        <p:cTn id="32" dur="500" fill="hold"/>
                                        <p:tgtEl>
                                          <p:spTgt spid="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5" grpId="0" animBg="1"/>
      <p:bldP spid="46" grpId="0" animBg="1"/>
      <p:bldP spid="71" grpId="0" animBg="1"/>
      <p:bldP spid="76" grpId="0"/>
      <p:bldP spid="77" grpId="0"/>
      <p:bldP spid="7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若干准则结束语及施行</a:t>
            </a:r>
            <a:endPar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endParaRPr>
          </a:p>
        </p:txBody>
      </p:sp>
      <p:grpSp>
        <p:nvGrpSpPr>
          <p:cNvPr id="73" name="组合 72"/>
          <p:cNvGrpSpPr/>
          <p:nvPr/>
        </p:nvGrpSpPr>
        <p:grpSpPr>
          <a:xfrm>
            <a:off x="6102377" y="2115284"/>
            <a:ext cx="5407440" cy="3759612"/>
            <a:chOff x="6244877" y="262784"/>
            <a:chExt cx="5407440" cy="3759612"/>
          </a:xfrm>
        </p:grpSpPr>
        <p:sp>
          <p:nvSpPr>
            <p:cNvPr id="10" name="文本框 9"/>
            <p:cNvSpPr txBox="1"/>
            <p:nvPr/>
          </p:nvSpPr>
          <p:spPr>
            <a:xfrm>
              <a:off x="6405360" y="1346411"/>
              <a:ext cx="5133975" cy="2381549"/>
            </a:xfrm>
            <a:prstGeom prst="rect">
              <a:avLst/>
            </a:prstGeom>
            <a:noFill/>
          </p:spPr>
          <p:txBody>
            <a:bodyPr wrap="square" rtlCol="0">
              <a:spAutoFit/>
            </a:bodyPr>
            <a:lstStyle/>
            <a:p>
              <a:pPr algn="just">
                <a:lnSpc>
                  <a:spcPct val="160000"/>
                </a:lnSpc>
              </a:pPr>
              <a:r>
                <a:rPr lang="zh-CN" altLang="en-US" sz="2400" b="1" dirty="0">
                  <a:solidFill>
                    <a:schemeClr val="accent6">
                      <a:lumMod val="50000"/>
                    </a:schemeClr>
                  </a:solidFill>
                  <a:latin typeface="微软雅黑" panose="020B0503020204020204" pitchFamily="34" charset="-122"/>
                  <a:ea typeface="微软雅黑" panose="020B0503020204020204" pitchFamily="34" charset="-122"/>
                </a:rPr>
                <a:t>本条例自</a:t>
              </a:r>
              <a:r>
                <a:rPr lang="en-US" altLang="zh-CN" sz="2400" b="1" dirty="0">
                  <a:solidFill>
                    <a:srgbClr val="C00000"/>
                  </a:solidFill>
                  <a:latin typeface="微软雅黑" panose="020B0503020204020204" pitchFamily="34" charset="-122"/>
                  <a:ea typeface="微软雅黑" panose="020B0503020204020204" pitchFamily="34" charset="-122"/>
                </a:rPr>
                <a:t>2016</a:t>
              </a:r>
              <a:r>
                <a:rPr lang="zh-CN" altLang="en-US" sz="2400" b="1" dirty="0" smtClean="0">
                  <a:solidFill>
                    <a:srgbClr val="C00000"/>
                  </a:solidFill>
                  <a:latin typeface="微软雅黑" panose="020B0503020204020204" pitchFamily="34" charset="-122"/>
                  <a:ea typeface="微软雅黑" panose="020B0503020204020204" pitchFamily="34" charset="-122"/>
                </a:rPr>
                <a:t>年</a:t>
              </a:r>
              <a:r>
                <a:rPr lang="en-US" altLang="zh-CN" sz="2400" b="1" dirty="0" smtClean="0">
                  <a:solidFill>
                    <a:srgbClr val="C00000"/>
                  </a:solidFill>
                  <a:latin typeface="微软雅黑" panose="020B0503020204020204" pitchFamily="34" charset="-122"/>
                  <a:ea typeface="微软雅黑" panose="020B0503020204020204" pitchFamily="34" charset="-122"/>
                </a:rPr>
                <a:t>10</a:t>
              </a:r>
              <a:r>
                <a:rPr lang="zh-CN" altLang="en-US" sz="2400" b="1" dirty="0" smtClean="0">
                  <a:solidFill>
                    <a:srgbClr val="C00000"/>
                  </a:solidFill>
                  <a:latin typeface="微软雅黑" panose="020B0503020204020204" pitchFamily="34" charset="-122"/>
                  <a:ea typeface="微软雅黑" panose="020B0503020204020204" pitchFamily="34" charset="-122"/>
                </a:rPr>
                <a:t>月</a:t>
              </a:r>
              <a:r>
                <a:rPr lang="en-US" altLang="zh-CN" sz="2400" b="1" dirty="0" smtClean="0">
                  <a:solidFill>
                    <a:srgbClr val="C00000"/>
                  </a:solidFill>
                  <a:latin typeface="微软雅黑" panose="020B0503020204020204" pitchFamily="34" charset="-122"/>
                  <a:ea typeface="微软雅黑" panose="020B0503020204020204" pitchFamily="34" charset="-122"/>
                </a:rPr>
                <a:t>27</a:t>
              </a:r>
              <a:r>
                <a:rPr lang="zh-CN" altLang="en-US" sz="2400" b="1" dirty="0" smtClean="0">
                  <a:solidFill>
                    <a:srgbClr val="C00000"/>
                  </a:solidFill>
                  <a:latin typeface="微软雅黑" panose="020B0503020204020204" pitchFamily="34" charset="-122"/>
                  <a:ea typeface="微软雅黑" panose="020B0503020204020204" pitchFamily="34" charset="-122"/>
                </a:rPr>
                <a:t>日</a:t>
              </a:r>
              <a:r>
                <a:rPr lang="zh-CN" altLang="en-US" sz="2400" b="1" dirty="0">
                  <a:solidFill>
                    <a:schemeClr val="accent6">
                      <a:lumMod val="50000"/>
                    </a:schemeClr>
                  </a:solidFill>
                  <a:latin typeface="微软雅黑" panose="020B0503020204020204" pitchFamily="34" charset="-122"/>
                  <a:ea typeface="微软雅黑" panose="020B0503020204020204" pitchFamily="34" charset="-122"/>
                </a:rPr>
                <a:t>起施行。中国共产党第十八届中央委员会第六次全体会议审议通过了</a:t>
              </a:r>
              <a:r>
                <a:rPr lang="en-US" altLang="zh-CN" sz="2400" b="1" dirty="0" smtClean="0">
                  <a:solidFill>
                    <a:schemeClr val="accent6">
                      <a:lumMod val="50000"/>
                    </a:schemeClr>
                  </a:solidFill>
                  <a:latin typeface="微软雅黑" panose="020B0503020204020204" pitchFamily="34" charset="-122"/>
                  <a:ea typeface="微软雅黑" panose="020B0503020204020204" pitchFamily="34" charset="-122"/>
                </a:rPr>
                <a:t>《</a:t>
              </a:r>
              <a:r>
                <a:rPr lang="zh-CN" altLang="en-US" sz="2400" b="1" dirty="0">
                  <a:solidFill>
                    <a:schemeClr val="accent6">
                      <a:lumMod val="50000"/>
                    </a:schemeClr>
                  </a:solidFill>
                  <a:latin typeface="微软雅黑" panose="020B0503020204020204" pitchFamily="34" charset="-122"/>
                  <a:ea typeface="微软雅黑" panose="020B0503020204020204" pitchFamily="34" charset="-122"/>
                </a:rPr>
                <a:t>关于新形势下党内政治生活的若干准则</a:t>
              </a:r>
              <a:r>
                <a:rPr lang="en-US" altLang="zh-CN" sz="2400" b="1" dirty="0" smtClean="0">
                  <a:solidFill>
                    <a:schemeClr val="accent6">
                      <a:lumMod val="50000"/>
                    </a:schemeClr>
                  </a:solidFill>
                  <a:latin typeface="微软雅黑" panose="020B0503020204020204" pitchFamily="34" charset="-122"/>
                  <a:ea typeface="微软雅黑" panose="020B0503020204020204" pitchFamily="34" charset="-122"/>
                </a:rPr>
                <a:t>》</a:t>
              </a:r>
              <a:endParaRPr lang="zh-CN" altLang="en-US" sz="2400" b="1"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27" name="矩形 26"/>
            <p:cNvSpPr>
              <a:spLocks/>
            </p:cNvSpPr>
            <p:nvPr/>
          </p:nvSpPr>
          <p:spPr>
            <a:xfrm>
              <a:off x="6244877" y="619784"/>
              <a:ext cx="5407440" cy="3402612"/>
            </a:xfrm>
            <a:prstGeom prst="rect">
              <a:avLst/>
            </a:prstGeom>
            <a:noFill/>
            <a:ln w="19050">
              <a:solidFill>
                <a:srgbClr val="C00000"/>
              </a:solidFill>
              <a:prstDash val="sysDot"/>
            </a:ln>
          </p:spPr>
          <p:txBody>
            <a:bodyPr wrap="square" rtlCol="0" anchor="ctr">
              <a:noAutofit/>
            </a:bodyPr>
            <a:lstStyle/>
            <a:p>
              <a:pPr algn="ctr"/>
              <a:endParaRPr lang="zh-CN" altLang="en-US">
                <a:solidFill>
                  <a:schemeClr val="accent6">
                    <a:lumMod val="5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8138972" y="262784"/>
              <a:ext cx="1919428" cy="71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若干准则</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35" name="文本框 34"/>
          <p:cNvSpPr txBox="1"/>
          <p:nvPr/>
        </p:nvSpPr>
        <p:spPr>
          <a:xfrm>
            <a:off x="1918968" y="2182480"/>
            <a:ext cx="2236510" cy="707886"/>
          </a:xfrm>
          <a:prstGeom prst="rect">
            <a:avLst/>
          </a:prstGeom>
          <a:noFill/>
        </p:spPr>
        <p:txBody>
          <a:bodyPr wrap="none" rtlCol="0">
            <a:spAutoFit/>
          </a:bodyPr>
          <a:lstStyle>
            <a:defPPr>
              <a:defRPr lang="zh-CN"/>
            </a:defPPr>
            <a:lvl1pPr algn="ctr">
              <a:defRPr sz="4000" b="1">
                <a:solidFill>
                  <a:srgbClr val="C00000"/>
                </a:solidFill>
                <a:latin typeface="微软雅黑" panose="020B0503020204020204" pitchFamily="34" charset="-122"/>
                <a:ea typeface="微软雅黑" panose="020B0503020204020204" pitchFamily="34" charset="-122"/>
              </a:defRPr>
            </a:lvl1pPr>
          </a:lstStyle>
          <a:p>
            <a:pPr algn="l"/>
            <a:r>
              <a:rPr lang="zh-CN" altLang="en-US"/>
              <a:t>施行</a:t>
            </a:r>
            <a:r>
              <a:rPr lang="zh-CN" altLang="en-US" smtClean="0"/>
              <a:t>日期</a:t>
            </a:r>
            <a:endParaRPr lang="zh-CN" altLang="en-US"/>
          </a:p>
        </p:txBody>
      </p:sp>
      <p:grpSp>
        <p:nvGrpSpPr>
          <p:cNvPr id="21" name="组合 20"/>
          <p:cNvGrpSpPr/>
          <p:nvPr/>
        </p:nvGrpSpPr>
        <p:grpSpPr>
          <a:xfrm>
            <a:off x="638550" y="3188845"/>
            <a:ext cx="4743450" cy="2686051"/>
            <a:chOff x="781050" y="3362325"/>
            <a:chExt cx="4743450" cy="2686051"/>
          </a:xfrm>
        </p:grpSpPr>
        <p:sp>
          <p:nvSpPr>
            <p:cNvPr id="11" name="圆角矩形 10"/>
            <p:cNvSpPr/>
            <p:nvPr/>
          </p:nvSpPr>
          <p:spPr>
            <a:xfrm>
              <a:off x="781050" y="3533774"/>
              <a:ext cx="4743450" cy="2514601"/>
            </a:xfrm>
            <a:prstGeom prst="roundRect">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271588" y="3362325"/>
              <a:ext cx="3762375" cy="561975"/>
              <a:chOff x="1247775" y="3448050"/>
              <a:chExt cx="3762375" cy="561975"/>
            </a:xfrm>
          </p:grpSpPr>
          <p:grpSp>
            <p:nvGrpSpPr>
              <p:cNvPr id="16" name="组合 15"/>
              <p:cNvGrpSpPr/>
              <p:nvPr/>
            </p:nvGrpSpPr>
            <p:grpSpPr>
              <a:xfrm>
                <a:off x="1247775" y="3448050"/>
                <a:ext cx="228600" cy="561975"/>
                <a:chOff x="1266825" y="3638550"/>
                <a:chExt cx="228600" cy="561975"/>
              </a:xfrm>
            </p:grpSpPr>
            <p:sp>
              <p:nvSpPr>
                <p:cNvPr id="12" name="椭圆 11"/>
                <p:cNvSpPr/>
                <p:nvPr/>
              </p:nvSpPr>
              <p:spPr>
                <a:xfrm>
                  <a:off x="1266825" y="3971925"/>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1300163" y="3638550"/>
                  <a:ext cx="161925" cy="485775"/>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689497" y="3448050"/>
                <a:ext cx="228600" cy="561975"/>
                <a:chOff x="1266825" y="3638550"/>
                <a:chExt cx="228600" cy="561975"/>
              </a:xfrm>
            </p:grpSpPr>
            <p:sp>
              <p:nvSpPr>
                <p:cNvPr id="48" name="椭圆 47"/>
                <p:cNvSpPr/>
                <p:nvPr/>
              </p:nvSpPr>
              <p:spPr>
                <a:xfrm>
                  <a:off x="1266825" y="3971925"/>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49" name="圆角矩形 48"/>
                <p:cNvSpPr/>
                <p:nvPr/>
              </p:nvSpPr>
              <p:spPr>
                <a:xfrm>
                  <a:off x="1300163" y="3638550"/>
                  <a:ext cx="161925" cy="485775"/>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2131219" y="3448050"/>
                <a:ext cx="228600" cy="561975"/>
                <a:chOff x="1266825" y="3638550"/>
                <a:chExt cx="228600" cy="561975"/>
              </a:xfrm>
            </p:grpSpPr>
            <p:sp>
              <p:nvSpPr>
                <p:cNvPr id="51" name="椭圆 50"/>
                <p:cNvSpPr/>
                <p:nvPr/>
              </p:nvSpPr>
              <p:spPr>
                <a:xfrm>
                  <a:off x="1266825" y="3971925"/>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1300163" y="3638550"/>
                  <a:ext cx="161925" cy="485775"/>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2572941" y="3448050"/>
                <a:ext cx="228600" cy="561975"/>
                <a:chOff x="1266825" y="3638550"/>
                <a:chExt cx="228600" cy="561975"/>
              </a:xfrm>
            </p:grpSpPr>
            <p:sp>
              <p:nvSpPr>
                <p:cNvPr id="54" name="椭圆 53"/>
                <p:cNvSpPr/>
                <p:nvPr/>
              </p:nvSpPr>
              <p:spPr>
                <a:xfrm>
                  <a:off x="1266825" y="3971925"/>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55" name="圆角矩形 54"/>
                <p:cNvSpPr/>
                <p:nvPr/>
              </p:nvSpPr>
              <p:spPr>
                <a:xfrm>
                  <a:off x="1300163" y="3638550"/>
                  <a:ext cx="161925" cy="485775"/>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3014663" y="3448050"/>
                <a:ext cx="228600" cy="561975"/>
                <a:chOff x="1266825" y="3638550"/>
                <a:chExt cx="228600" cy="561975"/>
              </a:xfrm>
            </p:grpSpPr>
            <p:sp>
              <p:nvSpPr>
                <p:cNvPr id="57" name="椭圆 56"/>
                <p:cNvSpPr/>
                <p:nvPr/>
              </p:nvSpPr>
              <p:spPr>
                <a:xfrm>
                  <a:off x="1266825" y="3971925"/>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1300163" y="3638550"/>
                  <a:ext cx="161925" cy="485775"/>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3456385" y="3448050"/>
                <a:ext cx="228600" cy="561975"/>
                <a:chOff x="1266825" y="3638550"/>
                <a:chExt cx="228600" cy="561975"/>
              </a:xfrm>
            </p:grpSpPr>
            <p:sp>
              <p:nvSpPr>
                <p:cNvPr id="60" name="椭圆 59"/>
                <p:cNvSpPr/>
                <p:nvPr/>
              </p:nvSpPr>
              <p:spPr>
                <a:xfrm>
                  <a:off x="1266825" y="3971925"/>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1300163" y="3638550"/>
                  <a:ext cx="161925" cy="485775"/>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3898107" y="3448050"/>
                <a:ext cx="228600" cy="561975"/>
                <a:chOff x="1266825" y="3638550"/>
                <a:chExt cx="228600" cy="561975"/>
              </a:xfrm>
            </p:grpSpPr>
            <p:sp>
              <p:nvSpPr>
                <p:cNvPr id="63" name="椭圆 62"/>
                <p:cNvSpPr/>
                <p:nvPr/>
              </p:nvSpPr>
              <p:spPr>
                <a:xfrm>
                  <a:off x="1266825" y="3971925"/>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1300163" y="3638550"/>
                  <a:ext cx="161925" cy="485775"/>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4339829" y="3448050"/>
                <a:ext cx="228600" cy="561975"/>
                <a:chOff x="1266825" y="3638550"/>
                <a:chExt cx="228600" cy="561975"/>
              </a:xfrm>
            </p:grpSpPr>
            <p:sp>
              <p:nvSpPr>
                <p:cNvPr id="66" name="椭圆 65"/>
                <p:cNvSpPr/>
                <p:nvPr/>
              </p:nvSpPr>
              <p:spPr>
                <a:xfrm>
                  <a:off x="1266825" y="3971925"/>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1300163" y="3638550"/>
                  <a:ext cx="161925" cy="485775"/>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4781550" y="3448050"/>
                <a:ext cx="228600" cy="561975"/>
                <a:chOff x="1266825" y="3638550"/>
                <a:chExt cx="228600" cy="561975"/>
              </a:xfrm>
            </p:grpSpPr>
            <p:sp>
              <p:nvSpPr>
                <p:cNvPr id="69" name="椭圆 68"/>
                <p:cNvSpPr/>
                <p:nvPr/>
              </p:nvSpPr>
              <p:spPr>
                <a:xfrm>
                  <a:off x="1266825" y="3971925"/>
                  <a:ext cx="228600" cy="228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1300163" y="3638550"/>
                  <a:ext cx="161925" cy="485775"/>
                </a:xfrm>
                <a:prstGeom prst="roundRect">
                  <a:avLst>
                    <a:gd name="adj" fmla="val 50000"/>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grpSp>
        </p:grpSp>
        <p:sp>
          <p:nvSpPr>
            <p:cNvPr id="72" name="任意多边形 71"/>
            <p:cNvSpPr/>
            <p:nvPr/>
          </p:nvSpPr>
          <p:spPr>
            <a:xfrm>
              <a:off x="781050" y="4762501"/>
              <a:ext cx="4743450" cy="1285875"/>
            </a:xfrm>
            <a:custGeom>
              <a:avLst/>
              <a:gdLst>
                <a:gd name="connsiteX0" fmla="*/ 0 w 4743450"/>
                <a:gd name="connsiteY0" fmla="*/ 0 h 1285875"/>
                <a:gd name="connsiteX1" fmla="*/ 4743450 w 4743450"/>
                <a:gd name="connsiteY1" fmla="*/ 0 h 1285875"/>
                <a:gd name="connsiteX2" fmla="*/ 4743450 w 4743450"/>
                <a:gd name="connsiteY2" fmla="*/ 866766 h 1285875"/>
                <a:gd name="connsiteX3" fmla="*/ 4324341 w 4743450"/>
                <a:gd name="connsiteY3" fmla="*/ 1285875 h 1285875"/>
                <a:gd name="connsiteX4" fmla="*/ 419109 w 4743450"/>
                <a:gd name="connsiteY4" fmla="*/ 1285875 h 1285875"/>
                <a:gd name="connsiteX5" fmla="*/ 0 w 4743450"/>
                <a:gd name="connsiteY5" fmla="*/ 866766 h 128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3450" h="1285875">
                  <a:moveTo>
                    <a:pt x="0" y="0"/>
                  </a:moveTo>
                  <a:lnTo>
                    <a:pt x="4743450" y="0"/>
                  </a:lnTo>
                  <a:lnTo>
                    <a:pt x="4743450" y="866766"/>
                  </a:lnTo>
                  <a:cubicBezTo>
                    <a:pt x="4743450" y="1098234"/>
                    <a:pt x="4555809" y="1285875"/>
                    <a:pt x="4324341" y="1285875"/>
                  </a:cubicBezTo>
                  <a:lnTo>
                    <a:pt x="419109" y="1285875"/>
                  </a:lnTo>
                  <a:cubicBezTo>
                    <a:pt x="187641" y="1285875"/>
                    <a:pt x="0" y="1098234"/>
                    <a:pt x="0" y="866766"/>
                  </a:cubicBezTo>
                  <a:close/>
                </a:path>
              </a:pathLst>
            </a:custGeom>
            <a:solidFill>
              <a:srgbClr val="FFF8EB"/>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428859" y="4076700"/>
              <a:ext cx="1447832" cy="707886"/>
            </a:xfrm>
            <a:prstGeom prst="rect">
              <a:avLst/>
            </a:prstGeom>
            <a:noFill/>
          </p:spPr>
          <p:txBody>
            <a:bodyPr wrap="none" rtlCol="0">
              <a:spAutoFit/>
            </a:bodyPr>
            <a:lstStyle/>
            <a:p>
              <a:pPr algn="ctr"/>
              <a:r>
                <a:rPr lang="en-US" altLang="zh-CN" sz="4000" b="1" smtClean="0">
                  <a:solidFill>
                    <a:schemeClr val="bg1"/>
                  </a:solidFill>
                  <a:latin typeface="微软雅黑" panose="020B0503020204020204" pitchFamily="34" charset="-122"/>
                  <a:ea typeface="微软雅黑" panose="020B0503020204020204" pitchFamily="34" charset="-122"/>
                </a:rPr>
                <a:t>2016</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1197753" y="4787384"/>
              <a:ext cx="3910045" cy="1092607"/>
            </a:xfrm>
            <a:prstGeom prst="rect">
              <a:avLst/>
            </a:prstGeom>
          </p:spPr>
          <p:txBody>
            <a:bodyPr wrap="none">
              <a:spAutoFit/>
            </a:bodyPr>
            <a:lstStyle/>
            <a:p>
              <a:pPr algn="ctr"/>
              <a:r>
                <a:rPr lang="en-US" altLang="zh-CN" sz="6500" b="1" dirty="0" smtClean="0">
                  <a:solidFill>
                    <a:srgbClr val="C00000"/>
                  </a:solidFill>
                  <a:latin typeface="微软雅黑" panose="020B0503020204020204" pitchFamily="34" charset="-122"/>
                  <a:ea typeface="微软雅黑" panose="020B0503020204020204" pitchFamily="34" charset="-122"/>
                </a:rPr>
                <a:t>10</a:t>
              </a:r>
              <a:r>
                <a:rPr lang="zh-CN" altLang="en-US" sz="6500" b="1" dirty="0" smtClean="0">
                  <a:solidFill>
                    <a:srgbClr val="C00000"/>
                  </a:solidFill>
                  <a:latin typeface="微软雅黑" panose="020B0503020204020204" pitchFamily="34" charset="-122"/>
                  <a:ea typeface="微软雅黑" panose="020B0503020204020204" pitchFamily="34" charset="-122"/>
                </a:rPr>
                <a:t>月</a:t>
              </a:r>
              <a:r>
                <a:rPr lang="en-US" altLang="zh-CN" sz="6500" b="1" dirty="0" smtClean="0">
                  <a:solidFill>
                    <a:srgbClr val="C00000"/>
                  </a:solidFill>
                  <a:latin typeface="微软雅黑" panose="020B0503020204020204" pitchFamily="34" charset="-122"/>
                  <a:ea typeface="微软雅黑" panose="020B0503020204020204" pitchFamily="34" charset="-122"/>
                </a:rPr>
                <a:t>27</a:t>
              </a:r>
              <a:r>
                <a:rPr lang="zh-CN" altLang="en-US" sz="6500" b="1" dirty="0" smtClean="0">
                  <a:solidFill>
                    <a:srgbClr val="C00000"/>
                  </a:solidFill>
                  <a:latin typeface="微软雅黑" panose="020B0503020204020204" pitchFamily="34" charset="-122"/>
                  <a:ea typeface="微软雅黑" panose="020B0503020204020204" pitchFamily="34" charset="-122"/>
                </a:rPr>
                <a:t>日</a:t>
              </a:r>
              <a:endParaRPr lang="zh-CN" altLang="en-US" sz="6500" dirty="0">
                <a:solidFill>
                  <a:srgbClr val="C00000"/>
                </a:solidFill>
              </a:endParaRPr>
            </a:p>
          </p:txBody>
        </p:sp>
      </p:grpSp>
      <p:sp>
        <p:nvSpPr>
          <p:cNvPr id="75" name="D"/>
          <p:cNvSpPr/>
          <p:nvPr/>
        </p:nvSpPr>
        <p:spPr>
          <a:xfrm>
            <a:off x="12787086" y="7271657"/>
            <a:ext cx="101600"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508922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8" presetClass="entr" presetSubtype="6"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strips(downRight)">
                                      <p:cBhvr>
                                        <p:cTn id="11" dur="500"/>
                                        <p:tgtEl>
                                          <p:spTgt spid="73"/>
                                        </p:tgtEl>
                                      </p:cBhvr>
                                    </p:animEffect>
                                  </p:childTnLst>
                                </p:cTn>
                              </p:par>
                            </p:childTnLst>
                          </p:cTn>
                        </p:par>
                        <p:par>
                          <p:cTn id="12" fill="hold">
                            <p:stCondLst>
                              <p:cond delay="1250"/>
                            </p:stCondLst>
                            <p:childTnLst>
                              <p:par>
                                <p:cTn id="13" presetID="42"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1000"/>
                                        <p:tgtEl>
                                          <p:spTgt spid="35"/>
                                        </p:tgtEl>
                                      </p:cBhvr>
                                    </p:animEffect>
                                    <p:anim calcmode="lin" valueType="num">
                                      <p:cBhvr>
                                        <p:cTn id="16" dur="1000" fill="hold"/>
                                        <p:tgtEl>
                                          <p:spTgt spid="35"/>
                                        </p:tgtEl>
                                        <p:attrNameLst>
                                          <p:attrName>ppt_x</p:attrName>
                                        </p:attrNameLst>
                                      </p:cBhvr>
                                      <p:tavLst>
                                        <p:tav tm="0">
                                          <p:val>
                                            <p:strVal val="#ppt_x"/>
                                          </p:val>
                                        </p:tav>
                                        <p:tav tm="100000">
                                          <p:val>
                                            <p:strVal val="#ppt_x"/>
                                          </p:val>
                                        </p:tav>
                                      </p:tavLst>
                                    </p:anim>
                                    <p:anim calcmode="lin" valueType="num">
                                      <p:cBhvr>
                                        <p:cTn id="17" dur="1000" fill="hold"/>
                                        <p:tgtEl>
                                          <p:spTgt spid="35"/>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47"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7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77204" y="1872854"/>
            <a:ext cx="5314275" cy="1631216"/>
          </a:xfrm>
          <a:prstGeom prst="rect">
            <a:avLst/>
          </a:prstGeom>
        </p:spPr>
        <p:txBody>
          <a:bodyPr wrap="none">
            <a:spAutoFit/>
          </a:bodyPr>
          <a:lstStyle/>
          <a:p>
            <a:r>
              <a:rPr lang="zh-CN" altLang="en-US" sz="10000" b="1" dirty="0" smtClean="0">
                <a:gradFill>
                  <a:gsLst>
                    <a:gs pos="37000">
                      <a:schemeClr val="bg1"/>
                    </a:gs>
                    <a:gs pos="82000">
                      <a:srgbClr val="FFFF00"/>
                    </a:gs>
                    <a:gs pos="100000">
                      <a:schemeClr val="bg1"/>
                    </a:gs>
                  </a:gsLst>
                  <a:lin ang="5400000" scaled="1"/>
                </a:gradFill>
                <a:effectLst>
                  <a:reflection blurRad="12700" stA="32000" endPos="26000" dist="57150" dir="5400000" sy="-100000" algn="bl" rotWithShape="0"/>
                </a:effectLst>
                <a:latin typeface="微软雅黑" panose="020B0503020204020204" pitchFamily="34" charset="-122"/>
                <a:ea typeface="微软雅黑" panose="020B0503020204020204" pitchFamily="34" charset="-122"/>
              </a:rPr>
              <a:t>感谢观看</a:t>
            </a:r>
            <a:endParaRPr lang="en-US" altLang="zh-CN" sz="10000" b="1" dirty="0" smtClean="0">
              <a:gradFill>
                <a:gsLst>
                  <a:gs pos="37000">
                    <a:schemeClr val="bg1"/>
                  </a:gs>
                  <a:gs pos="82000">
                    <a:srgbClr val="FFFF00"/>
                  </a:gs>
                  <a:gs pos="100000">
                    <a:schemeClr val="bg1"/>
                  </a:gs>
                </a:gsLst>
                <a:lin ang="5400000" scaled="1"/>
              </a:gradFill>
              <a:effectLst>
                <a:reflection blurRad="12700" stA="32000" endPos="26000" dist="57150" dir="5400000" sy="-100000" algn="bl" rotWithShape="0"/>
              </a:effectLst>
              <a:latin typeface="微软雅黑" panose="020B0503020204020204" pitchFamily="34" charset="-122"/>
              <a:ea typeface="微软雅黑" panose="020B0503020204020204" pitchFamily="34" charset="-122"/>
            </a:endParaRPr>
          </a:p>
        </p:txBody>
      </p:sp>
      <p:sp>
        <p:nvSpPr>
          <p:cNvPr id="6" name="矩形 5"/>
          <p:cNvSpPr/>
          <p:nvPr/>
        </p:nvSpPr>
        <p:spPr>
          <a:xfrm>
            <a:off x="4778954" y="4722029"/>
            <a:ext cx="6596678" cy="707886"/>
          </a:xfrm>
          <a:prstGeom prst="rect">
            <a:avLst/>
          </a:prstGeom>
        </p:spPr>
        <p:txBody>
          <a:bodyPr wrap="none">
            <a:spAutoFit/>
          </a:bodyPr>
          <a:lstStyle/>
          <a:p>
            <a:r>
              <a:rPr lang="zh-CN" altLang="en-US" sz="2000" dirty="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认真学习贯彻</a:t>
            </a:r>
            <a:r>
              <a:rPr lang="en-US" altLang="zh-CN" sz="2000" dirty="0" smtClean="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a:t>
            </a:r>
            <a:r>
              <a:rPr lang="zh-CN" altLang="en-US" sz="2000" dirty="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关于新形势下党内政治生活的若干准则</a:t>
            </a:r>
            <a:r>
              <a:rPr lang="en-US" altLang="zh-CN" sz="2000" dirty="0" smtClean="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a:t>
            </a:r>
          </a:p>
          <a:p>
            <a:r>
              <a:rPr lang="zh-CN" altLang="en-US" sz="2000" dirty="0" smtClean="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大</a:t>
            </a:r>
            <a:r>
              <a:rPr lang="zh-CN" altLang="en-US" sz="2000" dirty="0" smtClean="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力</a:t>
            </a:r>
            <a:r>
              <a:rPr lang="zh-CN" altLang="en-US" sz="2000" dirty="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推进全面从严治党</a:t>
            </a:r>
          </a:p>
        </p:txBody>
      </p:sp>
      <p:pic>
        <p:nvPicPr>
          <p:cNvPr id="11" name="bgMusic">
            <a:hlinkClick r:id="" action="ppaction://media"/>
          </p:cNvPr>
          <p:cNvPicPr>
            <a:picLocks noChangeAspect="1"/>
          </p:cNvPicPr>
          <p:nvPr>
            <a:audioFile r:link="rId1"/>
            <p:extLst>
              <p:ext uri="{DAA4B4D4-6D71-4841-9C94-3DE7FCFB9230}">
                <p14:media xmlns:p14="http://schemas.microsoft.com/office/powerpoint/2010/main" r:embed="rId2">
                  <p14:trim st="1000" end="3478.1666"/>
                  <p14:fade in="50" out="50"/>
                </p14:media>
              </p:ext>
            </p:extLst>
          </p:nvPr>
        </p:nvPicPr>
        <p:blipFill>
          <a:blip r:embed="rId5"/>
          <a:stretch>
            <a:fillRect/>
          </a:stretch>
        </p:blipFill>
        <p:spPr>
          <a:xfrm>
            <a:off x="13198475" y="-1139825"/>
            <a:ext cx="609600" cy="609600"/>
          </a:xfrm>
          <a:prstGeom prst="rect">
            <a:avLst/>
          </a:prstGeom>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48882" y="627094"/>
            <a:ext cx="3308359" cy="5580951"/>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4743715" y="3504070"/>
            <a:ext cx="4137415" cy="553998"/>
          </a:xfrm>
          <a:prstGeom prst="rect">
            <a:avLst/>
          </a:prstGeom>
        </p:spPr>
        <p:txBody>
          <a:bodyPr wrap="none">
            <a:spAutoFit/>
          </a:bodyPr>
          <a:lstStyle/>
          <a:p>
            <a:r>
              <a:rPr lang="en-US" altLang="zh-CN" sz="3000" b="1" dirty="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T</a:t>
            </a:r>
            <a:r>
              <a:rPr lang="en-US" altLang="zh-CN" sz="3000" b="1" dirty="0" smtClean="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rPr>
              <a:t>hanks for watching</a:t>
            </a:r>
            <a:endParaRPr lang="zh-CN" altLang="en-US" sz="3000" b="1" dirty="0">
              <a:gradFill>
                <a:gsLst>
                  <a:gs pos="33000">
                    <a:schemeClr val="accent1">
                      <a:lumMod val="5000"/>
                      <a:lumOff val="95000"/>
                    </a:schemeClr>
                  </a:gs>
                  <a:gs pos="82000">
                    <a:srgbClr val="FFFF00"/>
                  </a:gs>
                  <a:gs pos="100000">
                    <a:schemeClr val="bg1"/>
                  </a:gs>
                </a:gsLst>
                <a:lin ang="54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258100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strVal val="4*#ppt_w"/>
                                          </p:val>
                                        </p:tav>
                                        <p:tav tm="100000">
                                          <p:val>
                                            <p:strVal val="#ppt_w"/>
                                          </p:val>
                                        </p:tav>
                                      </p:tavLst>
                                    </p:anim>
                                    <p:anim calcmode="lin" valueType="num">
                                      <p:cBhvr>
                                        <p:cTn id="8" dur="500" fill="hold"/>
                                        <p:tgtEl>
                                          <p:spTgt spid="1026"/>
                                        </p:tgtEl>
                                        <p:attrNameLst>
                                          <p:attrName>ppt_h</p:attrName>
                                        </p:attrNameLst>
                                      </p:cBhvr>
                                      <p:tavLst>
                                        <p:tav tm="0">
                                          <p:val>
                                            <p:strVal val="4*#ppt_h"/>
                                          </p:val>
                                        </p:tav>
                                        <p:tav tm="100000">
                                          <p:val>
                                            <p:strVal val="#ppt_h"/>
                                          </p:val>
                                        </p:tav>
                                      </p:tavLst>
                                    </p:anim>
                                  </p:childTnLst>
                                </p:cTn>
                              </p:par>
                              <p:par>
                                <p:cTn id="9" presetID="2" presetClass="entr" presetSubtype="8" decel="66667" fill="hold" grpId="0" nodeType="withEffect">
                                  <p:stCondLst>
                                    <p:cond delay="1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1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300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23" repeatCount="indefinite" fill="hold" display="0">
                  <p:stCondLst>
                    <p:cond delay="indefinite"/>
                  </p:stCondLst>
                  <p:endCondLst>
                    <p:cond evt="onStopAudio" delay="0">
                      <p:tgtEl>
                        <p:sldTgt/>
                      </p:tgtEl>
                    </p:cond>
                  </p:endCondLst>
                </p:cTn>
                <p:tgtEl>
                  <p:spTgt spid="11"/>
                </p:tgtEl>
              </p:cMediaNode>
            </p:audio>
          </p:childTnLst>
        </p:cTn>
      </p:par>
    </p:tnLst>
    <p:bldLst>
      <p:bldP spid="4" grpId="0"/>
      <p:bldP spid="6"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7816132" y="3301116"/>
            <a:ext cx="2751151" cy="2751151"/>
          </a:xfrm>
          <a:prstGeom prst="ellipse">
            <a:avLst/>
          </a:prstGeom>
          <a:noFill/>
          <a:ln w="19050">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rgbClr val="C00000"/>
              </a:solidFill>
              <a:latin typeface="微软雅黑" panose="020B0503020204020204" pitchFamily="34" charset="-122"/>
              <a:ea typeface="微软雅黑" panose="020B0503020204020204" pitchFamily="34" charset="-122"/>
            </a:endParaRPr>
          </a:p>
        </p:txBody>
      </p:sp>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若干准则制定</a:t>
            </a:r>
            <a:r>
              <a:rPr lang="zh-CN" altLang="en-US" sz="3600" dirty="0" smtClean="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的意</a:t>
            </a: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义</a:t>
            </a:r>
          </a:p>
        </p:txBody>
      </p:sp>
      <p:sp>
        <p:nvSpPr>
          <p:cNvPr id="3" name="文本框 2"/>
          <p:cNvSpPr txBox="1"/>
          <p:nvPr/>
        </p:nvSpPr>
        <p:spPr>
          <a:xfrm>
            <a:off x="834885" y="3672397"/>
            <a:ext cx="4984890" cy="2656112"/>
          </a:xfrm>
          <a:prstGeom prst="rect">
            <a:avLst/>
          </a:prstGeom>
          <a:noFill/>
        </p:spPr>
        <p:txBody>
          <a:bodyPr wrap="square" rtlCol="0">
            <a:spAutoFit/>
          </a:bodyPr>
          <a:lstStyle/>
          <a:p>
            <a:pPr algn="just">
              <a:lnSpc>
                <a:spcPct val="170000"/>
              </a:lnSpc>
            </a:pPr>
            <a:r>
              <a:rPr lang="zh-CN" altLang="en-US" sz="1400" dirty="0">
                <a:solidFill>
                  <a:schemeClr val="accent6">
                    <a:lumMod val="50000"/>
                  </a:schemeClr>
                </a:solidFill>
                <a:latin typeface="微软雅黑" panose="020B0503020204020204" pitchFamily="34" charset="-122"/>
                <a:ea typeface="微软雅黑" panose="020B0503020204020204" pitchFamily="34" charset="-122"/>
              </a:rPr>
              <a:t>习近平总书记在庆祝中国共产党成立</a:t>
            </a:r>
            <a:r>
              <a:rPr lang="en-US" altLang="zh-CN" sz="1400" dirty="0">
                <a:solidFill>
                  <a:schemeClr val="accent6">
                    <a:lumMod val="50000"/>
                  </a:schemeClr>
                </a:solidFill>
                <a:latin typeface="微软雅黑" panose="020B0503020204020204" pitchFamily="34" charset="-122"/>
                <a:ea typeface="微软雅黑" panose="020B0503020204020204" pitchFamily="34" charset="-122"/>
              </a:rPr>
              <a:t>95</a:t>
            </a:r>
            <a:r>
              <a:rPr lang="zh-CN" altLang="en-US" sz="1400" dirty="0">
                <a:solidFill>
                  <a:schemeClr val="accent6">
                    <a:lumMod val="50000"/>
                  </a:schemeClr>
                </a:solidFill>
                <a:latin typeface="微软雅黑" panose="020B0503020204020204" pitchFamily="34" charset="-122"/>
                <a:ea typeface="微软雅黑" panose="020B0503020204020204" pitchFamily="34" charset="-122"/>
              </a:rPr>
              <a:t>周年大会上指出</a:t>
            </a:r>
            <a:r>
              <a:rPr lang="zh-CN" altLang="en-US" sz="1400" b="1" dirty="0">
                <a:solidFill>
                  <a:srgbClr val="C00000"/>
                </a:solidFill>
                <a:latin typeface="微软雅黑" panose="020B0503020204020204" pitchFamily="34" charset="-122"/>
                <a:ea typeface="微软雅黑" panose="020B0503020204020204" pitchFamily="34" charset="-122"/>
              </a:rPr>
              <a:t>：“严肃党内政治生活是全面从严治党的基础。党要管党，首先要从党内政治生活管起</a:t>
            </a:r>
            <a:r>
              <a:rPr lang="en-US" altLang="zh-CN" sz="1400" b="1" dirty="0">
                <a:solidFill>
                  <a:srgbClr val="C00000"/>
                </a:solidFill>
                <a:latin typeface="微软雅黑" panose="020B0503020204020204" pitchFamily="34" charset="-122"/>
                <a:ea typeface="微软雅黑" panose="020B0503020204020204" pitchFamily="34" charset="-122"/>
              </a:rPr>
              <a:t>;</a:t>
            </a:r>
            <a:r>
              <a:rPr lang="zh-CN" altLang="en-US" sz="1400" b="1" dirty="0">
                <a:solidFill>
                  <a:srgbClr val="C00000"/>
                </a:solidFill>
                <a:latin typeface="微软雅黑" panose="020B0503020204020204" pitchFamily="34" charset="-122"/>
                <a:ea typeface="微软雅黑" panose="020B0503020204020204" pitchFamily="34" charset="-122"/>
              </a:rPr>
              <a:t>从严治党，首先要从党内政治生活严起。”</a:t>
            </a:r>
            <a:r>
              <a:rPr lang="zh-CN" altLang="en-US" sz="1400" dirty="0">
                <a:solidFill>
                  <a:schemeClr val="accent6">
                    <a:lumMod val="50000"/>
                  </a:schemeClr>
                </a:solidFill>
                <a:latin typeface="微软雅黑" panose="020B0503020204020204" pitchFamily="34" charset="-122"/>
                <a:ea typeface="微软雅黑" panose="020B0503020204020204" pitchFamily="34" charset="-122"/>
              </a:rPr>
              <a:t>习近平总书记的重要讲话，以强烈的历史责任感、深沉的使命忧患感，科学阐明了严肃党内政治生活、全面净化党内政治生态的重要性和紧迫性，明确了当前和今后深化全面从严治党的任务和方向。</a:t>
            </a:r>
          </a:p>
        </p:txBody>
      </p:sp>
      <p:sp>
        <p:nvSpPr>
          <p:cNvPr id="4" name="矩形 3"/>
          <p:cNvSpPr/>
          <p:nvPr/>
        </p:nvSpPr>
        <p:spPr>
          <a:xfrm>
            <a:off x="2925904" y="1781293"/>
            <a:ext cx="6340197" cy="707886"/>
          </a:xfrm>
          <a:prstGeom prst="rect">
            <a:avLst/>
          </a:prstGeom>
          <a:noFill/>
        </p:spPr>
        <p:txBody>
          <a:bodyPr wrap="none" rtlCol="0">
            <a:spAutoFit/>
          </a:bodyPr>
          <a:lstStyle/>
          <a:p>
            <a:pPr algn="ctr"/>
            <a:r>
              <a:rPr lang="zh-CN" altLang="en-US" sz="4000" dirty="0" smtClean="0">
                <a:solidFill>
                  <a:schemeClr val="accent6">
                    <a:lumMod val="50000"/>
                  </a:schemeClr>
                </a:solidFill>
                <a:latin typeface="微软雅黑" panose="020B0503020204020204" pitchFamily="34" charset="-122"/>
                <a:ea typeface="微软雅黑" panose="020B0503020204020204" pitchFamily="34" charset="-122"/>
              </a:rPr>
              <a:t>准则是党内政治生活</a:t>
            </a:r>
            <a:r>
              <a:rPr lang="zh-CN" altLang="en-US" sz="4000" b="1" dirty="0" smtClean="0">
                <a:solidFill>
                  <a:srgbClr val="C00000"/>
                </a:solidFill>
                <a:latin typeface="微软雅黑" panose="020B0503020204020204" pitchFamily="34" charset="-122"/>
                <a:ea typeface="微软雅黑" panose="020B0503020204020204" pitchFamily="34" charset="-122"/>
              </a:rPr>
              <a:t>的</a:t>
            </a:r>
            <a:r>
              <a:rPr lang="zh-CN" altLang="en-US" sz="4000" b="1" dirty="0">
                <a:solidFill>
                  <a:srgbClr val="C00000"/>
                </a:solidFill>
                <a:latin typeface="微软雅黑" panose="020B0503020204020204" pitchFamily="34" charset="-122"/>
                <a:ea typeface="微软雅黑" panose="020B0503020204020204" pitchFamily="34" charset="-122"/>
              </a:rPr>
              <a:t>利器</a:t>
            </a:r>
          </a:p>
        </p:txBody>
      </p:sp>
      <p:grpSp>
        <p:nvGrpSpPr>
          <p:cNvPr id="25" name="组合 24"/>
          <p:cNvGrpSpPr/>
          <p:nvPr/>
        </p:nvGrpSpPr>
        <p:grpSpPr>
          <a:xfrm>
            <a:off x="507584" y="2922850"/>
            <a:ext cx="5683665" cy="3549512"/>
            <a:chOff x="507584" y="2922850"/>
            <a:chExt cx="5683665" cy="3549512"/>
          </a:xfrm>
        </p:grpSpPr>
        <p:sp>
          <p:nvSpPr>
            <p:cNvPr id="5" name="矩形 4"/>
            <p:cNvSpPr>
              <a:spLocks/>
            </p:cNvSpPr>
            <p:nvPr/>
          </p:nvSpPr>
          <p:spPr>
            <a:xfrm>
              <a:off x="507584" y="3219450"/>
              <a:ext cx="5683665" cy="3252912"/>
            </a:xfrm>
            <a:prstGeom prst="rect">
              <a:avLst/>
            </a:prstGeom>
            <a:noFill/>
            <a:ln w="19050">
              <a:solidFill>
                <a:srgbClr val="C00000"/>
              </a:solidFill>
              <a:prstDash val="sysDot"/>
            </a:ln>
          </p:spPr>
          <p:txBody>
            <a:bodyPr wrap="square" rtlCol="0" anchor="ctr">
              <a:noAutofit/>
            </a:bodyPr>
            <a:lstStyle/>
            <a:p>
              <a:pPr algn="ctr"/>
              <a:endParaRPr lang="zh-CN" altLang="en-US">
                <a:solidFill>
                  <a:schemeClr val="accent6">
                    <a:lumMod val="5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835136" y="2922850"/>
              <a:ext cx="2377440" cy="6122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000" b="1" dirty="0" smtClean="0">
                  <a:solidFill>
                    <a:schemeClr val="bg1"/>
                  </a:solidFill>
                  <a:latin typeface="微软雅黑" panose="020B0503020204020204" pitchFamily="34" charset="-122"/>
                  <a:ea typeface="微软雅黑" panose="020B0503020204020204" pitchFamily="34" charset="-122"/>
                </a:rPr>
                <a:t>党要管党</a:t>
              </a:r>
            </a:p>
          </p:txBody>
        </p:sp>
        <p:sp>
          <p:nvSpPr>
            <p:cNvPr id="7" name="矩形 6"/>
            <p:cNvSpPr/>
            <p:nvPr/>
          </p:nvSpPr>
          <p:spPr>
            <a:xfrm>
              <a:off x="3459066" y="2922850"/>
              <a:ext cx="2377440" cy="6122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000" b="1" dirty="0" smtClean="0">
                  <a:solidFill>
                    <a:schemeClr val="bg1"/>
                  </a:solidFill>
                  <a:latin typeface="微软雅黑" panose="020B0503020204020204" pitchFamily="34" charset="-122"/>
                  <a:ea typeface="微软雅黑" panose="020B0503020204020204" pitchFamily="34" charset="-122"/>
                </a:rPr>
                <a:t>从严治党</a:t>
              </a:r>
            </a:p>
          </p:txBody>
        </p:sp>
      </p:grpSp>
      <p:sp>
        <p:nvSpPr>
          <p:cNvPr id="8" name="椭圆 7"/>
          <p:cNvSpPr/>
          <p:nvPr/>
        </p:nvSpPr>
        <p:spPr>
          <a:xfrm>
            <a:off x="8521810" y="4006794"/>
            <a:ext cx="1339795" cy="1339795"/>
          </a:xfrm>
          <a:prstGeom prst="ellipse">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600" b="1" smtClean="0">
                <a:solidFill>
                  <a:schemeClr val="bg1"/>
                </a:solidFill>
                <a:latin typeface="微软雅黑" panose="020B0503020204020204" pitchFamily="34" charset="-122"/>
                <a:ea typeface="微软雅黑" panose="020B0503020204020204" pitchFamily="34" charset="-122"/>
              </a:rPr>
              <a:t>紧紧</a:t>
            </a:r>
            <a:endParaRPr lang="en-US" altLang="zh-CN" sz="2600" b="1" smtClean="0">
              <a:solidFill>
                <a:schemeClr val="bg1"/>
              </a:solidFill>
              <a:latin typeface="微软雅黑" panose="020B0503020204020204" pitchFamily="34" charset="-122"/>
              <a:ea typeface="微软雅黑" panose="020B0503020204020204" pitchFamily="34" charset="-122"/>
            </a:endParaRPr>
          </a:p>
          <a:p>
            <a:pPr algn="ctr"/>
            <a:r>
              <a:rPr lang="zh-CN" altLang="en-US" sz="2600" b="1" smtClean="0">
                <a:solidFill>
                  <a:schemeClr val="bg1"/>
                </a:solidFill>
                <a:latin typeface="微软雅黑" panose="020B0503020204020204" pitchFamily="34" charset="-122"/>
                <a:ea typeface="微软雅黑" panose="020B0503020204020204" pitchFamily="34" charset="-122"/>
              </a:rPr>
              <a:t>围绕</a:t>
            </a:r>
          </a:p>
        </p:txBody>
      </p:sp>
      <p:grpSp>
        <p:nvGrpSpPr>
          <p:cNvPr id="26" name="组合 25"/>
          <p:cNvGrpSpPr/>
          <p:nvPr/>
        </p:nvGrpSpPr>
        <p:grpSpPr>
          <a:xfrm>
            <a:off x="8873655" y="2926282"/>
            <a:ext cx="1625304" cy="716740"/>
            <a:chOff x="8873655" y="2926282"/>
            <a:chExt cx="1625304" cy="716740"/>
          </a:xfrm>
        </p:grpSpPr>
        <p:sp>
          <p:nvSpPr>
            <p:cNvPr id="10" name="椭圆 9"/>
            <p:cNvSpPr/>
            <p:nvPr/>
          </p:nvSpPr>
          <p:spPr>
            <a:xfrm>
              <a:off x="8873655" y="3006918"/>
              <a:ext cx="636104" cy="63610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smtClean="0">
                  <a:solidFill>
                    <a:schemeClr val="bg1"/>
                  </a:solidFill>
                  <a:latin typeface="微软雅黑" panose="020B0503020204020204" pitchFamily="34" charset="-122"/>
                  <a:ea typeface="微软雅黑" panose="020B0503020204020204" pitchFamily="34" charset="-122"/>
                </a:rPr>
                <a:t>1</a:t>
              </a:r>
              <a:endParaRPr lang="zh-CN" altLang="en-US" sz="2800" smtClean="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9493556" y="2926282"/>
              <a:ext cx="1005403" cy="338554"/>
            </a:xfrm>
            <a:prstGeom prst="rect">
              <a:avLst/>
            </a:prstGeom>
          </p:spPr>
          <p:txBody>
            <a:bodyPr wrap="none">
              <a:spAutoFit/>
            </a:bodyPr>
            <a:lstStyle/>
            <a:p>
              <a:r>
                <a:rPr lang="zh-CN" altLang="en-US" sz="1600" b="1" dirty="0" smtClean="0">
                  <a:solidFill>
                    <a:schemeClr val="accent6">
                      <a:lumMod val="50000"/>
                    </a:schemeClr>
                  </a:solidFill>
                  <a:latin typeface="微软雅黑" panose="020B0503020204020204" pitchFamily="34" charset="-122"/>
                  <a:ea typeface="微软雅黑" panose="020B0503020204020204" pitchFamily="34" charset="-122"/>
                </a:rPr>
                <a:t>党内监督</a:t>
              </a:r>
              <a:endParaRPr lang="zh-CN" altLang="en-US" sz="1600" b="1" dirty="0"/>
            </a:p>
          </p:txBody>
        </p:sp>
      </p:grpSp>
      <p:grpSp>
        <p:nvGrpSpPr>
          <p:cNvPr id="27" name="组合 26"/>
          <p:cNvGrpSpPr/>
          <p:nvPr/>
        </p:nvGrpSpPr>
        <p:grpSpPr>
          <a:xfrm>
            <a:off x="10044280" y="3682779"/>
            <a:ext cx="1635297" cy="636104"/>
            <a:chOff x="10044280" y="3682779"/>
            <a:chExt cx="1635297" cy="636104"/>
          </a:xfrm>
        </p:grpSpPr>
        <p:sp>
          <p:nvSpPr>
            <p:cNvPr id="17" name="椭圆 16"/>
            <p:cNvSpPr/>
            <p:nvPr/>
          </p:nvSpPr>
          <p:spPr>
            <a:xfrm>
              <a:off x="10044280" y="3682779"/>
              <a:ext cx="636104" cy="63610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smtClean="0">
                  <a:solidFill>
                    <a:schemeClr val="bg1"/>
                  </a:solidFill>
                  <a:latin typeface="微软雅黑" panose="020B0503020204020204" pitchFamily="34" charset="-122"/>
                  <a:ea typeface="微软雅黑" panose="020B0503020204020204" pitchFamily="34" charset="-122"/>
                </a:rPr>
                <a:t>2</a:t>
              </a:r>
              <a:endParaRPr lang="zh-CN" altLang="en-US" sz="2800" smtClean="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10674174" y="3811239"/>
              <a:ext cx="1005403" cy="338554"/>
            </a:xfrm>
            <a:prstGeom prst="rect">
              <a:avLst/>
            </a:prstGeom>
          </p:spPr>
          <p:txBody>
            <a:bodyPr wrap="none">
              <a:spAutoFit/>
            </a:bodyPr>
            <a:lstStyle/>
            <a:p>
              <a:r>
                <a:rPr lang="zh-CN" altLang="en-US" sz="1600" b="1" dirty="0" smtClean="0">
                  <a:solidFill>
                    <a:schemeClr val="accent6">
                      <a:lumMod val="50000"/>
                    </a:schemeClr>
                  </a:solidFill>
                  <a:latin typeface="微软雅黑" panose="020B0503020204020204" pitchFamily="34" charset="-122"/>
                  <a:ea typeface="微软雅黑" panose="020B0503020204020204" pitchFamily="34" charset="-122"/>
                </a:rPr>
                <a:t>党内民主</a:t>
              </a:r>
              <a:endParaRPr lang="zh-CN" altLang="en-US" sz="1600" b="1" dirty="0"/>
            </a:p>
          </p:txBody>
        </p:sp>
      </p:grpSp>
      <p:grpSp>
        <p:nvGrpSpPr>
          <p:cNvPr id="28" name="组合 27"/>
          <p:cNvGrpSpPr/>
          <p:nvPr/>
        </p:nvGrpSpPr>
        <p:grpSpPr>
          <a:xfrm>
            <a:off x="10044280" y="5034500"/>
            <a:ext cx="1650605" cy="636104"/>
            <a:chOff x="10044280" y="5034500"/>
            <a:chExt cx="1650605" cy="636104"/>
          </a:xfrm>
        </p:grpSpPr>
        <p:sp>
          <p:nvSpPr>
            <p:cNvPr id="15" name="椭圆 14"/>
            <p:cNvSpPr/>
            <p:nvPr/>
          </p:nvSpPr>
          <p:spPr>
            <a:xfrm>
              <a:off x="10044280" y="5034500"/>
              <a:ext cx="636104" cy="63610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smtClean="0">
                  <a:solidFill>
                    <a:schemeClr val="bg1"/>
                  </a:solidFill>
                  <a:latin typeface="微软雅黑" panose="020B0503020204020204" pitchFamily="34" charset="-122"/>
                  <a:ea typeface="微软雅黑" panose="020B0503020204020204" pitchFamily="34" charset="-122"/>
                </a:rPr>
                <a:t>3</a:t>
              </a:r>
              <a:endParaRPr lang="zh-CN" altLang="en-US" sz="2800" smtClean="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10689482" y="5084149"/>
              <a:ext cx="1005403" cy="584775"/>
            </a:xfrm>
            <a:prstGeom prst="rect">
              <a:avLst/>
            </a:prstGeom>
          </p:spPr>
          <p:txBody>
            <a:bodyPr wrap="none">
              <a:spAutoFit/>
            </a:bodyPr>
            <a:lstStyle/>
            <a:p>
              <a:r>
                <a:rPr lang="zh-CN" altLang="en-US" sz="1600" b="1" dirty="0" smtClean="0">
                  <a:solidFill>
                    <a:schemeClr val="accent6">
                      <a:lumMod val="50000"/>
                    </a:schemeClr>
                  </a:solidFill>
                  <a:latin typeface="微软雅黑" panose="020B0503020204020204" pitchFamily="34" charset="-122"/>
                  <a:ea typeface="微软雅黑" panose="020B0503020204020204" pitchFamily="34" charset="-122"/>
                </a:rPr>
                <a:t>党的</a:t>
              </a:r>
              <a:endParaRPr lang="en-US" altLang="zh-CN" sz="1600" b="1" dirty="0" smtClean="0">
                <a:solidFill>
                  <a:schemeClr val="accent6">
                    <a:lumMod val="50000"/>
                  </a:schemeClr>
                </a:solidFill>
                <a:latin typeface="微软雅黑" panose="020B0503020204020204" pitchFamily="34" charset="-122"/>
                <a:ea typeface="微软雅黑" panose="020B0503020204020204" pitchFamily="34" charset="-122"/>
              </a:endParaRPr>
            </a:p>
            <a:p>
              <a:r>
                <a:rPr lang="zh-CN" altLang="en-US" sz="1600" b="1" dirty="0" smtClean="0">
                  <a:solidFill>
                    <a:schemeClr val="accent6">
                      <a:lumMod val="50000"/>
                    </a:schemeClr>
                  </a:solidFill>
                  <a:latin typeface="微软雅黑" panose="020B0503020204020204" pitchFamily="34" charset="-122"/>
                  <a:ea typeface="微软雅黑" panose="020B0503020204020204" pitchFamily="34" charset="-122"/>
                </a:rPr>
                <a:t>团结统一</a:t>
              </a:r>
              <a:endParaRPr lang="zh-CN" altLang="en-US" sz="1600" b="1" dirty="0"/>
            </a:p>
          </p:txBody>
        </p:sp>
      </p:grpSp>
      <p:grpSp>
        <p:nvGrpSpPr>
          <p:cNvPr id="29" name="组合 28"/>
          <p:cNvGrpSpPr/>
          <p:nvPr/>
        </p:nvGrpSpPr>
        <p:grpSpPr>
          <a:xfrm>
            <a:off x="8058843" y="5710361"/>
            <a:ext cx="2441694" cy="997389"/>
            <a:chOff x="8058843" y="5710361"/>
            <a:chExt cx="2441694" cy="997389"/>
          </a:xfrm>
        </p:grpSpPr>
        <p:sp>
          <p:nvSpPr>
            <p:cNvPr id="11" name="椭圆 10"/>
            <p:cNvSpPr/>
            <p:nvPr/>
          </p:nvSpPr>
          <p:spPr>
            <a:xfrm>
              <a:off x="8873655" y="5710361"/>
              <a:ext cx="636104" cy="63610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smtClean="0">
                  <a:solidFill>
                    <a:schemeClr val="bg1"/>
                  </a:solidFill>
                  <a:latin typeface="微软雅黑" panose="020B0503020204020204" pitchFamily="34" charset="-122"/>
                  <a:ea typeface="微软雅黑" panose="020B0503020204020204" pitchFamily="34" charset="-122"/>
                </a:rPr>
                <a:t>4</a:t>
              </a:r>
              <a:endParaRPr lang="zh-CN" altLang="en-US" sz="2800" smtClean="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8058843" y="6369196"/>
              <a:ext cx="2441694" cy="338554"/>
            </a:xfrm>
            <a:prstGeom prst="rect">
              <a:avLst/>
            </a:prstGeom>
          </p:spPr>
          <p:txBody>
            <a:bodyPr wrap="none">
              <a:spAutoFit/>
            </a:bodyPr>
            <a:lstStyle/>
            <a:p>
              <a:r>
                <a:rPr lang="zh-CN" altLang="en-US" sz="1600" b="1" dirty="0" smtClean="0">
                  <a:solidFill>
                    <a:schemeClr val="accent6">
                      <a:lumMod val="50000"/>
                    </a:schemeClr>
                  </a:solidFill>
                  <a:latin typeface="微软雅黑" panose="020B0503020204020204" pitchFamily="34" charset="-122"/>
                  <a:ea typeface="微软雅黑" panose="020B0503020204020204" pitchFamily="34" charset="-122"/>
                </a:rPr>
                <a:t>党</a:t>
              </a:r>
              <a:r>
                <a:rPr lang="zh-CN" altLang="en-US" sz="1600" b="1" dirty="0">
                  <a:solidFill>
                    <a:schemeClr val="accent6">
                      <a:lumMod val="50000"/>
                    </a:schemeClr>
                  </a:solidFill>
                  <a:latin typeface="微软雅黑" panose="020B0503020204020204" pitchFamily="34" charset="-122"/>
                  <a:ea typeface="微软雅黑" panose="020B0503020204020204" pitchFamily="34" charset="-122"/>
                </a:rPr>
                <a:t>的领导水平和执政水平</a:t>
              </a:r>
              <a:endParaRPr lang="zh-CN" altLang="en-US" sz="1600" b="1" dirty="0"/>
            </a:p>
          </p:txBody>
        </p:sp>
      </p:grpSp>
      <p:grpSp>
        <p:nvGrpSpPr>
          <p:cNvPr id="30" name="组合 29"/>
          <p:cNvGrpSpPr/>
          <p:nvPr/>
        </p:nvGrpSpPr>
        <p:grpSpPr>
          <a:xfrm>
            <a:off x="6481316" y="5034500"/>
            <a:ext cx="1857818" cy="671117"/>
            <a:chOff x="6481316" y="5034500"/>
            <a:chExt cx="1857818" cy="671117"/>
          </a:xfrm>
        </p:grpSpPr>
        <p:sp>
          <p:nvSpPr>
            <p:cNvPr id="18" name="椭圆 17"/>
            <p:cNvSpPr/>
            <p:nvPr/>
          </p:nvSpPr>
          <p:spPr>
            <a:xfrm>
              <a:off x="7703030" y="5034500"/>
              <a:ext cx="636104" cy="63610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smtClean="0">
                  <a:solidFill>
                    <a:schemeClr val="bg1"/>
                  </a:solidFill>
                  <a:latin typeface="微软雅黑" panose="020B0503020204020204" pitchFamily="34" charset="-122"/>
                  <a:ea typeface="微软雅黑" panose="020B0503020204020204" pitchFamily="34" charset="-122"/>
                </a:rPr>
                <a:t>5</a:t>
              </a:r>
              <a:endParaRPr lang="zh-CN" altLang="en-US" sz="2800" smtClean="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6481316" y="5120842"/>
              <a:ext cx="1210588" cy="584775"/>
            </a:xfrm>
            <a:prstGeom prst="rect">
              <a:avLst/>
            </a:prstGeom>
          </p:spPr>
          <p:txBody>
            <a:bodyPr wrap="none">
              <a:spAutoFit/>
            </a:bodyPr>
            <a:lstStyle/>
            <a:p>
              <a:pPr algn="r"/>
              <a:r>
                <a:rPr lang="zh-CN" altLang="en-US" sz="1600" b="1" dirty="0" smtClean="0">
                  <a:solidFill>
                    <a:schemeClr val="accent6">
                      <a:lumMod val="50000"/>
                    </a:schemeClr>
                  </a:solidFill>
                  <a:latin typeface="微软雅黑" panose="020B0503020204020204" pitchFamily="34" charset="-122"/>
                  <a:ea typeface="微软雅黑" panose="020B0503020204020204" pitchFamily="34" charset="-122"/>
                </a:rPr>
                <a:t>拒</a:t>
              </a:r>
              <a:r>
                <a:rPr lang="zh-CN" altLang="en-US" sz="1600" b="1" dirty="0">
                  <a:solidFill>
                    <a:schemeClr val="accent6">
                      <a:lumMod val="50000"/>
                    </a:schemeClr>
                  </a:solidFill>
                  <a:latin typeface="微软雅黑" panose="020B0503020204020204" pitchFamily="34" charset="-122"/>
                  <a:ea typeface="微软雅黑" panose="020B0503020204020204" pitchFamily="34" charset="-122"/>
                </a:rPr>
                <a:t>腐防</a:t>
              </a:r>
              <a:r>
                <a:rPr lang="zh-CN" altLang="en-US" sz="1600" b="1" dirty="0" smtClean="0">
                  <a:solidFill>
                    <a:schemeClr val="accent6">
                      <a:lumMod val="50000"/>
                    </a:schemeClr>
                  </a:solidFill>
                  <a:latin typeface="微软雅黑" panose="020B0503020204020204" pitchFamily="34" charset="-122"/>
                  <a:ea typeface="微软雅黑" panose="020B0503020204020204" pitchFamily="34" charset="-122"/>
                </a:rPr>
                <a:t>变</a:t>
              </a:r>
              <a:endParaRPr lang="en-US" altLang="zh-CN" sz="1600" b="1" dirty="0" smtClean="0">
                <a:solidFill>
                  <a:schemeClr val="accent6">
                    <a:lumMod val="50000"/>
                  </a:schemeClr>
                </a:solidFill>
                <a:latin typeface="微软雅黑" panose="020B0503020204020204" pitchFamily="34" charset="-122"/>
                <a:ea typeface="微软雅黑" panose="020B0503020204020204" pitchFamily="34" charset="-122"/>
              </a:endParaRPr>
            </a:p>
            <a:p>
              <a:pPr algn="r"/>
              <a:r>
                <a:rPr lang="zh-CN" altLang="en-US" sz="1600" b="1" dirty="0" smtClean="0">
                  <a:solidFill>
                    <a:schemeClr val="accent6">
                      <a:lumMod val="50000"/>
                    </a:schemeClr>
                  </a:solidFill>
                  <a:latin typeface="微软雅黑" panose="020B0503020204020204" pitchFamily="34" charset="-122"/>
                  <a:ea typeface="微软雅黑" panose="020B0503020204020204" pitchFamily="34" charset="-122"/>
                </a:rPr>
                <a:t>和</a:t>
              </a:r>
              <a:r>
                <a:rPr lang="zh-CN" altLang="en-US" sz="1600" b="1" dirty="0">
                  <a:solidFill>
                    <a:schemeClr val="accent6">
                      <a:lumMod val="50000"/>
                    </a:schemeClr>
                  </a:solidFill>
                  <a:latin typeface="微软雅黑" panose="020B0503020204020204" pitchFamily="34" charset="-122"/>
                  <a:ea typeface="微软雅黑" panose="020B0503020204020204" pitchFamily="34" charset="-122"/>
                </a:rPr>
                <a:t>抵御风险</a:t>
              </a:r>
              <a:endParaRPr lang="zh-CN" altLang="en-US" sz="1600" b="1" dirty="0"/>
            </a:p>
          </p:txBody>
        </p:sp>
      </p:grpSp>
      <p:grpSp>
        <p:nvGrpSpPr>
          <p:cNvPr id="31" name="组合 30"/>
          <p:cNvGrpSpPr/>
          <p:nvPr/>
        </p:nvGrpSpPr>
        <p:grpSpPr>
          <a:xfrm>
            <a:off x="6489833" y="3682779"/>
            <a:ext cx="1849301" cy="636104"/>
            <a:chOff x="6489833" y="3682779"/>
            <a:chExt cx="1849301" cy="636104"/>
          </a:xfrm>
        </p:grpSpPr>
        <p:sp>
          <p:nvSpPr>
            <p:cNvPr id="14" name="椭圆 13"/>
            <p:cNvSpPr/>
            <p:nvPr/>
          </p:nvSpPr>
          <p:spPr>
            <a:xfrm>
              <a:off x="7703030" y="3682779"/>
              <a:ext cx="636104" cy="63610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800" smtClean="0">
                  <a:solidFill>
                    <a:schemeClr val="bg1"/>
                  </a:solidFill>
                  <a:latin typeface="微软雅黑" panose="020B0503020204020204" pitchFamily="34" charset="-122"/>
                  <a:ea typeface="微软雅黑" panose="020B0503020204020204" pitchFamily="34" charset="-122"/>
                </a:rPr>
                <a:t>6</a:t>
              </a:r>
              <a:endParaRPr lang="zh-CN" altLang="en-US" sz="2800" smtClean="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6489833" y="3850995"/>
              <a:ext cx="1210588" cy="338554"/>
            </a:xfrm>
            <a:prstGeom prst="rect">
              <a:avLst/>
            </a:prstGeom>
          </p:spPr>
          <p:txBody>
            <a:bodyPr wrap="none">
              <a:spAutoFit/>
            </a:bodyPr>
            <a:lstStyle/>
            <a:p>
              <a:pPr algn="r"/>
              <a:r>
                <a:rPr lang="zh-CN" altLang="en-US" sz="1600" b="1" dirty="0" smtClean="0">
                  <a:solidFill>
                    <a:schemeClr val="accent6">
                      <a:lumMod val="50000"/>
                    </a:schemeClr>
                  </a:solidFill>
                  <a:latin typeface="微软雅黑" panose="020B0503020204020204" pitchFamily="34" charset="-122"/>
                  <a:ea typeface="微软雅黑" panose="020B0503020204020204" pitchFamily="34" charset="-122"/>
                </a:rPr>
                <a:t>党</a:t>
              </a:r>
              <a:r>
                <a:rPr lang="zh-CN" altLang="en-US" sz="1600" b="1" dirty="0">
                  <a:solidFill>
                    <a:schemeClr val="accent6">
                      <a:lumMod val="50000"/>
                    </a:schemeClr>
                  </a:solidFill>
                  <a:latin typeface="微软雅黑" panose="020B0503020204020204" pitchFamily="34" charset="-122"/>
                  <a:ea typeface="微软雅黑" panose="020B0503020204020204" pitchFamily="34" charset="-122"/>
                </a:rPr>
                <a:t>的先进性</a:t>
              </a:r>
              <a:endParaRPr lang="zh-CN" altLang="en-US" sz="1600" b="1" dirty="0"/>
            </a:p>
          </p:txBody>
        </p:sp>
      </p:grpSp>
      <p:sp>
        <p:nvSpPr>
          <p:cNvPr id="32" name="D"/>
          <p:cNvSpPr/>
          <p:nvPr/>
        </p:nvSpPr>
        <p:spPr>
          <a:xfrm>
            <a:off x="12787086" y="7271657"/>
            <a:ext cx="101600"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3714509"/>
      </p:ext>
    </p:extLst>
  </p:cSld>
  <p:clrMapOvr>
    <a:masterClrMapping/>
  </p:clrMapOvr>
  <mc:AlternateContent xmlns:mc="http://schemas.openxmlformats.org/markup-compatibility/2006" xmlns:p14="http://schemas.microsoft.com/office/powerpoint/2010/main">
    <mc:Choice Requires="p14">
      <p:transition spd="slow" p14:dur="1600" advClick="0" advTm="0">
        <p14:prism dir="u"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250"/>
                            </p:stCondLst>
                            <p:childTnLst>
                              <p:par>
                                <p:cTn id="13" presetID="21" presetClass="entr" presetSubtype="1"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heel(1)">
                                      <p:cBhvr>
                                        <p:cTn id="15" dur="2000"/>
                                        <p:tgtEl>
                                          <p:spTgt spid="25"/>
                                        </p:tgtEl>
                                      </p:cBhvr>
                                    </p:animEffect>
                                  </p:childTnLst>
                                </p:cTn>
                              </p:par>
                              <p:par>
                                <p:cTn id="16" presetID="42" presetClass="entr" presetSubtype="0" fill="hold" grpId="0" nodeType="withEffect">
                                  <p:stCondLst>
                                    <p:cond delay="95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325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3750"/>
                            </p:stCondLst>
                            <p:childTnLst>
                              <p:par>
                                <p:cTn id="28" presetID="5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4250"/>
                            </p:stCondLst>
                            <p:childTnLst>
                              <p:par>
                                <p:cTn id="34" presetID="10" presetClass="entr" presetSubtype="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4750"/>
                            </p:stCondLst>
                            <p:childTnLst>
                              <p:par>
                                <p:cTn id="38" presetID="10"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par>
                          <p:cTn id="41" fill="hold">
                            <p:stCondLst>
                              <p:cond delay="5250"/>
                            </p:stCondLst>
                            <p:childTnLst>
                              <p:par>
                                <p:cTn id="42" presetID="10" presetClass="entr" presetSubtype="0"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par>
                          <p:cTn id="45" fill="hold">
                            <p:stCondLst>
                              <p:cond delay="5750"/>
                            </p:stCondLst>
                            <p:childTnLst>
                              <p:par>
                                <p:cTn id="46" presetID="10"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childTnLst>
                                </p:cTn>
                              </p:par>
                            </p:childTnLst>
                          </p:cTn>
                        </p:par>
                        <p:par>
                          <p:cTn id="49" fill="hold">
                            <p:stCondLst>
                              <p:cond delay="6250"/>
                            </p:stCondLst>
                            <p:childTnLst>
                              <p:par>
                                <p:cTn id="50" presetID="10" presetClass="entr" presetSubtype="0"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par>
                          <p:cTn id="53" fill="hold">
                            <p:stCondLst>
                              <p:cond delay="6750"/>
                            </p:stCondLst>
                            <p:childTnLst>
                              <p:par>
                                <p:cTn id="54" presetID="10" presetClass="entr" presetSubtype="0"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7250"/>
                            </p:stCondLst>
                            <p:childTnLst>
                              <p:par>
                                <p:cTn id="58" presetID="10" presetClass="entr" presetSubtype="0"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p:bldP spid="3" grpId="0"/>
      <p:bldP spid="4" grpId="0"/>
      <p:bldP spid="8" grpId="0"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6958883" y="3552825"/>
            <a:ext cx="2366092" cy="2366092"/>
          </a:xfrm>
          <a:prstGeom prst="ellipse">
            <a:avLst/>
          </a:prstGeom>
          <a:noFill/>
          <a:ln w="19050">
            <a:solidFill>
              <a:schemeClr val="accent6">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mtClean="0">
              <a:solidFill>
                <a:srgbClr val="C00000"/>
              </a:solidFill>
              <a:latin typeface="微软雅黑" panose="020B0503020204020204" pitchFamily="34" charset="-122"/>
              <a:ea typeface="微软雅黑" panose="020B0503020204020204" pitchFamily="34" charset="-122"/>
            </a:endParaRPr>
          </a:p>
        </p:txBody>
      </p:sp>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若干准则制定</a:t>
            </a:r>
            <a:r>
              <a:rPr lang="zh-CN" altLang="en-US" sz="3600" dirty="0" smtClean="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的意</a:t>
            </a: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义</a:t>
            </a:r>
          </a:p>
        </p:txBody>
      </p:sp>
      <p:sp>
        <p:nvSpPr>
          <p:cNvPr id="5" name="矩形 4"/>
          <p:cNvSpPr/>
          <p:nvPr/>
        </p:nvSpPr>
        <p:spPr>
          <a:xfrm>
            <a:off x="2504381" y="1724143"/>
            <a:ext cx="7366120" cy="707886"/>
          </a:xfrm>
          <a:prstGeom prst="rect">
            <a:avLst/>
          </a:prstGeom>
          <a:noFill/>
        </p:spPr>
        <p:txBody>
          <a:bodyPr wrap="none" rtlCol="0">
            <a:spAutoFit/>
          </a:bodyPr>
          <a:lstStyle/>
          <a:p>
            <a:pPr algn="ctr"/>
            <a:r>
              <a:rPr lang="zh-CN" altLang="en-US" sz="4000" dirty="0" smtClean="0">
                <a:solidFill>
                  <a:schemeClr val="tx1">
                    <a:lumMod val="85000"/>
                    <a:lumOff val="15000"/>
                  </a:schemeClr>
                </a:solidFill>
                <a:latin typeface="微软雅黑" panose="020B0503020204020204" pitchFamily="34" charset="-122"/>
                <a:ea typeface="微软雅黑" panose="020B0503020204020204" pitchFamily="34" charset="-122"/>
              </a:rPr>
              <a:t>若干准则</a:t>
            </a:r>
            <a:r>
              <a:rPr lang="zh-CN" altLang="en-US" sz="4000" b="1" dirty="0" smtClean="0">
                <a:solidFill>
                  <a:srgbClr val="C00000"/>
                </a:solidFill>
                <a:latin typeface="微软雅黑" panose="020B0503020204020204" pitchFamily="34" charset="-122"/>
                <a:ea typeface="微软雅黑" panose="020B0503020204020204" pitchFamily="34" charset="-122"/>
              </a:rPr>
              <a:t>是</a:t>
            </a:r>
            <a:r>
              <a:rPr lang="zh-CN" altLang="en-US" sz="4000" b="1" dirty="0">
                <a:solidFill>
                  <a:srgbClr val="C00000"/>
                </a:solidFill>
                <a:latin typeface="微软雅黑" panose="020B0503020204020204" pitchFamily="34" charset="-122"/>
                <a:ea typeface="微软雅黑" panose="020B0503020204020204" pitchFamily="34" charset="-122"/>
              </a:rPr>
              <a:t>全面从严治党的基础</a:t>
            </a:r>
          </a:p>
        </p:txBody>
      </p:sp>
      <p:grpSp>
        <p:nvGrpSpPr>
          <p:cNvPr id="24" name="组合 23"/>
          <p:cNvGrpSpPr/>
          <p:nvPr/>
        </p:nvGrpSpPr>
        <p:grpSpPr>
          <a:xfrm>
            <a:off x="974310" y="3046675"/>
            <a:ext cx="5045490" cy="3163626"/>
            <a:chOff x="974310" y="3046675"/>
            <a:chExt cx="5045490" cy="3163626"/>
          </a:xfrm>
        </p:grpSpPr>
        <p:sp>
          <p:nvSpPr>
            <p:cNvPr id="3" name="文本框 2"/>
            <p:cNvSpPr txBox="1"/>
            <p:nvPr/>
          </p:nvSpPr>
          <p:spPr>
            <a:xfrm>
              <a:off x="1220801" y="3953637"/>
              <a:ext cx="4552509" cy="2031325"/>
            </a:xfrm>
            <a:prstGeom prst="rect">
              <a:avLst/>
            </a:prstGeom>
            <a:noFill/>
          </p:spPr>
          <p:txBody>
            <a:bodyPr wrap="square" rtlCol="0">
              <a:spAutoFit/>
            </a:bodyPr>
            <a:lstStyle/>
            <a:p>
              <a:pPr>
                <a:lnSpc>
                  <a:spcPct val="150000"/>
                </a:lnSpc>
              </a:pPr>
              <a:r>
                <a:rPr lang="en-US" altLang="zh-CN" sz="14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1400" dirty="0">
                  <a:solidFill>
                    <a:schemeClr val="accent6">
                      <a:lumMod val="50000"/>
                    </a:schemeClr>
                  </a:solidFill>
                  <a:latin typeface="微软雅黑" panose="020B0503020204020204" pitchFamily="34" charset="-122"/>
                  <a:ea typeface="微软雅黑" panose="020B0503020204020204" pitchFamily="34" charset="-122"/>
                </a:rPr>
                <a:t>关于党内政治生活的若干准则</a:t>
              </a:r>
              <a:r>
                <a:rPr lang="en-US" altLang="zh-CN" sz="14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1400" dirty="0">
                  <a:solidFill>
                    <a:schemeClr val="accent6">
                      <a:lumMod val="50000"/>
                    </a:schemeClr>
                  </a:solidFill>
                  <a:latin typeface="微软雅黑" panose="020B0503020204020204" pitchFamily="34" charset="-122"/>
                  <a:ea typeface="微软雅黑" panose="020B0503020204020204" pitchFamily="34" charset="-122"/>
                </a:rPr>
                <a:t>归纳了党内政治生活的十二条基本原则，</a:t>
              </a:r>
              <a:r>
                <a:rPr lang="zh-CN" altLang="en-US" sz="1400" b="1" dirty="0">
                  <a:solidFill>
                    <a:srgbClr val="C00000"/>
                  </a:solidFill>
                  <a:latin typeface="微软雅黑" panose="020B0503020204020204" pitchFamily="34" charset="-122"/>
                  <a:ea typeface="微软雅黑" panose="020B0503020204020204" pitchFamily="34" charset="-122"/>
                </a:rPr>
                <a:t>是对党章的具体补充，是对我们党几十年来处理党内关系的深刻总结，是一篇闪耀着马列主义建党学说光辉和加强党的建设的重要文献。</a:t>
              </a:r>
              <a:r>
                <a:rPr lang="zh-CN" altLang="en-US" sz="1400" dirty="0">
                  <a:solidFill>
                    <a:schemeClr val="accent6">
                      <a:lumMod val="50000"/>
                    </a:schemeClr>
                  </a:solidFill>
                  <a:latin typeface="微软雅黑" panose="020B0503020204020204" pitchFamily="34" charset="-122"/>
                  <a:ea typeface="微软雅黑" panose="020B0503020204020204" pitchFamily="34" charset="-122"/>
                </a:rPr>
                <a:t>认真学习和坚决贯彻</a:t>
              </a:r>
              <a:r>
                <a:rPr lang="en-US" altLang="zh-CN" sz="14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1400" dirty="0">
                  <a:solidFill>
                    <a:schemeClr val="accent6">
                      <a:lumMod val="50000"/>
                    </a:schemeClr>
                  </a:solidFill>
                  <a:latin typeface="微软雅黑" panose="020B0503020204020204" pitchFamily="34" charset="-122"/>
                  <a:ea typeface="微软雅黑" panose="020B0503020204020204" pitchFamily="34" charset="-122"/>
                </a:rPr>
                <a:t>准则</a:t>
              </a:r>
              <a:r>
                <a:rPr lang="en-US" altLang="zh-CN" sz="1400" dirty="0">
                  <a:solidFill>
                    <a:schemeClr val="accent6">
                      <a:lumMod val="50000"/>
                    </a:schemeClr>
                  </a:solidFill>
                  <a:latin typeface="微软雅黑" panose="020B0503020204020204" pitchFamily="34" charset="-122"/>
                  <a:ea typeface="微软雅黑" panose="020B0503020204020204" pitchFamily="34" charset="-122"/>
                </a:rPr>
                <a:t>》</a:t>
              </a:r>
              <a:r>
                <a:rPr lang="zh-CN" altLang="en-US" sz="1400" dirty="0">
                  <a:solidFill>
                    <a:schemeClr val="accent6">
                      <a:lumMod val="50000"/>
                    </a:schemeClr>
                  </a:solidFill>
                  <a:latin typeface="微软雅黑" panose="020B0503020204020204" pitchFamily="34" charset="-122"/>
                  <a:ea typeface="微软雅黑" panose="020B0503020204020204" pitchFamily="34" charset="-122"/>
                </a:rPr>
                <a:t>，对于改进作风、搞好党风，保持党的纯洁性和先进性，具有极为重要的现实意义。</a:t>
              </a:r>
            </a:p>
          </p:txBody>
        </p:sp>
        <p:sp>
          <p:nvSpPr>
            <p:cNvPr id="6" name="矩形 5"/>
            <p:cNvSpPr>
              <a:spLocks/>
            </p:cNvSpPr>
            <p:nvPr/>
          </p:nvSpPr>
          <p:spPr>
            <a:xfrm>
              <a:off x="974310" y="3371851"/>
              <a:ext cx="5045490" cy="2838450"/>
            </a:xfrm>
            <a:prstGeom prst="rect">
              <a:avLst/>
            </a:prstGeom>
            <a:noFill/>
            <a:ln w="19050">
              <a:solidFill>
                <a:srgbClr val="C00000"/>
              </a:solidFill>
              <a:prstDash val="sysDot"/>
            </a:ln>
          </p:spPr>
          <p:txBody>
            <a:bodyPr wrap="square" rtlCol="0" anchor="ctr">
              <a:noAutofit/>
            </a:bodyPr>
            <a:lstStyle/>
            <a:p>
              <a:pPr algn="ctr"/>
              <a:endParaRPr lang="zh-CN" altLang="en-US">
                <a:solidFill>
                  <a:schemeClr val="accent6">
                    <a:lumMod val="50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1958768" y="3046675"/>
              <a:ext cx="3076575" cy="61225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a:solidFill>
                    <a:schemeClr val="bg1"/>
                  </a:solidFill>
                  <a:latin typeface="微软雅黑" panose="020B0503020204020204" pitchFamily="34" charset="-122"/>
                  <a:ea typeface="微软雅黑" panose="020B0503020204020204" pitchFamily="34" charset="-122"/>
                </a:rPr>
                <a:t>制度的生命在于执行</a:t>
              </a:r>
              <a:endParaRPr lang="zh-CN" altLang="en-US" sz="2400" b="1" smtClean="0">
                <a:solidFill>
                  <a:schemeClr val="bg1"/>
                </a:solidFill>
                <a:latin typeface="微软雅黑" panose="020B0503020204020204" pitchFamily="34" charset="-122"/>
                <a:ea typeface="微软雅黑" panose="020B0503020204020204" pitchFamily="34" charset="-122"/>
              </a:endParaRPr>
            </a:p>
          </p:txBody>
        </p:sp>
      </p:grpSp>
      <p:sp>
        <p:nvSpPr>
          <p:cNvPr id="16" name="椭圆 15"/>
          <p:cNvSpPr/>
          <p:nvPr/>
        </p:nvSpPr>
        <p:spPr>
          <a:xfrm>
            <a:off x="6988285" y="4065974"/>
            <a:ext cx="1339795" cy="1339795"/>
          </a:xfrm>
          <a:prstGeom prst="ellipse">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3600" b="1">
                <a:solidFill>
                  <a:schemeClr val="bg1"/>
                </a:solidFill>
                <a:latin typeface="微软雅黑" panose="020B0503020204020204" pitchFamily="34" charset="-122"/>
                <a:ea typeface="微软雅黑" panose="020B0503020204020204" pitchFamily="34" charset="-122"/>
              </a:rPr>
              <a:t>确保</a:t>
            </a:r>
            <a:endParaRPr lang="zh-CN" altLang="en-US" sz="3600" b="1">
              <a:solidFill>
                <a:schemeClr val="bg1"/>
              </a:solidFill>
            </a:endParaRPr>
          </a:p>
        </p:txBody>
      </p:sp>
      <p:grpSp>
        <p:nvGrpSpPr>
          <p:cNvPr id="25" name="组合 24"/>
          <p:cNvGrpSpPr/>
          <p:nvPr/>
        </p:nvGrpSpPr>
        <p:grpSpPr>
          <a:xfrm>
            <a:off x="8121180" y="3264093"/>
            <a:ext cx="2636325" cy="545907"/>
            <a:chOff x="8121180" y="3264093"/>
            <a:chExt cx="2636325" cy="545907"/>
          </a:xfrm>
        </p:grpSpPr>
        <p:sp>
          <p:nvSpPr>
            <p:cNvPr id="17" name="矩形 16"/>
            <p:cNvSpPr/>
            <p:nvPr/>
          </p:nvSpPr>
          <p:spPr>
            <a:xfrm>
              <a:off x="8726180" y="3320534"/>
              <a:ext cx="2031325" cy="369332"/>
            </a:xfrm>
            <a:prstGeom prst="rect">
              <a:avLst/>
            </a:prstGeom>
          </p:spPr>
          <p:txBody>
            <a:bodyPr wrap="none">
              <a:spAutoFit/>
            </a:bodyPr>
            <a:lstStyle/>
            <a:p>
              <a:r>
                <a:rPr lang="zh-CN" altLang="en-US" b="1" dirty="0">
                  <a:solidFill>
                    <a:schemeClr val="accent6">
                      <a:lumMod val="50000"/>
                    </a:schemeClr>
                  </a:solidFill>
                  <a:latin typeface="微软雅黑" panose="020B0503020204020204" pitchFamily="34" charset="-122"/>
                  <a:ea typeface="微软雅黑" panose="020B0503020204020204" pitchFamily="34" charset="-122"/>
                </a:rPr>
                <a:t>对党章的具体补充</a:t>
              </a:r>
              <a:endParaRPr lang="zh-CN" altLang="en-US" b="1" dirty="0"/>
            </a:p>
          </p:txBody>
        </p:sp>
        <p:sp>
          <p:nvSpPr>
            <p:cNvPr id="21" name="椭圆 20"/>
            <p:cNvSpPr/>
            <p:nvPr/>
          </p:nvSpPr>
          <p:spPr>
            <a:xfrm>
              <a:off x="8121180" y="3264093"/>
              <a:ext cx="545907" cy="545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smtClean="0">
                  <a:solidFill>
                    <a:schemeClr val="bg1"/>
                  </a:solidFill>
                  <a:latin typeface="微软雅黑" panose="020B0503020204020204" pitchFamily="34" charset="-122"/>
                  <a:ea typeface="微软雅黑" panose="020B0503020204020204" pitchFamily="34" charset="-122"/>
                </a:rPr>
                <a:t>1</a:t>
              </a:r>
              <a:endParaRPr lang="zh-CN" altLang="en-US" sz="2400" smtClean="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9007005" y="4330705"/>
            <a:ext cx="3040840" cy="646331"/>
            <a:chOff x="9007005" y="4330705"/>
            <a:chExt cx="3040840" cy="646331"/>
          </a:xfrm>
        </p:grpSpPr>
        <p:sp>
          <p:nvSpPr>
            <p:cNvPr id="18" name="矩形 17"/>
            <p:cNvSpPr/>
            <p:nvPr/>
          </p:nvSpPr>
          <p:spPr>
            <a:xfrm>
              <a:off x="9554855" y="4330705"/>
              <a:ext cx="2492990" cy="646331"/>
            </a:xfrm>
            <a:prstGeom prst="rect">
              <a:avLst/>
            </a:prstGeom>
          </p:spPr>
          <p:txBody>
            <a:bodyPr wrap="none">
              <a:spAutoFit/>
            </a:bodyPr>
            <a:lstStyle/>
            <a:p>
              <a:r>
                <a:rPr lang="zh-CN" altLang="en-US" b="1" dirty="0">
                  <a:solidFill>
                    <a:schemeClr val="accent6">
                      <a:lumMod val="50000"/>
                    </a:schemeClr>
                  </a:solidFill>
                  <a:latin typeface="微软雅黑" panose="020B0503020204020204" pitchFamily="34" charset="-122"/>
                  <a:ea typeface="微软雅黑" panose="020B0503020204020204" pitchFamily="34" charset="-122"/>
                </a:rPr>
                <a:t>对我们党几十年来处</a:t>
              </a:r>
              <a:r>
                <a:rPr lang="zh-CN" altLang="en-US" b="1" dirty="0" smtClean="0">
                  <a:solidFill>
                    <a:schemeClr val="accent6">
                      <a:lumMod val="50000"/>
                    </a:schemeClr>
                  </a:solidFill>
                  <a:latin typeface="微软雅黑" panose="020B0503020204020204" pitchFamily="34" charset="-122"/>
                  <a:ea typeface="微软雅黑" panose="020B0503020204020204" pitchFamily="34" charset="-122"/>
                </a:rPr>
                <a:t>理</a:t>
              </a:r>
              <a:endParaRPr lang="en-US" altLang="zh-CN" b="1" dirty="0" smtClean="0">
                <a:solidFill>
                  <a:schemeClr val="accent6">
                    <a:lumMod val="50000"/>
                  </a:schemeClr>
                </a:solidFill>
                <a:latin typeface="微软雅黑" panose="020B0503020204020204" pitchFamily="34" charset="-122"/>
                <a:ea typeface="微软雅黑" panose="020B0503020204020204" pitchFamily="34" charset="-122"/>
              </a:endParaRPr>
            </a:p>
            <a:p>
              <a:r>
                <a:rPr lang="zh-CN" altLang="en-US" b="1" dirty="0" smtClean="0">
                  <a:solidFill>
                    <a:schemeClr val="accent6">
                      <a:lumMod val="50000"/>
                    </a:schemeClr>
                  </a:solidFill>
                  <a:latin typeface="微软雅黑" panose="020B0503020204020204" pitchFamily="34" charset="-122"/>
                  <a:ea typeface="微软雅黑" panose="020B0503020204020204" pitchFamily="34" charset="-122"/>
                </a:rPr>
                <a:t>党</a:t>
              </a:r>
              <a:r>
                <a:rPr lang="zh-CN" altLang="en-US" b="1" dirty="0">
                  <a:solidFill>
                    <a:schemeClr val="accent6">
                      <a:lumMod val="50000"/>
                    </a:schemeClr>
                  </a:solidFill>
                  <a:latin typeface="微软雅黑" panose="020B0503020204020204" pitchFamily="34" charset="-122"/>
                  <a:ea typeface="微软雅黑" panose="020B0503020204020204" pitchFamily="34" charset="-122"/>
                </a:rPr>
                <a:t>内关系的深刻总结</a:t>
              </a:r>
              <a:endParaRPr lang="zh-CN" altLang="en-US" b="1" dirty="0"/>
            </a:p>
          </p:txBody>
        </p:sp>
        <p:sp>
          <p:nvSpPr>
            <p:cNvPr id="22" name="椭圆 21"/>
            <p:cNvSpPr/>
            <p:nvPr/>
          </p:nvSpPr>
          <p:spPr>
            <a:xfrm>
              <a:off x="9007005" y="4417819"/>
              <a:ext cx="545907" cy="545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smtClean="0">
                  <a:solidFill>
                    <a:schemeClr val="bg1"/>
                  </a:solidFill>
                  <a:latin typeface="微软雅黑" panose="020B0503020204020204" pitchFamily="34" charset="-122"/>
                  <a:ea typeface="微软雅黑" panose="020B0503020204020204" pitchFamily="34" charset="-122"/>
                </a:rPr>
                <a:t>2</a:t>
              </a:r>
              <a:endParaRPr lang="zh-CN" altLang="en-US" sz="2400" smtClean="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121180" y="5569143"/>
            <a:ext cx="3729983" cy="583890"/>
            <a:chOff x="8121180" y="5569143"/>
            <a:chExt cx="3729983" cy="583890"/>
          </a:xfrm>
        </p:grpSpPr>
        <p:sp>
          <p:nvSpPr>
            <p:cNvPr id="19" name="矩形 18"/>
            <p:cNvSpPr/>
            <p:nvPr/>
          </p:nvSpPr>
          <p:spPr>
            <a:xfrm>
              <a:off x="8793916" y="5629813"/>
              <a:ext cx="3057247" cy="523220"/>
            </a:xfrm>
            <a:prstGeom prst="rect">
              <a:avLst/>
            </a:prstGeom>
          </p:spPr>
          <p:txBody>
            <a:bodyPr wrap="none">
              <a:spAutoFit/>
            </a:bodyPr>
            <a:lstStyle/>
            <a:p>
              <a:r>
                <a:rPr lang="zh-CN" altLang="en-US" sz="1400" b="1" dirty="0">
                  <a:solidFill>
                    <a:schemeClr val="accent6">
                      <a:lumMod val="50000"/>
                    </a:schemeClr>
                  </a:solidFill>
                  <a:latin typeface="微软雅黑" panose="020B0503020204020204" pitchFamily="34" charset="-122"/>
                  <a:ea typeface="微软雅黑" panose="020B0503020204020204" pitchFamily="34" charset="-122"/>
                </a:rPr>
                <a:t>是一篇闪耀着马列主义建党学说光</a:t>
              </a:r>
              <a:r>
                <a:rPr lang="zh-CN" altLang="en-US" sz="1400" b="1" dirty="0" smtClean="0">
                  <a:solidFill>
                    <a:schemeClr val="accent6">
                      <a:lumMod val="50000"/>
                    </a:schemeClr>
                  </a:solidFill>
                  <a:latin typeface="微软雅黑" panose="020B0503020204020204" pitchFamily="34" charset="-122"/>
                  <a:ea typeface="微软雅黑" panose="020B0503020204020204" pitchFamily="34" charset="-122"/>
                </a:rPr>
                <a:t>辉</a:t>
              </a:r>
              <a:endParaRPr lang="en-US" altLang="zh-CN" sz="1400" b="1" dirty="0" smtClean="0">
                <a:solidFill>
                  <a:schemeClr val="accent6">
                    <a:lumMod val="50000"/>
                  </a:schemeClr>
                </a:solidFill>
                <a:latin typeface="微软雅黑" panose="020B0503020204020204" pitchFamily="34" charset="-122"/>
                <a:ea typeface="微软雅黑" panose="020B0503020204020204" pitchFamily="34" charset="-122"/>
              </a:endParaRPr>
            </a:p>
            <a:p>
              <a:r>
                <a:rPr lang="zh-CN" altLang="en-US" sz="1400" b="1" dirty="0" smtClean="0">
                  <a:solidFill>
                    <a:schemeClr val="accent6">
                      <a:lumMod val="50000"/>
                    </a:schemeClr>
                  </a:solidFill>
                  <a:latin typeface="微软雅黑" panose="020B0503020204020204" pitchFamily="34" charset="-122"/>
                  <a:ea typeface="微软雅黑" panose="020B0503020204020204" pitchFamily="34" charset="-122"/>
                </a:rPr>
                <a:t>和</a:t>
              </a:r>
              <a:r>
                <a:rPr lang="zh-CN" altLang="en-US" sz="1400" b="1" dirty="0">
                  <a:solidFill>
                    <a:schemeClr val="accent6">
                      <a:lumMod val="50000"/>
                    </a:schemeClr>
                  </a:solidFill>
                  <a:latin typeface="微软雅黑" panose="020B0503020204020204" pitchFamily="34" charset="-122"/>
                  <a:ea typeface="微软雅黑" panose="020B0503020204020204" pitchFamily="34" charset="-122"/>
                </a:rPr>
                <a:t>加强党的建设的重要文献</a:t>
              </a:r>
              <a:endParaRPr lang="zh-CN" altLang="en-US" sz="1400" b="1" dirty="0"/>
            </a:p>
          </p:txBody>
        </p:sp>
        <p:sp>
          <p:nvSpPr>
            <p:cNvPr id="23" name="椭圆 22"/>
            <p:cNvSpPr/>
            <p:nvPr/>
          </p:nvSpPr>
          <p:spPr>
            <a:xfrm>
              <a:off x="8121180" y="5569143"/>
              <a:ext cx="545907" cy="5459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400" smtClean="0">
                  <a:solidFill>
                    <a:schemeClr val="bg1"/>
                  </a:solidFill>
                  <a:latin typeface="微软雅黑" panose="020B0503020204020204" pitchFamily="34" charset="-122"/>
                  <a:ea typeface="微软雅黑" panose="020B0503020204020204" pitchFamily="34" charset="-122"/>
                </a:rPr>
                <a:t>3</a:t>
              </a:r>
              <a:endParaRPr lang="zh-CN" altLang="en-US" sz="2400" smtClean="0">
                <a:solidFill>
                  <a:schemeClr val="bg1"/>
                </a:solidFill>
                <a:latin typeface="微软雅黑" panose="020B0503020204020204" pitchFamily="34" charset="-122"/>
                <a:ea typeface="微软雅黑" panose="020B0503020204020204" pitchFamily="34" charset="-122"/>
              </a:endParaRPr>
            </a:p>
          </p:txBody>
        </p:sp>
      </p:grpSp>
      <p:sp>
        <p:nvSpPr>
          <p:cNvPr id="28" name="D"/>
          <p:cNvSpPr/>
          <p:nvPr/>
        </p:nvSpPr>
        <p:spPr>
          <a:xfrm>
            <a:off x="12787086" y="7271657"/>
            <a:ext cx="101600"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4860288"/>
      </p:ext>
    </p:extLst>
  </p:cSld>
  <p:clrMapOvr>
    <a:masterClrMapping/>
  </p:clrMapOvr>
  <mc:AlternateContent xmlns:mc="http://schemas.openxmlformats.org/markup-compatibility/2006" xmlns:p14="http://schemas.microsoft.com/office/powerpoint/2010/main">
    <mc:Choice Requires="p14">
      <p:transition spd="slow" p14:dur="1600" advClick="0" advTm="0">
        <p14:prism dir="u"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750"/>
                                        <p:tgtEl>
                                          <p:spTgt spid="24"/>
                                        </p:tgtEl>
                                      </p:cBhvr>
                                    </p:animEffect>
                                    <p:anim calcmode="lin" valueType="num">
                                      <p:cBhvr>
                                        <p:cTn id="18" dur="750" fill="hold"/>
                                        <p:tgtEl>
                                          <p:spTgt spid="24"/>
                                        </p:tgtEl>
                                        <p:attrNameLst>
                                          <p:attrName>ppt_x</p:attrName>
                                        </p:attrNameLst>
                                      </p:cBhvr>
                                      <p:tavLst>
                                        <p:tav tm="0">
                                          <p:val>
                                            <p:strVal val="#ppt_x"/>
                                          </p:val>
                                        </p:tav>
                                        <p:tav tm="100000">
                                          <p:val>
                                            <p:strVal val="#ppt_x"/>
                                          </p:val>
                                        </p:tav>
                                      </p:tavLst>
                                    </p:anim>
                                    <p:anim calcmode="lin" valueType="num">
                                      <p:cBhvr>
                                        <p:cTn id="19" dur="75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3000"/>
                            </p:stCondLst>
                            <p:childTnLst>
                              <p:par>
                                <p:cTn id="33" presetID="18" presetClass="entr" presetSubtype="6"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trips(downRight)">
                                      <p:cBhvr>
                                        <p:cTn id="35" dur="500"/>
                                        <p:tgtEl>
                                          <p:spTgt spid="25"/>
                                        </p:tgtEl>
                                      </p:cBhvr>
                                    </p:animEffect>
                                  </p:childTnLst>
                                </p:cTn>
                              </p:par>
                            </p:childTnLst>
                          </p:cTn>
                        </p:par>
                        <p:par>
                          <p:cTn id="36" fill="hold">
                            <p:stCondLst>
                              <p:cond delay="3500"/>
                            </p:stCondLst>
                            <p:childTnLst>
                              <p:par>
                                <p:cTn id="37" presetID="18" presetClass="entr" presetSubtype="6"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trips(downRight)">
                                      <p:cBhvr>
                                        <p:cTn id="39" dur="500"/>
                                        <p:tgtEl>
                                          <p:spTgt spid="26"/>
                                        </p:tgtEl>
                                      </p:cBhvr>
                                    </p:animEffect>
                                  </p:childTnLst>
                                </p:cTn>
                              </p:par>
                            </p:childTnLst>
                          </p:cTn>
                        </p:par>
                        <p:par>
                          <p:cTn id="40" fill="hold">
                            <p:stCondLst>
                              <p:cond delay="4000"/>
                            </p:stCondLst>
                            <p:childTnLst>
                              <p:par>
                                <p:cTn id="41" presetID="18" presetClass="entr" presetSubtype="6"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strips(downRight)">
                                      <p:cBhvr>
                                        <p:cTn id="43" dur="500"/>
                                        <p:tgtEl>
                                          <p:spTgt spid="27"/>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p:bldP spid="5" grpId="0"/>
      <p:bldP spid="16"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若干准则制定</a:t>
            </a:r>
            <a:r>
              <a:rPr lang="zh-CN" altLang="en-US" sz="3600" dirty="0" smtClean="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的意</a:t>
            </a: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义</a:t>
            </a:r>
          </a:p>
        </p:txBody>
      </p:sp>
      <p:sp>
        <p:nvSpPr>
          <p:cNvPr id="28" name="D"/>
          <p:cNvSpPr/>
          <p:nvPr/>
        </p:nvSpPr>
        <p:spPr>
          <a:xfrm>
            <a:off x="12787086" y="7271657"/>
            <a:ext cx="101600"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778933" y="2045715"/>
            <a:ext cx="10566399" cy="415977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1"/>
          <p:cNvSpPr/>
          <p:nvPr/>
        </p:nvSpPr>
        <p:spPr>
          <a:xfrm>
            <a:off x="3864861" y="1661216"/>
            <a:ext cx="4621299" cy="707293"/>
          </a:xfrm>
          <a:prstGeom prst="roundRect">
            <a:avLst>
              <a:gd name="adj" fmla="val 70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文本框 33"/>
          <p:cNvSpPr txBox="1"/>
          <p:nvPr/>
        </p:nvSpPr>
        <p:spPr>
          <a:xfrm>
            <a:off x="4236518" y="1722475"/>
            <a:ext cx="3877985"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82" charset="2"/>
                <a:ea typeface="微软雅黑" panose="020B0503020204020204" pitchFamily="82" charset="2"/>
              </a:rPr>
              <a:t>为什么制定最新准则</a:t>
            </a:r>
          </a:p>
        </p:txBody>
      </p:sp>
      <p:sp>
        <p:nvSpPr>
          <p:cNvPr id="32" name="文本框 35"/>
          <p:cNvSpPr txBox="1"/>
          <p:nvPr/>
        </p:nvSpPr>
        <p:spPr>
          <a:xfrm>
            <a:off x="1083733" y="2578837"/>
            <a:ext cx="10160000" cy="3393237"/>
          </a:xfrm>
          <a:prstGeom prst="rect">
            <a:avLst/>
          </a:prstGeom>
          <a:noFill/>
        </p:spPr>
        <p:txBody>
          <a:bodyPr wrap="square" rtlCol="0">
            <a:spAutoFit/>
          </a:bodyPr>
          <a:lstStyle/>
          <a:p>
            <a:pPr>
              <a:lnSpc>
                <a:spcPct val="150000"/>
              </a:lnSpc>
            </a:pPr>
            <a:r>
              <a:rPr lang="zh-CN" altLang="en-US" sz="1300" b="1" dirty="0">
                <a:solidFill>
                  <a:srgbClr val="C00000"/>
                </a:solidFill>
                <a:latin typeface="微软雅黑" panose="020B0503020204020204" pitchFamily="82" charset="2"/>
                <a:ea typeface="微软雅黑" panose="020B0503020204020204" pitchFamily="82" charset="2"/>
              </a:rPr>
              <a:t>一是完善“四个全面”战略布局的需要。</a:t>
            </a:r>
            <a:endParaRPr lang="en-US" altLang="zh-CN" sz="1300" b="1" dirty="0">
              <a:solidFill>
                <a:srgbClr val="C00000"/>
              </a:solidFill>
              <a:latin typeface="微软雅黑" panose="020B0503020204020204" pitchFamily="82" charset="2"/>
              <a:ea typeface="微软雅黑" panose="020B0503020204020204" pitchFamily="82" charset="2"/>
            </a:endParaRPr>
          </a:p>
          <a:p>
            <a:pPr>
              <a:lnSpc>
                <a:spcPct val="150000"/>
              </a:lnSpc>
            </a:pPr>
            <a:r>
              <a:rPr lang="zh-CN" altLang="en-US" sz="1300" dirty="0">
                <a:solidFill>
                  <a:schemeClr val="tx1">
                    <a:lumMod val="85000"/>
                    <a:lumOff val="15000"/>
                  </a:schemeClr>
                </a:solidFill>
                <a:latin typeface="微软雅黑" panose="020B0503020204020204" pitchFamily="82" charset="2"/>
                <a:ea typeface="微软雅黑" panose="020B0503020204020204" pitchFamily="82" charset="2"/>
              </a:rPr>
              <a:t>十八届三中、四中、五中全会相继就全面深化改革、全面依法治国、全面建成小康社会进行专题研究，这次六中全会再以制定党内政治生活准则和修订党内监督条例为重点专题研究全面从严治党，这样“四个全面”战略布局就都分别通过一次中央全会进行了研究部署。这是我们党的一个整体设计。</a:t>
            </a:r>
            <a:endParaRPr lang="en-US" altLang="zh-CN" sz="1300" dirty="0">
              <a:solidFill>
                <a:schemeClr val="tx1">
                  <a:lumMod val="85000"/>
                  <a:lumOff val="15000"/>
                </a:schemeClr>
              </a:solidFill>
              <a:latin typeface="微软雅黑" panose="020B0503020204020204" pitchFamily="82" charset="2"/>
              <a:ea typeface="微软雅黑" panose="020B0503020204020204" pitchFamily="82" charset="2"/>
            </a:endParaRPr>
          </a:p>
          <a:p>
            <a:pPr>
              <a:lnSpc>
                <a:spcPct val="150000"/>
              </a:lnSpc>
            </a:pPr>
            <a:endParaRPr lang="en-US" altLang="zh-CN" sz="1300" b="1" dirty="0">
              <a:solidFill>
                <a:schemeClr val="tx1">
                  <a:lumMod val="85000"/>
                  <a:lumOff val="15000"/>
                </a:schemeClr>
              </a:solidFill>
              <a:latin typeface="微软雅黑" panose="020B0503020204020204" pitchFamily="82" charset="2"/>
              <a:ea typeface="微软雅黑" panose="020B0503020204020204" pitchFamily="82" charset="2"/>
            </a:endParaRPr>
          </a:p>
          <a:p>
            <a:pPr>
              <a:lnSpc>
                <a:spcPct val="150000"/>
              </a:lnSpc>
            </a:pPr>
            <a:r>
              <a:rPr lang="zh-CN" altLang="en-US" sz="1300" b="1" dirty="0">
                <a:solidFill>
                  <a:srgbClr val="C00000"/>
                </a:solidFill>
                <a:latin typeface="微软雅黑" panose="020B0503020204020204" pitchFamily="82" charset="2"/>
                <a:ea typeface="微软雅黑" panose="020B0503020204020204" pitchFamily="82" charset="2"/>
              </a:rPr>
              <a:t>二是深化全面从严治党的需要。</a:t>
            </a:r>
            <a:endParaRPr lang="en-US" altLang="zh-CN" sz="1300" b="1" dirty="0">
              <a:solidFill>
                <a:srgbClr val="C00000"/>
              </a:solidFill>
              <a:latin typeface="微软雅黑" panose="020B0503020204020204" pitchFamily="82" charset="2"/>
              <a:ea typeface="微软雅黑" panose="020B0503020204020204" pitchFamily="82" charset="2"/>
            </a:endParaRPr>
          </a:p>
          <a:p>
            <a:pPr>
              <a:lnSpc>
                <a:spcPct val="150000"/>
              </a:lnSpc>
            </a:pPr>
            <a:r>
              <a:rPr lang="zh-CN" altLang="en-US" sz="1300" dirty="0">
                <a:solidFill>
                  <a:schemeClr val="tx1">
                    <a:lumMod val="85000"/>
                    <a:lumOff val="15000"/>
                  </a:schemeClr>
                </a:solidFill>
                <a:latin typeface="微软雅黑" panose="020B0503020204020204" pitchFamily="82" charset="2"/>
                <a:ea typeface="微软雅黑" panose="020B0503020204020204" pitchFamily="82" charset="2"/>
              </a:rPr>
              <a:t>全会在深入总结十八大以来全面从严治党生动实践的基础上，认真分析新形势下党的建设面临的新情况新问题，对加强和规范党内政治生活作出新的制度安排，这对于深化全面从严治党必将起到有力的推动作用。</a:t>
            </a:r>
            <a:endParaRPr lang="en-US" altLang="zh-CN" sz="1300" dirty="0">
              <a:solidFill>
                <a:schemeClr val="tx1">
                  <a:lumMod val="85000"/>
                  <a:lumOff val="15000"/>
                </a:schemeClr>
              </a:solidFill>
              <a:latin typeface="微软雅黑" panose="020B0503020204020204" pitchFamily="82" charset="2"/>
              <a:ea typeface="微软雅黑" panose="020B0503020204020204" pitchFamily="82" charset="2"/>
            </a:endParaRPr>
          </a:p>
          <a:p>
            <a:pPr>
              <a:lnSpc>
                <a:spcPct val="150000"/>
              </a:lnSpc>
            </a:pPr>
            <a:endParaRPr lang="en-US" altLang="zh-CN" sz="1300" dirty="0">
              <a:solidFill>
                <a:schemeClr val="tx1">
                  <a:lumMod val="85000"/>
                  <a:lumOff val="15000"/>
                </a:schemeClr>
              </a:solidFill>
              <a:latin typeface="微软雅黑" panose="020B0503020204020204" pitchFamily="82" charset="2"/>
              <a:ea typeface="微软雅黑" panose="020B0503020204020204" pitchFamily="82" charset="2"/>
            </a:endParaRPr>
          </a:p>
          <a:p>
            <a:pPr>
              <a:lnSpc>
                <a:spcPct val="150000"/>
              </a:lnSpc>
            </a:pPr>
            <a:r>
              <a:rPr lang="zh-CN" altLang="en-US" sz="1300" b="1" dirty="0">
                <a:solidFill>
                  <a:srgbClr val="C00000"/>
                </a:solidFill>
                <a:latin typeface="微软雅黑" panose="020B0503020204020204" pitchFamily="82" charset="2"/>
                <a:ea typeface="微软雅黑" panose="020B0503020204020204" pitchFamily="82" charset="2"/>
              </a:rPr>
              <a:t>三是解决党内存在突出矛盾和问题的需要。</a:t>
            </a:r>
            <a:endParaRPr lang="en-US" altLang="zh-CN" sz="1300" b="1" dirty="0">
              <a:solidFill>
                <a:srgbClr val="C00000"/>
              </a:solidFill>
              <a:latin typeface="微软雅黑" panose="020B0503020204020204" pitchFamily="82" charset="2"/>
              <a:ea typeface="微软雅黑" panose="020B0503020204020204" pitchFamily="82" charset="2"/>
            </a:endParaRPr>
          </a:p>
          <a:p>
            <a:pPr>
              <a:lnSpc>
                <a:spcPct val="150000"/>
              </a:lnSpc>
            </a:pPr>
            <a:r>
              <a:rPr lang="zh-CN" altLang="en-US" sz="1300" dirty="0">
                <a:solidFill>
                  <a:schemeClr val="tx1">
                    <a:lumMod val="85000"/>
                    <a:lumOff val="15000"/>
                  </a:schemeClr>
                </a:solidFill>
                <a:latin typeface="微软雅黑" panose="020B0503020204020204" pitchFamily="82" charset="2"/>
                <a:ea typeface="微软雅黑" panose="020B0503020204020204" pitchFamily="82" charset="2"/>
              </a:rPr>
              <a:t>要巩固全面从严治党的好势头，有效防范已经解决的矛盾和问题反弹复发，防止新的矛盾和问题滋生蔓延，必须完善规范，健全制度。</a:t>
            </a:r>
          </a:p>
        </p:txBody>
      </p:sp>
    </p:spTree>
    <p:extLst>
      <p:ext uri="{BB962C8B-B14F-4D97-AF65-F5344CB8AC3E}">
        <p14:creationId xmlns:p14="http://schemas.microsoft.com/office/powerpoint/2010/main" val="996529968"/>
      </p:ext>
    </p:extLst>
  </p:cSld>
  <p:clrMapOvr>
    <a:masterClrMapping/>
  </p:clrMapOvr>
  <mc:AlternateContent xmlns:mc="http://schemas.openxmlformats.org/markup-compatibility/2006" xmlns:p14="http://schemas.microsoft.com/office/powerpoint/2010/main">
    <mc:Choice Requires="p14">
      <p:transition spd="slow" p14:dur="1600" advClick="0" advTm="0">
        <p14:prism dir="u"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2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750"/>
                            </p:stCondLst>
                            <p:childTnLst>
                              <p:par>
                                <p:cTn id="17" presetID="16" presetClass="entr" presetSubtype="21"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inVertical)">
                                      <p:cBhvr>
                                        <p:cTn id="19" dur="500"/>
                                        <p:tgtEl>
                                          <p:spTgt spid="31"/>
                                        </p:tgtEl>
                                      </p:cBhvr>
                                    </p:animEffect>
                                  </p:childTnLst>
                                </p:cTn>
                              </p:par>
                            </p:childTnLst>
                          </p:cTn>
                        </p:par>
                        <p:par>
                          <p:cTn id="20" fill="hold">
                            <p:stCondLst>
                              <p:cond delay="2250"/>
                            </p:stCondLst>
                            <p:childTnLst>
                              <p:par>
                                <p:cTn id="21" presetID="21" presetClass="entr" presetSubtype="1"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heel(1)">
                                      <p:cBhvr>
                                        <p:cTn id="23" dur="2000"/>
                                        <p:tgtEl>
                                          <p:spTgt spid="29"/>
                                        </p:tgtEl>
                                      </p:cBhvr>
                                    </p:animEffect>
                                  </p:childTnLst>
                                </p:cTn>
                              </p:par>
                            </p:childTnLst>
                          </p:cTn>
                        </p:par>
                        <p:par>
                          <p:cTn id="24" fill="hold">
                            <p:stCondLst>
                              <p:cond delay="4250"/>
                            </p:stCondLst>
                            <p:childTnLst>
                              <p:par>
                                <p:cTn id="25" presetID="2" presetClass="entr" presetSubtype="2" fill="hold" grpId="0" nodeType="afterEffect">
                                  <p:stCondLst>
                                    <p:cond delay="0"/>
                                  </p:stCondLst>
                                  <p:iterate type="lt">
                                    <p:tmPct val="10000"/>
                                  </p:iterate>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1+#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animBg="1"/>
      <p:bldP spid="29" grpId="0" animBg="1"/>
      <p:bldP spid="30" grpId="0" animBg="1"/>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821180" y="3124575"/>
            <a:ext cx="9121140" cy="1015663"/>
          </a:xfrm>
          <a:prstGeom prst="rect">
            <a:avLst/>
          </a:prstGeom>
          <a:noFill/>
        </p:spPr>
        <p:txBody>
          <a:bodyPr wrap="square" rtlCol="0">
            <a:spAutoFit/>
          </a:bodyPr>
          <a:lstStyle/>
          <a:p>
            <a:pPr algn="ctr"/>
            <a:r>
              <a:rPr lang="zh-CN" altLang="en-US" sz="60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若干准则基础知识</a:t>
            </a:r>
            <a:endParaRPr lang="zh-CN" altLang="en-US" sz="6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grpSp>
        <p:nvGrpSpPr>
          <p:cNvPr id="13" name="组合 12"/>
          <p:cNvGrpSpPr/>
          <p:nvPr/>
        </p:nvGrpSpPr>
        <p:grpSpPr>
          <a:xfrm>
            <a:off x="4346202" y="1858461"/>
            <a:ext cx="3499597" cy="953494"/>
            <a:chOff x="4379686" y="1915611"/>
            <a:chExt cx="3499597" cy="953494"/>
          </a:xfrm>
        </p:grpSpPr>
        <p:sp>
          <p:nvSpPr>
            <p:cNvPr id="14" name="TextBox 46"/>
            <p:cNvSpPr txBox="1"/>
            <p:nvPr/>
          </p:nvSpPr>
          <p:spPr bwMode="auto">
            <a:xfrm>
              <a:off x="5437589" y="2099664"/>
              <a:ext cx="2441694" cy="769441"/>
            </a:xfrm>
            <a:prstGeom prst="rect">
              <a:avLst/>
            </a:prstGeom>
            <a:noFill/>
          </p:spPr>
          <p:txBody>
            <a:bodyPr wrap="none" rtlCol="0">
              <a:spAutoFit/>
            </a:bodyPr>
            <a:lstStyle>
              <a:defPPr>
                <a:defRPr lang="zh-CN"/>
              </a:defPPr>
              <a:lvl1pPr algn="ctr">
                <a:defRPr sz="4400" b="1">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pPr algn="l"/>
              <a:r>
                <a:rPr lang="zh-CN" altLang="en-US" b="0" dirty="0" smtClean="0">
                  <a:effectLst>
                    <a:glow rad="127000">
                      <a:schemeClr val="bg1"/>
                    </a:glow>
                  </a:effectLst>
                </a:rPr>
                <a:t>第二部分</a:t>
              </a:r>
              <a:endParaRPr lang="zh-CN" altLang="en-US" b="0" dirty="0">
                <a:effectLst>
                  <a:glow rad="127000">
                    <a:schemeClr val="bg1"/>
                  </a:glow>
                </a:effectLst>
              </a:endParaRPr>
            </a:p>
          </p:txBody>
        </p:sp>
        <p:sp>
          <p:nvSpPr>
            <p:cNvPr id="15" name="party emblem"/>
            <p:cNvSpPr>
              <a:spLocks/>
            </p:cNvSpPr>
            <p:nvPr/>
          </p:nvSpPr>
          <p:spPr bwMode="auto">
            <a:xfrm>
              <a:off x="4379686" y="1915611"/>
              <a:ext cx="963494" cy="910425"/>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gradFill>
              <a:gsLst>
                <a:gs pos="0">
                  <a:srgbClr val="FF0000"/>
                </a:gs>
                <a:gs pos="100000">
                  <a:srgbClr val="680000"/>
                </a:gs>
                <a:gs pos="43000">
                  <a:srgbClr val="FF0000"/>
                </a:gs>
              </a:gsLst>
              <a:lin ang="5400000" scaled="1"/>
            </a:gradFill>
            <a:ln>
              <a:noFill/>
            </a:ln>
            <a:effectLst>
              <a:glow rad="101600">
                <a:schemeClr val="bg1"/>
              </a:glow>
            </a:effectLst>
          </p:spPr>
          <p:txBody>
            <a:bodyPr vert="horz" wrap="square" lIns="91440" tIns="45720" rIns="91440" bIns="45720" numCol="1" anchor="t" anchorCtr="0" compatLnSpc="1">
              <a:prstTxWarp prst="textNoShape">
                <a:avLst/>
              </a:prstTxWarp>
            </a:bodyPr>
            <a:lstStyle/>
            <a:p>
              <a:pPr algn="ctr"/>
              <a:endParaRPr lang="zh-CN" altLang="en-US"/>
            </a:p>
          </p:txBody>
        </p:sp>
      </p:grpSp>
      <p:sp>
        <p:nvSpPr>
          <p:cNvPr id="19" name="D"/>
          <p:cNvSpPr/>
          <p:nvPr/>
        </p:nvSpPr>
        <p:spPr>
          <a:xfrm>
            <a:off x="12421508" y="7099300"/>
            <a:ext cx="101600" cy="101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51327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750"/>
                                        <p:tgtEl>
                                          <p:spTgt spid="13"/>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1000"/>
                                        <p:tgtEl>
                                          <p:spTgt spid="12"/>
                                        </p:tgtEl>
                                      </p:cBhvr>
                                    </p:animEffect>
                                  </p:childTnLst>
                                </p:cTn>
                              </p:par>
                            </p:childTnLst>
                          </p:cTn>
                        </p:par>
                        <p:par>
                          <p:cTn id="12" fill="hold">
                            <p:stCondLst>
                              <p:cond delay="17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8921" y="290676"/>
            <a:ext cx="7909249" cy="646331"/>
          </a:xfrm>
          <a:prstGeom prst="rect">
            <a:avLst/>
          </a:prstGeom>
        </p:spPr>
        <p:txBody>
          <a:bodyPr wrap="square">
            <a:spAutoFit/>
          </a:bodyPr>
          <a:lstStyle/>
          <a:p>
            <a:pPr>
              <a:defRPr/>
            </a:pPr>
            <a:r>
              <a:rPr lang="zh-CN" altLang="en-US" sz="3600" dirty="0">
                <a:gradFill>
                  <a:gsLst>
                    <a:gs pos="33000">
                      <a:schemeClr val="accent1">
                        <a:lumMod val="5000"/>
                        <a:lumOff val="95000"/>
                      </a:schemeClr>
                    </a:gs>
                    <a:gs pos="82000">
                      <a:srgbClr val="FFFF00"/>
                    </a:gs>
                    <a:gs pos="100000">
                      <a:schemeClr val="bg1"/>
                    </a:gs>
                  </a:gsLst>
                  <a:lin ang="5400000" scaled="1"/>
                </a:gradFill>
                <a:latin typeface="微软雅黑" pitchFamily="34" charset="-122"/>
                <a:ea typeface="微软雅黑" pitchFamily="34" charset="-122"/>
              </a:rPr>
              <a:t>若干准则基础知识</a:t>
            </a:r>
          </a:p>
        </p:txBody>
      </p:sp>
      <p:sp>
        <p:nvSpPr>
          <p:cNvPr id="31" name="D"/>
          <p:cNvSpPr/>
          <p:nvPr/>
        </p:nvSpPr>
        <p:spPr>
          <a:xfrm>
            <a:off x="12787086" y="7271657"/>
            <a:ext cx="101600" cy="10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4"/>
          <p:cNvSpPr txBox="1"/>
          <p:nvPr/>
        </p:nvSpPr>
        <p:spPr>
          <a:xfrm>
            <a:off x="5477306" y="5036788"/>
            <a:ext cx="1826141"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实施日期</a:t>
            </a:r>
          </a:p>
        </p:txBody>
      </p:sp>
      <p:grpSp>
        <p:nvGrpSpPr>
          <p:cNvPr id="32" name="组合 31"/>
          <p:cNvGrpSpPr/>
          <p:nvPr/>
        </p:nvGrpSpPr>
        <p:grpSpPr>
          <a:xfrm>
            <a:off x="2264085" y="3325033"/>
            <a:ext cx="1494672" cy="1494672"/>
            <a:chOff x="6030390" y="1413374"/>
            <a:chExt cx="2053479" cy="2053479"/>
          </a:xfrm>
        </p:grpSpPr>
        <p:sp>
          <p:nvSpPr>
            <p:cNvPr id="33" name="椭圆 32"/>
            <p:cNvSpPr/>
            <p:nvPr/>
          </p:nvSpPr>
          <p:spPr>
            <a:xfrm>
              <a:off x="6030390" y="1413374"/>
              <a:ext cx="2053479" cy="2053479"/>
            </a:xfrm>
            <a:prstGeom prst="ellipse">
              <a:avLst/>
            </a:prstGeom>
            <a:gradFill>
              <a:gsLst>
                <a:gs pos="0">
                  <a:srgbClr val="FF3300"/>
                </a:gs>
                <a:gs pos="87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29"/>
            <p:cNvSpPr/>
            <p:nvPr/>
          </p:nvSpPr>
          <p:spPr bwMode="auto">
            <a:xfrm>
              <a:off x="6436832" y="1768190"/>
              <a:ext cx="1320234" cy="117975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chemeClr val="accent4">
                    <a:lumMod val="40000"/>
                    <a:lumOff val="60000"/>
                  </a:schemeClr>
                </a:gs>
                <a:gs pos="100000">
                  <a:srgbClr val="FFFF00"/>
                </a:gs>
              </a:gsLst>
              <a:path path="circle">
                <a:fillToRect l="50000" t="-80000" r="50000" b="180000"/>
              </a:path>
            </a:gradFill>
            <a:ln>
              <a:noFill/>
            </a:ln>
            <a:extLst/>
          </p:spPr>
          <p:txBody>
            <a:bodyPr vert="horz" wrap="square" lIns="91440" tIns="45720" rIns="91440" bIns="45720" numCol="1" anchor="t" anchorCtr="0" compatLnSpc="1"/>
            <a:lstStyle/>
            <a:p>
              <a:endParaRPr lang="zh-CN" altLang="en-US"/>
            </a:p>
          </p:txBody>
        </p:sp>
      </p:grpSp>
      <p:sp>
        <p:nvSpPr>
          <p:cNvPr id="35" name="文本框 21"/>
          <p:cNvSpPr txBox="1"/>
          <p:nvPr/>
        </p:nvSpPr>
        <p:spPr>
          <a:xfrm>
            <a:off x="5477306" y="3574851"/>
            <a:ext cx="1826141"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发布日期</a:t>
            </a:r>
          </a:p>
        </p:txBody>
      </p:sp>
      <p:sp>
        <p:nvSpPr>
          <p:cNvPr id="36" name="文本框 20"/>
          <p:cNvSpPr txBox="1"/>
          <p:nvPr/>
        </p:nvSpPr>
        <p:spPr>
          <a:xfrm>
            <a:off x="7303447" y="3677941"/>
            <a:ext cx="2159566" cy="400110"/>
          </a:xfrm>
          <a:prstGeom prst="rect">
            <a:avLst/>
          </a:prstGeom>
          <a:noFill/>
        </p:spPr>
        <p:txBody>
          <a:bodyPr wrap="none" rtlCol="0">
            <a:spAutoFit/>
          </a:bodyPr>
          <a:lstStyle/>
          <a:p>
            <a:r>
              <a:rPr lang="en-US" altLang="zh-CN" sz="2000" dirty="0">
                <a:solidFill>
                  <a:srgbClr val="FF0000"/>
                </a:solidFill>
                <a:latin typeface="微软雅黑" panose="020B0503020204020204" pitchFamily="82" charset="2"/>
                <a:ea typeface="微软雅黑" panose="020B0503020204020204" pitchFamily="82" charset="2"/>
              </a:rPr>
              <a:t>2016</a:t>
            </a:r>
            <a:r>
              <a:rPr lang="zh-CN" altLang="en-US" sz="2000" dirty="0">
                <a:solidFill>
                  <a:srgbClr val="FF0000"/>
                </a:solidFill>
                <a:latin typeface="微软雅黑" panose="020B0503020204020204" pitchFamily="82" charset="2"/>
                <a:ea typeface="微软雅黑" panose="020B0503020204020204" pitchFamily="82" charset="2"/>
              </a:rPr>
              <a:t>年</a:t>
            </a:r>
            <a:r>
              <a:rPr lang="en-US" altLang="zh-CN" sz="2000" dirty="0">
                <a:solidFill>
                  <a:srgbClr val="FF0000"/>
                </a:solidFill>
                <a:latin typeface="微软雅黑" panose="020B0503020204020204" pitchFamily="82" charset="2"/>
                <a:ea typeface="微软雅黑" panose="020B0503020204020204" pitchFamily="82" charset="2"/>
              </a:rPr>
              <a:t>10</a:t>
            </a:r>
            <a:r>
              <a:rPr lang="zh-CN" altLang="en-US" sz="2000" dirty="0">
                <a:solidFill>
                  <a:srgbClr val="FF0000"/>
                </a:solidFill>
                <a:latin typeface="微软雅黑" panose="020B0503020204020204" pitchFamily="82" charset="2"/>
                <a:ea typeface="微软雅黑" panose="020B0503020204020204" pitchFamily="82" charset="2"/>
              </a:rPr>
              <a:t>月</a:t>
            </a:r>
            <a:r>
              <a:rPr lang="en-US" altLang="zh-CN" sz="2000" dirty="0">
                <a:solidFill>
                  <a:srgbClr val="FF0000"/>
                </a:solidFill>
                <a:latin typeface="微软雅黑" panose="020B0503020204020204" pitchFamily="82" charset="2"/>
                <a:ea typeface="微软雅黑" panose="020B0503020204020204" pitchFamily="82" charset="2"/>
              </a:rPr>
              <a:t>27</a:t>
            </a:r>
            <a:r>
              <a:rPr lang="zh-CN" altLang="en-US" sz="2000" dirty="0">
                <a:solidFill>
                  <a:srgbClr val="FF0000"/>
                </a:solidFill>
                <a:latin typeface="微软雅黑" panose="020B0503020204020204" pitchFamily="82" charset="2"/>
                <a:ea typeface="微软雅黑" panose="020B0503020204020204" pitchFamily="82" charset="2"/>
              </a:rPr>
              <a:t>日</a:t>
            </a:r>
          </a:p>
        </p:txBody>
      </p:sp>
      <p:sp>
        <p:nvSpPr>
          <p:cNvPr id="37" name="文本框 22"/>
          <p:cNvSpPr txBox="1"/>
          <p:nvPr/>
        </p:nvSpPr>
        <p:spPr>
          <a:xfrm>
            <a:off x="7303447" y="5139878"/>
            <a:ext cx="2159566" cy="400110"/>
          </a:xfrm>
          <a:prstGeom prst="rect">
            <a:avLst/>
          </a:prstGeom>
          <a:noFill/>
        </p:spPr>
        <p:txBody>
          <a:bodyPr wrap="none" rtlCol="0">
            <a:spAutoFit/>
          </a:bodyPr>
          <a:lstStyle/>
          <a:p>
            <a:r>
              <a:rPr lang="en-US" altLang="zh-CN" sz="2000" dirty="0">
                <a:solidFill>
                  <a:srgbClr val="FF0000"/>
                </a:solidFill>
                <a:latin typeface="微软雅黑" panose="020B0503020204020204" pitchFamily="82" charset="2"/>
                <a:ea typeface="微软雅黑" panose="020B0503020204020204" pitchFamily="82" charset="2"/>
              </a:rPr>
              <a:t>2016</a:t>
            </a:r>
            <a:r>
              <a:rPr lang="zh-CN" altLang="en-US" sz="2000" dirty="0">
                <a:solidFill>
                  <a:srgbClr val="FF0000"/>
                </a:solidFill>
                <a:latin typeface="微软雅黑" panose="020B0503020204020204" pitchFamily="82" charset="2"/>
                <a:ea typeface="微软雅黑" panose="020B0503020204020204" pitchFamily="82" charset="2"/>
              </a:rPr>
              <a:t>年</a:t>
            </a:r>
            <a:r>
              <a:rPr lang="en-US" altLang="zh-CN" sz="2000" dirty="0">
                <a:solidFill>
                  <a:srgbClr val="FF0000"/>
                </a:solidFill>
                <a:latin typeface="微软雅黑" panose="020B0503020204020204" pitchFamily="82" charset="2"/>
                <a:ea typeface="微软雅黑" panose="020B0503020204020204" pitchFamily="82" charset="2"/>
              </a:rPr>
              <a:t>10</a:t>
            </a:r>
            <a:r>
              <a:rPr lang="zh-CN" altLang="en-US" sz="2000" dirty="0">
                <a:solidFill>
                  <a:srgbClr val="FF0000"/>
                </a:solidFill>
                <a:latin typeface="微软雅黑" panose="020B0503020204020204" pitchFamily="82" charset="2"/>
                <a:ea typeface="微软雅黑" panose="020B0503020204020204" pitchFamily="82" charset="2"/>
              </a:rPr>
              <a:t>月</a:t>
            </a:r>
            <a:r>
              <a:rPr lang="en-US" altLang="zh-CN" sz="2000" dirty="0">
                <a:solidFill>
                  <a:srgbClr val="FF0000"/>
                </a:solidFill>
                <a:latin typeface="微软雅黑" panose="020B0503020204020204" pitchFamily="82" charset="2"/>
                <a:ea typeface="微软雅黑" panose="020B0503020204020204" pitchFamily="82" charset="2"/>
              </a:rPr>
              <a:t>27</a:t>
            </a:r>
            <a:r>
              <a:rPr lang="zh-CN" altLang="en-US" sz="2000" dirty="0">
                <a:solidFill>
                  <a:srgbClr val="FF0000"/>
                </a:solidFill>
                <a:latin typeface="微软雅黑" panose="020B0503020204020204" pitchFamily="82" charset="2"/>
                <a:ea typeface="微软雅黑" panose="020B0503020204020204" pitchFamily="82" charset="2"/>
              </a:rPr>
              <a:t>日</a:t>
            </a:r>
          </a:p>
        </p:txBody>
      </p:sp>
      <p:sp>
        <p:nvSpPr>
          <p:cNvPr id="38" name="文本框 23"/>
          <p:cNvSpPr txBox="1"/>
          <p:nvPr/>
        </p:nvSpPr>
        <p:spPr>
          <a:xfrm>
            <a:off x="5477306" y="2240190"/>
            <a:ext cx="1826141" cy="584775"/>
          </a:xfrm>
          <a:prstGeom prst="rect">
            <a:avLst/>
          </a:prstGeom>
          <a:noFill/>
        </p:spPr>
        <p:txBody>
          <a:bodyPr wrap="non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dirty="0"/>
              <a:t>发布机构</a:t>
            </a:r>
          </a:p>
        </p:txBody>
      </p:sp>
      <p:sp>
        <p:nvSpPr>
          <p:cNvPr id="39" name="文本框 24"/>
          <p:cNvSpPr txBox="1"/>
          <p:nvPr/>
        </p:nvSpPr>
        <p:spPr>
          <a:xfrm>
            <a:off x="7303447" y="2343280"/>
            <a:ext cx="2749471" cy="400110"/>
          </a:xfrm>
          <a:prstGeom prst="rect">
            <a:avLst/>
          </a:prstGeom>
          <a:noFill/>
        </p:spPr>
        <p:txBody>
          <a:bodyPr wrap="none" rtlCol="0">
            <a:spAutoFit/>
          </a:bodyPr>
          <a:lstStyle/>
          <a:p>
            <a:r>
              <a:rPr lang="zh-CN" altLang="en-US" sz="2000" dirty="0">
                <a:solidFill>
                  <a:srgbClr val="FF0000"/>
                </a:solidFill>
                <a:latin typeface="微软雅黑" panose="020B0503020204020204" pitchFamily="82" charset="2"/>
                <a:ea typeface="微软雅黑" panose="020B0503020204020204" pitchFamily="82" charset="2"/>
              </a:rPr>
              <a:t>中国共产党中央委员会</a:t>
            </a:r>
          </a:p>
        </p:txBody>
      </p:sp>
      <p:grpSp>
        <p:nvGrpSpPr>
          <p:cNvPr id="40" name="组合 39"/>
          <p:cNvGrpSpPr/>
          <p:nvPr/>
        </p:nvGrpSpPr>
        <p:grpSpPr>
          <a:xfrm>
            <a:off x="3687036" y="2543335"/>
            <a:ext cx="1656678" cy="2796598"/>
            <a:chOff x="4840941" y="1862017"/>
            <a:chExt cx="1656678" cy="2796598"/>
          </a:xfrm>
        </p:grpSpPr>
        <p:cxnSp>
          <p:nvCxnSpPr>
            <p:cNvPr id="41" name="直接连接符 40"/>
            <p:cNvCxnSpPr/>
            <p:nvPr/>
          </p:nvCxnSpPr>
          <p:spPr>
            <a:xfrm flipH="1">
              <a:off x="5701553" y="1862017"/>
              <a:ext cx="796066" cy="0"/>
            </a:xfrm>
            <a:prstGeom prst="line">
              <a:avLst/>
            </a:prstGeom>
            <a:ln>
              <a:solidFill>
                <a:srgbClr val="FF0000"/>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701553" y="1862017"/>
              <a:ext cx="0" cy="27965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4840941" y="3260316"/>
              <a:ext cx="1656678" cy="0"/>
            </a:xfrm>
            <a:prstGeom prst="line">
              <a:avLst/>
            </a:prstGeom>
            <a:ln>
              <a:solidFill>
                <a:srgbClr val="FF0000"/>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5701553" y="4658615"/>
              <a:ext cx="796066" cy="0"/>
            </a:xfrm>
            <a:prstGeom prst="line">
              <a:avLst/>
            </a:prstGeom>
            <a:ln>
              <a:solidFill>
                <a:srgbClr val="FF0000"/>
              </a:solidFill>
              <a:headEnd type="ova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8290852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250"/>
                                </p:stCondLst>
                                <p:childTnLst>
                                  <p:par>
                                    <p:cTn id="13" presetID="2" presetClass="entr" presetSubtype="1" fill="hold" nodeType="afterEffect" p14:presetBounceEnd="82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82000">
                                          <p:cBhvr additive="base">
                                            <p:cTn id="15" dur="500" fill="hold"/>
                                            <p:tgtEl>
                                              <p:spTgt spid="32"/>
                                            </p:tgtEl>
                                            <p:attrNameLst>
                                              <p:attrName>ppt_x</p:attrName>
                                            </p:attrNameLst>
                                          </p:cBhvr>
                                          <p:tavLst>
                                            <p:tav tm="0">
                                              <p:val>
                                                <p:strVal val="#ppt_x"/>
                                              </p:val>
                                            </p:tav>
                                            <p:tav tm="100000">
                                              <p:val>
                                                <p:strVal val="#ppt_x"/>
                                              </p:val>
                                            </p:tav>
                                          </p:tavLst>
                                        </p:anim>
                                        <p:anim calcmode="lin" valueType="num" p14:bounceEnd="82000">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par>
                              <p:cTn id="21" fill="hold">
                                <p:stCondLst>
                                  <p:cond delay="2250"/>
                                </p:stCondLst>
                                <p:childTnLst>
                                  <p:par>
                                    <p:cTn id="22" presetID="42"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1000"/>
                                            <p:tgtEl>
                                              <p:spTgt spid="38"/>
                                            </p:tgtEl>
                                          </p:cBhvr>
                                        </p:animEffect>
                                        <p:anim calcmode="lin" valueType="num">
                                          <p:cBhvr>
                                            <p:cTn id="25" dur="1000" fill="hold"/>
                                            <p:tgtEl>
                                              <p:spTgt spid="38"/>
                                            </p:tgtEl>
                                            <p:attrNameLst>
                                              <p:attrName>ppt_x</p:attrName>
                                            </p:attrNameLst>
                                          </p:cBhvr>
                                          <p:tavLst>
                                            <p:tav tm="0">
                                              <p:val>
                                                <p:strVal val="#ppt_x"/>
                                              </p:val>
                                            </p:tav>
                                            <p:tav tm="100000">
                                              <p:val>
                                                <p:strVal val="#ppt_x"/>
                                              </p:val>
                                            </p:tav>
                                          </p:tavLst>
                                        </p:anim>
                                        <p:anim calcmode="lin" valueType="num">
                                          <p:cBhvr>
                                            <p:cTn id="26" dur="1000" fill="hold"/>
                                            <p:tgtEl>
                                              <p:spTgt spid="38"/>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14" presetClass="entr" presetSubtype="10"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randombar(horizontal)">
                                          <p:cBhvr>
                                            <p:cTn id="30" dur="500"/>
                                            <p:tgtEl>
                                              <p:spTgt spid="39"/>
                                            </p:tgtEl>
                                          </p:cBhvr>
                                        </p:animEffect>
                                      </p:childTnLst>
                                    </p:cTn>
                                  </p:par>
                                </p:childTnLst>
                              </p:cTn>
                            </p:par>
                            <p:par>
                              <p:cTn id="31" fill="hold">
                                <p:stCondLst>
                                  <p:cond delay="3750"/>
                                </p:stCondLst>
                                <p:childTnLst>
                                  <p:par>
                                    <p:cTn id="32" presetID="42"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childTnLst>
                              </p:cTn>
                            </p:par>
                            <p:par>
                              <p:cTn id="37" fill="hold">
                                <p:stCondLst>
                                  <p:cond delay="4750"/>
                                </p:stCondLst>
                                <p:childTnLst>
                                  <p:par>
                                    <p:cTn id="38" presetID="14" presetClass="entr" presetSubtype="10"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randombar(horizontal)">
                                          <p:cBhvr>
                                            <p:cTn id="40" dur="500"/>
                                            <p:tgtEl>
                                              <p:spTgt spid="36"/>
                                            </p:tgtEl>
                                          </p:cBhvr>
                                        </p:animEffect>
                                      </p:childTnLst>
                                    </p:cTn>
                                  </p:par>
                                </p:childTnLst>
                              </p:cTn>
                            </p:par>
                            <p:par>
                              <p:cTn id="41" fill="hold">
                                <p:stCondLst>
                                  <p:cond delay="5250"/>
                                </p:stCondLst>
                                <p:childTnLst>
                                  <p:par>
                                    <p:cTn id="42" presetID="42"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6250"/>
                                </p:stCondLst>
                                <p:childTnLst>
                                  <p:par>
                                    <p:cTn id="48" presetID="14" presetClass="entr" presetSubtype="1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randombar(horizontal)">
                                          <p:cBhvr>
                                            <p:cTn id="5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animBg="1"/>
          <p:bldP spid="29"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250"/>
                                </p:stCondLst>
                                <p:childTnLst>
                                  <p:par>
                                    <p:cTn id="13" presetID="2" presetClass="entr" presetSubtype="1"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750"/>
                                </p:stCondLst>
                                <p:childTnLst>
                                  <p:par>
                                    <p:cTn id="18" presetID="22" presetClass="entr" presetSubtype="8"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par>
                              <p:cTn id="21" fill="hold">
                                <p:stCondLst>
                                  <p:cond delay="2250"/>
                                </p:stCondLst>
                                <p:childTnLst>
                                  <p:par>
                                    <p:cTn id="22" presetID="42"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1000"/>
                                            <p:tgtEl>
                                              <p:spTgt spid="38"/>
                                            </p:tgtEl>
                                          </p:cBhvr>
                                        </p:animEffect>
                                        <p:anim calcmode="lin" valueType="num">
                                          <p:cBhvr>
                                            <p:cTn id="25" dur="1000" fill="hold"/>
                                            <p:tgtEl>
                                              <p:spTgt spid="38"/>
                                            </p:tgtEl>
                                            <p:attrNameLst>
                                              <p:attrName>ppt_x</p:attrName>
                                            </p:attrNameLst>
                                          </p:cBhvr>
                                          <p:tavLst>
                                            <p:tav tm="0">
                                              <p:val>
                                                <p:strVal val="#ppt_x"/>
                                              </p:val>
                                            </p:tav>
                                            <p:tav tm="100000">
                                              <p:val>
                                                <p:strVal val="#ppt_x"/>
                                              </p:val>
                                            </p:tav>
                                          </p:tavLst>
                                        </p:anim>
                                        <p:anim calcmode="lin" valueType="num">
                                          <p:cBhvr>
                                            <p:cTn id="26" dur="1000" fill="hold"/>
                                            <p:tgtEl>
                                              <p:spTgt spid="38"/>
                                            </p:tgtEl>
                                            <p:attrNameLst>
                                              <p:attrName>ppt_y</p:attrName>
                                            </p:attrNameLst>
                                          </p:cBhvr>
                                          <p:tavLst>
                                            <p:tav tm="0">
                                              <p:val>
                                                <p:strVal val="#ppt_y+.1"/>
                                              </p:val>
                                            </p:tav>
                                            <p:tav tm="100000">
                                              <p:val>
                                                <p:strVal val="#ppt_y"/>
                                              </p:val>
                                            </p:tav>
                                          </p:tavLst>
                                        </p:anim>
                                      </p:childTnLst>
                                    </p:cTn>
                                  </p:par>
                                </p:childTnLst>
                              </p:cTn>
                            </p:par>
                            <p:par>
                              <p:cTn id="27" fill="hold">
                                <p:stCondLst>
                                  <p:cond delay="3250"/>
                                </p:stCondLst>
                                <p:childTnLst>
                                  <p:par>
                                    <p:cTn id="28" presetID="14" presetClass="entr" presetSubtype="10"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randombar(horizontal)">
                                          <p:cBhvr>
                                            <p:cTn id="30" dur="500"/>
                                            <p:tgtEl>
                                              <p:spTgt spid="39"/>
                                            </p:tgtEl>
                                          </p:cBhvr>
                                        </p:animEffect>
                                      </p:childTnLst>
                                    </p:cTn>
                                  </p:par>
                                </p:childTnLst>
                              </p:cTn>
                            </p:par>
                            <p:par>
                              <p:cTn id="31" fill="hold">
                                <p:stCondLst>
                                  <p:cond delay="3750"/>
                                </p:stCondLst>
                                <p:childTnLst>
                                  <p:par>
                                    <p:cTn id="32" presetID="42"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childTnLst>
                              </p:cTn>
                            </p:par>
                            <p:par>
                              <p:cTn id="37" fill="hold">
                                <p:stCondLst>
                                  <p:cond delay="4750"/>
                                </p:stCondLst>
                                <p:childTnLst>
                                  <p:par>
                                    <p:cTn id="38" presetID="14" presetClass="entr" presetSubtype="10"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randombar(horizontal)">
                                          <p:cBhvr>
                                            <p:cTn id="40" dur="500"/>
                                            <p:tgtEl>
                                              <p:spTgt spid="36"/>
                                            </p:tgtEl>
                                          </p:cBhvr>
                                        </p:animEffect>
                                      </p:childTnLst>
                                    </p:cTn>
                                  </p:par>
                                </p:childTnLst>
                              </p:cTn>
                            </p:par>
                            <p:par>
                              <p:cTn id="41" fill="hold">
                                <p:stCondLst>
                                  <p:cond delay="5250"/>
                                </p:stCondLst>
                                <p:childTnLst>
                                  <p:par>
                                    <p:cTn id="42" presetID="42"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6250"/>
                                </p:stCondLst>
                                <p:childTnLst>
                                  <p:par>
                                    <p:cTn id="48" presetID="14" presetClass="entr" presetSubtype="1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randombar(horizontal)">
                                          <p:cBhvr>
                                            <p:cTn id="5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animBg="1"/>
          <p:bldP spid="29" grpId="0"/>
          <p:bldP spid="35" grpId="0"/>
          <p:bldP spid="36" grpId="0"/>
          <p:bldP spid="37" grpId="0"/>
          <p:bldP spid="38" grpId="0"/>
          <p:bldP spid="39"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f3f5449d639590d3c351d22c35db334616fad7"/>
  <p:tag name="ISPRING_RESOURCE_PATHS_HASH_PRESENTER" val="b0617f9b67814c89d0d5dc9ff089a3296e522636"/>
  <p:tag name="ISPRING_ULTRA_SCORM_COURSE_ID" val="1DBA692F-3A57-4010-9B3A-570DD19FF0CA"/>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JWD3khS8+efTQQAANgQAAAdAAAAdW5pdmVyc2FsL2NvbW1vbl9tZXNzYWdlcy5sbmetWOtu2zYU/l+g70AIKLABW9oOaFEMiQNaYmwisuRKdJzsAoGRGJuoJGa6uM1+7Wn2YHuSHVKyY6ctJCUBbMOk/H3n8Nzp49MvWYo2oiilyk+st0dvLCTyWCUyX51YC3b28wcLlRXPE56qXJxYubLQ6ejli+OU56uarwR8f/kCoeNMlCUsy5Fe3a+RTE6s+Tiy/dkce1eR60/8aEwn1shW2S3P75CrVuqP4odf3n/48vbd+x+PX7fIPkThDLvuIRUyTO/e9CDyWOC7EbARN/LIJbNG+nMYzl8wl3rEGrVfhqHnAbmwRvqzE7cIAuKxKHSpQyIaRp7PjC1cwohjja5UjdZ8I1Cl0EaKz6haC/BkJQuBylQm5kGsYCOvRZcwx59h6kUBCVlAbUZ9zxqFqijufjK0vK7WqgBxJUpkya9TkRiZEDPm+W0hShDNK4gpBK9qLeGXKuMyP+oUHeAl9SYR8303jIjnbHesEckT5BRcixnIEuCQBEBQ8FIUj8BGJsoMHOE0HcYwpZOpC2+mVZjK1TqFdzVUjzkBH8xF3oWCGCEBRFcYLv3A0UYDUYijW16Wn1WRHMTHvqO6iKln+xCCNtsjZ5pjSww+llA5ikLEVRfZjIQhnpBo7F9CIEPe+UMQ/jmk2/kQxBUJIUVI2IXx8AWdYB3wOsW28b/Nr5jrcE7vEI9jwGnzbaSqS9jRJoUsMJlWHg0TE5KPC3Abxe530rhhBeua1UpuBOhRJKLoFASVxSaOjqKPC/pbdIapS5wIwsrxlxEzJU9LzPgdylWFeLLheSzQtYh5DbF+B88SmZhn2s9G/l+1/Bvxqq0qr9qC5Dnk8tVQfQ5q2DfUqkvQqapEdlt1idYGa9V/jBY6pr+rQp+jP05+aBMPB9R/Hs+UMqvTpuo+2T87zYb6qFOJJ1qqv7eeW5Owqa1jCgVrLFV/BIFuqvsHNMC0P4p6ZyBo3pRoqOE0vxkg0/NbAk+hx3JcgKkOVLgAEw7AL8k4pAxmo6W4LmXVOXaYbGwc9G3XxjDnpaIS98l4LW4UTDip4Jtm+oAuZDzd6dC94eagVTDKXFDZA8JVEzxAmcoM9E96cC5mZGuBpsAfnGSp6jQxyZvKT6bIg23rTHw9Nt0UKjO7KS+3wds0mdOnaNEcLmiEzge0/13+9fbPXvo93kshwYE9jWzs2UQP+jpX054gSAFtCpeFkYvHGg65kPEqXkMzvVF1nvQkamZ1h5xhIGvPHApexOv//vm3J8cDTZpd1O7+OogEEltXQbIj+91TlSj/7CJheHyIM4s+qPZus8X1vOowClH4LHcI3rSWTGWwddQtF4K8dRpmDNvTGeQBDIBDgDMcnEMJM8P3MKSx6jDI7hI5BPSwU3Ri4SiMziPsOObyDNmUyvhT0wQTuCLE7S06hVt0XzJ7ij0onA/4RCKrgYSm12zLCmRus77P283XrWe3Ks1/EMev9/6S+B9QSwMEFAACAAgAlYPeSN0WzyJdAwAAiA0AACcAAAB1bml2ZXJzYWwvZmxhc2hfcHVibGlzaGluZ19zZXR0aW5ncy54bWzVV19vGjkQf+dTWD71sWySpn8uAqIqWXSohCCg1/QpMuuBteK192wvlD7dp7kP1k/S8RrIcknTTVqkVigCj2d+83/GaZ1+yiRZgLFCqzY9bB5QAirRXKh5m76fdJ+/ocQ6pjiTWkGbKk3JaafRyoupFDYdg3PIagnCKHuSuzZNnctPomi5XDaFzY2/1bJwiG+bic6i3IAF5cBEuWQr/HKrHCxdI9QAwL9Mq7VYp9EgpBWQLjQvJBDB0XIlvFNMdiWzKY0C25QlN3OjC8XPtNSGmPm0Tf84euU/G54AdS4yUD4mtoNET3YnjHPhrWByLD4DSUHMUzT38OCYkqXgLm3To2MPg+zRXZgSPPjOPMyZxiAot8bPwDHOHAvHoNDADAxmA2zHmQIQdIdW4XTwyW0JgcRXimUimeAN8aFq0/PJ9SjuxqN4cBZfvx/1g6m1JSa9ST+uJfPXx2E86vcG764nl5f9SW94K1X6ULG2Fe063sIA6cJU3WPOsSTFOLpNGKqUDddMq50I+DOZaom1MGPSApZ1NgU+YBlUqmN8I1QXOQ8pmaEfctWmb41gkhLhmBTJVtgWU+uEK6uwW+UkiIXtAuRiTG/Vh+AkKTMWqmZtbqwvgaTzQReSk5UuiBQ3QJwm6H6R4a8USLVWyMzorKRiOTtipUCNCwFL4KdlSNeA31L0EVVkBUpi7+QSXNDwTyE+kynMtEFcYAvsNKQLG/CbjwLOmbW3oGxj47Nxv3ceX/cG5/HVM+8g4wuG1fs4cEw4ZLnbCz5bEaXdRg7DkbDCQpkULnh5V8e35tPTYEVWyJDmn52MCvQeU7IfLY9JzHctqK02ZYuyEX1zldDYggJTEjDxIsFxIdR6GtcATJgiWskVYQlONevbeiF0YZESGjhA26dbGOSJUOVpjqMNNRoOphbkweHRi+OXr16/+fOkGX3597/nDwqt5/1QMq8uDPyzB7dEbcn/baTvyD2wY7Z75u78bUV+L9y/Jvxu+SW3xHAU/10nk4P4alKriOJxLbjLOlyX7+pwjcJaG1ZWWi0TcAzOQ1vjIJQiEw74zyzqJ5TJD70mQo3tp0z26POPtMZv43I4bd+lOw/RVnTvy93fZEKJDAPhh/D2ud95eXyAT9t7rxoNRNv976nT+ApQSwMEFAACAAgAlYPeSGAxpKarAgAAVAoAACEAAAB1bml2ZXJzYWwvZmxhc2hfc2tpbl9zZXR0aW5ncy54bWyVVsFu2zAMve8rguweA23RrYAbYMkyoEC3FmuRu2wzthBZMiQ6Xf5+oi3PUhLPTogAJfkeRVEk09jsuVx+ms3iVAml3wCRy9yQpbPNePY4T2pEJRepkggSF1Lpkon58vOP5hNHDXKMpQ6gp3J2LIX+mLt7kikUd8bDmmSIkKqyYvL4rHK1SFi6z7WqZWZpt3ckQ7TiWIEWXO5HLyG4wSeEMsjp9gvJNEqlwRiglO43JKMswRIQ0yp8wumPuop24IZjQ1vdkQzRKpZDWOSbe5JhvLTRryYg/EEL3axIBqGCHUFfFVxVdXVNj1Ra5VTQk0MeSEY5QrHMjp8lfF2TjBLoQnTQ6OO58ny/IfFA7k9/7mMaV63EK9X1ZCHQoycClqhriKNOa32mUB8vNdr5gOWOCWMBvqkHvdqkX1ltujChrcf9hg8uMz+Ws/SQrRJ1Ces2YS9caO/x6/Wq2RV+0H82L0MNB2f0UuyNPfKXresZ0jP2yDfBM3iR4niewamrJXWPvGLuOf9ff+sFyayaOW+ndV466ZlG1/hnO0sHKlUGS0P5vPMS6OHiqLG1OUVnScWSHXjOkCv5k3DJsbmNiaMTh2u2y60VI0cBlzquydHu6SBn0scbsv1Z6O/W6jO0W/xxzhBZWpT2Z8nMZ45nx8SGmUeXGbQnLRz0k9wpj9MkNkQqmd6DfldKmKkUqRAmg1U7XUPwOPKKEEeXqxy7IJfKL+syAb2xr8bBuCqHthZX8LwQ9otbDh+QhYQBZ8vEwoaTjIsO7RlcCwDTadHNV6u0nrIWyAUcoJt9z9BceOhmsbE9OtRu3/AZdug3nLNM6ki3KvpW8XGh4wJha/NS4dLxHWHTu8Bh1yNLTHOzYPC7LdxHDvZyt82o9fxF1uiuk4LA1n9eQWuk/yb/AlBLAwQUAAIACACVg95IQMMREC8DAACZDAAAJgAAAHVuaXZlcnNhbC9odG1sX3B1Ymxpc2hpbmdfc2V0dGluZ3MueG1szVfNThsxEL7nKSxXHMkCpbRFSVAFi4hIQxTSFk7IWU+yFl57a3sT0lOfpg/WJ+l4nUDS0rAgqKoIJTue+ebn88wsjYObTJIJGCu0atLt+hYloBLNhRo36afB8eY7SqxjijOpFTSp0pQctGqNvBhKYdNzcA5VLUEYZfdz16Spc/l+FE2n07qwufGnWhYO8W090VmUG7CgHJgol2yGX26Wg6VzhAoA+JdpNTdr1WqENALSR80LCURwjFwJnxSTJy6TNApaQ5Zcj40uFD/UUhtixsMmfbWz5z8LnYB0JDJQviS2hUIvdvuMc+GDYPJcfAOSghinGO321i4lU8Fd2qQ7ux4G1aM/YUrwkDrzMIcaa6DcHD8DxzhzLDwGhwZGYJAMsC1nCkDQFdmSpoMbdysIIj5TLBPJAE+Ir1STHg2u+vFx3I+7h/HVp34nhFrZYtAedOJKNieXvbjfaXdPrwZnZ51Bu3dnVeawFG0jWk28gQXShVlOjznHkhTr6BZlWJYstEZarVTAP5OhlngVRkxaoGSEgcpZk34wgklKhGNSJLenjpkxuGMhMQVvu10fKUfvAEO6ScqMhWVHixPrSU1aX3QhOZnpgkhxDcRpggkVGf5KgSyzT0ZGZ6VUMuuIlYIDmQiYAj8oizQH/JujS3SRFWiJzZBLcMHD10J8I0MYaYO4wCbYOigXNuDXHwWcM2vvQNkixo3zTvsovmp3j+KLDZ8g4xOG9/Fx4EghZLl7EXw2I0q7hR2WI2GFhZIULnh5ViW3+tNpsCIrZKD5uclYgn5BSl7Gy2OIeTCCym5TNikb0TdXCY0tKJCSgIkHCba7UPP5WgEwYYpoJWeEJTinrG/ridCFRUlo4ABtnx5hsCdClU9j3GTo0XAwlSC3tnde777Ze/vu/X49+vn9x+Zao/kE70nm3YURfrh27le2/G3HPGC3Zmvcbo4/528j8tP6/sHvt8U/mvu9fvy5Cjfd+GJQ6VrE55XgzqponZ1W0eqHRdVbWlKVQsDBNg6NiqNNikw44M95TZ9A/PqNH67FMxH/glmsvb7/bxLh6fb9buWFrhHd+wZcQ/nqvxOt2i9QSwMEFAACAAgAlYPeSEJVCJSHAQAADwYAAB8AAAB1bml2ZXJzYWwvaHRtbF9za2luX3NldHRpbmdzLmpzjZTBbsIwDIbvPEWVXScOgNjYEcakSRwmbbdph1BMqUiTKEk7OsS7r24HNMEd9L807pffjqt434uqh8Useor29Xu9fvPXdQww5kwO935cYHzNhQ0/ZPiBWZGu4CPNQKQSWIAUR89T+HAmGmc/I5O16bJ8R1vb8mOKqINpwsIQMUttLgjwm4jtqM0/p2Cvda7mTK1OL3PnlOzHSjqQri+VyXjNsLuX+mkfMYBVAeYKuuYxeKajMaqLPDtOZqg2F6tMc1kuVKL6Sx5vE6NyuWro4QjVpjelBlP98m1XgSK17tVBFiYePqC6SW3AWvjLO56jSFjwJYh/WxSgnvFVukht6o70dIRq05oncNGlwRjlY7LyupVzsHMNMZ+iPELwEswtVkrn+oYfqI1KsCOXlhMUiQrFV6lMGu5xhiI5LBZtu3p9PujzAMW8K6SCK7QhrmTWNTqoex/EnDeUjlltkHVBXXpqFpJ5FRHTnTPocoy4cIzg+jNi3Dkeb7JqOlT1fl2rzB+/h97hF1BLAwQUAAIACACVg95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Vg95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lYPe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Wg95IjUK2TO8KAAATIAAAFwAAAHVuaXZlcnNhbC91bml2ZXJzYWwucG5n7Zl5UJPXFsA/lApuEFoVfSwBdLQuBSmVxWBSqBZ5FWhtm4AsAhFSWRI1DUYIiVWeiCxph7GggdAZW9EGAogSQEJ4bHmakNSpKcSEBIkkj7CE8ElYsr0v2GnnzZv++f7LH7nJPV9+55577rn3nPluyaexUZs3/G0DAACbo48fPQkAjr4AsJbgvA6SqIp7cqAvB+LJqEiALfKchDqOuIiYCABooW80pb0F9defO55ABACXPtvHgU+4dwYA4Peij0Z8QU6ZGY0o3YXz6nlJWbv1KnPLMbfNgUU+EVf8o52ZklIf/b78LUVH8kvIv1Q6oS77kJ9V+viR1yve8t0T4PfvQ2NO281xJ1vawFnha9HrgMczYG+fMO9L0kVJrM5gnNIy6/3zVI0cRWc7zWoZmGriUSeJdUZPyKKe8tyYtJXer6+ZyQGRXfpBD0G5AyT2lry+lpv08XWlSR0i2GqT4LM7+zKKlvgoS0uSrT/GPkEjZynutJxyhnrnMHdR4QtP9zcdcF8DdeU3J13jGrcBtp+H3GyS49dhUPthZJFN9rafI9R+C4OcB1wucrap23XUpsbHN9L2fL0dsSN2xI7YETtiR+yIHbEjdsSO2BE7YkfsiB2xI3bEjvw/kZKoG7A6q0kTkELRD5QWLM4md61oWe6njS+GvRFEntoyZK4xPn7hans3SkBFJQ2JmVuIVn4VzzRxR/1d62xOay6vc3bPgNz6uegOvQImDgeFA9lN3LauVjqrg0fkYYxrAaDnToFBioPL3OsJWIgisAoVDBLzYdh8jFA5GWOwxkdFXa9KyT97yQl+cRX5wEAy+VsqL7S9A/Q4EVKmj/CBluWnmO4Hch03AfdoJqyaJ3tMjbD+21n/4zZmh5JldojVPcd9OkRCyNYDPxwKcOSa5gUCDU5z5pGugJUremLyUk6UUqFxJLX5JxsMTqHc8U37cAgH4KG67LkEfEBsfbHIlQRrMi1sjNHy7lHnsVc3gu7VzDgCv9wSb4g/sgcRxTIrE3OJeHWHIbkQCfmyRq7VkzewZOuAMfzQ/WWNKQxWjOanEh4Nhd3mZDRA0/Lr34o0T8adpphUcB55ZbIefrBq6IEkuMfY6E2vb+7MBYDZ38JoMNVT7fbpxrYwDJh9HMMf2+7X3+t4rWQzOLYiaaKS9GoGATnmzlsaGLA1AlK/c7vij6Fnu+Z6Nwo0aZockqcBLatp1dTRqJc88dq1pbBi1V0BHvsIVYw0SsUplFc74R2bNmPKOUqq8UJtwsW2hGT3uQqJSn8YWs6AqipxfDISzdkM9IyGLhDCC5IaKwYUWQxinkx5Yk+k59IIH5mnN+to1tHEbqqws3VI23n5YoM33RUsJ1BU4wG0ZcGEKvuRKa2KLsldC5wLwYNToZq37n6EWnlGVyRaanUUzTcZ4BWdK22pr1RXqCsYThEvTcbRVhQk4aIxdzBp+ACjqVjAbj28DVozdtBihuE8TZoHx6HU4lY4qLmZgOQTupVwfuAwokoMas3Bxd4T8Tl4cBnm1y+qRy7cF3ASPBHdloWm03IezTqOQxl3xFXrqIuP3U8v9bq39yabYsckqvMZFl/TIs9qnt05Zbb6T/PYDXgP4LKMIV4Tf8Taeb+4PNcPKV4LD7aYNKjTBUdAv98OKJmfiBwpskzTDIH2uIvCGINjSeGQv5NwHkbYwbRUmtTQK88Szq//ICizjmOu9QnEIrwx5R3cBM1nR7Saj67DEOA3leAOaE2gCf860EQzT30Cml8ujeqoF/WNhMLssCcTes5tMviDRDWxncVXqX8+366wTD3VtjkA7bUaZgF+WT61PaitRF+91MzLKYUZS/SOVyE1p6uqCPrUQUu+i/mlK609CUf7/p85CGxkP3WUccqrEorqYengtDJP2ufX30bJkGUaCiL7t6W5YAV5lKbDefR0ajCa/2of5MJilOllKeQXnU6hRahsJhp3NxKlVBNYZ+1a0mJ4K90L5Pcbdo+Gf7VADhvU6ts7snIEmNOY1aiZkQ8Q+qrPhzooRLHVOoxbusnA4XEhX1WL27P8uLVeza4uiXPx3BjVbjT/DLRNSAasTBNVAsMiKmQrxfxzNfsiheJBbXXSsaKR5V+Kka9n37MQGnY3qs4J77/LWiCbGv9q5AbmRa/swRPf494Pb2s/2CQXz5t3Xdr9THWudiYfjUXpFSLmCDIunfEjvPuY6u7vo2cKu0WFDDMjyN17m68LP+34SK+gzHxra0H9DRiWdILtFzl9HWatQ1fivR/md3liF8jypENtE6ym/asbLw8tflyx0NxSeG88OFqxprfsVo1YEzGtPNWcjKyc5JoTXBK7qptkiYHqmQ2yeWxjxRNoM00Jq43cmcVpDbQWVBR/etjSaYCcNmHM8HAb57nwY6pGB7NoBjSBXy2+HFrz0JvqX8TBhkv/0oiUwgXJBLEJKxypW98S8zBEtusS4k4a41t4bDsuKeQ7BS1VZUCX9Sl9zpdJAqXQ+VW7Q0bNqcMG0pgtXowZsXEGvTtVOLJGZAEPBsv03CnnQJQHC3thq1s6jipRa6/upVmNSl5IWq3OlU85OBHCWx5y2t0WHvbfFrkMy2jJCaPBAMABfwooPLsaquzbAPzj6y3c8vE5DlZ+xo+LujOeRvis/f6flkyLz1SfP1FUHfRhprDTuPSAuzWD+POfJmgq60yvJpyyPRHqLXVw05iTYL0/nQO3LvEF0SHWzy03RI1kApaXYwQNpAySDADkCm7B4vdiHj5r8Mt3xr4sGlH8PRALBWA810s118kJ8sn0ZMacb5DoR1YNMBq7zFlDO4rd0nl0RskmIkUdXzbz3n4ZNa5Hyi6o8YPisV9LTooqCp17Rqe+/gY+MjXYgJA1sDeS+Vr90kHQ9RX6CkYAz1uOX517SMAJruFFtkCTGhJYqWSl95z4GVfbp0wNBBs7KKXvgOa+aQ4jejlvOTiC9gVL1cJ5oT5M5LnQ+V3vYf2VovTqCRnS8zZJXS1cJJahh1tpG5/mUQgeZ4LB1rl7AegbMCckeEucRA3uj6POV14kFB5RUI0zAlLmqDSTlNyDQNP5LOHesyD9VZa0TDKBXXVJ+erZ4Tkt//08XzSB4gD6QAwl1W38avOLupslG6ATVGkxcAIUFHBIEC2mCnEfCmXBmV4Oa9ic/HBm7+oZhAjoXhqfvzQSluhVbEuV0z9VpZzyLma87cueK4mjjI9P1td1myS1BUTpgcTctV3KP9Pjm2ycrskibbLlKNZy7naOWRjqtia0A0o/W94knXz1LRx+YRkWd1sSaFseNrPQIJ0IDL0Gpdokfd1z+eCqGQXgLYClOaP56pHVltmfbQzoapZbsSWwnidDxkE0/cnjr2WLdx2AczXjYQpV6pv8P5SMHEYejgy/Xz9KvrkFGVqPzCCwC/CrDqoRrcaMWDRAWdebxVvMrJW0adItFRij+V5FBSwua2Z+315Ks9qMrV+Ky2KD/grGOqBHLzKDvvj36eGaoMhYfbrymdt4tMkX3LcXKnfOCjdGarb74Q/Tw4dhQcavb7gbIUWqL5q+Yl7BRENFWOxU9O2div4W8F/WRTNqcOcxW0l2GZrD/1RuZO1NTEqCv03Svv9XOLOTZrVcsFVzPcm3LHPPEwncR0l/3E2T9Er9oAfhAGb1742TLkH+O/vLbPXdm+vt1QvvLnffTJOeTusimxeGqzxscvnz1/+Y3GT1cHe3Onz37AHWU5rDt6mIPhZ7lB2ZeuU/UEsDBBQAAgAIAJaD3khooHo6TQAAAGsAAAAbAAAAdW5pdmVyc2FsL3VuaXZlcnNhbC5wbmcueG1ss7GvyM1RKEstKs7Mz7NVMtQzULK34+WyKShKLctMLVeoAIoZ6RlAgJJCpa2SCRK3PDOlJAOowsDYGCGYkZqZnlFiq2RubgoX1AeaCQBQSwECAAAUAAIACACVg95IUvPnn00EAADYEAAAHQAAAAAAAAABAAAAAAAAAAAAdW5pdmVyc2FsL2NvbW1vbl9tZXNzYWdlcy5sbmdQSwECAAAUAAIACACVg95I3RbPIl0DAACIDQAAJwAAAAAAAAABAAAAAACIBAAAdW5pdmVyc2FsL2ZsYXNoX3B1Ymxpc2hpbmdfc2V0dGluZ3MueG1sUEsBAgAAFAACAAgAlYPeSGAxpKarAgAAVAoAACEAAAAAAAAAAQAAAAAAKggAAHVuaXZlcnNhbC9mbGFzaF9za2luX3NldHRpbmdzLnhtbFBLAQIAABQAAgAIAJWD3khAwxEQLwMAAJkMAAAmAAAAAAAAAAEAAAAAABQLAAB1bml2ZXJzYWwvaHRtbF9wdWJsaXNoaW5nX3NldHRpbmdzLnhtbFBLAQIAABQAAgAIAJWD3khCVQiUhwEAAA8GAAAfAAAAAAAAAAEAAAAAAIcOAAB1bml2ZXJzYWwvaHRtbF9za2luX3NldHRpbmdzLmpzUEsBAgAAFAACAAgAlYPeSD08L9HBAAAA5QEAABoAAAAAAAAAAQAAAAAASxAAAHVuaXZlcnNhbC9pMThuX3ByZXNldHMueG1sUEsBAgAAFAACAAgAlYPeSJQTsyJpAAAAbgAAABwAAAAAAAAAAQAAAAAARBEAAHVuaXZlcnNhbC9sb2NhbF9zZXR0aW5ncy54bWxQSwECAAAUAAIACABElFdHI7RO+/sCAACwCAAAFAAAAAAAAAABAAAAAADnEQAAdW5pdmVyc2FsL3BsYXllci54bWxQSwECAAAUAAIACACVg95INdvZrWgBAADzAgAAKQAAAAAAAAABAAAAAAAUFQAAdW5pdmVyc2FsL3NraW5fY3VzdG9taXphdGlvbl9zZXR0aW5ncy54bWxQSwECAAAUAAIACACWg95IjUK2TO8KAAATIAAAFwAAAAAAAAAAAAAAAADDFgAAdW5pdmVyc2FsL3VuaXZlcnNhbC5wbmdQSwECAAAUAAIACACWg95IaKB6Ok0AAABrAAAAGwAAAAAAAAABAAAAAADnIQAAdW5pdmVyc2FsL3VuaXZlcnNhbC5wbmcueG1sUEsFBgAAAAALAAsASQMAAG0iAAAAAA=="/>
  <p:tag name="ISPRING_PRESENTATION_TITLE" val="PPT_089"/>
</p:tagLst>
</file>

<file path=ppt/theme/theme1.xml><?xml version="1.0" encoding="utf-8"?>
<a:theme xmlns:a="http://schemas.openxmlformats.org/drawingml/2006/main" name="Office 主题">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00000"/>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mtClean="0">
            <a:solidFill>
              <a:schemeClr val="bg1"/>
            </a:solidFill>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a:solidFill>
              <a:schemeClr val="accent6">
                <a:lumMod val="50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TotalTime>
  <Words>9300</Words>
  <Application>Microsoft Office PowerPoint</Application>
  <PresentationFormat>自定义</PresentationFormat>
  <Paragraphs>419</Paragraphs>
  <Slides>47</Slides>
  <Notes>47</Notes>
  <HiddenSlides>0</HiddenSlides>
  <MMClips>2</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PPT_089</dc:title>
  <dc:subject>http://so.ooopic.com/sousuo/15770370/</dc:subject>
  <dc:creator>mm1102</dc:creator>
  <cp:keywords>http:/so.ooopic.com/sousuo/3472157</cp:keywords>
  <cp:lastModifiedBy>Administrator</cp:lastModifiedBy>
  <cp:revision>256</cp:revision>
  <dcterms:created xsi:type="dcterms:W3CDTF">2015-10-27T06:10:52Z</dcterms:created>
  <dcterms:modified xsi:type="dcterms:W3CDTF">2016-11-09T14:56:21Z</dcterms:modified>
</cp:coreProperties>
</file>