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39" r:id="rId2"/>
    <p:sldId id="445" r:id="rId3"/>
    <p:sldId id="568" r:id="rId4"/>
    <p:sldId id="601" r:id="rId5"/>
    <p:sldId id="584" r:id="rId6"/>
    <p:sldId id="583" r:id="rId7"/>
    <p:sldId id="585" r:id="rId8"/>
    <p:sldId id="586" r:id="rId9"/>
    <p:sldId id="588" r:id="rId10"/>
    <p:sldId id="478" r:id="rId11"/>
    <p:sldId id="602" r:id="rId12"/>
    <p:sldId id="597" r:id="rId13"/>
    <p:sldId id="598" r:id="rId14"/>
    <p:sldId id="599" r:id="rId15"/>
    <p:sldId id="591" r:id="rId16"/>
    <p:sldId id="592" r:id="rId17"/>
    <p:sldId id="593" r:id="rId18"/>
    <p:sldId id="603" r:id="rId19"/>
    <p:sldId id="600" r:id="rId20"/>
    <p:sldId id="479" r:id="rId21"/>
    <p:sldId id="595" r:id="rId22"/>
    <p:sldId id="547" r:id="rId23"/>
    <p:sldId id="580" r:id="rId24"/>
    <p:sldId id="572" r:id="rId25"/>
  </p:sldIdLst>
  <p:sldSz cx="12190413" cy="6859588"/>
  <p:notesSz cx="6858000" cy="9144000"/>
  <p:custDataLst>
    <p:tags r:id="rId27"/>
  </p:custDataLst>
  <p:defaultText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AF0"/>
    <a:srgbClr val="FDE9D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339" autoAdjust="0"/>
    <p:restoredTop sz="99259" autoAdjust="0"/>
  </p:normalViewPr>
  <p:slideViewPr>
    <p:cSldViewPr>
      <p:cViewPr varScale="1">
        <p:scale>
          <a:sx n="85" d="100"/>
          <a:sy n="85" d="100"/>
        </p:scale>
        <p:origin x="-102" y="-300"/>
      </p:cViewPr>
      <p:guideLst>
        <p:guide orient="horz" pos="1620"/>
        <p:guide orient="horz" pos="2618"/>
        <p:guide orient="horz" pos="2799"/>
        <p:guide orient="horz" pos="2663"/>
        <p:guide orient="horz" pos="3239"/>
        <p:guide orient="horz" pos="2947"/>
        <p:guide orient="horz" pos="3491"/>
        <p:guide orient="horz" pos="3733"/>
        <p:guide pos="2880"/>
        <p:guide pos="5738"/>
        <p:guide pos="5759"/>
        <p:guide pos="3969"/>
        <p:guide pos="3107"/>
        <p:guide pos="3288"/>
        <p:guide pos="3840"/>
        <p:guide pos="4081"/>
      </p:guideLst>
    </p:cSldViewPr>
  </p:slideViewPr>
  <p:notesTextViewPr>
    <p:cViewPr>
      <p:scale>
        <a:sx n="3" d="2"/>
        <a:sy n="3" d="2"/>
      </p:scale>
      <p:origin x="0" y="0"/>
    </p:cViewPr>
  </p:notesTextViewPr>
  <p:sorterViewPr>
    <p:cViewPr>
      <p:scale>
        <a:sx n="52" d="100"/>
        <a:sy n="52" d="100"/>
      </p:scale>
      <p:origin x="0" y="0"/>
    </p:cViewPr>
  </p:sorterViewPr>
  <p:notesViewPr>
    <p:cSldViewPr showGuides="1">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pPr/>
              <a:t>‹#›</a:t>
            </a:fld>
            <a:endParaRPr lang="zh-CN" altLang="en-US"/>
          </a:p>
        </p:txBody>
      </p:sp>
    </p:spTree>
    <p:extLst>
      <p:ext uri="{BB962C8B-B14F-4D97-AF65-F5344CB8AC3E}">
        <p14:creationId xmlns:p14="http://schemas.microsoft.com/office/powerpoint/2010/main" xmlns="" val="3434103555"/>
      </p:ext>
    </p:extLst>
  </p:cSld>
  <p:clrMap bg1="lt1" tx1="dk1" bg2="lt2" tx2="dk2" accent1="accent1" accent2="accent2" accent3="accent3" accent4="accent4" accent5="accent5" accent6="accent6" hlink="hlink" folHlink="folHlink"/>
  <p:notesStyle>
    <a:lvl1pPr marL="0" algn="l" defTabSz="1218936" rtl="0" eaLnBrk="1" latinLnBrk="0" hangingPunct="1">
      <a:defRPr sz="1600" kern="1200">
        <a:solidFill>
          <a:schemeClr val="tx1"/>
        </a:solidFill>
        <a:latin typeface="+mn-lt"/>
        <a:ea typeface="+mn-ea"/>
        <a:cs typeface="+mn-cs"/>
      </a:defRPr>
    </a:lvl1pPr>
    <a:lvl2pPr marL="609469" algn="l" defTabSz="1218936" rtl="0" eaLnBrk="1" latinLnBrk="0" hangingPunct="1">
      <a:defRPr sz="1600" kern="1200">
        <a:solidFill>
          <a:schemeClr val="tx1"/>
        </a:solidFill>
        <a:latin typeface="+mn-lt"/>
        <a:ea typeface="+mn-ea"/>
        <a:cs typeface="+mn-cs"/>
      </a:defRPr>
    </a:lvl2pPr>
    <a:lvl3pPr marL="1218936" algn="l" defTabSz="1218936" rtl="0" eaLnBrk="1" latinLnBrk="0" hangingPunct="1">
      <a:defRPr sz="1600" kern="1200">
        <a:solidFill>
          <a:schemeClr val="tx1"/>
        </a:solidFill>
        <a:latin typeface="+mn-lt"/>
        <a:ea typeface="+mn-ea"/>
        <a:cs typeface="+mn-cs"/>
      </a:defRPr>
    </a:lvl3pPr>
    <a:lvl4pPr marL="1828402" algn="l" defTabSz="1218936" rtl="0" eaLnBrk="1" latinLnBrk="0" hangingPunct="1">
      <a:defRPr sz="1600" kern="1200">
        <a:solidFill>
          <a:schemeClr val="tx1"/>
        </a:solidFill>
        <a:latin typeface="+mn-lt"/>
        <a:ea typeface="+mn-ea"/>
        <a:cs typeface="+mn-cs"/>
      </a:defRPr>
    </a:lvl4pPr>
    <a:lvl5pPr marL="2437870" algn="l" defTabSz="1218936" rtl="0" eaLnBrk="1" latinLnBrk="0" hangingPunct="1">
      <a:defRPr sz="1600" kern="1200">
        <a:solidFill>
          <a:schemeClr val="tx1"/>
        </a:solidFill>
        <a:latin typeface="+mn-lt"/>
        <a:ea typeface="+mn-ea"/>
        <a:cs typeface="+mn-cs"/>
      </a:defRPr>
    </a:lvl5pPr>
    <a:lvl6pPr marL="3047337" algn="l" defTabSz="1218936" rtl="0" eaLnBrk="1" latinLnBrk="0" hangingPunct="1">
      <a:defRPr sz="1600" kern="1200">
        <a:solidFill>
          <a:schemeClr val="tx1"/>
        </a:solidFill>
        <a:latin typeface="+mn-lt"/>
        <a:ea typeface="+mn-ea"/>
        <a:cs typeface="+mn-cs"/>
      </a:defRPr>
    </a:lvl6pPr>
    <a:lvl7pPr marL="3656806" algn="l" defTabSz="1218936" rtl="0" eaLnBrk="1" latinLnBrk="0" hangingPunct="1">
      <a:defRPr sz="1600" kern="1200">
        <a:solidFill>
          <a:schemeClr val="tx1"/>
        </a:solidFill>
        <a:latin typeface="+mn-lt"/>
        <a:ea typeface="+mn-ea"/>
        <a:cs typeface="+mn-cs"/>
      </a:defRPr>
    </a:lvl7pPr>
    <a:lvl8pPr marL="4266271" algn="l" defTabSz="1218936" rtl="0" eaLnBrk="1" latinLnBrk="0" hangingPunct="1">
      <a:defRPr sz="1600" kern="1200">
        <a:solidFill>
          <a:schemeClr val="tx1"/>
        </a:solidFill>
        <a:latin typeface="+mn-lt"/>
        <a:ea typeface="+mn-ea"/>
        <a:cs typeface="+mn-cs"/>
      </a:defRPr>
    </a:lvl8pPr>
    <a:lvl9pPr marL="4875739" algn="l" defTabSz="121893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a:t>
            </a:fld>
            <a:endParaRPr lang="zh-CN" altLang="en-US"/>
          </a:p>
        </p:txBody>
      </p:sp>
    </p:spTree>
    <p:extLst>
      <p:ext uri="{BB962C8B-B14F-4D97-AF65-F5344CB8AC3E}">
        <p14:creationId xmlns:p14="http://schemas.microsoft.com/office/powerpoint/2010/main" xmlns="" val="1237668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10</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11</a:t>
            </a:fld>
            <a:endParaRPr lang="zh-CN" altLang="en-US"/>
          </a:p>
        </p:txBody>
      </p:sp>
    </p:spTree>
    <p:extLst>
      <p:ext uri="{BB962C8B-B14F-4D97-AF65-F5344CB8AC3E}">
        <p14:creationId xmlns:p14="http://schemas.microsoft.com/office/powerpoint/2010/main" xmlns="" val="2286741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12</a:t>
            </a:fld>
            <a:endParaRPr lang="zh-CN" altLang="en-US"/>
          </a:p>
        </p:txBody>
      </p:sp>
    </p:spTree>
    <p:extLst>
      <p:ext uri="{BB962C8B-B14F-4D97-AF65-F5344CB8AC3E}">
        <p14:creationId xmlns:p14="http://schemas.microsoft.com/office/powerpoint/2010/main" xmlns="" val="580211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13</a:t>
            </a:fld>
            <a:endParaRPr lang="zh-CN" altLang="en-US"/>
          </a:p>
        </p:txBody>
      </p:sp>
    </p:spTree>
    <p:extLst>
      <p:ext uri="{BB962C8B-B14F-4D97-AF65-F5344CB8AC3E}">
        <p14:creationId xmlns:p14="http://schemas.microsoft.com/office/powerpoint/2010/main" xmlns="" val="65625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14</a:t>
            </a:fld>
            <a:endParaRPr lang="zh-CN" altLang="en-US"/>
          </a:p>
        </p:txBody>
      </p:sp>
    </p:spTree>
    <p:extLst>
      <p:ext uri="{BB962C8B-B14F-4D97-AF65-F5344CB8AC3E}">
        <p14:creationId xmlns:p14="http://schemas.microsoft.com/office/powerpoint/2010/main" xmlns="" val="340413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15</a:t>
            </a:fld>
            <a:endParaRPr lang="zh-CN" altLang="en-US"/>
          </a:p>
        </p:txBody>
      </p:sp>
    </p:spTree>
    <p:extLst>
      <p:ext uri="{BB962C8B-B14F-4D97-AF65-F5344CB8AC3E}">
        <p14:creationId xmlns:p14="http://schemas.microsoft.com/office/powerpoint/2010/main" xmlns="" val="2655699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16</a:t>
            </a:fld>
            <a:endParaRPr lang="zh-CN" altLang="en-US"/>
          </a:p>
        </p:txBody>
      </p:sp>
    </p:spTree>
    <p:extLst>
      <p:ext uri="{BB962C8B-B14F-4D97-AF65-F5344CB8AC3E}">
        <p14:creationId xmlns:p14="http://schemas.microsoft.com/office/powerpoint/2010/main" xmlns="" val="1613552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17</a:t>
            </a:fld>
            <a:endParaRPr lang="zh-CN" altLang="en-US"/>
          </a:p>
        </p:txBody>
      </p:sp>
    </p:spTree>
    <p:extLst>
      <p:ext uri="{BB962C8B-B14F-4D97-AF65-F5344CB8AC3E}">
        <p14:creationId xmlns:p14="http://schemas.microsoft.com/office/powerpoint/2010/main" xmlns="" val="2513533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18</a:t>
            </a:fld>
            <a:endParaRPr lang="zh-CN" altLang="en-US"/>
          </a:p>
        </p:txBody>
      </p:sp>
    </p:spTree>
    <p:extLst>
      <p:ext uri="{BB962C8B-B14F-4D97-AF65-F5344CB8AC3E}">
        <p14:creationId xmlns:p14="http://schemas.microsoft.com/office/powerpoint/2010/main" xmlns="" val="102097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19</a:t>
            </a:fld>
            <a:endParaRPr lang="zh-CN" altLang="en-US"/>
          </a:p>
        </p:txBody>
      </p:sp>
    </p:spTree>
    <p:extLst>
      <p:ext uri="{BB962C8B-B14F-4D97-AF65-F5344CB8AC3E}">
        <p14:creationId xmlns:p14="http://schemas.microsoft.com/office/powerpoint/2010/main" xmlns="" val="4023316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a:t>
            </a:fld>
            <a:endParaRPr lang="zh-CN" altLang="en-US"/>
          </a:p>
        </p:txBody>
      </p:sp>
    </p:spTree>
    <p:extLst>
      <p:ext uri="{BB962C8B-B14F-4D97-AF65-F5344CB8AC3E}">
        <p14:creationId xmlns:p14="http://schemas.microsoft.com/office/powerpoint/2010/main" xmlns="" val="19070635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20</a:t>
            </a:fld>
            <a:endParaRPr lang="zh-CN" altLang="en-US"/>
          </a:p>
        </p:txBody>
      </p:sp>
    </p:spTree>
    <p:extLst>
      <p:ext uri="{BB962C8B-B14F-4D97-AF65-F5344CB8AC3E}">
        <p14:creationId xmlns:p14="http://schemas.microsoft.com/office/powerpoint/2010/main" xmlns="" val="211818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21</a:t>
            </a:fld>
            <a:endParaRPr lang="zh-CN" altLang="en-US"/>
          </a:p>
        </p:txBody>
      </p:sp>
    </p:spTree>
    <p:extLst>
      <p:ext uri="{BB962C8B-B14F-4D97-AF65-F5344CB8AC3E}">
        <p14:creationId xmlns:p14="http://schemas.microsoft.com/office/powerpoint/2010/main" xmlns="" val="2731395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22</a:t>
            </a:fld>
            <a:endParaRPr lang="zh-CN" altLang="en-US"/>
          </a:p>
        </p:txBody>
      </p:sp>
    </p:spTree>
    <p:extLst>
      <p:ext uri="{BB962C8B-B14F-4D97-AF65-F5344CB8AC3E}">
        <p14:creationId xmlns:p14="http://schemas.microsoft.com/office/powerpoint/2010/main" xmlns="" val="2581525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23</a:t>
            </a:fld>
            <a:endParaRPr lang="zh-CN" altLang="en-US"/>
          </a:p>
        </p:txBody>
      </p:sp>
    </p:spTree>
    <p:extLst>
      <p:ext uri="{BB962C8B-B14F-4D97-AF65-F5344CB8AC3E}">
        <p14:creationId xmlns:p14="http://schemas.microsoft.com/office/powerpoint/2010/main" xmlns="" val="5823041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24</a:t>
            </a:fld>
            <a:endParaRPr lang="zh-CN" altLang="en-US"/>
          </a:p>
        </p:txBody>
      </p:sp>
    </p:spTree>
    <p:extLst>
      <p:ext uri="{BB962C8B-B14F-4D97-AF65-F5344CB8AC3E}">
        <p14:creationId xmlns:p14="http://schemas.microsoft.com/office/powerpoint/2010/main" xmlns="" val="3915674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3</a:t>
            </a:fld>
            <a:endParaRPr lang="zh-CN" altLang="en-US"/>
          </a:p>
        </p:txBody>
      </p:sp>
    </p:spTree>
    <p:extLst>
      <p:ext uri="{BB962C8B-B14F-4D97-AF65-F5344CB8AC3E}">
        <p14:creationId xmlns:p14="http://schemas.microsoft.com/office/powerpoint/2010/main" xmlns="" val="2816585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4</a:t>
            </a:fld>
            <a:endParaRPr lang="zh-CN" altLang="en-US"/>
          </a:p>
        </p:txBody>
      </p:sp>
    </p:spTree>
    <p:extLst>
      <p:ext uri="{BB962C8B-B14F-4D97-AF65-F5344CB8AC3E}">
        <p14:creationId xmlns:p14="http://schemas.microsoft.com/office/powerpoint/2010/main" xmlns="" val="2801957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5</a:t>
            </a:fld>
            <a:endParaRPr lang="zh-CN" altLang="en-US"/>
          </a:p>
        </p:txBody>
      </p:sp>
    </p:spTree>
    <p:extLst>
      <p:ext uri="{BB962C8B-B14F-4D97-AF65-F5344CB8AC3E}">
        <p14:creationId xmlns:p14="http://schemas.microsoft.com/office/powerpoint/2010/main" xmlns="" val="1438845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pPr/>
              <a:t>6</a:t>
            </a:fld>
            <a:endParaRPr lang="zh-CN" altLang="en-US"/>
          </a:p>
        </p:txBody>
      </p:sp>
    </p:spTree>
    <p:extLst>
      <p:ext uri="{BB962C8B-B14F-4D97-AF65-F5344CB8AC3E}">
        <p14:creationId xmlns:p14="http://schemas.microsoft.com/office/powerpoint/2010/main" xmlns="" val="127813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7</a:t>
            </a:fld>
            <a:endParaRPr lang="zh-CN" altLang="en-US"/>
          </a:p>
        </p:txBody>
      </p:sp>
    </p:spTree>
    <p:extLst>
      <p:ext uri="{BB962C8B-B14F-4D97-AF65-F5344CB8AC3E}">
        <p14:creationId xmlns:p14="http://schemas.microsoft.com/office/powerpoint/2010/main" xmlns="" val="2320765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8</a:t>
            </a:fld>
            <a:endParaRPr lang="zh-CN" altLang="en-US"/>
          </a:p>
        </p:txBody>
      </p:sp>
    </p:spTree>
    <p:extLst>
      <p:ext uri="{BB962C8B-B14F-4D97-AF65-F5344CB8AC3E}">
        <p14:creationId xmlns:p14="http://schemas.microsoft.com/office/powerpoint/2010/main" xmlns="" val="3506522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9</a:t>
            </a:fld>
            <a:endParaRPr lang="zh-CN" altLang="en-US"/>
          </a:p>
        </p:txBody>
      </p:sp>
    </p:spTree>
    <p:extLst>
      <p:ext uri="{BB962C8B-B14F-4D97-AF65-F5344CB8AC3E}">
        <p14:creationId xmlns:p14="http://schemas.microsoft.com/office/powerpoint/2010/main" xmlns="" val="3340471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l="-1" t="93888" r="15085" b="-20"/>
                <a:stretch/>
              </p:blipFill>
              <p:spPr bwMode="auto">
                <a:xfrm flipH="1">
                  <a:off x="811554" y="1260894"/>
                  <a:ext cx="5330116" cy="21408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
        <p:nvSpPr>
          <p:cNvPr id="20" name="Freeform 29"/>
          <p:cNvSpPr/>
          <p:nvPr userDrawn="1"/>
        </p:nvSpPr>
        <p:spPr bwMode="auto">
          <a:xfrm>
            <a:off x="262558" y="335699"/>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978834475"/>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9_标题和内容">
    <p:spTree>
      <p:nvGrpSpPr>
        <p:cNvPr id="1" name=""/>
        <p:cNvGrpSpPr/>
        <p:nvPr/>
      </p:nvGrpSpPr>
      <p:grpSpPr>
        <a:xfrm>
          <a:off x="0" y="0"/>
          <a:ext cx="0" cy="0"/>
          <a:chOff x="0" y="0"/>
          <a:chExt cx="0" cy="0"/>
        </a:xfrm>
      </p:grpSpPr>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l="-1" t="93888" r="15085" b="-20"/>
                <a:stretch/>
              </p:blipFill>
              <p:spPr bwMode="auto">
                <a:xfrm flipH="1">
                  <a:off x="811554" y="1260894"/>
                  <a:ext cx="5330116" cy="21408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
        <p:nvSpPr>
          <p:cNvPr id="20" name="Freeform 29"/>
          <p:cNvSpPr/>
          <p:nvPr userDrawn="1"/>
        </p:nvSpPr>
        <p:spPr bwMode="auto">
          <a:xfrm>
            <a:off x="262558" y="335699"/>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4040645936"/>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标题和内容">
    <p:spTree>
      <p:nvGrpSpPr>
        <p:cNvPr id="1" name=""/>
        <p:cNvGrpSpPr/>
        <p:nvPr/>
      </p:nvGrpSpPr>
      <p:grpSpPr>
        <a:xfrm>
          <a:off x="0" y="0"/>
          <a:ext cx="0" cy="0"/>
          <a:chOff x="0" y="0"/>
          <a:chExt cx="0" cy="0"/>
        </a:xfrm>
      </p:grpSpPr>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l="-1" t="93888" r="15085" b="-20"/>
                <a:stretch/>
              </p:blipFill>
              <p:spPr bwMode="auto">
                <a:xfrm flipH="1">
                  <a:off x="811554" y="1260894"/>
                  <a:ext cx="5330116" cy="21408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
        <p:nvSpPr>
          <p:cNvPr id="20" name="Freeform 29"/>
          <p:cNvSpPr/>
          <p:nvPr userDrawn="1"/>
        </p:nvSpPr>
        <p:spPr bwMode="auto">
          <a:xfrm>
            <a:off x="262558" y="335699"/>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3887963535"/>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标题和内容">
    <p:spTree>
      <p:nvGrpSpPr>
        <p:cNvPr id="1" name=""/>
        <p:cNvGrpSpPr/>
        <p:nvPr/>
      </p:nvGrpSpPr>
      <p:grpSpPr>
        <a:xfrm>
          <a:off x="0" y="0"/>
          <a:ext cx="0" cy="0"/>
          <a:chOff x="0" y="0"/>
          <a:chExt cx="0" cy="0"/>
        </a:xfrm>
      </p:grpSpPr>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l="-1" t="93888" r="15085" b="-20"/>
                <a:stretch/>
              </p:blipFill>
              <p:spPr bwMode="auto">
                <a:xfrm flipH="1">
                  <a:off x="811554" y="1260894"/>
                  <a:ext cx="5330116" cy="21408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
        <p:nvSpPr>
          <p:cNvPr id="20" name="Freeform 29"/>
          <p:cNvSpPr/>
          <p:nvPr userDrawn="1"/>
        </p:nvSpPr>
        <p:spPr bwMode="auto">
          <a:xfrm>
            <a:off x="262558" y="335699"/>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3595527247"/>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标题和内容">
    <p:spTree>
      <p:nvGrpSpPr>
        <p:cNvPr id="1" name=""/>
        <p:cNvGrpSpPr/>
        <p:nvPr/>
      </p:nvGrpSpPr>
      <p:grpSpPr>
        <a:xfrm>
          <a:off x="0" y="0"/>
          <a:ext cx="0" cy="0"/>
          <a:chOff x="0" y="0"/>
          <a:chExt cx="0" cy="0"/>
        </a:xfrm>
      </p:grpSpPr>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l="-1" t="93888" r="15085" b="-20"/>
                <a:stretch/>
              </p:blipFill>
              <p:spPr bwMode="auto">
                <a:xfrm flipH="1">
                  <a:off x="811554" y="1260894"/>
                  <a:ext cx="5330116" cy="21408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
        <p:nvSpPr>
          <p:cNvPr id="20" name="Freeform 29"/>
          <p:cNvSpPr/>
          <p:nvPr userDrawn="1"/>
        </p:nvSpPr>
        <p:spPr bwMode="auto">
          <a:xfrm>
            <a:off x="262558" y="335699"/>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3557701696"/>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12224771" cy="6859588"/>
          </a:xfrm>
          <a:prstGeom prst="rect">
            <a:avLst/>
          </a:prstGeom>
          <a:solidFill>
            <a:srgbClr val="FDE6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spTree>
    <p:extLst>
      <p:ext uri="{BB962C8B-B14F-4D97-AF65-F5344CB8AC3E}">
        <p14:creationId xmlns:p14="http://schemas.microsoft.com/office/powerpoint/2010/main" xmlns="" val="1578572041"/>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49715216"/>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F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2" y="274702"/>
            <a:ext cx="10971372" cy="1143265"/>
          </a:xfrm>
          <a:prstGeom prst="rect">
            <a:avLst/>
          </a:prstGeom>
        </p:spPr>
        <p:txBody>
          <a:bodyPr vert="horz" lIns="121881" tIns="60940" rIns="121881" bIns="6094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2" y="1600573"/>
            <a:ext cx="10971372" cy="4527011"/>
          </a:xfrm>
          <a:prstGeom prst="rect">
            <a:avLst/>
          </a:prstGeom>
        </p:spPr>
        <p:txBody>
          <a:bodyPr vert="horz" lIns="121881" tIns="60940" rIns="121881" bIns="6094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2" y="6357824"/>
            <a:ext cx="2844430" cy="365210"/>
          </a:xfrm>
          <a:prstGeom prst="rect">
            <a:avLst/>
          </a:prstGeom>
        </p:spPr>
        <p:txBody>
          <a:bodyPr vert="horz" lIns="121881" tIns="60940" rIns="121881" bIns="60940" rtlCol="0" anchor="ctr"/>
          <a:lstStyle>
            <a:lvl1pPr algn="l">
              <a:defRPr sz="1600">
                <a:solidFill>
                  <a:schemeClr val="tx1">
                    <a:tint val="75000"/>
                  </a:schemeClr>
                </a:solidFill>
              </a:defRPr>
            </a:lvl1pPr>
          </a:lstStyle>
          <a:p>
            <a:fld id="{530820CF-B880-4189-942D-D702A7CBA730}"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165059" y="6357824"/>
            <a:ext cx="3860297" cy="365210"/>
          </a:xfrm>
          <a:prstGeom prst="rect">
            <a:avLst/>
          </a:prstGeom>
        </p:spPr>
        <p:txBody>
          <a:bodyPr vert="horz" lIns="121881" tIns="60940" rIns="121881" bIns="6094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4" y="6357824"/>
            <a:ext cx="2844430" cy="365210"/>
          </a:xfrm>
          <a:prstGeom prst="rect">
            <a:avLst/>
          </a:prstGeom>
        </p:spPr>
        <p:txBody>
          <a:bodyPr vert="horz" lIns="121881" tIns="60940" rIns="121881" bIns="6094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90" r:id="rId3"/>
    <p:sldLayoutId id="2147483691" r:id="rId4"/>
    <p:sldLayoutId id="2147483692" r:id="rId5"/>
    <p:sldLayoutId id="2147483693" r:id="rId6"/>
    <p:sldLayoutId id="2147483653" r:id="rId7"/>
    <p:sldLayoutId id="2147483687" r:id="rId8"/>
  </p:sldLayoutIdLst>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xStyles>
    <p:titleStyle>
      <a:lvl1pPr algn="ctr" defTabSz="1218936" rtl="0" eaLnBrk="1" latinLnBrk="0" hangingPunct="1">
        <a:spcBef>
          <a:spcPct val="0"/>
        </a:spcBef>
        <a:buNone/>
        <a:defRPr sz="5900" kern="1200">
          <a:solidFill>
            <a:schemeClr val="tx1"/>
          </a:solidFill>
          <a:latin typeface="+mj-lt"/>
          <a:ea typeface="+mj-ea"/>
          <a:cs typeface="+mj-cs"/>
        </a:defRPr>
      </a:lvl1pPr>
    </p:titleStyle>
    <p:bodyStyle>
      <a:lvl1pPr marL="457102" indent="-457102" algn="l" defTabSz="1218936"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385" indent="-380917" algn="l" defTabSz="1218936"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670" indent="-304732" algn="l" defTabSz="121893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13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602"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071"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38"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0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73"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474" y="3789834"/>
            <a:ext cx="12230096" cy="3069754"/>
          </a:xfrm>
          <a:prstGeom prst="rect">
            <a:avLst/>
          </a:prstGeom>
        </p:spPr>
      </p:pic>
      <p:pic>
        <p:nvPicPr>
          <p:cNvPr id="2" name="Strength Of A Thousand Men(1)">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4655234" y="-1463817"/>
            <a:ext cx="812694" cy="812988"/>
          </a:xfrm>
          <a:prstGeom prst="rect">
            <a:avLst/>
          </a:prstGeom>
        </p:spPr>
      </p:pic>
      <p:sp>
        <p:nvSpPr>
          <p:cNvPr id="18" name="党"/>
          <p:cNvSpPr txBox="1"/>
          <p:nvPr/>
        </p:nvSpPr>
        <p:spPr>
          <a:xfrm>
            <a:off x="1273715" y="1917626"/>
            <a:ext cx="9631717" cy="4060599"/>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000" b="1" dirty="0">
                <a:ln w="3175">
                  <a:noFill/>
                </a:ln>
                <a:solidFill>
                  <a:srgbClr val="C00000"/>
                </a:solidFill>
                <a:latin typeface="微软雅黑" panose="020B0503020204020204" pitchFamily="34" charset="-122"/>
                <a:ea typeface="微软雅黑" panose="020B0503020204020204" pitchFamily="34" charset="-122"/>
                <a:cs typeface="八大山人 V2007" panose="02000600000000000000" pitchFamily="2" charset="-122"/>
              </a:rPr>
              <a:t>坚定不移反对腐败的</a:t>
            </a:r>
          </a:p>
          <a:p>
            <a:pPr algn="ctr">
              <a:lnSpc>
                <a:spcPct val="110000"/>
              </a:lnSpc>
            </a:pPr>
            <a:r>
              <a:rPr lang="zh-CN" altLang="en-US" sz="8000" b="1" dirty="0">
                <a:ln w="3175">
                  <a:noFill/>
                </a:ln>
                <a:solidFill>
                  <a:srgbClr val="C00000"/>
                </a:solidFill>
                <a:latin typeface="微软雅黑" panose="020B0503020204020204" pitchFamily="34" charset="-122"/>
                <a:ea typeface="微软雅黑" panose="020B0503020204020204" pitchFamily="34" charset="-122"/>
                <a:cs typeface="八大山人 V2007" panose="02000600000000000000" pitchFamily="2" charset="-122"/>
              </a:rPr>
              <a:t>思想指南和行动纲领</a:t>
            </a:r>
          </a:p>
          <a:p>
            <a:pPr algn="ctr">
              <a:lnSpc>
                <a:spcPct val="110000"/>
              </a:lnSpc>
            </a:pPr>
            <a:endParaRPr lang="zh-CN" altLang="en-US" sz="8000" b="1" dirty="0">
              <a:ln w="3175">
                <a:noFill/>
              </a:ln>
              <a:solidFill>
                <a:srgbClr val="C00000"/>
              </a:solidFill>
              <a:latin typeface="微软雅黑" panose="020B0503020204020204" pitchFamily="34" charset="-122"/>
              <a:ea typeface="微软雅黑" panose="020B0503020204020204" pitchFamily="34" charset="-122"/>
              <a:cs typeface="八大山人 V2007" panose="02000600000000000000" pitchFamily="2" charset="-122"/>
            </a:endParaRPr>
          </a:p>
        </p:txBody>
      </p:sp>
      <p:sp>
        <p:nvSpPr>
          <p:cNvPr id="21" name="Freeform 29"/>
          <p:cNvSpPr/>
          <p:nvPr/>
        </p:nvSpPr>
        <p:spPr bwMode="auto">
          <a:xfrm>
            <a:off x="5450573" y="780697"/>
            <a:ext cx="1004155" cy="8913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016333" y="284695"/>
            <a:ext cx="1872634" cy="1873368"/>
          </a:xfrm>
          <a:prstGeom prst="rect">
            <a:avLst/>
          </a:prstGeom>
        </p:spPr>
      </p:pic>
      <p:sp>
        <p:nvSpPr>
          <p:cNvPr id="9" name="Rectangle 4">
            <a:extLst>
              <a:ext uri="{FF2B5EF4-FFF2-40B4-BE49-F238E27FC236}">
                <a16:creationId xmlns:a16="http://schemas.microsoft.com/office/drawing/2014/main" xmlns="" id="{4A3D8D03-3C52-41B1-9DD5-9543ED3712C7}"/>
              </a:ext>
            </a:extLst>
          </p:cNvPr>
          <p:cNvSpPr txBox="1">
            <a:spLocks noChangeArrowheads="1"/>
          </p:cNvSpPr>
          <p:nvPr/>
        </p:nvSpPr>
        <p:spPr bwMode="auto">
          <a:xfrm>
            <a:off x="2926854" y="4552450"/>
            <a:ext cx="5427562" cy="3481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汇报人</a:t>
            </a:r>
            <a:r>
              <a:rPr lang="zh-CN" altLang="en-US" b="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r>
              <a:rPr lang="en-US" altLang="zh-CN" b="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xxx</a:t>
            </a:r>
            <a:r>
              <a:rPr lang="zh-CN" altLang="en-US" b="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汇报时间：</a:t>
            </a:r>
            <a:r>
              <a:rPr lang="en-US" altLang="zh-CN"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xx</a:t>
            </a:r>
            <a:r>
              <a:rPr lang="zh-CN" altLang="en-US"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a:t>
            </a:r>
            <a:r>
              <a:rPr lang="en-US" altLang="zh-CN"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xx</a:t>
            </a:r>
            <a:r>
              <a:rPr lang="zh-CN" altLang="en-US"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月</a:t>
            </a:r>
          </a:p>
        </p:txBody>
      </p:sp>
    </p:spTree>
    <p:extLst>
      <p:ext uri="{BB962C8B-B14F-4D97-AF65-F5344CB8AC3E}">
        <p14:creationId xmlns:p14="http://schemas.microsoft.com/office/powerpoint/2010/main" xmlns="" val="209565981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1500"/>
                            </p:stCondLst>
                            <p:childTnLst>
                              <p:par>
                                <p:cTn id="26" presetID="8" presetClass="emph" presetSubtype="0" fill="hold" nodeType="afterEffect">
                                  <p:stCondLst>
                                    <p:cond delay="0"/>
                                  </p:stCondLst>
                                  <p:childTnLst>
                                    <p:animRot by="21600000">
                                      <p:cBhvr>
                                        <p:cTn id="27" dur="2100" fill="hold"/>
                                        <p:tgtEl>
                                          <p:spTgt spid="22"/>
                                        </p:tgtEl>
                                        <p:attrNameLst>
                                          <p:attrName>r</p:attrName>
                                        </p:attrNameLst>
                                      </p:cBhvr>
                                    </p:animRo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childTnLst>
                                </p:cTn>
                              </p:par>
                              <p:par>
                                <p:cTn id="31" presetID="35" presetClass="path" presetSubtype="0" fill="hold" grpId="1" nodeType="withEffect">
                                  <p:stCondLst>
                                    <p:cond delay="0"/>
                                  </p:stCondLst>
                                  <p:childTnLst>
                                    <p:animMotion origin="layout" path="M 3.76091E-6 -4.22587E-6 L 0.11824 -4.22587E-6 " pathEditMode="relative" rAng="0" ptsTypes="AA">
                                      <p:cBhvr>
                                        <p:cTn id="32" dur="750" spd="-100000" fill="hold"/>
                                        <p:tgtEl>
                                          <p:spTgt spid="18"/>
                                        </p:tgtEl>
                                        <p:attrNameLst>
                                          <p:attrName>ppt_x</p:attrName>
                                          <p:attrName>ppt_y</p:attrName>
                                        </p:attrNameLst>
                                      </p:cBhvr>
                                      <p:rCtr x="5912" y="0"/>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8" grpId="0"/>
      <p:bldP spid="18" grpId="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5109" y="7205540"/>
            <a:ext cx="1368401" cy="492557"/>
          </a:xfrm>
          <a:prstGeom prst="rect">
            <a:avLst/>
          </a:prstGeom>
          <a:noFill/>
        </p:spPr>
        <p:txBody>
          <a:bodyPr wrap="square" lIns="121891" tIns="60945" rIns="121891" bIns="60945" rtlCol="0">
            <a:spAutoFit/>
          </a:bodyPr>
          <a:lstStyle/>
          <a:p>
            <a:r>
              <a:rPr lang="zh-CN" altLang="en-US" dirty="0"/>
              <a:t>延时符</a:t>
            </a:r>
          </a:p>
        </p:txBody>
      </p:sp>
      <p:pic>
        <p:nvPicPr>
          <p:cNvPr id="20" name="图片 19"/>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743278" y="5302002"/>
            <a:ext cx="5492678" cy="1557585"/>
          </a:xfrm>
          <a:prstGeom prst="rect">
            <a:avLst/>
          </a:prstGeom>
        </p:spPr>
      </p:pic>
      <p:sp>
        <p:nvSpPr>
          <p:cNvPr id="10" name="文本框 9"/>
          <p:cNvSpPr txBox="1"/>
          <p:nvPr/>
        </p:nvSpPr>
        <p:spPr>
          <a:xfrm>
            <a:off x="1022866" y="3379254"/>
            <a:ext cx="9997434" cy="2346283"/>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发展教育，他要慢，因为教育是一个循序渐进的过程，绝不能急功近利</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发展旅游，他要慢，因为旅游时长线产业，不是一届班子能完成的</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他重视一线人才的培养，努力创造机会把好干部推荐出去</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他想摆脱贫困，探索贫困普遍规律</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他想创新机制体制，让整个政府和社会更高效运行</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为官“功成不必在我”，重视政策的延续性，重视社会的持续性，这种豁达和开通的心胸正是广大党员亟需的。</a:t>
            </a:r>
          </a:p>
        </p:txBody>
      </p:sp>
      <p:sp>
        <p:nvSpPr>
          <p:cNvPr id="12" name="矩形 11"/>
          <p:cNvSpPr/>
          <p:nvPr/>
        </p:nvSpPr>
        <p:spPr>
          <a:xfrm>
            <a:off x="8474823" y="2015314"/>
            <a:ext cx="2510971" cy="112540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1520" y="2015314"/>
            <a:ext cx="8476343" cy="112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022866" y="2061642"/>
            <a:ext cx="6912302" cy="1047750"/>
            <a:chOff x="3927243" y="1934017"/>
            <a:chExt cx="6912302" cy="1047750"/>
          </a:xfrm>
        </p:grpSpPr>
        <p:sp>
          <p:nvSpPr>
            <p:cNvPr id="15" name="矩形 14"/>
            <p:cNvSpPr/>
            <p:nvPr/>
          </p:nvSpPr>
          <p:spPr>
            <a:xfrm>
              <a:off x="3927243" y="2034890"/>
              <a:ext cx="6912302" cy="830997"/>
            </a:xfrm>
            <a:prstGeom prst="rect">
              <a:avLst/>
            </a:prstGeom>
          </p:spPr>
          <p:txBody>
            <a:bodyPr wrap="square">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廖书记  甘为人梯</a:t>
              </a:r>
            </a:p>
          </p:txBody>
        </p:sp>
        <p:sp>
          <p:nvSpPr>
            <p:cNvPr id="16" name="椭圆 15"/>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rgbClr val="C00000"/>
                  </a:solidFill>
                  <a:latin typeface="微软雅黑" panose="020B0503020204020204" pitchFamily="34" charset="-122"/>
                  <a:ea typeface="微软雅黑" panose="020B0503020204020204" pitchFamily="34" charset="-122"/>
                </a:rPr>
                <a:t>3</a:t>
              </a:r>
              <a:endParaRPr lang="zh-CN" altLang="en-US" sz="7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54498345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2000"/>
                            </p:stCondLst>
                            <p:childTnLst>
                              <p:par>
                                <p:cTn id="26" presetID="18" presetClass="entr" presetSubtype="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strips(downRight)">
                                      <p:cBhvr>
                                        <p:cTn id="28" dur="500"/>
                                        <p:tgtEl>
                                          <p:spTgt spid="14"/>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flipH="1">
            <a:off x="-41528" y="5229271"/>
            <a:ext cx="5828556" cy="2029377"/>
          </a:xfrm>
          <a:prstGeom prst="rect">
            <a:avLst/>
          </a:prstGeom>
        </p:spPr>
      </p:pic>
      <p:sp>
        <p:nvSpPr>
          <p:cNvPr id="9" name="文本框 8"/>
          <p:cNvSpPr txBox="1"/>
          <p:nvPr/>
        </p:nvSpPr>
        <p:spPr>
          <a:xfrm>
            <a:off x="1023084" y="3281566"/>
            <a:ext cx="9997434" cy="2346283"/>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古语云</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水能载舟，亦能覆舟”，毛泽东说</a:t>
            </a:r>
            <a:r>
              <a:rPr lang="en-US" altLang="zh-CN" sz="2000" dirty="0">
                <a:solidFill>
                  <a:srgbClr val="874600"/>
                </a:solidFill>
                <a:latin typeface="微软雅黑" panose="020B0503020204020204" pitchFamily="34" charset="-122"/>
                <a:ea typeface="微软雅黑" panose="020B0503020204020204" pitchFamily="34" charset="-122"/>
              </a:rPr>
              <a:t>:“</a:t>
            </a:r>
            <a:r>
              <a:rPr lang="zh-CN" altLang="en-US" sz="2000" dirty="0">
                <a:solidFill>
                  <a:srgbClr val="874600"/>
                </a:solidFill>
                <a:latin typeface="微软雅黑" panose="020B0503020204020204" pitchFamily="34" charset="-122"/>
                <a:ea typeface="微软雅黑" panose="020B0503020204020204" pitchFamily="34" charset="-122"/>
              </a:rPr>
              <a:t>为人民服务”，都告诉了以民为本的道理。重视民本，就要放下空洞的理论，俯下身子，倾听民声，甩开膀子，真抓实干，才能获得群众的认可。如果总是高高在上，自以为是的指挥下属，只会脱离干部群众，只是闭门造车而已。廖俊波没有架子，没有官员的傲慢，而是主动和群众打招呼，主动深入群众倾听民声，这样的作风也深受当地干部群众的好评。</a:t>
            </a:r>
          </a:p>
        </p:txBody>
      </p:sp>
      <p:sp>
        <p:nvSpPr>
          <p:cNvPr id="10" name="矩形 9"/>
          <p:cNvSpPr/>
          <p:nvPr/>
        </p:nvSpPr>
        <p:spPr>
          <a:xfrm>
            <a:off x="8475041" y="1917626"/>
            <a:ext cx="2510971" cy="112540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1302" y="1917626"/>
            <a:ext cx="8476343" cy="112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023084" y="1963954"/>
            <a:ext cx="6912302" cy="1047750"/>
            <a:chOff x="3927243" y="1934017"/>
            <a:chExt cx="6912302" cy="1047750"/>
          </a:xfrm>
        </p:grpSpPr>
        <p:sp>
          <p:nvSpPr>
            <p:cNvPr id="13" name="矩形 12"/>
            <p:cNvSpPr/>
            <p:nvPr/>
          </p:nvSpPr>
          <p:spPr>
            <a:xfrm>
              <a:off x="3927243" y="2034890"/>
              <a:ext cx="6912302" cy="830997"/>
            </a:xfrm>
            <a:prstGeom prst="rect">
              <a:avLst/>
            </a:prstGeom>
          </p:spPr>
          <p:txBody>
            <a:bodyPr wrap="square">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廖书记  平易近人</a:t>
              </a:r>
            </a:p>
          </p:txBody>
        </p:sp>
        <p:sp>
          <p:nvSpPr>
            <p:cNvPr id="14" name="椭圆 13"/>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rgbClr val="C00000"/>
                  </a:solidFill>
                  <a:latin typeface="微软雅黑" panose="020B0503020204020204" pitchFamily="34" charset="-122"/>
                  <a:ea typeface="微软雅黑" panose="020B0503020204020204" pitchFamily="34" charset="-122"/>
                </a:rPr>
                <a:t>4</a:t>
              </a:r>
              <a:endParaRPr lang="zh-CN" altLang="en-US" sz="7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50188427"/>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Right)">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7463857" y="7565290"/>
            <a:ext cx="719906" cy="71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p>
        </p:txBody>
      </p:sp>
      <p:pic>
        <p:nvPicPr>
          <p:cNvPr id="22" name="图片 2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8543477" y="-490724"/>
            <a:ext cx="3659507" cy="4829287"/>
          </a:xfrm>
          <a:prstGeom prst="rect">
            <a:avLst/>
          </a:prstGeom>
        </p:spPr>
      </p:pic>
      <p:sp>
        <p:nvSpPr>
          <p:cNvPr id="2" name="矩形: 圆角 1"/>
          <p:cNvSpPr/>
          <p:nvPr/>
        </p:nvSpPr>
        <p:spPr>
          <a:xfrm>
            <a:off x="-1" y="3855817"/>
            <a:ext cx="12190413" cy="171451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28082" y="4228180"/>
            <a:ext cx="7109639" cy="923330"/>
          </a:xfrm>
          <a:prstGeom prst="rect">
            <a:avLst/>
          </a:prstGeom>
        </p:spPr>
        <p:txBody>
          <a:bodyPr wrap="none">
            <a:spAutoFit/>
          </a:bodyPr>
          <a:lstStyle/>
          <a:p>
            <a:pPr algn="ctr"/>
            <a:r>
              <a:rPr lang="zh-CN" altLang="en-US" sz="5400" b="1" dirty="0">
                <a:solidFill>
                  <a:schemeClr val="bg1"/>
                </a:solidFill>
                <a:ea typeface="微软雅黑" panose="020B0503020204020204" pitchFamily="34" charset="-122"/>
              </a:rPr>
              <a:t>存在的主要问题及原因</a:t>
            </a:r>
          </a:p>
        </p:txBody>
      </p:sp>
      <p:sp>
        <p:nvSpPr>
          <p:cNvPr id="11" name="矩形 10"/>
          <p:cNvSpPr/>
          <p:nvPr/>
        </p:nvSpPr>
        <p:spPr>
          <a:xfrm>
            <a:off x="2629627" y="686273"/>
            <a:ext cx="2646879" cy="830997"/>
          </a:xfrm>
          <a:prstGeom prst="rect">
            <a:avLst/>
          </a:prstGeom>
        </p:spPr>
        <p:txBody>
          <a:bodyPr wrap="non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第三部分</a:t>
            </a:r>
          </a:p>
        </p:txBody>
      </p:sp>
      <p:pic>
        <p:nvPicPr>
          <p:cNvPr id="3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0" y="5542298"/>
            <a:ext cx="12202985" cy="39709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Freeform 29"/>
          <p:cNvSpPr/>
          <p:nvPr/>
        </p:nvSpPr>
        <p:spPr bwMode="auto">
          <a:xfrm>
            <a:off x="1053949" y="793313"/>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4" name="图片 2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3392" y="514113"/>
            <a:ext cx="1296144" cy="1296652"/>
          </a:xfrm>
          <a:prstGeom prst="rect">
            <a:avLst/>
          </a:prstGeom>
        </p:spPr>
      </p:pic>
    </p:spTree>
    <p:extLst>
      <p:ext uri="{BB962C8B-B14F-4D97-AF65-F5344CB8AC3E}">
        <p14:creationId xmlns:p14="http://schemas.microsoft.com/office/powerpoint/2010/main" xmlns="" val="190348828"/>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3500"/>
                            </p:stCondLst>
                            <p:childTnLst>
                              <p:par>
                                <p:cTn id="32" presetID="8" presetClass="emph" presetSubtype="0" fill="hold" nodeType="afterEffect">
                                  <p:stCondLst>
                                    <p:cond delay="0"/>
                                  </p:stCondLst>
                                  <p:childTnLst>
                                    <p:animRot by="21600000">
                                      <p:cBhvr>
                                        <p:cTn id="33" dur="2100" fill="hold"/>
                                        <p:tgtEl>
                                          <p:spTgt spid="24"/>
                                        </p:tgtEl>
                                        <p:attrNameLst>
                                          <p:attrName>r</p:attrName>
                                        </p:attrNameLst>
                                      </p:cBhvr>
                                    </p:animRot>
                                  </p:childTnLst>
                                </p:cTn>
                              </p:par>
                            </p:childTnLst>
                          </p:cTn>
                        </p:par>
                        <p:par>
                          <p:cTn id="34" fill="hold">
                            <p:stCondLst>
                              <p:cond delay="5600"/>
                            </p:stCondLst>
                            <p:childTnLst>
                              <p:par>
                                <p:cTn id="35" presetID="4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750"/>
                                        <p:tgtEl>
                                          <p:spTgt spid="11"/>
                                        </p:tgtEl>
                                      </p:cBhvr>
                                    </p:animEffect>
                                    <p:anim calcmode="lin" valueType="num">
                                      <p:cBhvr>
                                        <p:cTn id="38" dur="750" fill="hold"/>
                                        <p:tgtEl>
                                          <p:spTgt spid="11"/>
                                        </p:tgtEl>
                                        <p:attrNameLst>
                                          <p:attrName>ppt_x</p:attrName>
                                        </p:attrNameLst>
                                      </p:cBhvr>
                                      <p:tavLst>
                                        <p:tav tm="0">
                                          <p:val>
                                            <p:strVal val="#ppt_x"/>
                                          </p:val>
                                        </p:tav>
                                        <p:tav tm="100000">
                                          <p:val>
                                            <p:strVal val="#ppt_x"/>
                                          </p:val>
                                        </p:tav>
                                      </p:tavLst>
                                    </p:anim>
                                    <p:anim calcmode="lin" valueType="num">
                                      <p:cBhvr>
                                        <p:cTn id="39" dur="75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anim calcmode="lin" valueType="num">
                                      <p:cBhvr>
                                        <p:cTn id="43" dur="750" fill="hold"/>
                                        <p:tgtEl>
                                          <p:spTgt spid="10"/>
                                        </p:tgtEl>
                                        <p:attrNameLst>
                                          <p:attrName>ppt_x</p:attrName>
                                        </p:attrNameLst>
                                      </p:cBhvr>
                                      <p:tavLst>
                                        <p:tav tm="0">
                                          <p:val>
                                            <p:strVal val="#ppt_x"/>
                                          </p:val>
                                        </p:tav>
                                        <p:tav tm="100000">
                                          <p:val>
                                            <p:strVal val="#ppt_x"/>
                                          </p:val>
                                        </p:tav>
                                      </p:tavLst>
                                    </p:anim>
                                    <p:anim calcmode="lin" valueType="num">
                                      <p:cBhvr>
                                        <p:cTn id="44" dur="7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7025"/>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 grpId="0"/>
      <p:bldP spid="11" grpId="0"/>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430621" y="1903369"/>
            <a:ext cx="7056784" cy="2400657"/>
          </a:xfrm>
          <a:prstGeom prst="rect">
            <a:avLst/>
          </a:prstGeom>
          <a:noFill/>
        </p:spPr>
        <p:txBody>
          <a:bodyPr wrap="square">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“有的人死了，他还活着；有的人活着，他已经死了。”</a:t>
            </a:r>
            <a:r>
              <a:rPr lang="zh-CN" altLang="en-US" sz="2000" dirty="0">
                <a:solidFill>
                  <a:srgbClr val="874600"/>
                </a:solidFill>
                <a:latin typeface="微软雅黑" panose="020B0503020204020204" pitchFamily="34" charset="-122"/>
                <a:ea typeface="微软雅黑" panose="020B0503020204020204" pitchFamily="34" charset="-122"/>
              </a:rPr>
              <a:t>这其中的区别就在于是否给人们留下了有价值的东西。廖俊波一生恪守职责，不忘初心，将百姓放在首位，舍小家为大家，给我们留下了宝贵的精神财富。传承廖俊波精神，牢记党的嘱托，真心实意扑下身子为百姓谋福利。</a:t>
            </a:r>
          </a:p>
        </p:txBody>
      </p:sp>
      <p:pic>
        <p:nvPicPr>
          <p:cNvPr id="8" name="图片 7"/>
          <p:cNvPicPr>
            <a:picLocks noChangeAspect="1"/>
          </p:cNvPicPr>
          <p:nvPr/>
        </p:nvPicPr>
        <p:blipFill rotWithShape="1">
          <a:blip r:embed="rId3">
            <a:extLst>
              <a:ext uri="{BEBA8EAE-BF5A-486C-A8C5-ECC9F3942E4B}">
                <a14:imgProps xmlns:a14="http://schemas.microsoft.com/office/drawing/2010/main" xmlns="">
                  <a14:imgLayer r:embed="rId4">
                    <a14:imgEffect>
                      <a14:colorTemperature colorTemp="11500"/>
                    </a14:imgEffect>
                    <a14:imgEffect>
                      <a14:saturation sat="400000"/>
                    </a14:imgEffect>
                  </a14:imgLayer>
                </a14:imgProps>
              </a:ext>
              <a:ext uri="{28A0092B-C50C-407E-A947-70E740481C1C}">
                <a14:useLocalDpi xmlns:a14="http://schemas.microsoft.com/office/drawing/2010/main" xmlns="" val="0"/>
              </a:ext>
            </a:extLst>
          </a:blip>
          <a:srcRect r="72586"/>
          <a:stretch/>
        </p:blipFill>
        <p:spPr>
          <a:xfrm>
            <a:off x="910630" y="1989634"/>
            <a:ext cx="3087943" cy="3803727"/>
          </a:xfrm>
          <a:prstGeom prst="rect">
            <a:avLst/>
          </a:prstGeom>
        </p:spPr>
      </p:pic>
      <p:sp>
        <p:nvSpPr>
          <p:cNvPr id="11" name="矩形 10"/>
          <p:cNvSpPr/>
          <p:nvPr/>
        </p:nvSpPr>
        <p:spPr>
          <a:xfrm>
            <a:off x="4521997" y="4304026"/>
            <a:ext cx="6916986" cy="148933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文本框 12"/>
          <p:cNvSpPr txBox="1"/>
          <p:nvPr/>
        </p:nvSpPr>
        <p:spPr>
          <a:xfrm>
            <a:off x="4790301" y="4304026"/>
            <a:ext cx="6380377" cy="1308884"/>
          </a:xfrm>
          <a:prstGeom prst="rect">
            <a:avLst/>
          </a:prstGeom>
          <a:noFill/>
        </p:spPr>
        <p:txBody>
          <a:bodyPr wrap="square" rtlCol="0">
            <a:spAutoFit/>
          </a:bodyPr>
          <a:lstStyle/>
          <a:p>
            <a:pPr algn="just">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学习廖俊波精神，不忘党的嘱托，努力争做人民群众的好公仆</a:t>
            </a:r>
          </a:p>
        </p:txBody>
      </p:sp>
    </p:spTree>
    <p:extLst>
      <p:ext uri="{BB962C8B-B14F-4D97-AF65-F5344CB8AC3E}">
        <p14:creationId xmlns:p14="http://schemas.microsoft.com/office/powerpoint/2010/main" xmlns="" val="3305080012"/>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62142" y="2638119"/>
            <a:ext cx="10358789" cy="3744003"/>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 name="文本框 9"/>
          <p:cNvSpPr txBox="1"/>
          <p:nvPr/>
        </p:nvSpPr>
        <p:spPr>
          <a:xfrm>
            <a:off x="1264348" y="1701602"/>
            <a:ext cx="9879628" cy="646331"/>
          </a:xfrm>
          <a:prstGeom prst="rect">
            <a:avLst/>
          </a:prstGeom>
          <a:noFill/>
        </p:spPr>
        <p:txBody>
          <a:bodyPr wrap="none" rtlCol="0">
            <a:spAutoFit/>
          </a:bodyPr>
          <a:lstStyle/>
          <a:p>
            <a:r>
              <a:rPr lang="zh-CN" altLang="en-US" sz="36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学习忠于职守、勤勉履职、敢于担当的职业精神</a:t>
            </a:r>
          </a:p>
        </p:txBody>
      </p:sp>
      <p:sp>
        <p:nvSpPr>
          <p:cNvPr id="12" name="文本框 11"/>
          <p:cNvSpPr txBox="1"/>
          <p:nvPr/>
        </p:nvSpPr>
        <p:spPr>
          <a:xfrm>
            <a:off x="1260424" y="2826923"/>
            <a:ext cx="9828754" cy="3323987"/>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他作为一名领导，把“为官一任，造福一方”始终作为自己工作使命与职责。面对政和县一穷二白，百废待兴的局面，廖俊波在实地调研后，确定致力突破工业、城市、旅游、回归等四大经济。为了能改变如此贫穷的面貌，提高人民的生活水平，他风里来雨里去，实地调研，走访群众，提出解决策略。短短两年时间，就使一个长期位居福建倒数第一的贫困县跃居至全省前</a:t>
            </a:r>
            <a:r>
              <a:rPr lang="en-US" altLang="zh-CN" sz="2000" dirty="0">
                <a:solidFill>
                  <a:srgbClr val="874600"/>
                </a:solidFill>
                <a:latin typeface="微软雅黑" panose="020B0503020204020204" pitchFamily="34" charset="-122"/>
                <a:ea typeface="微软雅黑" panose="020B0503020204020204" pitchFamily="34" charset="-122"/>
              </a:rPr>
              <a:t>10</a:t>
            </a:r>
            <a:r>
              <a:rPr lang="zh-CN" altLang="en-US" sz="2000" dirty="0">
                <a:solidFill>
                  <a:srgbClr val="874600"/>
                </a:solidFill>
                <a:latin typeface="微软雅黑" panose="020B0503020204020204" pitchFamily="34" charset="-122"/>
                <a:ea typeface="微软雅黑" panose="020B0503020204020204" pitchFamily="34" charset="-122"/>
              </a:rPr>
              <a:t>名。</a:t>
            </a:r>
            <a:endParaRPr lang="en-US" altLang="zh-CN" sz="20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这些成果的背后无不凝聚着廖俊波的心血和汗水，无不包含着廖俊波为民服务的深厚情意与责任担当。 </a:t>
            </a:r>
          </a:p>
        </p:txBody>
      </p:sp>
    </p:spTree>
    <p:extLst>
      <p:ext uri="{BB962C8B-B14F-4D97-AF65-F5344CB8AC3E}">
        <p14:creationId xmlns:p14="http://schemas.microsoft.com/office/powerpoint/2010/main" xmlns="" val="90789877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62142" y="2779983"/>
            <a:ext cx="10358789" cy="33141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文本框 10"/>
          <p:cNvSpPr txBox="1"/>
          <p:nvPr/>
        </p:nvSpPr>
        <p:spPr>
          <a:xfrm>
            <a:off x="962142" y="1900751"/>
            <a:ext cx="10956846" cy="523220"/>
          </a:xfrm>
          <a:prstGeom prst="rect">
            <a:avLst/>
          </a:prstGeom>
          <a:noFill/>
        </p:spPr>
        <p:txBody>
          <a:bodyPr wrap="none" rtlCol="0">
            <a:spAutoFit/>
          </a:bodyPr>
          <a:lstStyle/>
          <a:p>
            <a:r>
              <a:rPr lang="zh-CN" altLang="en-US" sz="28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学习廖俊波精神，学习牢记宗旨、一心为民、无私奉献的公仆本色</a:t>
            </a:r>
          </a:p>
        </p:txBody>
      </p:sp>
      <p:sp>
        <p:nvSpPr>
          <p:cNvPr id="12" name="文本框 11"/>
          <p:cNvSpPr txBox="1"/>
          <p:nvPr/>
        </p:nvSpPr>
        <p:spPr>
          <a:xfrm>
            <a:off x="1260424" y="2968787"/>
            <a:ext cx="9828754" cy="2951898"/>
          </a:xfrm>
          <a:prstGeom prst="rect">
            <a:avLst/>
          </a:prstGeom>
          <a:noFill/>
        </p:spPr>
        <p:txBody>
          <a:bodyPr wrap="square" rtlCol="0">
            <a:spAutoFit/>
          </a:bodyPr>
          <a:lstStyle/>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       一个合格干部的评价标准就是其是否有“心系群众，想群众之所想，急群众之所急，满怀真情热情地为群众服务，做人民群众的知心人、贴心人、暖心人”的情怀。廖俊波无疑用行动践行了全心全意为人民服务的根本宗旨，同时，群众对他的爱戴更是证明了这一点。得知其身遭不幸，不仅南平市的领导和同事深切哀悼，悲痛不已，就连其曾经工作过的政和县群众也前来送别。廖俊波常说一句话</a:t>
            </a:r>
            <a:r>
              <a:rPr lang="en-US" altLang="zh-CN" sz="1800" dirty="0">
                <a:solidFill>
                  <a:srgbClr val="874600"/>
                </a:solidFill>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帮老百姓干活、保障群众利益，怎么干都不过分。</a:t>
            </a:r>
            <a:r>
              <a:rPr lang="zh-CN" altLang="en-US" sz="1800" dirty="0">
                <a:solidFill>
                  <a:srgbClr val="874600"/>
                </a:solidFill>
                <a:latin typeface="微软雅黑" panose="020B0503020204020204" pitchFamily="34" charset="-122"/>
                <a:ea typeface="微软雅黑" panose="020B0503020204020204" pitchFamily="34" charset="-122"/>
              </a:rPr>
              <a:t>”工作二十几年，无论在什么岗位，他都一心一意为群众谋福祉，但凡群众对他提出的要求，他都想方设法去满足。</a:t>
            </a:r>
            <a:r>
              <a:rPr lang="zh-CN" altLang="en-US" sz="1800" b="1" dirty="0">
                <a:solidFill>
                  <a:srgbClr val="C00000"/>
                </a:solidFill>
                <a:latin typeface="微软雅黑" panose="020B0503020204020204" pitchFamily="34" charset="-122"/>
                <a:ea typeface="微软雅黑" panose="020B0503020204020204" pitchFamily="34" charset="-122"/>
              </a:rPr>
              <a:t>学习廖俊波精神，就是要不忘初心，践行宗旨，始终把人民群众装在心中，做老百姓的贴心人。 </a:t>
            </a:r>
          </a:p>
        </p:txBody>
      </p:sp>
    </p:spTree>
    <p:extLst>
      <p:ext uri="{BB962C8B-B14F-4D97-AF65-F5344CB8AC3E}">
        <p14:creationId xmlns:p14="http://schemas.microsoft.com/office/powerpoint/2010/main" xmlns="" val="3592614858"/>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10630" y="1773610"/>
            <a:ext cx="3251200" cy="3644152"/>
            <a:chOff x="1291654" y="2013499"/>
            <a:chExt cx="3251200" cy="4082501"/>
          </a:xfrm>
        </p:grpSpPr>
        <p:sp>
          <p:nvSpPr>
            <p:cNvPr id="10" name="圆角矩形 9"/>
            <p:cNvSpPr/>
            <p:nvPr/>
          </p:nvSpPr>
          <p:spPr>
            <a:xfrm>
              <a:off x="1291654" y="2013499"/>
              <a:ext cx="3251200" cy="408250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FACD"/>
                </a:solidFill>
                <a:latin typeface="微软雅黑" panose="020B0503020204020204" pitchFamily="34" charset="-122"/>
                <a:ea typeface="微软雅黑" panose="020B0503020204020204" pitchFamily="34" charset="-122"/>
              </a:endParaRPr>
            </a:p>
          </p:txBody>
        </p:sp>
        <p:sp>
          <p:nvSpPr>
            <p:cNvPr id="11" name="矩形 10"/>
            <p:cNvSpPr/>
            <p:nvPr/>
          </p:nvSpPr>
          <p:spPr>
            <a:xfrm>
              <a:off x="1948851" y="3763665"/>
              <a:ext cx="1980029" cy="2031325"/>
            </a:xfrm>
            <a:prstGeom prst="rect">
              <a:avLst/>
            </a:prstGeom>
          </p:spPr>
          <p:txBody>
            <a:bodyPr wrap="none">
              <a:spAutoFit/>
            </a:bodyPr>
            <a:lstStyle/>
            <a:p>
              <a:pPr algn="ctr">
                <a:lnSpc>
                  <a:spcPct val="150000"/>
                </a:lnSpc>
              </a:pPr>
              <a:r>
                <a:rPr lang="zh-CN" altLang="en-US" sz="2800" b="1" dirty="0">
                  <a:solidFill>
                    <a:srgbClr val="FFFACD"/>
                  </a:solidFill>
                  <a:latin typeface="微软雅黑" panose="020B0503020204020204" pitchFamily="34" charset="-122"/>
                  <a:ea typeface="微软雅黑" panose="020B0503020204020204" pitchFamily="34" charset="-122"/>
                </a:rPr>
                <a:t>学习</a:t>
              </a: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a:solidFill>
                    <a:srgbClr val="FFFACD"/>
                  </a:solidFill>
                  <a:latin typeface="微软雅黑" panose="020B0503020204020204" pitchFamily="34" charset="-122"/>
                  <a:ea typeface="微软雅黑" panose="020B0503020204020204" pitchFamily="34" charset="-122"/>
                </a:rPr>
                <a:t>廖俊波同志</a:t>
              </a: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a:solidFill>
                    <a:srgbClr val="FFFACD"/>
                  </a:solidFill>
                  <a:latin typeface="微软雅黑" panose="020B0503020204020204" pitchFamily="34" charset="-122"/>
                  <a:ea typeface="微软雅黑" panose="020B0503020204020204" pitchFamily="34" charset="-122"/>
                </a:rPr>
                <a:t>精神</a:t>
              </a:r>
            </a:p>
          </p:txBody>
        </p:sp>
        <p:sp>
          <p:nvSpPr>
            <p:cNvPr id="17" name="Freeform 29"/>
            <p:cNvSpPr/>
            <p:nvPr/>
          </p:nvSpPr>
          <p:spPr bwMode="auto">
            <a:xfrm>
              <a:off x="2314496" y="2463244"/>
              <a:ext cx="1238419" cy="116756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4E6C4"/>
            </a:solidFill>
            <a:ln>
              <a:noFill/>
            </a:ln>
            <a:extLst/>
          </p:spPr>
          <p:txBody>
            <a:bodyPr vert="horz" wrap="square" lIns="91440" tIns="45720" rIns="91440" bIns="45720" numCol="1" anchor="t" anchorCtr="0" compatLnSpc="1"/>
            <a:lstStyle/>
            <a:p>
              <a:endParaRPr lang="zh-CN" altLang="en-US"/>
            </a:p>
          </p:txBody>
        </p:sp>
      </p:grpSp>
      <p:sp>
        <p:nvSpPr>
          <p:cNvPr id="18" name="矩形 17"/>
          <p:cNvSpPr/>
          <p:nvPr/>
        </p:nvSpPr>
        <p:spPr>
          <a:xfrm>
            <a:off x="4621435" y="1833940"/>
            <a:ext cx="813568" cy="817090"/>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ACD"/>
                </a:solidFill>
                <a:latin typeface="微软雅黑" panose="020B0503020204020204" pitchFamily="34" charset="-122"/>
                <a:ea typeface="微软雅黑" panose="020B0503020204020204" pitchFamily="34" charset="-122"/>
              </a:rPr>
              <a:t>要</a:t>
            </a:r>
            <a:r>
              <a:rPr lang="en-US" altLang="zh-CN" sz="3600" b="1" dirty="0">
                <a:solidFill>
                  <a:srgbClr val="FFFACD"/>
                </a:solidFill>
                <a:latin typeface="微软雅黑" panose="020B0503020204020204" pitchFamily="34" charset="-122"/>
                <a:ea typeface="微软雅黑" panose="020B0503020204020204" pitchFamily="34" charset="-122"/>
              </a:rPr>
              <a:t> </a:t>
            </a:r>
            <a:endParaRPr lang="zh-CN" altLang="en-US" sz="3600" b="1" dirty="0">
              <a:solidFill>
                <a:srgbClr val="FFFACD"/>
              </a:solidFill>
              <a:latin typeface="微软雅黑" panose="020B0503020204020204" pitchFamily="34" charset="-122"/>
              <a:ea typeface="微软雅黑" panose="020B0503020204020204" pitchFamily="34" charset="-122"/>
            </a:endParaRPr>
          </a:p>
        </p:txBody>
      </p:sp>
      <p:sp>
        <p:nvSpPr>
          <p:cNvPr id="19" name="矩形 18"/>
          <p:cNvSpPr/>
          <p:nvPr/>
        </p:nvSpPr>
        <p:spPr>
          <a:xfrm>
            <a:off x="5764099" y="1840034"/>
            <a:ext cx="5428628" cy="81709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C00000"/>
                </a:solidFill>
                <a:latin typeface="微软雅黑" panose="020B0503020204020204" pitchFamily="34" charset="-122"/>
                <a:ea typeface="微软雅黑" panose="020B0503020204020204" pitchFamily="34" charset="-122"/>
              </a:rPr>
              <a:t>从信念深处感受他的为民情怀</a:t>
            </a:r>
          </a:p>
        </p:txBody>
      </p:sp>
      <p:sp>
        <p:nvSpPr>
          <p:cNvPr id="20" name="矩形 19"/>
          <p:cNvSpPr/>
          <p:nvPr/>
        </p:nvSpPr>
        <p:spPr>
          <a:xfrm>
            <a:off x="4611858" y="2760916"/>
            <a:ext cx="813568" cy="817090"/>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ACD"/>
                </a:solidFill>
                <a:latin typeface="微软雅黑" panose="020B0503020204020204" pitchFamily="34" charset="-122"/>
                <a:ea typeface="微软雅黑" panose="020B0503020204020204" pitchFamily="34" charset="-122"/>
              </a:rPr>
              <a:t>要</a:t>
            </a:r>
          </a:p>
        </p:txBody>
      </p:sp>
      <p:sp>
        <p:nvSpPr>
          <p:cNvPr id="21" name="矩形 20"/>
          <p:cNvSpPr/>
          <p:nvPr/>
        </p:nvSpPr>
        <p:spPr>
          <a:xfrm>
            <a:off x="5754522" y="2767010"/>
            <a:ext cx="5428628" cy="81709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C00000"/>
                </a:solidFill>
                <a:latin typeface="微软雅黑" panose="020B0503020204020204" pitchFamily="34" charset="-122"/>
                <a:ea typeface="微软雅黑" panose="020B0503020204020204" pitchFamily="34" charset="-122"/>
              </a:rPr>
              <a:t>从灵魂深处思考他的务实作风</a:t>
            </a:r>
          </a:p>
        </p:txBody>
      </p:sp>
      <p:sp>
        <p:nvSpPr>
          <p:cNvPr id="22" name="矩形 21"/>
          <p:cNvSpPr/>
          <p:nvPr/>
        </p:nvSpPr>
        <p:spPr>
          <a:xfrm>
            <a:off x="4611858" y="3674924"/>
            <a:ext cx="813568" cy="817090"/>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ACD"/>
                </a:solidFill>
                <a:latin typeface="微软雅黑" panose="020B0503020204020204" pitchFamily="34" charset="-122"/>
                <a:ea typeface="微软雅黑" panose="020B0503020204020204" pitchFamily="34" charset="-122"/>
              </a:rPr>
              <a:t>要</a:t>
            </a:r>
          </a:p>
        </p:txBody>
      </p:sp>
      <p:sp>
        <p:nvSpPr>
          <p:cNvPr id="23" name="矩形 22"/>
          <p:cNvSpPr/>
          <p:nvPr/>
        </p:nvSpPr>
        <p:spPr>
          <a:xfrm>
            <a:off x="5754522" y="3681018"/>
            <a:ext cx="5428628" cy="81709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C00000"/>
                </a:solidFill>
                <a:latin typeface="微软雅黑" panose="020B0503020204020204" pitchFamily="34" charset="-122"/>
                <a:ea typeface="微软雅黑" panose="020B0503020204020204" pitchFamily="34" charset="-122"/>
              </a:rPr>
              <a:t>从思想深处领悟他的奋斗精神</a:t>
            </a:r>
          </a:p>
        </p:txBody>
      </p:sp>
      <p:sp>
        <p:nvSpPr>
          <p:cNvPr id="24" name="矩形 23"/>
          <p:cNvSpPr/>
          <p:nvPr/>
        </p:nvSpPr>
        <p:spPr>
          <a:xfrm>
            <a:off x="4611858" y="4600671"/>
            <a:ext cx="813568" cy="817090"/>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ACD"/>
                </a:solidFill>
                <a:latin typeface="微软雅黑" panose="020B0503020204020204" pitchFamily="34" charset="-122"/>
                <a:ea typeface="微软雅黑" panose="020B0503020204020204" pitchFamily="34" charset="-122"/>
              </a:rPr>
              <a:t>要</a:t>
            </a:r>
          </a:p>
        </p:txBody>
      </p:sp>
      <p:sp>
        <p:nvSpPr>
          <p:cNvPr id="25" name="矩形 24"/>
          <p:cNvSpPr/>
          <p:nvPr/>
        </p:nvSpPr>
        <p:spPr>
          <a:xfrm>
            <a:off x="5754522" y="4606765"/>
            <a:ext cx="5428628" cy="81709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C00000"/>
                </a:solidFill>
                <a:latin typeface="微软雅黑" panose="020B0503020204020204" pitchFamily="34" charset="-122"/>
                <a:ea typeface="微软雅黑" panose="020B0503020204020204" pitchFamily="34" charset="-122"/>
              </a:rPr>
              <a:t>从境界深处体悟他的清廉品质</a:t>
            </a:r>
          </a:p>
        </p:txBody>
      </p:sp>
      <p:sp>
        <p:nvSpPr>
          <p:cNvPr id="26" name="文本框 25"/>
          <p:cNvSpPr txBox="1"/>
          <p:nvPr/>
        </p:nvSpPr>
        <p:spPr>
          <a:xfrm>
            <a:off x="910630" y="5510915"/>
            <a:ext cx="10889520" cy="830997"/>
          </a:xfrm>
          <a:prstGeom prst="rect">
            <a:avLst/>
          </a:prstGeom>
          <a:noFill/>
        </p:spPr>
        <p:txBody>
          <a:bodyPr wrap="none" rtlCol="0">
            <a:spAutoFit/>
          </a:bodyPr>
          <a:lstStyle/>
          <a:p>
            <a:r>
              <a:rPr lang="zh-CN" altLang="en-US" sz="24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      自觉加强党性修养，树立良好作风，以求真务实的精神扎实做好各项工作，</a:t>
            </a:r>
            <a:endParaRPr lang="en-US" altLang="zh-CN" sz="24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a:p>
            <a:r>
              <a:rPr lang="zh-CN" altLang="en-US" sz="24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努力做廖俊波式的好党员、好干部。</a:t>
            </a:r>
          </a:p>
        </p:txBody>
      </p:sp>
    </p:spTree>
    <p:extLst>
      <p:ext uri="{BB962C8B-B14F-4D97-AF65-F5344CB8AC3E}">
        <p14:creationId xmlns:p14="http://schemas.microsoft.com/office/powerpoint/2010/main" xmlns="" val="2109405229"/>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125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2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childTnLst>
                          </p:cTn>
                        </p:par>
                        <p:par>
                          <p:cTn id="13" fill="hold">
                            <p:stCondLst>
                              <p:cond delay="275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ppt_x</p:attrName>
                                        </p:attrNameLst>
                                      </p:cBhvr>
                                      <p:tavLst>
                                        <p:tav tm="0">
                                          <p:val>
                                            <p:strVal val="#ppt_x-#ppt_w*1.125000"/>
                                          </p:val>
                                        </p:tav>
                                        <p:tav tm="100000">
                                          <p:val>
                                            <p:strVal val="#ppt_x"/>
                                          </p:val>
                                        </p:tav>
                                      </p:tavLst>
                                    </p:anim>
                                    <p:animEffect transition="in" filter="wipe(right)">
                                      <p:cBhvr>
                                        <p:cTn id="17" dur="500"/>
                                        <p:tgtEl>
                                          <p:spTgt spid="19"/>
                                        </p:tgtEl>
                                      </p:cBhvr>
                                    </p:animEffect>
                                  </p:childTnLst>
                                </p:cTn>
                              </p:par>
                            </p:childTnLst>
                          </p:cTn>
                        </p:par>
                        <p:par>
                          <p:cTn id="18" fill="hold">
                            <p:stCondLst>
                              <p:cond delay="3250"/>
                            </p:stCondLst>
                            <p:childTnLst>
                              <p:par>
                                <p:cTn id="19" presetID="1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ppt_x</p:attrName>
                                        </p:attrNameLst>
                                      </p:cBhvr>
                                      <p:tavLst>
                                        <p:tav tm="0">
                                          <p:val>
                                            <p:strVal val="#ppt_x-#ppt_w*1.125000"/>
                                          </p:val>
                                        </p:tav>
                                        <p:tav tm="100000">
                                          <p:val>
                                            <p:strVal val="#ppt_x"/>
                                          </p:val>
                                        </p:tav>
                                      </p:tavLst>
                                    </p:anim>
                                    <p:animEffect transition="in" filter="wipe(right)">
                                      <p:cBhvr>
                                        <p:cTn id="22" dur="500"/>
                                        <p:tgtEl>
                                          <p:spTgt spid="20"/>
                                        </p:tgtEl>
                                      </p:cBhvr>
                                    </p:animEffect>
                                  </p:childTnLst>
                                </p:cTn>
                              </p:par>
                            </p:childTnLst>
                          </p:cTn>
                        </p:par>
                        <p:par>
                          <p:cTn id="23" fill="hold">
                            <p:stCondLst>
                              <p:cond delay="3750"/>
                            </p:stCondLst>
                            <p:childTnLst>
                              <p:par>
                                <p:cTn id="24" presetID="1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ppt_x</p:attrName>
                                        </p:attrNameLst>
                                      </p:cBhvr>
                                      <p:tavLst>
                                        <p:tav tm="0">
                                          <p:val>
                                            <p:strVal val="#ppt_x-#ppt_w*1.125000"/>
                                          </p:val>
                                        </p:tav>
                                        <p:tav tm="100000">
                                          <p:val>
                                            <p:strVal val="#ppt_x"/>
                                          </p:val>
                                        </p:tav>
                                      </p:tavLst>
                                    </p:anim>
                                    <p:animEffect transition="in" filter="wipe(right)">
                                      <p:cBhvr>
                                        <p:cTn id="27" dur="500"/>
                                        <p:tgtEl>
                                          <p:spTgt spid="21"/>
                                        </p:tgtEl>
                                      </p:cBhvr>
                                    </p:animEffect>
                                  </p:childTnLst>
                                </p:cTn>
                              </p:par>
                            </p:childTnLst>
                          </p:cTn>
                        </p:par>
                        <p:par>
                          <p:cTn id="28" fill="hold">
                            <p:stCondLst>
                              <p:cond delay="4250"/>
                            </p:stCondLst>
                            <p:childTnLst>
                              <p:par>
                                <p:cTn id="29" presetID="1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ppt_x</p:attrName>
                                        </p:attrNameLst>
                                      </p:cBhvr>
                                      <p:tavLst>
                                        <p:tav tm="0">
                                          <p:val>
                                            <p:strVal val="#ppt_x-#ppt_w*1.125000"/>
                                          </p:val>
                                        </p:tav>
                                        <p:tav tm="100000">
                                          <p:val>
                                            <p:strVal val="#ppt_x"/>
                                          </p:val>
                                        </p:tav>
                                      </p:tavLst>
                                    </p:anim>
                                    <p:animEffect transition="in" filter="wipe(right)">
                                      <p:cBhvr>
                                        <p:cTn id="32" dur="500"/>
                                        <p:tgtEl>
                                          <p:spTgt spid="22"/>
                                        </p:tgtEl>
                                      </p:cBhvr>
                                    </p:animEffect>
                                  </p:childTnLst>
                                </p:cTn>
                              </p:par>
                            </p:childTnLst>
                          </p:cTn>
                        </p:par>
                        <p:par>
                          <p:cTn id="33" fill="hold">
                            <p:stCondLst>
                              <p:cond delay="4750"/>
                            </p:stCondLst>
                            <p:childTnLst>
                              <p:par>
                                <p:cTn id="34" presetID="1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ppt_x</p:attrName>
                                        </p:attrNameLst>
                                      </p:cBhvr>
                                      <p:tavLst>
                                        <p:tav tm="0">
                                          <p:val>
                                            <p:strVal val="#ppt_x-#ppt_w*1.125000"/>
                                          </p:val>
                                        </p:tav>
                                        <p:tav tm="100000">
                                          <p:val>
                                            <p:strVal val="#ppt_x"/>
                                          </p:val>
                                        </p:tav>
                                      </p:tavLst>
                                    </p:anim>
                                    <p:animEffect transition="in" filter="wipe(right)">
                                      <p:cBhvr>
                                        <p:cTn id="37" dur="500"/>
                                        <p:tgtEl>
                                          <p:spTgt spid="23"/>
                                        </p:tgtEl>
                                      </p:cBhvr>
                                    </p:animEffect>
                                  </p:childTnLst>
                                </p:cTn>
                              </p:par>
                            </p:childTnLst>
                          </p:cTn>
                        </p:par>
                        <p:par>
                          <p:cTn id="38" fill="hold">
                            <p:stCondLst>
                              <p:cond delay="5250"/>
                            </p:stCondLst>
                            <p:childTnLst>
                              <p:par>
                                <p:cTn id="39" presetID="1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ppt_x</p:attrName>
                                        </p:attrNameLst>
                                      </p:cBhvr>
                                      <p:tavLst>
                                        <p:tav tm="0">
                                          <p:val>
                                            <p:strVal val="#ppt_x-#ppt_w*1.125000"/>
                                          </p:val>
                                        </p:tav>
                                        <p:tav tm="100000">
                                          <p:val>
                                            <p:strVal val="#ppt_x"/>
                                          </p:val>
                                        </p:tav>
                                      </p:tavLst>
                                    </p:anim>
                                    <p:animEffect transition="in" filter="wipe(right)">
                                      <p:cBhvr>
                                        <p:cTn id="42" dur="500"/>
                                        <p:tgtEl>
                                          <p:spTgt spid="24"/>
                                        </p:tgtEl>
                                      </p:cBhvr>
                                    </p:animEffect>
                                  </p:childTnLst>
                                </p:cTn>
                              </p:par>
                            </p:childTnLst>
                          </p:cTn>
                        </p:par>
                        <p:par>
                          <p:cTn id="43" fill="hold">
                            <p:stCondLst>
                              <p:cond delay="5750"/>
                            </p:stCondLst>
                            <p:childTnLst>
                              <p:par>
                                <p:cTn id="44" presetID="1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p:tgtEl>
                                          <p:spTgt spid="25"/>
                                        </p:tgtEl>
                                        <p:attrNameLst>
                                          <p:attrName>ppt_x</p:attrName>
                                        </p:attrNameLst>
                                      </p:cBhvr>
                                      <p:tavLst>
                                        <p:tav tm="0">
                                          <p:val>
                                            <p:strVal val="#ppt_x-#ppt_w*1.125000"/>
                                          </p:val>
                                        </p:tav>
                                        <p:tav tm="100000">
                                          <p:val>
                                            <p:strVal val="#ppt_x"/>
                                          </p:val>
                                        </p:tav>
                                      </p:tavLst>
                                    </p:anim>
                                    <p:animEffect transition="in" filter="wipe(right)">
                                      <p:cBhvr>
                                        <p:cTn id="47" dur="500"/>
                                        <p:tgtEl>
                                          <p:spTgt spid="2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inVertical)">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839799" y="2653162"/>
            <a:ext cx="6352201" cy="4204838"/>
          </a:xfrm>
          <a:prstGeom prst="rect">
            <a:avLst/>
          </a:prstGeom>
        </p:spPr>
      </p:pic>
      <p:grpSp>
        <p:nvGrpSpPr>
          <p:cNvPr id="15" name="组合 14"/>
          <p:cNvGrpSpPr/>
          <p:nvPr/>
        </p:nvGrpSpPr>
        <p:grpSpPr>
          <a:xfrm>
            <a:off x="600400" y="1669670"/>
            <a:ext cx="8476343" cy="1422401"/>
            <a:chOff x="3715665" y="2489206"/>
            <a:chExt cx="8476343" cy="1422401"/>
          </a:xfrm>
        </p:grpSpPr>
        <p:sp>
          <p:nvSpPr>
            <p:cNvPr id="16" name="矩形 15"/>
            <p:cNvSpPr/>
            <p:nvPr/>
          </p:nvSpPr>
          <p:spPr>
            <a:xfrm>
              <a:off x="3715665" y="2489206"/>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sp>
          <p:nvSpPr>
            <p:cNvPr id="17" name="矩形 16"/>
            <p:cNvSpPr/>
            <p:nvPr/>
          </p:nvSpPr>
          <p:spPr>
            <a:xfrm>
              <a:off x="4719562" y="2707957"/>
              <a:ext cx="6417141" cy="923330"/>
            </a:xfrm>
            <a:prstGeom prst="rect">
              <a:avLst/>
            </a:prstGeom>
          </p:spPr>
          <p:txBody>
            <a:bodyPr wrap="none">
              <a:spAutoFit/>
            </a:bodyPr>
            <a:lstStyle/>
            <a:p>
              <a:r>
                <a:rPr lang="zh-CN" altLang="en-US" sz="54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沉痛缅怀廖俊波同志</a:t>
              </a:r>
            </a:p>
          </p:txBody>
        </p:sp>
      </p:grpSp>
      <p:sp>
        <p:nvSpPr>
          <p:cNvPr id="19" name="矩形 18"/>
          <p:cNvSpPr/>
          <p:nvPr/>
        </p:nvSpPr>
        <p:spPr>
          <a:xfrm>
            <a:off x="613928" y="3253846"/>
            <a:ext cx="8462816" cy="327229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文本框 25"/>
          <p:cNvSpPr txBox="1"/>
          <p:nvPr/>
        </p:nvSpPr>
        <p:spPr>
          <a:xfrm>
            <a:off x="888430" y="3351897"/>
            <a:ext cx="7848873" cy="2951898"/>
          </a:xfrm>
          <a:prstGeom prst="rect">
            <a:avLst/>
          </a:prstGeom>
          <a:noFill/>
        </p:spPr>
        <p:txBody>
          <a:bodyPr wrap="square" rtlCol="0">
            <a:spAutoFit/>
          </a:bodyPr>
          <a:lstStyle/>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       “出师未捷身先死。”廖俊波走了，带着未尽的事业永远离去了，但是，他的精神却永远鼓舞着广大党员干部继续前进</a:t>
            </a:r>
            <a:r>
              <a:rPr lang="en-US" altLang="zh-CN" sz="1800" dirty="0">
                <a:solidFill>
                  <a:srgbClr val="874600"/>
                </a:solidFill>
                <a:latin typeface="微软雅黑" panose="020B0503020204020204" pitchFamily="34" charset="-122"/>
                <a:ea typeface="微软雅黑" panose="020B0503020204020204" pitchFamily="34" charset="-122"/>
              </a:rPr>
              <a:t>!</a:t>
            </a:r>
          </a:p>
          <a:p>
            <a:pPr algn="just">
              <a:lnSpc>
                <a:spcPct val="150000"/>
              </a:lnSpc>
            </a:pPr>
            <a:r>
              <a:rPr lang="en-US" altLang="zh-CN" sz="1800" dirty="0">
                <a:solidFill>
                  <a:srgbClr val="874600"/>
                </a:solidFill>
                <a:latin typeface="微软雅黑" panose="020B0503020204020204" pitchFamily="34" charset="-122"/>
                <a:ea typeface="微软雅黑" panose="020B0503020204020204" pitchFamily="34" charset="-122"/>
              </a:rPr>
              <a:t>       </a:t>
            </a:r>
            <a:r>
              <a:rPr lang="zh-CN" altLang="en-US" sz="1800" dirty="0">
                <a:solidFill>
                  <a:srgbClr val="874600"/>
                </a:solidFill>
                <a:latin typeface="微软雅黑" panose="020B0503020204020204" pitchFamily="34" charset="-122"/>
                <a:ea typeface="微软雅黑" panose="020B0503020204020204" pitchFamily="34" charset="-122"/>
              </a:rPr>
              <a:t>一种精神，叫做甘于奉献如果我们选择了最能为人类福利而劳动的职业，我们就不会为它的重负所压 倒，因为这是为全人类所作的牺牲</a:t>
            </a:r>
            <a:r>
              <a:rPr lang="en-US" altLang="zh-CN" sz="1800" dirty="0">
                <a:solidFill>
                  <a:srgbClr val="874600"/>
                </a:solidFill>
                <a:latin typeface="微软雅黑" panose="020B0503020204020204" pitchFamily="34" charset="-122"/>
                <a:ea typeface="微软雅黑" panose="020B0503020204020204" pitchFamily="34" charset="-122"/>
              </a:rPr>
              <a:t>;</a:t>
            </a:r>
            <a:r>
              <a:rPr lang="zh-CN" altLang="en-US" sz="1800" dirty="0">
                <a:solidFill>
                  <a:srgbClr val="874600"/>
                </a:solidFill>
                <a:latin typeface="微软雅黑" panose="020B0503020204020204" pitchFamily="34" charset="-122"/>
                <a:ea typeface="微软雅黑" panose="020B0503020204020204" pitchFamily="34" charset="-122"/>
              </a:rPr>
              <a:t>那时我们</a:t>
            </a:r>
            <a:endParaRPr lang="en-US" altLang="zh-CN" sz="18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感到的将不是一点点自私而可怜的 欢乐，我们的幸福将属于千万人，</a:t>
            </a:r>
            <a:endParaRPr lang="en-US" altLang="zh-CN" sz="18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我们的事业并不显赫一时，但将永远存在</a:t>
            </a:r>
            <a:r>
              <a:rPr lang="en-US" altLang="zh-CN" sz="1800" dirty="0">
                <a:solidFill>
                  <a:srgbClr val="874600"/>
                </a:solidFill>
                <a:latin typeface="微软雅黑" panose="020B0503020204020204" pitchFamily="34" charset="-122"/>
                <a:ea typeface="微软雅黑" panose="020B0503020204020204" pitchFamily="34" charset="-122"/>
              </a:rPr>
              <a:t>;</a:t>
            </a:r>
            <a:r>
              <a:rPr lang="zh-CN" altLang="en-US" sz="1800" dirty="0">
                <a:solidFill>
                  <a:srgbClr val="874600"/>
                </a:solidFill>
                <a:latin typeface="微软雅黑" panose="020B0503020204020204" pitchFamily="34" charset="-122"/>
                <a:ea typeface="微软雅黑" panose="020B0503020204020204" pitchFamily="34" charset="-122"/>
              </a:rPr>
              <a:t>而 面对我们的骨灰，</a:t>
            </a:r>
            <a:endParaRPr lang="en-US" altLang="zh-CN" sz="18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高尚的人们将洒下热泪。 </a:t>
            </a:r>
          </a:p>
        </p:txBody>
      </p:sp>
    </p:spTree>
    <p:extLst>
      <p:ext uri="{BB962C8B-B14F-4D97-AF65-F5344CB8AC3E}">
        <p14:creationId xmlns:p14="http://schemas.microsoft.com/office/powerpoint/2010/main" xmlns="" val="1481656595"/>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8532493" y="2028713"/>
            <a:ext cx="3659507" cy="4829287"/>
          </a:xfrm>
          <a:prstGeom prst="rect">
            <a:avLst/>
          </a:prstGeom>
        </p:spPr>
      </p:pic>
      <p:sp>
        <p:nvSpPr>
          <p:cNvPr id="9" name="矩形 8"/>
          <p:cNvSpPr/>
          <p:nvPr/>
        </p:nvSpPr>
        <p:spPr>
          <a:xfrm>
            <a:off x="2773879" y="1635081"/>
            <a:ext cx="8913816" cy="769441"/>
          </a:xfrm>
          <a:prstGeom prst="rect">
            <a:avLst/>
          </a:prstGeom>
          <a:solidFill>
            <a:schemeClr val="bg1">
              <a:alpha val="40000"/>
            </a:schemeClr>
          </a:solidFill>
          <a:ln>
            <a:solidFill>
              <a:schemeClr val="accent1"/>
            </a:solidFill>
          </a:ln>
        </p:spPr>
        <p:txBody>
          <a:bodyPr wrap="square">
            <a:spAutoFit/>
          </a:bodyPr>
          <a:lstStyle/>
          <a:p>
            <a:pPr marL="180000" lvl="0" defTabSz="713232">
              <a:defRPr/>
            </a:pPr>
            <a:r>
              <a:rPr lang="zh-CN" altLang="en-US" sz="4400" dirty="0">
                <a:solidFill>
                  <a:srgbClr val="C00000"/>
                </a:solidFill>
                <a:latin typeface="微软雅黑" panose="020B0503020204020204" pitchFamily="34" charset="-122"/>
                <a:ea typeface="微软雅黑" panose="020B0503020204020204" pitchFamily="34" charset="-122"/>
              </a:rPr>
              <a:t>是廖俊波和群众血脉相连的关键</a:t>
            </a:r>
            <a:endParaRPr kumimoji="0" lang="zh-CN" altLang="en-US" sz="4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707364" y="1635081"/>
            <a:ext cx="1887993" cy="769442"/>
          </a:xfrm>
          <a:prstGeom prst="rect">
            <a:avLst/>
          </a:prstGeom>
          <a:solidFill>
            <a:srgbClr val="C0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cs typeface="+mn-ea"/>
                <a:sym typeface="+mn-lt"/>
              </a:rPr>
              <a:t>为民</a:t>
            </a:r>
          </a:p>
        </p:txBody>
      </p:sp>
      <p:sp>
        <p:nvSpPr>
          <p:cNvPr id="11" name="矩形 10"/>
          <p:cNvSpPr/>
          <p:nvPr/>
        </p:nvSpPr>
        <p:spPr>
          <a:xfrm>
            <a:off x="763557" y="2700103"/>
            <a:ext cx="8462816" cy="327229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文本框 11"/>
          <p:cNvSpPr txBox="1"/>
          <p:nvPr/>
        </p:nvSpPr>
        <p:spPr>
          <a:xfrm>
            <a:off x="1038059" y="2798154"/>
            <a:ext cx="7848873" cy="2962734"/>
          </a:xfrm>
          <a:prstGeom prst="rect">
            <a:avLst/>
          </a:prstGeom>
          <a:noFill/>
        </p:spPr>
        <p:txBody>
          <a:bodyPr wrap="square" rtlCol="0">
            <a:spAutoFit/>
          </a:bodyPr>
          <a:lstStyle/>
          <a:p>
            <a:pPr algn="just">
              <a:lnSpc>
                <a:spcPct val="150000"/>
              </a:lnSpc>
            </a:pPr>
            <a:r>
              <a:rPr lang="zh-CN" altLang="en-US" sz="1400" dirty="0">
                <a:solidFill>
                  <a:srgbClr val="874600"/>
                </a:solidFill>
                <a:latin typeface="微软雅黑" panose="020B0503020204020204" pitchFamily="34" charset="-122"/>
                <a:ea typeface="微软雅黑" panose="020B0503020204020204" pitchFamily="34" charset="-122"/>
              </a:rPr>
              <a:t>      始终与人民在一起、一切为了人民是中国共产党始终不渝的初心。“赚钱的事让群众干，不赚钱的事让党委政府干。”廖俊波的这句话深深印在了老百姓心里。</a:t>
            </a:r>
            <a:endParaRPr lang="en-US" altLang="zh-CN" sz="14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a:solidFill>
                  <a:srgbClr val="874600"/>
                </a:solidFill>
                <a:latin typeface="微软雅黑" panose="020B0503020204020204" pitchFamily="34" charset="-122"/>
                <a:ea typeface="微软雅黑" panose="020B0503020204020204" pitchFamily="34" charset="-122"/>
              </a:rPr>
              <a:t>        </a:t>
            </a:r>
            <a:r>
              <a:rPr lang="zh-CN" altLang="en-US" sz="1400" dirty="0">
                <a:solidFill>
                  <a:srgbClr val="874600"/>
                </a:solidFill>
                <a:latin typeface="微软雅黑" panose="020B0503020204020204" pitchFamily="34" charset="-122"/>
                <a:ea typeface="微软雅黑" panose="020B0503020204020204" pitchFamily="34" charset="-122"/>
              </a:rPr>
              <a:t>从第一个红绿灯、第一个停车场、第一个市民广场到财政总收入、</a:t>
            </a:r>
            <a:r>
              <a:rPr lang="en-US" altLang="zh-CN" sz="1400" dirty="0">
                <a:solidFill>
                  <a:srgbClr val="874600"/>
                </a:solidFill>
                <a:latin typeface="微软雅黑" panose="020B0503020204020204" pitchFamily="34" charset="-122"/>
                <a:ea typeface="微软雅黑" panose="020B0503020204020204" pitchFamily="34" charset="-122"/>
              </a:rPr>
              <a:t>GDP</a:t>
            </a:r>
            <a:r>
              <a:rPr lang="zh-CN" altLang="en-US" sz="1400" dirty="0">
                <a:solidFill>
                  <a:srgbClr val="874600"/>
                </a:solidFill>
                <a:latin typeface="微软雅黑" panose="020B0503020204020204" pitchFamily="34" charset="-122"/>
                <a:ea typeface="微软雅黑" panose="020B0503020204020204" pitchFamily="34" charset="-122"/>
              </a:rPr>
              <a:t>、固定资产投资迅猛增长，廖俊波凭着一腔对党的忠诚、对党的信仰、对百姓的热忱，绘就了一个山乡脱胎换骨的巨变，让</a:t>
            </a:r>
            <a:r>
              <a:rPr lang="en-US" altLang="zh-CN" sz="1400" dirty="0">
                <a:solidFill>
                  <a:srgbClr val="874600"/>
                </a:solidFill>
                <a:latin typeface="微软雅黑" panose="020B0503020204020204" pitchFamily="34" charset="-122"/>
                <a:ea typeface="微软雅黑" panose="020B0503020204020204" pitchFamily="34" charset="-122"/>
              </a:rPr>
              <a:t>23</a:t>
            </a:r>
            <a:r>
              <a:rPr lang="zh-CN" altLang="en-US" sz="1400" dirty="0">
                <a:solidFill>
                  <a:srgbClr val="874600"/>
                </a:solidFill>
                <a:latin typeface="微软雅黑" panose="020B0503020204020204" pitchFamily="34" charset="-122"/>
                <a:ea typeface="微软雅黑" panose="020B0503020204020204" pitchFamily="34" charset="-122"/>
              </a:rPr>
              <a:t>万政和百姓过上更好的生活，完成了他一生最美妙的成就。</a:t>
            </a:r>
            <a:endParaRPr lang="en-US" altLang="zh-CN" sz="1400" dirty="0">
              <a:solidFill>
                <a:srgbClr val="874600"/>
              </a:solidFill>
              <a:latin typeface="微软雅黑" panose="020B0503020204020204" pitchFamily="34" charset="-122"/>
              <a:ea typeface="微软雅黑" panose="020B0503020204020204" pitchFamily="34" charset="-122"/>
            </a:endParaRPr>
          </a:p>
          <a:p>
            <a:pPr algn="just">
              <a:lnSpc>
                <a:spcPct val="150000"/>
              </a:lnSpc>
            </a:pPr>
            <a:r>
              <a:rPr lang="en-US" altLang="zh-CN" sz="1400" dirty="0">
                <a:solidFill>
                  <a:srgbClr val="874600"/>
                </a:solidFill>
                <a:latin typeface="微软雅黑" panose="020B0503020204020204" pitchFamily="34" charset="-122"/>
                <a:ea typeface="微软雅黑" panose="020B0503020204020204" pitchFamily="34" charset="-122"/>
              </a:rPr>
              <a:t>        </a:t>
            </a:r>
            <a:r>
              <a:rPr lang="zh-CN" altLang="en-US" sz="1400" dirty="0">
                <a:solidFill>
                  <a:srgbClr val="874600"/>
                </a:solidFill>
                <a:latin typeface="微软雅黑" panose="020B0503020204020204" pitchFamily="34" charset="-122"/>
                <a:ea typeface="微软雅黑" panose="020B0503020204020204" pitchFamily="34" charset="-122"/>
              </a:rPr>
              <a:t>在政和县城关渡头洋居住的张承富老人家门口，“当官能为民着想，凝聚民心国家强”，横批“俊波你好”的对联依旧清晰可见，成为熨帖广大群众的心头热血，也感染着更多党员干部把‘做政治的明白人，发展的开路人，群众的贴心人，班子的带头人’的要求刻画进自身的骨髓血脉里，将为民服务的精神薪火相传，照亮锐意进取的时代征程。</a:t>
            </a:r>
          </a:p>
        </p:txBody>
      </p:sp>
    </p:spTree>
    <p:extLst>
      <p:ext uri="{BB962C8B-B14F-4D97-AF65-F5344CB8AC3E}">
        <p14:creationId xmlns:p14="http://schemas.microsoft.com/office/powerpoint/2010/main" xmlns="" val="1991636839"/>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7463857" y="7565290"/>
            <a:ext cx="719906" cy="71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p>
        </p:txBody>
      </p:sp>
      <p:pic>
        <p:nvPicPr>
          <p:cNvPr id="22" name="图片 2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flipH="1">
            <a:off x="6736504" y="328864"/>
            <a:ext cx="5431584" cy="3863374"/>
          </a:xfrm>
          <a:prstGeom prst="rect">
            <a:avLst/>
          </a:prstGeom>
        </p:spPr>
      </p:pic>
      <p:sp>
        <p:nvSpPr>
          <p:cNvPr id="2" name="矩形: 圆角 1"/>
          <p:cNvSpPr/>
          <p:nvPr/>
        </p:nvSpPr>
        <p:spPr>
          <a:xfrm>
            <a:off x="-1" y="3855817"/>
            <a:ext cx="12190413" cy="171451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78078" y="4159078"/>
            <a:ext cx="8648521" cy="1107996"/>
          </a:xfrm>
          <a:prstGeom prst="rect">
            <a:avLst/>
          </a:prstGeom>
        </p:spPr>
        <p:txBody>
          <a:bodyPr wrap="none">
            <a:spAutoFit/>
          </a:bodyPr>
          <a:lstStyle/>
          <a:p>
            <a:pPr algn="ctr"/>
            <a:r>
              <a:rPr lang="zh-CN" altLang="en-US" sz="6600" b="1" dirty="0">
                <a:solidFill>
                  <a:srgbClr val="FFFAF0"/>
                </a:solidFill>
                <a:latin typeface="微软雅黑" panose="020B0503020204020204" pitchFamily="34" charset="-122"/>
                <a:ea typeface="微软雅黑" panose="020B0503020204020204" pitchFamily="34" charset="-122"/>
              </a:rPr>
              <a:t>下一步工作思路和措施</a:t>
            </a:r>
          </a:p>
        </p:txBody>
      </p:sp>
      <p:sp>
        <p:nvSpPr>
          <p:cNvPr id="11" name="矩形 10"/>
          <p:cNvSpPr/>
          <p:nvPr/>
        </p:nvSpPr>
        <p:spPr>
          <a:xfrm>
            <a:off x="2553673" y="793313"/>
            <a:ext cx="2646879" cy="830997"/>
          </a:xfrm>
          <a:prstGeom prst="rect">
            <a:avLst/>
          </a:prstGeom>
        </p:spPr>
        <p:txBody>
          <a:bodyPr wrap="non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第四部分</a:t>
            </a:r>
          </a:p>
        </p:txBody>
      </p:sp>
      <p:pic>
        <p:nvPicPr>
          <p:cNvPr id="3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0" y="5542298"/>
            <a:ext cx="12202985" cy="39709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Freeform 29"/>
          <p:cNvSpPr/>
          <p:nvPr/>
        </p:nvSpPr>
        <p:spPr bwMode="auto">
          <a:xfrm>
            <a:off x="1053949" y="793313"/>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4" name="图片 2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3392" y="514113"/>
            <a:ext cx="1296144" cy="1296652"/>
          </a:xfrm>
          <a:prstGeom prst="rect">
            <a:avLst/>
          </a:prstGeom>
        </p:spPr>
      </p:pic>
    </p:spTree>
    <p:extLst>
      <p:ext uri="{BB962C8B-B14F-4D97-AF65-F5344CB8AC3E}">
        <p14:creationId xmlns:p14="http://schemas.microsoft.com/office/powerpoint/2010/main" xmlns="" val="1982499302"/>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3500"/>
                            </p:stCondLst>
                            <p:childTnLst>
                              <p:par>
                                <p:cTn id="32" presetID="8" presetClass="emph" presetSubtype="0" fill="hold" nodeType="afterEffect">
                                  <p:stCondLst>
                                    <p:cond delay="0"/>
                                  </p:stCondLst>
                                  <p:childTnLst>
                                    <p:animRot by="21600000">
                                      <p:cBhvr>
                                        <p:cTn id="33" dur="2100" fill="hold"/>
                                        <p:tgtEl>
                                          <p:spTgt spid="24"/>
                                        </p:tgtEl>
                                        <p:attrNameLst>
                                          <p:attrName>r</p:attrName>
                                        </p:attrNameLst>
                                      </p:cBhvr>
                                    </p:animRot>
                                  </p:childTnLst>
                                </p:cTn>
                              </p:par>
                            </p:childTnLst>
                          </p:cTn>
                        </p:par>
                        <p:par>
                          <p:cTn id="34" fill="hold">
                            <p:stCondLst>
                              <p:cond delay="5600"/>
                            </p:stCondLst>
                            <p:childTnLst>
                              <p:par>
                                <p:cTn id="35" presetID="4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750"/>
                                        <p:tgtEl>
                                          <p:spTgt spid="11"/>
                                        </p:tgtEl>
                                      </p:cBhvr>
                                    </p:animEffect>
                                    <p:anim calcmode="lin" valueType="num">
                                      <p:cBhvr>
                                        <p:cTn id="38" dur="750" fill="hold"/>
                                        <p:tgtEl>
                                          <p:spTgt spid="11"/>
                                        </p:tgtEl>
                                        <p:attrNameLst>
                                          <p:attrName>ppt_x</p:attrName>
                                        </p:attrNameLst>
                                      </p:cBhvr>
                                      <p:tavLst>
                                        <p:tav tm="0">
                                          <p:val>
                                            <p:strVal val="#ppt_x"/>
                                          </p:val>
                                        </p:tav>
                                        <p:tav tm="100000">
                                          <p:val>
                                            <p:strVal val="#ppt_x"/>
                                          </p:val>
                                        </p:tav>
                                      </p:tavLst>
                                    </p:anim>
                                    <p:anim calcmode="lin" valueType="num">
                                      <p:cBhvr>
                                        <p:cTn id="39" dur="75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anim calcmode="lin" valueType="num">
                                      <p:cBhvr>
                                        <p:cTn id="43" dur="750" fill="hold"/>
                                        <p:tgtEl>
                                          <p:spTgt spid="10"/>
                                        </p:tgtEl>
                                        <p:attrNameLst>
                                          <p:attrName>ppt_x</p:attrName>
                                        </p:attrNameLst>
                                      </p:cBhvr>
                                      <p:tavLst>
                                        <p:tav tm="0">
                                          <p:val>
                                            <p:strVal val="#ppt_x"/>
                                          </p:val>
                                        </p:tav>
                                        <p:tav tm="100000">
                                          <p:val>
                                            <p:strVal val="#ppt_x"/>
                                          </p:val>
                                        </p:tav>
                                      </p:tavLst>
                                    </p:anim>
                                    <p:anim calcmode="lin" valueType="num">
                                      <p:cBhvr>
                                        <p:cTn id="44" dur="7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7025"/>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 grpId="0"/>
      <p:bldP spid="11"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7703" y="1508241"/>
            <a:ext cx="12295597" cy="536170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1" name="组合 50"/>
          <p:cNvGrpSpPr/>
          <p:nvPr/>
        </p:nvGrpSpPr>
        <p:grpSpPr>
          <a:xfrm>
            <a:off x="3681182" y="1031378"/>
            <a:ext cx="1509894" cy="2837990"/>
            <a:chOff x="4716016" y="703224"/>
            <a:chExt cx="1132568" cy="2128000"/>
          </a:xfrm>
        </p:grpSpPr>
        <p:sp>
          <p:nvSpPr>
            <p:cNvPr id="52" name="TextBox 14"/>
            <p:cNvSpPr txBox="1"/>
            <p:nvPr/>
          </p:nvSpPr>
          <p:spPr>
            <a:xfrm>
              <a:off x="4716016" y="703224"/>
              <a:ext cx="1111704" cy="1176972"/>
            </a:xfrm>
            <a:prstGeom prst="rect">
              <a:avLst/>
            </a:prstGeom>
            <a:noFill/>
            <a:ln>
              <a:noFill/>
            </a:ln>
            <a:effectLst/>
          </p:spPr>
          <p:txBody>
            <a:bodyPr wrap="square" rtlCol="0">
              <a:spAutoFit/>
            </a:bodyPr>
            <a:lstStyle/>
            <a:p>
              <a:pPr algn="ctr">
                <a:lnSpc>
                  <a:spcPct val="120000"/>
                </a:lnSpc>
              </a:pPr>
              <a:r>
                <a:rPr lang="zh-CN" altLang="en-US" sz="8000" dirty="0">
                  <a:ln>
                    <a:solidFill>
                      <a:schemeClr val="accent1"/>
                    </a:solidFill>
                  </a:ln>
                  <a:solidFill>
                    <a:srgbClr val="C00000"/>
                  </a:solidFill>
                  <a:latin typeface="+mj-ea"/>
                  <a:ea typeface="+mj-ea"/>
                  <a:cs typeface="+mn-ea"/>
                  <a:sym typeface="+mn-lt"/>
                </a:rPr>
                <a:t>目</a:t>
              </a:r>
            </a:p>
          </p:txBody>
        </p:sp>
        <p:sp>
          <p:nvSpPr>
            <p:cNvPr id="53" name="TextBox 14"/>
            <p:cNvSpPr txBox="1"/>
            <p:nvPr/>
          </p:nvSpPr>
          <p:spPr>
            <a:xfrm>
              <a:off x="4736880" y="1654252"/>
              <a:ext cx="1111704" cy="1176972"/>
            </a:xfrm>
            <a:prstGeom prst="rect">
              <a:avLst/>
            </a:prstGeom>
            <a:noFill/>
            <a:ln>
              <a:noFill/>
            </a:ln>
            <a:effectLst>
              <a:innerShdw blurRad="63500" dist="50800" dir="13500000">
                <a:prstClr val="black">
                  <a:alpha val="50000"/>
                </a:prstClr>
              </a:innerShdw>
            </a:effectLst>
          </p:spPr>
          <p:txBody>
            <a:bodyPr wrap="square" rtlCol="0">
              <a:spAutoFit/>
            </a:bodyPr>
            <a:lstStyle/>
            <a:p>
              <a:pPr algn="ctr">
                <a:lnSpc>
                  <a:spcPct val="120000"/>
                </a:lnSpc>
              </a:pPr>
              <a:r>
                <a:rPr lang="zh-CN" altLang="en-US" sz="8000" dirty="0">
                  <a:ln>
                    <a:solidFill>
                      <a:schemeClr val="accent1"/>
                    </a:solidFill>
                  </a:ln>
                  <a:solidFill>
                    <a:srgbClr val="C00000"/>
                  </a:solidFill>
                  <a:latin typeface="+mj-ea"/>
                  <a:ea typeface="+mj-ea"/>
                  <a:cs typeface="+mn-ea"/>
                  <a:sym typeface="+mn-lt"/>
                </a:rPr>
                <a:t>录</a:t>
              </a:r>
            </a:p>
          </p:txBody>
        </p:sp>
      </p:grpSp>
      <p:sp>
        <p:nvSpPr>
          <p:cNvPr id="94" name="流程图: 可选过程 93"/>
          <p:cNvSpPr>
            <a:spLocks noChangeAspect="1"/>
          </p:cNvSpPr>
          <p:nvPr/>
        </p:nvSpPr>
        <p:spPr>
          <a:xfrm>
            <a:off x="5466340" y="1376736"/>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01</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95" name="流程图: 可选过程 94"/>
          <p:cNvSpPr>
            <a:spLocks noChangeAspect="1"/>
          </p:cNvSpPr>
          <p:nvPr/>
        </p:nvSpPr>
        <p:spPr>
          <a:xfrm>
            <a:off x="5466340" y="2290137"/>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02</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96" name="流程图: 可选过程 95"/>
          <p:cNvSpPr>
            <a:spLocks noChangeAspect="1"/>
          </p:cNvSpPr>
          <p:nvPr/>
        </p:nvSpPr>
        <p:spPr>
          <a:xfrm>
            <a:off x="5466340" y="3226241"/>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03</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97" name="流程图: 可选过程 96"/>
          <p:cNvSpPr>
            <a:spLocks noChangeAspect="1"/>
          </p:cNvSpPr>
          <p:nvPr/>
        </p:nvSpPr>
        <p:spPr>
          <a:xfrm>
            <a:off x="5466340" y="4162345"/>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04</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98" name="矩形 97"/>
          <p:cNvSpPr/>
          <p:nvPr/>
        </p:nvSpPr>
        <p:spPr>
          <a:xfrm>
            <a:off x="6461604" y="1413570"/>
            <a:ext cx="3416320"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认识反腐败思想体系</a:t>
            </a:r>
          </a:p>
        </p:txBody>
      </p:sp>
      <p:sp>
        <p:nvSpPr>
          <p:cNvPr id="99" name="矩形 98"/>
          <p:cNvSpPr/>
          <p:nvPr/>
        </p:nvSpPr>
        <p:spPr>
          <a:xfrm>
            <a:off x="6461604" y="2386782"/>
            <a:ext cx="3416320"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履职工作特色和亮点</a:t>
            </a:r>
          </a:p>
        </p:txBody>
      </p:sp>
      <p:sp>
        <p:nvSpPr>
          <p:cNvPr id="100" name="矩形 99"/>
          <p:cNvSpPr/>
          <p:nvPr/>
        </p:nvSpPr>
        <p:spPr>
          <a:xfrm>
            <a:off x="6465721" y="3357786"/>
            <a:ext cx="3775393"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存在的主要问题及原因</a:t>
            </a:r>
          </a:p>
        </p:txBody>
      </p:sp>
      <p:sp>
        <p:nvSpPr>
          <p:cNvPr id="101" name="矩形 100"/>
          <p:cNvSpPr/>
          <p:nvPr/>
        </p:nvSpPr>
        <p:spPr>
          <a:xfrm>
            <a:off x="6461604" y="4285453"/>
            <a:ext cx="3775393"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下一步工作思路和措施</a:t>
            </a:r>
          </a:p>
        </p:txBody>
      </p:sp>
      <p:sp>
        <p:nvSpPr>
          <p:cNvPr id="27" name="Freeform 29"/>
          <p:cNvSpPr/>
          <p:nvPr/>
        </p:nvSpPr>
        <p:spPr bwMode="auto">
          <a:xfrm>
            <a:off x="1774028" y="1264253"/>
            <a:ext cx="1004155" cy="8913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8" name="图片 2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70670" y="808139"/>
            <a:ext cx="1872634" cy="1873368"/>
          </a:xfrm>
          <a:prstGeom prst="rect">
            <a:avLst/>
          </a:prstGeom>
        </p:spPr>
      </p:pic>
    </p:spTree>
    <p:extLst>
      <p:ext uri="{BB962C8B-B14F-4D97-AF65-F5344CB8AC3E}">
        <p14:creationId xmlns:p14="http://schemas.microsoft.com/office/powerpoint/2010/main" xmlns="" val="2992874249"/>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1000"/>
                                        <p:tgtEl>
                                          <p:spTgt spid="51"/>
                                        </p:tgtEl>
                                      </p:cBhvr>
                                    </p:animEffect>
                                    <p:anim calcmode="lin" valueType="num">
                                      <p:cBhvr>
                                        <p:cTn id="24" dur="1000" fill="hold"/>
                                        <p:tgtEl>
                                          <p:spTgt spid="51"/>
                                        </p:tgtEl>
                                        <p:attrNameLst>
                                          <p:attrName>ppt_x</p:attrName>
                                        </p:attrNameLst>
                                      </p:cBhvr>
                                      <p:tavLst>
                                        <p:tav tm="0">
                                          <p:val>
                                            <p:strVal val="#ppt_x"/>
                                          </p:val>
                                        </p:tav>
                                        <p:tav tm="100000">
                                          <p:val>
                                            <p:strVal val="#ppt_x"/>
                                          </p:val>
                                        </p:tav>
                                      </p:tavLst>
                                    </p:anim>
                                    <p:anim calcmode="lin" valueType="num">
                                      <p:cBhvr>
                                        <p:cTn id="25" dur="1000" fill="hold"/>
                                        <p:tgtEl>
                                          <p:spTgt spid="5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8" presetClass="emph" presetSubtype="0" fill="hold" nodeType="afterEffect">
                                  <p:stCondLst>
                                    <p:cond delay="0"/>
                                  </p:stCondLst>
                                  <p:childTnLst>
                                    <p:animRot by="21600000">
                                      <p:cBhvr>
                                        <p:cTn id="28" dur="2100" fill="hold"/>
                                        <p:tgtEl>
                                          <p:spTgt spid="28"/>
                                        </p:tgtEl>
                                        <p:attrNameLst>
                                          <p:attrName>r</p:attrName>
                                        </p:attrNameLst>
                                      </p:cBhvr>
                                    </p:animRot>
                                  </p:childTnLst>
                                </p:cTn>
                              </p:par>
                              <p:par>
                                <p:cTn id="29" presetID="10" presetClass="entr" presetSubtype="0" fill="hold" grpId="0" nodeType="withEffect">
                                  <p:stCondLst>
                                    <p:cond delay="200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42" presetClass="path" presetSubtype="0" decel="100000" fill="hold" grpId="1" nodeType="withEffect">
                                  <p:stCondLst>
                                    <p:cond delay="2000"/>
                                  </p:stCondLst>
                                  <p:childTnLst>
                                    <p:animMotion origin="layout" path="M 3.18661E-6 -2.13377E-6 L -0.00026 -0.1333 " pathEditMode="relative" rAng="0" ptsTypes="AA">
                                      <p:cBhvr>
                                        <p:cTn id="33" dur="1000" spd="-100000" fill="hold"/>
                                        <p:tgtEl>
                                          <p:spTgt spid="94"/>
                                        </p:tgtEl>
                                        <p:attrNameLst>
                                          <p:attrName>ppt_x</p:attrName>
                                          <p:attrName>ppt_y</p:attrName>
                                        </p:attrNameLst>
                                      </p:cBhvr>
                                      <p:rCtr x="-13" y="-6665"/>
                                    </p:animMotion>
                                  </p:childTnLst>
                                </p:cTn>
                              </p:par>
                              <p:par>
                                <p:cTn id="34" presetID="10" presetClass="entr" presetSubtype="0" fill="hold" grpId="0" nodeType="withEffect">
                                  <p:stCondLst>
                                    <p:cond delay="215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500"/>
                                        <p:tgtEl>
                                          <p:spTgt spid="95"/>
                                        </p:tgtEl>
                                      </p:cBhvr>
                                    </p:animEffect>
                                  </p:childTnLst>
                                </p:cTn>
                              </p:par>
                              <p:par>
                                <p:cTn id="37" presetID="42" presetClass="path" presetSubtype="0" decel="100000" fill="hold" grpId="1" nodeType="withEffect">
                                  <p:stCondLst>
                                    <p:cond delay="2150"/>
                                  </p:stCondLst>
                                  <p:childTnLst>
                                    <p:animMotion origin="layout" path="M 3.18661E-6 -3.18213E-6 L -0.00026 -0.1333 " pathEditMode="relative" rAng="0" ptsTypes="AA">
                                      <p:cBhvr>
                                        <p:cTn id="38" dur="1000" spd="-100000" fill="hold"/>
                                        <p:tgtEl>
                                          <p:spTgt spid="95"/>
                                        </p:tgtEl>
                                        <p:attrNameLst>
                                          <p:attrName>ppt_x</p:attrName>
                                          <p:attrName>ppt_y</p:attrName>
                                        </p:attrNameLst>
                                      </p:cBhvr>
                                      <p:rCtr x="-13" y="-6665"/>
                                    </p:animMotion>
                                  </p:childTnLst>
                                </p:cTn>
                              </p:par>
                              <p:par>
                                <p:cTn id="39" presetID="10" presetClass="entr" presetSubtype="0" fill="hold" grpId="0" nodeType="withEffect">
                                  <p:stCondLst>
                                    <p:cond delay="230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par>
                                <p:cTn id="42" presetID="42" presetClass="path" presetSubtype="0" decel="100000" fill="hold" grpId="1" nodeType="withEffect">
                                  <p:stCondLst>
                                    <p:cond delay="2300"/>
                                  </p:stCondLst>
                                  <p:childTnLst>
                                    <p:animMotion origin="layout" path="M 3.18661E-6 4.35084E-6 L -0.00026 -0.13331 " pathEditMode="relative" rAng="0" ptsTypes="AA">
                                      <p:cBhvr>
                                        <p:cTn id="43" dur="1000" spd="-100000" fill="hold"/>
                                        <p:tgtEl>
                                          <p:spTgt spid="96"/>
                                        </p:tgtEl>
                                        <p:attrNameLst>
                                          <p:attrName>ppt_x</p:attrName>
                                          <p:attrName>ppt_y</p:attrName>
                                        </p:attrNameLst>
                                      </p:cBhvr>
                                      <p:rCtr x="-13" y="-6665"/>
                                    </p:animMotion>
                                  </p:childTnLst>
                                </p:cTn>
                              </p:par>
                              <p:par>
                                <p:cTn id="44" presetID="10" presetClass="entr" presetSubtype="0" fill="hold" grpId="0" nodeType="withEffect">
                                  <p:stCondLst>
                                    <p:cond delay="230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par>
                                <p:cTn id="47" presetID="42" presetClass="path" presetSubtype="0" decel="100000" fill="hold" grpId="1" nodeType="withEffect">
                                  <p:stCondLst>
                                    <p:cond delay="2300"/>
                                  </p:stCondLst>
                                  <p:childTnLst>
                                    <p:animMotion origin="layout" path="M 3.18661E-6 3.31173E-6 L -0.00026 -0.13331 " pathEditMode="relative" rAng="0" ptsTypes="AA">
                                      <p:cBhvr>
                                        <p:cTn id="48" dur="1000" spd="-100000" fill="hold"/>
                                        <p:tgtEl>
                                          <p:spTgt spid="97"/>
                                        </p:tgtEl>
                                        <p:attrNameLst>
                                          <p:attrName>ppt_x</p:attrName>
                                          <p:attrName>ppt_y</p:attrName>
                                        </p:attrNameLst>
                                      </p:cBhvr>
                                      <p:rCtr x="-13" y="-6665"/>
                                    </p:animMotion>
                                  </p:childTnLst>
                                </p:cTn>
                              </p:par>
                            </p:childTnLst>
                          </p:cTn>
                        </p:par>
                        <p:par>
                          <p:cTn id="49" fill="hold">
                            <p:stCondLst>
                              <p:cond delay="5300"/>
                            </p:stCondLst>
                            <p:childTnLst>
                              <p:par>
                                <p:cTn id="50" presetID="22" presetClass="entr" presetSubtype="8"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750"/>
                                        <p:tgtEl>
                                          <p:spTgt spid="9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wipe(left)">
                                      <p:cBhvr>
                                        <p:cTn id="55" dur="750"/>
                                        <p:tgtEl>
                                          <p:spTgt spid="9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wipe(left)">
                                      <p:cBhvr>
                                        <p:cTn id="58" dur="750"/>
                                        <p:tgtEl>
                                          <p:spTgt spid="10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wipe(left)">
                                      <p:cBhvr>
                                        <p:cTn id="61" dur="75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4" grpId="1" animBg="1"/>
      <p:bldP spid="95" grpId="0" animBg="1"/>
      <p:bldP spid="95" grpId="1" animBg="1"/>
      <p:bldP spid="96" grpId="0" animBg="1"/>
      <p:bldP spid="96" grpId="1" animBg="1"/>
      <p:bldP spid="97" grpId="0" animBg="1"/>
      <p:bldP spid="97" grpId="1" animBg="1"/>
      <p:bldP spid="98" grpId="0"/>
      <p:bldP spid="99" grpId="0"/>
      <p:bldP spid="100" grpId="0"/>
      <p:bldP spid="101" grpId="0"/>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Other_3"/>
          <p:cNvSpPr/>
          <p:nvPr>
            <p:custDataLst>
              <p:tags r:id="rId1"/>
            </p:custDataLst>
          </p:nvPr>
        </p:nvSpPr>
        <p:spPr>
          <a:xfrm>
            <a:off x="9954149" y="6709276"/>
            <a:ext cx="489479" cy="512030"/>
          </a:xfrm>
          <a:prstGeom prst="rect">
            <a:avLst/>
          </a:prstGeom>
          <a:solidFill>
            <a:schemeClr val="bg1">
              <a:alpha val="27000"/>
            </a:schemeClr>
          </a:solidFill>
          <a:ln w="12700" cap="flat" cmpd="sng" algn="ctr">
            <a:noFill/>
            <a:prstDash val="solid"/>
            <a:miter lim="800000"/>
          </a:ln>
          <a:effectLst/>
        </p:spPr>
        <p:txBody>
          <a:bodyPr anchor="ctr"/>
          <a:lstStyle/>
          <a:p>
            <a:pPr marL="0" marR="0" lvl="0" indent="0" algn="ctr" defTabSz="855878"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7" name="矩形 16"/>
          <p:cNvSpPr/>
          <p:nvPr/>
        </p:nvSpPr>
        <p:spPr>
          <a:xfrm>
            <a:off x="766614" y="1845619"/>
            <a:ext cx="2448000" cy="13681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800" b="1" dirty="0">
                <a:solidFill>
                  <a:srgbClr val="FFFAF0"/>
                </a:solidFill>
                <a:latin typeface="微软雅黑" panose="020B0503020204020204" pitchFamily="34" charset="-122"/>
                <a:ea typeface="微软雅黑" panose="020B0503020204020204" pitchFamily="34" charset="-122"/>
              </a:rPr>
              <a:t>革命战争年代</a:t>
            </a:r>
            <a:endParaRPr lang="en-US" altLang="zh-CN" sz="2800" b="1" dirty="0">
              <a:solidFill>
                <a:srgbClr val="FFFAF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440650" y="1845619"/>
            <a:ext cx="7983148" cy="1368151"/>
            <a:chOff x="3899329" y="1374160"/>
            <a:chExt cx="7422606" cy="2447999"/>
          </a:xfrm>
        </p:grpSpPr>
        <p:sp>
          <p:nvSpPr>
            <p:cNvPr id="21" name="矩形 20"/>
            <p:cNvSpPr/>
            <p:nvPr/>
          </p:nvSpPr>
          <p:spPr>
            <a:xfrm>
              <a:off x="4121630" y="1546526"/>
              <a:ext cx="6751863" cy="1817301"/>
            </a:xfrm>
            <a:prstGeom prst="rect">
              <a:avLst/>
            </a:prstGeom>
          </p:spPr>
          <p:txBody>
            <a:bodyPr wrap="square">
              <a:spAutoFit/>
            </a:bodyPr>
            <a:lstStyle/>
            <a:p>
              <a:pPr algn="just">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生活再困难的党员，哪怕拎上几个鸡蛋、一罐子盐，也要将党员的义务摆在前边，按时交上党费。</a:t>
              </a:r>
            </a:p>
          </p:txBody>
        </p:sp>
        <p:sp>
          <p:nvSpPr>
            <p:cNvPr id="22" name="矩形 21"/>
            <p:cNvSpPr/>
            <p:nvPr/>
          </p:nvSpPr>
          <p:spPr>
            <a:xfrm>
              <a:off x="3899329" y="1374160"/>
              <a:ext cx="7422606" cy="2447999"/>
            </a:xfrm>
            <a:prstGeom prst="rect">
              <a:avLst/>
            </a:prstGeom>
            <a:noFill/>
            <a:ln w="9525">
              <a:solidFill>
                <a:srgbClr val="7C49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800" b="1" dirty="0">
                <a:solidFill>
                  <a:srgbClr val="FFFAF0"/>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766614" y="3429794"/>
            <a:ext cx="2448000" cy="13681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800" b="1" dirty="0">
                <a:solidFill>
                  <a:srgbClr val="FFFAF0"/>
                </a:solidFill>
                <a:latin typeface="微软雅黑" panose="020B0503020204020204" pitchFamily="34" charset="-122"/>
                <a:ea typeface="微软雅黑" panose="020B0503020204020204" pitchFamily="34" charset="-122"/>
              </a:rPr>
              <a:t>新时期</a:t>
            </a:r>
            <a:endParaRPr lang="en-US" altLang="zh-CN" sz="2800" b="1" dirty="0">
              <a:solidFill>
                <a:srgbClr val="FFFAF0"/>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440650" y="3429794"/>
            <a:ext cx="7983148" cy="1368151"/>
            <a:chOff x="3899329" y="1374160"/>
            <a:chExt cx="7422606" cy="2447999"/>
          </a:xfrm>
        </p:grpSpPr>
        <p:sp>
          <p:nvSpPr>
            <p:cNvPr id="26" name="矩形 25"/>
            <p:cNvSpPr/>
            <p:nvPr/>
          </p:nvSpPr>
          <p:spPr>
            <a:xfrm>
              <a:off x="4121629" y="1546526"/>
              <a:ext cx="7200305" cy="1817301"/>
            </a:xfrm>
            <a:prstGeom prst="rect">
              <a:avLst/>
            </a:prstGeom>
          </p:spPr>
          <p:txBody>
            <a:bodyPr wrap="square">
              <a:spAutoFit/>
            </a:bodyPr>
            <a:lstStyle/>
            <a:p>
              <a:pPr algn="just">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在物欲横流和市场经济大潮的双重冲击下，党费“这件小事，党费”这点小钱“似乎变得越来越小”，可时下感觉却是问题“越来越大”</a:t>
              </a:r>
            </a:p>
          </p:txBody>
        </p:sp>
        <p:sp>
          <p:nvSpPr>
            <p:cNvPr id="27" name="矩形 26"/>
            <p:cNvSpPr/>
            <p:nvPr/>
          </p:nvSpPr>
          <p:spPr>
            <a:xfrm>
              <a:off x="3899329" y="1374160"/>
              <a:ext cx="7422606" cy="2447999"/>
            </a:xfrm>
            <a:prstGeom prst="rect">
              <a:avLst/>
            </a:prstGeom>
            <a:noFill/>
            <a:ln w="9525">
              <a:solidFill>
                <a:srgbClr val="7C49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800" b="1" dirty="0">
                <a:solidFill>
                  <a:srgbClr val="FFFAF0"/>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837339" y="4929629"/>
            <a:ext cx="10586457" cy="1289905"/>
          </a:xfrm>
          <a:prstGeom prst="rect">
            <a:avLst/>
          </a:prstGeom>
          <a:noFill/>
        </p:spPr>
        <p:txBody>
          <a:bodyPr wrap="square" rtlCol="0">
            <a:spAutoFit/>
          </a:bodyPr>
          <a:lstStyle/>
          <a:p>
            <a:pPr algn="just">
              <a:lnSpc>
                <a:spcPct val="150000"/>
              </a:lnSpc>
            </a:pPr>
            <a:r>
              <a:rPr lang="zh-CN" altLang="en-US" sz="1800" dirty="0">
                <a:solidFill>
                  <a:srgbClr val="7C4939"/>
                </a:solidFill>
                <a:latin typeface="微软雅黑" panose="020B0503020204020204" pitchFamily="34" charset="-122"/>
                <a:ea typeface="微软雅黑" panose="020B0503020204020204" pitchFamily="34" charset="-122"/>
              </a:rPr>
              <a:t>       在当下物欲横流和市场经济大潮的双重冲击下，有些党员放松了警惕，受到不良风气的影响，对组织的忠诚和纪律意识有所淡薄和退化。从而出现缴纳不及时、集中缴纳、代缴代扣、强行收取和“上门服务”的现象。</a:t>
            </a:r>
          </a:p>
        </p:txBody>
      </p:sp>
    </p:spTree>
    <p:extLst>
      <p:ext uri="{BB962C8B-B14F-4D97-AF65-F5344CB8AC3E}">
        <p14:creationId xmlns:p14="http://schemas.microsoft.com/office/powerpoint/2010/main" xmlns="" val="428994472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1+#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0-#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1000" fill="hold"/>
                                        <p:tgtEl>
                                          <p:spTgt spid="25"/>
                                        </p:tgtEl>
                                        <p:attrNameLst>
                                          <p:attrName>ppt_x</p:attrName>
                                        </p:attrNameLst>
                                      </p:cBhvr>
                                      <p:tavLst>
                                        <p:tav tm="0">
                                          <p:val>
                                            <p:strVal val="1+#ppt_w/2"/>
                                          </p:val>
                                        </p:tav>
                                        <p:tav tm="100000">
                                          <p:val>
                                            <p:strVal val="#ppt_x"/>
                                          </p:val>
                                        </p:tav>
                                      </p:tavLst>
                                    </p:anim>
                                    <p:anim calcmode="lin" valueType="num">
                                      <p:cBhvr additive="base">
                                        <p:cTn id="27" dur="10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2" presetClass="entr" presetSubtype="1"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7" grpId="0" animBg="1"/>
      <p:bldP spid="24" grpId="0" animBg="1"/>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flipH="1">
            <a:off x="-41528" y="5229271"/>
            <a:ext cx="5828556" cy="2029377"/>
          </a:xfrm>
          <a:prstGeom prst="rect">
            <a:avLst/>
          </a:prstGeom>
        </p:spPr>
      </p:pic>
      <p:sp>
        <p:nvSpPr>
          <p:cNvPr id="18" name="矩形 17"/>
          <p:cNvSpPr/>
          <p:nvPr/>
        </p:nvSpPr>
        <p:spPr>
          <a:xfrm>
            <a:off x="1107108" y="2783085"/>
            <a:ext cx="10358789" cy="280694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0" name="文本框 19"/>
          <p:cNvSpPr txBox="1"/>
          <p:nvPr/>
        </p:nvSpPr>
        <p:spPr>
          <a:xfrm>
            <a:off x="4398805" y="1792407"/>
            <a:ext cx="3775393" cy="707886"/>
          </a:xfrm>
          <a:prstGeom prst="rect">
            <a:avLst/>
          </a:prstGeom>
          <a:noFill/>
        </p:spPr>
        <p:txBody>
          <a:bodyPr wrap="none" rtlCol="0">
            <a:spAutoFit/>
          </a:bodyPr>
          <a:lstStyle/>
          <a:p>
            <a:r>
              <a:rPr lang="zh-CN" altLang="en-US" sz="40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奉献是一面镜子</a:t>
            </a:r>
          </a:p>
        </p:txBody>
      </p:sp>
      <p:sp>
        <p:nvSpPr>
          <p:cNvPr id="21" name="文本框 20"/>
          <p:cNvSpPr txBox="1"/>
          <p:nvPr/>
        </p:nvSpPr>
        <p:spPr>
          <a:xfrm>
            <a:off x="1521769" y="2953751"/>
            <a:ext cx="9474021" cy="2400657"/>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中央巡视组在某些地区的巡视情况通报会上提出“有些党员干部组织观念淡薄，不按期足额的交纳党费。”作为党员自身主动缴纳党费的过程本身就是党员自我升华党性重要手段。不多的党费背后潜藏的是党员的组织纪律和党性意识。如何做合格的党员，办法很多，但是落脚点都在“做”上。践行“三严三实”首先就是严以修身，如何修身，不妨先从自觉缴纳党费“这件小事”开始。</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734507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1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150990" y="3271159"/>
            <a:ext cx="6489535" cy="1631216"/>
          </a:xfrm>
          <a:prstGeom prst="rect">
            <a:avLst/>
          </a:prstGeom>
        </p:spPr>
        <p:txBody>
          <a:bodyPr wrap="square">
            <a:spAutoFit/>
          </a:bodyPr>
          <a:lstStyle/>
          <a:p>
            <a:pPr algn="just"/>
            <a:r>
              <a:rPr lang="zh-CN" altLang="en-US" sz="2000" dirty="0">
                <a:solidFill>
                  <a:srgbClr val="591300"/>
                </a:solidFill>
                <a:latin typeface="微软雅黑" panose="020B0503020204020204" pitchFamily="34" charset="-122"/>
                <a:ea typeface="微软雅黑" panose="020B0503020204020204" pitchFamily="34" charset="-122"/>
              </a:rPr>
              <a:t>       品读交党费的动人事迹，我们可以清晰发现存在这些 “困难” 是因为缺乏一种力量，即一种自觉性、主动性的力量，没有 自觉主动履行交党费这一义务，没有自觉主动以一名共产党 员的标准严格要求自己，从而难以体现出我们党的先进性。</a:t>
            </a:r>
          </a:p>
        </p:txBody>
      </p:sp>
      <p:grpSp>
        <p:nvGrpSpPr>
          <p:cNvPr id="14" name="组合 13"/>
          <p:cNvGrpSpPr/>
          <p:nvPr/>
        </p:nvGrpSpPr>
        <p:grpSpPr>
          <a:xfrm>
            <a:off x="2206774" y="1485578"/>
            <a:ext cx="8122061" cy="2646053"/>
            <a:chOff x="2493818" y="1154050"/>
            <a:chExt cx="8122061" cy="2646053"/>
          </a:xfrm>
        </p:grpSpPr>
        <p:sp>
          <p:nvSpPr>
            <p:cNvPr id="15" name="任意多边形 14"/>
            <p:cNvSpPr/>
            <p:nvPr/>
          </p:nvSpPr>
          <p:spPr>
            <a:xfrm>
              <a:off x="2493818" y="1657748"/>
              <a:ext cx="7580581" cy="2142355"/>
            </a:xfrm>
            <a:custGeom>
              <a:avLst/>
              <a:gdLst>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8" fmla="*/ 26 w 8467133"/>
                <a:gd name="connsiteY8" fmla="*/ 2131157 h 4404823"/>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8" fmla="*/ 91466 w 8467133"/>
                <a:gd name="connsiteY8" fmla="*/ 2222597 h 4404823"/>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0" fmla="*/ 26 w 8467133"/>
                <a:gd name="connsiteY0" fmla="*/ 2131157 h 4387469"/>
                <a:gd name="connsiteX1" fmla="*/ 2624473 w 8467133"/>
                <a:gd name="connsiteY1" fmla="*/ 290482 h 4387469"/>
                <a:gd name="connsiteX2" fmla="*/ 5094540 w 8467133"/>
                <a:gd name="connsiteY2" fmla="*/ 5474 h 4387469"/>
                <a:gd name="connsiteX3" fmla="*/ 7517107 w 8467133"/>
                <a:gd name="connsiteY3" fmla="*/ 290482 h 4387469"/>
                <a:gd name="connsiteX4" fmla="*/ 8467133 w 8467133"/>
                <a:gd name="connsiteY4" fmla="*/ 2131157 h 4387469"/>
                <a:gd name="connsiteX5" fmla="*/ 7517107 w 8467133"/>
                <a:gd name="connsiteY5" fmla="*/ 4066835 h 4387469"/>
                <a:gd name="connsiteX6" fmla="*/ 5082665 w 8467133"/>
                <a:gd name="connsiteY6" fmla="*/ 4387469 h 4387469"/>
                <a:gd name="connsiteX0" fmla="*/ 26 w 8467133"/>
                <a:gd name="connsiteY0" fmla="*/ 2131157 h 4066835"/>
                <a:gd name="connsiteX1" fmla="*/ 2624473 w 8467133"/>
                <a:gd name="connsiteY1" fmla="*/ 290482 h 4066835"/>
                <a:gd name="connsiteX2" fmla="*/ 5094540 w 8467133"/>
                <a:gd name="connsiteY2" fmla="*/ 5474 h 4066835"/>
                <a:gd name="connsiteX3" fmla="*/ 7517107 w 8467133"/>
                <a:gd name="connsiteY3" fmla="*/ 290482 h 4066835"/>
                <a:gd name="connsiteX4" fmla="*/ 8467133 w 8467133"/>
                <a:gd name="connsiteY4" fmla="*/ 2131157 h 4066835"/>
                <a:gd name="connsiteX5" fmla="*/ 7517107 w 8467133"/>
                <a:gd name="connsiteY5" fmla="*/ 4066835 h 4066835"/>
                <a:gd name="connsiteX0" fmla="*/ 26 w 8467133"/>
                <a:gd name="connsiteY0" fmla="*/ 2131157 h 2131157"/>
                <a:gd name="connsiteX1" fmla="*/ 2624473 w 8467133"/>
                <a:gd name="connsiteY1" fmla="*/ 290482 h 2131157"/>
                <a:gd name="connsiteX2" fmla="*/ 5094540 w 8467133"/>
                <a:gd name="connsiteY2" fmla="*/ 5474 h 2131157"/>
                <a:gd name="connsiteX3" fmla="*/ 7517107 w 8467133"/>
                <a:gd name="connsiteY3" fmla="*/ 290482 h 2131157"/>
                <a:gd name="connsiteX4" fmla="*/ 8467133 w 8467133"/>
                <a:gd name="connsiteY4" fmla="*/ 2131157 h 2131157"/>
                <a:gd name="connsiteX0" fmla="*/ 26 w 7517107"/>
                <a:gd name="connsiteY0" fmla="*/ 2131157 h 2131157"/>
                <a:gd name="connsiteX1" fmla="*/ 2624473 w 7517107"/>
                <a:gd name="connsiteY1" fmla="*/ 290482 h 2131157"/>
                <a:gd name="connsiteX2" fmla="*/ 5094540 w 7517107"/>
                <a:gd name="connsiteY2" fmla="*/ 5474 h 2131157"/>
                <a:gd name="connsiteX3" fmla="*/ 7517107 w 7517107"/>
                <a:gd name="connsiteY3" fmla="*/ 290482 h 2131157"/>
                <a:gd name="connsiteX0" fmla="*/ 26 w 7517107"/>
                <a:gd name="connsiteY0" fmla="*/ 2135482 h 2135482"/>
                <a:gd name="connsiteX1" fmla="*/ 2660099 w 7517107"/>
                <a:gd name="connsiteY1" fmla="*/ 354184 h 2135482"/>
                <a:gd name="connsiteX2" fmla="*/ 5094540 w 7517107"/>
                <a:gd name="connsiteY2" fmla="*/ 9799 h 2135482"/>
                <a:gd name="connsiteX3" fmla="*/ 7517107 w 7517107"/>
                <a:gd name="connsiteY3" fmla="*/ 294807 h 2135482"/>
                <a:gd name="connsiteX0" fmla="*/ 0 w 7517081"/>
                <a:gd name="connsiteY0" fmla="*/ 2135482 h 2135482"/>
                <a:gd name="connsiteX1" fmla="*/ 2660073 w 7517081"/>
                <a:gd name="connsiteY1" fmla="*/ 354184 h 2135482"/>
                <a:gd name="connsiteX2" fmla="*/ 5094514 w 7517081"/>
                <a:gd name="connsiteY2" fmla="*/ 9799 h 2135482"/>
                <a:gd name="connsiteX3" fmla="*/ 7517081 w 7517081"/>
                <a:gd name="connsiteY3" fmla="*/ 294807 h 2135482"/>
                <a:gd name="connsiteX0" fmla="*/ 0 w 7517081"/>
                <a:gd name="connsiteY0" fmla="*/ 2135482 h 2135482"/>
                <a:gd name="connsiteX1" fmla="*/ 2660073 w 7517081"/>
                <a:gd name="connsiteY1" fmla="*/ 354184 h 2135482"/>
                <a:gd name="connsiteX2" fmla="*/ 5094514 w 7517081"/>
                <a:gd name="connsiteY2" fmla="*/ 9799 h 2135482"/>
                <a:gd name="connsiteX3" fmla="*/ 7517081 w 7517081"/>
                <a:gd name="connsiteY3" fmla="*/ 294807 h 2135482"/>
                <a:gd name="connsiteX0" fmla="*/ 0 w 7580581"/>
                <a:gd name="connsiteY0" fmla="*/ 2142355 h 2142355"/>
                <a:gd name="connsiteX1" fmla="*/ 2660073 w 7580581"/>
                <a:gd name="connsiteY1" fmla="*/ 361057 h 2142355"/>
                <a:gd name="connsiteX2" fmla="*/ 5094514 w 7580581"/>
                <a:gd name="connsiteY2" fmla="*/ 16672 h 2142355"/>
                <a:gd name="connsiteX3" fmla="*/ 7580581 w 7580581"/>
                <a:gd name="connsiteY3" fmla="*/ 606480 h 2142355"/>
                <a:gd name="connsiteX0" fmla="*/ 0 w 7580581"/>
                <a:gd name="connsiteY0" fmla="*/ 2142355 h 2142355"/>
                <a:gd name="connsiteX1" fmla="*/ 2660073 w 7580581"/>
                <a:gd name="connsiteY1" fmla="*/ 361057 h 2142355"/>
                <a:gd name="connsiteX2" fmla="*/ 5094514 w 7580581"/>
                <a:gd name="connsiteY2" fmla="*/ 16672 h 2142355"/>
                <a:gd name="connsiteX3" fmla="*/ 7580581 w 7580581"/>
                <a:gd name="connsiteY3" fmla="*/ 606480 h 2142355"/>
              </a:gdLst>
              <a:ahLst/>
              <a:cxnLst>
                <a:cxn ang="0">
                  <a:pos x="connsiteX0" y="connsiteY0"/>
                </a:cxn>
                <a:cxn ang="0">
                  <a:pos x="connsiteX1" y="connsiteY1"/>
                </a:cxn>
                <a:cxn ang="0">
                  <a:pos x="connsiteX2" y="connsiteY2"/>
                </a:cxn>
                <a:cxn ang="0">
                  <a:pos x="connsiteX3" y="connsiteY3"/>
                </a:cxn>
              </a:cxnLst>
              <a:rect l="l" t="t" r="r" b="b"/>
              <a:pathLst>
                <a:path w="7580581" h="2142355">
                  <a:moveTo>
                    <a:pt x="0" y="2142355"/>
                  </a:moveTo>
                  <a:cubicBezTo>
                    <a:pt x="953984" y="1374417"/>
                    <a:pt x="1787237" y="739089"/>
                    <a:pt x="2660073" y="361057"/>
                  </a:cubicBezTo>
                  <a:cubicBezTo>
                    <a:pt x="3532909" y="-16975"/>
                    <a:pt x="4274429" y="-24232"/>
                    <a:pt x="5094514" y="16672"/>
                  </a:cubicBezTo>
                  <a:cubicBezTo>
                    <a:pt x="5914599" y="57576"/>
                    <a:pt x="6802582" y="226800"/>
                    <a:pt x="7580581" y="606480"/>
                  </a:cubicBezTo>
                </a:path>
              </a:pathLst>
            </a:cu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95091" y="1462807"/>
              <a:ext cx="1128155" cy="1128155"/>
            </a:xfrm>
            <a:prstGeom prst="ellipse">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不是</a:t>
              </a:r>
            </a:p>
          </p:txBody>
        </p:sp>
        <p:sp>
          <p:nvSpPr>
            <p:cNvPr id="17" name="椭圆 16"/>
            <p:cNvSpPr/>
            <p:nvPr/>
          </p:nvSpPr>
          <p:spPr>
            <a:xfrm>
              <a:off x="7005781" y="1154050"/>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00000"/>
                  </a:solidFill>
                  <a:latin typeface="微软雅黑" panose="020B0503020204020204" pitchFamily="34" charset="-122"/>
                  <a:ea typeface="微软雅黑" panose="020B0503020204020204" pitchFamily="34" charset="-122"/>
                </a:rPr>
                <a:t>一个口</a:t>
              </a:r>
              <a:r>
                <a:rPr lang="zh-CN" altLang="en-US" dirty="0">
                  <a:solidFill>
                    <a:srgbClr val="C00000"/>
                  </a:solidFill>
                  <a:latin typeface="微软雅黑" panose="020B0503020204020204" pitchFamily="34" charset="-122"/>
                  <a:ea typeface="微软雅黑" panose="020B0503020204020204" pitchFamily="34" charset="-122"/>
                </a:rPr>
                <a:t>号</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8" name="椭圆 17"/>
            <p:cNvSpPr/>
            <p:nvPr/>
          </p:nvSpPr>
          <p:spPr>
            <a:xfrm>
              <a:off x="9487724" y="1708232"/>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00000"/>
                  </a:solidFill>
                  <a:latin typeface="微软雅黑" panose="020B0503020204020204" pitchFamily="34" charset="-122"/>
                  <a:ea typeface="微软雅黑" panose="020B0503020204020204" pitchFamily="34" charset="-122"/>
                </a:rPr>
                <a:t>一个规定</a:t>
              </a:r>
            </a:p>
          </p:txBody>
        </p:sp>
      </p:grpSp>
      <p:grpSp>
        <p:nvGrpSpPr>
          <p:cNvPr id="19" name="组合 18"/>
          <p:cNvGrpSpPr/>
          <p:nvPr/>
        </p:nvGrpSpPr>
        <p:grpSpPr>
          <a:xfrm>
            <a:off x="2183024" y="4131632"/>
            <a:ext cx="8145811" cy="2601189"/>
            <a:chOff x="2470068" y="3800105"/>
            <a:chExt cx="8145811" cy="2601189"/>
          </a:xfrm>
        </p:grpSpPr>
        <p:sp>
          <p:nvSpPr>
            <p:cNvPr id="20" name="任意多边形 19"/>
            <p:cNvSpPr/>
            <p:nvPr/>
          </p:nvSpPr>
          <p:spPr>
            <a:xfrm>
              <a:off x="2470068" y="3800105"/>
              <a:ext cx="7624783" cy="2113284"/>
            </a:xfrm>
            <a:custGeom>
              <a:avLst/>
              <a:gdLst>
                <a:gd name="connsiteX0" fmla="*/ 0 w 7612083"/>
                <a:gd name="connsiteY0" fmla="*/ 0 h 2100916"/>
                <a:gd name="connsiteX1" fmla="*/ 2719449 w 7612083"/>
                <a:gd name="connsiteY1" fmla="*/ 1876301 h 2100916"/>
                <a:gd name="connsiteX2" fmla="*/ 4393870 w 7612083"/>
                <a:gd name="connsiteY2" fmla="*/ 2078182 h 2100916"/>
                <a:gd name="connsiteX3" fmla="*/ 6032664 w 7612083"/>
                <a:gd name="connsiteY3" fmla="*/ 1983179 h 2100916"/>
                <a:gd name="connsiteX4" fmla="*/ 7612083 w 7612083"/>
                <a:gd name="connsiteY4" fmla="*/ 1496291 h 2100916"/>
                <a:gd name="connsiteX0" fmla="*/ 0 w 7612083"/>
                <a:gd name="connsiteY0" fmla="*/ 0 h 2097108"/>
                <a:gd name="connsiteX1" fmla="*/ 2744849 w 7612083"/>
                <a:gd name="connsiteY1" fmla="*/ 1698501 h 2097108"/>
                <a:gd name="connsiteX2" fmla="*/ 4393870 w 7612083"/>
                <a:gd name="connsiteY2" fmla="*/ 2078182 h 2097108"/>
                <a:gd name="connsiteX3" fmla="*/ 6032664 w 7612083"/>
                <a:gd name="connsiteY3" fmla="*/ 1983179 h 2097108"/>
                <a:gd name="connsiteX4" fmla="*/ 7612083 w 7612083"/>
                <a:gd name="connsiteY4" fmla="*/ 1496291 h 2097108"/>
                <a:gd name="connsiteX0" fmla="*/ 0 w 7612083"/>
                <a:gd name="connsiteY0" fmla="*/ 0 h 2097108"/>
                <a:gd name="connsiteX1" fmla="*/ 2744849 w 7612083"/>
                <a:gd name="connsiteY1" fmla="*/ 1698501 h 2097108"/>
                <a:gd name="connsiteX2" fmla="*/ 4393870 w 7612083"/>
                <a:gd name="connsiteY2" fmla="*/ 2078182 h 2097108"/>
                <a:gd name="connsiteX3" fmla="*/ 6032664 w 7612083"/>
                <a:gd name="connsiteY3" fmla="*/ 1983179 h 2097108"/>
                <a:gd name="connsiteX4" fmla="*/ 7612083 w 7612083"/>
                <a:gd name="connsiteY4" fmla="*/ 1496291 h 2097108"/>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201633"/>
                <a:gd name="connsiteX1" fmla="*/ 2744849 w 7624783"/>
                <a:gd name="connsiteY1" fmla="*/ 1698501 h 2201633"/>
                <a:gd name="connsiteX2" fmla="*/ 4393870 w 7624783"/>
                <a:gd name="connsiteY2" fmla="*/ 2078182 h 2201633"/>
                <a:gd name="connsiteX3" fmla="*/ 5232564 w 7624783"/>
                <a:gd name="connsiteY3" fmla="*/ 2135579 h 2201633"/>
                <a:gd name="connsiteX4" fmla="*/ 7624783 w 7624783"/>
                <a:gd name="connsiteY4" fmla="*/ 1204191 h 2201633"/>
                <a:gd name="connsiteX0" fmla="*/ 0 w 7624783"/>
                <a:gd name="connsiteY0" fmla="*/ 0 h 2156537"/>
                <a:gd name="connsiteX1" fmla="*/ 2744849 w 7624783"/>
                <a:gd name="connsiteY1" fmla="*/ 1698501 h 2156537"/>
                <a:gd name="connsiteX2" fmla="*/ 5232564 w 7624783"/>
                <a:gd name="connsiteY2" fmla="*/ 2135579 h 2156537"/>
                <a:gd name="connsiteX3" fmla="*/ 7624783 w 7624783"/>
                <a:gd name="connsiteY3" fmla="*/ 1204191 h 2156537"/>
                <a:gd name="connsiteX0" fmla="*/ 0 w 7624783"/>
                <a:gd name="connsiteY0" fmla="*/ 0 h 2098061"/>
                <a:gd name="connsiteX1" fmla="*/ 2744849 w 7624783"/>
                <a:gd name="connsiteY1" fmla="*/ 1698501 h 2098061"/>
                <a:gd name="connsiteX2" fmla="*/ 5207164 w 7624783"/>
                <a:gd name="connsiteY2" fmla="*/ 2072079 h 2098061"/>
                <a:gd name="connsiteX3" fmla="*/ 7624783 w 7624783"/>
                <a:gd name="connsiteY3" fmla="*/ 1204191 h 2098061"/>
                <a:gd name="connsiteX0" fmla="*/ 0 w 7624783"/>
                <a:gd name="connsiteY0" fmla="*/ 0 h 2123786"/>
                <a:gd name="connsiteX1" fmla="*/ 2744849 w 7624783"/>
                <a:gd name="connsiteY1" fmla="*/ 1698501 h 2123786"/>
                <a:gd name="connsiteX2" fmla="*/ 5207164 w 7624783"/>
                <a:gd name="connsiteY2" fmla="*/ 2072079 h 2123786"/>
                <a:gd name="connsiteX3" fmla="*/ 7624783 w 7624783"/>
                <a:gd name="connsiteY3" fmla="*/ 1204191 h 2123786"/>
                <a:gd name="connsiteX0" fmla="*/ 0 w 7624783"/>
                <a:gd name="connsiteY0" fmla="*/ 0 h 2113284"/>
                <a:gd name="connsiteX1" fmla="*/ 2744849 w 7624783"/>
                <a:gd name="connsiteY1" fmla="*/ 1698501 h 2113284"/>
                <a:gd name="connsiteX2" fmla="*/ 5207164 w 7624783"/>
                <a:gd name="connsiteY2" fmla="*/ 2072079 h 2113284"/>
                <a:gd name="connsiteX3" fmla="*/ 7624783 w 7624783"/>
                <a:gd name="connsiteY3" fmla="*/ 1204191 h 2113284"/>
              </a:gdLst>
              <a:ahLst/>
              <a:cxnLst>
                <a:cxn ang="0">
                  <a:pos x="connsiteX0" y="connsiteY0"/>
                </a:cxn>
                <a:cxn ang="0">
                  <a:pos x="connsiteX1" y="connsiteY1"/>
                </a:cxn>
                <a:cxn ang="0">
                  <a:pos x="connsiteX2" y="connsiteY2"/>
                </a:cxn>
                <a:cxn ang="0">
                  <a:pos x="connsiteX3" y="connsiteY3"/>
                </a:cxn>
              </a:cxnLst>
              <a:rect l="l" t="t" r="r" b="b"/>
              <a:pathLst>
                <a:path w="7624783" h="2113284">
                  <a:moveTo>
                    <a:pt x="0" y="0"/>
                  </a:moveTo>
                  <a:cubicBezTo>
                    <a:pt x="993568" y="764968"/>
                    <a:pt x="1876988" y="1353155"/>
                    <a:pt x="2744849" y="1698501"/>
                  </a:cubicBezTo>
                  <a:cubicBezTo>
                    <a:pt x="3612710" y="2043847"/>
                    <a:pt x="4452779" y="2192344"/>
                    <a:pt x="5207164" y="2072079"/>
                  </a:cubicBezTo>
                  <a:cubicBezTo>
                    <a:pt x="5961549" y="1951814"/>
                    <a:pt x="6861958" y="1742044"/>
                    <a:pt x="7624783" y="1204191"/>
                  </a:cubicBezTo>
                </a:path>
              </a:pathLst>
            </a:cu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529776" y="4828145"/>
              <a:ext cx="1235034" cy="1235034"/>
            </a:xfrm>
            <a:prstGeom prst="ellipse">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是</a:t>
              </a:r>
            </a:p>
          </p:txBody>
        </p:sp>
        <p:sp>
          <p:nvSpPr>
            <p:cNvPr id="22" name="椭圆 21"/>
            <p:cNvSpPr/>
            <p:nvPr/>
          </p:nvSpPr>
          <p:spPr>
            <a:xfrm>
              <a:off x="7117278" y="5273139"/>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00000"/>
                  </a:solidFill>
                  <a:latin typeface="微软雅黑" panose="020B0503020204020204" pitchFamily="34" charset="-122"/>
                  <a:ea typeface="微软雅黑" panose="020B0503020204020204" pitchFamily="34" charset="-122"/>
                </a:rPr>
                <a:t>一种责任</a:t>
              </a:r>
            </a:p>
          </p:txBody>
        </p:sp>
        <p:sp>
          <p:nvSpPr>
            <p:cNvPr id="23" name="椭圆 22"/>
            <p:cNvSpPr/>
            <p:nvPr/>
          </p:nvSpPr>
          <p:spPr>
            <a:xfrm>
              <a:off x="9487724" y="4422199"/>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00000"/>
                  </a:solidFill>
                  <a:latin typeface="微软雅黑" panose="020B0503020204020204" pitchFamily="34" charset="-122"/>
                  <a:ea typeface="微软雅黑" panose="020B0503020204020204" pitchFamily="34" charset="-122"/>
                </a:rPr>
                <a:t>一种精神</a:t>
              </a:r>
            </a:p>
          </p:txBody>
        </p:sp>
      </p:grpSp>
      <p:sp>
        <p:nvSpPr>
          <p:cNvPr id="24" name="椭圆 23"/>
          <p:cNvSpPr/>
          <p:nvPr/>
        </p:nvSpPr>
        <p:spPr>
          <a:xfrm>
            <a:off x="957308" y="2894867"/>
            <a:ext cx="2513693" cy="25136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奉</a:t>
            </a:r>
            <a:endParaRPr lang="en-US" altLang="zh-CN" sz="6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a:p>
            <a:pPr algn="ctr"/>
            <a:r>
              <a:rPr lang="zh-CN" altLang="en-US" sz="6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献</a:t>
            </a:r>
          </a:p>
        </p:txBody>
      </p:sp>
    </p:spTree>
    <p:extLst>
      <p:ext uri="{BB962C8B-B14F-4D97-AF65-F5344CB8AC3E}">
        <p14:creationId xmlns:p14="http://schemas.microsoft.com/office/powerpoint/2010/main" xmlns="" val="220939845"/>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6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childTnLst>
                                </p:cTn>
                              </p:par>
                              <p:par>
                                <p:cTn id="9" presetID="8" presetClass="emph" presetSubtype="0" decel="60000" fill="hold" grpId="1" nodeType="withEffect">
                                  <p:stCondLst>
                                    <p:cond delay="0"/>
                                  </p:stCondLst>
                                  <p:childTnLst>
                                    <p:animRot by="-21600000">
                                      <p:cBhvr>
                                        <p:cTn id="10" dur="1500" fill="hold"/>
                                        <p:tgtEl>
                                          <p:spTgt spid="2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1000"/>
                                        <p:tgtEl>
                                          <p:spTgt spid="14"/>
                                        </p:tgtEl>
                                      </p:cBhvr>
                                    </p:animEffect>
                                  </p:childTnLst>
                                </p:cTn>
                              </p:par>
                            </p:childTnLst>
                          </p:cTn>
                        </p:par>
                        <p:par>
                          <p:cTn id="15" fill="hold">
                            <p:stCondLst>
                              <p:cond delay="250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1000"/>
                                        <p:tgtEl>
                                          <p:spTgt spid="19"/>
                                        </p:tgtEl>
                                      </p:cBhvr>
                                    </p:animEffect>
                                  </p:childTnLst>
                                </p:cTn>
                              </p:par>
                            </p:childTnLst>
                          </p:cTn>
                        </p:par>
                        <p:par>
                          <p:cTn id="19" fill="hold">
                            <p:stCondLst>
                              <p:cond delay="3500"/>
                            </p:stCondLst>
                            <p:childTnLst>
                              <p:par>
                                <p:cTn id="20" presetID="22" presetClass="entr" presetSubtype="1"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787028" y="5302002"/>
            <a:ext cx="6403385" cy="2029377"/>
          </a:xfrm>
          <a:prstGeom prst="rect">
            <a:avLst/>
          </a:prstGeom>
        </p:spPr>
      </p:pic>
      <p:sp>
        <p:nvSpPr>
          <p:cNvPr id="13" name="文本框 12"/>
          <p:cNvSpPr txBox="1"/>
          <p:nvPr/>
        </p:nvSpPr>
        <p:spPr>
          <a:xfrm>
            <a:off x="4541233" y="1835475"/>
            <a:ext cx="2954655" cy="923330"/>
          </a:xfrm>
          <a:prstGeom prst="rect">
            <a:avLst/>
          </a:prstGeom>
          <a:noFill/>
        </p:spPr>
        <p:txBody>
          <a:bodyPr wrap="none" rtlCol="0">
            <a:spAutoFit/>
          </a:bodyPr>
          <a:lstStyle/>
          <a:p>
            <a:r>
              <a:rPr lang="zh-CN" altLang="en-US" sz="54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不忘初心</a:t>
            </a:r>
          </a:p>
        </p:txBody>
      </p:sp>
      <p:cxnSp>
        <p:nvCxnSpPr>
          <p:cNvPr id="14" name="直接连接符 13"/>
          <p:cNvCxnSpPr/>
          <p:nvPr/>
        </p:nvCxnSpPr>
        <p:spPr>
          <a:xfrm flipV="1">
            <a:off x="1376220" y="2853730"/>
            <a:ext cx="9284683" cy="27188"/>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270670" y="3070768"/>
            <a:ext cx="9284683" cy="2469907"/>
          </a:xfrm>
          <a:prstGeom prst="rect">
            <a:avLst/>
          </a:prstGeom>
        </p:spPr>
        <p:txBody>
          <a:bodyPr wrap="square" lIns="68580" tIns="34290" rIns="68580" bIns="34290">
            <a:spAutoFit/>
          </a:bodyPr>
          <a:lstStyle/>
          <a:p>
            <a:pPr algn="just">
              <a:lnSpc>
                <a:spcPct val="130000"/>
              </a:lnSpc>
            </a:pPr>
            <a:r>
              <a:rPr lang="zh-CN" altLang="en-US" sz="2400" dirty="0">
                <a:solidFill>
                  <a:srgbClr val="C00000"/>
                </a:solidFill>
                <a:latin typeface="微软雅黑" panose="020B0503020204020204" pitchFamily="34" charset="-122"/>
                <a:ea typeface="微软雅黑" panose="020B0503020204020204" pitchFamily="34" charset="-122"/>
              </a:rPr>
              <a:t>       一名党员一面旗帜，一名英模一座丰碑。</a:t>
            </a:r>
            <a:r>
              <a:rPr lang="zh-CN" altLang="en-US" dirty="0">
                <a:solidFill>
                  <a:srgbClr val="C00000"/>
                </a:solidFill>
                <a:latin typeface="微软雅黑" panose="020B0503020204020204" pitchFamily="34" charset="-122"/>
                <a:ea typeface="微软雅黑" panose="020B0503020204020204" pitchFamily="34" charset="-122"/>
              </a:rPr>
              <a:t>自觉地奉献及先进思想，是一个党员应尽的义务和责任，也是一个党员 党章意识、党员意识的具体体现。过去如此，现在和将来也 会如此，愿我们新一代的共产党员，能够用行动来证明，时 刻准备着，为人民的利益，贡献出自己的一切！ </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98645572"/>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474" y="3789834"/>
            <a:ext cx="12230096" cy="3069754"/>
          </a:xfrm>
          <a:prstGeom prst="rect">
            <a:avLst/>
          </a:prstGeom>
        </p:spPr>
      </p:pic>
      <p:sp>
        <p:nvSpPr>
          <p:cNvPr id="22" name="Freeform 29"/>
          <p:cNvSpPr/>
          <p:nvPr/>
        </p:nvSpPr>
        <p:spPr bwMode="auto">
          <a:xfrm>
            <a:off x="5450573" y="780697"/>
            <a:ext cx="1004155" cy="8913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47215" y="324583"/>
            <a:ext cx="1872634" cy="1873368"/>
          </a:xfrm>
          <a:prstGeom prst="rect">
            <a:avLst/>
          </a:prstGeom>
        </p:spPr>
      </p:pic>
      <p:sp>
        <p:nvSpPr>
          <p:cNvPr id="24" name="矩形 23"/>
          <p:cNvSpPr/>
          <p:nvPr/>
        </p:nvSpPr>
        <p:spPr>
          <a:xfrm>
            <a:off x="3688917" y="3069754"/>
            <a:ext cx="4801314" cy="1015663"/>
          </a:xfrm>
          <a:prstGeom prst="rect">
            <a:avLst/>
          </a:prstGeom>
        </p:spPr>
        <p:txBody>
          <a:bodyPr wrap="none">
            <a:spAutoFit/>
          </a:bodyPr>
          <a:lstStyle/>
          <a:p>
            <a:r>
              <a:rPr lang="zh-CN" altLang="en-US" sz="6000" b="1" dirty="0">
                <a:latin typeface="微软雅黑" panose="020B0503020204020204" pitchFamily="34" charset="-122"/>
                <a:ea typeface="微软雅黑" panose="020B0503020204020204" pitchFamily="34" charset="-122"/>
              </a:rPr>
              <a:t>感谢你的聆听</a:t>
            </a:r>
          </a:p>
        </p:txBody>
      </p:sp>
    </p:spTree>
    <p:extLst>
      <p:ext uri="{BB962C8B-B14F-4D97-AF65-F5344CB8AC3E}">
        <p14:creationId xmlns:p14="http://schemas.microsoft.com/office/powerpoint/2010/main" xmlns="" val="1111813403"/>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childTnLst>
                          </p:cTn>
                        </p:par>
                        <p:par>
                          <p:cTn id="21" fill="hold">
                            <p:stCondLst>
                              <p:cond delay="500"/>
                            </p:stCondLst>
                            <p:childTnLst>
                              <p:par>
                                <p:cTn id="22" presetID="8" presetClass="emph" presetSubtype="0" fill="hold" nodeType="afterEffect">
                                  <p:stCondLst>
                                    <p:cond delay="0"/>
                                  </p:stCondLst>
                                  <p:childTnLst>
                                    <p:animRot by="21600000">
                                      <p:cBhvr>
                                        <p:cTn id="23" dur="2100" fill="hold"/>
                                        <p:tgtEl>
                                          <p:spTgt spid="23"/>
                                        </p:tgtEl>
                                        <p:attrNameLst>
                                          <p:attrName>r</p:attrName>
                                        </p:attrNameLst>
                                      </p:cBhvr>
                                    </p:animRot>
                                  </p:childTnLst>
                                </p:cTn>
                              </p:par>
                            </p:childTnLst>
                          </p:cTn>
                        </p:par>
                        <p:par>
                          <p:cTn id="24" fill="hold">
                            <p:stCondLst>
                              <p:cond delay="2600"/>
                            </p:stCondLst>
                            <p:childTnLst>
                              <p:par>
                                <p:cTn id="25" presetID="22" presetClass="entr" presetSubtype="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7463857" y="7565290"/>
            <a:ext cx="719906" cy="71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p>
        </p:txBody>
      </p:sp>
      <p:pic>
        <p:nvPicPr>
          <p:cNvPr id="22" name="图片 2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319342" y="849873"/>
            <a:ext cx="4871070" cy="3043717"/>
          </a:xfrm>
          <a:prstGeom prst="rect">
            <a:avLst/>
          </a:prstGeom>
        </p:spPr>
      </p:pic>
      <p:sp>
        <p:nvSpPr>
          <p:cNvPr id="2" name="矩形: 圆角 1"/>
          <p:cNvSpPr/>
          <p:nvPr/>
        </p:nvSpPr>
        <p:spPr>
          <a:xfrm>
            <a:off x="-1" y="3855817"/>
            <a:ext cx="12190413" cy="171451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04405" y="4131608"/>
            <a:ext cx="7802137" cy="1107996"/>
          </a:xfrm>
          <a:prstGeom prst="rect">
            <a:avLst/>
          </a:prstGeom>
        </p:spPr>
        <p:txBody>
          <a:bodyPr wrap="none">
            <a:spAutoFit/>
          </a:bodyPr>
          <a:lstStyle/>
          <a:p>
            <a:pPr algn="ctr"/>
            <a:r>
              <a:rPr lang="zh-CN" altLang="en-US" sz="6600" b="1" dirty="0">
                <a:solidFill>
                  <a:srgbClr val="FFFAF0"/>
                </a:solidFill>
                <a:latin typeface="微软雅黑" panose="020B0503020204020204" pitchFamily="34" charset="-122"/>
                <a:ea typeface="微软雅黑" panose="020B0503020204020204" pitchFamily="34" charset="-122"/>
              </a:rPr>
              <a:t>认识反腐败思想体系</a:t>
            </a:r>
          </a:p>
        </p:txBody>
      </p:sp>
      <p:sp>
        <p:nvSpPr>
          <p:cNvPr id="11" name="矩形 10"/>
          <p:cNvSpPr/>
          <p:nvPr/>
        </p:nvSpPr>
        <p:spPr>
          <a:xfrm>
            <a:off x="2494806" y="686273"/>
            <a:ext cx="2646879" cy="830997"/>
          </a:xfrm>
          <a:prstGeom prst="rect">
            <a:avLst/>
          </a:prstGeom>
        </p:spPr>
        <p:txBody>
          <a:bodyPr wrap="non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第一部分</a:t>
            </a:r>
          </a:p>
        </p:txBody>
      </p:sp>
      <p:pic>
        <p:nvPicPr>
          <p:cNvPr id="3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0" y="5542298"/>
            <a:ext cx="12202985" cy="39709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Freeform 29"/>
          <p:cNvSpPr/>
          <p:nvPr/>
        </p:nvSpPr>
        <p:spPr bwMode="auto">
          <a:xfrm>
            <a:off x="1053949" y="793313"/>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4" name="图片 2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3392" y="514113"/>
            <a:ext cx="1296144" cy="1296652"/>
          </a:xfrm>
          <a:prstGeom prst="rect">
            <a:avLst/>
          </a:prstGeom>
        </p:spPr>
      </p:pic>
    </p:spTree>
    <p:extLst>
      <p:ext uri="{BB962C8B-B14F-4D97-AF65-F5344CB8AC3E}">
        <p14:creationId xmlns:p14="http://schemas.microsoft.com/office/powerpoint/2010/main" xmlns="" val="1477205327"/>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3500"/>
                            </p:stCondLst>
                            <p:childTnLst>
                              <p:par>
                                <p:cTn id="32" presetID="8" presetClass="emph" presetSubtype="0" fill="hold" nodeType="afterEffect">
                                  <p:stCondLst>
                                    <p:cond delay="0"/>
                                  </p:stCondLst>
                                  <p:childTnLst>
                                    <p:animRot by="21600000">
                                      <p:cBhvr>
                                        <p:cTn id="33" dur="2100" fill="hold"/>
                                        <p:tgtEl>
                                          <p:spTgt spid="24"/>
                                        </p:tgtEl>
                                        <p:attrNameLst>
                                          <p:attrName>r</p:attrName>
                                        </p:attrNameLst>
                                      </p:cBhvr>
                                    </p:animRot>
                                  </p:childTnLst>
                                </p:cTn>
                              </p:par>
                            </p:childTnLst>
                          </p:cTn>
                        </p:par>
                        <p:par>
                          <p:cTn id="34" fill="hold">
                            <p:stCondLst>
                              <p:cond delay="5600"/>
                            </p:stCondLst>
                            <p:childTnLst>
                              <p:par>
                                <p:cTn id="35" presetID="4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750"/>
                                        <p:tgtEl>
                                          <p:spTgt spid="11"/>
                                        </p:tgtEl>
                                      </p:cBhvr>
                                    </p:animEffect>
                                    <p:anim calcmode="lin" valueType="num">
                                      <p:cBhvr>
                                        <p:cTn id="38" dur="750" fill="hold"/>
                                        <p:tgtEl>
                                          <p:spTgt spid="11"/>
                                        </p:tgtEl>
                                        <p:attrNameLst>
                                          <p:attrName>ppt_x</p:attrName>
                                        </p:attrNameLst>
                                      </p:cBhvr>
                                      <p:tavLst>
                                        <p:tav tm="0">
                                          <p:val>
                                            <p:strVal val="#ppt_x"/>
                                          </p:val>
                                        </p:tav>
                                        <p:tav tm="100000">
                                          <p:val>
                                            <p:strVal val="#ppt_x"/>
                                          </p:val>
                                        </p:tav>
                                      </p:tavLst>
                                    </p:anim>
                                    <p:anim calcmode="lin" valueType="num">
                                      <p:cBhvr>
                                        <p:cTn id="39" dur="75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anim calcmode="lin" valueType="num">
                                      <p:cBhvr>
                                        <p:cTn id="43" dur="750" fill="hold"/>
                                        <p:tgtEl>
                                          <p:spTgt spid="10"/>
                                        </p:tgtEl>
                                        <p:attrNameLst>
                                          <p:attrName>ppt_x</p:attrName>
                                        </p:attrNameLst>
                                      </p:cBhvr>
                                      <p:tavLst>
                                        <p:tav tm="0">
                                          <p:val>
                                            <p:strVal val="#ppt_x"/>
                                          </p:val>
                                        </p:tav>
                                        <p:tav tm="100000">
                                          <p:val>
                                            <p:strVal val="#ppt_x"/>
                                          </p:val>
                                        </p:tav>
                                      </p:tavLst>
                                    </p:anim>
                                    <p:anim calcmode="lin" valueType="num">
                                      <p:cBhvr>
                                        <p:cTn id="44" dur="7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695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 grpId="0"/>
      <p:bldP spid="11" grpId="0"/>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787028" y="5302002"/>
            <a:ext cx="6403385" cy="2029377"/>
          </a:xfrm>
          <a:prstGeom prst="rect">
            <a:avLst/>
          </a:prstGeom>
        </p:spPr>
      </p:pic>
      <p:grpSp>
        <p:nvGrpSpPr>
          <p:cNvPr id="8" name="组合 7"/>
          <p:cNvGrpSpPr/>
          <p:nvPr/>
        </p:nvGrpSpPr>
        <p:grpSpPr>
          <a:xfrm>
            <a:off x="5242066" y="1594460"/>
            <a:ext cx="2959331" cy="635411"/>
            <a:chOff x="3715665" y="2475008"/>
            <a:chExt cx="9035572" cy="826297"/>
          </a:xfrm>
        </p:grpSpPr>
        <p:sp>
          <p:nvSpPr>
            <p:cNvPr id="9" name="矩形 8"/>
            <p:cNvSpPr/>
            <p:nvPr/>
          </p:nvSpPr>
          <p:spPr>
            <a:xfrm>
              <a:off x="3715665" y="2489206"/>
              <a:ext cx="8476343" cy="8120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6000">
                <a:solidFill>
                  <a:srgbClr val="FFF9EF"/>
                </a:solidFill>
                <a:latin typeface="微软雅黑" panose="020B0503020204020204" pitchFamily="34" charset="-122"/>
                <a:ea typeface="微软雅黑" panose="020B0503020204020204" pitchFamily="34" charset="-122"/>
              </a:endParaRPr>
            </a:p>
          </p:txBody>
        </p:sp>
        <p:sp>
          <p:nvSpPr>
            <p:cNvPr id="10" name="矩形 9"/>
            <p:cNvSpPr/>
            <p:nvPr/>
          </p:nvSpPr>
          <p:spPr>
            <a:xfrm>
              <a:off x="5295623" y="2475008"/>
              <a:ext cx="7455614" cy="760449"/>
            </a:xfrm>
            <a:prstGeom prst="rect">
              <a:avLst/>
            </a:prstGeom>
          </p:spPr>
          <p:txBody>
            <a:bodyPr wrap="square">
              <a:spAutoFit/>
            </a:bodyPr>
            <a:lstStyle/>
            <a:p>
              <a:r>
                <a:rPr lang="zh-CN" altLang="en-US" sz="32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生前荣誉</a:t>
              </a:r>
            </a:p>
          </p:txBody>
        </p:sp>
      </p:grpSp>
      <p:sp>
        <p:nvSpPr>
          <p:cNvPr id="11" name="矩形 10"/>
          <p:cNvSpPr/>
          <p:nvPr/>
        </p:nvSpPr>
        <p:spPr>
          <a:xfrm>
            <a:off x="4727054" y="1917626"/>
            <a:ext cx="6566679" cy="178644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文本框 11"/>
          <p:cNvSpPr txBox="1"/>
          <p:nvPr/>
        </p:nvSpPr>
        <p:spPr>
          <a:xfrm>
            <a:off x="5094324" y="2390970"/>
            <a:ext cx="5850274" cy="1200329"/>
          </a:xfrm>
          <a:prstGeom prst="rect">
            <a:avLst/>
          </a:prstGeom>
          <a:noFill/>
        </p:spPr>
        <p:txBody>
          <a:bodyPr wrap="square" rtlCol="0">
            <a:spAutoFit/>
          </a:bodyPr>
          <a:lstStyle/>
          <a:p>
            <a:pPr algn="just"/>
            <a:r>
              <a:rPr lang="en-US" altLang="zh-CN" sz="1800" dirty="0">
                <a:solidFill>
                  <a:srgbClr val="874600"/>
                </a:solidFill>
                <a:latin typeface="微软雅黑" panose="020B0503020204020204" pitchFamily="34" charset="-122"/>
                <a:ea typeface="微软雅黑" panose="020B0503020204020204" pitchFamily="34" charset="-122"/>
              </a:rPr>
              <a:t>2015</a:t>
            </a:r>
            <a:r>
              <a:rPr lang="zh-CN" altLang="en-US" sz="1800" dirty="0">
                <a:solidFill>
                  <a:srgbClr val="874600"/>
                </a:solidFill>
                <a:latin typeface="微软雅黑" panose="020B0503020204020204" pitchFamily="34" charset="-122"/>
                <a:ea typeface="微软雅黑" panose="020B0503020204020204" pitchFamily="34" charset="-122"/>
              </a:rPr>
              <a:t>年</a:t>
            </a:r>
            <a:r>
              <a:rPr lang="en-US" altLang="zh-CN" sz="1800" dirty="0">
                <a:solidFill>
                  <a:srgbClr val="874600"/>
                </a:solidFill>
                <a:latin typeface="微软雅黑" panose="020B0503020204020204" pitchFamily="34" charset="-122"/>
                <a:ea typeface="微软雅黑" panose="020B0503020204020204" pitchFamily="34" charset="-122"/>
              </a:rPr>
              <a:t>6</a:t>
            </a:r>
            <a:r>
              <a:rPr lang="zh-CN" altLang="en-US" sz="1800" dirty="0">
                <a:solidFill>
                  <a:srgbClr val="874600"/>
                </a:solidFill>
                <a:latin typeface="微软雅黑" panose="020B0503020204020204" pitchFamily="34" charset="-122"/>
                <a:ea typeface="微软雅黑" panose="020B0503020204020204" pitchFamily="34" charset="-122"/>
              </a:rPr>
              <a:t>月，荣获全国优秀县委书记称号。</a:t>
            </a:r>
            <a:endParaRPr lang="en-US" altLang="zh-CN" sz="1800" dirty="0">
              <a:solidFill>
                <a:srgbClr val="874600"/>
              </a:solidFill>
              <a:latin typeface="微软雅黑" panose="020B0503020204020204" pitchFamily="34" charset="-122"/>
              <a:ea typeface="微软雅黑" panose="020B0503020204020204" pitchFamily="34" charset="-122"/>
            </a:endParaRPr>
          </a:p>
          <a:p>
            <a:pPr algn="just"/>
            <a:r>
              <a:rPr lang="en-US" altLang="zh-CN" sz="1800" dirty="0">
                <a:solidFill>
                  <a:srgbClr val="874600"/>
                </a:solidFill>
                <a:latin typeface="微软雅黑" panose="020B0503020204020204" pitchFamily="34" charset="-122"/>
                <a:ea typeface="微软雅黑" panose="020B0503020204020204" pitchFamily="34" charset="-122"/>
              </a:rPr>
              <a:t>2017</a:t>
            </a:r>
            <a:r>
              <a:rPr lang="zh-CN" altLang="en-US" sz="1800" dirty="0">
                <a:solidFill>
                  <a:srgbClr val="874600"/>
                </a:solidFill>
                <a:latin typeface="微软雅黑" panose="020B0503020204020204" pitchFamily="34" charset="-122"/>
                <a:ea typeface="微软雅黑" panose="020B0503020204020204" pitchFamily="34" charset="-122"/>
              </a:rPr>
              <a:t>年</a:t>
            </a:r>
            <a:r>
              <a:rPr lang="en-US" altLang="zh-CN" sz="1800" dirty="0">
                <a:solidFill>
                  <a:srgbClr val="874600"/>
                </a:solidFill>
                <a:latin typeface="微软雅黑" panose="020B0503020204020204" pitchFamily="34" charset="-122"/>
                <a:ea typeface="微软雅黑" panose="020B0503020204020204" pitchFamily="34" charset="-122"/>
              </a:rPr>
              <a:t>4</a:t>
            </a:r>
            <a:r>
              <a:rPr lang="zh-CN" altLang="en-US" sz="1800" dirty="0">
                <a:solidFill>
                  <a:srgbClr val="874600"/>
                </a:solidFill>
                <a:latin typeface="微软雅黑" panose="020B0503020204020204" pitchFamily="34" charset="-122"/>
                <a:ea typeface="微软雅黑" panose="020B0503020204020204" pitchFamily="34" charset="-122"/>
              </a:rPr>
              <a:t>月，福建省委作出决定，追授廖俊波同志“全省优秀共产党员”称号，并号召全省开展向廖俊波同志学习的活动。</a:t>
            </a:r>
          </a:p>
        </p:txBody>
      </p:sp>
      <p:grpSp>
        <p:nvGrpSpPr>
          <p:cNvPr id="13" name="组合 12"/>
          <p:cNvGrpSpPr/>
          <p:nvPr/>
        </p:nvGrpSpPr>
        <p:grpSpPr>
          <a:xfrm>
            <a:off x="5242067" y="3865163"/>
            <a:ext cx="3525730" cy="629952"/>
            <a:chOff x="3715665" y="2482107"/>
            <a:chExt cx="9081311" cy="819198"/>
          </a:xfrm>
        </p:grpSpPr>
        <p:sp>
          <p:nvSpPr>
            <p:cNvPr id="14" name="矩形 13"/>
            <p:cNvSpPr/>
            <p:nvPr/>
          </p:nvSpPr>
          <p:spPr>
            <a:xfrm>
              <a:off x="3715665" y="2489206"/>
              <a:ext cx="8476343" cy="8120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6000">
                <a:solidFill>
                  <a:srgbClr val="FFF9EF"/>
                </a:solidFill>
                <a:latin typeface="微软雅黑" panose="020B0503020204020204" pitchFamily="34" charset="-122"/>
                <a:ea typeface="微软雅黑" panose="020B0503020204020204" pitchFamily="34" charset="-122"/>
              </a:endParaRPr>
            </a:p>
          </p:txBody>
        </p:sp>
        <p:sp>
          <p:nvSpPr>
            <p:cNvPr id="18" name="矩形 17"/>
            <p:cNvSpPr/>
            <p:nvPr/>
          </p:nvSpPr>
          <p:spPr>
            <a:xfrm>
              <a:off x="3842566" y="2482107"/>
              <a:ext cx="8954410" cy="760449"/>
            </a:xfrm>
            <a:prstGeom prst="rect">
              <a:avLst/>
            </a:prstGeom>
          </p:spPr>
          <p:txBody>
            <a:bodyPr wrap="square">
              <a:spAutoFit/>
            </a:bodyPr>
            <a:lstStyle/>
            <a:p>
              <a:r>
                <a:rPr lang="zh-CN" altLang="en-US" sz="32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习近平指示强调</a:t>
              </a:r>
            </a:p>
          </p:txBody>
        </p:sp>
      </p:grpSp>
      <p:sp>
        <p:nvSpPr>
          <p:cNvPr id="19" name="矩形 18"/>
          <p:cNvSpPr/>
          <p:nvPr/>
        </p:nvSpPr>
        <p:spPr>
          <a:xfrm>
            <a:off x="4727054" y="4182870"/>
            <a:ext cx="6566679" cy="178644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0" name="文本框 19"/>
          <p:cNvSpPr txBox="1"/>
          <p:nvPr/>
        </p:nvSpPr>
        <p:spPr>
          <a:xfrm>
            <a:off x="5094324" y="4656214"/>
            <a:ext cx="5850274" cy="1200329"/>
          </a:xfrm>
          <a:prstGeom prst="rect">
            <a:avLst/>
          </a:prstGeom>
          <a:noFill/>
        </p:spPr>
        <p:txBody>
          <a:bodyPr wrap="square" rtlCol="0">
            <a:spAutoFit/>
          </a:bodyPr>
          <a:lstStyle/>
          <a:p>
            <a:pPr algn="just"/>
            <a:r>
              <a:rPr lang="zh-CN" altLang="en-US" sz="1800" dirty="0">
                <a:solidFill>
                  <a:srgbClr val="874600"/>
                </a:solidFill>
                <a:latin typeface="微软雅黑" panose="020B0503020204020204" pitchFamily="34" charset="-122"/>
                <a:ea typeface="微软雅黑" panose="020B0503020204020204" pitchFamily="34" charset="-122"/>
              </a:rPr>
              <a:t>廖俊波同志任职期间，牢记党的嘱托，尽心尽责，带领当地干部群众扑下身子、苦干实干，以实际行动体现了对党忠诚、心系群众、忘我工作、无私奉献的优秀品质，无愧于“全国优秀县委书记”的称号。</a:t>
            </a:r>
          </a:p>
        </p:txBody>
      </p:sp>
      <p:sp>
        <p:nvSpPr>
          <p:cNvPr id="15" name="矩形 14"/>
          <p:cNvSpPr/>
          <p:nvPr/>
        </p:nvSpPr>
        <p:spPr>
          <a:xfrm>
            <a:off x="951670" y="1858158"/>
            <a:ext cx="3214710" cy="4143404"/>
          </a:xfrm>
          <a:prstGeom prst="rect">
            <a:avLst/>
          </a:prstGeom>
          <a:solidFill>
            <a:schemeClr val="accent2">
              <a:lumMod val="40000"/>
              <a:lumOff val="60000"/>
            </a:schemeClr>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80648764"/>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250"/>
                                        <p:tgtEl>
                                          <p:spTgt spid="12"/>
                                        </p:tgtEl>
                                      </p:cBhvr>
                                    </p:animEffect>
                                  </p:childTnLst>
                                </p:cTn>
                              </p:par>
                            </p:childTnLst>
                          </p:cTn>
                        </p:par>
                        <p:par>
                          <p:cTn id="22" fill="hold">
                            <p:stCondLst>
                              <p:cond delay="325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75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4250"/>
                            </p:stCondLst>
                            <p:childTnLst>
                              <p:par>
                                <p:cTn id="31" presetID="22" presetClass="entr" presetSubtype="1"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9"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839799" y="2653162"/>
            <a:ext cx="6352201" cy="4204838"/>
          </a:xfrm>
          <a:prstGeom prst="rect">
            <a:avLst/>
          </a:prstGeom>
        </p:spPr>
      </p:pic>
      <p:grpSp>
        <p:nvGrpSpPr>
          <p:cNvPr id="10" name="组合 9"/>
          <p:cNvGrpSpPr/>
          <p:nvPr/>
        </p:nvGrpSpPr>
        <p:grpSpPr>
          <a:xfrm>
            <a:off x="600400" y="1511081"/>
            <a:ext cx="8476343" cy="1422401"/>
            <a:chOff x="3715665" y="2489206"/>
            <a:chExt cx="8476343" cy="1422401"/>
          </a:xfrm>
        </p:grpSpPr>
        <p:sp>
          <p:nvSpPr>
            <p:cNvPr id="11" name="矩形 10"/>
            <p:cNvSpPr/>
            <p:nvPr/>
          </p:nvSpPr>
          <p:spPr>
            <a:xfrm>
              <a:off x="3715665" y="2489206"/>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sp>
          <p:nvSpPr>
            <p:cNvPr id="12" name="矩形 11"/>
            <p:cNvSpPr/>
            <p:nvPr/>
          </p:nvSpPr>
          <p:spPr>
            <a:xfrm>
              <a:off x="4719562" y="2707957"/>
              <a:ext cx="6417141" cy="923330"/>
            </a:xfrm>
            <a:prstGeom prst="rect">
              <a:avLst/>
            </a:prstGeom>
          </p:spPr>
          <p:txBody>
            <a:bodyPr wrap="none">
              <a:spAutoFit/>
            </a:bodyPr>
            <a:lstStyle/>
            <a:p>
              <a:r>
                <a:rPr lang="zh-CN" altLang="en-US" sz="54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乐于奉献是一种精神</a:t>
              </a:r>
            </a:p>
          </p:txBody>
        </p:sp>
      </p:grpSp>
      <p:sp>
        <p:nvSpPr>
          <p:cNvPr id="13" name="矩形 12"/>
          <p:cNvSpPr/>
          <p:nvPr/>
        </p:nvSpPr>
        <p:spPr>
          <a:xfrm>
            <a:off x="613928" y="3095257"/>
            <a:ext cx="8462816" cy="2304256"/>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文本框 20"/>
          <p:cNvSpPr txBox="1"/>
          <p:nvPr/>
        </p:nvSpPr>
        <p:spPr>
          <a:xfrm>
            <a:off x="888430" y="3193308"/>
            <a:ext cx="7848873" cy="2120902"/>
          </a:xfrm>
          <a:prstGeom prst="rect">
            <a:avLst/>
          </a:prstGeom>
          <a:noFill/>
        </p:spPr>
        <p:txBody>
          <a:bodyPr wrap="square" rtlCol="0">
            <a:spAutoFit/>
          </a:bodyPr>
          <a:lstStyle/>
          <a:p>
            <a:pPr algn="just">
              <a:lnSpc>
                <a:spcPct val="150000"/>
              </a:lnSpc>
            </a:pPr>
            <a:r>
              <a:rPr lang="zh-CN" altLang="en-US" sz="1800" dirty="0">
                <a:solidFill>
                  <a:srgbClr val="874600"/>
                </a:solidFill>
                <a:latin typeface="微软雅黑" panose="020B0503020204020204" pitchFamily="34" charset="-122"/>
                <a:ea typeface="微软雅黑" panose="020B0503020204020204" pitchFamily="34" charset="-122"/>
              </a:rPr>
              <a:t>       一种精神，叫做甘于奉献如果我们选择了最能为人类福利而劳动的职业，我们就不会为它的重负所压 倒，因为这是为全人类所作的牺牲</a:t>
            </a:r>
            <a:r>
              <a:rPr lang="en-US" altLang="zh-CN" sz="1800" dirty="0">
                <a:solidFill>
                  <a:srgbClr val="874600"/>
                </a:solidFill>
                <a:latin typeface="微软雅黑" panose="020B0503020204020204" pitchFamily="34" charset="-122"/>
                <a:ea typeface="微软雅黑" panose="020B0503020204020204" pitchFamily="34" charset="-122"/>
              </a:rPr>
              <a:t>;</a:t>
            </a:r>
            <a:r>
              <a:rPr lang="zh-CN" altLang="en-US" sz="1800" dirty="0">
                <a:solidFill>
                  <a:srgbClr val="874600"/>
                </a:solidFill>
                <a:latin typeface="微软雅黑" panose="020B0503020204020204" pitchFamily="34" charset="-122"/>
                <a:ea typeface="微软雅黑" panose="020B0503020204020204" pitchFamily="34" charset="-122"/>
              </a:rPr>
              <a:t>那时我们感到的将不是一点点自私而可怜的 欢乐，我们的幸福将属于千万人，我们的事业并不显赫一时，但将永远存在</a:t>
            </a:r>
            <a:r>
              <a:rPr lang="en-US" altLang="zh-CN" sz="1800" dirty="0">
                <a:solidFill>
                  <a:srgbClr val="874600"/>
                </a:solidFill>
                <a:latin typeface="微软雅黑" panose="020B0503020204020204" pitchFamily="34" charset="-122"/>
                <a:ea typeface="微软雅黑" panose="020B0503020204020204" pitchFamily="34" charset="-122"/>
              </a:rPr>
              <a:t>;</a:t>
            </a:r>
            <a:r>
              <a:rPr lang="zh-CN" altLang="en-US" sz="1800" dirty="0">
                <a:solidFill>
                  <a:srgbClr val="874600"/>
                </a:solidFill>
                <a:latin typeface="微软雅黑" panose="020B0503020204020204" pitchFamily="34" charset="-122"/>
                <a:ea typeface="微软雅黑" panose="020B0503020204020204" pitchFamily="34" charset="-122"/>
              </a:rPr>
              <a:t>而 面对我们的骨灰，高尚的人们将洒下热泪。 </a:t>
            </a:r>
          </a:p>
        </p:txBody>
      </p:sp>
      <p:sp>
        <p:nvSpPr>
          <p:cNvPr id="22" name="文本框 21"/>
          <p:cNvSpPr txBox="1"/>
          <p:nvPr/>
        </p:nvSpPr>
        <p:spPr>
          <a:xfrm>
            <a:off x="240360" y="5390309"/>
            <a:ext cx="5490606" cy="830997"/>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nSpc>
                <a:spcPct val="150000"/>
              </a:lnSpc>
            </a:pPr>
            <a:r>
              <a:rPr lang="zh-CN" altLang="en-US" dirty="0"/>
              <a:t>　我们是共产党员，奉献</a:t>
            </a:r>
            <a:r>
              <a:rPr lang="en-US" altLang="zh-CN" dirty="0"/>
              <a:t>……</a:t>
            </a:r>
            <a:endParaRPr lang="zh-CN" altLang="en-US" dirty="0"/>
          </a:p>
        </p:txBody>
      </p:sp>
    </p:spTree>
    <p:extLst>
      <p:ext uri="{BB962C8B-B14F-4D97-AF65-F5344CB8AC3E}">
        <p14:creationId xmlns:p14="http://schemas.microsoft.com/office/powerpoint/2010/main" xmlns="" val="35181084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1250"/>
                                        <p:tgtEl>
                                          <p:spTgt spid="21"/>
                                        </p:tgtEl>
                                      </p:cBhvr>
                                    </p:animEffect>
                                  </p:childTnLst>
                                </p:cTn>
                              </p:par>
                            </p:childTnLst>
                          </p:cTn>
                        </p:par>
                        <p:par>
                          <p:cTn id="22" fill="hold">
                            <p:stCondLst>
                              <p:cond delay="325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7463857" y="7565290"/>
            <a:ext cx="719906" cy="71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p>
        </p:txBody>
      </p:sp>
      <p:pic>
        <p:nvPicPr>
          <p:cNvPr id="22" name="图片 2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231109" y="1797944"/>
            <a:ext cx="6971875" cy="2505427"/>
          </a:xfrm>
          <a:prstGeom prst="rect">
            <a:avLst/>
          </a:prstGeom>
        </p:spPr>
      </p:pic>
      <p:sp>
        <p:nvSpPr>
          <p:cNvPr id="2" name="矩形: 圆角 1"/>
          <p:cNvSpPr/>
          <p:nvPr/>
        </p:nvSpPr>
        <p:spPr>
          <a:xfrm>
            <a:off x="-1" y="3855817"/>
            <a:ext cx="12190413" cy="171451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61464" y="4112084"/>
            <a:ext cx="7802136" cy="1107996"/>
          </a:xfrm>
          <a:prstGeom prst="rect">
            <a:avLst/>
          </a:prstGeom>
        </p:spPr>
        <p:txBody>
          <a:bodyPr wrap="none">
            <a:spAutoFit/>
          </a:bodyPr>
          <a:lstStyle/>
          <a:p>
            <a:pPr algn="ctr"/>
            <a:r>
              <a:rPr lang="zh-CN" altLang="en-US" sz="6600" b="1" dirty="0">
                <a:solidFill>
                  <a:srgbClr val="FFFAF0"/>
                </a:solidFill>
                <a:latin typeface="微软雅黑" panose="020B0503020204020204" pitchFamily="34" charset="-122"/>
                <a:ea typeface="微软雅黑" panose="020B0503020204020204" pitchFamily="34" charset="-122"/>
              </a:rPr>
              <a:t>履职工作特色和亮点</a:t>
            </a:r>
          </a:p>
        </p:txBody>
      </p:sp>
      <p:sp>
        <p:nvSpPr>
          <p:cNvPr id="11" name="矩形 10"/>
          <p:cNvSpPr/>
          <p:nvPr/>
        </p:nvSpPr>
        <p:spPr>
          <a:xfrm>
            <a:off x="2350093" y="686273"/>
            <a:ext cx="2664296" cy="830997"/>
          </a:xfrm>
          <a:prstGeom prst="rect">
            <a:avLst/>
          </a:prstGeom>
        </p:spPr>
        <p:txBody>
          <a:bodyPr wrap="squar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第二部分</a:t>
            </a:r>
          </a:p>
        </p:txBody>
      </p:sp>
      <p:pic>
        <p:nvPicPr>
          <p:cNvPr id="3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0" y="5542298"/>
            <a:ext cx="12202985" cy="39709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Freeform 29"/>
          <p:cNvSpPr/>
          <p:nvPr/>
        </p:nvSpPr>
        <p:spPr bwMode="auto">
          <a:xfrm>
            <a:off x="1053949" y="793313"/>
            <a:ext cx="695026" cy="61691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4" name="图片 2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3392" y="514113"/>
            <a:ext cx="1296144" cy="1296652"/>
          </a:xfrm>
          <a:prstGeom prst="rect">
            <a:avLst/>
          </a:prstGeom>
        </p:spPr>
      </p:pic>
    </p:spTree>
    <p:extLst>
      <p:ext uri="{BB962C8B-B14F-4D97-AF65-F5344CB8AC3E}">
        <p14:creationId xmlns:p14="http://schemas.microsoft.com/office/powerpoint/2010/main" xmlns="" val="3284492640"/>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3500"/>
                            </p:stCondLst>
                            <p:childTnLst>
                              <p:par>
                                <p:cTn id="32" presetID="8" presetClass="emph" presetSubtype="0" fill="hold" nodeType="afterEffect">
                                  <p:stCondLst>
                                    <p:cond delay="0"/>
                                  </p:stCondLst>
                                  <p:childTnLst>
                                    <p:animRot by="21600000">
                                      <p:cBhvr>
                                        <p:cTn id="33" dur="2100" fill="hold"/>
                                        <p:tgtEl>
                                          <p:spTgt spid="24"/>
                                        </p:tgtEl>
                                        <p:attrNameLst>
                                          <p:attrName>r</p:attrName>
                                        </p:attrNameLst>
                                      </p:cBhvr>
                                    </p:animRot>
                                  </p:childTnLst>
                                </p:cTn>
                              </p:par>
                            </p:childTnLst>
                          </p:cTn>
                        </p:par>
                        <p:par>
                          <p:cTn id="34" fill="hold">
                            <p:stCondLst>
                              <p:cond delay="5600"/>
                            </p:stCondLst>
                            <p:childTnLst>
                              <p:par>
                                <p:cTn id="35" presetID="4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750"/>
                                        <p:tgtEl>
                                          <p:spTgt spid="11"/>
                                        </p:tgtEl>
                                      </p:cBhvr>
                                    </p:animEffect>
                                    <p:anim calcmode="lin" valueType="num">
                                      <p:cBhvr>
                                        <p:cTn id="38" dur="750" fill="hold"/>
                                        <p:tgtEl>
                                          <p:spTgt spid="11"/>
                                        </p:tgtEl>
                                        <p:attrNameLst>
                                          <p:attrName>ppt_x</p:attrName>
                                        </p:attrNameLst>
                                      </p:cBhvr>
                                      <p:tavLst>
                                        <p:tav tm="0">
                                          <p:val>
                                            <p:strVal val="#ppt_x"/>
                                          </p:val>
                                        </p:tav>
                                        <p:tav tm="100000">
                                          <p:val>
                                            <p:strVal val="#ppt_x"/>
                                          </p:val>
                                        </p:tav>
                                      </p:tavLst>
                                    </p:anim>
                                    <p:anim calcmode="lin" valueType="num">
                                      <p:cBhvr>
                                        <p:cTn id="39" dur="75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anim calcmode="lin" valueType="num">
                                      <p:cBhvr>
                                        <p:cTn id="43" dur="750" fill="hold"/>
                                        <p:tgtEl>
                                          <p:spTgt spid="10"/>
                                        </p:tgtEl>
                                        <p:attrNameLst>
                                          <p:attrName>ppt_x</p:attrName>
                                        </p:attrNameLst>
                                      </p:cBhvr>
                                      <p:tavLst>
                                        <p:tav tm="0">
                                          <p:val>
                                            <p:strVal val="#ppt_x"/>
                                          </p:val>
                                        </p:tav>
                                        <p:tav tm="100000">
                                          <p:val>
                                            <p:strVal val="#ppt_x"/>
                                          </p:val>
                                        </p:tav>
                                      </p:tavLst>
                                    </p:anim>
                                    <p:anim calcmode="lin" valueType="num">
                                      <p:cBhvr>
                                        <p:cTn id="44" dur="7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695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 grpId="0"/>
      <p:bldP spid="11" grpId="0"/>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787028" y="5302002"/>
            <a:ext cx="6403385" cy="2029377"/>
          </a:xfrm>
          <a:prstGeom prst="rect">
            <a:avLst/>
          </a:prstGeom>
        </p:spPr>
      </p:pic>
      <p:grpSp>
        <p:nvGrpSpPr>
          <p:cNvPr id="21" name="组合 20"/>
          <p:cNvGrpSpPr/>
          <p:nvPr/>
        </p:nvGrpSpPr>
        <p:grpSpPr>
          <a:xfrm>
            <a:off x="1850694" y="2349674"/>
            <a:ext cx="1345371" cy="2958719"/>
            <a:chOff x="924625" y="4114801"/>
            <a:chExt cx="1317832" cy="2850821"/>
          </a:xfrm>
        </p:grpSpPr>
        <p:sp>
          <p:nvSpPr>
            <p:cNvPr id="22" name="椭圆 21"/>
            <p:cNvSpPr/>
            <p:nvPr/>
          </p:nvSpPr>
          <p:spPr>
            <a:xfrm>
              <a:off x="979714" y="4114801"/>
              <a:ext cx="1262743" cy="1262743"/>
            </a:xfrm>
            <a:prstGeom prst="ellipse">
              <a:avLst/>
            </a:prstGeom>
            <a:solidFill>
              <a:srgbClr val="C00000"/>
            </a:solidFill>
            <a:ln w="5715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01</a:t>
              </a:r>
              <a:endParaRPr lang="zh-CN" altLang="en-US"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p:txBody>
        </p:sp>
        <p:sp>
          <p:nvSpPr>
            <p:cNvPr id="23" name="矩形 22"/>
            <p:cNvSpPr/>
            <p:nvPr/>
          </p:nvSpPr>
          <p:spPr>
            <a:xfrm>
              <a:off x="924625" y="5571824"/>
              <a:ext cx="1286300" cy="1393798"/>
            </a:xfrm>
            <a:prstGeom prst="rect">
              <a:avLst/>
            </a:prstGeom>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务实</a:t>
              </a:r>
              <a:endParaRPr lang="en-US" altLang="zh-CN" sz="4400" b="1" dirty="0">
                <a:solidFill>
                  <a:srgbClr val="C00000"/>
                </a:solidFill>
                <a:latin typeface="微软雅黑" panose="020B0503020204020204" pitchFamily="34" charset="-122"/>
                <a:ea typeface="微软雅黑" panose="020B0503020204020204" pitchFamily="34" charset="-122"/>
              </a:endParaRPr>
            </a:p>
            <a:p>
              <a:pPr algn="ctr"/>
              <a:r>
                <a:rPr lang="zh-CN" altLang="en-US" sz="4400" b="1" dirty="0">
                  <a:solidFill>
                    <a:srgbClr val="C00000"/>
                  </a:solidFill>
                  <a:latin typeface="微软雅黑" panose="020B0503020204020204" pitchFamily="34" charset="-122"/>
                  <a:ea typeface="微软雅黑" panose="020B0503020204020204" pitchFamily="34" charset="-122"/>
                </a:rPr>
                <a:t>为民</a:t>
              </a:r>
            </a:p>
          </p:txBody>
        </p:sp>
      </p:grpSp>
      <p:grpSp>
        <p:nvGrpSpPr>
          <p:cNvPr id="24" name="组合 23"/>
          <p:cNvGrpSpPr/>
          <p:nvPr/>
        </p:nvGrpSpPr>
        <p:grpSpPr>
          <a:xfrm>
            <a:off x="4074613" y="2349674"/>
            <a:ext cx="1345372" cy="2958719"/>
            <a:chOff x="924625" y="4114801"/>
            <a:chExt cx="1317832" cy="2850821"/>
          </a:xfrm>
        </p:grpSpPr>
        <p:sp>
          <p:nvSpPr>
            <p:cNvPr id="25" name="椭圆 24"/>
            <p:cNvSpPr/>
            <p:nvPr/>
          </p:nvSpPr>
          <p:spPr>
            <a:xfrm>
              <a:off x="979714" y="4114801"/>
              <a:ext cx="1262743" cy="1262743"/>
            </a:xfrm>
            <a:prstGeom prst="ellipse">
              <a:avLst/>
            </a:prstGeom>
            <a:solidFill>
              <a:srgbClr val="C00000"/>
            </a:solidFill>
            <a:ln w="5715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02</a:t>
              </a:r>
              <a:endParaRPr lang="zh-CN" altLang="en-US"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p:txBody>
        </p:sp>
        <p:sp>
          <p:nvSpPr>
            <p:cNvPr id="26" name="矩形 25"/>
            <p:cNvSpPr/>
            <p:nvPr/>
          </p:nvSpPr>
          <p:spPr>
            <a:xfrm>
              <a:off x="924625" y="5571824"/>
              <a:ext cx="1286299" cy="1393798"/>
            </a:xfrm>
            <a:prstGeom prst="rect">
              <a:avLst/>
            </a:prstGeom>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敢于</a:t>
              </a:r>
              <a:endParaRPr lang="en-US" altLang="zh-CN" sz="4400" b="1" dirty="0">
                <a:solidFill>
                  <a:srgbClr val="C00000"/>
                </a:solidFill>
                <a:latin typeface="微软雅黑" panose="020B0503020204020204" pitchFamily="34" charset="-122"/>
                <a:ea typeface="微软雅黑" panose="020B0503020204020204" pitchFamily="34" charset="-122"/>
              </a:endParaRPr>
            </a:p>
            <a:p>
              <a:pPr algn="ctr"/>
              <a:r>
                <a:rPr lang="zh-CN" altLang="en-US" sz="4400" b="1" dirty="0">
                  <a:solidFill>
                    <a:srgbClr val="C00000"/>
                  </a:solidFill>
                  <a:latin typeface="微软雅黑" panose="020B0503020204020204" pitchFamily="34" charset="-122"/>
                  <a:ea typeface="微软雅黑" panose="020B0503020204020204" pitchFamily="34" charset="-122"/>
                </a:rPr>
                <a:t>担当</a:t>
              </a:r>
            </a:p>
          </p:txBody>
        </p:sp>
      </p:grpSp>
      <p:grpSp>
        <p:nvGrpSpPr>
          <p:cNvPr id="27" name="组合 26"/>
          <p:cNvGrpSpPr/>
          <p:nvPr/>
        </p:nvGrpSpPr>
        <p:grpSpPr>
          <a:xfrm>
            <a:off x="6322581" y="2349674"/>
            <a:ext cx="1345370" cy="2958719"/>
            <a:chOff x="924627" y="4114801"/>
            <a:chExt cx="1317830" cy="2850821"/>
          </a:xfrm>
        </p:grpSpPr>
        <p:sp>
          <p:nvSpPr>
            <p:cNvPr id="28" name="椭圆 27"/>
            <p:cNvSpPr/>
            <p:nvPr/>
          </p:nvSpPr>
          <p:spPr>
            <a:xfrm>
              <a:off x="979714" y="4114801"/>
              <a:ext cx="1262743" cy="1262743"/>
            </a:xfrm>
            <a:prstGeom prst="ellipse">
              <a:avLst/>
            </a:prstGeom>
            <a:solidFill>
              <a:srgbClr val="C00000"/>
            </a:solidFill>
            <a:ln w="5715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03</a:t>
              </a:r>
              <a:endParaRPr lang="zh-CN" altLang="en-US"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p:txBody>
        </p:sp>
        <p:sp>
          <p:nvSpPr>
            <p:cNvPr id="29" name="矩形 28"/>
            <p:cNvSpPr/>
            <p:nvPr/>
          </p:nvSpPr>
          <p:spPr>
            <a:xfrm>
              <a:off x="924627" y="5571824"/>
              <a:ext cx="1286299" cy="1393798"/>
            </a:xfrm>
            <a:prstGeom prst="rect">
              <a:avLst/>
            </a:prstGeom>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甘为</a:t>
              </a:r>
              <a:endParaRPr lang="en-US" altLang="zh-CN" sz="4400" b="1" dirty="0">
                <a:solidFill>
                  <a:srgbClr val="C00000"/>
                </a:solidFill>
                <a:latin typeface="微软雅黑" panose="020B0503020204020204" pitchFamily="34" charset="-122"/>
                <a:ea typeface="微软雅黑" panose="020B0503020204020204" pitchFamily="34" charset="-122"/>
              </a:endParaRPr>
            </a:p>
            <a:p>
              <a:pPr algn="ctr"/>
              <a:r>
                <a:rPr lang="zh-CN" altLang="en-US" sz="4400" b="1" dirty="0">
                  <a:solidFill>
                    <a:srgbClr val="C00000"/>
                  </a:solidFill>
                  <a:latin typeface="微软雅黑" panose="020B0503020204020204" pitchFamily="34" charset="-122"/>
                  <a:ea typeface="微软雅黑" panose="020B0503020204020204" pitchFamily="34" charset="-122"/>
                </a:rPr>
                <a:t>人梯</a:t>
              </a:r>
            </a:p>
          </p:txBody>
        </p:sp>
      </p:grpSp>
      <p:sp>
        <p:nvSpPr>
          <p:cNvPr id="30" name="矩形 29"/>
          <p:cNvSpPr/>
          <p:nvPr/>
        </p:nvSpPr>
        <p:spPr>
          <a:xfrm>
            <a:off x="766614" y="2061642"/>
            <a:ext cx="10494016" cy="36004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1" name="组合 30"/>
          <p:cNvGrpSpPr/>
          <p:nvPr/>
        </p:nvGrpSpPr>
        <p:grpSpPr>
          <a:xfrm>
            <a:off x="8567018" y="2349674"/>
            <a:ext cx="1345370" cy="2958718"/>
            <a:chOff x="924627" y="4114801"/>
            <a:chExt cx="1317830" cy="2850820"/>
          </a:xfrm>
        </p:grpSpPr>
        <p:sp>
          <p:nvSpPr>
            <p:cNvPr id="32" name="椭圆 31"/>
            <p:cNvSpPr/>
            <p:nvPr/>
          </p:nvSpPr>
          <p:spPr>
            <a:xfrm>
              <a:off x="979714" y="4114801"/>
              <a:ext cx="1262743" cy="1262743"/>
            </a:xfrm>
            <a:prstGeom prst="ellipse">
              <a:avLst/>
            </a:prstGeom>
            <a:solidFill>
              <a:srgbClr val="C00000"/>
            </a:solidFill>
            <a:ln w="5715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04</a:t>
              </a:r>
              <a:endParaRPr lang="zh-CN" altLang="en-US" sz="3600"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p:txBody>
        </p:sp>
        <p:sp>
          <p:nvSpPr>
            <p:cNvPr id="33" name="矩形 32"/>
            <p:cNvSpPr/>
            <p:nvPr/>
          </p:nvSpPr>
          <p:spPr>
            <a:xfrm>
              <a:off x="924627" y="5571824"/>
              <a:ext cx="1286299" cy="1393797"/>
            </a:xfrm>
            <a:prstGeom prst="rect">
              <a:avLst/>
            </a:prstGeom>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rPr>
                <a:t>平易</a:t>
              </a:r>
              <a:endParaRPr lang="en-US" altLang="zh-CN" sz="4400" b="1" dirty="0">
                <a:solidFill>
                  <a:srgbClr val="C00000"/>
                </a:solidFill>
                <a:latin typeface="微软雅黑" panose="020B0503020204020204" pitchFamily="34" charset="-122"/>
                <a:ea typeface="微软雅黑" panose="020B0503020204020204" pitchFamily="34" charset="-122"/>
              </a:endParaRPr>
            </a:p>
            <a:p>
              <a:pPr algn="ctr"/>
              <a:r>
                <a:rPr lang="zh-CN" altLang="en-US" sz="4400" b="1" dirty="0">
                  <a:solidFill>
                    <a:srgbClr val="C00000"/>
                  </a:solidFill>
                  <a:latin typeface="微软雅黑" panose="020B0503020204020204" pitchFamily="34" charset="-122"/>
                  <a:ea typeface="微软雅黑" panose="020B0503020204020204" pitchFamily="34" charset="-122"/>
                </a:rPr>
                <a:t>近人</a:t>
              </a:r>
            </a:p>
          </p:txBody>
        </p:sp>
      </p:grpSp>
    </p:spTree>
    <p:extLst>
      <p:ext uri="{BB962C8B-B14F-4D97-AF65-F5344CB8AC3E}">
        <p14:creationId xmlns:p14="http://schemas.microsoft.com/office/powerpoint/2010/main" xmlns="" val="748038833"/>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750"/>
                                        <p:tgtEl>
                                          <p:spTgt spid="21"/>
                                        </p:tgtEl>
                                      </p:cBhvr>
                                    </p:animEffect>
                                  </p:childTnLst>
                                </p:cTn>
                              </p:par>
                            </p:childTnLst>
                          </p:cTn>
                        </p:par>
                        <p:par>
                          <p:cTn id="18" fill="hold">
                            <p:stCondLst>
                              <p:cond delay="2250"/>
                            </p:stCondLst>
                            <p:childTnLst>
                              <p:par>
                                <p:cTn id="19" presetID="22" presetClass="entr" presetSubtype="1"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750"/>
                                        <p:tgtEl>
                                          <p:spTgt spid="24"/>
                                        </p:tgtEl>
                                      </p:cBhvr>
                                    </p:animEffect>
                                  </p:childTnLst>
                                </p:cTn>
                              </p:par>
                            </p:childTnLst>
                          </p:cTn>
                        </p:par>
                        <p:par>
                          <p:cTn id="22" fill="hold">
                            <p:stCondLst>
                              <p:cond delay="3000"/>
                            </p:stCondLst>
                            <p:childTnLst>
                              <p:par>
                                <p:cTn id="23" presetID="22" presetClass="entr" presetSubtype="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750"/>
                                        <p:tgtEl>
                                          <p:spTgt spid="27"/>
                                        </p:tgtEl>
                                      </p:cBhvr>
                                    </p:animEffect>
                                  </p:childTnLst>
                                </p:cTn>
                              </p:par>
                            </p:childTnLst>
                          </p:cTn>
                        </p:par>
                        <p:par>
                          <p:cTn id="26" fill="hold">
                            <p:stCondLst>
                              <p:cond delay="3750"/>
                            </p:stCondLst>
                            <p:childTnLst>
                              <p:par>
                                <p:cTn id="27" presetID="22" presetClass="entr" presetSubtype="1"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flipH="1">
            <a:off x="-41528" y="5229271"/>
            <a:ext cx="5828556" cy="2029377"/>
          </a:xfrm>
          <a:prstGeom prst="rect">
            <a:avLst/>
          </a:prstGeom>
        </p:spPr>
      </p:pic>
      <p:sp>
        <p:nvSpPr>
          <p:cNvPr id="18" name="文本框 17"/>
          <p:cNvSpPr txBox="1"/>
          <p:nvPr/>
        </p:nvSpPr>
        <p:spPr>
          <a:xfrm>
            <a:off x="1024386" y="3025216"/>
            <a:ext cx="9997434" cy="2807948"/>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廖书记不是在基层，就是在去基层的路上。”廖俊波任政和县委书记时，面对贫困县、革命老区、经济发展长期全省倒数第一的政和，没有打退堂鼓，没有掉头而走，没有庸庸碌碌当个太平官，相反，在经过实地调研后，廖俊波主动带头，率领全县党员干部撸起袖子加油干，经常深入基层一线，从来不怕苦怕累。就这样，短短</a:t>
            </a:r>
            <a:r>
              <a:rPr lang="en-US" altLang="zh-CN" sz="2000" dirty="0">
                <a:solidFill>
                  <a:srgbClr val="874600"/>
                </a:solidFill>
                <a:latin typeface="微软雅黑" panose="020B0503020204020204" pitchFamily="34" charset="-122"/>
                <a:ea typeface="微软雅黑" panose="020B0503020204020204" pitchFamily="34" charset="-122"/>
              </a:rPr>
              <a:t>4</a:t>
            </a:r>
            <a:r>
              <a:rPr lang="zh-CN" altLang="en-US" sz="2000" dirty="0">
                <a:solidFill>
                  <a:srgbClr val="874600"/>
                </a:solidFill>
                <a:latin typeface="微软雅黑" panose="020B0503020204020204" pitchFamily="34" charset="-122"/>
                <a:ea typeface="微软雅黑" panose="020B0503020204020204" pitchFamily="34" charset="-122"/>
              </a:rPr>
              <a:t>年，政和山乡巨变，财政总收入、</a:t>
            </a:r>
            <a:r>
              <a:rPr lang="en-US" altLang="zh-CN" sz="2000" dirty="0">
                <a:solidFill>
                  <a:srgbClr val="874600"/>
                </a:solidFill>
                <a:latin typeface="微软雅黑" panose="020B0503020204020204" pitchFamily="34" charset="-122"/>
                <a:ea typeface="微软雅黑" panose="020B0503020204020204" pitchFamily="34" charset="-122"/>
              </a:rPr>
              <a:t>GDP</a:t>
            </a:r>
            <a:r>
              <a:rPr lang="zh-CN" altLang="en-US" sz="2000" dirty="0">
                <a:solidFill>
                  <a:srgbClr val="874600"/>
                </a:solidFill>
                <a:latin typeface="微软雅黑" panose="020B0503020204020204" pitchFamily="34" charset="-122"/>
                <a:ea typeface="微软雅黑" panose="020B0503020204020204" pitchFamily="34" charset="-122"/>
              </a:rPr>
              <a:t>、固定资产投资、规模以上工业产值等都实现了极大的增长，一个全新的生机勃勃的政和展现在人们面前</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8476343" y="1661276"/>
            <a:ext cx="2510971" cy="112540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0" y="1661276"/>
            <a:ext cx="8476343" cy="112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024386" y="1707604"/>
            <a:ext cx="6912302" cy="1047750"/>
            <a:chOff x="3927243" y="1934017"/>
            <a:chExt cx="6912302" cy="1047750"/>
          </a:xfrm>
        </p:grpSpPr>
        <p:sp>
          <p:nvSpPr>
            <p:cNvPr id="24" name="矩形 23"/>
            <p:cNvSpPr/>
            <p:nvPr/>
          </p:nvSpPr>
          <p:spPr>
            <a:xfrm>
              <a:off x="3927243" y="2034890"/>
              <a:ext cx="6912302" cy="830997"/>
            </a:xfrm>
            <a:prstGeom prst="rect">
              <a:avLst/>
            </a:prstGeom>
          </p:spPr>
          <p:txBody>
            <a:bodyPr wrap="square">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廖书记 务实为民</a:t>
              </a:r>
              <a:endParaRPr lang="en-US" altLang="zh-CN" sz="4800" b="1" dirty="0">
                <a:solidFill>
                  <a:srgbClr val="FFFDFB"/>
                </a:solidFill>
                <a:latin typeface="微软雅黑" panose="020B0503020204020204" pitchFamily="34" charset="-122"/>
                <a:ea typeface="微软雅黑" panose="020B0503020204020204" pitchFamily="34" charset="-122"/>
              </a:endParaRPr>
            </a:p>
          </p:txBody>
        </p:sp>
        <p:sp>
          <p:nvSpPr>
            <p:cNvPr id="25" name="椭圆 24"/>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rgbClr val="C00000"/>
                  </a:solidFill>
                  <a:latin typeface="微软雅黑" panose="020B0503020204020204" pitchFamily="34" charset="-122"/>
                  <a:ea typeface="微软雅黑" panose="020B0503020204020204" pitchFamily="34" charset="-122"/>
                </a:rPr>
                <a:t>1</a:t>
              </a:r>
              <a:endParaRPr lang="zh-CN" altLang="en-US" sz="7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787373875"/>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strips(downRight)">
                                      <p:cBhvr>
                                        <p:cTn id="23" dur="500"/>
                                        <p:tgtEl>
                                          <p:spTgt spid="2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24386" y="3353574"/>
            <a:ext cx="9997434" cy="2346283"/>
          </a:xfrm>
          <a:prstGeom prst="rect">
            <a:avLst/>
          </a:prstGeom>
          <a:noFill/>
        </p:spPr>
        <p:txBody>
          <a:bodyPr wrap="square" rtlCol="0">
            <a:spAutoFit/>
          </a:bodyPr>
          <a:lstStyle/>
          <a:p>
            <a:pPr algn="just">
              <a:lnSpc>
                <a:spcPct val="150000"/>
              </a:lnSpc>
            </a:pPr>
            <a:r>
              <a:rPr lang="zh-CN" altLang="en-US" sz="2000" dirty="0">
                <a:solidFill>
                  <a:srgbClr val="874600"/>
                </a:solidFill>
                <a:latin typeface="微软雅黑" panose="020B0503020204020204" pitchFamily="34" charset="-122"/>
                <a:ea typeface="微软雅黑" panose="020B0503020204020204" pitchFamily="34" charset="-122"/>
              </a:rPr>
              <a:t>      “能够当一个领头人，让</a:t>
            </a:r>
            <a:r>
              <a:rPr lang="en-US" altLang="zh-CN" sz="2000" dirty="0">
                <a:solidFill>
                  <a:srgbClr val="874600"/>
                </a:solidFill>
                <a:latin typeface="微软雅黑" panose="020B0503020204020204" pitchFamily="34" charset="-122"/>
                <a:ea typeface="微软雅黑" panose="020B0503020204020204" pitchFamily="34" charset="-122"/>
              </a:rPr>
              <a:t>23</a:t>
            </a:r>
            <a:r>
              <a:rPr lang="zh-CN" altLang="en-US" sz="2000" dirty="0">
                <a:solidFill>
                  <a:srgbClr val="874600"/>
                </a:solidFill>
                <a:latin typeface="微软雅黑" panose="020B0503020204020204" pitchFamily="34" charset="-122"/>
                <a:ea typeface="微软雅黑" panose="020B0503020204020204" pitchFamily="34" charset="-122"/>
              </a:rPr>
              <a:t>万政和百姓过上更好的生活，这是一件美妙的事情。”当“领头人”难，当好“领头人”更难，可是廖俊波心中就有理想有担当，要带领百姓奔向更美好的生活。廖俊波曾被赞有“大侠”风范，正是这种“侠范”，让他总是充满了力量，立说立行是他的风格，走在前面是他的常态，无论是推进精准扶贫还是经济建设，廖俊波都把担当放在首位，用勤奋、用实干、用严谨描绘出一幅幅美丽的画卷。</a:t>
            </a:r>
          </a:p>
        </p:txBody>
      </p:sp>
      <p:sp>
        <p:nvSpPr>
          <p:cNvPr id="10" name="矩形 9"/>
          <p:cNvSpPr/>
          <p:nvPr/>
        </p:nvSpPr>
        <p:spPr>
          <a:xfrm>
            <a:off x="8476343" y="1989634"/>
            <a:ext cx="2510971" cy="1125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0" y="1989634"/>
            <a:ext cx="8476343" cy="1125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24386" y="2035962"/>
            <a:ext cx="6912302" cy="1047750"/>
            <a:chOff x="3927243" y="1934017"/>
            <a:chExt cx="6912302" cy="1047750"/>
          </a:xfrm>
        </p:grpSpPr>
        <p:sp>
          <p:nvSpPr>
            <p:cNvPr id="19" name="矩形 18"/>
            <p:cNvSpPr/>
            <p:nvPr/>
          </p:nvSpPr>
          <p:spPr>
            <a:xfrm>
              <a:off x="3927243" y="2034890"/>
              <a:ext cx="6912302" cy="830997"/>
            </a:xfrm>
            <a:prstGeom prst="rect">
              <a:avLst/>
            </a:prstGeom>
          </p:spPr>
          <p:txBody>
            <a:bodyPr wrap="square">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廖书记 敢于担当</a:t>
              </a:r>
            </a:p>
          </p:txBody>
        </p:sp>
        <p:sp>
          <p:nvSpPr>
            <p:cNvPr id="20" name="椭圆 19"/>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rgbClr val="C00000"/>
                  </a:solidFill>
                  <a:latin typeface="微软雅黑" panose="020B0503020204020204" pitchFamily="34" charset="-122"/>
                  <a:ea typeface="微软雅黑" panose="020B0503020204020204" pitchFamily="34" charset="-122"/>
                </a:rPr>
                <a:t>2</a:t>
              </a:r>
              <a:endParaRPr lang="zh-CN" altLang="en-US" sz="7000" b="1" dirty="0">
                <a:solidFill>
                  <a:srgbClr val="C00000"/>
                </a:solidFill>
                <a:latin typeface="微软雅黑" panose="020B0503020204020204" pitchFamily="34" charset="-122"/>
                <a:ea typeface="微软雅黑" panose="020B0503020204020204" pitchFamily="34" charset="-122"/>
              </a:endParaRPr>
            </a:p>
          </p:txBody>
        </p:sp>
      </p:grpSp>
      <p:pic>
        <p:nvPicPr>
          <p:cNvPr id="21" name="图片 2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743278" y="5302002"/>
            <a:ext cx="5492678" cy="1557585"/>
          </a:xfrm>
          <a:prstGeom prst="rect">
            <a:avLst/>
          </a:prstGeom>
        </p:spPr>
      </p:pic>
    </p:spTree>
    <p:extLst>
      <p:ext uri="{BB962C8B-B14F-4D97-AF65-F5344CB8AC3E}">
        <p14:creationId xmlns:p14="http://schemas.microsoft.com/office/powerpoint/2010/main" xmlns="" val="1077268101"/>
      </p:ext>
    </p:extLst>
  </p:cSld>
  <p:clrMapOvr>
    <a:masterClrMapping/>
  </p:clrMapOvr>
  <mc:AlternateContent xmlns:mc="http://schemas.openxmlformats.org/markup-compatibility/2006">
    <mc:Choice xmlns:p14="http://schemas.microsoft.com/office/powerpoint/2010/main" xmlns="" Requires="p14">
      <p:transition spd="slow" p14:dur="1500" advClick="0" advTm="3010">
        <p:random/>
      </p:transition>
    </mc:Choice>
    <mc:Fallback>
      <p:transition spd="slow" advClick="0" advTm="30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Right)">
                                      <p:cBhvr>
                                        <p:cTn id="17" dur="500"/>
                                        <p:tgtEl>
                                          <p:spTgt spid="1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125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18"/>
</p:tagLst>
</file>

<file path=ppt/tags/tag2.xml><?xml version="1.0" encoding="utf-8"?>
<p:tagLst xmlns:a="http://schemas.openxmlformats.org/drawingml/2006/main" xmlns:r="http://schemas.openxmlformats.org/officeDocument/2006/relationships" xmlns:p="http://schemas.openxmlformats.org/presentationml/2006/main">
  <p:tag name="MH" val="20160527204801"/>
  <p:tag name="MH_LIBRARY" val="GRAPHIC"/>
  <p:tag name="MH_TYPE" val="Other"/>
  <p:tag name="MH_ORDER" val="3"/>
</p:tagLst>
</file>

<file path=ppt/theme/theme1.xml><?xml version="1.0" encoding="utf-8"?>
<a:theme xmlns:a="http://schemas.openxmlformats.org/drawingml/2006/main" name="Office 主题">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8476</TotalTime>
  <Words>2066</Words>
  <Application>Microsoft Office PowerPoint</Application>
  <PresentationFormat>自定义</PresentationFormat>
  <Paragraphs>132</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dc:title>
  <dc:creator>Administrator</dc:creator>
  <cp:lastModifiedBy>Sky123.Org</cp:lastModifiedBy>
  <cp:revision>590</cp:revision>
  <dcterms:created xsi:type="dcterms:W3CDTF">2016-02-23T04:18:33Z</dcterms:created>
  <dcterms:modified xsi:type="dcterms:W3CDTF">2017-11-02T02:39:30Z</dcterms:modified>
</cp:coreProperties>
</file>