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2.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
  </p:sldMasterIdLst>
  <p:notesMasterIdLst>
    <p:notesMasterId r:id="rId66"/>
  </p:notesMasterIdLst>
  <p:handoutMasterIdLst>
    <p:handoutMasterId r:id="rId67"/>
  </p:handoutMasterIdLst>
  <p:sldIdLst>
    <p:sldId id="393" r:id="rId2"/>
    <p:sldId id="315" r:id="rId3"/>
    <p:sldId id="320" r:id="rId4"/>
    <p:sldId id="317" r:id="rId5"/>
    <p:sldId id="377" r:id="rId6"/>
    <p:sldId id="376" r:id="rId7"/>
    <p:sldId id="378" r:id="rId8"/>
    <p:sldId id="321" r:id="rId9"/>
    <p:sldId id="323" r:id="rId10"/>
    <p:sldId id="324" r:id="rId11"/>
    <p:sldId id="325" r:id="rId12"/>
    <p:sldId id="326" r:id="rId13"/>
    <p:sldId id="327" r:id="rId14"/>
    <p:sldId id="328" r:id="rId15"/>
    <p:sldId id="329" r:id="rId16"/>
    <p:sldId id="330" r:id="rId17"/>
    <p:sldId id="331" r:id="rId18"/>
    <p:sldId id="380" r:id="rId19"/>
    <p:sldId id="332" r:id="rId20"/>
    <p:sldId id="381" r:id="rId21"/>
    <p:sldId id="333" r:id="rId22"/>
    <p:sldId id="334" r:id="rId23"/>
    <p:sldId id="382" r:id="rId24"/>
    <p:sldId id="383" r:id="rId25"/>
    <p:sldId id="336" r:id="rId26"/>
    <p:sldId id="337" r:id="rId27"/>
    <p:sldId id="385" r:id="rId28"/>
    <p:sldId id="338" r:id="rId29"/>
    <p:sldId id="386" r:id="rId30"/>
    <p:sldId id="340" r:id="rId31"/>
    <p:sldId id="341" r:id="rId32"/>
    <p:sldId id="342" r:id="rId33"/>
    <p:sldId id="343" r:id="rId34"/>
    <p:sldId id="344" r:id="rId35"/>
    <p:sldId id="346" r:id="rId36"/>
    <p:sldId id="347" r:id="rId37"/>
    <p:sldId id="348" r:id="rId38"/>
    <p:sldId id="349" r:id="rId39"/>
    <p:sldId id="394" r:id="rId40"/>
    <p:sldId id="350" r:id="rId41"/>
    <p:sldId id="352" r:id="rId42"/>
    <p:sldId id="353" r:id="rId43"/>
    <p:sldId id="354" r:id="rId44"/>
    <p:sldId id="356" r:id="rId45"/>
    <p:sldId id="357" r:id="rId46"/>
    <p:sldId id="358" r:id="rId47"/>
    <p:sldId id="395" r:id="rId48"/>
    <p:sldId id="361" r:id="rId49"/>
    <p:sldId id="362" r:id="rId50"/>
    <p:sldId id="364" r:id="rId51"/>
    <p:sldId id="365" r:id="rId52"/>
    <p:sldId id="366" r:id="rId53"/>
    <p:sldId id="367" r:id="rId54"/>
    <p:sldId id="368" r:id="rId55"/>
    <p:sldId id="369" r:id="rId56"/>
    <p:sldId id="370" r:id="rId57"/>
    <p:sldId id="372" r:id="rId58"/>
    <p:sldId id="387" r:id="rId59"/>
    <p:sldId id="388" r:id="rId60"/>
    <p:sldId id="389" r:id="rId61"/>
    <p:sldId id="390" r:id="rId62"/>
    <p:sldId id="391" r:id="rId63"/>
    <p:sldId id="373" r:id="rId64"/>
    <p:sldId id="392" r:id="rId65"/>
  </p:sldIdLst>
  <p:sldSz cx="9144000" cy="5143500" type="screen16x9"/>
  <p:notesSz cx="6858000" cy="9144000"/>
  <p:embeddedFontLst>
    <p:embeddedFont>
      <p:font typeface="微软雅黑" panose="020B0503020204020204" pitchFamily="34" charset="-122"/>
      <p:regular r:id="rId68"/>
      <p:bold r:id="rId69"/>
    </p:embeddedFont>
    <p:embeddedFont>
      <p:font typeface="Calibri" panose="020F0502020204030204" pitchFamily="34" charset="0"/>
      <p:regular r:id="rId70"/>
      <p:bold r:id="rId71"/>
      <p:italic r:id="rId72"/>
      <p:boldItalic r:id="rId73"/>
    </p:embeddedFont>
  </p:embeddedFontLst>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800000"/>
    <a:srgbClr val="990000"/>
    <a:srgbClr val="CC6600"/>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35" autoAdjust="0"/>
    <p:restoredTop sz="97658" autoAdjust="0"/>
  </p:normalViewPr>
  <p:slideViewPr>
    <p:cSldViewPr>
      <p:cViewPr varScale="1">
        <p:scale>
          <a:sx n="92" d="100"/>
          <a:sy n="92" d="100"/>
        </p:scale>
        <p:origin x="1176" y="8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font" Target="fonts/font1.fntdata"/><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7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6.fntdata"/><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2.fntdata"/><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3.fntdata"/><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0515CB-A85A-4C5A-87E8-D441FB56618A}" type="datetimeFigureOut">
              <a:rPr lang="zh-CN" altLang="en-US" smtClean="0"/>
              <a:t>2018/5/18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5D21372-CAA9-4295-920F-181B752DEADE}" type="slidenum">
              <a:rPr lang="zh-CN" altLang="en-US" smtClean="0"/>
              <a:t>‹#›</a:t>
            </a:fld>
            <a:endParaRPr lang="zh-CN" altLang="en-US"/>
          </a:p>
        </p:txBody>
      </p:sp>
    </p:spTree>
    <p:extLst>
      <p:ext uri="{BB962C8B-B14F-4D97-AF65-F5344CB8AC3E}">
        <p14:creationId xmlns:p14="http://schemas.microsoft.com/office/powerpoint/2010/main" val="27383271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2018/5/18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a:t>
            </a:fld>
            <a:endParaRPr lang="zh-CN" altLang="en-US"/>
          </a:p>
        </p:txBody>
      </p:sp>
    </p:spTree>
    <p:extLst>
      <p:ext uri="{BB962C8B-B14F-4D97-AF65-F5344CB8AC3E}">
        <p14:creationId xmlns:p14="http://schemas.microsoft.com/office/powerpoint/2010/main" val="959842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575039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993518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1413042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340565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851679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720611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9272636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30537303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2610839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48115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35543236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1899065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39806738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8549802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28772455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4652075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14367964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24651112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26848916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34327554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1316813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42604233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37308688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1810573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16273684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25369698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30699504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35</a:t>
            </a:fld>
            <a:endParaRPr lang="zh-CN" altLang="en-US"/>
          </a:p>
        </p:txBody>
      </p:sp>
    </p:spTree>
    <p:extLst>
      <p:ext uri="{BB962C8B-B14F-4D97-AF65-F5344CB8AC3E}">
        <p14:creationId xmlns:p14="http://schemas.microsoft.com/office/powerpoint/2010/main" val="25428516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36</a:t>
            </a:fld>
            <a:endParaRPr lang="zh-CN" altLang="en-US"/>
          </a:p>
        </p:txBody>
      </p:sp>
    </p:spTree>
    <p:extLst>
      <p:ext uri="{BB962C8B-B14F-4D97-AF65-F5344CB8AC3E}">
        <p14:creationId xmlns:p14="http://schemas.microsoft.com/office/powerpoint/2010/main" val="37879659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37</a:t>
            </a:fld>
            <a:endParaRPr lang="zh-CN" altLang="en-US"/>
          </a:p>
        </p:txBody>
      </p:sp>
    </p:spTree>
    <p:extLst>
      <p:ext uri="{BB962C8B-B14F-4D97-AF65-F5344CB8AC3E}">
        <p14:creationId xmlns:p14="http://schemas.microsoft.com/office/powerpoint/2010/main" val="9867301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38</a:t>
            </a:fld>
            <a:endParaRPr lang="zh-CN" altLang="en-US"/>
          </a:p>
        </p:txBody>
      </p:sp>
    </p:spTree>
    <p:extLst>
      <p:ext uri="{BB962C8B-B14F-4D97-AF65-F5344CB8AC3E}">
        <p14:creationId xmlns:p14="http://schemas.microsoft.com/office/powerpoint/2010/main" val="36707554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39</a:t>
            </a:fld>
            <a:endParaRPr lang="zh-CN" altLang="en-US"/>
          </a:p>
        </p:txBody>
      </p:sp>
    </p:spTree>
    <p:extLst>
      <p:ext uri="{BB962C8B-B14F-4D97-AF65-F5344CB8AC3E}">
        <p14:creationId xmlns:p14="http://schemas.microsoft.com/office/powerpoint/2010/main" val="957613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40</a:t>
            </a:fld>
            <a:endParaRPr lang="zh-CN" altLang="en-US"/>
          </a:p>
        </p:txBody>
      </p:sp>
    </p:spTree>
    <p:extLst>
      <p:ext uri="{BB962C8B-B14F-4D97-AF65-F5344CB8AC3E}">
        <p14:creationId xmlns:p14="http://schemas.microsoft.com/office/powerpoint/2010/main" val="35791695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41</a:t>
            </a:fld>
            <a:endParaRPr lang="zh-CN" altLang="en-US"/>
          </a:p>
        </p:txBody>
      </p:sp>
    </p:spTree>
    <p:extLst>
      <p:ext uri="{BB962C8B-B14F-4D97-AF65-F5344CB8AC3E}">
        <p14:creationId xmlns:p14="http://schemas.microsoft.com/office/powerpoint/2010/main" val="28041291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42</a:t>
            </a:fld>
            <a:endParaRPr lang="zh-CN" altLang="en-US"/>
          </a:p>
        </p:txBody>
      </p:sp>
    </p:spTree>
    <p:extLst>
      <p:ext uri="{BB962C8B-B14F-4D97-AF65-F5344CB8AC3E}">
        <p14:creationId xmlns:p14="http://schemas.microsoft.com/office/powerpoint/2010/main" val="24290027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43</a:t>
            </a:fld>
            <a:endParaRPr lang="zh-CN" altLang="en-US"/>
          </a:p>
        </p:txBody>
      </p:sp>
    </p:spTree>
    <p:extLst>
      <p:ext uri="{BB962C8B-B14F-4D97-AF65-F5344CB8AC3E}">
        <p14:creationId xmlns:p14="http://schemas.microsoft.com/office/powerpoint/2010/main" val="14899629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44</a:t>
            </a:fld>
            <a:endParaRPr lang="zh-CN" altLang="en-US"/>
          </a:p>
        </p:txBody>
      </p:sp>
    </p:spTree>
    <p:extLst>
      <p:ext uri="{BB962C8B-B14F-4D97-AF65-F5344CB8AC3E}">
        <p14:creationId xmlns:p14="http://schemas.microsoft.com/office/powerpoint/2010/main" val="34594825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45</a:t>
            </a:fld>
            <a:endParaRPr lang="zh-CN" altLang="en-US"/>
          </a:p>
        </p:txBody>
      </p:sp>
    </p:spTree>
    <p:extLst>
      <p:ext uri="{BB962C8B-B14F-4D97-AF65-F5344CB8AC3E}">
        <p14:creationId xmlns:p14="http://schemas.microsoft.com/office/powerpoint/2010/main" val="7278153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46</a:t>
            </a:fld>
            <a:endParaRPr lang="zh-CN" altLang="en-US"/>
          </a:p>
        </p:txBody>
      </p:sp>
    </p:spTree>
    <p:extLst>
      <p:ext uri="{BB962C8B-B14F-4D97-AF65-F5344CB8AC3E}">
        <p14:creationId xmlns:p14="http://schemas.microsoft.com/office/powerpoint/2010/main" val="403737447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47</a:t>
            </a:fld>
            <a:endParaRPr lang="zh-CN" altLang="en-US"/>
          </a:p>
        </p:txBody>
      </p:sp>
    </p:spTree>
    <p:extLst>
      <p:ext uri="{BB962C8B-B14F-4D97-AF65-F5344CB8AC3E}">
        <p14:creationId xmlns:p14="http://schemas.microsoft.com/office/powerpoint/2010/main" val="32624123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48</a:t>
            </a:fld>
            <a:endParaRPr lang="zh-CN" altLang="en-US"/>
          </a:p>
        </p:txBody>
      </p:sp>
    </p:spTree>
    <p:extLst>
      <p:ext uri="{BB962C8B-B14F-4D97-AF65-F5344CB8AC3E}">
        <p14:creationId xmlns:p14="http://schemas.microsoft.com/office/powerpoint/2010/main" val="29352648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49</a:t>
            </a:fld>
            <a:endParaRPr lang="zh-CN" altLang="en-US"/>
          </a:p>
        </p:txBody>
      </p:sp>
    </p:spTree>
    <p:extLst>
      <p:ext uri="{BB962C8B-B14F-4D97-AF65-F5344CB8AC3E}">
        <p14:creationId xmlns:p14="http://schemas.microsoft.com/office/powerpoint/2010/main" val="271647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22060874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50</a:t>
            </a:fld>
            <a:endParaRPr lang="zh-CN" altLang="en-US"/>
          </a:p>
        </p:txBody>
      </p:sp>
    </p:spTree>
    <p:extLst>
      <p:ext uri="{BB962C8B-B14F-4D97-AF65-F5344CB8AC3E}">
        <p14:creationId xmlns:p14="http://schemas.microsoft.com/office/powerpoint/2010/main" val="31264623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51</a:t>
            </a:fld>
            <a:endParaRPr lang="zh-CN" altLang="en-US"/>
          </a:p>
        </p:txBody>
      </p:sp>
    </p:spTree>
    <p:extLst>
      <p:ext uri="{BB962C8B-B14F-4D97-AF65-F5344CB8AC3E}">
        <p14:creationId xmlns:p14="http://schemas.microsoft.com/office/powerpoint/2010/main" val="34265230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52</a:t>
            </a:fld>
            <a:endParaRPr lang="zh-CN" altLang="en-US"/>
          </a:p>
        </p:txBody>
      </p:sp>
    </p:spTree>
    <p:extLst>
      <p:ext uri="{BB962C8B-B14F-4D97-AF65-F5344CB8AC3E}">
        <p14:creationId xmlns:p14="http://schemas.microsoft.com/office/powerpoint/2010/main" val="5803048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53</a:t>
            </a:fld>
            <a:endParaRPr lang="zh-CN" altLang="en-US"/>
          </a:p>
        </p:txBody>
      </p:sp>
    </p:spTree>
    <p:extLst>
      <p:ext uri="{BB962C8B-B14F-4D97-AF65-F5344CB8AC3E}">
        <p14:creationId xmlns:p14="http://schemas.microsoft.com/office/powerpoint/2010/main" val="22561861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54</a:t>
            </a:fld>
            <a:endParaRPr lang="zh-CN" altLang="en-US"/>
          </a:p>
        </p:txBody>
      </p:sp>
    </p:spTree>
    <p:extLst>
      <p:ext uri="{BB962C8B-B14F-4D97-AF65-F5344CB8AC3E}">
        <p14:creationId xmlns:p14="http://schemas.microsoft.com/office/powerpoint/2010/main" val="39108706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55</a:t>
            </a:fld>
            <a:endParaRPr lang="zh-CN" altLang="en-US"/>
          </a:p>
        </p:txBody>
      </p:sp>
    </p:spTree>
    <p:extLst>
      <p:ext uri="{BB962C8B-B14F-4D97-AF65-F5344CB8AC3E}">
        <p14:creationId xmlns:p14="http://schemas.microsoft.com/office/powerpoint/2010/main" val="23524692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56</a:t>
            </a:fld>
            <a:endParaRPr lang="zh-CN" altLang="en-US"/>
          </a:p>
        </p:txBody>
      </p:sp>
    </p:spTree>
    <p:extLst>
      <p:ext uri="{BB962C8B-B14F-4D97-AF65-F5344CB8AC3E}">
        <p14:creationId xmlns:p14="http://schemas.microsoft.com/office/powerpoint/2010/main" val="3373820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57</a:t>
            </a:fld>
            <a:endParaRPr lang="zh-CN" altLang="en-US"/>
          </a:p>
        </p:txBody>
      </p:sp>
    </p:spTree>
    <p:extLst>
      <p:ext uri="{BB962C8B-B14F-4D97-AF65-F5344CB8AC3E}">
        <p14:creationId xmlns:p14="http://schemas.microsoft.com/office/powerpoint/2010/main" val="1711235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58</a:t>
            </a:fld>
            <a:endParaRPr lang="zh-CN" altLang="en-US"/>
          </a:p>
        </p:txBody>
      </p:sp>
    </p:spTree>
    <p:extLst>
      <p:ext uri="{BB962C8B-B14F-4D97-AF65-F5344CB8AC3E}">
        <p14:creationId xmlns:p14="http://schemas.microsoft.com/office/powerpoint/2010/main" val="29813195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59</a:t>
            </a:fld>
            <a:endParaRPr lang="zh-CN" altLang="en-US"/>
          </a:p>
        </p:txBody>
      </p:sp>
    </p:spTree>
    <p:extLst>
      <p:ext uri="{BB962C8B-B14F-4D97-AF65-F5344CB8AC3E}">
        <p14:creationId xmlns:p14="http://schemas.microsoft.com/office/powerpoint/2010/main" val="2400082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11343982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60</a:t>
            </a:fld>
            <a:endParaRPr lang="zh-CN" altLang="en-US"/>
          </a:p>
        </p:txBody>
      </p:sp>
    </p:spTree>
    <p:extLst>
      <p:ext uri="{BB962C8B-B14F-4D97-AF65-F5344CB8AC3E}">
        <p14:creationId xmlns:p14="http://schemas.microsoft.com/office/powerpoint/2010/main" val="1973645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61</a:t>
            </a:fld>
            <a:endParaRPr lang="zh-CN" altLang="en-US"/>
          </a:p>
        </p:txBody>
      </p:sp>
    </p:spTree>
    <p:extLst>
      <p:ext uri="{BB962C8B-B14F-4D97-AF65-F5344CB8AC3E}">
        <p14:creationId xmlns:p14="http://schemas.microsoft.com/office/powerpoint/2010/main" val="37349557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62</a:t>
            </a:fld>
            <a:endParaRPr lang="zh-CN" altLang="en-US"/>
          </a:p>
        </p:txBody>
      </p:sp>
    </p:spTree>
    <p:extLst>
      <p:ext uri="{BB962C8B-B14F-4D97-AF65-F5344CB8AC3E}">
        <p14:creationId xmlns:p14="http://schemas.microsoft.com/office/powerpoint/2010/main" val="12155235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63</a:t>
            </a:fld>
            <a:endParaRPr lang="zh-CN" altLang="en-US"/>
          </a:p>
        </p:txBody>
      </p:sp>
    </p:spTree>
    <p:extLst>
      <p:ext uri="{BB962C8B-B14F-4D97-AF65-F5344CB8AC3E}">
        <p14:creationId xmlns:p14="http://schemas.microsoft.com/office/powerpoint/2010/main" val="10776196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64</a:t>
            </a:fld>
            <a:endParaRPr lang="zh-CN" altLang="en-US"/>
          </a:p>
        </p:txBody>
      </p:sp>
    </p:spTree>
    <p:extLst>
      <p:ext uri="{BB962C8B-B14F-4D97-AF65-F5344CB8AC3E}">
        <p14:creationId xmlns:p14="http://schemas.microsoft.com/office/powerpoint/2010/main" val="1843776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156255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1518025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322264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29847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568476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518326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矩形 4"/>
          <p:cNvSpPr/>
          <p:nvPr userDrawn="1"/>
        </p:nvSpPr>
        <p:spPr>
          <a:xfrm>
            <a:off x="-3613" y="699542"/>
            <a:ext cx="7671957" cy="45719"/>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07504" y="123478"/>
            <a:ext cx="610547" cy="504056"/>
          </a:xfrm>
          <a:prstGeom prst="rect">
            <a:avLst/>
          </a:prstGeom>
          <a:effectLst>
            <a:outerShdw blurRad="63500" dist="63500" dir="5400000" algn="t" rotWithShape="0">
              <a:prstClr val="black">
                <a:alpha val="50000"/>
              </a:prstClr>
            </a:outerShdw>
          </a:effectLst>
        </p:spPr>
      </p:pic>
      <p:sp>
        <p:nvSpPr>
          <p:cNvPr id="6" name="矩形 5"/>
          <p:cNvSpPr/>
          <p:nvPr userDrawn="1"/>
        </p:nvSpPr>
        <p:spPr>
          <a:xfrm>
            <a:off x="-3613" y="5021188"/>
            <a:ext cx="9147613" cy="1223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7"/>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668344" y="0"/>
            <a:ext cx="1472043" cy="107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481124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3" r:id="rId6"/>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audio" Target="../media/media1.mp3"/><Relationship Id="rId7" Type="http://schemas.openxmlformats.org/officeDocument/2006/relationships/image" Target="../media/image7.png"/><Relationship Id="rId12" Type="http://schemas.openxmlformats.org/officeDocument/2006/relationships/image" Target="../media/image12.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notesSlide" Target="../notesSlides/notesSlide1.xml"/><Relationship Id="rId10" Type="http://schemas.openxmlformats.org/officeDocument/2006/relationships/image" Target="../media/image10.png"/><Relationship Id="rId4" Type="http://schemas.openxmlformats.org/officeDocument/2006/relationships/slideLayout" Target="../slideLayouts/slideLayout4.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hemeOverride" Target="../theme/themeOverride2.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hyperlink" Target="http://news.xinhuanet.com/politics/2013-06/25/c_116286091.ht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news.xinhuanet.com/politics/2013-06/25/c_116286091.htm"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hyperlink" Target="http://news.xinhuanet.com/politics/2013-06/25/c_116286091.htm"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36.jp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40.png"/><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5.png"/><Relationship Id="rId5" Type="http://schemas.microsoft.com/office/2007/relationships/hdphoto" Target="../media/hdphoto1.wdp"/><Relationship Id="rId4" Type="http://schemas.openxmlformats.org/officeDocument/2006/relationships/image" Target="../media/image14.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45.jpeg"/><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48.jp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50.jpe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56.png"/><Relationship Id="rId4" Type="http://schemas.openxmlformats.org/officeDocument/2006/relationships/image" Target="../media/image55.jpeg"/></Relationships>
</file>

<file path=ppt/slides/_rels/slide2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61.jpg"/><Relationship Id="rId4" Type="http://schemas.openxmlformats.org/officeDocument/2006/relationships/image" Target="../media/image60.jp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5.png"/><Relationship Id="rId5" Type="http://schemas.microsoft.com/office/2007/relationships/hdphoto" Target="../media/hdphoto1.wdp"/><Relationship Id="rId4" Type="http://schemas.openxmlformats.org/officeDocument/2006/relationships/image" Target="../media/image14.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63.jpg"/></Relationships>
</file>

<file path=ppt/slides/_rels/slide3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70.gif"/><Relationship Id="rId5" Type="http://schemas.openxmlformats.org/officeDocument/2006/relationships/image" Target="../media/image69.jpeg"/><Relationship Id="rId4" Type="http://schemas.openxmlformats.org/officeDocument/2006/relationships/image" Target="../media/image68.png"/></Relationships>
</file>

<file path=ppt/slides/_rels/slide3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6.xml"/><Relationship Id="rId1" Type="http://schemas.openxmlformats.org/officeDocument/2006/relationships/slideLayout" Target="../slideLayouts/slideLayout6.xml"/><Relationship Id="rId5" Type="http://schemas.openxmlformats.org/officeDocument/2006/relationships/image" Target="../media/image73.png"/><Relationship Id="rId4" Type="http://schemas.openxmlformats.org/officeDocument/2006/relationships/image" Target="../media/image72.jpeg"/></Relationships>
</file>

<file path=ppt/slides/_rels/slide3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75.jpeg"/></Relationships>
</file>

<file path=ppt/slides/_rels/slide3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77.png"/></Relationships>
</file>

<file path=ppt/slides/_rels/slide3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79.jpg"/></Relationships>
</file>

<file path=ppt/slides/_rels/slide41.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41.xml"/><Relationship Id="rId1" Type="http://schemas.openxmlformats.org/officeDocument/2006/relationships/slideLayout" Target="../slideLayouts/slideLayout6.xml"/><Relationship Id="rId5" Type="http://schemas.openxmlformats.org/officeDocument/2006/relationships/image" Target="../media/image82.jpg"/><Relationship Id="rId4" Type="http://schemas.openxmlformats.org/officeDocument/2006/relationships/image" Target="../media/image81.jpg"/></Relationships>
</file>

<file path=ppt/slides/_rels/slide42.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image" Target="../media/image84.jpeg"/></Relationships>
</file>

<file path=ppt/slides/_rels/slide43.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87.png"/></Relationships>
</file>

<file path=ppt/slides/_rels/slide4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92.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6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notesSlide" Target="../notesSlides/notesSlide64.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hemeOverride" Target="../theme/themeOverride1.xml"/><Relationship Id="rId5" Type="http://schemas.openxmlformats.org/officeDocument/2006/relationships/image" Target="../media/image27.png"/><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528" y="907778"/>
            <a:ext cx="9144000" cy="225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07704" y="2979653"/>
            <a:ext cx="7236296" cy="216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19872" y="-141262"/>
            <a:ext cx="2563337" cy="196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3900654" y="2875246"/>
            <a:ext cx="1440160" cy="470706"/>
            <a:chOff x="4897661" y="1550509"/>
            <a:chExt cx="1440160" cy="559761"/>
          </a:xfrm>
        </p:grpSpPr>
        <p:sp>
          <p:nvSpPr>
            <p:cNvPr id="2" name="上凸弯带形 1"/>
            <p:cNvSpPr/>
            <p:nvPr/>
          </p:nvSpPr>
          <p:spPr>
            <a:xfrm>
              <a:off x="4897661" y="1550509"/>
              <a:ext cx="1440160" cy="559761"/>
            </a:xfrm>
            <a:prstGeom prst="ellipseRibbon2">
              <a:avLst>
                <a:gd name="adj1" fmla="val 19945"/>
                <a:gd name="adj2" fmla="val 100000"/>
                <a:gd name="adj3" fmla="val 125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5061305" y="1558018"/>
              <a:ext cx="1112872" cy="402607"/>
            </a:xfrm>
            <a:prstGeom prst="rect">
              <a:avLst/>
            </a:prstGeom>
          </p:spPr>
          <p:txBody>
            <a:bodyPr wrap="square">
              <a:spAutoFit/>
            </a:bodyPr>
            <a:lstStyle/>
            <a:p>
              <a:pPr algn="ctr"/>
              <a:r>
                <a:rPr lang="zh-CN" altLang="en-US" sz="1600" b="1" dirty="0">
                  <a:solidFill>
                    <a:schemeClr val="bg1"/>
                  </a:solidFill>
                  <a:effectLst/>
                  <a:latin typeface="微软雅黑" panose="020B0503020204020204" pitchFamily="34" charset="-122"/>
                  <a:ea typeface="微软雅黑" panose="020B0503020204020204" pitchFamily="34" charset="-122"/>
                </a:rPr>
                <a:t>学习解读</a:t>
              </a:r>
            </a:p>
          </p:txBody>
        </p:sp>
      </p:grpSp>
      <p:pic>
        <p:nvPicPr>
          <p:cNvPr id="25" name="图片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8560" y="2912333"/>
            <a:ext cx="3816424" cy="223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1854265" y="1828453"/>
            <a:ext cx="5556295" cy="830997"/>
          </a:xfrm>
          <a:prstGeom prst="rect">
            <a:avLst/>
          </a:prstGeom>
        </p:spPr>
        <p:txBody>
          <a:bodyPr wrap="square">
            <a:spAutoFit/>
          </a:bodyPr>
          <a:lstStyle/>
          <a:p>
            <a:pPr algn="ctr"/>
            <a:r>
              <a:rPr lang="zh-CN" altLang="en-US" sz="4800" b="1" dirty="0">
                <a:solidFill>
                  <a:srgbClr val="C00000"/>
                </a:solidFill>
                <a:effectLst/>
                <a:latin typeface="微软雅黑" panose="020B0503020204020204" pitchFamily="34" charset="-122"/>
                <a:ea typeface="微软雅黑" panose="020B0503020204020204" pitchFamily="34" charset="-122"/>
              </a:rPr>
              <a:t>中 国 共 产 党 党 史</a:t>
            </a:r>
          </a:p>
        </p:txBody>
      </p:sp>
      <p:cxnSp>
        <p:nvCxnSpPr>
          <p:cNvPr id="5" name="直接连接符 4"/>
          <p:cNvCxnSpPr/>
          <p:nvPr/>
        </p:nvCxnSpPr>
        <p:spPr>
          <a:xfrm>
            <a:off x="1907704" y="2715715"/>
            <a:ext cx="5449418" cy="1095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9" name="图片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flipH="1">
            <a:off x="7308304" y="-178785"/>
            <a:ext cx="1842581" cy="172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3" descr="E:\WPS上传PPT\司法蓝色狮子版\鸽子2.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91245" y="520755"/>
            <a:ext cx="548507" cy="32706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WPS上传PPT\司法蓝色狮子版\鸽子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92088" y="1646309"/>
            <a:ext cx="467544" cy="419803"/>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2872689" y="3472189"/>
            <a:ext cx="3657702" cy="369332"/>
          </a:xfrm>
          <a:prstGeom prst="rect">
            <a:avLst/>
          </a:prstGeom>
        </p:spPr>
        <p:txBody>
          <a:bodyPr wrap="square">
            <a:spAutoFit/>
          </a:bodyPr>
          <a:lstStyle/>
          <a:p>
            <a:r>
              <a:rPr lang="zh-CN" altLang="en-US" b="1" dirty="0">
                <a:solidFill>
                  <a:srgbClr val="C00000"/>
                </a:solidFill>
                <a:effectLst/>
                <a:latin typeface="微软雅黑" panose="020B0503020204020204" pitchFamily="34" charset="-122"/>
                <a:ea typeface="微软雅黑" panose="020B0503020204020204" pitchFamily="34" charset="-122"/>
              </a:rPr>
              <a:t>热烈庆祝中国共产党建党</a:t>
            </a:r>
            <a:r>
              <a:rPr lang="en-US" altLang="zh-CN" b="1" dirty="0">
                <a:solidFill>
                  <a:srgbClr val="C00000"/>
                </a:solidFill>
                <a:effectLst/>
                <a:latin typeface="微软雅黑" panose="020B0503020204020204" pitchFamily="34" charset="-122"/>
                <a:ea typeface="微软雅黑" panose="020B0503020204020204" pitchFamily="34" charset="-122"/>
              </a:rPr>
              <a:t>97</a:t>
            </a:r>
            <a:r>
              <a:rPr lang="zh-CN" altLang="en-US" b="1" dirty="0">
                <a:solidFill>
                  <a:srgbClr val="C00000"/>
                </a:solidFill>
                <a:effectLst/>
                <a:latin typeface="微软雅黑" panose="020B0503020204020204" pitchFamily="34" charset="-122"/>
                <a:ea typeface="微软雅黑" panose="020B0503020204020204" pitchFamily="34" charset="-122"/>
              </a:rPr>
              <a:t>周年</a:t>
            </a:r>
          </a:p>
        </p:txBody>
      </p:sp>
      <p:sp>
        <p:nvSpPr>
          <p:cNvPr id="21" name="矩形 20"/>
          <p:cNvSpPr/>
          <p:nvPr/>
        </p:nvSpPr>
        <p:spPr>
          <a:xfrm>
            <a:off x="7308304" y="2243952"/>
            <a:ext cx="1733992" cy="338554"/>
          </a:xfrm>
          <a:prstGeom prst="rect">
            <a:avLst/>
          </a:prstGeom>
        </p:spPr>
        <p:txBody>
          <a:bodyPr wrap="square">
            <a:spAutoFit/>
          </a:bodyPr>
          <a:lstStyle/>
          <a:p>
            <a:r>
              <a:rPr lang="zh-CN" altLang="en-US" sz="1600" b="1" dirty="0">
                <a:solidFill>
                  <a:srgbClr val="C00000"/>
                </a:solidFill>
                <a:effectLst/>
                <a:latin typeface="微软雅黑" panose="020B0503020204020204" pitchFamily="34" charset="-122"/>
                <a:ea typeface="微软雅黑" panose="020B0503020204020204" pitchFamily="34" charset="-122"/>
              </a:rPr>
              <a:t>（</a:t>
            </a:r>
            <a:r>
              <a:rPr lang="en-US" altLang="zh-CN" sz="1600" b="1" dirty="0">
                <a:solidFill>
                  <a:srgbClr val="C00000"/>
                </a:solidFill>
                <a:effectLst/>
                <a:latin typeface="微软雅黑" panose="020B0503020204020204" pitchFamily="34" charset="-122"/>
                <a:ea typeface="微软雅黑" panose="020B0503020204020204" pitchFamily="34" charset="-122"/>
              </a:rPr>
              <a:t>1921~2018</a:t>
            </a:r>
            <a:r>
              <a:rPr lang="zh-CN" altLang="en-US" sz="1600" b="1" dirty="0">
                <a:solidFill>
                  <a:srgbClr val="C00000"/>
                </a:solidFill>
                <a:effectLst/>
                <a:latin typeface="微软雅黑" panose="020B0503020204020204" pitchFamily="34" charset="-122"/>
                <a:ea typeface="微软雅黑" panose="020B0503020204020204" pitchFamily="34" charset="-122"/>
              </a:rPr>
              <a:t>）</a:t>
            </a:r>
          </a:p>
        </p:txBody>
      </p:sp>
      <p:pic>
        <p:nvPicPr>
          <p:cNvPr id="9" name="Two Steps From Hell - Undying Love">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4052018" y="-1320771"/>
            <a:ext cx="924252" cy="924252"/>
          </a:xfrm>
          <a:prstGeom prst="rect">
            <a:avLst/>
          </a:prstGeom>
        </p:spPr>
      </p:pic>
    </p:spTree>
    <p:custDataLst>
      <p:tags r:id="rId1"/>
    </p:custDataLst>
    <p:extLst>
      <p:ext uri="{BB962C8B-B14F-4D97-AF65-F5344CB8AC3E}">
        <p14:creationId xmlns:p14="http://schemas.microsoft.com/office/powerpoint/2010/main" val="8831953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22" presetClass="entr" presetSubtype="8" fill="hold" nodeType="withEffect">
                                  <p:stCondLst>
                                    <p:cond delay="0"/>
                                  </p:stCondLst>
                                  <p:childTnLst>
                                    <p:set>
                                      <p:cBhvr>
                                        <p:cTn id="8" dur="1" fill="hold">
                                          <p:stCondLst>
                                            <p:cond delay="0"/>
                                          </p:stCondLst>
                                        </p:cTn>
                                        <p:tgtEl>
                                          <p:spTgt spid="25"/>
                                        </p:tgtEl>
                                        <p:attrNameLst>
                                          <p:attrName>style.visibility</p:attrName>
                                        </p:attrNameLst>
                                      </p:cBhvr>
                                      <p:to>
                                        <p:strVal val="visible"/>
                                      </p:to>
                                    </p:set>
                                    <p:animEffect transition="in" filter="wipe(left)">
                                      <p:cBhvr>
                                        <p:cTn id="9" dur="500"/>
                                        <p:tgtEl>
                                          <p:spTgt spid="25"/>
                                        </p:tgtEl>
                                      </p:cBhvr>
                                    </p:animEffect>
                                  </p:childTnLst>
                                </p:cTn>
                              </p:par>
                              <p:par>
                                <p:cTn id="10" presetID="22" presetClass="entr" presetSubtype="2"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right)">
                                      <p:cBhvr>
                                        <p:cTn id="12" dur="500"/>
                                        <p:tgtEl>
                                          <p:spTgt spid="26"/>
                                        </p:tgtEl>
                                      </p:cBhvr>
                                    </p:animEffect>
                                  </p:childTnLst>
                                </p:cTn>
                              </p:par>
                              <p:par>
                                <p:cTn id="13" presetID="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37" presetClass="path" presetSubtype="0" accel="50000" decel="50000" fill="hold" nodeType="withEffect">
                                  <p:stCondLst>
                                    <p:cond delay="0"/>
                                  </p:stCondLst>
                                  <p:childTnLst>
                                    <p:animMotion origin="layout" path="M 4.4025E-6 -3.93154E-6 L -0.06145 0.04001 C -0.0742 0.04903 -0.0936 0.05389 -0.11365 0.05389 C -0.13643 0.05389 -0.15452 0.04903 -0.16741 0.04001 L -0.22885 -3.93154E-6 " pathEditMode="relative" rAng="0" ptsTypes="FffFF">
                                      <p:cBhvr>
                                        <p:cTn id="26" dur="1000" spd="-100000" fill="hold"/>
                                        <p:tgtEl>
                                          <p:spTgt spid="28"/>
                                        </p:tgtEl>
                                        <p:attrNameLst>
                                          <p:attrName>ppt_x</p:attrName>
                                          <p:attrName>ppt_y</p:attrName>
                                        </p:attrNameLst>
                                      </p:cBhvr>
                                      <p:rCtr x="-11442" y="2683"/>
                                    </p:animMotion>
                                  </p:childTnLst>
                                </p:cTn>
                              </p:par>
                              <p:par>
                                <p:cTn id="27" presetID="1" presetClass="entr" presetSubtype="0" fill="hold" nodeType="withEffect">
                                  <p:stCondLst>
                                    <p:cond delay="200"/>
                                  </p:stCondLst>
                                  <p:childTnLst>
                                    <p:set>
                                      <p:cBhvr>
                                        <p:cTn id="28" dur="1" fill="hold">
                                          <p:stCondLst>
                                            <p:cond delay="0"/>
                                          </p:stCondLst>
                                        </p:cTn>
                                        <p:tgtEl>
                                          <p:spTgt spid="29"/>
                                        </p:tgtEl>
                                        <p:attrNameLst>
                                          <p:attrName>style.visibility</p:attrName>
                                        </p:attrNameLst>
                                      </p:cBhvr>
                                      <p:to>
                                        <p:strVal val="visible"/>
                                      </p:to>
                                    </p:set>
                                  </p:childTnLst>
                                </p:cTn>
                              </p:par>
                              <p:par>
                                <p:cTn id="29" presetID="37" presetClass="path" presetSubtype="0" accel="50000" decel="50000" fill="hold" nodeType="withEffect">
                                  <p:stCondLst>
                                    <p:cond delay="200"/>
                                  </p:stCondLst>
                                  <p:childTnLst>
                                    <p:animMotion origin="layout" path="M 8.01875E-7 2.96022E-7 L -0.0854 0.08672 C -0.12236 0.11263 -0.16623 0.12142 -0.21101 0.13344 " pathEditMode="relative" rAng="0" ptsTypes="FfF">
                                      <p:cBhvr>
                                        <p:cTn id="30" dur="1000" spd="-100000" fill="hold"/>
                                        <p:tgtEl>
                                          <p:spTgt spid="29"/>
                                        </p:tgtEl>
                                        <p:attrNameLst>
                                          <p:attrName>ppt_x</p:attrName>
                                          <p:attrName>ppt_y</p:attrName>
                                        </p:attrNameLst>
                                      </p:cBhvr>
                                      <p:rCtr x="-10544" y="6660"/>
                                    </p:animMotion>
                                  </p:childTnLst>
                                </p:cTn>
                              </p:par>
                            </p:childTnLst>
                          </p:cTn>
                        </p:par>
                        <p:par>
                          <p:cTn id="31" fill="hold">
                            <p:stCondLst>
                              <p:cond delay="170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arn(outVertical)">
                                      <p:cBhvr>
                                        <p:cTn id="39" dur="1000"/>
                                        <p:tgtEl>
                                          <p:spTgt spid="24"/>
                                        </p:tgtEl>
                                      </p:cBhvr>
                                    </p:animEffect>
                                  </p:childTnLst>
                                </p:cTn>
                              </p:par>
                            </p:childTnLst>
                          </p:cTn>
                        </p:par>
                        <p:par>
                          <p:cTn id="40" fill="hold">
                            <p:stCondLst>
                              <p:cond delay="2700"/>
                            </p:stCondLst>
                            <p:childTnLst>
                              <p:par>
                                <p:cTn id="41" presetID="16" presetClass="entr" presetSubtype="21"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inVertical)">
                                      <p:cBhvr>
                                        <p:cTn id="43" dur="500"/>
                                        <p:tgtEl>
                                          <p:spTgt spid="21"/>
                                        </p:tgtEl>
                                      </p:cBhvr>
                                    </p:animEffect>
                                  </p:childTnLst>
                                </p:cTn>
                              </p:par>
                            </p:childTnLst>
                          </p:cTn>
                        </p:par>
                        <p:par>
                          <p:cTn id="44" fill="hold">
                            <p:stCondLst>
                              <p:cond delay="3200"/>
                            </p:stCondLst>
                            <p:childTnLst>
                              <p:par>
                                <p:cTn id="45" presetID="16" presetClass="entr" presetSubtype="37"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arn(outVertical)">
                                      <p:cBhvr>
                                        <p:cTn id="47" dur="500"/>
                                        <p:tgtEl>
                                          <p:spTgt spid="5"/>
                                        </p:tgtEl>
                                      </p:cBhvr>
                                    </p:animEffect>
                                  </p:childTnLst>
                                </p:cTn>
                              </p:par>
                            </p:childTnLst>
                          </p:cTn>
                        </p:par>
                        <p:par>
                          <p:cTn id="48" fill="hold">
                            <p:stCondLst>
                              <p:cond delay="3700"/>
                            </p:stCondLst>
                            <p:childTnLst>
                              <p:par>
                                <p:cTn id="49" presetID="23" presetClass="entr" presetSubtype="16"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500" fill="hold"/>
                                        <p:tgtEl>
                                          <p:spTgt spid="3"/>
                                        </p:tgtEl>
                                        <p:attrNameLst>
                                          <p:attrName>ppt_w</p:attrName>
                                        </p:attrNameLst>
                                      </p:cBhvr>
                                      <p:tavLst>
                                        <p:tav tm="0">
                                          <p:val>
                                            <p:fltVal val="0"/>
                                          </p:val>
                                        </p:tav>
                                        <p:tav tm="100000">
                                          <p:val>
                                            <p:strVal val="#ppt_w"/>
                                          </p:val>
                                        </p:tav>
                                      </p:tavLst>
                                    </p:anim>
                                    <p:anim calcmode="lin" valueType="num">
                                      <p:cBhvr>
                                        <p:cTn id="52" dur="500" fill="hold"/>
                                        <p:tgtEl>
                                          <p:spTgt spid="3"/>
                                        </p:tgtEl>
                                        <p:attrNameLst>
                                          <p:attrName>ppt_h</p:attrName>
                                        </p:attrNameLst>
                                      </p:cBhvr>
                                      <p:tavLst>
                                        <p:tav tm="0">
                                          <p:val>
                                            <p:fltVal val="0"/>
                                          </p:val>
                                        </p:tav>
                                        <p:tav tm="100000">
                                          <p:val>
                                            <p:strVal val="#ppt_h"/>
                                          </p:val>
                                        </p:tav>
                                      </p:tavLst>
                                    </p:anim>
                                  </p:childTnLst>
                                </p:cTn>
                              </p:par>
                            </p:childTnLst>
                          </p:cTn>
                        </p:par>
                        <p:par>
                          <p:cTn id="53" fill="hold">
                            <p:stCondLst>
                              <p:cond delay="4200"/>
                            </p:stCondLst>
                            <p:childTnLst>
                              <p:par>
                                <p:cTn id="54" presetID="42" presetClass="entr" presetSubtype="0" fill="hold" grpId="0" nodeType="afterEffect">
                                  <p:stCondLst>
                                    <p:cond delay="0"/>
                                  </p:stCondLst>
                                  <p:iterate type="lt">
                                    <p:tmPct val="10000"/>
                                  </p:iterate>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9" repeatCount="indefinite" fill="hold" display="0">
                  <p:stCondLst>
                    <p:cond delay="indefinite"/>
                  </p:stCondLst>
                  <p:endCondLst>
                    <p:cond evt="onStopAudio" delay="0">
                      <p:tgtEl>
                        <p:sldTgt/>
                      </p:tgtEl>
                    </p:cond>
                  </p:endCondLst>
                </p:cTn>
                <p:tgtEl>
                  <p:spTgt spid="9"/>
                </p:tgtEl>
              </p:cMediaNode>
            </p:audio>
          </p:childTnLst>
        </p:cTn>
      </p:par>
    </p:tnLst>
    <p:bldLst>
      <p:bldP spid="13" grpId="0"/>
      <p:bldP spid="20" grpId="0"/>
      <p:bldP spid="21" grpId="0"/>
    </p:bldLst>
  </p:timing>
  <p:extLst mod="1">
    <p:ext uri="{E180D4A7-C9FB-4DFB-919C-405C955672EB}">
      <p14:showEvtLst xmlns:p14="http://schemas.microsoft.com/office/powerpoint/2010/main">
        <p14:playEvt time="0" objId="48"/>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7" name="组合 6"/>
          <p:cNvGrpSpPr/>
          <p:nvPr/>
        </p:nvGrpSpPr>
        <p:grpSpPr>
          <a:xfrm>
            <a:off x="2577017" y="931367"/>
            <a:ext cx="3761829" cy="503534"/>
            <a:chOff x="521728" y="936560"/>
            <a:chExt cx="3761829" cy="503534"/>
          </a:xfrm>
        </p:grpSpPr>
        <p:sp>
          <p:nvSpPr>
            <p:cNvPr id="3" name="燕尾形 2"/>
            <p:cNvSpPr/>
            <p:nvPr/>
          </p:nvSpPr>
          <p:spPr>
            <a:xfrm>
              <a:off x="521728" y="955462"/>
              <a:ext cx="3761829"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091749" y="936560"/>
              <a:ext cx="3105461"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中国共产党第一次全国代表大会</a:t>
              </a:r>
            </a:p>
          </p:txBody>
        </p:sp>
        <p:sp>
          <p:nvSpPr>
            <p:cNvPr id="17"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24" name="TextBox 3"/>
          <p:cNvSpPr txBox="1"/>
          <p:nvPr/>
        </p:nvSpPr>
        <p:spPr>
          <a:xfrm>
            <a:off x="1013364" y="3435846"/>
            <a:ext cx="7159036" cy="1397675"/>
          </a:xfrm>
          <a:prstGeom prst="roundRect">
            <a:avLst>
              <a:gd name="adj" fmla="val 24955"/>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gn="l">
              <a:buFont typeface="Wingdings" panose="05000000000000000000" pitchFamily="2" charset="2"/>
              <a:buChar char="u"/>
            </a:pPr>
            <a:r>
              <a:rPr lang="zh-CN" altLang="en-US" b="1" dirty="0"/>
              <a:t>中国共产党第一次全国代表大会于</a:t>
            </a:r>
            <a:r>
              <a:rPr lang="en-US" altLang="zh-CN" b="1" dirty="0">
                <a:solidFill>
                  <a:srgbClr val="C00000"/>
                </a:solidFill>
              </a:rPr>
              <a:t>1921</a:t>
            </a:r>
            <a:r>
              <a:rPr lang="zh-CN" altLang="en-US" b="1" dirty="0">
                <a:solidFill>
                  <a:srgbClr val="C00000"/>
                </a:solidFill>
              </a:rPr>
              <a:t>年</a:t>
            </a:r>
            <a:r>
              <a:rPr lang="en-US" altLang="zh-CN" b="1" dirty="0">
                <a:solidFill>
                  <a:srgbClr val="C00000"/>
                </a:solidFill>
              </a:rPr>
              <a:t>7</a:t>
            </a:r>
            <a:r>
              <a:rPr lang="zh-CN" altLang="en-US" b="1" dirty="0">
                <a:solidFill>
                  <a:srgbClr val="C00000"/>
                </a:solidFill>
              </a:rPr>
              <a:t>月</a:t>
            </a:r>
            <a:r>
              <a:rPr lang="en-US" altLang="zh-CN" b="1" dirty="0">
                <a:solidFill>
                  <a:srgbClr val="C00000"/>
                </a:solidFill>
              </a:rPr>
              <a:t>23</a:t>
            </a:r>
            <a:r>
              <a:rPr lang="zh-CN" altLang="en-US" b="1" dirty="0">
                <a:solidFill>
                  <a:srgbClr val="C00000"/>
                </a:solidFill>
              </a:rPr>
              <a:t>日</a:t>
            </a:r>
            <a:r>
              <a:rPr lang="en-US" altLang="zh-CN" b="1" dirty="0">
                <a:solidFill>
                  <a:srgbClr val="C00000"/>
                </a:solidFill>
              </a:rPr>
              <a:t>~8</a:t>
            </a:r>
            <a:r>
              <a:rPr lang="zh-CN" altLang="en-US" b="1" dirty="0">
                <a:solidFill>
                  <a:srgbClr val="C00000"/>
                </a:solidFill>
              </a:rPr>
              <a:t>月</a:t>
            </a:r>
            <a:r>
              <a:rPr lang="en-US" altLang="zh-CN" b="1" dirty="0">
                <a:solidFill>
                  <a:srgbClr val="C00000"/>
                </a:solidFill>
              </a:rPr>
              <a:t>3</a:t>
            </a:r>
            <a:r>
              <a:rPr lang="zh-CN" altLang="en-US" b="1" dirty="0">
                <a:solidFill>
                  <a:srgbClr val="C00000"/>
                </a:solidFill>
              </a:rPr>
              <a:t>日</a:t>
            </a:r>
            <a:r>
              <a:rPr lang="zh-CN" altLang="en-US" b="1" dirty="0"/>
              <a:t>在</a:t>
            </a:r>
            <a:r>
              <a:rPr lang="zh-CN" altLang="en-US" b="1" dirty="0">
                <a:solidFill>
                  <a:srgbClr val="C00000"/>
                </a:solidFill>
              </a:rPr>
              <a:t>上海嘉兴南湖</a:t>
            </a:r>
            <a:r>
              <a:rPr lang="zh-CN" altLang="en-US" b="1" dirty="0"/>
              <a:t>召开</a:t>
            </a:r>
            <a:endParaRPr lang="en-US" altLang="zh-CN" b="1" dirty="0"/>
          </a:p>
          <a:p>
            <a:pPr marL="171450" indent="-171450" algn="l">
              <a:buFont typeface="Wingdings" panose="05000000000000000000" pitchFamily="2" charset="2"/>
              <a:buChar char="u"/>
            </a:pPr>
            <a:r>
              <a:rPr lang="zh-CN" altLang="en-US" b="1" dirty="0"/>
              <a:t>出席代表：</a:t>
            </a:r>
            <a:r>
              <a:rPr lang="en-US" altLang="zh-CN" b="1" dirty="0"/>
              <a:t>12</a:t>
            </a:r>
            <a:r>
              <a:rPr lang="zh-CN" altLang="en-US" b="1" dirty="0"/>
              <a:t>人，包括上海李达、李汉俊；北京张国焘、刘仁静；长沙毛泽东、何叔衡；武汉董必武、陈潭秋；济南王烬美、邓恩铭；广州陈公博，日本东京周佛海以及陈独秀委派的代表包惠僧；共产国际代表马林，尼可尔斯基也出席了大会。代表全国</a:t>
            </a:r>
            <a:r>
              <a:rPr lang="en-US" altLang="zh-CN" b="1" dirty="0"/>
              <a:t>53</a:t>
            </a:r>
            <a:r>
              <a:rPr lang="zh-CN" altLang="en-US" b="1" dirty="0"/>
              <a:t>位党员。</a:t>
            </a:r>
          </a:p>
        </p:txBody>
      </p:sp>
      <p:pic>
        <p:nvPicPr>
          <p:cNvPr id="25" name="Picture 4">
            <a:hlinkClick r:id="rId4"/>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187624" y="1649462"/>
            <a:ext cx="2979888" cy="16137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6" name="Picture 4">
            <a:hlinkClick r:id="rId4"/>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076056" y="1651760"/>
            <a:ext cx="2996943" cy="1612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73877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1+#ppt_w/2"/>
                                          </p:val>
                                        </p:tav>
                                        <p:tav tm="100000">
                                          <p:val>
                                            <p:strVal val="#ppt_x"/>
                                          </p:val>
                                        </p:tav>
                                      </p:tavLst>
                                    </p:anim>
                                    <p:anim calcmode="lin" valueType="num">
                                      <p:cBhvr additive="base">
                                        <p:cTn id="21" dur="500" fill="hold"/>
                                        <p:tgtEl>
                                          <p:spTgt spid="2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83568" y="1059582"/>
            <a:ext cx="7776864" cy="167007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sz="1400" b="1" dirty="0">
                <a:solidFill>
                  <a:srgbClr val="C00000"/>
                </a:solidFill>
              </a:rPr>
              <a:t>一大通过了中国共产党的党纲全文十五条目，吸取了（上海党小组北京党支部，和陈独秀在广州起草案上海征求党内的同志意见和李汉俊起草寄予广州陈独秀的四个纲领）国内四个党纲和参考俄、英、美共的纲领，规定了党的奋斗目标、民主集中制的组织原则和党的纪律。大会还通过关于当前实际工作的决议，确定党成立后的中心任务是组织工人阶级，领导工人运动。大会选举陈独秀、张国焘、李达组成中央局，陈独秀为中央局书记。 </a:t>
            </a:r>
          </a:p>
        </p:txBody>
      </p:sp>
      <p:sp>
        <p:nvSpPr>
          <p:cNvPr id="11" name="TextBox 10"/>
          <p:cNvSpPr txBox="1"/>
          <p:nvPr/>
        </p:nvSpPr>
        <p:spPr>
          <a:xfrm>
            <a:off x="4788024" y="3288704"/>
            <a:ext cx="3188196" cy="994568"/>
          </a:xfrm>
          <a:prstGeom prst="rect">
            <a:avLst/>
          </a:prstGeom>
          <a:noFill/>
          <a:ln w="19050">
            <a:solidFill>
              <a:srgbClr val="C00000"/>
            </a:solidFill>
          </a:ln>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rgbClr val="C00000"/>
                </a:solidFill>
              </a:rPr>
              <a:t>中共一大的召开，标志着中国有了一个完全新式的、以马克思列宁主义为行动指南、以实现共产主义为目标、全国统一的工人阶级政党，自此我国的革命面貌就焕然一新了。</a:t>
            </a:r>
          </a:p>
        </p:txBody>
      </p:sp>
      <p:pic>
        <p:nvPicPr>
          <p:cNvPr id="44034" name="Picture 2" descr="http://www.gcdy.gov.cn/Article/UploadFiles/201211/2012110916335781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971600" y="3003798"/>
            <a:ext cx="3188196" cy="1748656"/>
          </a:xfrm>
          <a:prstGeom prst="rect">
            <a:avLst/>
          </a:prstGeom>
          <a:ln>
            <a:noFill/>
          </a:ln>
          <a:effectLst>
            <a:outerShdw blurRad="292100" dist="139700" dir="2700000" algn="tl" rotWithShape="0">
              <a:srgbClr val="333333">
                <a:alpha val="65000"/>
              </a:srgbClr>
            </a:outerShdw>
          </a:effectLst>
          <a:extLst/>
        </p:spPr>
      </p:pic>
      <p:sp>
        <p:nvSpPr>
          <p:cNvPr id="8"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spTree>
    <p:extLst>
      <p:ext uri="{BB962C8B-B14F-4D97-AF65-F5344CB8AC3E}">
        <p14:creationId xmlns:p14="http://schemas.microsoft.com/office/powerpoint/2010/main" val="314829750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4034"/>
                                        </p:tgtEl>
                                        <p:attrNameLst>
                                          <p:attrName>style.visibility</p:attrName>
                                        </p:attrNameLst>
                                      </p:cBhvr>
                                      <p:to>
                                        <p:strVal val="visible"/>
                                      </p:to>
                                    </p:set>
                                    <p:anim calcmode="lin" valueType="num">
                                      <p:cBhvr>
                                        <p:cTn id="17" dur="500" fill="hold"/>
                                        <p:tgtEl>
                                          <p:spTgt spid="44034"/>
                                        </p:tgtEl>
                                        <p:attrNameLst>
                                          <p:attrName>ppt_w</p:attrName>
                                        </p:attrNameLst>
                                      </p:cBhvr>
                                      <p:tavLst>
                                        <p:tav tm="0">
                                          <p:val>
                                            <p:fltVal val="0"/>
                                          </p:val>
                                        </p:tav>
                                        <p:tav tm="100000">
                                          <p:val>
                                            <p:strVal val="#ppt_w"/>
                                          </p:val>
                                        </p:tav>
                                      </p:tavLst>
                                    </p:anim>
                                    <p:anim calcmode="lin" valueType="num">
                                      <p:cBhvr>
                                        <p:cTn id="18" dur="500" fill="hold"/>
                                        <p:tgtEl>
                                          <p:spTgt spid="44034"/>
                                        </p:tgtEl>
                                        <p:attrNameLst>
                                          <p:attrName>ppt_h</p:attrName>
                                        </p:attrNameLst>
                                      </p:cBhvr>
                                      <p:tavLst>
                                        <p:tav tm="0">
                                          <p:val>
                                            <p:fltVal val="0"/>
                                          </p:val>
                                        </p:tav>
                                        <p:tav tm="100000">
                                          <p:val>
                                            <p:strVal val="#ppt_h"/>
                                          </p:val>
                                        </p:tav>
                                      </p:tavLst>
                                    </p:anim>
                                    <p:animEffect transition="in" filter="fade">
                                      <p:cBhvr>
                                        <p:cTn id="19" dur="500"/>
                                        <p:tgtEl>
                                          <p:spTgt spid="44034"/>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43608" y="1581029"/>
            <a:ext cx="7200800" cy="73866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sz="1400" b="1" dirty="0">
                <a:solidFill>
                  <a:srgbClr val="C00000"/>
                </a:solidFill>
              </a:rPr>
              <a:t>中国共产党的产生是中国社会政治经济发展的必然结果，是近代中国革命的一个转折点，是中国共产主义运动的伟大开端，它的成立具有伟大的历史意义。</a:t>
            </a:r>
          </a:p>
        </p:txBody>
      </p:sp>
      <p:sp>
        <p:nvSpPr>
          <p:cNvPr id="9" name="TextBox 8"/>
          <p:cNvSpPr txBox="1"/>
          <p:nvPr/>
        </p:nvSpPr>
        <p:spPr>
          <a:xfrm>
            <a:off x="1283990" y="2495304"/>
            <a:ext cx="6960418" cy="2031325"/>
          </a:xfrm>
          <a:prstGeom prst="rect">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b="1" dirty="0">
                <a:solidFill>
                  <a:schemeClr val="bg1"/>
                </a:solidFill>
              </a:rPr>
              <a:t>首先，中国革命从此有了一个新的领导力量和领导核心。中国革命不再由资产阶级领导，而是无产阶级及其政党来领导了。</a:t>
            </a:r>
            <a:endParaRPr lang="en-US" altLang="zh-CN" b="1" dirty="0">
              <a:solidFill>
                <a:schemeClr val="bg1"/>
              </a:solidFill>
            </a:endParaRPr>
          </a:p>
          <a:p>
            <a:pPr marL="171450" indent="-171450">
              <a:buFont typeface="Wingdings" panose="05000000000000000000" pitchFamily="2" charset="2"/>
              <a:buChar char="l"/>
            </a:pPr>
            <a:r>
              <a:rPr lang="zh-CN" altLang="en-US" b="1" dirty="0">
                <a:solidFill>
                  <a:schemeClr val="bg1"/>
                </a:solidFill>
              </a:rPr>
              <a:t>其次，有了新的指导思想和新的革命纲领。有了马克思马克思主义这个锐利的思想武器，有了明确的奋斗目标。</a:t>
            </a:r>
            <a:endParaRPr lang="en-US" altLang="zh-CN" b="1" dirty="0">
              <a:solidFill>
                <a:schemeClr val="bg1"/>
              </a:solidFill>
            </a:endParaRPr>
          </a:p>
          <a:p>
            <a:pPr marL="171450" indent="-171450">
              <a:buFont typeface="Wingdings" panose="05000000000000000000" pitchFamily="2" charset="2"/>
              <a:buChar char="l"/>
            </a:pPr>
            <a:r>
              <a:rPr lang="zh-CN" altLang="en-US" b="1" dirty="0">
                <a:solidFill>
                  <a:schemeClr val="bg1"/>
                </a:solidFill>
              </a:rPr>
              <a:t>再次，有了发动群众的好方法。有了在中国共产党领导下的联合一切革命人民的战略和策略。</a:t>
            </a:r>
          </a:p>
          <a:p>
            <a:pPr marL="171450" indent="-171450">
              <a:buFont typeface="Wingdings" panose="05000000000000000000" pitchFamily="2" charset="2"/>
              <a:buChar char="l"/>
            </a:pPr>
            <a:r>
              <a:rPr lang="zh-CN" altLang="en-US" b="1" dirty="0">
                <a:solidFill>
                  <a:schemeClr val="bg1"/>
                </a:solidFill>
              </a:rPr>
              <a:t>最后，有了新的道路和前途。通过建立人民民主专政，走社会主义和共产主义的道路，中国革命从此进入了一个崭新的时期。</a:t>
            </a:r>
          </a:p>
        </p:txBody>
      </p:sp>
      <p:sp>
        <p:nvSpPr>
          <p:cNvPr id="14"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6" name="组合 15"/>
          <p:cNvGrpSpPr/>
          <p:nvPr/>
        </p:nvGrpSpPr>
        <p:grpSpPr>
          <a:xfrm>
            <a:off x="2627784" y="970646"/>
            <a:ext cx="3675482" cy="503534"/>
            <a:chOff x="521728" y="936560"/>
            <a:chExt cx="3675482" cy="503534"/>
          </a:xfrm>
        </p:grpSpPr>
        <p:sp>
          <p:nvSpPr>
            <p:cNvPr id="17" name="燕尾形 16"/>
            <p:cNvSpPr/>
            <p:nvPr/>
          </p:nvSpPr>
          <p:spPr>
            <a:xfrm>
              <a:off x="521728" y="955462"/>
              <a:ext cx="3363135"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8" name="TextBox 5"/>
            <p:cNvSpPr txBox="1"/>
            <p:nvPr/>
          </p:nvSpPr>
          <p:spPr>
            <a:xfrm>
              <a:off x="1091749" y="936560"/>
              <a:ext cx="3105461"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中国共产党成立的伟大意义</a:t>
              </a:r>
            </a:p>
          </p:txBody>
        </p:sp>
        <p:sp>
          <p:nvSpPr>
            <p:cNvPr id="19"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7776038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8"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2000"/>
                                        <p:tgtEl>
                                          <p:spTgt spid="7"/>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000"/>
                                        <p:tgtEl>
                                          <p:spTgt spid="9"/>
                                        </p:tgtEl>
                                      </p:cBhvr>
                                    </p:animEffect>
                                    <p:anim calcmode="lin" valueType="num">
                                      <p:cBhvr>
                                        <p:cTn id="20" dur="2000" fill="hold"/>
                                        <p:tgtEl>
                                          <p:spTgt spid="9"/>
                                        </p:tgtEl>
                                        <p:attrNameLst>
                                          <p:attrName>ppt_x</p:attrName>
                                        </p:attrNameLst>
                                      </p:cBhvr>
                                      <p:tavLst>
                                        <p:tav tm="0">
                                          <p:val>
                                            <p:strVal val="#ppt_x"/>
                                          </p:val>
                                        </p:tav>
                                        <p:tav tm="100000">
                                          <p:val>
                                            <p:strVal val="#ppt_x"/>
                                          </p:val>
                                        </p:tav>
                                      </p:tavLst>
                                    </p:anim>
                                    <p:anim calcmode="lin" valueType="num">
                                      <p:cBhvr>
                                        <p:cTn id="21" dur="2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4">
            <a:hlinkClick r:id="rId3"/>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82463" y="1752551"/>
            <a:ext cx="2655418" cy="1626976"/>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022823" y="1683027"/>
            <a:ext cx="4654442"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rgbClr val="C00000"/>
                </a:solidFill>
              </a:rPr>
              <a:t>出席代表：</a:t>
            </a:r>
            <a:r>
              <a:rPr lang="zh-CN" altLang="en-US" b="1" dirty="0"/>
              <a:t>陈独秀、李达、张国焘、邓中夏、蔡和森、张太雷、向警予、罗章龙等，代表党员</a:t>
            </a:r>
            <a:r>
              <a:rPr lang="en-US" altLang="zh-CN" b="1" dirty="0"/>
              <a:t>195</a:t>
            </a:r>
            <a:r>
              <a:rPr lang="zh-CN" altLang="en-US" b="1" dirty="0"/>
              <a:t>人。</a:t>
            </a:r>
          </a:p>
        </p:txBody>
      </p:sp>
      <p:sp>
        <p:nvSpPr>
          <p:cNvPr id="10" name="TextBox 9"/>
          <p:cNvSpPr txBox="1"/>
          <p:nvPr/>
        </p:nvSpPr>
        <p:spPr>
          <a:xfrm>
            <a:off x="4020051" y="2689057"/>
            <a:ext cx="4654442" cy="101566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t>大会规定了党的最高纲领是实现共产主义；最低纲领是打倒军阀，推翻国际帝国主义的压迫，统一中国为真正的民主共和国，大会还指出了工人阶级、农民阶级、小资产阶级和民族资产阶级是民主革命的动力。 </a:t>
            </a:r>
          </a:p>
        </p:txBody>
      </p:sp>
      <p:sp>
        <p:nvSpPr>
          <p:cNvPr id="11" name="TextBox 10"/>
          <p:cNvSpPr txBox="1"/>
          <p:nvPr/>
        </p:nvSpPr>
        <p:spPr>
          <a:xfrm>
            <a:off x="4022823" y="3898191"/>
            <a:ext cx="4654442"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rgbClr val="C00000"/>
                </a:solidFill>
              </a:rPr>
              <a:t>历史意义：</a:t>
            </a:r>
            <a:r>
              <a:rPr lang="zh-CN" altLang="en-US" b="1" dirty="0"/>
              <a:t>党就在中国近代革命史上第一次明确的提出了彻底反帝反封建的民主革命纲领，为中国各族人民的革命斗争指明了方向。</a:t>
            </a:r>
          </a:p>
        </p:txBody>
      </p:sp>
      <p:sp>
        <p:nvSpPr>
          <p:cNvPr id="12" name="TextBox 11"/>
          <p:cNvSpPr txBox="1"/>
          <p:nvPr/>
        </p:nvSpPr>
        <p:spPr>
          <a:xfrm>
            <a:off x="4020051" y="2386987"/>
            <a:ext cx="4654442" cy="30207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rgbClr val="C00000"/>
                </a:solidFill>
              </a:rPr>
              <a:t>中心议题：</a:t>
            </a:r>
            <a:r>
              <a:rPr lang="zh-CN" altLang="en-US" b="1" dirty="0"/>
              <a:t>进一步讨论和确定党在民主革命阶段的纲领。</a:t>
            </a:r>
          </a:p>
        </p:txBody>
      </p:sp>
      <p:sp>
        <p:nvSpPr>
          <p:cNvPr id="15"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7" name="组合 16"/>
          <p:cNvGrpSpPr/>
          <p:nvPr/>
        </p:nvGrpSpPr>
        <p:grpSpPr>
          <a:xfrm>
            <a:off x="2577017" y="931367"/>
            <a:ext cx="3761829" cy="503534"/>
            <a:chOff x="521728" y="936560"/>
            <a:chExt cx="3761829" cy="503534"/>
          </a:xfrm>
        </p:grpSpPr>
        <p:sp>
          <p:nvSpPr>
            <p:cNvPr id="18" name="燕尾形 17"/>
            <p:cNvSpPr/>
            <p:nvPr/>
          </p:nvSpPr>
          <p:spPr>
            <a:xfrm>
              <a:off x="521728" y="955462"/>
              <a:ext cx="3761829"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9" name="TextBox 5"/>
            <p:cNvSpPr txBox="1"/>
            <p:nvPr/>
          </p:nvSpPr>
          <p:spPr>
            <a:xfrm>
              <a:off x="1091749" y="936560"/>
              <a:ext cx="3105461"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中国共产党第二次全国代表大会</a:t>
              </a:r>
            </a:p>
          </p:txBody>
        </p:sp>
        <p:sp>
          <p:nvSpPr>
            <p:cNvPr id="20"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3" name="矩形 2"/>
          <p:cNvSpPr/>
          <p:nvPr/>
        </p:nvSpPr>
        <p:spPr>
          <a:xfrm>
            <a:off x="782463" y="3378504"/>
            <a:ext cx="2655418" cy="1015663"/>
          </a:xfrm>
          <a:prstGeom prst="rect">
            <a:avLst/>
          </a:prstGeom>
          <a:solidFill>
            <a:srgbClr val="C00000"/>
          </a:solidFill>
        </p:spPr>
        <p:txBody>
          <a:bodyPr wrap="square">
            <a:spAutoFit/>
          </a:bodyPr>
          <a:lstStyle/>
          <a:p>
            <a:pPr>
              <a:lnSpc>
                <a:spcPts val="1800"/>
              </a:lnSpc>
            </a:pPr>
            <a:r>
              <a:rPr lang="zh-CN" altLang="en-US" sz="1400" b="1" dirty="0">
                <a:solidFill>
                  <a:schemeClr val="bg1"/>
                </a:solidFill>
                <a:latin typeface="微软雅黑" panose="020B0503020204020204" pitchFamily="34" charset="-122"/>
                <a:ea typeface="微软雅黑" panose="020B0503020204020204" pitchFamily="34" charset="-122"/>
              </a:rPr>
              <a:t>时间：</a:t>
            </a:r>
            <a:r>
              <a:rPr lang="en-US" altLang="zh-CN" sz="1400" b="1" dirty="0">
                <a:solidFill>
                  <a:schemeClr val="bg1"/>
                </a:solidFill>
                <a:latin typeface="微软雅黑" panose="020B0503020204020204" pitchFamily="34" charset="-122"/>
                <a:ea typeface="微软雅黑" panose="020B0503020204020204" pitchFamily="34" charset="-122"/>
              </a:rPr>
              <a:t>1922.7.16-23 </a:t>
            </a:r>
          </a:p>
          <a:p>
            <a:pPr>
              <a:lnSpc>
                <a:spcPts val="1800"/>
              </a:lnSpc>
            </a:pPr>
            <a:r>
              <a:rPr lang="zh-CN" altLang="en-US" sz="1400" b="1" dirty="0">
                <a:solidFill>
                  <a:schemeClr val="bg1"/>
                </a:solidFill>
                <a:latin typeface="微软雅黑" panose="020B0503020204020204" pitchFamily="34" charset="-122"/>
                <a:ea typeface="微软雅黑" panose="020B0503020204020204" pitchFamily="34" charset="-122"/>
              </a:rPr>
              <a:t>地点：上海南成路辅德里625号</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ts val="1800"/>
              </a:lnSpc>
            </a:pPr>
            <a:r>
              <a:rPr lang="zh-CN" altLang="en-US" sz="1400" b="1" dirty="0">
                <a:solidFill>
                  <a:schemeClr val="bg1"/>
                </a:solidFill>
                <a:latin typeface="微软雅黑" panose="020B0503020204020204" pitchFamily="34" charset="-122"/>
                <a:ea typeface="微软雅黑" panose="020B0503020204020204" pitchFamily="34" charset="-122"/>
              </a:rPr>
              <a:t>（当时为李达寓所，今成都北路7弄30号）</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35471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heckerboard(across)">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42"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5"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82463" y="1557997"/>
            <a:ext cx="7910188"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b="1" dirty="0">
                <a:solidFill>
                  <a:srgbClr val="C00000"/>
                </a:solidFill>
              </a:rPr>
              <a:t>中国共产党成立后，就把领导工人运动作为党的中心工作，并建立了中国劳动组合书记部，在党的领导下，以</a:t>
            </a:r>
            <a:r>
              <a:rPr lang="en-US" altLang="zh-CN" b="1" dirty="0">
                <a:solidFill>
                  <a:srgbClr val="C00000"/>
                </a:solidFill>
              </a:rPr>
              <a:t>1922</a:t>
            </a:r>
            <a:r>
              <a:rPr lang="zh-CN" altLang="en-US" b="1" dirty="0">
                <a:solidFill>
                  <a:srgbClr val="C00000"/>
                </a:solidFill>
              </a:rPr>
              <a:t>年</a:t>
            </a:r>
            <a:r>
              <a:rPr lang="en-US" altLang="zh-CN" b="1" dirty="0">
                <a:solidFill>
                  <a:srgbClr val="C00000"/>
                </a:solidFill>
              </a:rPr>
              <a:t>1</a:t>
            </a:r>
            <a:r>
              <a:rPr lang="zh-CN" altLang="en-US" b="1" dirty="0">
                <a:solidFill>
                  <a:srgbClr val="C00000"/>
                </a:solidFill>
              </a:rPr>
              <a:t>月香港海员罢工为起点，掀起了中国工人运动的第一个高潮，在持续十三个月，罢工斗争达</a:t>
            </a:r>
            <a:r>
              <a:rPr lang="en-US" altLang="zh-CN" b="1" dirty="0">
                <a:solidFill>
                  <a:srgbClr val="C00000"/>
                </a:solidFill>
              </a:rPr>
              <a:t>187</a:t>
            </a:r>
            <a:r>
              <a:rPr lang="zh-CN" altLang="en-US" b="1" dirty="0">
                <a:solidFill>
                  <a:srgbClr val="C00000"/>
                </a:solidFill>
              </a:rPr>
              <a:t>次之多，参加罢工人数</a:t>
            </a:r>
            <a:r>
              <a:rPr lang="en-US" altLang="zh-CN" b="1" dirty="0">
                <a:solidFill>
                  <a:srgbClr val="C00000"/>
                </a:solidFill>
              </a:rPr>
              <a:t>30</a:t>
            </a:r>
            <a:r>
              <a:rPr lang="zh-CN" altLang="en-US" b="1" dirty="0">
                <a:solidFill>
                  <a:srgbClr val="C00000"/>
                </a:solidFill>
              </a:rPr>
              <a:t>万人以上，在这期间，各地先后建立</a:t>
            </a:r>
            <a:r>
              <a:rPr lang="en-US" altLang="zh-CN" b="1" dirty="0">
                <a:solidFill>
                  <a:srgbClr val="C00000"/>
                </a:solidFill>
              </a:rPr>
              <a:t>100</a:t>
            </a:r>
            <a:r>
              <a:rPr lang="zh-CN" altLang="en-US" b="1" dirty="0">
                <a:solidFill>
                  <a:srgbClr val="C00000"/>
                </a:solidFill>
              </a:rPr>
              <a:t>多个工会。</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248" y="2578206"/>
            <a:ext cx="1444948" cy="1274928"/>
          </a:xfrm>
          <a:prstGeom prst="rect">
            <a:avLst/>
          </a:prstGeom>
          <a:ln>
            <a:noFill/>
          </a:ln>
          <a:effectLst>
            <a:outerShdw blurRad="292100" dist="139700" dir="2700000" algn="tl" rotWithShape="0">
              <a:srgbClr val="333333">
                <a:alpha val="65000"/>
              </a:srgbClr>
            </a:outerShdw>
          </a:effectLs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0709" y="2577588"/>
            <a:ext cx="1444948" cy="1274928"/>
          </a:xfrm>
          <a:prstGeom prst="rect">
            <a:avLst/>
          </a:prstGeom>
          <a:ln>
            <a:noFill/>
          </a:ln>
          <a:effectLst>
            <a:outerShdw blurRad="292100" dist="139700" dir="2700000" algn="tl" rotWithShape="0">
              <a:srgbClr val="333333">
                <a:alpha val="65000"/>
              </a:srgbClr>
            </a:outerShdw>
          </a:effectLst>
          <a:extLst/>
        </p:spPr>
      </p:pic>
      <p:sp>
        <p:nvSpPr>
          <p:cNvPr id="10" name="TextBox 9"/>
          <p:cNvSpPr txBox="1"/>
          <p:nvPr/>
        </p:nvSpPr>
        <p:spPr>
          <a:xfrm>
            <a:off x="782463" y="4083918"/>
            <a:ext cx="7743239"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b="1" dirty="0">
                <a:solidFill>
                  <a:srgbClr val="C00000"/>
                </a:solidFill>
              </a:rPr>
              <a:t>但工人运动受到了北洋军阀和帝国主义的勾结镇压，尤其是震惊中外的二七惨案，林祥谦、施洋烈士宁死不屈慷慨就义，工人运动也从此转入了低潮。 </a:t>
            </a:r>
          </a:p>
        </p:txBody>
      </p:sp>
      <p:pic>
        <p:nvPicPr>
          <p:cNvPr id="53250" name="Picture 2" descr="http://www.zgdsw.org.cn/mediafile/ccpc/zgds/dsBook201zhgylgcd003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8804" y="2583192"/>
            <a:ext cx="1454505" cy="1263722"/>
          </a:xfrm>
          <a:prstGeom prst="rect">
            <a:avLst/>
          </a:prstGeom>
          <a:ln>
            <a:noFill/>
          </a:ln>
          <a:effectLst>
            <a:outerShdw blurRad="292100" dist="139700" dir="2700000" algn="tl" rotWithShape="0">
              <a:srgbClr val="333333">
                <a:alpha val="65000"/>
              </a:srgbClr>
            </a:outerShdw>
          </a:effectLst>
          <a:extLst/>
        </p:spPr>
      </p:pic>
      <p:pic>
        <p:nvPicPr>
          <p:cNvPr id="53252" name="Picture 4" descr="http://www.zgdsw.org.cn/mediafile/ccpc/zgds/dsBook201zhgylgcd003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2124" y="2583193"/>
            <a:ext cx="1444948" cy="1263721"/>
          </a:xfrm>
          <a:prstGeom prst="rect">
            <a:avLst/>
          </a:prstGeom>
          <a:ln>
            <a:noFill/>
          </a:ln>
          <a:effectLst>
            <a:outerShdw blurRad="292100" dist="139700" dir="2700000" algn="tl" rotWithShape="0">
              <a:srgbClr val="333333">
                <a:alpha val="65000"/>
              </a:srgbClr>
            </a:outerShdw>
          </a:effectLst>
          <a:extLst/>
        </p:spPr>
      </p:pic>
      <p:sp>
        <p:nvSpPr>
          <p:cNvPr id="14"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5" name="组合 14"/>
          <p:cNvGrpSpPr/>
          <p:nvPr/>
        </p:nvGrpSpPr>
        <p:grpSpPr>
          <a:xfrm>
            <a:off x="2627784" y="975938"/>
            <a:ext cx="3433644" cy="498526"/>
            <a:chOff x="521729" y="941568"/>
            <a:chExt cx="3433644" cy="498526"/>
          </a:xfrm>
        </p:grpSpPr>
        <p:sp>
          <p:nvSpPr>
            <p:cNvPr id="16" name="燕尾形 15"/>
            <p:cNvSpPr/>
            <p:nvPr/>
          </p:nvSpPr>
          <p:spPr>
            <a:xfrm>
              <a:off x="521729" y="955462"/>
              <a:ext cx="3433644"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7" name="TextBox 5"/>
            <p:cNvSpPr txBox="1"/>
            <p:nvPr/>
          </p:nvSpPr>
          <p:spPr>
            <a:xfrm>
              <a:off x="849911" y="941568"/>
              <a:ext cx="3105461"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1600" b="1" dirty="0">
                  <a:solidFill>
                    <a:schemeClr val="bg1"/>
                  </a:solidFill>
                </a:rPr>
                <a:t>中国工人运动的第一次高潮 </a:t>
              </a:r>
            </a:p>
          </p:txBody>
        </p:sp>
        <p:sp>
          <p:nvSpPr>
            <p:cNvPr id="18"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125749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1000"/>
                                        <p:tgtEl>
                                          <p:spTgt spid="7"/>
                                        </p:tgtEl>
                                      </p:cBhvr>
                                    </p:animEffect>
                                  </p:childTnLst>
                                </p:cTn>
                              </p:par>
                            </p:childTnLst>
                          </p:cTn>
                        </p:par>
                        <p:par>
                          <p:cTn id="16" fill="hold">
                            <p:stCondLst>
                              <p:cond delay="2000"/>
                            </p:stCondLst>
                            <p:childTnLst>
                              <p:par>
                                <p:cTn id="17" presetID="31" presetClass="entr" presetSubtype="0" fill="hold" nodeType="afterEffect">
                                  <p:stCondLst>
                                    <p:cond delay="0"/>
                                  </p:stCondLst>
                                  <p:childTnLst>
                                    <p:set>
                                      <p:cBhvr>
                                        <p:cTn id="18" dur="1" fill="hold">
                                          <p:stCondLst>
                                            <p:cond delay="0"/>
                                          </p:stCondLst>
                                        </p:cTn>
                                        <p:tgtEl>
                                          <p:spTgt spid="53250"/>
                                        </p:tgtEl>
                                        <p:attrNameLst>
                                          <p:attrName>style.visibility</p:attrName>
                                        </p:attrNameLst>
                                      </p:cBhvr>
                                      <p:to>
                                        <p:strVal val="visible"/>
                                      </p:to>
                                    </p:set>
                                    <p:anim calcmode="lin" valueType="num">
                                      <p:cBhvr>
                                        <p:cTn id="19" dur="1000" fill="hold"/>
                                        <p:tgtEl>
                                          <p:spTgt spid="53250"/>
                                        </p:tgtEl>
                                        <p:attrNameLst>
                                          <p:attrName>ppt_w</p:attrName>
                                        </p:attrNameLst>
                                      </p:cBhvr>
                                      <p:tavLst>
                                        <p:tav tm="0">
                                          <p:val>
                                            <p:fltVal val="0"/>
                                          </p:val>
                                        </p:tav>
                                        <p:tav tm="100000">
                                          <p:val>
                                            <p:strVal val="#ppt_w"/>
                                          </p:val>
                                        </p:tav>
                                      </p:tavLst>
                                    </p:anim>
                                    <p:anim calcmode="lin" valueType="num">
                                      <p:cBhvr>
                                        <p:cTn id="20" dur="1000" fill="hold"/>
                                        <p:tgtEl>
                                          <p:spTgt spid="53250"/>
                                        </p:tgtEl>
                                        <p:attrNameLst>
                                          <p:attrName>ppt_h</p:attrName>
                                        </p:attrNameLst>
                                      </p:cBhvr>
                                      <p:tavLst>
                                        <p:tav tm="0">
                                          <p:val>
                                            <p:fltVal val="0"/>
                                          </p:val>
                                        </p:tav>
                                        <p:tav tm="100000">
                                          <p:val>
                                            <p:strVal val="#ppt_h"/>
                                          </p:val>
                                        </p:tav>
                                      </p:tavLst>
                                    </p:anim>
                                    <p:anim calcmode="lin" valueType="num">
                                      <p:cBhvr>
                                        <p:cTn id="21" dur="1000" fill="hold"/>
                                        <p:tgtEl>
                                          <p:spTgt spid="53250"/>
                                        </p:tgtEl>
                                        <p:attrNameLst>
                                          <p:attrName>style.rotation</p:attrName>
                                        </p:attrNameLst>
                                      </p:cBhvr>
                                      <p:tavLst>
                                        <p:tav tm="0">
                                          <p:val>
                                            <p:fltVal val="90"/>
                                          </p:val>
                                        </p:tav>
                                        <p:tav tm="100000">
                                          <p:val>
                                            <p:fltVal val="0"/>
                                          </p:val>
                                        </p:tav>
                                      </p:tavLst>
                                    </p:anim>
                                    <p:animEffect transition="in" filter="fade">
                                      <p:cBhvr>
                                        <p:cTn id="22" dur="1000"/>
                                        <p:tgtEl>
                                          <p:spTgt spid="53250"/>
                                        </p:tgtEl>
                                      </p:cBhvr>
                                    </p:animEffect>
                                  </p:childTnLst>
                                </p:cTn>
                              </p:par>
                            </p:childTnLst>
                          </p:cTn>
                        </p:par>
                        <p:par>
                          <p:cTn id="23" fill="hold">
                            <p:stCondLst>
                              <p:cond delay="3000"/>
                            </p:stCondLst>
                            <p:childTnLst>
                              <p:par>
                                <p:cTn id="24" presetID="31" presetClass="entr" presetSubtype="0" fill="hold" nodeType="afterEffect">
                                  <p:stCondLst>
                                    <p:cond delay="0"/>
                                  </p:stCondLst>
                                  <p:childTnLst>
                                    <p:set>
                                      <p:cBhvr>
                                        <p:cTn id="25" dur="1" fill="hold">
                                          <p:stCondLst>
                                            <p:cond delay="0"/>
                                          </p:stCondLst>
                                        </p:cTn>
                                        <p:tgtEl>
                                          <p:spTgt spid="53252"/>
                                        </p:tgtEl>
                                        <p:attrNameLst>
                                          <p:attrName>style.visibility</p:attrName>
                                        </p:attrNameLst>
                                      </p:cBhvr>
                                      <p:to>
                                        <p:strVal val="visible"/>
                                      </p:to>
                                    </p:set>
                                    <p:anim calcmode="lin" valueType="num">
                                      <p:cBhvr>
                                        <p:cTn id="26" dur="1000" fill="hold"/>
                                        <p:tgtEl>
                                          <p:spTgt spid="53252"/>
                                        </p:tgtEl>
                                        <p:attrNameLst>
                                          <p:attrName>ppt_w</p:attrName>
                                        </p:attrNameLst>
                                      </p:cBhvr>
                                      <p:tavLst>
                                        <p:tav tm="0">
                                          <p:val>
                                            <p:fltVal val="0"/>
                                          </p:val>
                                        </p:tav>
                                        <p:tav tm="100000">
                                          <p:val>
                                            <p:strVal val="#ppt_w"/>
                                          </p:val>
                                        </p:tav>
                                      </p:tavLst>
                                    </p:anim>
                                    <p:anim calcmode="lin" valueType="num">
                                      <p:cBhvr>
                                        <p:cTn id="27" dur="1000" fill="hold"/>
                                        <p:tgtEl>
                                          <p:spTgt spid="53252"/>
                                        </p:tgtEl>
                                        <p:attrNameLst>
                                          <p:attrName>ppt_h</p:attrName>
                                        </p:attrNameLst>
                                      </p:cBhvr>
                                      <p:tavLst>
                                        <p:tav tm="0">
                                          <p:val>
                                            <p:fltVal val="0"/>
                                          </p:val>
                                        </p:tav>
                                        <p:tav tm="100000">
                                          <p:val>
                                            <p:strVal val="#ppt_h"/>
                                          </p:val>
                                        </p:tav>
                                      </p:tavLst>
                                    </p:anim>
                                    <p:anim calcmode="lin" valueType="num">
                                      <p:cBhvr>
                                        <p:cTn id="28" dur="1000" fill="hold"/>
                                        <p:tgtEl>
                                          <p:spTgt spid="53252"/>
                                        </p:tgtEl>
                                        <p:attrNameLst>
                                          <p:attrName>style.rotation</p:attrName>
                                        </p:attrNameLst>
                                      </p:cBhvr>
                                      <p:tavLst>
                                        <p:tav tm="0">
                                          <p:val>
                                            <p:fltVal val="90"/>
                                          </p:val>
                                        </p:tav>
                                        <p:tav tm="100000">
                                          <p:val>
                                            <p:fltVal val="0"/>
                                          </p:val>
                                        </p:tav>
                                      </p:tavLst>
                                    </p:anim>
                                    <p:animEffect transition="in" filter="fade">
                                      <p:cBhvr>
                                        <p:cTn id="29" dur="1000"/>
                                        <p:tgtEl>
                                          <p:spTgt spid="53252"/>
                                        </p:tgtEl>
                                      </p:cBhvr>
                                    </p:animEffect>
                                  </p:childTnLst>
                                </p:cTn>
                              </p:par>
                            </p:childTnLst>
                          </p:cTn>
                        </p:par>
                        <p:par>
                          <p:cTn id="30" fill="hold">
                            <p:stCondLst>
                              <p:cond delay="4000"/>
                            </p:stCondLst>
                            <p:childTnLst>
                              <p:par>
                                <p:cTn id="31" presetID="31" presetClass="entr" presetSubtype="0" fill="hold" nodeType="afterEffect">
                                  <p:stCondLst>
                                    <p:cond delay="0"/>
                                  </p:stCondLst>
                                  <p:childTnLst>
                                    <p:set>
                                      <p:cBhvr>
                                        <p:cTn id="32" dur="1" fill="hold">
                                          <p:stCondLst>
                                            <p:cond delay="0"/>
                                          </p:stCondLst>
                                        </p:cTn>
                                        <p:tgtEl>
                                          <p:spTgt spid="5123"/>
                                        </p:tgtEl>
                                        <p:attrNameLst>
                                          <p:attrName>style.visibility</p:attrName>
                                        </p:attrNameLst>
                                      </p:cBhvr>
                                      <p:to>
                                        <p:strVal val="visible"/>
                                      </p:to>
                                    </p:set>
                                    <p:anim calcmode="lin" valueType="num">
                                      <p:cBhvr>
                                        <p:cTn id="33" dur="1000" fill="hold"/>
                                        <p:tgtEl>
                                          <p:spTgt spid="5123"/>
                                        </p:tgtEl>
                                        <p:attrNameLst>
                                          <p:attrName>ppt_w</p:attrName>
                                        </p:attrNameLst>
                                      </p:cBhvr>
                                      <p:tavLst>
                                        <p:tav tm="0">
                                          <p:val>
                                            <p:fltVal val="0"/>
                                          </p:val>
                                        </p:tav>
                                        <p:tav tm="100000">
                                          <p:val>
                                            <p:strVal val="#ppt_w"/>
                                          </p:val>
                                        </p:tav>
                                      </p:tavLst>
                                    </p:anim>
                                    <p:anim calcmode="lin" valueType="num">
                                      <p:cBhvr>
                                        <p:cTn id="34" dur="1000" fill="hold"/>
                                        <p:tgtEl>
                                          <p:spTgt spid="5123"/>
                                        </p:tgtEl>
                                        <p:attrNameLst>
                                          <p:attrName>ppt_h</p:attrName>
                                        </p:attrNameLst>
                                      </p:cBhvr>
                                      <p:tavLst>
                                        <p:tav tm="0">
                                          <p:val>
                                            <p:fltVal val="0"/>
                                          </p:val>
                                        </p:tav>
                                        <p:tav tm="100000">
                                          <p:val>
                                            <p:strVal val="#ppt_h"/>
                                          </p:val>
                                        </p:tav>
                                      </p:tavLst>
                                    </p:anim>
                                    <p:anim calcmode="lin" valueType="num">
                                      <p:cBhvr>
                                        <p:cTn id="35" dur="1000" fill="hold"/>
                                        <p:tgtEl>
                                          <p:spTgt spid="5123"/>
                                        </p:tgtEl>
                                        <p:attrNameLst>
                                          <p:attrName>style.rotation</p:attrName>
                                        </p:attrNameLst>
                                      </p:cBhvr>
                                      <p:tavLst>
                                        <p:tav tm="0">
                                          <p:val>
                                            <p:fltVal val="90"/>
                                          </p:val>
                                        </p:tav>
                                        <p:tav tm="100000">
                                          <p:val>
                                            <p:fltVal val="0"/>
                                          </p:val>
                                        </p:tav>
                                      </p:tavLst>
                                    </p:anim>
                                    <p:animEffect transition="in" filter="fade">
                                      <p:cBhvr>
                                        <p:cTn id="36" dur="1000"/>
                                        <p:tgtEl>
                                          <p:spTgt spid="5123"/>
                                        </p:tgtEl>
                                      </p:cBhvr>
                                    </p:animEffect>
                                  </p:childTnLst>
                                </p:cTn>
                              </p:par>
                            </p:childTnLst>
                          </p:cTn>
                        </p:par>
                        <p:par>
                          <p:cTn id="37" fill="hold">
                            <p:stCondLst>
                              <p:cond delay="5000"/>
                            </p:stCondLst>
                            <p:childTnLst>
                              <p:par>
                                <p:cTn id="38" presetID="31" presetClass="entr" presetSubtype="0" fill="hold" nodeType="afterEffect">
                                  <p:stCondLst>
                                    <p:cond delay="0"/>
                                  </p:stCondLst>
                                  <p:childTnLst>
                                    <p:set>
                                      <p:cBhvr>
                                        <p:cTn id="39" dur="1" fill="hold">
                                          <p:stCondLst>
                                            <p:cond delay="0"/>
                                          </p:stCondLst>
                                        </p:cTn>
                                        <p:tgtEl>
                                          <p:spTgt spid="5122"/>
                                        </p:tgtEl>
                                        <p:attrNameLst>
                                          <p:attrName>style.visibility</p:attrName>
                                        </p:attrNameLst>
                                      </p:cBhvr>
                                      <p:to>
                                        <p:strVal val="visible"/>
                                      </p:to>
                                    </p:set>
                                    <p:anim calcmode="lin" valueType="num">
                                      <p:cBhvr>
                                        <p:cTn id="40" dur="1000" fill="hold"/>
                                        <p:tgtEl>
                                          <p:spTgt spid="5122"/>
                                        </p:tgtEl>
                                        <p:attrNameLst>
                                          <p:attrName>ppt_w</p:attrName>
                                        </p:attrNameLst>
                                      </p:cBhvr>
                                      <p:tavLst>
                                        <p:tav tm="0">
                                          <p:val>
                                            <p:fltVal val="0"/>
                                          </p:val>
                                        </p:tav>
                                        <p:tav tm="100000">
                                          <p:val>
                                            <p:strVal val="#ppt_w"/>
                                          </p:val>
                                        </p:tav>
                                      </p:tavLst>
                                    </p:anim>
                                    <p:anim calcmode="lin" valueType="num">
                                      <p:cBhvr>
                                        <p:cTn id="41" dur="1000" fill="hold"/>
                                        <p:tgtEl>
                                          <p:spTgt spid="5122"/>
                                        </p:tgtEl>
                                        <p:attrNameLst>
                                          <p:attrName>ppt_h</p:attrName>
                                        </p:attrNameLst>
                                      </p:cBhvr>
                                      <p:tavLst>
                                        <p:tav tm="0">
                                          <p:val>
                                            <p:fltVal val="0"/>
                                          </p:val>
                                        </p:tav>
                                        <p:tav tm="100000">
                                          <p:val>
                                            <p:strVal val="#ppt_h"/>
                                          </p:val>
                                        </p:tav>
                                      </p:tavLst>
                                    </p:anim>
                                    <p:anim calcmode="lin" valueType="num">
                                      <p:cBhvr>
                                        <p:cTn id="42" dur="1000" fill="hold"/>
                                        <p:tgtEl>
                                          <p:spTgt spid="5122"/>
                                        </p:tgtEl>
                                        <p:attrNameLst>
                                          <p:attrName>style.rotation</p:attrName>
                                        </p:attrNameLst>
                                      </p:cBhvr>
                                      <p:tavLst>
                                        <p:tav tm="0">
                                          <p:val>
                                            <p:fltVal val="90"/>
                                          </p:val>
                                        </p:tav>
                                        <p:tav tm="100000">
                                          <p:val>
                                            <p:fltVal val="0"/>
                                          </p:val>
                                        </p:tav>
                                      </p:tavLst>
                                    </p:anim>
                                    <p:animEffect transition="in" filter="fade">
                                      <p:cBhvr>
                                        <p:cTn id="43" dur="1000"/>
                                        <p:tgtEl>
                                          <p:spTgt spid="5122"/>
                                        </p:tgtEl>
                                      </p:cBhvr>
                                    </p:animEffect>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779912" y="1799270"/>
            <a:ext cx="4600876"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rgbClr val="C00000"/>
                </a:solidFill>
              </a:rPr>
              <a:t>中心议题：</a:t>
            </a:r>
            <a:r>
              <a:rPr lang="zh-CN" altLang="en-US" b="1" dirty="0"/>
              <a:t>大会的中心议题是国共合作的问题。</a:t>
            </a:r>
          </a:p>
        </p:txBody>
      </p:sp>
      <p:sp>
        <p:nvSpPr>
          <p:cNvPr id="11" name="TextBox 10"/>
          <p:cNvSpPr txBox="1"/>
          <p:nvPr/>
        </p:nvSpPr>
        <p:spPr>
          <a:xfrm>
            <a:off x="3779912" y="2427734"/>
            <a:ext cx="4600876"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rgbClr val="C00000"/>
                </a:solidFill>
              </a:rPr>
              <a:t>历史意义：</a:t>
            </a:r>
            <a:r>
              <a:rPr lang="zh-CN" altLang="en-US" b="1" dirty="0"/>
              <a:t>大会接受共产国际执委会关于在中国实行国共合作的决议，正确地分析了孙中山反对帝国主义和封建军阀的民主主义立场，以及把国民党改造为工人、农民、小资产阶级和资产阶级的民主革命联盟的可能性。党的“三大”关于实行国共合作的政策是正确的。它对于加速中国革命的步伐，促进反帝反封建的人民大革命的高潮，具有重大的意义。 </a:t>
            </a:r>
          </a:p>
        </p:txBody>
      </p:sp>
      <p:sp>
        <p:nvSpPr>
          <p:cNvPr id="15"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6" name="组合 15"/>
          <p:cNvGrpSpPr/>
          <p:nvPr/>
        </p:nvGrpSpPr>
        <p:grpSpPr>
          <a:xfrm>
            <a:off x="2577017" y="931367"/>
            <a:ext cx="3761829" cy="503534"/>
            <a:chOff x="521728" y="936560"/>
            <a:chExt cx="3761829" cy="503534"/>
          </a:xfrm>
        </p:grpSpPr>
        <p:sp>
          <p:nvSpPr>
            <p:cNvPr id="17" name="燕尾形 16"/>
            <p:cNvSpPr/>
            <p:nvPr/>
          </p:nvSpPr>
          <p:spPr>
            <a:xfrm>
              <a:off x="521728" y="955462"/>
              <a:ext cx="3761829"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8" name="TextBox 5"/>
            <p:cNvSpPr txBox="1"/>
            <p:nvPr/>
          </p:nvSpPr>
          <p:spPr>
            <a:xfrm>
              <a:off x="1091749" y="936560"/>
              <a:ext cx="3105461"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中国共产党第三次全国代表大会</a:t>
              </a:r>
            </a:p>
          </p:txBody>
        </p:sp>
        <p:sp>
          <p:nvSpPr>
            <p:cNvPr id="19"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pic>
        <p:nvPicPr>
          <p:cNvPr id="20" name="Picture 4">
            <a:hlinkClick r:id="rId3"/>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26479" y="1852839"/>
            <a:ext cx="2592288" cy="16962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926479" y="3525307"/>
            <a:ext cx="2592288" cy="553998"/>
          </a:xfrm>
          <a:prstGeom prst="rect">
            <a:avLst/>
          </a:prstGeom>
          <a:solidFill>
            <a:srgbClr val="C00000"/>
          </a:solidFill>
        </p:spPr>
        <p:txBody>
          <a:bodyPr wrap="square">
            <a:spAutoFit/>
          </a:bodyPr>
          <a:lstStyle/>
          <a:p>
            <a:pPr>
              <a:lnSpc>
                <a:spcPts val="1800"/>
              </a:lnSpc>
            </a:pPr>
            <a:r>
              <a:rPr lang="zh-CN" altLang="en-US" sz="1400" b="1" dirty="0">
                <a:solidFill>
                  <a:schemeClr val="bg1"/>
                </a:solidFill>
                <a:latin typeface="微软雅黑" panose="020B0503020204020204" pitchFamily="34" charset="-122"/>
                <a:ea typeface="微软雅黑" panose="020B0503020204020204" pitchFamily="34" charset="-122"/>
              </a:rPr>
              <a:t>时间：</a:t>
            </a:r>
            <a:r>
              <a:rPr lang="en-US" altLang="zh-CN" sz="1400" b="1" dirty="0">
                <a:solidFill>
                  <a:schemeClr val="bg1"/>
                </a:solidFill>
                <a:latin typeface="微软雅黑" panose="020B0503020204020204" pitchFamily="34" charset="-122"/>
                <a:ea typeface="微软雅黑" panose="020B0503020204020204" pitchFamily="34" charset="-122"/>
              </a:rPr>
              <a:t>1923</a:t>
            </a:r>
            <a:r>
              <a:rPr lang="zh-CN" altLang="en-US" sz="1400" b="1" dirty="0">
                <a:solidFill>
                  <a:schemeClr val="bg1"/>
                </a:solidFill>
                <a:latin typeface="微软雅黑" panose="020B0503020204020204" pitchFamily="34" charset="-122"/>
                <a:ea typeface="微软雅黑" panose="020B0503020204020204" pitchFamily="34" charset="-122"/>
              </a:rPr>
              <a:t>年</a:t>
            </a:r>
            <a:r>
              <a:rPr lang="en-US" altLang="zh-CN" sz="1400" b="1" dirty="0">
                <a:solidFill>
                  <a:schemeClr val="bg1"/>
                </a:solidFill>
                <a:latin typeface="微软雅黑" panose="020B0503020204020204" pitchFamily="34" charset="-122"/>
                <a:ea typeface="微软雅黑" panose="020B0503020204020204" pitchFamily="34" charset="-122"/>
              </a:rPr>
              <a:t>6</a:t>
            </a:r>
            <a:r>
              <a:rPr lang="zh-CN" altLang="en-US" sz="1400" b="1" dirty="0">
                <a:solidFill>
                  <a:schemeClr val="bg1"/>
                </a:solidFill>
                <a:latin typeface="微软雅黑" panose="020B0503020204020204" pitchFamily="34" charset="-122"/>
                <a:ea typeface="微软雅黑" panose="020B0503020204020204" pitchFamily="34" charset="-122"/>
              </a:rPr>
              <a:t>月</a:t>
            </a:r>
            <a:r>
              <a:rPr lang="en-US" altLang="zh-CN" sz="1400" b="1" dirty="0">
                <a:solidFill>
                  <a:schemeClr val="bg1"/>
                </a:solidFill>
                <a:latin typeface="微软雅黑" panose="020B0503020204020204" pitchFamily="34" charset="-122"/>
                <a:ea typeface="微软雅黑" panose="020B0503020204020204" pitchFamily="34" charset="-122"/>
              </a:rPr>
              <a:t>12</a:t>
            </a:r>
            <a:r>
              <a:rPr lang="zh-CN" altLang="en-US" sz="1400" b="1" dirty="0">
                <a:solidFill>
                  <a:schemeClr val="bg1"/>
                </a:solidFill>
                <a:latin typeface="微软雅黑" panose="020B0503020204020204" pitchFamily="34" charset="-122"/>
                <a:ea typeface="微软雅黑" panose="020B0503020204020204" pitchFamily="34" charset="-122"/>
              </a:rPr>
              <a:t>日</a:t>
            </a:r>
            <a:r>
              <a:rPr lang="en-US" altLang="zh-CN" sz="1400" b="1" dirty="0">
                <a:solidFill>
                  <a:schemeClr val="bg1"/>
                </a:solidFill>
                <a:latin typeface="微软雅黑" panose="020B0503020204020204" pitchFamily="34" charset="-122"/>
                <a:ea typeface="微软雅黑" panose="020B0503020204020204" pitchFamily="34" charset="-122"/>
              </a:rPr>
              <a:t>~20</a:t>
            </a:r>
            <a:r>
              <a:rPr lang="zh-CN" altLang="en-US" sz="1400" b="1" dirty="0">
                <a:solidFill>
                  <a:schemeClr val="bg1"/>
                </a:solidFill>
                <a:latin typeface="微软雅黑" panose="020B0503020204020204" pitchFamily="34" charset="-122"/>
                <a:ea typeface="微软雅黑" panose="020B0503020204020204" pitchFamily="34" charset="-122"/>
              </a:rPr>
              <a:t>日</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ts val="1800"/>
              </a:lnSpc>
            </a:pPr>
            <a:r>
              <a:rPr lang="zh-CN" altLang="en-US" sz="1400" b="1" dirty="0">
                <a:solidFill>
                  <a:schemeClr val="bg1"/>
                </a:solidFill>
                <a:latin typeface="微软雅黑" panose="020B0503020204020204" pitchFamily="34" charset="-122"/>
                <a:ea typeface="微软雅黑" panose="020B0503020204020204" pitchFamily="34" charset="-122"/>
              </a:rPr>
              <a:t>地点：广州 </a:t>
            </a:r>
          </a:p>
        </p:txBody>
      </p:sp>
    </p:spTree>
    <p:extLst>
      <p:ext uri="{BB962C8B-B14F-4D97-AF65-F5344CB8AC3E}">
        <p14:creationId xmlns:p14="http://schemas.microsoft.com/office/powerpoint/2010/main" val="167459346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checkerboard(across)">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5" grpId="0"/>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63888" y="1598625"/>
            <a:ext cx="4391444"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b="1" dirty="0">
                <a:solidFill>
                  <a:srgbClr val="C00000"/>
                </a:solidFill>
              </a:rPr>
              <a:t>党积极帮助国民党改组</a:t>
            </a:r>
            <a:endParaRPr lang="en-US" altLang="zh-CN" b="1" dirty="0">
              <a:solidFill>
                <a:srgbClr val="C00000"/>
              </a:solidFill>
            </a:endParaRPr>
          </a:p>
          <a:p>
            <a:pPr marL="171450" indent="-171450">
              <a:buFont typeface="Wingdings" panose="05000000000000000000" pitchFamily="2" charset="2"/>
              <a:buChar char="l"/>
            </a:pPr>
            <a:r>
              <a:rPr lang="zh-CN" altLang="en-US" b="1" dirty="0">
                <a:solidFill>
                  <a:srgbClr val="C00000"/>
                </a:solidFill>
              </a:rPr>
              <a:t>国民党第一次全国代表大会</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858" y="1756794"/>
            <a:ext cx="2848600" cy="2198142"/>
          </a:xfrm>
          <a:prstGeom prst="rect">
            <a:avLst/>
          </a:prstGeom>
          <a:ln>
            <a:noFill/>
          </a:ln>
          <a:effectLst>
            <a:outerShdw blurRad="190500" algn="tl" rotWithShape="0">
              <a:srgbClr val="000000">
                <a:alpha val="70000"/>
              </a:srgbClr>
            </a:outerShdw>
          </a:effectLst>
          <a:extLst/>
        </p:spPr>
      </p:pic>
      <p:sp>
        <p:nvSpPr>
          <p:cNvPr id="10" name="TextBox 9"/>
          <p:cNvSpPr txBox="1"/>
          <p:nvPr/>
        </p:nvSpPr>
        <p:spPr>
          <a:xfrm>
            <a:off x="470858" y="3936034"/>
            <a:ext cx="2848600" cy="613694"/>
          </a:xfrm>
          <a:prstGeom prst="rect">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b="1" dirty="0">
                <a:solidFill>
                  <a:schemeClr val="bg1"/>
                </a:solidFill>
              </a:rPr>
              <a:t>孙中山与国民党第一次全国代表大会代表们步出会场</a:t>
            </a:r>
          </a:p>
        </p:txBody>
      </p:sp>
      <p:sp>
        <p:nvSpPr>
          <p:cNvPr id="11" name="TextBox 10"/>
          <p:cNvSpPr txBox="1"/>
          <p:nvPr/>
        </p:nvSpPr>
        <p:spPr>
          <a:xfrm>
            <a:off x="3707904" y="2287273"/>
            <a:ext cx="5112568" cy="172169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t>第一次国共合作于</a:t>
            </a:r>
            <a:r>
              <a:rPr lang="en-US" altLang="zh-CN" b="1" dirty="0"/>
              <a:t>1924</a:t>
            </a:r>
            <a:r>
              <a:rPr lang="zh-CN" altLang="en-US" b="1" dirty="0"/>
              <a:t>年</a:t>
            </a:r>
            <a:r>
              <a:rPr lang="en-US" altLang="zh-CN" b="1" dirty="0"/>
              <a:t>1</a:t>
            </a:r>
            <a:r>
              <a:rPr lang="zh-CN" altLang="en-US" b="1" dirty="0"/>
              <a:t>月</a:t>
            </a:r>
            <a:r>
              <a:rPr lang="en-US" altLang="zh-CN" b="1" dirty="0"/>
              <a:t>12</a:t>
            </a:r>
            <a:r>
              <a:rPr lang="zh-CN" altLang="en-US" b="1" dirty="0"/>
              <a:t>日在广州开幕。共产党人李大钊、毛泽东、谭平山等出席了会议。大会通过了</a:t>
            </a:r>
            <a:r>
              <a:rPr lang="en-US" altLang="zh-CN" b="1" dirty="0"/>
              <a:t>《</a:t>
            </a:r>
            <a:r>
              <a:rPr lang="zh-CN" altLang="en-US" b="1" dirty="0"/>
              <a:t>中国国民党第一次全国代表大会宣言</a:t>
            </a:r>
            <a:r>
              <a:rPr lang="en-US" altLang="zh-CN" b="1" dirty="0"/>
              <a:t>》</a:t>
            </a:r>
            <a:r>
              <a:rPr lang="zh-CN" altLang="en-US" b="1" dirty="0"/>
              <a:t>，确定了联俄、联共、扶助农工的三大政策，从而把旧三民主义发展为新三民主义，成为国共合作的政治基础。这样，国民党就由资产阶级的政党开始转变为工人、农民、城市小资产阶级和资产阶级的民主联盟。大会同意共产党员以个人身份加入国民党。</a:t>
            </a:r>
          </a:p>
        </p:txBody>
      </p:sp>
      <p:sp>
        <p:nvSpPr>
          <p:cNvPr id="12" name="TextBox 11"/>
          <p:cNvSpPr txBox="1"/>
          <p:nvPr/>
        </p:nvSpPr>
        <p:spPr>
          <a:xfrm>
            <a:off x="3563888" y="4083918"/>
            <a:ext cx="4631745"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b="1" dirty="0">
                <a:solidFill>
                  <a:srgbClr val="C00000"/>
                </a:solidFill>
              </a:rPr>
              <a:t>国民党第一次全国代表大会，标志着以国共合作为核心的各革命阶级的统一战线的正式建立，成为革命高涨的起点。</a:t>
            </a:r>
          </a:p>
        </p:txBody>
      </p:sp>
      <p:grpSp>
        <p:nvGrpSpPr>
          <p:cNvPr id="14" name="组合 13"/>
          <p:cNvGrpSpPr/>
          <p:nvPr/>
        </p:nvGrpSpPr>
        <p:grpSpPr>
          <a:xfrm>
            <a:off x="2915816" y="936933"/>
            <a:ext cx="3003095" cy="503534"/>
            <a:chOff x="521728" y="936560"/>
            <a:chExt cx="3003095" cy="503534"/>
          </a:xfrm>
        </p:grpSpPr>
        <p:sp>
          <p:nvSpPr>
            <p:cNvPr id="16" name="燕尾形 15"/>
            <p:cNvSpPr/>
            <p:nvPr/>
          </p:nvSpPr>
          <p:spPr>
            <a:xfrm>
              <a:off x="521728" y="955462"/>
              <a:ext cx="3003095"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7" name="TextBox 5"/>
            <p:cNvSpPr txBox="1"/>
            <p:nvPr/>
          </p:nvSpPr>
          <p:spPr>
            <a:xfrm>
              <a:off x="1091750" y="936560"/>
              <a:ext cx="2217048"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第一次国共合作的实现</a:t>
              </a:r>
            </a:p>
          </p:txBody>
        </p:sp>
        <p:sp>
          <p:nvSpPr>
            <p:cNvPr id="18"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19"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spTree>
    <p:extLst>
      <p:ext uri="{BB962C8B-B14F-4D97-AF65-F5344CB8AC3E}">
        <p14:creationId xmlns:p14="http://schemas.microsoft.com/office/powerpoint/2010/main" val="88721328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7170"/>
                                        </p:tgtEl>
                                        <p:attrNameLst>
                                          <p:attrName>style.visibility</p:attrName>
                                        </p:attrNameLst>
                                      </p:cBhvr>
                                      <p:to>
                                        <p:strVal val="visible"/>
                                      </p:to>
                                    </p:set>
                                    <p:animEffect transition="in" filter="randombar(horizontal)">
                                      <p:cBhvr>
                                        <p:cTn id="15" dur="1000"/>
                                        <p:tgtEl>
                                          <p:spTgt spid="7170"/>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outVertical)">
                                      <p:cBhvr>
                                        <p:cTn id="18" dur="1000"/>
                                        <p:tgtEl>
                                          <p:spTgt spid="10"/>
                                        </p:tgtEl>
                                      </p:cBhvr>
                                    </p:animEffect>
                                  </p:childTnLst>
                                </p:cTn>
                              </p:par>
                            </p:childTnLst>
                          </p:cTn>
                        </p:par>
                        <p:par>
                          <p:cTn id="19" fill="hold">
                            <p:stCondLst>
                              <p:cond delay="2000"/>
                            </p:stCondLst>
                            <p:childTnLst>
                              <p:par>
                                <p:cTn id="20" presetID="22" presetClass="entr" presetSubtype="1" fill="hold" grpId="0" nodeType="afterEffect">
                                  <p:stCondLst>
                                    <p:cond delay="0"/>
                                  </p:stCondLst>
                                  <p:iterate type="wd">
                                    <p:tmPct val="10000"/>
                                  </p:iterate>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29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3900"/>
                            </p:stCondLst>
                            <p:childTnLst>
                              <p:par>
                                <p:cTn id="30" presetID="2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p:bldP spid="12"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2980101"/>
            <a:ext cx="2088232" cy="1336808"/>
          </a:xfrm>
          <a:prstGeom prst="rect">
            <a:avLst/>
          </a:prstGeom>
          <a:ln>
            <a:noFill/>
          </a:ln>
          <a:effectLst>
            <a:outerShdw blurRad="292100" dist="139700" dir="2700000" algn="tl" rotWithShape="0">
              <a:srgbClr val="333333">
                <a:alpha val="65000"/>
              </a:srgbClr>
            </a:outerShdw>
          </a:effectLst>
          <a:extLst/>
        </p:spPr>
      </p:pic>
      <p:pic>
        <p:nvPicPr>
          <p:cNvPr id="819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5856" y="2979024"/>
            <a:ext cx="2088232" cy="1337885"/>
          </a:xfrm>
          <a:prstGeom prst="rect">
            <a:avLst/>
          </a:prstGeom>
          <a:ln>
            <a:noFill/>
          </a:ln>
          <a:effectLst>
            <a:outerShdw blurRad="292100" dist="139700" dir="2700000" algn="tl" rotWithShape="0">
              <a:srgbClr val="333333">
                <a:alpha val="65000"/>
              </a:srgbClr>
            </a:outerShdw>
          </a:effectLs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457" y="1814687"/>
            <a:ext cx="1728192" cy="194832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2721880" y="1676048"/>
            <a:ext cx="5738552" cy="10618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zh-CN" altLang="en-US" sz="1400" b="1" dirty="0">
                <a:solidFill>
                  <a:srgbClr val="C00000"/>
                </a:solidFill>
              </a:rPr>
              <a:t>广东海陆丰农民大发展并组织了农民自卫军。湘区党委派人在湖南衡山、毛泽东在湖南韶山也开展了农民运动。这一切都预示着全国性革命高潮的到来。 </a:t>
            </a:r>
          </a:p>
        </p:txBody>
      </p:sp>
      <p:sp>
        <p:nvSpPr>
          <p:cNvPr id="12" name="TextBox 11"/>
          <p:cNvSpPr txBox="1"/>
          <p:nvPr/>
        </p:nvSpPr>
        <p:spPr>
          <a:xfrm>
            <a:off x="670471" y="3776983"/>
            <a:ext cx="1746178" cy="646331"/>
          </a:xfrm>
          <a:prstGeom prst="rect">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b="1" dirty="0">
                <a:solidFill>
                  <a:schemeClr val="bg1"/>
                </a:solidFill>
              </a:rPr>
              <a:t>海陆丰农民运动领导人</a:t>
            </a:r>
            <a:endParaRPr lang="en-US" altLang="zh-CN" b="1" dirty="0">
              <a:solidFill>
                <a:schemeClr val="bg1"/>
              </a:solidFill>
            </a:endParaRPr>
          </a:p>
          <a:p>
            <a:pPr algn="ctr"/>
            <a:r>
              <a:rPr lang="zh-CN" altLang="en-US" b="1" dirty="0">
                <a:solidFill>
                  <a:schemeClr val="bg1"/>
                </a:solidFill>
              </a:rPr>
              <a:t>澎湃</a:t>
            </a:r>
          </a:p>
        </p:txBody>
      </p:sp>
      <p:sp>
        <p:nvSpPr>
          <p:cNvPr id="14"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6" name="组合 15"/>
          <p:cNvGrpSpPr/>
          <p:nvPr/>
        </p:nvGrpSpPr>
        <p:grpSpPr>
          <a:xfrm>
            <a:off x="2771800" y="930290"/>
            <a:ext cx="3675482" cy="503534"/>
            <a:chOff x="521728" y="936560"/>
            <a:chExt cx="3675482" cy="503534"/>
          </a:xfrm>
        </p:grpSpPr>
        <p:sp>
          <p:nvSpPr>
            <p:cNvPr id="17" name="燕尾形 16"/>
            <p:cNvSpPr/>
            <p:nvPr/>
          </p:nvSpPr>
          <p:spPr>
            <a:xfrm>
              <a:off x="521728" y="955462"/>
              <a:ext cx="3363135"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8" name="TextBox 5"/>
            <p:cNvSpPr txBox="1"/>
            <p:nvPr/>
          </p:nvSpPr>
          <p:spPr>
            <a:xfrm>
              <a:off x="1091749" y="936560"/>
              <a:ext cx="3105461"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国民革命运动的兴起和高潮</a:t>
              </a:r>
            </a:p>
          </p:txBody>
        </p:sp>
        <p:sp>
          <p:nvSpPr>
            <p:cNvPr id="19"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5156603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8196"/>
                                        </p:tgtEl>
                                        <p:attrNameLst>
                                          <p:attrName>style.visibility</p:attrName>
                                        </p:attrNameLst>
                                      </p:cBhvr>
                                      <p:to>
                                        <p:strVal val="visible"/>
                                      </p:to>
                                    </p:set>
                                    <p:anim calcmode="lin" valueType="num">
                                      <p:cBhvr>
                                        <p:cTn id="15" dur="1000" fill="hold"/>
                                        <p:tgtEl>
                                          <p:spTgt spid="8196"/>
                                        </p:tgtEl>
                                        <p:attrNameLst>
                                          <p:attrName>ppt_w</p:attrName>
                                        </p:attrNameLst>
                                      </p:cBhvr>
                                      <p:tavLst>
                                        <p:tav tm="0">
                                          <p:val>
                                            <p:fltVal val="0"/>
                                          </p:val>
                                        </p:tav>
                                        <p:tav tm="100000">
                                          <p:val>
                                            <p:strVal val="#ppt_w"/>
                                          </p:val>
                                        </p:tav>
                                      </p:tavLst>
                                    </p:anim>
                                    <p:anim calcmode="lin" valueType="num">
                                      <p:cBhvr>
                                        <p:cTn id="16" dur="1000" fill="hold"/>
                                        <p:tgtEl>
                                          <p:spTgt spid="8196"/>
                                        </p:tgtEl>
                                        <p:attrNameLst>
                                          <p:attrName>ppt_h</p:attrName>
                                        </p:attrNameLst>
                                      </p:cBhvr>
                                      <p:tavLst>
                                        <p:tav tm="0">
                                          <p:val>
                                            <p:fltVal val="0"/>
                                          </p:val>
                                        </p:tav>
                                        <p:tav tm="100000">
                                          <p:val>
                                            <p:strVal val="#ppt_h"/>
                                          </p:val>
                                        </p:tav>
                                      </p:tavLst>
                                    </p:anim>
                                    <p:anim calcmode="lin" valueType="num">
                                      <p:cBhvr>
                                        <p:cTn id="17" dur="1000" fill="hold"/>
                                        <p:tgtEl>
                                          <p:spTgt spid="8196"/>
                                        </p:tgtEl>
                                        <p:attrNameLst>
                                          <p:attrName>style.rotation</p:attrName>
                                        </p:attrNameLst>
                                      </p:cBhvr>
                                      <p:tavLst>
                                        <p:tav tm="0">
                                          <p:val>
                                            <p:fltVal val="90"/>
                                          </p:val>
                                        </p:tav>
                                        <p:tav tm="100000">
                                          <p:val>
                                            <p:fltVal val="0"/>
                                          </p:val>
                                        </p:tav>
                                      </p:tavLst>
                                    </p:anim>
                                    <p:animEffect transition="in" filter="fade">
                                      <p:cBhvr>
                                        <p:cTn id="18" dur="1000"/>
                                        <p:tgtEl>
                                          <p:spTgt spid="819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1000"/>
                                        <p:tgtEl>
                                          <p:spTgt spid="12"/>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8195"/>
                                        </p:tgtEl>
                                        <p:attrNameLst>
                                          <p:attrName>style.visibility</p:attrName>
                                        </p:attrNameLst>
                                      </p:cBhvr>
                                      <p:to>
                                        <p:strVal val="visible"/>
                                      </p:to>
                                    </p:set>
                                    <p:anim calcmode="lin" valueType="num">
                                      <p:cBhvr>
                                        <p:cTn id="31" dur="500" fill="hold"/>
                                        <p:tgtEl>
                                          <p:spTgt spid="8195"/>
                                        </p:tgtEl>
                                        <p:attrNameLst>
                                          <p:attrName>ppt_w</p:attrName>
                                        </p:attrNameLst>
                                      </p:cBhvr>
                                      <p:tavLst>
                                        <p:tav tm="0">
                                          <p:val>
                                            <p:fltVal val="0"/>
                                          </p:val>
                                        </p:tav>
                                        <p:tav tm="100000">
                                          <p:val>
                                            <p:strVal val="#ppt_w"/>
                                          </p:val>
                                        </p:tav>
                                      </p:tavLst>
                                    </p:anim>
                                    <p:anim calcmode="lin" valueType="num">
                                      <p:cBhvr>
                                        <p:cTn id="32" dur="500" fill="hold"/>
                                        <p:tgtEl>
                                          <p:spTgt spid="8195"/>
                                        </p:tgtEl>
                                        <p:attrNameLst>
                                          <p:attrName>ppt_h</p:attrName>
                                        </p:attrNameLst>
                                      </p:cBhvr>
                                      <p:tavLst>
                                        <p:tav tm="0">
                                          <p:val>
                                            <p:fltVal val="0"/>
                                          </p:val>
                                        </p:tav>
                                        <p:tav tm="100000">
                                          <p:val>
                                            <p:strVal val="#ppt_h"/>
                                          </p:val>
                                        </p:tav>
                                      </p:tavLst>
                                    </p:anim>
                                    <p:animEffect transition="in" filter="fade">
                                      <p:cBhvr>
                                        <p:cTn id="33" dur="500"/>
                                        <p:tgtEl>
                                          <p:spTgt spid="8195"/>
                                        </p:tgtEl>
                                      </p:cBhvr>
                                    </p:animEffect>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8194"/>
                                        </p:tgtEl>
                                        <p:attrNameLst>
                                          <p:attrName>style.visibility</p:attrName>
                                        </p:attrNameLst>
                                      </p:cBhvr>
                                      <p:to>
                                        <p:strVal val="visible"/>
                                      </p:to>
                                    </p:set>
                                    <p:anim calcmode="lin" valueType="num">
                                      <p:cBhvr>
                                        <p:cTn id="37" dur="500" fill="hold"/>
                                        <p:tgtEl>
                                          <p:spTgt spid="8194"/>
                                        </p:tgtEl>
                                        <p:attrNameLst>
                                          <p:attrName>ppt_w</p:attrName>
                                        </p:attrNameLst>
                                      </p:cBhvr>
                                      <p:tavLst>
                                        <p:tav tm="0">
                                          <p:val>
                                            <p:fltVal val="0"/>
                                          </p:val>
                                        </p:tav>
                                        <p:tav tm="100000">
                                          <p:val>
                                            <p:strVal val="#ppt_w"/>
                                          </p:val>
                                        </p:tav>
                                      </p:tavLst>
                                    </p:anim>
                                    <p:anim calcmode="lin" valueType="num">
                                      <p:cBhvr>
                                        <p:cTn id="38" dur="500" fill="hold"/>
                                        <p:tgtEl>
                                          <p:spTgt spid="8194"/>
                                        </p:tgtEl>
                                        <p:attrNameLst>
                                          <p:attrName>ppt_h</p:attrName>
                                        </p:attrNameLst>
                                      </p:cBhvr>
                                      <p:tavLst>
                                        <p:tav tm="0">
                                          <p:val>
                                            <p:fltVal val="0"/>
                                          </p:val>
                                        </p:tav>
                                        <p:tav tm="100000">
                                          <p:val>
                                            <p:strVal val="#ppt_h"/>
                                          </p:val>
                                        </p:tav>
                                      </p:tavLst>
                                    </p:anim>
                                    <p:animEffect transition="in" filter="fade">
                                      <p:cBhvr>
                                        <p:cTn id="39"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031970" y="1851670"/>
            <a:ext cx="5428462" cy="267765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ct val="200000"/>
              </a:lnSpc>
              <a:buFont typeface="Wingdings" panose="05000000000000000000" pitchFamily="2" charset="2"/>
              <a:buChar char="u"/>
            </a:pPr>
            <a:r>
              <a:rPr lang="zh-CN" altLang="en-US" sz="1400" b="1" dirty="0">
                <a:solidFill>
                  <a:srgbClr val="C00000"/>
                </a:solidFill>
              </a:rPr>
              <a:t>出席代表：</a:t>
            </a:r>
            <a:r>
              <a:rPr lang="zh-CN" altLang="en-US" sz="1400" b="1" dirty="0"/>
              <a:t>陈独秀、蔡和森、瞿秋白、陈潭秋、张太雷、周恩来、彭述之、李立三、罗章龙等</a:t>
            </a:r>
            <a:r>
              <a:rPr lang="en-US" altLang="zh-CN" sz="1400" b="1" dirty="0"/>
              <a:t>20</a:t>
            </a:r>
            <a:r>
              <a:rPr lang="zh-CN" altLang="en-US" sz="1400" b="1" dirty="0"/>
              <a:t>人（其中有表决权者</a:t>
            </a:r>
            <a:r>
              <a:rPr lang="en-US" altLang="zh-CN" sz="1400" b="1" dirty="0"/>
              <a:t>14</a:t>
            </a:r>
            <a:r>
              <a:rPr lang="zh-CN" altLang="en-US" sz="1400" b="1" dirty="0"/>
              <a:t>人），代表全国</a:t>
            </a:r>
            <a:r>
              <a:rPr lang="en-US" altLang="zh-CN" sz="1400" b="1" dirty="0"/>
              <a:t>994</a:t>
            </a:r>
            <a:r>
              <a:rPr lang="zh-CN" altLang="en-US" sz="1400" b="1" dirty="0"/>
              <a:t>名党员。共产国际代表维经斯基参加了大会。</a:t>
            </a:r>
            <a:endParaRPr lang="en-US" altLang="zh-CN" sz="1400" b="1" dirty="0"/>
          </a:p>
          <a:p>
            <a:pPr marL="171450" indent="-171450">
              <a:lnSpc>
                <a:spcPct val="200000"/>
              </a:lnSpc>
              <a:buFont typeface="Wingdings" panose="05000000000000000000" pitchFamily="2" charset="2"/>
              <a:buChar char="u"/>
            </a:pPr>
            <a:r>
              <a:rPr lang="zh-CN" altLang="en-US" sz="1400" b="1" dirty="0">
                <a:solidFill>
                  <a:srgbClr val="C00000"/>
                </a:solidFill>
              </a:rPr>
              <a:t>中心议题：</a:t>
            </a:r>
            <a:r>
              <a:rPr lang="zh-CN" altLang="en-US" sz="1400" b="1" dirty="0"/>
              <a:t>研究和讨论中国共产党如何加强对日益高涨的革命运动的领导、工人阶级如何参加民族革命运动以及党在组织上和群众工作上如何进行准备的问题。</a:t>
            </a:r>
          </a:p>
        </p:txBody>
      </p:sp>
      <p:pic>
        <p:nvPicPr>
          <p:cNvPr id="542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626" y="1717339"/>
            <a:ext cx="2292894" cy="2396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20" name="组合 19"/>
          <p:cNvGrpSpPr/>
          <p:nvPr/>
        </p:nvGrpSpPr>
        <p:grpSpPr>
          <a:xfrm>
            <a:off x="2577017" y="931367"/>
            <a:ext cx="3761829" cy="503534"/>
            <a:chOff x="521728" y="936560"/>
            <a:chExt cx="3761829" cy="503534"/>
          </a:xfrm>
        </p:grpSpPr>
        <p:sp>
          <p:nvSpPr>
            <p:cNvPr id="21" name="燕尾形 20"/>
            <p:cNvSpPr/>
            <p:nvPr/>
          </p:nvSpPr>
          <p:spPr>
            <a:xfrm>
              <a:off x="521728" y="955462"/>
              <a:ext cx="3761829"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22" name="TextBox 5"/>
            <p:cNvSpPr txBox="1"/>
            <p:nvPr/>
          </p:nvSpPr>
          <p:spPr>
            <a:xfrm>
              <a:off x="1091749" y="936560"/>
              <a:ext cx="3105461"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中国共产党第四次全国代表大会</a:t>
              </a:r>
            </a:p>
          </p:txBody>
        </p:sp>
        <p:sp>
          <p:nvSpPr>
            <p:cNvPr id="23"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3" name="矩形 2"/>
          <p:cNvSpPr/>
          <p:nvPr/>
        </p:nvSpPr>
        <p:spPr>
          <a:xfrm>
            <a:off x="580626" y="4089143"/>
            <a:ext cx="2292894" cy="553998"/>
          </a:xfrm>
          <a:prstGeom prst="rect">
            <a:avLst/>
          </a:prstGeom>
          <a:solidFill>
            <a:srgbClr val="C00000"/>
          </a:solidFill>
        </p:spPr>
        <p:txBody>
          <a:bodyPr wrap="square">
            <a:spAutoFit/>
          </a:bodyPr>
          <a:lstStyle/>
          <a:p>
            <a:pPr>
              <a:lnSpc>
                <a:spcPts val="1800"/>
              </a:lnSpc>
            </a:pPr>
            <a:r>
              <a:rPr lang="zh-CN" altLang="en-US" sz="1200" b="1" dirty="0">
                <a:solidFill>
                  <a:schemeClr val="bg1"/>
                </a:solidFill>
                <a:latin typeface="微软雅黑" panose="020B0503020204020204" pitchFamily="34" charset="-122"/>
                <a:ea typeface="微软雅黑" panose="020B0503020204020204" pitchFamily="34" charset="-122"/>
              </a:rPr>
              <a:t>时间：</a:t>
            </a:r>
            <a:r>
              <a:rPr lang="en-US" altLang="zh-CN" sz="1200" b="1" dirty="0">
                <a:solidFill>
                  <a:schemeClr val="bg1"/>
                </a:solidFill>
                <a:latin typeface="微软雅黑" panose="020B0503020204020204" pitchFamily="34" charset="-122"/>
                <a:ea typeface="微软雅黑" panose="020B0503020204020204" pitchFamily="34" charset="-122"/>
              </a:rPr>
              <a:t>1925</a:t>
            </a:r>
            <a:r>
              <a:rPr lang="zh-CN" altLang="en-US" sz="1200" b="1" dirty="0">
                <a:solidFill>
                  <a:schemeClr val="bg1"/>
                </a:solidFill>
                <a:latin typeface="微软雅黑" panose="020B0503020204020204" pitchFamily="34" charset="-122"/>
                <a:ea typeface="微软雅黑" panose="020B0503020204020204" pitchFamily="34" charset="-122"/>
              </a:rPr>
              <a:t>年</a:t>
            </a:r>
            <a:r>
              <a:rPr lang="en-US" altLang="zh-CN" sz="1200" b="1" dirty="0">
                <a:solidFill>
                  <a:schemeClr val="bg1"/>
                </a:solidFill>
                <a:latin typeface="微软雅黑" panose="020B0503020204020204" pitchFamily="34" charset="-122"/>
                <a:ea typeface="微软雅黑" panose="020B0503020204020204" pitchFamily="34" charset="-122"/>
              </a:rPr>
              <a:t>1</a:t>
            </a:r>
            <a:r>
              <a:rPr lang="zh-CN" altLang="en-US" sz="1200" b="1" dirty="0">
                <a:solidFill>
                  <a:schemeClr val="bg1"/>
                </a:solidFill>
                <a:latin typeface="微软雅黑" panose="020B0503020204020204" pitchFamily="34" charset="-122"/>
                <a:ea typeface="微软雅黑" panose="020B0503020204020204" pitchFamily="34" charset="-122"/>
              </a:rPr>
              <a:t>月</a:t>
            </a:r>
            <a:r>
              <a:rPr lang="en-US" altLang="zh-CN" sz="1200" b="1" dirty="0">
                <a:solidFill>
                  <a:schemeClr val="bg1"/>
                </a:solidFill>
                <a:latin typeface="微软雅黑" panose="020B0503020204020204" pitchFamily="34" charset="-122"/>
                <a:ea typeface="微软雅黑" panose="020B0503020204020204" pitchFamily="34" charset="-122"/>
              </a:rPr>
              <a:t>11</a:t>
            </a:r>
            <a:r>
              <a:rPr lang="zh-CN" altLang="en-US" sz="1200" b="1" dirty="0">
                <a:solidFill>
                  <a:schemeClr val="bg1"/>
                </a:solidFill>
                <a:latin typeface="微软雅黑" panose="020B0503020204020204" pitchFamily="34" charset="-122"/>
                <a:ea typeface="微软雅黑" panose="020B0503020204020204" pitchFamily="34" charset="-122"/>
              </a:rPr>
              <a:t>日</a:t>
            </a:r>
            <a:r>
              <a:rPr lang="en-US" altLang="zh-CN" sz="1200" b="1" dirty="0">
                <a:solidFill>
                  <a:schemeClr val="bg1"/>
                </a:solidFill>
                <a:latin typeface="微软雅黑" panose="020B0503020204020204" pitchFamily="34" charset="-122"/>
                <a:ea typeface="微软雅黑" panose="020B0503020204020204" pitchFamily="34" charset="-122"/>
              </a:rPr>
              <a:t>—22</a:t>
            </a:r>
            <a:r>
              <a:rPr lang="zh-CN" altLang="en-US" sz="1200" b="1" dirty="0">
                <a:solidFill>
                  <a:schemeClr val="bg1"/>
                </a:solidFill>
                <a:latin typeface="微软雅黑" panose="020B0503020204020204" pitchFamily="34" charset="-122"/>
                <a:ea typeface="微软雅黑" panose="020B0503020204020204" pitchFamily="34" charset="-122"/>
              </a:rPr>
              <a:t>日</a:t>
            </a:r>
            <a:endParaRPr lang="en-US" altLang="zh-CN" sz="1200" b="1" dirty="0">
              <a:solidFill>
                <a:schemeClr val="bg1"/>
              </a:solidFill>
              <a:latin typeface="微软雅黑" panose="020B0503020204020204" pitchFamily="34" charset="-122"/>
              <a:ea typeface="微软雅黑" panose="020B0503020204020204" pitchFamily="34" charset="-122"/>
            </a:endParaRPr>
          </a:p>
          <a:p>
            <a:pPr>
              <a:lnSpc>
                <a:spcPts val="1800"/>
              </a:lnSpc>
            </a:pPr>
            <a:r>
              <a:rPr lang="zh-CN" altLang="en-US" sz="1200" b="1" dirty="0">
                <a:solidFill>
                  <a:schemeClr val="bg1"/>
                </a:solidFill>
                <a:latin typeface="微软雅黑" panose="020B0503020204020204" pitchFamily="34" charset="-122"/>
                <a:ea typeface="微软雅黑" panose="020B0503020204020204" pitchFamily="34" charset="-122"/>
              </a:rPr>
              <a:t>地点：上海</a:t>
            </a:r>
          </a:p>
        </p:txBody>
      </p:sp>
    </p:spTree>
    <p:extLst>
      <p:ext uri="{BB962C8B-B14F-4D97-AF65-F5344CB8AC3E}">
        <p14:creationId xmlns:p14="http://schemas.microsoft.com/office/powerpoint/2010/main" val="414422223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54275"/>
                                        </p:tgtEl>
                                        <p:attrNameLst>
                                          <p:attrName>style.visibility</p:attrName>
                                        </p:attrNameLst>
                                      </p:cBhvr>
                                      <p:to>
                                        <p:strVal val="visible"/>
                                      </p:to>
                                    </p:set>
                                    <p:anim calcmode="lin" valueType="num">
                                      <p:cBhvr additive="base">
                                        <p:cTn id="15" dur="500"/>
                                        <p:tgtEl>
                                          <p:spTgt spid="54275"/>
                                        </p:tgtEl>
                                        <p:attrNameLst>
                                          <p:attrName>ppt_x</p:attrName>
                                        </p:attrNameLst>
                                      </p:cBhvr>
                                      <p:tavLst>
                                        <p:tav tm="0">
                                          <p:val>
                                            <p:strVal val="#ppt_x-#ppt_w*1.125000"/>
                                          </p:val>
                                        </p:tav>
                                        <p:tav tm="100000">
                                          <p:val>
                                            <p:strVal val="#ppt_x"/>
                                          </p:val>
                                        </p:tav>
                                      </p:tavLst>
                                    </p:anim>
                                    <p:animEffect transition="in" filter="wipe(right)">
                                      <p:cBhvr>
                                        <p:cTn id="16" dur="500"/>
                                        <p:tgtEl>
                                          <p:spTgt spid="54275"/>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right)">
                                      <p:cBhvr>
                                        <p:cTn id="20" dur="500"/>
                                        <p:tgtEl>
                                          <p:spTgt spid="3"/>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2000"/>
                                        <p:tgtEl>
                                          <p:spTgt spid="12"/>
                                        </p:tgtEl>
                                      </p:cBhvr>
                                    </p:animEffect>
                                    <p:anim calcmode="lin" valueType="num">
                                      <p:cBhvr>
                                        <p:cTn id="25" dur="2000" fill="hold"/>
                                        <p:tgtEl>
                                          <p:spTgt spid="12"/>
                                        </p:tgtEl>
                                        <p:attrNameLst>
                                          <p:attrName>ppt_x</p:attrName>
                                        </p:attrNameLst>
                                      </p:cBhvr>
                                      <p:tavLst>
                                        <p:tav tm="0">
                                          <p:val>
                                            <p:strVal val="#ppt_x"/>
                                          </p:val>
                                        </p:tav>
                                        <p:tav tm="100000">
                                          <p:val>
                                            <p:strVal val="#ppt_x"/>
                                          </p:val>
                                        </p:tav>
                                      </p:tavLst>
                                    </p:anim>
                                    <p:anim calcmode="lin" valueType="num">
                                      <p:cBhvr>
                                        <p:cTn id="26" dur="2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147038" y="1690100"/>
            <a:ext cx="4824536" cy="267765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zh-CN" altLang="en-US" sz="1400" b="1" dirty="0"/>
              <a:t>大会分析了中国社会各阶级在民族革命运动中的地位，明确地提出了无产阶级领导权和农民同盟军问题。大会总结了一年来国共合作的经验教训，制定了开展群众运动的计划，并决定在全国积极建立和加强党的组织，以适应革命发展的需要。大会选出新的中央执行委员会，陈独秀为总书记。</a:t>
            </a:r>
            <a:endParaRPr lang="en-US" altLang="zh-CN" sz="1400" b="1" dirty="0"/>
          </a:p>
          <a:p>
            <a:pPr marL="285750" indent="-285750">
              <a:buFont typeface="Wingdings" panose="05000000000000000000" pitchFamily="2" charset="2"/>
              <a:buChar char="u"/>
            </a:pPr>
            <a:r>
              <a:rPr lang="zh-CN" altLang="en-US" sz="1400" b="1" dirty="0">
                <a:solidFill>
                  <a:srgbClr val="C00000"/>
                </a:solidFill>
              </a:rPr>
              <a:t>党的“四大”为革命斗争的新高涨作了思想上和组织上的准备。</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967" y="1618208"/>
            <a:ext cx="1901920" cy="2821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组合 14"/>
          <p:cNvGrpSpPr/>
          <p:nvPr/>
        </p:nvGrpSpPr>
        <p:grpSpPr>
          <a:xfrm>
            <a:off x="2577017" y="931367"/>
            <a:ext cx="3761829" cy="503534"/>
            <a:chOff x="521728" y="936560"/>
            <a:chExt cx="3761829" cy="503534"/>
          </a:xfrm>
        </p:grpSpPr>
        <p:sp>
          <p:nvSpPr>
            <p:cNvPr id="16" name="燕尾形 15"/>
            <p:cNvSpPr/>
            <p:nvPr/>
          </p:nvSpPr>
          <p:spPr>
            <a:xfrm>
              <a:off x="521728" y="955462"/>
              <a:ext cx="3761829"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7" name="TextBox 5"/>
            <p:cNvSpPr txBox="1"/>
            <p:nvPr/>
          </p:nvSpPr>
          <p:spPr>
            <a:xfrm>
              <a:off x="1091749" y="936560"/>
              <a:ext cx="3105461"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中国共产党第四次全国代表大会</a:t>
              </a:r>
            </a:p>
          </p:txBody>
        </p:sp>
        <p:sp>
          <p:nvSpPr>
            <p:cNvPr id="18"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19"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spTree>
    <p:extLst>
      <p:ext uri="{BB962C8B-B14F-4D97-AF65-F5344CB8AC3E}">
        <p14:creationId xmlns:p14="http://schemas.microsoft.com/office/powerpoint/2010/main" val="255534049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 presetClass="entr" presetSubtype="8" decel="60000" fill="hold" nodeType="afterEffect">
                                  <p:stCondLst>
                                    <p:cond delay="0"/>
                                  </p:stCondLst>
                                  <p:childTnLst>
                                    <p:set>
                                      <p:cBhvr>
                                        <p:cTn id="14" dur="1" fill="hold">
                                          <p:stCondLst>
                                            <p:cond delay="0"/>
                                          </p:stCondLst>
                                        </p:cTn>
                                        <p:tgtEl>
                                          <p:spTgt spid="9218"/>
                                        </p:tgtEl>
                                        <p:attrNameLst>
                                          <p:attrName>style.visibility</p:attrName>
                                        </p:attrNameLst>
                                      </p:cBhvr>
                                      <p:to>
                                        <p:strVal val="visible"/>
                                      </p:to>
                                    </p:set>
                                    <p:anim calcmode="lin" valueType="num">
                                      <p:cBhvr additive="base">
                                        <p:cTn id="15" dur="500" fill="hold"/>
                                        <p:tgtEl>
                                          <p:spTgt spid="9218"/>
                                        </p:tgtEl>
                                        <p:attrNameLst>
                                          <p:attrName>ppt_x</p:attrName>
                                        </p:attrNameLst>
                                      </p:cBhvr>
                                      <p:tavLst>
                                        <p:tav tm="0">
                                          <p:val>
                                            <p:strVal val="0-#ppt_w/2"/>
                                          </p:val>
                                        </p:tav>
                                        <p:tav tm="100000">
                                          <p:val>
                                            <p:strVal val="#ppt_x"/>
                                          </p:val>
                                        </p:tav>
                                      </p:tavLst>
                                    </p:anim>
                                    <p:anim calcmode="lin" valueType="num">
                                      <p:cBhvr additive="base">
                                        <p:cTn id="16" dur="500" fill="hold"/>
                                        <p:tgtEl>
                                          <p:spTgt spid="921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 name="图片 6"/>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868886" y="3051619"/>
            <a:ext cx="8281999" cy="186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金柱"/>
          <p:cNvPicPr>
            <a:picLocks noChangeAspect="1"/>
          </p:cNvPicPr>
          <p:nvPr/>
        </p:nvPicPr>
        <p:blipFill rotWithShape="1">
          <a:blip r:embed="rId6" cstate="print">
            <a:extLst>
              <a:ext uri="{28A0092B-C50C-407E-A947-70E740481C1C}">
                <a14:useLocalDpi xmlns:a14="http://schemas.microsoft.com/office/drawing/2010/main" val="0"/>
              </a:ext>
            </a:extLst>
          </a:blip>
          <a:srcRect t="-538" r="-1078"/>
          <a:stretch/>
        </p:blipFill>
        <p:spPr>
          <a:xfrm>
            <a:off x="1" y="2570640"/>
            <a:ext cx="2195735" cy="2161915"/>
          </a:xfrm>
          <a:prstGeom prst="rect">
            <a:avLst/>
          </a:prstGeom>
        </p:spPr>
      </p:pic>
      <p:sp>
        <p:nvSpPr>
          <p:cNvPr id="6" name="TextBox 5"/>
          <p:cNvSpPr txBox="1"/>
          <p:nvPr/>
        </p:nvSpPr>
        <p:spPr>
          <a:xfrm>
            <a:off x="1440794" y="1271820"/>
            <a:ext cx="6622446" cy="2308324"/>
          </a:xfrm>
          <a:prstGeom prst="rect">
            <a:avLst/>
          </a:prstGeom>
          <a:noFill/>
        </p:spPr>
        <p:txBody>
          <a:bodyPr wrap="square" rtlCol="0">
            <a:spAutoFit/>
          </a:bodyPr>
          <a:lstStyle/>
          <a:p>
            <a:pPr algn="just">
              <a:lnSpc>
                <a:spcPct val="150000"/>
              </a:lnSpc>
            </a:pPr>
            <a:r>
              <a:rPr lang="zh-CN" altLang="en-US" sz="1600" b="1" dirty="0">
                <a:solidFill>
                  <a:srgbClr val="C00000"/>
                </a:solidFill>
                <a:latin typeface="微软雅黑" panose="020B0503020204020204" pitchFamily="34" charset="-122"/>
                <a:ea typeface="微软雅黑" panose="020B0503020204020204" pitchFamily="34" charset="-122"/>
              </a:rPr>
              <a:t>       中国共产党在几十年艰辛的奋斗历史中，积累了党在不同历史条件下完成伟大艰巨任务的宝贵经验，这些宝贵的历史经验是几代中共党人的智慧结晶，是我们治党治国宝贵的精神财富；我们在建设马克思主义学习型政党过程中，只要认真地学习、吸取和借鉴党史的智慧，我们就能够提高党员干部的素质，就能够巩固党的执政地位，就能够提高我们的领导水平和执政能力。</a:t>
            </a:r>
          </a:p>
        </p:txBody>
      </p:sp>
      <p:pic>
        <p:nvPicPr>
          <p:cNvPr id="16" name="金人"/>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 y="3615278"/>
            <a:ext cx="2561208" cy="1470443"/>
          </a:xfrm>
          <a:prstGeom prst="rect">
            <a:avLst/>
          </a:prstGeom>
        </p:spPr>
      </p:pic>
      <p:pic>
        <p:nvPicPr>
          <p:cNvPr id="21" name="Picture 5" descr="C:\Users\PC\Desktop\zqq\26_0013_p------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4350500"/>
            <a:ext cx="9143999" cy="79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flipH="1">
            <a:off x="7308304" y="-178785"/>
            <a:ext cx="1842581" cy="172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663786" y="476530"/>
            <a:ext cx="4176464" cy="700435"/>
            <a:chOff x="2699792" y="320598"/>
            <a:chExt cx="4176464" cy="700435"/>
          </a:xfrm>
        </p:grpSpPr>
        <p:sp>
          <p:nvSpPr>
            <p:cNvPr id="23" name="上凸弯带形 22"/>
            <p:cNvSpPr/>
            <p:nvPr/>
          </p:nvSpPr>
          <p:spPr>
            <a:xfrm>
              <a:off x="2699792" y="329768"/>
              <a:ext cx="4176464" cy="691265"/>
            </a:xfrm>
            <a:prstGeom prst="ellipseRibbon2">
              <a:avLst>
                <a:gd name="adj1" fmla="val 19945"/>
                <a:gd name="adj2" fmla="val 100000"/>
                <a:gd name="adj3" fmla="val 125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438935" y="320598"/>
              <a:ext cx="2698175"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学习党史的意义</a:t>
              </a:r>
            </a:p>
          </p:txBody>
        </p:sp>
      </p:grpSp>
    </p:spTree>
    <p:extLst>
      <p:ext uri="{BB962C8B-B14F-4D97-AF65-F5344CB8AC3E}">
        <p14:creationId xmlns:p14="http://schemas.microsoft.com/office/powerpoint/2010/main" val="340844479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par>
                                <p:cTn id="22" presetID="22" presetClass="entr" presetSubtype="2"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par>
                          <p:cTn id="25" fill="hold">
                            <p:stCondLst>
                              <p:cond delay="1500"/>
                            </p:stCondLst>
                            <p:childTnLst>
                              <p:par>
                                <p:cTn id="26" presetID="16" presetClass="entr" presetSubtype="37"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1000"/>
                                        <p:tgtEl>
                                          <p:spTgt spid="7"/>
                                        </p:tgtEl>
                                      </p:cBhvr>
                                    </p:animEffect>
                                  </p:childTnLst>
                                </p:cTn>
                              </p:par>
                            </p:childTnLst>
                          </p:cTn>
                        </p:par>
                        <p:par>
                          <p:cTn id="29" fill="hold">
                            <p:stCondLst>
                              <p:cond delay="2500"/>
                            </p:stCondLst>
                            <p:childTnLst>
                              <p:par>
                                <p:cTn id="30" presetID="53" presetClass="entr" presetSubtype="16" fill="hold" grpId="0" nodeType="afterEffect">
                                  <p:stCondLst>
                                    <p:cond delay="0"/>
                                  </p:stCondLst>
                                  <p:iterate type="lt">
                                    <p:tmPct val="10000"/>
                                  </p:iterate>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9517" y="2759135"/>
            <a:ext cx="2205396" cy="12701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4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4941" y="2759135"/>
            <a:ext cx="1989337" cy="12701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4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0152" y="2759135"/>
            <a:ext cx="2205396" cy="12737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1" name="组合 10"/>
          <p:cNvGrpSpPr/>
          <p:nvPr/>
        </p:nvGrpSpPr>
        <p:grpSpPr>
          <a:xfrm>
            <a:off x="2915816" y="933467"/>
            <a:ext cx="2931088" cy="503534"/>
            <a:chOff x="521728" y="936560"/>
            <a:chExt cx="2931088" cy="503534"/>
          </a:xfrm>
        </p:grpSpPr>
        <p:sp>
          <p:nvSpPr>
            <p:cNvPr id="13" name="燕尾形 12"/>
            <p:cNvSpPr/>
            <p:nvPr/>
          </p:nvSpPr>
          <p:spPr>
            <a:xfrm>
              <a:off x="521728" y="955462"/>
              <a:ext cx="2931087"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4" name="TextBox 5"/>
            <p:cNvSpPr txBox="1"/>
            <p:nvPr/>
          </p:nvSpPr>
          <p:spPr>
            <a:xfrm>
              <a:off x="1091750" y="936560"/>
              <a:ext cx="2361066"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国民大革命高潮的到来 </a:t>
              </a:r>
            </a:p>
          </p:txBody>
        </p:sp>
        <p:sp>
          <p:nvSpPr>
            <p:cNvPr id="16"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2" name="矩形 1"/>
          <p:cNvSpPr/>
          <p:nvPr/>
        </p:nvSpPr>
        <p:spPr>
          <a:xfrm>
            <a:off x="683364" y="1500333"/>
            <a:ext cx="7578115" cy="1023742"/>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在南方，广东革命政府进行了统一广东的战争，肃清了广东境内的大小军阀势力，成立了革命政府，组建了新型的反帝反封建的国民革命军。在北方，由于国共两党的共同组织和发动，反奉倒段群众运动此起彼伏。</a:t>
            </a:r>
          </a:p>
        </p:txBody>
      </p:sp>
      <p:sp>
        <p:nvSpPr>
          <p:cNvPr id="3" name="矩形 2"/>
          <p:cNvSpPr/>
          <p:nvPr/>
        </p:nvSpPr>
        <p:spPr>
          <a:xfrm>
            <a:off x="683364" y="4155926"/>
            <a:ext cx="7578115" cy="738664"/>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与此同时，</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1925</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月爆发的全国规模的五卅爱国运动，不仅沉重地打击了外国列强在中国的统治，而且把全国革命运动推向了高潮。</a:t>
            </a:r>
          </a:p>
        </p:txBody>
      </p:sp>
    </p:spTree>
    <p:extLst>
      <p:ext uri="{BB962C8B-B14F-4D97-AF65-F5344CB8AC3E}">
        <p14:creationId xmlns:p14="http://schemas.microsoft.com/office/powerpoint/2010/main" val="41845368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heckerboard(across)">
                                      <p:cBhvr>
                                        <p:cTn id="15" dur="1000"/>
                                        <p:tgtEl>
                                          <p:spTgt spid="2"/>
                                        </p:tgtEl>
                                      </p:cBhvr>
                                    </p:animEffect>
                                  </p:childTnLst>
                                </p:cTn>
                              </p:par>
                            </p:childTnLst>
                          </p:cTn>
                        </p:par>
                        <p:par>
                          <p:cTn id="16" fill="hold">
                            <p:stCondLst>
                              <p:cond delay="2000"/>
                            </p:stCondLst>
                            <p:childTnLst>
                              <p:par>
                                <p:cTn id="17" presetID="25" presetClass="entr" presetSubtype="0" fill="hold" nodeType="afterEffect">
                                  <p:stCondLst>
                                    <p:cond delay="0"/>
                                  </p:stCondLst>
                                  <p:childTnLst>
                                    <p:set>
                                      <p:cBhvr>
                                        <p:cTn id="18" dur="1" fill="hold">
                                          <p:stCondLst>
                                            <p:cond delay="0"/>
                                          </p:stCondLst>
                                        </p:cTn>
                                        <p:tgtEl>
                                          <p:spTgt spid="10244"/>
                                        </p:tgtEl>
                                        <p:attrNameLst>
                                          <p:attrName>style.visibility</p:attrName>
                                        </p:attrNameLst>
                                      </p:cBhvr>
                                      <p:to>
                                        <p:strVal val="visible"/>
                                      </p:to>
                                    </p:set>
                                    <p:anim calcmode="lin" valueType="num">
                                      <p:cBhvr>
                                        <p:cTn id="19" dur="500" decel="50000" fill="hold">
                                          <p:stCondLst>
                                            <p:cond delay="0"/>
                                          </p:stCondLst>
                                        </p:cTn>
                                        <p:tgtEl>
                                          <p:spTgt spid="10244"/>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0244"/>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0244"/>
                                        </p:tgtEl>
                                        <p:attrNameLst>
                                          <p:attrName>ppt_w</p:attrName>
                                        </p:attrNameLst>
                                      </p:cBhvr>
                                      <p:tavLst>
                                        <p:tav tm="0">
                                          <p:val>
                                            <p:strVal val="#ppt_w*.05"/>
                                          </p:val>
                                        </p:tav>
                                        <p:tav tm="100000">
                                          <p:val>
                                            <p:strVal val="#ppt_w"/>
                                          </p:val>
                                        </p:tav>
                                      </p:tavLst>
                                    </p:anim>
                                    <p:anim calcmode="lin" valueType="num">
                                      <p:cBhvr>
                                        <p:cTn id="22" dur="1000" fill="hold"/>
                                        <p:tgtEl>
                                          <p:spTgt spid="10244"/>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0244"/>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0244"/>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0244"/>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0244"/>
                                        </p:tgtEl>
                                      </p:cBhvr>
                                    </p:animEffect>
                                  </p:childTnLst>
                                </p:cTn>
                              </p:par>
                              <p:par>
                                <p:cTn id="27" presetID="25" presetClass="entr" presetSubtype="0" fill="hold" nodeType="withEffect">
                                  <p:stCondLst>
                                    <p:cond delay="500"/>
                                  </p:stCondLst>
                                  <p:childTnLst>
                                    <p:set>
                                      <p:cBhvr>
                                        <p:cTn id="28" dur="1" fill="hold">
                                          <p:stCondLst>
                                            <p:cond delay="0"/>
                                          </p:stCondLst>
                                        </p:cTn>
                                        <p:tgtEl>
                                          <p:spTgt spid="10243"/>
                                        </p:tgtEl>
                                        <p:attrNameLst>
                                          <p:attrName>style.visibility</p:attrName>
                                        </p:attrNameLst>
                                      </p:cBhvr>
                                      <p:to>
                                        <p:strVal val="visible"/>
                                      </p:to>
                                    </p:set>
                                    <p:anim calcmode="lin" valueType="num">
                                      <p:cBhvr>
                                        <p:cTn id="29" dur="500" decel="50000" fill="hold">
                                          <p:stCondLst>
                                            <p:cond delay="0"/>
                                          </p:stCondLst>
                                        </p:cTn>
                                        <p:tgtEl>
                                          <p:spTgt spid="10243"/>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0243"/>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0243"/>
                                        </p:tgtEl>
                                        <p:attrNameLst>
                                          <p:attrName>ppt_w</p:attrName>
                                        </p:attrNameLst>
                                      </p:cBhvr>
                                      <p:tavLst>
                                        <p:tav tm="0">
                                          <p:val>
                                            <p:strVal val="#ppt_w*.05"/>
                                          </p:val>
                                        </p:tav>
                                        <p:tav tm="100000">
                                          <p:val>
                                            <p:strVal val="#ppt_w"/>
                                          </p:val>
                                        </p:tav>
                                      </p:tavLst>
                                    </p:anim>
                                    <p:anim calcmode="lin" valueType="num">
                                      <p:cBhvr>
                                        <p:cTn id="32" dur="1000" fill="hold"/>
                                        <p:tgtEl>
                                          <p:spTgt spid="10243"/>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0243"/>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0243"/>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0243"/>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0243"/>
                                        </p:tgtEl>
                                      </p:cBhvr>
                                    </p:animEffect>
                                  </p:childTnLst>
                                </p:cTn>
                              </p:par>
                              <p:par>
                                <p:cTn id="37" presetID="25" presetClass="entr" presetSubtype="0" fill="hold" nodeType="withEffect">
                                  <p:stCondLst>
                                    <p:cond delay="1000"/>
                                  </p:stCondLst>
                                  <p:childTnLst>
                                    <p:set>
                                      <p:cBhvr>
                                        <p:cTn id="38" dur="1" fill="hold">
                                          <p:stCondLst>
                                            <p:cond delay="0"/>
                                          </p:stCondLst>
                                        </p:cTn>
                                        <p:tgtEl>
                                          <p:spTgt spid="10242"/>
                                        </p:tgtEl>
                                        <p:attrNameLst>
                                          <p:attrName>style.visibility</p:attrName>
                                        </p:attrNameLst>
                                      </p:cBhvr>
                                      <p:to>
                                        <p:strVal val="visible"/>
                                      </p:to>
                                    </p:set>
                                    <p:anim calcmode="lin" valueType="num">
                                      <p:cBhvr>
                                        <p:cTn id="39" dur="500" decel="50000" fill="hold">
                                          <p:stCondLst>
                                            <p:cond delay="0"/>
                                          </p:stCondLst>
                                        </p:cTn>
                                        <p:tgtEl>
                                          <p:spTgt spid="10242"/>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0242"/>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0242"/>
                                        </p:tgtEl>
                                        <p:attrNameLst>
                                          <p:attrName>ppt_w</p:attrName>
                                        </p:attrNameLst>
                                      </p:cBhvr>
                                      <p:tavLst>
                                        <p:tav tm="0">
                                          <p:val>
                                            <p:strVal val="#ppt_w*.05"/>
                                          </p:val>
                                        </p:tav>
                                        <p:tav tm="100000">
                                          <p:val>
                                            <p:strVal val="#ppt_w"/>
                                          </p:val>
                                        </p:tav>
                                      </p:tavLst>
                                    </p:anim>
                                    <p:anim calcmode="lin" valueType="num">
                                      <p:cBhvr>
                                        <p:cTn id="42" dur="1000" fill="hold"/>
                                        <p:tgtEl>
                                          <p:spTgt spid="10242"/>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0242"/>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0242"/>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0242"/>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0242"/>
                                        </p:tgtEl>
                                      </p:cBhvr>
                                    </p:animEffect>
                                  </p:childTnLst>
                                </p:cTn>
                              </p:par>
                              <p:par>
                                <p:cTn id="47" presetID="37" presetClass="entr" presetSubtype="0" fill="hold" grpId="0" nodeType="withEffect">
                                  <p:stCondLst>
                                    <p:cond delay="200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900" decel="100000" fill="hold"/>
                                        <p:tgtEl>
                                          <p:spTgt spid="3"/>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611560" y="1434821"/>
            <a:ext cx="7562894" cy="73866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400" b="1" dirty="0"/>
              <a:t>戴季陶主义的出现，西山会议派的出现，蒋介石在广州制造的中山舰事件和</a:t>
            </a:r>
            <a:r>
              <a:rPr lang="en-US" altLang="zh-CN" sz="1400" b="1" dirty="0"/>
              <a:t>《</a:t>
            </a:r>
            <a:r>
              <a:rPr lang="zh-CN" altLang="en-US" sz="1400" b="1" dirty="0"/>
              <a:t>整理党务案</a:t>
            </a:r>
            <a:r>
              <a:rPr lang="en-US" altLang="zh-CN" sz="1400" b="1" dirty="0"/>
              <a:t>》</a:t>
            </a:r>
            <a:r>
              <a:rPr lang="zh-CN" altLang="en-US" sz="1400" b="1" dirty="0"/>
              <a:t>，都预示着国共统一战线开始遭到破坏。 </a:t>
            </a:r>
          </a:p>
        </p:txBody>
      </p:sp>
      <p:pic>
        <p:nvPicPr>
          <p:cNvPr id="1024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1757" y="2864555"/>
            <a:ext cx="1495229" cy="1715579"/>
          </a:xfrm>
          <a:prstGeom prst="rect">
            <a:avLst/>
          </a:prstGeom>
          <a:ln w="127000" cap="rnd">
            <a:no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p:spPr>
      </p:pic>
      <p:pic>
        <p:nvPicPr>
          <p:cNvPr id="1024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2897229"/>
            <a:ext cx="1495230" cy="1739667"/>
          </a:xfrm>
          <a:prstGeom prst="rect">
            <a:avLst/>
          </a:prstGeom>
          <a:ln w="127000" cap="rnd">
            <a:no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p:spPr>
      </p:pic>
      <p:sp>
        <p:nvSpPr>
          <p:cNvPr id="18" name="TextBox 17"/>
          <p:cNvSpPr txBox="1"/>
          <p:nvPr/>
        </p:nvSpPr>
        <p:spPr>
          <a:xfrm>
            <a:off x="611560" y="2119134"/>
            <a:ext cx="7562894" cy="73866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400" b="1" dirty="0"/>
              <a:t>在</a:t>
            </a:r>
            <a:r>
              <a:rPr lang="en-US" altLang="zh-CN" sz="1400" b="1" dirty="0"/>
              <a:t>1927</a:t>
            </a:r>
            <a:r>
              <a:rPr lang="zh-CN" altLang="en-US" sz="1400" b="1" dirty="0"/>
              <a:t>年，蒋介石和汪精卫先后发动的四一二和七一五反革命政变，血腥屠杀共产党人和革命群众，公然背叛革命，这也标志着国共合作因此正是破裂，轰轰烈烈的大革命中途夭折。 </a:t>
            </a:r>
          </a:p>
        </p:txBody>
      </p:sp>
      <p:sp>
        <p:nvSpPr>
          <p:cNvPr id="19" name="TextBox 18"/>
          <p:cNvSpPr txBox="1"/>
          <p:nvPr/>
        </p:nvSpPr>
        <p:spPr>
          <a:xfrm>
            <a:off x="1426308" y="4576606"/>
            <a:ext cx="1837262"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b="1" dirty="0">
                <a:solidFill>
                  <a:srgbClr val="C00000"/>
                </a:solidFill>
              </a:rPr>
              <a:t>中山舰事件</a:t>
            </a:r>
          </a:p>
        </p:txBody>
      </p:sp>
      <p:sp>
        <p:nvSpPr>
          <p:cNvPr id="20" name="TextBox 19"/>
          <p:cNvSpPr txBox="1"/>
          <p:nvPr/>
        </p:nvSpPr>
        <p:spPr>
          <a:xfrm>
            <a:off x="5341434" y="4576606"/>
            <a:ext cx="1837262"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b="1" dirty="0">
                <a:solidFill>
                  <a:srgbClr val="C00000"/>
                </a:solidFill>
              </a:rPr>
              <a:t>七一五反革命政变</a:t>
            </a:r>
          </a:p>
        </p:txBody>
      </p:sp>
      <p:sp>
        <p:nvSpPr>
          <p:cNvPr id="11"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2" name="组合 11"/>
          <p:cNvGrpSpPr/>
          <p:nvPr/>
        </p:nvGrpSpPr>
        <p:grpSpPr>
          <a:xfrm>
            <a:off x="2915816" y="933467"/>
            <a:ext cx="2931088" cy="503534"/>
            <a:chOff x="521728" y="936560"/>
            <a:chExt cx="2931088" cy="503534"/>
          </a:xfrm>
        </p:grpSpPr>
        <p:sp>
          <p:nvSpPr>
            <p:cNvPr id="13" name="燕尾形 12"/>
            <p:cNvSpPr/>
            <p:nvPr/>
          </p:nvSpPr>
          <p:spPr>
            <a:xfrm>
              <a:off x="521728" y="955462"/>
              <a:ext cx="2931087"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5" name="TextBox 5"/>
            <p:cNvSpPr txBox="1"/>
            <p:nvPr/>
          </p:nvSpPr>
          <p:spPr>
            <a:xfrm>
              <a:off x="1091750" y="936560"/>
              <a:ext cx="2361066"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国民革命的中途夭折 </a:t>
              </a:r>
            </a:p>
          </p:txBody>
        </p:sp>
        <p:sp>
          <p:nvSpPr>
            <p:cNvPr id="16"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69931" y="2881191"/>
            <a:ext cx="1495229" cy="1715579"/>
          </a:xfrm>
          <a:prstGeom prst="rect">
            <a:avLst/>
          </a:prstGeom>
          <a:ln w="127000" cap="rnd">
            <a:no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TextBox 18"/>
          <p:cNvSpPr txBox="1"/>
          <p:nvPr/>
        </p:nvSpPr>
        <p:spPr>
          <a:xfrm>
            <a:off x="3467206" y="4596770"/>
            <a:ext cx="1837262"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b="1" dirty="0">
                <a:solidFill>
                  <a:srgbClr val="C00000"/>
                </a:solidFill>
              </a:rPr>
              <a:t>四一二反革命政变</a:t>
            </a:r>
          </a:p>
        </p:txBody>
      </p:sp>
    </p:spTree>
    <p:extLst>
      <p:ext uri="{BB962C8B-B14F-4D97-AF65-F5344CB8AC3E}">
        <p14:creationId xmlns:p14="http://schemas.microsoft.com/office/powerpoint/2010/main" val="5058379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4" presetClass="entr" presetSubtype="10" fill="hold" nodeType="afterEffect">
                                  <p:stCondLst>
                                    <p:cond delay="0"/>
                                  </p:stCondLst>
                                  <p:childTnLst>
                                    <p:set>
                                      <p:cBhvr>
                                        <p:cTn id="26" dur="1" fill="hold">
                                          <p:stCondLst>
                                            <p:cond delay="0"/>
                                          </p:stCondLst>
                                        </p:cTn>
                                        <p:tgtEl>
                                          <p:spTgt spid="10245"/>
                                        </p:tgtEl>
                                        <p:attrNameLst>
                                          <p:attrName>style.visibility</p:attrName>
                                        </p:attrNameLst>
                                      </p:cBhvr>
                                      <p:to>
                                        <p:strVal val="visible"/>
                                      </p:to>
                                    </p:set>
                                    <p:animEffect transition="in" filter="randombar(horizontal)">
                                      <p:cBhvr>
                                        <p:cTn id="27" dur="1000"/>
                                        <p:tgtEl>
                                          <p:spTgt spid="1024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1000"/>
                                        <p:tgtEl>
                                          <p:spTgt spid="19"/>
                                        </p:tgtEl>
                                      </p:cBhvr>
                                    </p:animEffect>
                                  </p:childTnLst>
                                </p:cTn>
                              </p:par>
                            </p:childTnLst>
                          </p:cTn>
                        </p:par>
                        <p:par>
                          <p:cTn id="31" fill="hold">
                            <p:stCondLst>
                              <p:cond delay="4000"/>
                            </p:stCondLst>
                            <p:childTnLst>
                              <p:par>
                                <p:cTn id="32" presetID="14" presetClass="entr" presetSubtype="1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randombar(horizontal)">
                                      <p:cBhvr>
                                        <p:cTn id="34" dur="1000"/>
                                        <p:tgtEl>
                                          <p:spTgt spid="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1000"/>
                                        <p:tgtEl>
                                          <p:spTgt spid="21"/>
                                        </p:tgtEl>
                                      </p:cBhvr>
                                    </p:animEffect>
                                  </p:childTnLst>
                                </p:cTn>
                              </p:par>
                            </p:childTnLst>
                          </p:cTn>
                        </p:par>
                        <p:par>
                          <p:cTn id="38" fill="hold">
                            <p:stCondLst>
                              <p:cond delay="5000"/>
                            </p:stCondLst>
                            <p:childTnLst>
                              <p:par>
                                <p:cTn id="39" presetID="14" presetClass="entr" presetSubtype="10" fill="hold" nodeType="afterEffect">
                                  <p:stCondLst>
                                    <p:cond delay="0"/>
                                  </p:stCondLst>
                                  <p:childTnLst>
                                    <p:set>
                                      <p:cBhvr>
                                        <p:cTn id="40" dur="1" fill="hold">
                                          <p:stCondLst>
                                            <p:cond delay="0"/>
                                          </p:stCondLst>
                                        </p:cTn>
                                        <p:tgtEl>
                                          <p:spTgt spid="10246"/>
                                        </p:tgtEl>
                                        <p:attrNameLst>
                                          <p:attrName>style.visibility</p:attrName>
                                        </p:attrNameLst>
                                      </p:cBhvr>
                                      <p:to>
                                        <p:strVal val="visible"/>
                                      </p:to>
                                    </p:set>
                                    <p:animEffect transition="in" filter="randombar(horizontal)">
                                      <p:cBhvr>
                                        <p:cTn id="41" dur="1000"/>
                                        <p:tgtEl>
                                          <p:spTgt spid="1024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9" grpId="0"/>
      <p:bldP spid="20" grpId="0"/>
      <p:bldP spid="11"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563888" y="1696023"/>
            <a:ext cx="5184576" cy="267765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b="1" dirty="0">
                <a:solidFill>
                  <a:srgbClr val="C00000"/>
                </a:solidFill>
              </a:rPr>
              <a:t>出席代表：</a:t>
            </a:r>
            <a:r>
              <a:rPr lang="zh-CN" altLang="en-US" sz="1400" b="1" dirty="0"/>
              <a:t>陈独秀、瞿秋白、李维汉、毛泽东、张国焘、李立三等</a:t>
            </a:r>
            <a:r>
              <a:rPr lang="en-US" altLang="zh-CN" sz="1400" b="1" dirty="0"/>
              <a:t>82</a:t>
            </a:r>
            <a:r>
              <a:rPr lang="zh-CN" altLang="en-US" sz="1400" b="1" dirty="0"/>
              <a:t>人，代表全国</a:t>
            </a:r>
            <a:r>
              <a:rPr lang="en-US" altLang="zh-CN" sz="1400" b="1" dirty="0"/>
              <a:t>57967</a:t>
            </a:r>
            <a:r>
              <a:rPr lang="zh-CN" altLang="en-US" sz="1400" b="1" dirty="0"/>
              <a:t>名党员。共产国际代表罗易、鲍罗廷、维经斯基金等也出席了大会。</a:t>
            </a:r>
            <a:endParaRPr lang="en-US" altLang="zh-CN" sz="1400" b="1" dirty="0"/>
          </a:p>
          <a:p>
            <a:r>
              <a:rPr lang="zh-CN" altLang="en-US" sz="1400" b="1" dirty="0">
                <a:solidFill>
                  <a:srgbClr val="C00000"/>
                </a:solidFill>
              </a:rPr>
              <a:t>主要内容：</a:t>
            </a:r>
            <a:r>
              <a:rPr lang="zh-CN" altLang="en-US" sz="1400" b="1" dirty="0"/>
              <a:t>会议总结了大革命失败的经验教训，结束了陈独秀右倾投降主义在中央的统治，撤销了陈独秀总书记的职务，选举了临时中央政治局；确定了土地革命和武装反抗国民党反动派的总方针，并把发动农民举行秋收起义作为当前党的最主要的任务。</a:t>
            </a:r>
            <a:endParaRPr lang="en-US" altLang="zh-CN" sz="1400" b="1" dirty="0"/>
          </a:p>
          <a:p>
            <a:r>
              <a:rPr lang="zh-CN" altLang="en-US" sz="1400" b="1" dirty="0">
                <a:solidFill>
                  <a:srgbClr val="C00000"/>
                </a:solidFill>
              </a:rPr>
              <a:t>意义：</a:t>
            </a:r>
            <a:r>
              <a:rPr lang="zh-CN" altLang="en-US" sz="1400" b="1" dirty="0"/>
              <a:t>这就给处于思想混乱和组织涣散的中国共产党指明了方向。</a:t>
            </a:r>
          </a:p>
        </p:txBody>
      </p:sp>
      <p:sp>
        <p:nvSpPr>
          <p:cNvPr id="10"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20" name="组合 19"/>
          <p:cNvGrpSpPr/>
          <p:nvPr/>
        </p:nvGrpSpPr>
        <p:grpSpPr>
          <a:xfrm>
            <a:off x="2699792" y="948115"/>
            <a:ext cx="3761829" cy="503534"/>
            <a:chOff x="521728" y="936560"/>
            <a:chExt cx="3761829" cy="503534"/>
          </a:xfrm>
        </p:grpSpPr>
        <p:sp>
          <p:nvSpPr>
            <p:cNvPr id="21" name="燕尾形 20"/>
            <p:cNvSpPr/>
            <p:nvPr/>
          </p:nvSpPr>
          <p:spPr>
            <a:xfrm>
              <a:off x="521728" y="955462"/>
              <a:ext cx="3761829"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22" name="TextBox 5"/>
            <p:cNvSpPr txBox="1"/>
            <p:nvPr/>
          </p:nvSpPr>
          <p:spPr>
            <a:xfrm>
              <a:off x="1091749" y="936560"/>
              <a:ext cx="3105461"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中国共产党第五次全国代表大会</a:t>
              </a:r>
            </a:p>
          </p:txBody>
        </p:sp>
        <p:sp>
          <p:nvSpPr>
            <p:cNvPr id="23"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768467" y="1775946"/>
            <a:ext cx="2319020" cy="2968089"/>
            <a:chOff x="768467" y="1775946"/>
            <a:chExt cx="2319020" cy="2968089"/>
          </a:xfrm>
        </p:grpSpPr>
        <p:pic>
          <p:nvPicPr>
            <p:cNvPr id="1028" name="Picture 4" descr="http://www.crt.com.cn/2012images/hs2825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8468" y="1775946"/>
              <a:ext cx="2319019" cy="1648577"/>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6" name="Picture 2" descr="http://d.hiphotos.baidu.com/baike/c0%3Dbaike80%2C5%2C5%2C80%2C26/sign=8c26d15fcafcc3cea0cdc161f32cbded/279759ee3d6d55fb79cd2b5b6f224f4a20a4dd4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468" y="3037909"/>
              <a:ext cx="2319019" cy="135617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 name="矩形 2"/>
            <p:cNvSpPr/>
            <p:nvPr/>
          </p:nvSpPr>
          <p:spPr>
            <a:xfrm>
              <a:off x="768467" y="4190037"/>
              <a:ext cx="2319019" cy="553998"/>
            </a:xfrm>
            <a:prstGeom prst="rect">
              <a:avLst/>
            </a:prstGeom>
            <a:solidFill>
              <a:srgbClr val="C00000"/>
            </a:solidFill>
          </p:spPr>
          <p:txBody>
            <a:bodyPr wrap="square">
              <a:spAutoFit/>
            </a:bodyPr>
            <a:lstStyle/>
            <a:p>
              <a:pPr>
                <a:lnSpc>
                  <a:spcPts val="1800"/>
                </a:lnSpc>
              </a:pPr>
              <a:r>
                <a:rPr lang="zh-CN" altLang="en-US" sz="1400" b="1" dirty="0">
                  <a:solidFill>
                    <a:schemeClr val="bg1"/>
                  </a:solidFill>
                  <a:latin typeface="微软雅黑" panose="020B0503020204020204" pitchFamily="34" charset="-122"/>
                  <a:ea typeface="微软雅黑" panose="020B0503020204020204" pitchFamily="34" charset="-122"/>
                </a:rPr>
                <a:t>时间：</a:t>
              </a:r>
              <a:r>
                <a:rPr lang="en-US" altLang="zh-CN" sz="1400" b="1" dirty="0">
                  <a:solidFill>
                    <a:schemeClr val="bg1"/>
                  </a:solidFill>
                  <a:latin typeface="微软雅黑" panose="020B0503020204020204" pitchFamily="34" charset="-122"/>
                  <a:ea typeface="微软雅黑" panose="020B0503020204020204" pitchFamily="34" charset="-122"/>
                </a:rPr>
                <a:t>1927.4.27-5.9</a:t>
              </a:r>
            </a:p>
            <a:p>
              <a:pPr>
                <a:lnSpc>
                  <a:spcPts val="1800"/>
                </a:lnSpc>
              </a:pPr>
              <a:r>
                <a:rPr lang="zh-CN" altLang="en-US" sz="1400" b="1" dirty="0">
                  <a:solidFill>
                    <a:schemeClr val="bg1"/>
                  </a:solidFill>
                  <a:latin typeface="微软雅黑" panose="020B0503020204020204" pitchFamily="34" charset="-122"/>
                  <a:ea typeface="微软雅黑" panose="020B0503020204020204" pitchFamily="34" charset="-122"/>
                </a:rPr>
                <a:t>地点：武汉</a:t>
              </a:r>
            </a:p>
          </p:txBody>
        </p:sp>
      </p:grpSp>
    </p:spTree>
    <p:extLst>
      <p:ext uri="{BB962C8B-B14F-4D97-AF65-F5344CB8AC3E}">
        <p14:creationId xmlns:p14="http://schemas.microsoft.com/office/powerpoint/2010/main" val="359542407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900" decel="100000" fill="hold"/>
                                        <p:tgtEl>
                                          <p:spTgt spid="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1500"/>
                                        <p:tgtEl>
                                          <p:spTgt spid="14"/>
                                        </p:tgtEl>
                                        <p:attrNameLst>
                                          <p:attrName>ppt_y</p:attrName>
                                        </p:attrNameLst>
                                      </p:cBhvr>
                                      <p:tavLst>
                                        <p:tav tm="0">
                                          <p:val>
                                            <p:strVal val="#ppt_y+#ppt_h*1.125000"/>
                                          </p:val>
                                        </p:tav>
                                        <p:tav tm="100000">
                                          <p:val>
                                            <p:strVal val="#ppt_y"/>
                                          </p:val>
                                        </p:tav>
                                      </p:tavLst>
                                    </p:anim>
                                    <p:animEffect transition="in" filter="wipe(up)">
                                      <p:cBhvr>
                                        <p:cTn id="23"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83567" y="1419622"/>
            <a:ext cx="7467973" cy="73866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400" b="1" dirty="0"/>
              <a:t>中国民主革命必须建立包括工人、农民、小资产阶级和民族资产阶级在内的革命统一战线，在统一战线中，必须坚持无产阶及的领导权，必须对资产阶级实行又联合又斗争的政策；</a:t>
            </a:r>
          </a:p>
        </p:txBody>
      </p:sp>
      <p:sp>
        <p:nvSpPr>
          <p:cNvPr id="20" name="TextBox 19"/>
          <p:cNvSpPr txBox="1"/>
          <p:nvPr/>
        </p:nvSpPr>
        <p:spPr>
          <a:xfrm>
            <a:off x="683567" y="2325552"/>
            <a:ext cx="7467973" cy="73866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400" b="1" dirty="0"/>
              <a:t>坚持无产阶级领导权的中心问题是农民问题，必须放手发动和坚决依靠广大的农民作为自己的主要同盟军；</a:t>
            </a:r>
          </a:p>
        </p:txBody>
      </p:sp>
      <p:sp>
        <p:nvSpPr>
          <p:cNvPr id="21" name="TextBox 20"/>
          <p:cNvSpPr txBox="1"/>
          <p:nvPr/>
        </p:nvSpPr>
        <p:spPr>
          <a:xfrm>
            <a:off x="683094" y="3231483"/>
            <a:ext cx="7468446" cy="3231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sz="1400" b="1" dirty="0"/>
              <a:t>中国革命主要形式是武装的革命反对武装的反革命，没有革命的军队就没有人民的一切。 </a:t>
            </a:r>
          </a:p>
        </p:txBody>
      </p:sp>
      <p:pic>
        <p:nvPicPr>
          <p:cNvPr id="2052" name="Picture 4" descr="http://www.dxbei.com/uploads/allimg/130906/15-130Z61F01c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682709" y="3647324"/>
            <a:ext cx="2376264" cy="12217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4" name="TextBox 23"/>
          <p:cNvSpPr txBox="1"/>
          <p:nvPr/>
        </p:nvSpPr>
        <p:spPr>
          <a:xfrm>
            <a:off x="4490060" y="3951343"/>
            <a:ext cx="2674228" cy="64633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gn="ctr">
              <a:buFont typeface="Wingdings" panose="05000000000000000000" pitchFamily="2" charset="2"/>
              <a:buChar char="Ø"/>
            </a:pPr>
            <a:r>
              <a:rPr lang="zh-CN" altLang="en-US" b="1" dirty="0">
                <a:solidFill>
                  <a:srgbClr val="C00000"/>
                </a:solidFill>
              </a:rPr>
              <a:t>毛主席在湖南和江西领导工农革命军举行秋收起义</a:t>
            </a:r>
          </a:p>
        </p:txBody>
      </p:sp>
      <p:sp>
        <p:nvSpPr>
          <p:cNvPr id="11"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sp>
        <p:nvSpPr>
          <p:cNvPr id="2" name="矩形 1"/>
          <p:cNvSpPr/>
          <p:nvPr/>
        </p:nvSpPr>
        <p:spPr>
          <a:xfrm>
            <a:off x="786364" y="983799"/>
            <a:ext cx="1800493" cy="369332"/>
          </a:xfrm>
          <a:prstGeom prst="rect">
            <a:avLst/>
          </a:prstGeom>
          <a:solidFill>
            <a:srgbClr val="C00000"/>
          </a:solidFill>
        </p:spPr>
        <p:txBody>
          <a:bodyPr wrap="none">
            <a:spAutoFit/>
          </a:bodyPr>
          <a:lstStyle/>
          <a:p>
            <a:r>
              <a:rPr lang="zh-CN" altLang="en-US" b="1" dirty="0">
                <a:ln w="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宝贵的经验教训</a:t>
            </a:r>
          </a:p>
        </p:txBody>
      </p:sp>
    </p:spTree>
    <p:extLst>
      <p:ext uri="{BB962C8B-B14F-4D97-AF65-F5344CB8AC3E}">
        <p14:creationId xmlns:p14="http://schemas.microsoft.com/office/powerpoint/2010/main" val="26011550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4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80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par>
                          <p:cTn id="29" fill="hold">
                            <p:stCondLst>
                              <p:cond delay="2800"/>
                            </p:stCondLst>
                            <p:childTnLst>
                              <p:par>
                                <p:cTn id="30" presetID="31" presetClass="entr" presetSubtype="0" fill="hold" nodeType="afterEffect">
                                  <p:stCondLst>
                                    <p:cond delay="0"/>
                                  </p:stCondLst>
                                  <p:childTnLst>
                                    <p:set>
                                      <p:cBhvr>
                                        <p:cTn id="31" dur="1" fill="hold">
                                          <p:stCondLst>
                                            <p:cond delay="0"/>
                                          </p:stCondLst>
                                        </p:cTn>
                                        <p:tgtEl>
                                          <p:spTgt spid="2052"/>
                                        </p:tgtEl>
                                        <p:attrNameLst>
                                          <p:attrName>style.visibility</p:attrName>
                                        </p:attrNameLst>
                                      </p:cBhvr>
                                      <p:to>
                                        <p:strVal val="visible"/>
                                      </p:to>
                                    </p:set>
                                    <p:anim calcmode="lin" valueType="num">
                                      <p:cBhvr>
                                        <p:cTn id="32" dur="1000" fill="hold"/>
                                        <p:tgtEl>
                                          <p:spTgt spid="2052"/>
                                        </p:tgtEl>
                                        <p:attrNameLst>
                                          <p:attrName>ppt_w</p:attrName>
                                        </p:attrNameLst>
                                      </p:cBhvr>
                                      <p:tavLst>
                                        <p:tav tm="0">
                                          <p:val>
                                            <p:fltVal val="0"/>
                                          </p:val>
                                        </p:tav>
                                        <p:tav tm="100000">
                                          <p:val>
                                            <p:strVal val="#ppt_w"/>
                                          </p:val>
                                        </p:tav>
                                      </p:tavLst>
                                    </p:anim>
                                    <p:anim calcmode="lin" valueType="num">
                                      <p:cBhvr>
                                        <p:cTn id="33" dur="1000" fill="hold"/>
                                        <p:tgtEl>
                                          <p:spTgt spid="2052"/>
                                        </p:tgtEl>
                                        <p:attrNameLst>
                                          <p:attrName>ppt_h</p:attrName>
                                        </p:attrNameLst>
                                      </p:cBhvr>
                                      <p:tavLst>
                                        <p:tav tm="0">
                                          <p:val>
                                            <p:fltVal val="0"/>
                                          </p:val>
                                        </p:tav>
                                        <p:tav tm="100000">
                                          <p:val>
                                            <p:strVal val="#ppt_h"/>
                                          </p:val>
                                        </p:tav>
                                      </p:tavLst>
                                    </p:anim>
                                    <p:anim calcmode="lin" valueType="num">
                                      <p:cBhvr>
                                        <p:cTn id="34" dur="1000" fill="hold"/>
                                        <p:tgtEl>
                                          <p:spTgt spid="2052"/>
                                        </p:tgtEl>
                                        <p:attrNameLst>
                                          <p:attrName>style.rotation</p:attrName>
                                        </p:attrNameLst>
                                      </p:cBhvr>
                                      <p:tavLst>
                                        <p:tav tm="0">
                                          <p:val>
                                            <p:fltVal val="90"/>
                                          </p:val>
                                        </p:tav>
                                        <p:tav tm="100000">
                                          <p:val>
                                            <p:fltVal val="0"/>
                                          </p:val>
                                        </p:tav>
                                      </p:tavLst>
                                    </p:anim>
                                    <p:animEffect transition="in" filter="fade">
                                      <p:cBhvr>
                                        <p:cTn id="35" dur="1000"/>
                                        <p:tgtEl>
                                          <p:spTgt spid="2052"/>
                                        </p:tgtEl>
                                      </p:cBhvr>
                                    </p:animEffect>
                                  </p:childTnLst>
                                </p:cTn>
                              </p:par>
                            </p:childTnLst>
                          </p:cTn>
                        </p:par>
                        <p:par>
                          <p:cTn id="36" fill="hold">
                            <p:stCondLst>
                              <p:cond delay="380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1" grpId="0"/>
      <p:bldP spid="24" grpId="0"/>
      <p:bldP spid="11" grpId="0"/>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851920" y="1643022"/>
            <a:ext cx="4600876" cy="107811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100" b="1" dirty="0">
                <a:solidFill>
                  <a:srgbClr val="C00000"/>
                </a:solidFill>
              </a:rPr>
              <a:t>出席代表：</a:t>
            </a:r>
            <a:r>
              <a:rPr lang="zh-CN" altLang="en-US" sz="1100" b="1" dirty="0"/>
              <a:t>出席这次大会的各地代表</a:t>
            </a:r>
            <a:r>
              <a:rPr lang="en-US" altLang="zh-CN" sz="1100" b="1" dirty="0"/>
              <a:t>142</a:t>
            </a:r>
            <a:r>
              <a:rPr lang="zh-CN" altLang="en-US" sz="1100" b="1" dirty="0"/>
              <a:t>人（其中有表决权者</a:t>
            </a:r>
            <a:r>
              <a:rPr lang="en-US" altLang="zh-CN" sz="1100" b="1" dirty="0"/>
              <a:t>84</a:t>
            </a:r>
            <a:r>
              <a:rPr lang="zh-CN" altLang="en-US" sz="1100" b="1" dirty="0"/>
              <a:t>人），代表全国党员</a:t>
            </a:r>
            <a:r>
              <a:rPr lang="en-US" altLang="zh-CN" sz="1100" b="1" dirty="0"/>
              <a:t>4</a:t>
            </a:r>
            <a:r>
              <a:rPr lang="zh-CN" altLang="en-US" sz="1100" b="1" dirty="0"/>
              <a:t>万多人。共产国际负责人布哈林和国际东方部负责人米夫也参加了大会。此外，参加开幕大会的还有少共国际、赤色职工国际的代表以及意大利、苏联等国共产党的代表。</a:t>
            </a:r>
            <a:endParaRPr lang="en-US" altLang="zh-CN" sz="1100" b="1" dirty="0"/>
          </a:p>
        </p:txBody>
      </p:sp>
      <p:pic>
        <p:nvPicPr>
          <p:cNvPr id="3074" name="Picture 2" descr="http://photo.sohu.com/79/78/Img14786787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272" y="1674119"/>
            <a:ext cx="2443592" cy="2416995"/>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1"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8" name="组合 17"/>
          <p:cNvGrpSpPr/>
          <p:nvPr/>
        </p:nvGrpSpPr>
        <p:grpSpPr>
          <a:xfrm>
            <a:off x="2577017" y="931367"/>
            <a:ext cx="3761829" cy="503534"/>
            <a:chOff x="521728" y="936560"/>
            <a:chExt cx="3761829" cy="503534"/>
          </a:xfrm>
        </p:grpSpPr>
        <p:sp>
          <p:nvSpPr>
            <p:cNvPr id="19" name="燕尾形 18"/>
            <p:cNvSpPr/>
            <p:nvPr/>
          </p:nvSpPr>
          <p:spPr>
            <a:xfrm>
              <a:off x="521728" y="955462"/>
              <a:ext cx="3761829"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20" name="TextBox 5"/>
            <p:cNvSpPr txBox="1"/>
            <p:nvPr/>
          </p:nvSpPr>
          <p:spPr>
            <a:xfrm>
              <a:off x="1091749" y="936560"/>
              <a:ext cx="3105461"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中国共产党第六次全国代表大会</a:t>
              </a:r>
            </a:p>
          </p:txBody>
        </p:sp>
        <p:sp>
          <p:nvSpPr>
            <p:cNvPr id="21"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3" name="矩形 2"/>
          <p:cNvSpPr/>
          <p:nvPr/>
        </p:nvSpPr>
        <p:spPr>
          <a:xfrm>
            <a:off x="904272" y="4091114"/>
            <a:ext cx="2443592" cy="553998"/>
          </a:xfrm>
          <a:prstGeom prst="rect">
            <a:avLst/>
          </a:prstGeom>
          <a:solidFill>
            <a:srgbClr val="C00000"/>
          </a:solidFill>
        </p:spPr>
        <p:txBody>
          <a:bodyPr wrap="square">
            <a:spAutoFit/>
          </a:bodyPr>
          <a:lstStyle/>
          <a:p>
            <a:pPr>
              <a:lnSpc>
                <a:spcPts val="1800"/>
              </a:lnSpc>
            </a:pPr>
            <a:r>
              <a:rPr lang="zh-CN" altLang="en-US" sz="1200" b="1" dirty="0">
                <a:solidFill>
                  <a:schemeClr val="bg1"/>
                </a:solidFill>
                <a:latin typeface="微软雅黑" panose="020B0503020204020204" pitchFamily="34" charset="-122"/>
                <a:ea typeface="微软雅黑" panose="020B0503020204020204" pitchFamily="34" charset="-122"/>
              </a:rPr>
              <a:t>时间：</a:t>
            </a:r>
            <a:r>
              <a:rPr lang="en-US" altLang="zh-CN" sz="1200" b="1" dirty="0">
                <a:solidFill>
                  <a:schemeClr val="bg1"/>
                </a:solidFill>
                <a:latin typeface="微软雅黑" panose="020B0503020204020204" pitchFamily="34" charset="-122"/>
                <a:ea typeface="微软雅黑" panose="020B0503020204020204" pitchFamily="34" charset="-122"/>
              </a:rPr>
              <a:t>1928</a:t>
            </a:r>
            <a:r>
              <a:rPr lang="zh-CN" altLang="en-US" sz="1200" b="1" dirty="0">
                <a:solidFill>
                  <a:schemeClr val="bg1"/>
                </a:solidFill>
                <a:latin typeface="微软雅黑" panose="020B0503020204020204" pitchFamily="34" charset="-122"/>
                <a:ea typeface="微软雅黑" panose="020B0503020204020204" pitchFamily="34" charset="-122"/>
              </a:rPr>
              <a:t>年</a:t>
            </a:r>
            <a:r>
              <a:rPr lang="en-US" altLang="zh-CN" sz="1200" b="1" dirty="0">
                <a:solidFill>
                  <a:schemeClr val="bg1"/>
                </a:solidFill>
                <a:latin typeface="微软雅黑" panose="020B0503020204020204" pitchFamily="34" charset="-122"/>
                <a:ea typeface="微软雅黑" panose="020B0503020204020204" pitchFamily="34" charset="-122"/>
              </a:rPr>
              <a:t>6</a:t>
            </a:r>
            <a:r>
              <a:rPr lang="zh-CN" altLang="en-US" sz="1200" b="1" dirty="0">
                <a:solidFill>
                  <a:schemeClr val="bg1"/>
                </a:solidFill>
                <a:latin typeface="微软雅黑" panose="020B0503020204020204" pitchFamily="34" charset="-122"/>
                <a:ea typeface="微软雅黑" panose="020B0503020204020204" pitchFamily="34" charset="-122"/>
              </a:rPr>
              <a:t>月</a:t>
            </a:r>
            <a:r>
              <a:rPr lang="en-US" altLang="zh-CN" sz="1200" b="1" dirty="0">
                <a:solidFill>
                  <a:schemeClr val="bg1"/>
                </a:solidFill>
                <a:latin typeface="微软雅黑" panose="020B0503020204020204" pitchFamily="34" charset="-122"/>
                <a:ea typeface="微软雅黑" panose="020B0503020204020204" pitchFamily="34" charset="-122"/>
              </a:rPr>
              <a:t>18</a:t>
            </a:r>
            <a:r>
              <a:rPr lang="zh-CN" altLang="en-US" sz="1200" b="1" dirty="0">
                <a:solidFill>
                  <a:schemeClr val="bg1"/>
                </a:solidFill>
                <a:latin typeface="微软雅黑" panose="020B0503020204020204" pitchFamily="34" charset="-122"/>
                <a:ea typeface="微软雅黑" panose="020B0503020204020204" pitchFamily="34" charset="-122"/>
              </a:rPr>
              <a:t>日</a:t>
            </a:r>
            <a:r>
              <a:rPr lang="en-US" altLang="zh-CN" sz="1200" b="1" dirty="0">
                <a:solidFill>
                  <a:schemeClr val="bg1"/>
                </a:solidFill>
                <a:latin typeface="微软雅黑" panose="020B0503020204020204" pitchFamily="34" charset="-122"/>
                <a:ea typeface="微软雅黑" panose="020B0503020204020204" pitchFamily="34" charset="-122"/>
              </a:rPr>
              <a:t>-7</a:t>
            </a:r>
            <a:r>
              <a:rPr lang="zh-CN" altLang="en-US" sz="1200" b="1" dirty="0">
                <a:solidFill>
                  <a:schemeClr val="bg1"/>
                </a:solidFill>
                <a:latin typeface="微软雅黑" panose="020B0503020204020204" pitchFamily="34" charset="-122"/>
                <a:ea typeface="微软雅黑" panose="020B0503020204020204" pitchFamily="34" charset="-122"/>
              </a:rPr>
              <a:t>月</a:t>
            </a:r>
            <a:r>
              <a:rPr lang="en-US" altLang="zh-CN" sz="1200" b="1" dirty="0">
                <a:solidFill>
                  <a:schemeClr val="bg1"/>
                </a:solidFill>
                <a:latin typeface="微软雅黑" panose="020B0503020204020204" pitchFamily="34" charset="-122"/>
                <a:ea typeface="微软雅黑" panose="020B0503020204020204" pitchFamily="34" charset="-122"/>
              </a:rPr>
              <a:t>11</a:t>
            </a:r>
            <a:r>
              <a:rPr lang="zh-CN" altLang="en-US" sz="1200" b="1" dirty="0">
                <a:solidFill>
                  <a:schemeClr val="bg1"/>
                </a:solidFill>
                <a:latin typeface="微软雅黑" panose="020B0503020204020204" pitchFamily="34" charset="-122"/>
                <a:ea typeface="微软雅黑" panose="020B0503020204020204" pitchFamily="34" charset="-122"/>
              </a:rPr>
              <a:t>日</a:t>
            </a:r>
            <a:endParaRPr lang="en-US" altLang="zh-CN" sz="1200" b="1" dirty="0">
              <a:solidFill>
                <a:schemeClr val="bg1"/>
              </a:solidFill>
              <a:latin typeface="微软雅黑" panose="020B0503020204020204" pitchFamily="34" charset="-122"/>
              <a:ea typeface="微软雅黑" panose="020B0503020204020204" pitchFamily="34" charset="-122"/>
            </a:endParaRPr>
          </a:p>
          <a:p>
            <a:pPr>
              <a:lnSpc>
                <a:spcPts val="1800"/>
              </a:lnSpc>
            </a:pPr>
            <a:r>
              <a:rPr lang="zh-CN" altLang="en-US" sz="1200" b="1" dirty="0">
                <a:solidFill>
                  <a:schemeClr val="bg1"/>
                </a:solidFill>
                <a:latin typeface="微软雅黑" panose="020B0503020204020204" pitchFamily="34" charset="-122"/>
                <a:ea typeface="微软雅黑" panose="020B0503020204020204" pitchFamily="34" charset="-122"/>
              </a:rPr>
              <a:t>地点：莫斯科</a:t>
            </a:r>
          </a:p>
        </p:txBody>
      </p:sp>
      <p:sp>
        <p:nvSpPr>
          <p:cNvPr id="22" name="TextBox 13"/>
          <p:cNvSpPr txBox="1"/>
          <p:nvPr/>
        </p:nvSpPr>
        <p:spPr>
          <a:xfrm>
            <a:off x="3851920" y="2625814"/>
            <a:ext cx="4600876" cy="219290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100" b="1" dirty="0">
                <a:solidFill>
                  <a:srgbClr val="C00000"/>
                </a:solidFill>
              </a:rPr>
              <a:t>主要内容：</a:t>
            </a:r>
            <a:r>
              <a:rPr lang="zh-CN" altLang="en-US" sz="1100" b="1" dirty="0"/>
              <a:t>大会指出中国的社会性质仍然是半殖民地半封建社会；中国现在阶段的革命性质，是资产阶级民主革命；政治形势是处于两个革命高潮之间的低潮；党的总任务不是进攻，而是争取群众，准备暴动，大会制定了反对帝国主义封建主义、实行土地革命、建立工农民主专政的革命纲领，并批评了左、右倾机会主义，特别是盲动主义的错误。</a:t>
            </a:r>
          </a:p>
          <a:p>
            <a:r>
              <a:rPr lang="zh-CN" altLang="en-US" sz="1100" b="1" dirty="0">
                <a:solidFill>
                  <a:srgbClr val="C00000"/>
                </a:solidFill>
              </a:rPr>
              <a:t>基本意义：</a:t>
            </a:r>
            <a:r>
              <a:rPr lang="zh-CN" altLang="en-US" sz="1100" b="1" dirty="0"/>
              <a:t>党的六大路线基本上是正确的，对后来中国革命的发展起了积极的作用。但大会对中国革命的长期性和农村革命根据地的重要意义等问题认识不足。</a:t>
            </a:r>
            <a:endParaRPr lang="en-US" altLang="zh-CN" sz="1100" b="1" dirty="0"/>
          </a:p>
        </p:txBody>
      </p:sp>
    </p:spTree>
    <p:extLst>
      <p:ext uri="{BB962C8B-B14F-4D97-AF65-F5344CB8AC3E}">
        <p14:creationId xmlns:p14="http://schemas.microsoft.com/office/powerpoint/2010/main" val="189072157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500"/>
                                        <p:tgtEl>
                                          <p:spTgt spid="307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P spid="3" grpId="0" animBg="1"/>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60032" y="3272810"/>
            <a:ext cx="3115014" cy="7848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Ø"/>
            </a:pPr>
            <a:r>
              <a:rPr lang="zh-CN" altLang="en-US" b="1" dirty="0">
                <a:solidFill>
                  <a:srgbClr val="C00000"/>
                </a:solidFill>
              </a:rPr>
              <a:t>从</a:t>
            </a:r>
            <a:r>
              <a:rPr lang="en-US" altLang="zh-CN" b="1" dirty="0">
                <a:solidFill>
                  <a:srgbClr val="C00000"/>
                </a:solidFill>
              </a:rPr>
              <a:t>1930</a:t>
            </a:r>
            <a:r>
              <a:rPr lang="zh-CN" altLang="en-US" b="1" dirty="0">
                <a:solidFill>
                  <a:srgbClr val="C00000"/>
                </a:solidFill>
              </a:rPr>
              <a:t>年底到</a:t>
            </a:r>
            <a:r>
              <a:rPr lang="en-US" altLang="zh-CN" b="1" dirty="0">
                <a:solidFill>
                  <a:srgbClr val="C00000"/>
                </a:solidFill>
              </a:rPr>
              <a:t>1931</a:t>
            </a:r>
            <a:r>
              <a:rPr lang="zh-CN" altLang="en-US" b="1" dirty="0">
                <a:solidFill>
                  <a:srgbClr val="C00000"/>
                </a:solidFill>
              </a:rPr>
              <a:t>年秋，毛泽东、朱德以灵活的作战方针粉碎了国民党的三次围剿。</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4193" y="2715766"/>
            <a:ext cx="3370648" cy="18989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601180" y="1579944"/>
            <a:ext cx="8003267"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b="1" dirty="0"/>
              <a:t>在创建井冈山革命根据地，特别是在红四军转战赣南、闽西的实践中，毛泽东逐渐形成了农村包围城市的理论，它是马克思列宁主义的普遍真理同中国革命具体实践相结合的典范，是对马克思列宁主义关于武装夺取政权的理论的重大发展，标志着毛泽东思想的初步形成。</a:t>
            </a:r>
          </a:p>
        </p:txBody>
      </p:sp>
      <p:sp>
        <p:nvSpPr>
          <p:cNvPr id="11"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4" name="组合 13"/>
          <p:cNvGrpSpPr/>
          <p:nvPr/>
        </p:nvGrpSpPr>
        <p:grpSpPr>
          <a:xfrm>
            <a:off x="3203848" y="994891"/>
            <a:ext cx="3675482" cy="503534"/>
            <a:chOff x="521728" y="936560"/>
            <a:chExt cx="3675482" cy="503534"/>
          </a:xfrm>
        </p:grpSpPr>
        <p:sp>
          <p:nvSpPr>
            <p:cNvPr id="16" name="燕尾形 15"/>
            <p:cNvSpPr/>
            <p:nvPr/>
          </p:nvSpPr>
          <p:spPr>
            <a:xfrm>
              <a:off x="521728" y="955462"/>
              <a:ext cx="2571047"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7" name="TextBox 5"/>
            <p:cNvSpPr txBox="1"/>
            <p:nvPr/>
          </p:nvSpPr>
          <p:spPr>
            <a:xfrm>
              <a:off x="1091749" y="936560"/>
              <a:ext cx="3105461"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星星之火可以燎原</a:t>
              </a:r>
            </a:p>
          </p:txBody>
        </p:sp>
        <p:sp>
          <p:nvSpPr>
            <p:cNvPr id="18"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61168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37"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900" decel="100000" fill="hold"/>
                                        <p:tgtEl>
                                          <p:spTgt spid="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9" fill="hold">
                            <p:stCondLst>
                              <p:cond delay="2000"/>
                            </p:stCondLst>
                            <p:childTnLst>
                              <p:par>
                                <p:cTn id="20" presetID="17" presetClass="entr" presetSubtype="10" fill="hold" nodeType="afterEffect">
                                  <p:stCondLst>
                                    <p:cond delay="0"/>
                                  </p:stCondLst>
                                  <p:childTnLst>
                                    <p:set>
                                      <p:cBhvr>
                                        <p:cTn id="21" dur="1" fill="hold">
                                          <p:stCondLst>
                                            <p:cond delay="0"/>
                                          </p:stCondLst>
                                        </p:cTn>
                                        <p:tgtEl>
                                          <p:spTgt spid="1027"/>
                                        </p:tgtEl>
                                        <p:attrNameLst>
                                          <p:attrName>style.visibility</p:attrName>
                                        </p:attrNameLst>
                                      </p:cBhvr>
                                      <p:to>
                                        <p:strVal val="visible"/>
                                      </p:to>
                                    </p:set>
                                    <p:anim calcmode="lin" valueType="num">
                                      <p:cBhvr>
                                        <p:cTn id="22" dur="1000" fill="hold"/>
                                        <p:tgtEl>
                                          <p:spTgt spid="1027"/>
                                        </p:tgtEl>
                                        <p:attrNameLst>
                                          <p:attrName>ppt_w</p:attrName>
                                        </p:attrNameLst>
                                      </p:cBhvr>
                                      <p:tavLst>
                                        <p:tav tm="0">
                                          <p:val>
                                            <p:fltVal val="0"/>
                                          </p:val>
                                        </p:tav>
                                        <p:tav tm="100000">
                                          <p:val>
                                            <p:strVal val="#ppt_w"/>
                                          </p:val>
                                        </p:tav>
                                      </p:tavLst>
                                    </p:anim>
                                    <p:anim calcmode="lin" valueType="num">
                                      <p:cBhvr>
                                        <p:cTn id="23" dur="1000" fill="hold"/>
                                        <p:tgtEl>
                                          <p:spTgt spid="1027"/>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642542" y="1599646"/>
            <a:ext cx="7649912" cy="102374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sz="1400" b="1" dirty="0"/>
              <a:t>在</a:t>
            </a:r>
            <a:r>
              <a:rPr lang="en-US" altLang="zh-CN" sz="1400" b="1" dirty="0"/>
              <a:t>1931</a:t>
            </a:r>
            <a:r>
              <a:rPr lang="zh-CN" altLang="en-US" sz="1400" b="1" dirty="0"/>
              <a:t>年冬，中华苏维埃第一次全国代表大会在江西瑞金召开，成立了中华苏维埃共和国临时政府，制定了宪法大纲。广大的根据地纷纷进行了土地的改革和根据地建设，成为了我们党坚持武装革命的坚实基础。</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2931790"/>
            <a:ext cx="2072802" cy="1491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descr="http://pic.baike.soso.com/p/20140320/20140320164537-82532488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83871" y="2931790"/>
            <a:ext cx="2072802" cy="1491357"/>
          </a:xfrm>
          <a:prstGeom prst="rect">
            <a:avLst/>
          </a:prstGeom>
          <a:ln>
            <a:noFill/>
          </a:ln>
          <a:effectLst>
            <a:outerShdw blurRad="292100" dist="139700" dir="2700000" algn="tl" rotWithShape="0">
              <a:srgbClr val="333333">
                <a:alpha val="65000"/>
              </a:srgbClr>
            </a:outerShdw>
          </a:effectLst>
          <a:extLst/>
        </p:spPr>
      </p:pic>
      <p:sp>
        <p:nvSpPr>
          <p:cNvPr id="2" name="AutoShape 6" descr="http://img4.imgtn.bdimg.com/it/u=3994214766,454709918&amp;fm=21&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 name="AutoShape 8" descr="http://img4.imgtn.bdimg.com/it/u=3994214766,454709918&amp;fm=21&amp;gp=0.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31097" y="2931790"/>
            <a:ext cx="2072802" cy="1491357"/>
          </a:xfrm>
          <a:prstGeom prst="rect">
            <a:avLst/>
          </a:prstGeom>
          <a:ln>
            <a:noFill/>
          </a:ln>
          <a:effectLst>
            <a:outerShdw blurRad="292100" dist="139700" dir="2700000" algn="tl" rotWithShape="0">
              <a:srgbClr val="333333">
                <a:alpha val="65000"/>
              </a:srgbClr>
            </a:outerShdw>
          </a:effectLst>
        </p:spPr>
      </p:pic>
      <p:sp>
        <p:nvSpPr>
          <p:cNvPr id="16"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8" name="组合 17"/>
          <p:cNvGrpSpPr/>
          <p:nvPr/>
        </p:nvGrpSpPr>
        <p:grpSpPr>
          <a:xfrm>
            <a:off x="2163242" y="1014376"/>
            <a:ext cx="4608512" cy="503534"/>
            <a:chOff x="521728" y="936560"/>
            <a:chExt cx="4608512" cy="503534"/>
          </a:xfrm>
        </p:grpSpPr>
        <p:sp>
          <p:nvSpPr>
            <p:cNvPr id="19" name="燕尾形 18"/>
            <p:cNvSpPr/>
            <p:nvPr/>
          </p:nvSpPr>
          <p:spPr>
            <a:xfrm>
              <a:off x="521728" y="955462"/>
              <a:ext cx="460851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20" name="TextBox 5"/>
            <p:cNvSpPr txBox="1"/>
            <p:nvPr/>
          </p:nvSpPr>
          <p:spPr>
            <a:xfrm>
              <a:off x="1091749" y="936560"/>
              <a:ext cx="4009573"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土地革命战争的曲折发展和伟大历史转折</a:t>
              </a:r>
            </a:p>
          </p:txBody>
        </p:sp>
        <p:sp>
          <p:nvSpPr>
            <p:cNvPr id="21"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3018768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1000"/>
                                        <p:tgtEl>
                                          <p:spTgt spid="14"/>
                                        </p:tgtEl>
                                      </p:cBhvr>
                                    </p:animEffect>
                                  </p:childTnLst>
                                </p:cTn>
                              </p:par>
                            </p:childTnLst>
                          </p:cTn>
                        </p:par>
                        <p:par>
                          <p:cTn id="16" fill="hold">
                            <p:stCondLst>
                              <p:cond delay="2000"/>
                            </p:stCondLst>
                            <p:childTnLst>
                              <p:par>
                                <p:cTn id="17" presetID="37" presetClass="entr" presetSubtype="0" fill="hold" nodeType="after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1000"/>
                                        <p:tgtEl>
                                          <p:spTgt spid="2050"/>
                                        </p:tgtEl>
                                      </p:cBhvr>
                                    </p:animEffect>
                                    <p:anim calcmode="lin" valueType="num">
                                      <p:cBhvr>
                                        <p:cTn id="20" dur="1000" fill="hold"/>
                                        <p:tgtEl>
                                          <p:spTgt spid="2050"/>
                                        </p:tgtEl>
                                        <p:attrNameLst>
                                          <p:attrName>ppt_x</p:attrName>
                                        </p:attrNameLst>
                                      </p:cBhvr>
                                      <p:tavLst>
                                        <p:tav tm="0">
                                          <p:val>
                                            <p:strVal val="#ppt_x"/>
                                          </p:val>
                                        </p:tav>
                                        <p:tav tm="100000">
                                          <p:val>
                                            <p:strVal val="#ppt_x"/>
                                          </p:val>
                                        </p:tav>
                                      </p:tavLst>
                                    </p:anim>
                                    <p:anim calcmode="lin" valueType="num">
                                      <p:cBhvr>
                                        <p:cTn id="21" dur="900" decel="100000" fill="hold"/>
                                        <p:tgtEl>
                                          <p:spTgt spid="205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5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900" decel="100000" fill="hold"/>
                                        <p:tgtEl>
                                          <p:spTgt spid="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4100"/>
                                        </p:tgtEl>
                                        <p:attrNameLst>
                                          <p:attrName>style.visibility</p:attrName>
                                        </p:attrNameLst>
                                      </p:cBhvr>
                                      <p:to>
                                        <p:strVal val="visible"/>
                                      </p:to>
                                    </p:set>
                                    <p:animEffect transition="in" filter="fade">
                                      <p:cBhvr>
                                        <p:cTn id="31" dur="1000"/>
                                        <p:tgtEl>
                                          <p:spTgt spid="4100"/>
                                        </p:tgtEl>
                                      </p:cBhvr>
                                    </p:animEffect>
                                    <p:anim calcmode="lin" valueType="num">
                                      <p:cBhvr>
                                        <p:cTn id="32" dur="1000" fill="hold"/>
                                        <p:tgtEl>
                                          <p:spTgt spid="4100"/>
                                        </p:tgtEl>
                                        <p:attrNameLst>
                                          <p:attrName>ppt_x</p:attrName>
                                        </p:attrNameLst>
                                      </p:cBhvr>
                                      <p:tavLst>
                                        <p:tav tm="0">
                                          <p:val>
                                            <p:strVal val="#ppt_x"/>
                                          </p:val>
                                        </p:tav>
                                        <p:tav tm="100000">
                                          <p:val>
                                            <p:strVal val="#ppt_x"/>
                                          </p:val>
                                        </p:tav>
                                      </p:tavLst>
                                    </p:anim>
                                    <p:anim calcmode="lin" valueType="num">
                                      <p:cBhvr>
                                        <p:cTn id="33" dur="900" decel="100000" fill="hold"/>
                                        <p:tgtEl>
                                          <p:spTgt spid="4100"/>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10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p3.img.cctvpic.com/photoAlbum/page/performance/img/2014/10/14/1413275944831_2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463" y="1867622"/>
            <a:ext cx="2661125" cy="2240948"/>
          </a:xfrm>
          <a:prstGeom prst="rect">
            <a:avLst/>
          </a:prstGeom>
          <a:ln w="127000" cap="rnd">
            <a:no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p:spPr>
      </p:pic>
      <p:sp>
        <p:nvSpPr>
          <p:cNvPr id="9" name="TextBox 8"/>
          <p:cNvSpPr txBox="1"/>
          <p:nvPr/>
        </p:nvSpPr>
        <p:spPr>
          <a:xfrm>
            <a:off x="782462" y="4108570"/>
            <a:ext cx="2661126" cy="308161"/>
          </a:xfrm>
          <a:prstGeom prst="rect">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ts val="1800"/>
              </a:lnSpc>
            </a:pPr>
            <a:r>
              <a:rPr lang="zh-CN" altLang="en-US" sz="1400" b="1" dirty="0">
                <a:solidFill>
                  <a:schemeClr val="bg1"/>
                </a:solidFill>
              </a:rPr>
              <a:t>长征</a:t>
            </a:r>
          </a:p>
        </p:txBody>
      </p:sp>
      <p:sp>
        <p:nvSpPr>
          <p:cNvPr id="18" name="TextBox 17"/>
          <p:cNvSpPr txBox="1"/>
          <p:nvPr/>
        </p:nvSpPr>
        <p:spPr>
          <a:xfrm>
            <a:off x="3748055" y="1748507"/>
            <a:ext cx="4737213" cy="267765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en-US" altLang="zh-CN" sz="1400" b="1" dirty="0"/>
              <a:t>1933</a:t>
            </a:r>
            <a:r>
              <a:rPr lang="zh-CN" altLang="en-US" sz="1400" b="1" dirty="0"/>
              <a:t>年</a:t>
            </a:r>
            <a:r>
              <a:rPr lang="en-US" altLang="zh-CN" sz="1400" b="1" dirty="0"/>
              <a:t>9</a:t>
            </a:r>
            <a:r>
              <a:rPr lang="zh-CN" altLang="en-US" sz="1400" b="1" dirty="0"/>
              <a:t>月，蒋介石在德、意、美等国军事顾问帮助下，对革命根据地发动了第五次军事围剿，红军在博古、李德（共产国际派来的军事顾问）的错误指挥下，先是实行进攻中的冒险主义，继而又犯了防御中的保守主义的错误。中央红军作战几年，节节失利。</a:t>
            </a:r>
          </a:p>
          <a:p>
            <a:pPr marL="171450" indent="-171450">
              <a:buFont typeface="Wingdings" panose="05000000000000000000" pitchFamily="2" charset="2"/>
              <a:buChar char="l"/>
            </a:pPr>
            <a:r>
              <a:rPr lang="zh-CN" altLang="en-US" sz="1400" b="1" dirty="0"/>
              <a:t>到</a:t>
            </a:r>
            <a:r>
              <a:rPr lang="en-US" altLang="zh-CN" sz="1400" b="1" dirty="0"/>
              <a:t>1934</a:t>
            </a:r>
            <a:r>
              <a:rPr lang="zh-CN" altLang="en-US" sz="1400" b="1" dirty="0"/>
              <a:t>年</a:t>
            </a:r>
            <a:r>
              <a:rPr lang="en-US" altLang="zh-CN" sz="1400" b="1" dirty="0"/>
              <a:t>10</a:t>
            </a:r>
            <a:r>
              <a:rPr lang="zh-CN" altLang="en-US" sz="1400" b="1" dirty="0"/>
              <a:t>月，中共中央红军（红一方面军）主力被迫撤离中央革命根据地，突围转移，向红二、六军所在的湘西进军，开始长征。这时，又犯了逃跑主义的错误。</a:t>
            </a:r>
          </a:p>
        </p:txBody>
      </p:sp>
      <p:sp>
        <p:nvSpPr>
          <p:cNvPr id="11"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2" name="组合 11"/>
          <p:cNvGrpSpPr/>
          <p:nvPr/>
        </p:nvGrpSpPr>
        <p:grpSpPr>
          <a:xfrm>
            <a:off x="2699792" y="1002290"/>
            <a:ext cx="3416870" cy="503534"/>
            <a:chOff x="521728" y="936560"/>
            <a:chExt cx="3416870" cy="503534"/>
          </a:xfrm>
        </p:grpSpPr>
        <p:sp>
          <p:nvSpPr>
            <p:cNvPr id="13" name="燕尾形 12"/>
            <p:cNvSpPr/>
            <p:nvPr/>
          </p:nvSpPr>
          <p:spPr>
            <a:xfrm>
              <a:off x="521728" y="955462"/>
              <a:ext cx="3416870"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4" name="TextBox 5"/>
            <p:cNvSpPr txBox="1"/>
            <p:nvPr/>
          </p:nvSpPr>
          <p:spPr>
            <a:xfrm>
              <a:off x="1091749" y="936560"/>
              <a:ext cx="2846849"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第五次反围剿的失败和长征</a:t>
              </a:r>
            </a:p>
          </p:txBody>
        </p:sp>
        <p:sp>
          <p:nvSpPr>
            <p:cNvPr id="16"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1858323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124"/>
                                        </p:tgtEl>
                                        <p:attrNameLst>
                                          <p:attrName>style.visibility</p:attrName>
                                        </p:attrNameLst>
                                      </p:cBhvr>
                                      <p:to>
                                        <p:strVal val="visible"/>
                                      </p:to>
                                    </p:set>
                                    <p:animEffect transition="in" filter="wipe(left)">
                                      <p:cBhvr>
                                        <p:cTn id="15" dur="500"/>
                                        <p:tgtEl>
                                          <p:spTgt spid="512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8"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amond(in)">
                                      <p:cBhvr>
                                        <p:cTn id="2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022823" y="1707654"/>
            <a:ext cx="4077569" cy="258532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en-US" altLang="zh-CN" b="1" dirty="0"/>
              <a:t>1935</a:t>
            </a:r>
            <a:r>
              <a:rPr lang="zh-CN" altLang="en-US" b="1" dirty="0"/>
              <a:t>年</a:t>
            </a:r>
            <a:r>
              <a:rPr lang="en-US" altLang="zh-CN" b="1" dirty="0"/>
              <a:t>1</a:t>
            </a:r>
            <a:r>
              <a:rPr lang="zh-CN" altLang="en-US" b="1" dirty="0"/>
              <a:t>月</a:t>
            </a:r>
            <a:r>
              <a:rPr lang="en-US" altLang="zh-CN" b="1" dirty="0"/>
              <a:t>15</a:t>
            </a:r>
            <a:r>
              <a:rPr lang="zh-CN" altLang="en-US" b="1" dirty="0"/>
              <a:t>日至</a:t>
            </a:r>
            <a:r>
              <a:rPr lang="en-US" altLang="zh-CN" b="1" dirty="0"/>
              <a:t>17</a:t>
            </a:r>
            <a:r>
              <a:rPr lang="zh-CN" altLang="en-US" b="1" dirty="0"/>
              <a:t>日，中共中央政治局在贵州遵义召开的独立自主地解决中国革命问题的一次极其重要的扩大会议。</a:t>
            </a:r>
            <a:endParaRPr lang="en-US" altLang="zh-CN" b="1" dirty="0"/>
          </a:p>
          <a:p>
            <a:pPr marL="171450" indent="-171450">
              <a:buFont typeface="Wingdings" panose="05000000000000000000" pitchFamily="2" charset="2"/>
              <a:buChar char="u"/>
            </a:pPr>
            <a:r>
              <a:rPr lang="zh-CN" altLang="en-US" b="1" dirty="0"/>
              <a:t>此次会议是在红军第五次反“围剿”失败和长征初期严重受挫的情况下，为了纠正王明“左”倾领导在军事指挥上的错误，挽救中国红军和中国革命的危机而召开的。会议集中全力解决了当时具有决定意义的军事和组织问题，肯定了毛泽东的军事战略主张，确立了毛泽东在党和红军中的领导地位。</a:t>
            </a:r>
          </a:p>
        </p:txBody>
      </p:sp>
      <p:sp>
        <p:nvSpPr>
          <p:cNvPr id="11"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2" name="组合 11"/>
          <p:cNvGrpSpPr/>
          <p:nvPr/>
        </p:nvGrpSpPr>
        <p:grpSpPr>
          <a:xfrm>
            <a:off x="3635896" y="987574"/>
            <a:ext cx="1728192" cy="503534"/>
            <a:chOff x="521728" y="936560"/>
            <a:chExt cx="1728192" cy="503534"/>
          </a:xfrm>
        </p:grpSpPr>
        <p:sp>
          <p:nvSpPr>
            <p:cNvPr id="13" name="燕尾形 12"/>
            <p:cNvSpPr/>
            <p:nvPr/>
          </p:nvSpPr>
          <p:spPr>
            <a:xfrm>
              <a:off x="521728" y="955462"/>
              <a:ext cx="172819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5" name="TextBox 5"/>
            <p:cNvSpPr txBox="1"/>
            <p:nvPr/>
          </p:nvSpPr>
          <p:spPr>
            <a:xfrm>
              <a:off x="1091749" y="936560"/>
              <a:ext cx="1158171"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遵义会议</a:t>
              </a:r>
            </a:p>
          </p:txBody>
        </p:sp>
        <p:sp>
          <p:nvSpPr>
            <p:cNvPr id="16"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83568" y="1779662"/>
            <a:ext cx="3067852" cy="2558843"/>
            <a:chOff x="683568" y="1779662"/>
            <a:chExt cx="3067852" cy="2558843"/>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1779662"/>
              <a:ext cx="3067852" cy="1945149"/>
            </a:xfrm>
            <a:prstGeom prst="rect">
              <a:avLst/>
            </a:prstGeom>
          </p:spPr>
        </p:pic>
        <p:sp>
          <p:nvSpPr>
            <p:cNvPr id="3" name="矩形 2"/>
            <p:cNvSpPr/>
            <p:nvPr/>
          </p:nvSpPr>
          <p:spPr>
            <a:xfrm>
              <a:off x="683568" y="3724811"/>
              <a:ext cx="3067852" cy="613694"/>
            </a:xfrm>
            <a:prstGeom prst="rect">
              <a:avLst/>
            </a:prstGeom>
            <a:solidFill>
              <a:srgbClr val="C00000"/>
            </a:solidFill>
          </p:spPr>
          <p:txBody>
            <a:bodyPr wrap="square">
              <a:spAutoFit/>
            </a:bodyPr>
            <a:lstStyle/>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时间：</a:t>
              </a:r>
              <a:r>
                <a:rPr lang="en-US" altLang="zh-CN" sz="1200" b="1" dirty="0">
                  <a:solidFill>
                    <a:schemeClr val="bg1"/>
                  </a:solidFill>
                  <a:latin typeface="微软雅黑" panose="020B0503020204020204" pitchFamily="34" charset="-122"/>
                  <a:ea typeface="微软雅黑" panose="020B0503020204020204" pitchFamily="34" charset="-122"/>
                </a:rPr>
                <a:t>1935</a:t>
              </a:r>
              <a:r>
                <a:rPr lang="zh-CN" altLang="en-US" sz="1200" b="1" dirty="0">
                  <a:solidFill>
                    <a:schemeClr val="bg1"/>
                  </a:solidFill>
                  <a:latin typeface="微软雅黑" panose="020B0503020204020204" pitchFamily="34" charset="-122"/>
                  <a:ea typeface="微软雅黑" panose="020B0503020204020204" pitchFamily="34" charset="-122"/>
                </a:rPr>
                <a:t>年</a:t>
              </a:r>
              <a:r>
                <a:rPr lang="en-US" altLang="zh-CN" sz="1200" b="1" dirty="0">
                  <a:solidFill>
                    <a:schemeClr val="bg1"/>
                  </a:solidFill>
                  <a:latin typeface="微软雅黑" panose="020B0503020204020204" pitchFamily="34" charset="-122"/>
                  <a:ea typeface="微软雅黑" panose="020B0503020204020204" pitchFamily="34" charset="-122"/>
                </a:rPr>
                <a:t>1</a:t>
              </a:r>
              <a:r>
                <a:rPr lang="zh-CN" altLang="en-US" sz="1200" b="1" dirty="0">
                  <a:solidFill>
                    <a:schemeClr val="bg1"/>
                  </a:solidFill>
                  <a:latin typeface="微软雅黑" panose="020B0503020204020204" pitchFamily="34" charset="-122"/>
                  <a:ea typeface="微软雅黑" panose="020B0503020204020204" pitchFamily="34" charset="-122"/>
                </a:rPr>
                <a:t>月</a:t>
              </a:r>
              <a:r>
                <a:rPr lang="en-US" altLang="zh-CN" sz="1200" b="1" dirty="0">
                  <a:solidFill>
                    <a:schemeClr val="bg1"/>
                  </a:solidFill>
                  <a:latin typeface="微软雅黑" panose="020B0503020204020204" pitchFamily="34" charset="-122"/>
                  <a:ea typeface="微软雅黑" panose="020B0503020204020204" pitchFamily="34" charset="-122"/>
                </a:rPr>
                <a:t>15</a:t>
              </a:r>
              <a:r>
                <a:rPr lang="zh-CN" altLang="en-US" sz="1200" b="1" dirty="0">
                  <a:solidFill>
                    <a:schemeClr val="bg1"/>
                  </a:solidFill>
                  <a:latin typeface="微软雅黑" panose="020B0503020204020204" pitchFamily="34" charset="-122"/>
                  <a:ea typeface="微软雅黑" panose="020B0503020204020204" pitchFamily="34" charset="-122"/>
                </a:rPr>
                <a:t>日至</a:t>
              </a:r>
              <a:r>
                <a:rPr lang="en-US" altLang="zh-CN" sz="1200" b="1" dirty="0">
                  <a:solidFill>
                    <a:schemeClr val="bg1"/>
                  </a:solidFill>
                  <a:latin typeface="微软雅黑" panose="020B0503020204020204" pitchFamily="34" charset="-122"/>
                  <a:ea typeface="微软雅黑" panose="020B0503020204020204" pitchFamily="34" charset="-122"/>
                </a:rPr>
                <a:t>17</a:t>
              </a:r>
              <a:r>
                <a:rPr lang="zh-CN" altLang="en-US" sz="1200" b="1" dirty="0">
                  <a:solidFill>
                    <a:schemeClr val="bg1"/>
                  </a:solidFill>
                  <a:latin typeface="微软雅黑" panose="020B0503020204020204" pitchFamily="34" charset="-122"/>
                  <a:ea typeface="微软雅黑" panose="020B0503020204020204" pitchFamily="34" charset="-122"/>
                </a:rPr>
                <a:t>日</a:t>
              </a:r>
              <a:endParaRPr lang="en-US" altLang="zh-CN" sz="12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地点：贵州遵义红花岗区老城红旗路</a:t>
              </a:r>
              <a:r>
                <a:rPr lang="en-US" altLang="zh-CN" sz="1200" b="1" dirty="0">
                  <a:solidFill>
                    <a:schemeClr val="bg1"/>
                  </a:solidFill>
                  <a:latin typeface="微软雅黑" panose="020B0503020204020204" pitchFamily="34" charset="-122"/>
                  <a:ea typeface="微软雅黑" panose="020B0503020204020204" pitchFamily="34" charset="-122"/>
                </a:rPr>
                <a:t>80</a:t>
              </a:r>
              <a:r>
                <a:rPr lang="zh-CN" altLang="en-US" sz="1200" b="1" dirty="0">
                  <a:solidFill>
                    <a:schemeClr val="bg1"/>
                  </a:solidFill>
                  <a:latin typeface="微软雅黑" panose="020B0503020204020204" pitchFamily="34" charset="-122"/>
                  <a:ea typeface="微软雅黑" panose="020B0503020204020204" pitchFamily="34" charset="-122"/>
                </a:rPr>
                <a:t>号</a:t>
              </a:r>
            </a:p>
          </p:txBody>
        </p:sp>
      </p:grpSp>
    </p:spTree>
    <p:extLst>
      <p:ext uri="{BB962C8B-B14F-4D97-AF65-F5344CB8AC3E}">
        <p14:creationId xmlns:p14="http://schemas.microsoft.com/office/powerpoint/2010/main" val="8108380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Effect transition="in" filter="fade">
                                      <p:cBhvr>
                                        <p:cTn id="17" dur="1000"/>
                                        <p:tgtEl>
                                          <p:spTgt spid="4"/>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82462" y="1510692"/>
            <a:ext cx="7782993" cy="170816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en-US" altLang="zh-CN" sz="1400" b="1" dirty="0"/>
              <a:t>1936</a:t>
            </a:r>
            <a:r>
              <a:rPr lang="zh-CN" altLang="en-US" sz="1400" b="1" dirty="0"/>
              <a:t>年</a:t>
            </a:r>
            <a:r>
              <a:rPr lang="en-US" altLang="zh-CN" sz="1400" b="1" dirty="0"/>
              <a:t>10</a:t>
            </a:r>
            <a:r>
              <a:rPr lang="zh-CN" altLang="en-US" sz="1400" b="1" dirty="0"/>
              <a:t>月</a:t>
            </a:r>
            <a:r>
              <a:rPr lang="en-US" altLang="zh-CN" sz="1400" b="1" dirty="0"/>
              <a:t>9</a:t>
            </a:r>
            <a:r>
              <a:rPr lang="zh-CN" altLang="en-US" sz="1400" b="1" dirty="0"/>
              <a:t>日 朱德、张国焘、徐向前、陈昌浩率红军总部、红四方面军总指挥部到达甘肃会宁，与红一方面军会师。</a:t>
            </a:r>
            <a:r>
              <a:rPr lang="en-US" altLang="zh-CN" sz="1400" b="1" dirty="0"/>
              <a:t>22</a:t>
            </a:r>
            <a:r>
              <a:rPr lang="zh-CN" altLang="en-US" sz="1400" b="1" dirty="0"/>
              <a:t>日，红一、二方面军在将台堡（今宁夏西吉）会师。至此，红二、红四方面军也胜利地完成了长征。红军三大方面主力军的会师，宣告了红军二万五千里长征的胜利结束</a:t>
            </a:r>
          </a:p>
          <a:p>
            <a:pPr marL="285750" indent="-285750">
              <a:buFont typeface="Wingdings" panose="05000000000000000000" pitchFamily="2" charset="2"/>
              <a:buChar char="u"/>
            </a:pPr>
            <a:endParaRPr lang="zh-CN" altLang="en-US" sz="1400" b="1" dirty="0"/>
          </a:p>
        </p:txBody>
      </p:sp>
      <p:sp>
        <p:nvSpPr>
          <p:cNvPr id="13"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5" name="组合 14"/>
          <p:cNvGrpSpPr/>
          <p:nvPr/>
        </p:nvGrpSpPr>
        <p:grpSpPr>
          <a:xfrm>
            <a:off x="3789481" y="985336"/>
            <a:ext cx="2016224" cy="503534"/>
            <a:chOff x="521728" y="936560"/>
            <a:chExt cx="2016224" cy="503534"/>
          </a:xfrm>
        </p:grpSpPr>
        <p:sp>
          <p:nvSpPr>
            <p:cNvPr id="16" name="燕尾形 15"/>
            <p:cNvSpPr/>
            <p:nvPr/>
          </p:nvSpPr>
          <p:spPr>
            <a:xfrm>
              <a:off x="521728" y="955462"/>
              <a:ext cx="2016224"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7" name="TextBox 5"/>
            <p:cNvSpPr txBox="1"/>
            <p:nvPr/>
          </p:nvSpPr>
          <p:spPr>
            <a:xfrm>
              <a:off x="1091749" y="936560"/>
              <a:ext cx="1446203"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长征的胜利</a:t>
              </a:r>
            </a:p>
          </p:txBody>
        </p:sp>
        <p:sp>
          <p:nvSpPr>
            <p:cNvPr id="18"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1623" y="3149675"/>
            <a:ext cx="2108921" cy="1352160"/>
          </a:xfrm>
          <a:prstGeom prst="rect">
            <a:avLst/>
          </a:prstGeom>
          <a:ln w="127000" cap="rnd">
            <a:no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0192" y="3147814"/>
            <a:ext cx="2120843" cy="1343481"/>
          </a:xfrm>
          <a:prstGeom prst="rect">
            <a:avLst/>
          </a:prstGeom>
          <a:ln w="127000" cap="rnd">
            <a:no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6840" y="3150656"/>
            <a:ext cx="2108921" cy="1356739"/>
          </a:xfrm>
          <a:prstGeom prst="rect">
            <a:avLst/>
          </a:prstGeom>
          <a:ln w="127000" cap="rnd">
            <a:no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31218926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1500"/>
                                        <p:tgtEl>
                                          <p:spTgt spid="14"/>
                                        </p:tgtEl>
                                      </p:cBhvr>
                                    </p:animEffect>
                                  </p:childTnLst>
                                </p:cTn>
                              </p:par>
                            </p:childTnLst>
                          </p:cTn>
                        </p:par>
                        <p:par>
                          <p:cTn id="16" fill="hold">
                            <p:stCondLst>
                              <p:cond delay="2500"/>
                            </p:stCondLst>
                            <p:childTnLst>
                              <p:par>
                                <p:cTn id="17" presetID="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000" fill="hold"/>
                                        <p:tgtEl>
                                          <p:spTgt spid="3"/>
                                        </p:tgtEl>
                                        <p:attrNameLst>
                                          <p:attrName>ppt_x</p:attrName>
                                        </p:attrNameLst>
                                      </p:cBhvr>
                                      <p:tavLst>
                                        <p:tav tm="0">
                                          <p:val>
                                            <p:strVal val="#ppt_x"/>
                                          </p:val>
                                        </p:tav>
                                        <p:tav tm="100000">
                                          <p:val>
                                            <p:strVal val="#ppt_x"/>
                                          </p:val>
                                        </p:tav>
                                      </p:tavLst>
                                    </p:anim>
                                    <p:anim calcmode="lin" valueType="num">
                                      <p:cBhvr additive="base">
                                        <p:cTn id="24" dur="10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ppt_x"/>
                                          </p:val>
                                        </p:tav>
                                        <p:tav tm="100000">
                                          <p:val>
                                            <p:strVal val="#ppt_x"/>
                                          </p:val>
                                        </p:tav>
                                      </p:tavLst>
                                    </p:anim>
                                    <p:anim calcmode="lin" valueType="num">
                                      <p:cBhvr additive="base">
                                        <p:cTn id="2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7" name="图片 6"/>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868886" y="3051619"/>
            <a:ext cx="8281999" cy="186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31"/>
          <p:cNvSpPr txBox="1">
            <a:spLocks noChangeArrowheads="1"/>
          </p:cNvSpPr>
          <p:nvPr/>
        </p:nvSpPr>
        <p:spPr bwMode="auto">
          <a:xfrm>
            <a:off x="3122018" y="701178"/>
            <a:ext cx="5385022"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000" b="1" dirty="0">
                <a:solidFill>
                  <a:srgbClr val="C00000"/>
                </a:solidFill>
                <a:latin typeface="微软雅黑" pitchFamily="34" charset="-122"/>
                <a:ea typeface="微软雅黑" pitchFamily="34" charset="-122"/>
              </a:rPr>
              <a:t>第一部分</a:t>
            </a:r>
            <a:r>
              <a:rPr lang="en-US" altLang="zh-CN" sz="2000" b="1" dirty="0">
                <a:solidFill>
                  <a:srgbClr val="C00000"/>
                </a:solidFill>
                <a:latin typeface="微软雅黑" pitchFamily="34" charset="-122"/>
                <a:ea typeface="微软雅黑" pitchFamily="34" charset="-122"/>
              </a:rPr>
              <a:t>   </a:t>
            </a:r>
            <a:r>
              <a:rPr lang="zh-CN" altLang="en-US" sz="2000" b="1" dirty="0">
                <a:solidFill>
                  <a:srgbClr val="C00000"/>
                </a:solidFill>
                <a:latin typeface="微软雅黑" pitchFamily="34" charset="-122"/>
                <a:ea typeface="微软雅黑" pitchFamily="34" charset="-122"/>
              </a:rPr>
              <a:t>新民主主义革命时期</a:t>
            </a:r>
            <a:endParaRPr lang="en-US" altLang="zh-CN" sz="2000" b="1" dirty="0">
              <a:solidFill>
                <a:srgbClr val="C00000"/>
              </a:solidFill>
              <a:latin typeface="微软雅黑" pitchFamily="34" charset="-122"/>
              <a:ea typeface="微软雅黑" pitchFamily="34" charset="-122"/>
            </a:endParaRPr>
          </a:p>
          <a:p>
            <a:pPr eaLnBrk="1" hangingPunct="1">
              <a:lnSpc>
                <a:spcPct val="150000"/>
              </a:lnSpc>
            </a:pPr>
            <a:r>
              <a:rPr lang="en-US" altLang="zh-CN" sz="1400" dirty="0">
                <a:solidFill>
                  <a:srgbClr val="C00000"/>
                </a:solidFill>
                <a:latin typeface="微软雅黑" pitchFamily="34" charset="-122"/>
                <a:ea typeface="微软雅黑" pitchFamily="34" charset="-122"/>
              </a:rPr>
              <a:t>1919</a:t>
            </a:r>
            <a:r>
              <a:rPr lang="zh-CN" altLang="en-US" sz="1400" dirty="0">
                <a:solidFill>
                  <a:srgbClr val="C00000"/>
                </a:solidFill>
                <a:latin typeface="微软雅黑" pitchFamily="34" charset="-122"/>
                <a:ea typeface="微软雅黑" pitchFamily="34" charset="-122"/>
              </a:rPr>
              <a:t>年五四运动</a:t>
            </a:r>
            <a:r>
              <a:rPr lang="en-US" altLang="zh-CN" sz="1400" dirty="0">
                <a:solidFill>
                  <a:srgbClr val="C00000"/>
                </a:solidFill>
                <a:latin typeface="微软雅黑" pitchFamily="34" charset="-122"/>
                <a:ea typeface="微软雅黑" pitchFamily="34" charset="-122"/>
              </a:rPr>
              <a:t>-1949</a:t>
            </a:r>
            <a:r>
              <a:rPr lang="zh-CN" altLang="en-US" sz="1400" dirty="0">
                <a:solidFill>
                  <a:srgbClr val="C00000"/>
                </a:solidFill>
                <a:latin typeface="微软雅黑" pitchFamily="34" charset="-122"/>
                <a:ea typeface="微软雅黑" pitchFamily="34" charset="-122"/>
              </a:rPr>
              <a:t>年</a:t>
            </a:r>
            <a:r>
              <a:rPr lang="en-US" altLang="zh-CN" sz="1400" dirty="0">
                <a:solidFill>
                  <a:srgbClr val="C00000"/>
                </a:solidFill>
                <a:latin typeface="微软雅黑" pitchFamily="34" charset="-122"/>
                <a:ea typeface="微软雅黑" pitchFamily="34" charset="-122"/>
              </a:rPr>
              <a:t>10</a:t>
            </a:r>
            <a:r>
              <a:rPr lang="zh-CN" altLang="en-US" sz="1400" dirty="0">
                <a:solidFill>
                  <a:srgbClr val="C00000"/>
                </a:solidFill>
                <a:latin typeface="微软雅黑" pitchFamily="34" charset="-122"/>
                <a:ea typeface="微软雅黑" pitchFamily="34" charset="-122"/>
              </a:rPr>
              <a:t>月新中国成立</a:t>
            </a:r>
          </a:p>
        </p:txBody>
      </p:sp>
      <p:sp>
        <p:nvSpPr>
          <p:cNvPr id="17" name="TextBox 132"/>
          <p:cNvSpPr txBox="1">
            <a:spLocks noChangeArrowheads="1"/>
          </p:cNvSpPr>
          <p:nvPr/>
        </p:nvSpPr>
        <p:spPr bwMode="auto">
          <a:xfrm>
            <a:off x="3127011" y="1882105"/>
            <a:ext cx="4464496"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000" b="1" dirty="0">
                <a:solidFill>
                  <a:srgbClr val="C00000"/>
                </a:solidFill>
                <a:latin typeface="微软雅黑" pitchFamily="34" charset="-122"/>
                <a:ea typeface="微软雅黑" pitchFamily="34" charset="-122"/>
              </a:rPr>
              <a:t>第二部分</a:t>
            </a:r>
            <a:r>
              <a:rPr lang="en-US" altLang="zh-CN" sz="2000" b="1" dirty="0">
                <a:solidFill>
                  <a:srgbClr val="C00000"/>
                </a:solidFill>
                <a:latin typeface="微软雅黑" pitchFamily="34" charset="-122"/>
                <a:ea typeface="微软雅黑" pitchFamily="34" charset="-122"/>
              </a:rPr>
              <a:t>   </a:t>
            </a:r>
            <a:r>
              <a:rPr lang="zh-CN" altLang="en-US" sz="2000" b="1" dirty="0">
                <a:solidFill>
                  <a:srgbClr val="C00000"/>
                </a:solidFill>
                <a:latin typeface="微软雅黑" pitchFamily="34" charset="-122"/>
                <a:ea typeface="微软雅黑" pitchFamily="34" charset="-122"/>
              </a:rPr>
              <a:t>社会主义革命和建设时期</a:t>
            </a:r>
            <a:endParaRPr lang="en-US" altLang="zh-CN" sz="2000" b="1" dirty="0">
              <a:solidFill>
                <a:srgbClr val="C00000"/>
              </a:solidFill>
              <a:latin typeface="微软雅黑" pitchFamily="34" charset="-122"/>
              <a:ea typeface="微软雅黑" pitchFamily="34" charset="-122"/>
            </a:endParaRPr>
          </a:p>
          <a:p>
            <a:pPr eaLnBrk="1" hangingPunct="1">
              <a:lnSpc>
                <a:spcPct val="150000"/>
              </a:lnSpc>
            </a:pPr>
            <a:r>
              <a:rPr lang="en-US" altLang="zh-CN" sz="1400" dirty="0">
                <a:solidFill>
                  <a:srgbClr val="C00000"/>
                </a:solidFill>
                <a:latin typeface="微软雅黑" pitchFamily="34" charset="-122"/>
                <a:ea typeface="微软雅黑" pitchFamily="34" charset="-122"/>
              </a:rPr>
              <a:t>1949</a:t>
            </a:r>
            <a:r>
              <a:rPr lang="zh-CN" altLang="en-US" sz="1400" dirty="0">
                <a:solidFill>
                  <a:srgbClr val="C00000"/>
                </a:solidFill>
                <a:latin typeface="微软雅黑" pitchFamily="34" charset="-122"/>
                <a:ea typeface="微软雅黑" pitchFamily="34" charset="-122"/>
              </a:rPr>
              <a:t>年</a:t>
            </a:r>
            <a:r>
              <a:rPr lang="en-US" altLang="zh-CN" sz="1400" dirty="0">
                <a:solidFill>
                  <a:srgbClr val="C00000"/>
                </a:solidFill>
                <a:latin typeface="微软雅黑" pitchFamily="34" charset="-122"/>
                <a:ea typeface="微软雅黑" pitchFamily="34" charset="-122"/>
              </a:rPr>
              <a:t>10</a:t>
            </a:r>
            <a:r>
              <a:rPr lang="zh-CN" altLang="en-US" sz="1400" dirty="0">
                <a:solidFill>
                  <a:srgbClr val="C00000"/>
                </a:solidFill>
                <a:latin typeface="微软雅黑" pitchFamily="34" charset="-122"/>
                <a:ea typeface="微软雅黑" pitchFamily="34" charset="-122"/>
              </a:rPr>
              <a:t>月</a:t>
            </a:r>
            <a:r>
              <a:rPr lang="en-US" altLang="zh-CN" sz="1400" dirty="0">
                <a:solidFill>
                  <a:srgbClr val="C00000"/>
                </a:solidFill>
                <a:latin typeface="微软雅黑" pitchFamily="34" charset="-122"/>
                <a:ea typeface="微软雅黑" pitchFamily="34" charset="-122"/>
              </a:rPr>
              <a:t>-1976</a:t>
            </a:r>
            <a:r>
              <a:rPr lang="zh-CN" altLang="en-US" sz="1400" dirty="0">
                <a:solidFill>
                  <a:srgbClr val="C00000"/>
                </a:solidFill>
                <a:latin typeface="微软雅黑" pitchFamily="34" charset="-122"/>
                <a:ea typeface="微软雅黑" pitchFamily="34" charset="-122"/>
              </a:rPr>
              <a:t>年</a:t>
            </a:r>
            <a:r>
              <a:rPr lang="en-US" altLang="zh-CN" sz="1400" dirty="0">
                <a:solidFill>
                  <a:srgbClr val="C00000"/>
                </a:solidFill>
                <a:latin typeface="微软雅黑" pitchFamily="34" charset="-122"/>
                <a:ea typeface="微软雅黑" pitchFamily="34" charset="-122"/>
              </a:rPr>
              <a:t>10</a:t>
            </a:r>
            <a:r>
              <a:rPr lang="zh-CN" altLang="en-US" sz="1400" dirty="0">
                <a:solidFill>
                  <a:srgbClr val="C00000"/>
                </a:solidFill>
                <a:latin typeface="微软雅黑" pitchFamily="34" charset="-122"/>
                <a:ea typeface="微软雅黑" pitchFamily="34" charset="-122"/>
              </a:rPr>
              <a:t>月</a:t>
            </a:r>
          </a:p>
        </p:txBody>
      </p:sp>
      <p:sp>
        <p:nvSpPr>
          <p:cNvPr id="18" name="TextBox 133"/>
          <p:cNvSpPr txBox="1">
            <a:spLocks noChangeArrowheads="1"/>
          </p:cNvSpPr>
          <p:nvPr/>
        </p:nvSpPr>
        <p:spPr bwMode="auto">
          <a:xfrm>
            <a:off x="3141664" y="3114233"/>
            <a:ext cx="600922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000" b="1" dirty="0">
                <a:solidFill>
                  <a:srgbClr val="C00000"/>
                </a:solidFill>
                <a:latin typeface="微软雅黑" pitchFamily="34" charset="-122"/>
                <a:ea typeface="微软雅黑" pitchFamily="34" charset="-122"/>
              </a:rPr>
              <a:t>第三部分   改革开放和社会主义现代化建设新时期</a:t>
            </a:r>
            <a:endParaRPr lang="en-US" altLang="zh-CN" sz="2000" b="1" dirty="0">
              <a:solidFill>
                <a:srgbClr val="C00000"/>
              </a:solidFill>
              <a:latin typeface="微软雅黑" pitchFamily="34" charset="-122"/>
              <a:ea typeface="微软雅黑" pitchFamily="34" charset="-122"/>
            </a:endParaRPr>
          </a:p>
          <a:p>
            <a:pPr eaLnBrk="1" hangingPunct="1">
              <a:lnSpc>
                <a:spcPct val="150000"/>
              </a:lnSpc>
            </a:pPr>
            <a:r>
              <a:rPr lang="en-US" altLang="zh-CN" sz="1600" dirty="0">
                <a:solidFill>
                  <a:srgbClr val="C00000"/>
                </a:solidFill>
                <a:latin typeface="微软雅黑" pitchFamily="34" charset="-122"/>
                <a:ea typeface="微软雅黑" pitchFamily="34" charset="-122"/>
              </a:rPr>
              <a:t>1976</a:t>
            </a:r>
            <a:r>
              <a:rPr lang="zh-CN" altLang="en-US" sz="1600" dirty="0">
                <a:solidFill>
                  <a:srgbClr val="C00000"/>
                </a:solidFill>
                <a:latin typeface="微软雅黑" pitchFamily="34" charset="-122"/>
                <a:ea typeface="微软雅黑" pitchFamily="34" charset="-122"/>
              </a:rPr>
              <a:t>年</a:t>
            </a:r>
            <a:r>
              <a:rPr lang="en-US" altLang="zh-CN" sz="1600" dirty="0">
                <a:solidFill>
                  <a:srgbClr val="C00000"/>
                </a:solidFill>
                <a:latin typeface="微软雅黑" pitchFamily="34" charset="-122"/>
                <a:ea typeface="微软雅黑" pitchFamily="34" charset="-122"/>
              </a:rPr>
              <a:t>10</a:t>
            </a:r>
            <a:r>
              <a:rPr lang="zh-CN" altLang="en-US" sz="1600" dirty="0">
                <a:solidFill>
                  <a:srgbClr val="C00000"/>
                </a:solidFill>
                <a:latin typeface="微软雅黑" pitchFamily="34" charset="-122"/>
                <a:ea typeface="微软雅黑" pitchFamily="34" charset="-122"/>
              </a:rPr>
              <a:t>月</a:t>
            </a:r>
            <a:r>
              <a:rPr lang="en-US" altLang="zh-CN" sz="1600" dirty="0">
                <a:solidFill>
                  <a:srgbClr val="C00000"/>
                </a:solidFill>
                <a:latin typeface="微软雅黑" pitchFamily="34" charset="-122"/>
                <a:ea typeface="微软雅黑" pitchFamily="34" charset="-122"/>
              </a:rPr>
              <a:t>-</a:t>
            </a:r>
            <a:r>
              <a:rPr lang="zh-CN" altLang="en-US" sz="1600" dirty="0">
                <a:solidFill>
                  <a:srgbClr val="C00000"/>
                </a:solidFill>
                <a:latin typeface="微软雅黑" pitchFamily="34" charset="-122"/>
                <a:ea typeface="微软雅黑" pitchFamily="34" charset="-122"/>
              </a:rPr>
              <a:t>至今</a:t>
            </a:r>
          </a:p>
        </p:txBody>
      </p:sp>
      <p:grpSp>
        <p:nvGrpSpPr>
          <p:cNvPr id="10" name="组合 9"/>
          <p:cNvGrpSpPr/>
          <p:nvPr/>
        </p:nvGrpSpPr>
        <p:grpSpPr>
          <a:xfrm>
            <a:off x="2578688" y="777118"/>
            <a:ext cx="562975" cy="862323"/>
            <a:chOff x="2617959" y="915566"/>
            <a:chExt cx="562975" cy="862323"/>
          </a:xfrm>
        </p:grpSpPr>
        <p:sp>
          <p:nvSpPr>
            <p:cNvPr id="5" name="圆角矩形 4"/>
            <p:cNvSpPr/>
            <p:nvPr/>
          </p:nvSpPr>
          <p:spPr>
            <a:xfrm>
              <a:off x="2627783" y="915566"/>
              <a:ext cx="543329" cy="862323"/>
            </a:xfrm>
            <a:prstGeom prst="roundRect">
              <a:avLst>
                <a:gd name="adj" fmla="val 2648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37"/>
            <p:cNvSpPr txBox="1">
              <a:spLocks noChangeArrowheads="1"/>
            </p:cNvSpPr>
            <p:nvPr/>
          </p:nvSpPr>
          <p:spPr bwMode="auto">
            <a:xfrm>
              <a:off x="2617959" y="1112111"/>
              <a:ext cx="562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400" b="1" dirty="0">
                  <a:solidFill>
                    <a:srgbClr val="F8F8F8"/>
                  </a:solidFill>
                  <a:latin typeface="微软雅黑" pitchFamily="34" charset="-122"/>
                  <a:ea typeface="微软雅黑" pitchFamily="34" charset="-122"/>
                </a:rPr>
                <a:t>01</a:t>
              </a:r>
              <a:endParaRPr lang="zh-CN" altLang="en-US" sz="2400" b="1" dirty="0">
                <a:solidFill>
                  <a:srgbClr val="F8F8F8"/>
                </a:solidFill>
                <a:latin typeface="微软雅黑" pitchFamily="34" charset="-122"/>
                <a:ea typeface="微软雅黑" pitchFamily="34" charset="-122"/>
              </a:endParaRPr>
            </a:p>
          </p:txBody>
        </p:sp>
      </p:grpSp>
      <p:grpSp>
        <p:nvGrpSpPr>
          <p:cNvPr id="3" name="组合 2"/>
          <p:cNvGrpSpPr/>
          <p:nvPr/>
        </p:nvGrpSpPr>
        <p:grpSpPr>
          <a:xfrm>
            <a:off x="415919" y="777118"/>
            <a:ext cx="1626231" cy="825021"/>
            <a:chOff x="97920" y="1973094"/>
            <a:chExt cx="865401" cy="2038115"/>
          </a:xfrm>
          <a:effectLst>
            <a:outerShdw blurRad="63500" dist="63500" dir="5400000" algn="t" rotWithShape="0">
              <a:prstClr val="black">
                <a:alpha val="50000"/>
              </a:prstClr>
            </a:outerShdw>
          </a:effectLst>
        </p:grpSpPr>
        <p:sp>
          <p:nvSpPr>
            <p:cNvPr id="2" name="对角圆角矩形 1"/>
            <p:cNvSpPr/>
            <p:nvPr/>
          </p:nvSpPr>
          <p:spPr>
            <a:xfrm>
              <a:off x="97920" y="1973094"/>
              <a:ext cx="865401" cy="2038115"/>
            </a:xfrm>
            <a:prstGeom prst="round2DiagRect">
              <a:avLst>
                <a:gd name="adj1" fmla="val 50000"/>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8" name="TextBox 131"/>
            <p:cNvSpPr txBox="1">
              <a:spLocks noChangeArrowheads="1"/>
            </p:cNvSpPr>
            <p:nvPr/>
          </p:nvSpPr>
          <p:spPr bwMode="auto">
            <a:xfrm>
              <a:off x="173926" y="2043801"/>
              <a:ext cx="713388" cy="1900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目录</a:t>
              </a:r>
            </a:p>
          </p:txBody>
        </p:sp>
      </p:grpSp>
      <p:cxnSp>
        <p:nvCxnSpPr>
          <p:cNvPr id="7" name="直接连接符 6"/>
          <p:cNvCxnSpPr/>
          <p:nvPr/>
        </p:nvCxnSpPr>
        <p:spPr>
          <a:xfrm>
            <a:off x="3132529" y="1208279"/>
            <a:ext cx="4856584" cy="831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07" name="组合 506"/>
          <p:cNvGrpSpPr/>
          <p:nvPr/>
        </p:nvGrpSpPr>
        <p:grpSpPr>
          <a:xfrm>
            <a:off x="2568865" y="1937685"/>
            <a:ext cx="562975" cy="862323"/>
            <a:chOff x="2617959" y="915566"/>
            <a:chExt cx="562975" cy="862323"/>
          </a:xfrm>
        </p:grpSpPr>
        <p:sp>
          <p:nvSpPr>
            <p:cNvPr id="508" name="圆角矩形 507"/>
            <p:cNvSpPr/>
            <p:nvPr/>
          </p:nvSpPr>
          <p:spPr>
            <a:xfrm>
              <a:off x="2627783" y="915566"/>
              <a:ext cx="543329" cy="862323"/>
            </a:xfrm>
            <a:prstGeom prst="roundRect">
              <a:avLst>
                <a:gd name="adj" fmla="val 2648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9" name="TextBox 137"/>
            <p:cNvSpPr txBox="1">
              <a:spLocks noChangeArrowheads="1"/>
            </p:cNvSpPr>
            <p:nvPr/>
          </p:nvSpPr>
          <p:spPr bwMode="auto">
            <a:xfrm>
              <a:off x="2617959" y="1112111"/>
              <a:ext cx="562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400" b="1" dirty="0">
                  <a:solidFill>
                    <a:srgbClr val="F8F8F8"/>
                  </a:solidFill>
                  <a:latin typeface="微软雅黑" pitchFamily="34" charset="-122"/>
                  <a:ea typeface="微软雅黑" pitchFamily="34" charset="-122"/>
                </a:rPr>
                <a:t>02</a:t>
              </a:r>
              <a:endParaRPr lang="zh-CN" altLang="en-US" sz="2400" b="1" dirty="0">
                <a:solidFill>
                  <a:srgbClr val="F8F8F8"/>
                </a:solidFill>
                <a:latin typeface="微软雅黑" pitchFamily="34" charset="-122"/>
                <a:ea typeface="微软雅黑" pitchFamily="34" charset="-122"/>
              </a:endParaRPr>
            </a:p>
          </p:txBody>
        </p:sp>
      </p:grpSp>
      <p:cxnSp>
        <p:nvCxnSpPr>
          <p:cNvPr id="510" name="直接连接符 509"/>
          <p:cNvCxnSpPr/>
          <p:nvPr/>
        </p:nvCxnSpPr>
        <p:spPr>
          <a:xfrm flipV="1">
            <a:off x="3122706" y="2364451"/>
            <a:ext cx="4146327" cy="439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11" name="组合 510"/>
          <p:cNvGrpSpPr/>
          <p:nvPr/>
        </p:nvGrpSpPr>
        <p:grpSpPr>
          <a:xfrm>
            <a:off x="2588512" y="3167653"/>
            <a:ext cx="562975" cy="862323"/>
            <a:chOff x="2617959" y="915566"/>
            <a:chExt cx="562975" cy="862323"/>
          </a:xfrm>
        </p:grpSpPr>
        <p:sp>
          <p:nvSpPr>
            <p:cNvPr id="512" name="圆角矩形 511"/>
            <p:cNvSpPr/>
            <p:nvPr/>
          </p:nvSpPr>
          <p:spPr>
            <a:xfrm>
              <a:off x="2627783" y="915566"/>
              <a:ext cx="543329" cy="862323"/>
            </a:xfrm>
            <a:prstGeom prst="roundRect">
              <a:avLst>
                <a:gd name="adj" fmla="val 2648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3" name="TextBox 137"/>
            <p:cNvSpPr txBox="1">
              <a:spLocks noChangeArrowheads="1"/>
            </p:cNvSpPr>
            <p:nvPr/>
          </p:nvSpPr>
          <p:spPr bwMode="auto">
            <a:xfrm>
              <a:off x="2617959" y="1112111"/>
              <a:ext cx="562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400" b="1" dirty="0">
                  <a:solidFill>
                    <a:srgbClr val="F8F8F8"/>
                  </a:solidFill>
                  <a:latin typeface="微软雅黑" pitchFamily="34" charset="-122"/>
                  <a:ea typeface="微软雅黑" pitchFamily="34" charset="-122"/>
                </a:rPr>
                <a:t>03</a:t>
              </a:r>
              <a:endParaRPr lang="zh-CN" altLang="en-US" sz="2400" b="1" dirty="0">
                <a:solidFill>
                  <a:srgbClr val="F8F8F8"/>
                </a:solidFill>
                <a:latin typeface="微软雅黑" pitchFamily="34" charset="-122"/>
                <a:ea typeface="微软雅黑" pitchFamily="34" charset="-122"/>
              </a:endParaRPr>
            </a:p>
          </p:txBody>
        </p:sp>
      </p:grpSp>
      <p:cxnSp>
        <p:nvCxnSpPr>
          <p:cNvPr id="514" name="直接连接符 513"/>
          <p:cNvCxnSpPr/>
          <p:nvPr/>
        </p:nvCxnSpPr>
        <p:spPr>
          <a:xfrm>
            <a:off x="3142353" y="3598814"/>
            <a:ext cx="5710856" cy="950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28" name="金柱"/>
          <p:cNvPicPr>
            <a:picLocks noChangeAspect="1"/>
          </p:cNvPicPr>
          <p:nvPr/>
        </p:nvPicPr>
        <p:blipFill rotWithShape="1">
          <a:blip r:embed="rId6" cstate="print">
            <a:extLst>
              <a:ext uri="{28A0092B-C50C-407E-A947-70E740481C1C}">
                <a14:useLocalDpi xmlns:a14="http://schemas.microsoft.com/office/drawing/2010/main" val="0"/>
              </a:ext>
            </a:extLst>
          </a:blip>
          <a:srcRect t="-538" r="-1078"/>
          <a:stretch/>
        </p:blipFill>
        <p:spPr>
          <a:xfrm>
            <a:off x="1" y="2570640"/>
            <a:ext cx="2195735" cy="2161915"/>
          </a:xfrm>
          <a:prstGeom prst="rect">
            <a:avLst/>
          </a:prstGeom>
        </p:spPr>
      </p:pic>
      <p:pic>
        <p:nvPicPr>
          <p:cNvPr id="29" name="金人"/>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 y="3615278"/>
            <a:ext cx="2561208" cy="1470443"/>
          </a:xfrm>
          <a:prstGeom prst="rect">
            <a:avLst/>
          </a:prstGeom>
        </p:spPr>
      </p:pic>
      <p:pic>
        <p:nvPicPr>
          <p:cNvPr id="30" name="Picture 5" descr="C:\Users\PC\Desktop\zqq\26_0013_p------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4350500"/>
            <a:ext cx="9143999" cy="79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flipH="1">
            <a:off x="7308304" y="-178785"/>
            <a:ext cx="1842581" cy="172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420953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22" presetClass="entr" presetSubtype="2"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right)">
                                      <p:cBhvr>
                                        <p:cTn id="24" dur="500"/>
                                        <p:tgtEl>
                                          <p:spTgt spid="31"/>
                                        </p:tgtEl>
                                      </p:cBhvr>
                                    </p:animEffect>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3" presetClass="entr" presetSubtype="16"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2000"/>
                                        <p:tgtEl>
                                          <p:spTgt spid="16"/>
                                        </p:tgtEl>
                                      </p:cBhvr>
                                    </p:animEffect>
                                  </p:childTnLst>
                                </p:cTn>
                              </p:par>
                            </p:childTnLst>
                          </p:cTn>
                        </p:par>
                        <p:par>
                          <p:cTn id="44" fill="hold">
                            <p:stCondLst>
                              <p:cond delay="5500"/>
                            </p:stCondLst>
                            <p:childTnLst>
                              <p:par>
                                <p:cTn id="45" presetID="53" presetClass="entr" presetSubtype="16" fill="hold" nodeType="afterEffect">
                                  <p:stCondLst>
                                    <p:cond delay="0"/>
                                  </p:stCondLst>
                                  <p:childTnLst>
                                    <p:set>
                                      <p:cBhvr>
                                        <p:cTn id="46" dur="1" fill="hold">
                                          <p:stCondLst>
                                            <p:cond delay="0"/>
                                          </p:stCondLst>
                                        </p:cTn>
                                        <p:tgtEl>
                                          <p:spTgt spid="507"/>
                                        </p:tgtEl>
                                        <p:attrNameLst>
                                          <p:attrName>style.visibility</p:attrName>
                                        </p:attrNameLst>
                                      </p:cBhvr>
                                      <p:to>
                                        <p:strVal val="visible"/>
                                      </p:to>
                                    </p:set>
                                    <p:anim calcmode="lin" valueType="num">
                                      <p:cBhvr>
                                        <p:cTn id="47" dur="500" fill="hold"/>
                                        <p:tgtEl>
                                          <p:spTgt spid="507"/>
                                        </p:tgtEl>
                                        <p:attrNameLst>
                                          <p:attrName>ppt_w</p:attrName>
                                        </p:attrNameLst>
                                      </p:cBhvr>
                                      <p:tavLst>
                                        <p:tav tm="0">
                                          <p:val>
                                            <p:fltVal val="0"/>
                                          </p:val>
                                        </p:tav>
                                        <p:tav tm="100000">
                                          <p:val>
                                            <p:strVal val="#ppt_w"/>
                                          </p:val>
                                        </p:tav>
                                      </p:tavLst>
                                    </p:anim>
                                    <p:anim calcmode="lin" valueType="num">
                                      <p:cBhvr>
                                        <p:cTn id="48" dur="500" fill="hold"/>
                                        <p:tgtEl>
                                          <p:spTgt spid="507"/>
                                        </p:tgtEl>
                                        <p:attrNameLst>
                                          <p:attrName>ppt_h</p:attrName>
                                        </p:attrNameLst>
                                      </p:cBhvr>
                                      <p:tavLst>
                                        <p:tav tm="0">
                                          <p:val>
                                            <p:fltVal val="0"/>
                                          </p:val>
                                        </p:tav>
                                        <p:tav tm="100000">
                                          <p:val>
                                            <p:strVal val="#ppt_h"/>
                                          </p:val>
                                        </p:tav>
                                      </p:tavLst>
                                    </p:anim>
                                    <p:animEffect transition="in" filter="fade">
                                      <p:cBhvr>
                                        <p:cTn id="49" dur="500"/>
                                        <p:tgtEl>
                                          <p:spTgt spid="507"/>
                                        </p:tgtEl>
                                      </p:cBhvr>
                                    </p:animEffect>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510"/>
                                        </p:tgtEl>
                                        <p:attrNameLst>
                                          <p:attrName>style.visibility</p:attrName>
                                        </p:attrNameLst>
                                      </p:cBhvr>
                                      <p:to>
                                        <p:strVal val="visible"/>
                                      </p:to>
                                    </p:set>
                                    <p:animEffect transition="in" filter="wipe(left)">
                                      <p:cBhvr>
                                        <p:cTn id="53" dur="500"/>
                                        <p:tgtEl>
                                          <p:spTgt spid="510"/>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2000"/>
                                        <p:tgtEl>
                                          <p:spTgt spid="17"/>
                                        </p:tgtEl>
                                      </p:cBhvr>
                                    </p:animEffect>
                                  </p:childTnLst>
                                </p:cTn>
                              </p:par>
                            </p:childTnLst>
                          </p:cTn>
                        </p:par>
                        <p:par>
                          <p:cTn id="58" fill="hold">
                            <p:stCondLst>
                              <p:cond delay="8500"/>
                            </p:stCondLst>
                            <p:childTnLst>
                              <p:par>
                                <p:cTn id="59" presetID="23" presetClass="entr" presetSubtype="16" fill="hold" nodeType="afterEffect">
                                  <p:stCondLst>
                                    <p:cond delay="0"/>
                                  </p:stCondLst>
                                  <p:childTnLst>
                                    <p:set>
                                      <p:cBhvr>
                                        <p:cTn id="60" dur="1" fill="hold">
                                          <p:stCondLst>
                                            <p:cond delay="0"/>
                                          </p:stCondLst>
                                        </p:cTn>
                                        <p:tgtEl>
                                          <p:spTgt spid="511"/>
                                        </p:tgtEl>
                                        <p:attrNameLst>
                                          <p:attrName>style.visibility</p:attrName>
                                        </p:attrNameLst>
                                      </p:cBhvr>
                                      <p:to>
                                        <p:strVal val="visible"/>
                                      </p:to>
                                    </p:set>
                                    <p:anim calcmode="lin" valueType="num">
                                      <p:cBhvr>
                                        <p:cTn id="61" dur="500" fill="hold"/>
                                        <p:tgtEl>
                                          <p:spTgt spid="511"/>
                                        </p:tgtEl>
                                        <p:attrNameLst>
                                          <p:attrName>ppt_w</p:attrName>
                                        </p:attrNameLst>
                                      </p:cBhvr>
                                      <p:tavLst>
                                        <p:tav tm="0">
                                          <p:val>
                                            <p:fltVal val="0"/>
                                          </p:val>
                                        </p:tav>
                                        <p:tav tm="100000">
                                          <p:val>
                                            <p:strVal val="#ppt_w"/>
                                          </p:val>
                                        </p:tav>
                                      </p:tavLst>
                                    </p:anim>
                                    <p:anim calcmode="lin" valueType="num">
                                      <p:cBhvr>
                                        <p:cTn id="62" dur="500" fill="hold"/>
                                        <p:tgtEl>
                                          <p:spTgt spid="511"/>
                                        </p:tgtEl>
                                        <p:attrNameLst>
                                          <p:attrName>ppt_h</p:attrName>
                                        </p:attrNameLst>
                                      </p:cBhvr>
                                      <p:tavLst>
                                        <p:tav tm="0">
                                          <p:val>
                                            <p:fltVal val="0"/>
                                          </p:val>
                                        </p:tav>
                                        <p:tav tm="100000">
                                          <p:val>
                                            <p:strVal val="#ppt_h"/>
                                          </p:val>
                                        </p:tav>
                                      </p:tavLst>
                                    </p:anim>
                                  </p:childTnLst>
                                </p:cTn>
                              </p:par>
                            </p:childTnLst>
                          </p:cTn>
                        </p:par>
                        <p:par>
                          <p:cTn id="63" fill="hold">
                            <p:stCondLst>
                              <p:cond delay="9000"/>
                            </p:stCondLst>
                            <p:childTnLst>
                              <p:par>
                                <p:cTn id="64" presetID="22" presetClass="entr" presetSubtype="8" fill="hold" nodeType="afterEffect">
                                  <p:stCondLst>
                                    <p:cond delay="0"/>
                                  </p:stCondLst>
                                  <p:childTnLst>
                                    <p:set>
                                      <p:cBhvr>
                                        <p:cTn id="65" dur="1" fill="hold">
                                          <p:stCondLst>
                                            <p:cond delay="0"/>
                                          </p:stCondLst>
                                        </p:cTn>
                                        <p:tgtEl>
                                          <p:spTgt spid="514"/>
                                        </p:tgtEl>
                                        <p:attrNameLst>
                                          <p:attrName>style.visibility</p:attrName>
                                        </p:attrNameLst>
                                      </p:cBhvr>
                                      <p:to>
                                        <p:strVal val="visible"/>
                                      </p:to>
                                    </p:set>
                                    <p:animEffect transition="in" filter="wipe(left)">
                                      <p:cBhvr>
                                        <p:cTn id="66" dur="500"/>
                                        <p:tgtEl>
                                          <p:spTgt spid="514"/>
                                        </p:tgtEl>
                                      </p:cBhvr>
                                    </p:animEffect>
                                  </p:childTnLst>
                                </p:cTn>
                              </p:par>
                            </p:childTnLst>
                          </p:cTn>
                        </p:par>
                        <p:par>
                          <p:cTn id="67" fill="hold">
                            <p:stCondLst>
                              <p:cond delay="9500"/>
                            </p:stCondLst>
                            <p:childTnLst>
                              <p:par>
                                <p:cTn id="68" presetID="22" presetClass="entr" presetSubtype="8"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83568" y="1504472"/>
            <a:ext cx="7638920" cy="147732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en-US" altLang="zh-CN" b="1" dirty="0"/>
              <a:t>1936</a:t>
            </a:r>
            <a:r>
              <a:rPr lang="zh-CN" altLang="en-US" b="1" dirty="0"/>
              <a:t>年</a:t>
            </a:r>
            <a:r>
              <a:rPr lang="en-US" altLang="zh-CN" b="1" dirty="0"/>
              <a:t>12</a:t>
            </a:r>
            <a:r>
              <a:rPr lang="zh-CN" altLang="en-US" b="1" dirty="0"/>
              <a:t>月</a:t>
            </a:r>
            <a:r>
              <a:rPr lang="en-US" altLang="zh-CN" b="1" dirty="0"/>
              <a:t>12</a:t>
            </a:r>
            <a:r>
              <a:rPr lang="zh-CN" altLang="en-US" b="1" dirty="0"/>
              <a:t>日，张学良和杨虎城为了达到劝谏蒋介石改变“攘外必先安内”的既定国策，停止内战，一致抗日的目的，在西安发动“兵谏”的历史事件。</a:t>
            </a:r>
          </a:p>
          <a:p>
            <a:pPr marL="171450" indent="-171450">
              <a:buFont typeface="Wingdings" panose="05000000000000000000" pitchFamily="2" charset="2"/>
              <a:buChar char="u"/>
            </a:pPr>
            <a:r>
              <a:rPr lang="en-US" altLang="zh-CN" b="1" dirty="0"/>
              <a:t>1936</a:t>
            </a:r>
            <a:r>
              <a:rPr lang="zh-CN" altLang="en-US" b="1" dirty="0"/>
              <a:t>年</a:t>
            </a:r>
            <a:r>
              <a:rPr lang="en-US" altLang="zh-CN" b="1" dirty="0"/>
              <a:t>12</a:t>
            </a:r>
            <a:r>
              <a:rPr lang="zh-CN" altLang="en-US" b="1" dirty="0"/>
              <a:t>月</a:t>
            </a:r>
            <a:r>
              <a:rPr lang="en-US" altLang="zh-CN" b="1" dirty="0"/>
              <a:t>25</a:t>
            </a:r>
            <a:r>
              <a:rPr lang="zh-CN" altLang="en-US" b="1" dirty="0"/>
              <a:t>日，在中共中央和周恩来主导下，以蒋介石接受“停止内战，联共抗日”的主张而和平解决。西安事变的和平解决为抗日民族统一战线的建立准备了必要的前提，成为由国内战争走向抗日民族战争的转折点。</a:t>
            </a:r>
          </a:p>
        </p:txBody>
      </p:sp>
      <p:sp>
        <p:nvSpPr>
          <p:cNvPr id="10"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4" name="组合 13"/>
          <p:cNvGrpSpPr/>
          <p:nvPr/>
        </p:nvGrpSpPr>
        <p:grpSpPr>
          <a:xfrm>
            <a:off x="3713976" y="1009451"/>
            <a:ext cx="2016224" cy="503534"/>
            <a:chOff x="521728" y="936560"/>
            <a:chExt cx="2016224" cy="503534"/>
          </a:xfrm>
        </p:grpSpPr>
        <p:sp>
          <p:nvSpPr>
            <p:cNvPr id="15" name="燕尾形 14"/>
            <p:cNvSpPr/>
            <p:nvPr/>
          </p:nvSpPr>
          <p:spPr>
            <a:xfrm>
              <a:off x="521728" y="955462"/>
              <a:ext cx="1765190"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6" name="TextBox 5"/>
            <p:cNvSpPr txBox="1"/>
            <p:nvPr/>
          </p:nvSpPr>
          <p:spPr>
            <a:xfrm>
              <a:off x="1091749" y="936560"/>
              <a:ext cx="1446203"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西安事变</a:t>
              </a:r>
            </a:p>
          </p:txBody>
        </p:sp>
        <p:sp>
          <p:nvSpPr>
            <p:cNvPr id="17"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3241" y="2981615"/>
            <a:ext cx="2494594" cy="1423241"/>
          </a:xfrm>
          <a:prstGeom prst="rect">
            <a:avLst/>
          </a:prstGeom>
        </p:spPr>
      </p:pic>
      <p:sp>
        <p:nvSpPr>
          <p:cNvPr id="18" name="TextBox 6"/>
          <p:cNvSpPr txBox="1"/>
          <p:nvPr/>
        </p:nvSpPr>
        <p:spPr>
          <a:xfrm>
            <a:off x="5148064" y="4404856"/>
            <a:ext cx="2644948"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1000" b="1" dirty="0">
                <a:solidFill>
                  <a:srgbClr val="C00000"/>
                </a:solidFill>
              </a:rPr>
              <a:t>应张学良邀请赴西安参加谈判的中共代表</a:t>
            </a:r>
            <a:endParaRPr lang="en-US" altLang="zh-CN" sz="1000" b="1" dirty="0">
              <a:solidFill>
                <a:srgbClr val="C00000"/>
              </a:solidFill>
            </a:endParaRPr>
          </a:p>
          <a:p>
            <a:pPr algn="ctr"/>
            <a:r>
              <a:rPr lang="zh-CN" altLang="en-US" sz="1000" b="1" dirty="0">
                <a:solidFill>
                  <a:srgbClr val="C00000"/>
                </a:solidFill>
              </a:rPr>
              <a:t>（右起：周恩来、叶剑英、秦邦宪）</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0833" y="2976476"/>
            <a:ext cx="2494594" cy="1423241"/>
          </a:xfrm>
          <a:prstGeom prst="rect">
            <a:avLst/>
          </a:prstGeom>
        </p:spPr>
      </p:pic>
      <p:sp>
        <p:nvSpPr>
          <p:cNvPr id="20" name="TextBox 6"/>
          <p:cNvSpPr txBox="1"/>
          <p:nvPr/>
        </p:nvSpPr>
        <p:spPr>
          <a:xfrm>
            <a:off x="1475656" y="4450259"/>
            <a:ext cx="2644948" cy="29597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1000" b="1" dirty="0">
                <a:solidFill>
                  <a:srgbClr val="C00000"/>
                </a:solidFill>
              </a:rPr>
              <a:t>发动西安事变的张学良（左）与杨虎城（右）</a:t>
            </a:r>
          </a:p>
        </p:txBody>
      </p:sp>
    </p:spTree>
    <p:extLst>
      <p:ext uri="{BB962C8B-B14F-4D97-AF65-F5344CB8AC3E}">
        <p14:creationId xmlns:p14="http://schemas.microsoft.com/office/powerpoint/2010/main" val="284934415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1500"/>
                                        <p:tgtEl>
                                          <p:spTgt spid="7"/>
                                        </p:tgtEl>
                                      </p:cBhvr>
                                    </p:animEffect>
                                  </p:childTnLst>
                                </p:cTn>
                              </p:par>
                            </p:childTnLst>
                          </p:cTn>
                        </p:par>
                        <p:par>
                          <p:cTn id="16" fill="hold">
                            <p:stCondLst>
                              <p:cond delay="2500"/>
                            </p:stCondLst>
                            <p:childTnLst>
                              <p:par>
                                <p:cTn id="17" presetID="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2" presetClass="entr" presetSubtype="4"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anim calcmode="lin" valueType="num">
                                      <p:cBhvr>
                                        <p:cTn id="36" dur="500" fill="hold"/>
                                        <p:tgtEl>
                                          <p:spTgt spid="18"/>
                                        </p:tgtEl>
                                        <p:attrNameLst>
                                          <p:attrName>ppt_x</p:attrName>
                                        </p:attrNameLst>
                                      </p:cBhvr>
                                      <p:tavLst>
                                        <p:tav tm="0">
                                          <p:val>
                                            <p:strVal val="#ppt_x"/>
                                          </p:val>
                                        </p:tav>
                                        <p:tav tm="100000">
                                          <p:val>
                                            <p:strVal val="#ppt_x"/>
                                          </p:val>
                                        </p:tav>
                                      </p:tavLst>
                                    </p:anim>
                                    <p:anim calcmode="lin" valueType="num">
                                      <p:cBhvr>
                                        <p:cTn id="3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8"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82463" y="1642469"/>
            <a:ext cx="7824389"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b="1" dirty="0"/>
              <a:t>毛泽东于</a:t>
            </a:r>
            <a:r>
              <a:rPr lang="en-US" altLang="zh-CN" b="1" dirty="0"/>
              <a:t>1938</a:t>
            </a:r>
            <a:r>
              <a:rPr lang="zh-CN" altLang="en-US" b="1" dirty="0"/>
              <a:t>年发表了</a:t>
            </a:r>
            <a:r>
              <a:rPr lang="en-US" altLang="zh-CN" b="1" dirty="0"/>
              <a:t>《</a:t>
            </a:r>
            <a:r>
              <a:rPr lang="zh-CN" altLang="en-US" b="1" dirty="0"/>
              <a:t>论持久战</a:t>
            </a:r>
            <a:r>
              <a:rPr lang="en-US" altLang="zh-CN" b="1" dirty="0"/>
              <a:t>》</a:t>
            </a:r>
            <a:r>
              <a:rPr lang="zh-CN" altLang="en-US" b="1" dirty="0"/>
              <a:t>和</a:t>
            </a:r>
            <a:r>
              <a:rPr lang="en-US" altLang="zh-CN" b="1" dirty="0"/>
              <a:t>《</a:t>
            </a:r>
            <a:r>
              <a:rPr lang="zh-CN" altLang="en-US" b="1" dirty="0"/>
              <a:t>抗日游击战争的战略问题</a:t>
            </a:r>
            <a:r>
              <a:rPr lang="en-US" altLang="zh-CN" b="1" dirty="0"/>
              <a:t>》</a:t>
            </a:r>
            <a:r>
              <a:rPr lang="zh-CN" altLang="en-US" b="1" dirty="0"/>
              <a:t>。</a:t>
            </a:r>
          </a:p>
          <a:p>
            <a:r>
              <a:rPr lang="zh-CN" altLang="en-US" b="1" dirty="0"/>
              <a:t>全面地分析了中日战争所处的时代以及敌我双方的基本特点，提示了抗日战争发展的客观规律，科学地预见到抗日战争的全部发展过程，驳斥了“亡国论”和“速胜论”；系统地阐明了持久抗战的总方针和人民战争的战略思想；强调指出抗日游击战争的战略地位，规定了抗日游击战争的战略战术原则。</a:t>
            </a:r>
          </a:p>
        </p:txBody>
      </p:sp>
      <p:sp>
        <p:nvSpPr>
          <p:cNvPr id="12" name="TextBox 11"/>
          <p:cNvSpPr txBox="1"/>
          <p:nvPr/>
        </p:nvSpPr>
        <p:spPr>
          <a:xfrm>
            <a:off x="4029449" y="3363838"/>
            <a:ext cx="4577403"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b="1" dirty="0">
                <a:solidFill>
                  <a:srgbClr val="C00000"/>
                </a:solidFill>
              </a:rPr>
              <a:t>这两篇著作是运用辩证唯物主义和历史唯物主义解决抗日战争问题的光辉典范，它丰富和发展了马克思主义军事科学，是指导抗日战争的理论纲领。</a:t>
            </a:r>
          </a:p>
        </p:txBody>
      </p:sp>
      <p:sp>
        <p:nvSpPr>
          <p:cNvPr id="10"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3" name="组合 12"/>
          <p:cNvGrpSpPr/>
          <p:nvPr/>
        </p:nvGrpSpPr>
        <p:grpSpPr>
          <a:xfrm>
            <a:off x="1907704" y="1059582"/>
            <a:ext cx="5754568" cy="503534"/>
            <a:chOff x="521728" y="936560"/>
            <a:chExt cx="5754568" cy="503534"/>
          </a:xfrm>
        </p:grpSpPr>
        <p:sp>
          <p:nvSpPr>
            <p:cNvPr id="14" name="燕尾形 13"/>
            <p:cNvSpPr/>
            <p:nvPr/>
          </p:nvSpPr>
          <p:spPr>
            <a:xfrm>
              <a:off x="521728" y="955462"/>
              <a:ext cx="561055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5" name="TextBox 5"/>
            <p:cNvSpPr txBox="1"/>
            <p:nvPr/>
          </p:nvSpPr>
          <p:spPr>
            <a:xfrm>
              <a:off x="1091749" y="936560"/>
              <a:ext cx="5184547"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毛泽东关于持久战的理论和抗日游击战争的战略方针</a:t>
              </a:r>
            </a:p>
          </p:txBody>
        </p:sp>
        <p:sp>
          <p:nvSpPr>
            <p:cNvPr id="16"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520" y="2922151"/>
            <a:ext cx="2804400" cy="1867422"/>
          </a:xfrm>
          <a:prstGeom prst="rect">
            <a:avLst/>
          </a:prstGeom>
          <a:ln w="127000" cap="rnd">
            <a:no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86223420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p:tgtEl>
                                          <p:spTgt spid="7"/>
                                        </p:tgtEl>
                                        <p:attrNameLst>
                                          <p:attrName>ppt_y</p:attrName>
                                        </p:attrNameLst>
                                      </p:cBhvr>
                                      <p:tavLst>
                                        <p:tav tm="0">
                                          <p:val>
                                            <p:strVal val="#ppt_y-#ppt_h*1.125000"/>
                                          </p:val>
                                        </p:tav>
                                        <p:tav tm="100000">
                                          <p:val>
                                            <p:strVal val="#ppt_y"/>
                                          </p:val>
                                        </p:tav>
                                      </p:tavLst>
                                    </p:anim>
                                    <p:animEffect transition="in" filter="wipe(down)">
                                      <p:cBhvr>
                                        <p:cTn id="16" dur="1000"/>
                                        <p:tgtEl>
                                          <p:spTgt spid="7"/>
                                        </p:tgtEl>
                                      </p:cBhvr>
                                    </p:animEffect>
                                  </p:childTnLst>
                                </p:cTn>
                              </p:par>
                            </p:childTnLst>
                          </p:cTn>
                        </p:par>
                        <p:par>
                          <p:cTn id="17" fill="hold">
                            <p:stCondLst>
                              <p:cond delay="2000"/>
                            </p:stCondLst>
                            <p:childTnLst>
                              <p:par>
                                <p:cTn id="18" presetID="25"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23" dur="1000" fill="hold"/>
                                        <p:tgtEl>
                                          <p:spTgt spid="2"/>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71600" y="1779662"/>
            <a:ext cx="6708928" cy="64633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b="1" dirty="0"/>
              <a:t>国民党五届五中全会确定了溶共、防共、限共的反共方针，开始执行一条消极抗日、积极反共的路线。 </a:t>
            </a:r>
          </a:p>
        </p:txBody>
      </p:sp>
      <p:sp>
        <p:nvSpPr>
          <p:cNvPr id="11" name="TextBox 10"/>
          <p:cNvSpPr txBox="1"/>
          <p:nvPr/>
        </p:nvSpPr>
        <p:spPr>
          <a:xfrm>
            <a:off x="971600" y="2487977"/>
            <a:ext cx="6708928" cy="64633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b="1" dirty="0"/>
              <a:t>党在</a:t>
            </a:r>
            <a:r>
              <a:rPr lang="en-US" altLang="zh-CN" b="1" dirty="0"/>
              <a:t>1939</a:t>
            </a:r>
            <a:r>
              <a:rPr lang="zh-CN" altLang="en-US" b="1" dirty="0"/>
              <a:t>年</a:t>
            </a:r>
            <a:r>
              <a:rPr lang="en-US" altLang="zh-CN" b="1" dirty="0"/>
              <a:t>7</a:t>
            </a:r>
            <a:r>
              <a:rPr lang="zh-CN" altLang="en-US" b="1" dirty="0"/>
              <a:t>月，提出“坚持抗战、反对投降，坚持团结、反对分裂，坚持进步、反对倒退”的三大政治口号，反对国民党的投降、分裂、倒退活动。 </a:t>
            </a:r>
          </a:p>
        </p:txBody>
      </p:sp>
      <p:sp>
        <p:nvSpPr>
          <p:cNvPr id="12" name="TextBox 11"/>
          <p:cNvSpPr txBox="1"/>
          <p:nvPr/>
        </p:nvSpPr>
        <p:spPr>
          <a:xfrm>
            <a:off x="971600" y="3208057"/>
            <a:ext cx="6708928" cy="147732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en-US" altLang="zh-CN" b="1" dirty="0"/>
              <a:t>1939</a:t>
            </a:r>
            <a:r>
              <a:rPr lang="zh-CN" altLang="en-US" b="1" dirty="0"/>
              <a:t>年冬至</a:t>
            </a:r>
            <a:r>
              <a:rPr lang="en-US" altLang="zh-CN" b="1" dirty="0"/>
              <a:t>1940</a:t>
            </a:r>
            <a:r>
              <a:rPr lang="zh-CN" altLang="en-US" b="1" dirty="0"/>
              <a:t>年初，打退了国民党顽固派的第一次反共高潮，坚持“发展进步势力，争取中间势力，孤立顽固势力”的策略总方针和在反对顽固派斗争中坚持“有理、有利、有节”的原则，在</a:t>
            </a:r>
            <a:r>
              <a:rPr lang="en-US" altLang="zh-CN" b="1" dirty="0"/>
              <a:t>1941</a:t>
            </a:r>
            <a:r>
              <a:rPr lang="zh-CN" altLang="en-US" b="1" dirty="0"/>
              <a:t>年</a:t>
            </a:r>
            <a:r>
              <a:rPr lang="en-US" altLang="zh-CN" b="1" dirty="0"/>
              <a:t>1</a:t>
            </a:r>
            <a:r>
              <a:rPr lang="zh-CN" altLang="en-US" b="1" dirty="0"/>
              <a:t>月，面对第二次反共高潮，我们党争锋相对，坚持在斗争中求团结，击退了国民党顽固派的第二次反共高潮（皖南事变），维护了抗日民族统一战线，使国共力量对比发生了重大变化。</a:t>
            </a:r>
          </a:p>
        </p:txBody>
      </p:sp>
      <p:sp>
        <p:nvSpPr>
          <p:cNvPr id="9"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4" name="组合 13"/>
          <p:cNvGrpSpPr/>
          <p:nvPr/>
        </p:nvGrpSpPr>
        <p:grpSpPr>
          <a:xfrm>
            <a:off x="1907704" y="1059582"/>
            <a:ext cx="5040560" cy="503534"/>
            <a:chOff x="521728" y="936560"/>
            <a:chExt cx="5040560" cy="503534"/>
          </a:xfrm>
        </p:grpSpPr>
        <p:sp>
          <p:nvSpPr>
            <p:cNvPr id="15" name="燕尾形 14"/>
            <p:cNvSpPr/>
            <p:nvPr/>
          </p:nvSpPr>
          <p:spPr>
            <a:xfrm>
              <a:off x="521728" y="955462"/>
              <a:ext cx="5040560"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6" name="TextBox 5"/>
            <p:cNvSpPr txBox="1"/>
            <p:nvPr/>
          </p:nvSpPr>
          <p:spPr>
            <a:xfrm>
              <a:off x="1091749" y="936560"/>
              <a:ext cx="4254515"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坚持团结、抗战、进步、反对分裂投降的斗争</a:t>
              </a:r>
            </a:p>
          </p:txBody>
        </p:sp>
        <p:sp>
          <p:nvSpPr>
            <p:cNvPr id="17"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7128229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4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8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m4.cn/2012/1105/thumb_940__135209668824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1561" y="1916820"/>
            <a:ext cx="3175677" cy="2023082"/>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7" name="TextBox 6"/>
          <p:cNvSpPr txBox="1"/>
          <p:nvPr/>
        </p:nvSpPr>
        <p:spPr>
          <a:xfrm>
            <a:off x="4052438" y="1596782"/>
            <a:ext cx="4624018"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100" b="1" dirty="0">
                <a:solidFill>
                  <a:srgbClr val="C00000"/>
                </a:solidFill>
              </a:rPr>
              <a:t>出席代表：</a:t>
            </a:r>
            <a:r>
              <a:rPr lang="zh-CN" altLang="en-US" sz="1100" b="1" dirty="0"/>
              <a:t>出席大会的正式代表</a:t>
            </a:r>
            <a:r>
              <a:rPr lang="en-US" altLang="zh-CN" sz="1100" b="1" dirty="0"/>
              <a:t>547</a:t>
            </a:r>
            <a:r>
              <a:rPr lang="zh-CN" altLang="en-US" sz="1100" b="1" dirty="0"/>
              <a:t>人，候补代表</a:t>
            </a:r>
            <a:r>
              <a:rPr lang="en-US" altLang="zh-CN" sz="1100" b="1" dirty="0"/>
              <a:t>208</a:t>
            </a:r>
            <a:r>
              <a:rPr lang="zh-CN" altLang="en-US" sz="1100" b="1" dirty="0"/>
              <a:t>人，代表全国</a:t>
            </a:r>
            <a:r>
              <a:rPr lang="en-US" altLang="zh-CN" sz="1100" b="1" dirty="0"/>
              <a:t>121</a:t>
            </a:r>
            <a:r>
              <a:rPr lang="zh-CN" altLang="en-US" sz="1100" b="1" dirty="0"/>
              <a:t>万名党员。</a:t>
            </a:r>
          </a:p>
        </p:txBody>
      </p:sp>
      <p:sp>
        <p:nvSpPr>
          <p:cNvPr id="13" name="TextBox 12"/>
          <p:cNvSpPr txBox="1"/>
          <p:nvPr/>
        </p:nvSpPr>
        <p:spPr>
          <a:xfrm>
            <a:off x="611560" y="3939902"/>
            <a:ext cx="3175677" cy="553998"/>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ts val="1800"/>
              </a:lnSpc>
            </a:pPr>
            <a:r>
              <a:rPr lang="zh-CN" altLang="en-US" b="1" dirty="0">
                <a:solidFill>
                  <a:schemeClr val="bg1"/>
                </a:solidFill>
              </a:rPr>
              <a:t>时间：</a:t>
            </a:r>
            <a:r>
              <a:rPr lang="en-US" altLang="zh-CN" b="1" dirty="0">
                <a:solidFill>
                  <a:schemeClr val="bg1"/>
                </a:solidFill>
              </a:rPr>
              <a:t> 1945</a:t>
            </a:r>
            <a:r>
              <a:rPr lang="zh-CN" altLang="en-US" b="1" dirty="0">
                <a:solidFill>
                  <a:schemeClr val="bg1"/>
                </a:solidFill>
              </a:rPr>
              <a:t>年</a:t>
            </a:r>
            <a:r>
              <a:rPr lang="en-US" altLang="zh-CN" b="1" dirty="0">
                <a:solidFill>
                  <a:schemeClr val="bg1"/>
                </a:solidFill>
              </a:rPr>
              <a:t>4</a:t>
            </a:r>
            <a:r>
              <a:rPr lang="zh-CN" altLang="en-US" b="1" dirty="0">
                <a:solidFill>
                  <a:schemeClr val="bg1"/>
                </a:solidFill>
              </a:rPr>
              <a:t>月</a:t>
            </a:r>
            <a:r>
              <a:rPr lang="en-US" altLang="zh-CN" b="1" dirty="0">
                <a:solidFill>
                  <a:schemeClr val="bg1"/>
                </a:solidFill>
              </a:rPr>
              <a:t>23</a:t>
            </a:r>
            <a:r>
              <a:rPr lang="zh-CN" altLang="en-US" b="1" dirty="0">
                <a:solidFill>
                  <a:schemeClr val="bg1"/>
                </a:solidFill>
              </a:rPr>
              <a:t>日</a:t>
            </a:r>
            <a:r>
              <a:rPr lang="en-US" altLang="zh-CN" b="1" dirty="0">
                <a:solidFill>
                  <a:schemeClr val="bg1"/>
                </a:solidFill>
              </a:rPr>
              <a:t>—6</a:t>
            </a:r>
            <a:r>
              <a:rPr lang="zh-CN" altLang="en-US" b="1" dirty="0">
                <a:solidFill>
                  <a:schemeClr val="bg1"/>
                </a:solidFill>
              </a:rPr>
              <a:t>月</a:t>
            </a:r>
            <a:r>
              <a:rPr lang="en-US" altLang="zh-CN" b="1" dirty="0">
                <a:solidFill>
                  <a:schemeClr val="bg1"/>
                </a:solidFill>
              </a:rPr>
              <a:t>11</a:t>
            </a:r>
            <a:r>
              <a:rPr lang="zh-CN" altLang="en-US" b="1" dirty="0">
                <a:solidFill>
                  <a:schemeClr val="bg1"/>
                </a:solidFill>
              </a:rPr>
              <a:t>日</a:t>
            </a:r>
            <a:endParaRPr lang="en-US" altLang="zh-CN" b="1" dirty="0">
              <a:solidFill>
                <a:schemeClr val="bg1"/>
              </a:solidFill>
            </a:endParaRPr>
          </a:p>
          <a:p>
            <a:pPr algn="ctr">
              <a:lnSpc>
                <a:spcPts val="1800"/>
              </a:lnSpc>
            </a:pPr>
            <a:r>
              <a:rPr lang="zh-CN" altLang="en-US" b="1" dirty="0">
                <a:solidFill>
                  <a:schemeClr val="bg1"/>
                </a:solidFill>
              </a:rPr>
              <a:t>地点：延安</a:t>
            </a:r>
          </a:p>
        </p:txBody>
      </p:sp>
      <p:sp>
        <p:nvSpPr>
          <p:cNvPr id="14" name="TextBox 13"/>
          <p:cNvSpPr txBox="1"/>
          <p:nvPr/>
        </p:nvSpPr>
        <p:spPr>
          <a:xfrm>
            <a:off x="4052438" y="4011910"/>
            <a:ext cx="4624018" cy="85408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100" b="1" dirty="0">
                <a:solidFill>
                  <a:srgbClr val="C00000"/>
                </a:solidFill>
              </a:rPr>
              <a:t>意义：</a:t>
            </a:r>
            <a:r>
              <a:rPr lang="zh-CN" altLang="en-US" sz="1100" b="1" dirty="0"/>
              <a:t>党的“七大”是一次团结的大会、胜利的大会，它实现了全党在马克思列宁主义、毛泽东思想和党的路线的基础上的团结，为抗日战争和民主革命的胜利做了充分的准备。</a:t>
            </a:r>
          </a:p>
        </p:txBody>
      </p:sp>
      <p:sp>
        <p:nvSpPr>
          <p:cNvPr id="16"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21" name="组合 20"/>
          <p:cNvGrpSpPr/>
          <p:nvPr/>
        </p:nvGrpSpPr>
        <p:grpSpPr>
          <a:xfrm>
            <a:off x="2577017" y="931367"/>
            <a:ext cx="3761829" cy="503534"/>
            <a:chOff x="521728" y="936560"/>
            <a:chExt cx="3761829" cy="503534"/>
          </a:xfrm>
        </p:grpSpPr>
        <p:sp>
          <p:nvSpPr>
            <p:cNvPr id="22" name="燕尾形 21"/>
            <p:cNvSpPr/>
            <p:nvPr/>
          </p:nvSpPr>
          <p:spPr>
            <a:xfrm>
              <a:off x="521728" y="955462"/>
              <a:ext cx="3761829"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23" name="TextBox 5"/>
            <p:cNvSpPr txBox="1"/>
            <p:nvPr/>
          </p:nvSpPr>
          <p:spPr>
            <a:xfrm>
              <a:off x="1091749" y="936560"/>
              <a:ext cx="3105461"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中国共产党第七次全国代表大会</a:t>
              </a:r>
            </a:p>
          </p:txBody>
        </p:sp>
        <p:sp>
          <p:nvSpPr>
            <p:cNvPr id="24"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3" name="矩形 2"/>
          <p:cNvSpPr/>
          <p:nvPr/>
        </p:nvSpPr>
        <p:spPr>
          <a:xfrm>
            <a:off x="4052438" y="2142167"/>
            <a:ext cx="4572000" cy="1869743"/>
          </a:xfrm>
          <a:prstGeom prst="rect">
            <a:avLst/>
          </a:prstGeom>
        </p:spPr>
        <p:txBody>
          <a:bodyPr>
            <a:spAutoFit/>
          </a:bodyPr>
          <a:lstStyle/>
          <a:p>
            <a:pPr>
              <a:lnSpc>
                <a:spcPct val="150000"/>
              </a:lnSpc>
            </a:pPr>
            <a:r>
              <a:rPr lang="zh-CN" altLang="en-US" sz="1100" b="1" dirty="0">
                <a:solidFill>
                  <a:srgbClr val="C00000"/>
                </a:solidFill>
                <a:latin typeface="微软雅黑" panose="020B0503020204020204" pitchFamily="34" charset="-122"/>
                <a:ea typeface="微软雅黑" panose="020B0503020204020204" pitchFamily="34" charset="-122"/>
              </a:rPr>
              <a:t>主要内容：</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毛泽东</a:t>
            </a:r>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论联合政府</a:t>
            </a:r>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、朱德</a:t>
            </a:r>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论解放区战场</a:t>
            </a:r>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、刘少奇</a:t>
            </a:r>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关于修改党章的报告</a:t>
            </a:r>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、周恩来</a:t>
            </a:r>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论统一战线</a:t>
            </a:r>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150000"/>
              </a:lnSpc>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大会总结了民主革命二十多年曲折发展的历史经验，制定了党的路线，即放手发动群众，壮大人民力量，在我党的领导下，打败日本侵略者，解放全国人民，建立一个新民主主义的中国。大会通过了新党章，规定以马克思列宁主义的理论与中国革命的实践之统一的思想</a:t>
            </a:r>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毛泽东思想，作为我们党的一切工作的指针。大会选举了新的中央委员会。 </a:t>
            </a:r>
          </a:p>
        </p:txBody>
      </p:sp>
    </p:spTree>
    <p:extLst>
      <p:ext uri="{BB962C8B-B14F-4D97-AF65-F5344CB8AC3E}">
        <p14:creationId xmlns:p14="http://schemas.microsoft.com/office/powerpoint/2010/main" val="72382488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barn(inVertical)">
                                      <p:cBhvr>
                                        <p:cTn id="15" dur="500"/>
                                        <p:tgtEl>
                                          <p:spTgt spid="102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1500"/>
                                        <p:tgtEl>
                                          <p:spTgt spid="3"/>
                                        </p:tgtEl>
                                      </p:cBhvr>
                                    </p:animEffect>
                                  </p:childTnLst>
                                </p:cTn>
                              </p:par>
                            </p:childTnLst>
                          </p:cTn>
                        </p:par>
                        <p:par>
                          <p:cTn id="27" fill="hold">
                            <p:stCondLst>
                              <p:cond delay="3500"/>
                            </p:stCondLst>
                            <p:childTnLst>
                              <p:par>
                                <p:cTn id="28" presetID="22" presetClass="entr" presetSubtype="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P spid="14" grpId="0"/>
      <p:bldP spid="16"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39952" y="1880149"/>
            <a:ext cx="4285828"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b="1" dirty="0"/>
              <a:t>它是中国人民一百多年来反对外敌侵略，第一次取得完全胜利的民族解放战争。</a:t>
            </a:r>
          </a:p>
        </p:txBody>
      </p:sp>
      <p:sp>
        <p:nvSpPr>
          <p:cNvPr id="12" name="TextBox 11"/>
          <p:cNvSpPr txBox="1"/>
          <p:nvPr/>
        </p:nvSpPr>
        <p:spPr>
          <a:xfrm>
            <a:off x="539552" y="3818395"/>
            <a:ext cx="3252666" cy="784830"/>
          </a:xfrm>
          <a:prstGeom prst="rect">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en-US" altLang="zh-CN" b="1" dirty="0">
                <a:solidFill>
                  <a:schemeClr val="bg1"/>
                </a:solidFill>
              </a:rPr>
              <a:t>1945</a:t>
            </a:r>
            <a:r>
              <a:rPr lang="zh-CN" altLang="en-US" b="1" dirty="0">
                <a:solidFill>
                  <a:schemeClr val="bg1"/>
                </a:solidFill>
              </a:rPr>
              <a:t>年</a:t>
            </a:r>
            <a:r>
              <a:rPr lang="en-US" altLang="zh-CN" b="1" dirty="0">
                <a:solidFill>
                  <a:schemeClr val="bg1"/>
                </a:solidFill>
              </a:rPr>
              <a:t>8</a:t>
            </a:r>
            <a:r>
              <a:rPr lang="zh-CN" altLang="en-US" b="1" dirty="0">
                <a:solidFill>
                  <a:schemeClr val="bg1"/>
                </a:solidFill>
              </a:rPr>
              <a:t>月</a:t>
            </a:r>
            <a:r>
              <a:rPr lang="en-US" altLang="zh-CN" b="1" dirty="0">
                <a:solidFill>
                  <a:schemeClr val="bg1"/>
                </a:solidFill>
              </a:rPr>
              <a:t>14</a:t>
            </a:r>
            <a:r>
              <a:rPr lang="zh-CN" altLang="en-US" b="1" dirty="0">
                <a:solidFill>
                  <a:schemeClr val="bg1"/>
                </a:solidFill>
              </a:rPr>
              <a:t>日正午，日本天皇向全国广播了接受波茨坦公告、实行无条件投降的诏书。</a:t>
            </a:r>
            <a:r>
              <a:rPr lang="en-US" altLang="zh-CN" b="1" dirty="0">
                <a:solidFill>
                  <a:schemeClr val="bg1"/>
                </a:solidFill>
              </a:rPr>
              <a:t>15</a:t>
            </a:r>
            <a:r>
              <a:rPr lang="zh-CN" altLang="en-US" b="1" dirty="0">
                <a:solidFill>
                  <a:schemeClr val="bg1"/>
                </a:solidFill>
              </a:rPr>
              <a:t>日日本政府正式宣布日本无条件投降。</a:t>
            </a:r>
          </a:p>
        </p:txBody>
      </p:sp>
      <p:sp>
        <p:nvSpPr>
          <p:cNvPr id="13" name="TextBox 12"/>
          <p:cNvSpPr txBox="1"/>
          <p:nvPr/>
        </p:nvSpPr>
        <p:spPr>
          <a:xfrm>
            <a:off x="4139952" y="2612938"/>
            <a:ext cx="4285828"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b="1" dirty="0"/>
              <a:t>中国的抗战，是世界反法西斯战争的一个重要组成部分。</a:t>
            </a:r>
          </a:p>
        </p:txBody>
      </p:sp>
      <p:sp>
        <p:nvSpPr>
          <p:cNvPr id="14" name="TextBox 13"/>
          <p:cNvSpPr txBox="1"/>
          <p:nvPr/>
        </p:nvSpPr>
        <p:spPr>
          <a:xfrm>
            <a:off x="4139952" y="3068728"/>
            <a:ext cx="4285828"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b="1" dirty="0"/>
              <a:t>抗日战争时期是中国共产党成熟时期，中国人民革命力量得到空前大发展，为民主革命在全国胜利奠定了基础。</a:t>
            </a:r>
          </a:p>
        </p:txBody>
      </p:sp>
      <p:sp>
        <p:nvSpPr>
          <p:cNvPr id="16" name="TextBox 15"/>
          <p:cNvSpPr txBox="1"/>
          <p:nvPr/>
        </p:nvSpPr>
        <p:spPr>
          <a:xfrm>
            <a:off x="4139952" y="3801517"/>
            <a:ext cx="4285828"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b="1" dirty="0"/>
              <a:t>中国的抗战，促进了亚洲和世界各国人民民族解放运动的发展，为他们提供了宝贵的斗争经验。</a:t>
            </a:r>
          </a:p>
        </p:txBody>
      </p:sp>
      <p:pic>
        <p:nvPicPr>
          <p:cNvPr id="2050" name="Picture 2" descr="http://a1.att.hudong.com/58/98/300000203503128558986152825_9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851670"/>
            <a:ext cx="3252666" cy="196672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8" name="组合 17"/>
          <p:cNvGrpSpPr/>
          <p:nvPr/>
        </p:nvGrpSpPr>
        <p:grpSpPr>
          <a:xfrm>
            <a:off x="2771800" y="1036822"/>
            <a:ext cx="3219119" cy="503534"/>
            <a:chOff x="521728" y="936560"/>
            <a:chExt cx="3219119" cy="503534"/>
          </a:xfrm>
        </p:grpSpPr>
        <p:sp>
          <p:nvSpPr>
            <p:cNvPr id="19" name="燕尾形 18"/>
            <p:cNvSpPr/>
            <p:nvPr/>
          </p:nvSpPr>
          <p:spPr>
            <a:xfrm>
              <a:off x="521728" y="955462"/>
              <a:ext cx="3219119"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20" name="TextBox 5"/>
            <p:cNvSpPr txBox="1"/>
            <p:nvPr/>
          </p:nvSpPr>
          <p:spPr>
            <a:xfrm>
              <a:off x="1091750" y="936560"/>
              <a:ext cx="2505082"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抗日战争胜利的历史意义</a:t>
              </a:r>
            </a:p>
          </p:txBody>
        </p:sp>
        <p:sp>
          <p:nvSpPr>
            <p:cNvPr id="21"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9033979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8" presetClass="entr" presetSubtype="16"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diamond(in)">
                                      <p:cBhvr>
                                        <p:cTn id="15" dur="2000"/>
                                        <p:tgtEl>
                                          <p:spTgt spid="2050"/>
                                        </p:tgtEl>
                                      </p:cBhvr>
                                    </p:animEffect>
                                  </p:childTnLst>
                                </p:cTn>
                              </p:par>
                              <p:par>
                                <p:cTn id="16" presetID="8" presetClass="entr" presetSubtype="16"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diamond(in)">
                                      <p:cBhvr>
                                        <p:cTn id="18" dur="2000"/>
                                        <p:tgtEl>
                                          <p:spTgt spid="12"/>
                                        </p:tgtEl>
                                      </p:cBhvr>
                                    </p:animEffect>
                                  </p:childTnLst>
                                </p:cTn>
                              </p:par>
                            </p:childTnLst>
                          </p:cTn>
                        </p:par>
                        <p:par>
                          <p:cTn id="19" fill="hold">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13" grpId="0"/>
      <p:bldP spid="14" grpId="0"/>
      <p:bldP spid="16" grpId="0"/>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788024" y="2787774"/>
            <a:ext cx="3816424" cy="17675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66396" y="2796636"/>
            <a:ext cx="3816424" cy="17675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37877" y="1621486"/>
            <a:ext cx="3836730" cy="10618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sz="1400" b="1" dirty="0">
                <a:solidFill>
                  <a:srgbClr val="C00000"/>
                </a:solidFill>
              </a:rPr>
              <a:t>党领导人民争取和平民主的重大斗争：</a:t>
            </a:r>
            <a:endParaRPr lang="en-US" altLang="zh-CN" sz="1400" b="1" dirty="0">
              <a:solidFill>
                <a:srgbClr val="C00000"/>
              </a:solidFill>
            </a:endParaRPr>
          </a:p>
          <a:p>
            <a:pPr marL="171450" indent="-171450">
              <a:buFont typeface="Wingdings" panose="05000000000000000000" pitchFamily="2" charset="2"/>
              <a:buChar char="l"/>
            </a:pPr>
            <a:r>
              <a:rPr lang="zh-CN" altLang="en-US" sz="1400" b="1" dirty="0"/>
              <a:t>重庆谈判</a:t>
            </a:r>
            <a:endParaRPr lang="en-US" altLang="zh-CN" sz="1400" b="1" dirty="0"/>
          </a:p>
          <a:p>
            <a:pPr marL="171450" indent="-171450">
              <a:buFont typeface="Wingdings" panose="05000000000000000000" pitchFamily="2" charset="2"/>
              <a:buChar char="l"/>
            </a:pPr>
            <a:r>
              <a:rPr lang="zh-CN" altLang="en-US" sz="1400" b="1" dirty="0"/>
              <a:t>政治协商会议</a:t>
            </a:r>
          </a:p>
        </p:txBody>
      </p:sp>
      <p:sp>
        <p:nvSpPr>
          <p:cNvPr id="9" name="TextBox 8"/>
          <p:cNvSpPr txBox="1"/>
          <p:nvPr/>
        </p:nvSpPr>
        <p:spPr>
          <a:xfrm>
            <a:off x="1884072" y="2782876"/>
            <a:ext cx="1181071" cy="37741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1400" b="1" dirty="0">
                <a:solidFill>
                  <a:schemeClr val="bg1"/>
                </a:solidFill>
              </a:rPr>
              <a:t>重庆谈判</a:t>
            </a: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0172" y="3178932"/>
            <a:ext cx="1781111" cy="1270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05641" y="3178932"/>
            <a:ext cx="1781111" cy="1270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descr="http://www.zhuayoukong.com/images/2015/08/5226931273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8786" y="3172994"/>
            <a:ext cx="1763721" cy="127603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hszx.eastday.com/node2/node22/lhsb/node4565/node4578/images/00038521.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49454" y="3172993"/>
            <a:ext cx="1763721" cy="1276033"/>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21" name="组合 20"/>
          <p:cNvGrpSpPr/>
          <p:nvPr/>
        </p:nvGrpSpPr>
        <p:grpSpPr>
          <a:xfrm>
            <a:off x="3887924" y="1055091"/>
            <a:ext cx="1800200" cy="503534"/>
            <a:chOff x="521729" y="936560"/>
            <a:chExt cx="1800200" cy="503534"/>
          </a:xfrm>
        </p:grpSpPr>
        <p:sp>
          <p:nvSpPr>
            <p:cNvPr id="22" name="燕尾形 21"/>
            <p:cNvSpPr/>
            <p:nvPr/>
          </p:nvSpPr>
          <p:spPr>
            <a:xfrm>
              <a:off x="521729" y="955462"/>
              <a:ext cx="1800200"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23" name="TextBox 5"/>
            <p:cNvSpPr txBox="1"/>
            <p:nvPr/>
          </p:nvSpPr>
          <p:spPr>
            <a:xfrm>
              <a:off x="1091750" y="936560"/>
              <a:ext cx="1086162"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解放战争</a:t>
              </a:r>
            </a:p>
          </p:txBody>
        </p:sp>
        <p:sp>
          <p:nvSpPr>
            <p:cNvPr id="24"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26" name="TextBox 8"/>
          <p:cNvSpPr txBox="1"/>
          <p:nvPr/>
        </p:nvSpPr>
        <p:spPr>
          <a:xfrm>
            <a:off x="5597804" y="2782876"/>
            <a:ext cx="2241400" cy="4154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1400" b="1" dirty="0">
                <a:solidFill>
                  <a:schemeClr val="bg1"/>
                </a:solidFill>
              </a:rPr>
              <a:t>政治协商会议（旧政协）</a:t>
            </a:r>
          </a:p>
        </p:txBody>
      </p:sp>
    </p:spTree>
    <p:extLst>
      <p:ext uri="{BB962C8B-B14F-4D97-AF65-F5344CB8AC3E}">
        <p14:creationId xmlns:p14="http://schemas.microsoft.com/office/powerpoint/2010/main" val="386536487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122"/>
                                        </p:tgtEl>
                                        <p:attrNameLst>
                                          <p:attrName>style.visibility</p:attrName>
                                        </p:attrNameLst>
                                      </p:cBhvr>
                                      <p:to>
                                        <p:strVal val="visible"/>
                                      </p:to>
                                    </p:set>
                                    <p:animEffect transition="in" filter="fade">
                                      <p:cBhvr>
                                        <p:cTn id="19" dur="1000"/>
                                        <p:tgtEl>
                                          <p:spTgt spid="5122"/>
                                        </p:tgtEl>
                                      </p:cBhvr>
                                    </p:animEffect>
                                    <p:anim calcmode="lin" valueType="num">
                                      <p:cBhvr>
                                        <p:cTn id="20" dur="1000" fill="hold"/>
                                        <p:tgtEl>
                                          <p:spTgt spid="5122"/>
                                        </p:tgtEl>
                                        <p:attrNameLst>
                                          <p:attrName>ppt_x</p:attrName>
                                        </p:attrNameLst>
                                      </p:cBhvr>
                                      <p:tavLst>
                                        <p:tav tm="0">
                                          <p:val>
                                            <p:strVal val="#ppt_x"/>
                                          </p:val>
                                        </p:tav>
                                        <p:tav tm="100000">
                                          <p:val>
                                            <p:strVal val="#ppt_x"/>
                                          </p:val>
                                        </p:tav>
                                      </p:tavLst>
                                    </p:anim>
                                    <p:anim calcmode="lin" valueType="num">
                                      <p:cBhvr>
                                        <p:cTn id="21" dur="1000" fill="hold"/>
                                        <p:tgtEl>
                                          <p:spTgt spid="512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123"/>
                                        </p:tgtEl>
                                        <p:attrNameLst>
                                          <p:attrName>style.visibility</p:attrName>
                                        </p:attrNameLst>
                                      </p:cBhvr>
                                      <p:to>
                                        <p:strVal val="visible"/>
                                      </p:to>
                                    </p:set>
                                    <p:animEffect transition="in" filter="fade">
                                      <p:cBhvr>
                                        <p:cTn id="24" dur="1000"/>
                                        <p:tgtEl>
                                          <p:spTgt spid="5123"/>
                                        </p:tgtEl>
                                      </p:cBhvr>
                                    </p:animEffect>
                                    <p:anim calcmode="lin" valueType="num">
                                      <p:cBhvr>
                                        <p:cTn id="25" dur="1000" fill="hold"/>
                                        <p:tgtEl>
                                          <p:spTgt spid="5123"/>
                                        </p:tgtEl>
                                        <p:attrNameLst>
                                          <p:attrName>ppt_x</p:attrName>
                                        </p:attrNameLst>
                                      </p:cBhvr>
                                      <p:tavLst>
                                        <p:tav tm="0">
                                          <p:val>
                                            <p:strVal val="#ppt_x"/>
                                          </p:val>
                                        </p:tav>
                                        <p:tav tm="100000">
                                          <p:val>
                                            <p:strVal val="#ppt_x"/>
                                          </p:val>
                                        </p:tav>
                                      </p:tavLst>
                                    </p:anim>
                                    <p:anim calcmode="lin" valueType="num">
                                      <p:cBhvr>
                                        <p:cTn id="26" dur="1000" fill="hold"/>
                                        <p:tgtEl>
                                          <p:spTgt spid="512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3074"/>
                                        </p:tgtEl>
                                        <p:attrNameLst>
                                          <p:attrName>style.visibility</p:attrName>
                                        </p:attrNameLst>
                                      </p:cBhvr>
                                      <p:to>
                                        <p:strVal val="visible"/>
                                      </p:to>
                                    </p:set>
                                    <p:animEffect transition="in" filter="fade">
                                      <p:cBhvr>
                                        <p:cTn id="39" dur="1000"/>
                                        <p:tgtEl>
                                          <p:spTgt spid="3074"/>
                                        </p:tgtEl>
                                      </p:cBhvr>
                                    </p:animEffect>
                                    <p:anim calcmode="lin" valueType="num">
                                      <p:cBhvr>
                                        <p:cTn id="40" dur="1000" fill="hold"/>
                                        <p:tgtEl>
                                          <p:spTgt spid="3074"/>
                                        </p:tgtEl>
                                        <p:attrNameLst>
                                          <p:attrName>ppt_x</p:attrName>
                                        </p:attrNameLst>
                                      </p:cBhvr>
                                      <p:tavLst>
                                        <p:tav tm="0">
                                          <p:val>
                                            <p:strVal val="#ppt_x"/>
                                          </p:val>
                                        </p:tav>
                                        <p:tav tm="100000">
                                          <p:val>
                                            <p:strVal val="#ppt_x"/>
                                          </p:val>
                                        </p:tav>
                                      </p:tavLst>
                                    </p:anim>
                                    <p:anim calcmode="lin" valueType="num">
                                      <p:cBhvr>
                                        <p:cTn id="41" dur="1000" fill="hold"/>
                                        <p:tgtEl>
                                          <p:spTgt spid="3074"/>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078"/>
                                        </p:tgtEl>
                                        <p:attrNameLst>
                                          <p:attrName>style.visibility</p:attrName>
                                        </p:attrNameLst>
                                      </p:cBhvr>
                                      <p:to>
                                        <p:strVal val="visible"/>
                                      </p:to>
                                    </p:set>
                                    <p:animEffect transition="in" filter="fade">
                                      <p:cBhvr>
                                        <p:cTn id="44" dur="1000"/>
                                        <p:tgtEl>
                                          <p:spTgt spid="3078"/>
                                        </p:tgtEl>
                                      </p:cBhvr>
                                    </p:animEffect>
                                    <p:anim calcmode="lin" valueType="num">
                                      <p:cBhvr>
                                        <p:cTn id="45" dur="1000" fill="hold"/>
                                        <p:tgtEl>
                                          <p:spTgt spid="3078"/>
                                        </p:tgtEl>
                                        <p:attrNameLst>
                                          <p:attrName>ppt_x</p:attrName>
                                        </p:attrNameLst>
                                      </p:cBhvr>
                                      <p:tavLst>
                                        <p:tav tm="0">
                                          <p:val>
                                            <p:strVal val="#ppt_x"/>
                                          </p:val>
                                        </p:tav>
                                        <p:tav tm="100000">
                                          <p:val>
                                            <p:strVal val="#ppt_x"/>
                                          </p:val>
                                        </p:tav>
                                      </p:tavLst>
                                    </p:anim>
                                    <p:anim calcmode="lin" valueType="num">
                                      <p:cBhvr>
                                        <p:cTn id="46" dur="1000" fill="hold"/>
                                        <p:tgtEl>
                                          <p:spTgt spid="307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 grpId="0" animBg="1"/>
      <p:bldP spid="7" grpId="0"/>
      <p:bldP spid="9" grpId="0"/>
      <p:bldP spid="20" grpId="0"/>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345740" y="4519054"/>
            <a:ext cx="2646294"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b="1" dirty="0">
                <a:solidFill>
                  <a:srgbClr val="C00000"/>
                </a:solidFill>
              </a:rPr>
              <a:t>刘伯承、邓小平等人在指挥淮海战役</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2703" y="3075806"/>
            <a:ext cx="2223504" cy="14432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12616" y="3075806"/>
            <a:ext cx="2223504" cy="14433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1" name="TextBox 10"/>
          <p:cNvSpPr txBox="1"/>
          <p:nvPr/>
        </p:nvSpPr>
        <p:spPr>
          <a:xfrm>
            <a:off x="6181480" y="4519054"/>
            <a:ext cx="2465660"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b="1" dirty="0">
                <a:solidFill>
                  <a:srgbClr val="C00000"/>
                </a:solidFill>
              </a:rPr>
              <a:t>第四野战军入关参加平津战役</a:t>
            </a:r>
          </a:p>
        </p:txBody>
      </p:sp>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129" y="3075806"/>
            <a:ext cx="2209243" cy="14433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3" name="TextBox 12"/>
          <p:cNvSpPr txBox="1"/>
          <p:nvPr/>
        </p:nvSpPr>
        <p:spPr>
          <a:xfrm>
            <a:off x="949590" y="4519054"/>
            <a:ext cx="2209243"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b="1" dirty="0">
                <a:solidFill>
                  <a:srgbClr val="C00000"/>
                </a:solidFill>
              </a:rPr>
              <a:t>辽沈战役</a:t>
            </a:r>
          </a:p>
        </p:txBody>
      </p:sp>
      <p:sp>
        <p:nvSpPr>
          <p:cNvPr id="15"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7" name="组合 16"/>
          <p:cNvGrpSpPr/>
          <p:nvPr/>
        </p:nvGrpSpPr>
        <p:grpSpPr>
          <a:xfrm>
            <a:off x="3707904" y="1087056"/>
            <a:ext cx="1800200" cy="503534"/>
            <a:chOff x="521729" y="936560"/>
            <a:chExt cx="1800200" cy="503534"/>
          </a:xfrm>
        </p:grpSpPr>
        <p:sp>
          <p:nvSpPr>
            <p:cNvPr id="18" name="燕尾形 17"/>
            <p:cNvSpPr/>
            <p:nvPr/>
          </p:nvSpPr>
          <p:spPr>
            <a:xfrm>
              <a:off x="521729" y="955462"/>
              <a:ext cx="1800200"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9" name="TextBox 5"/>
            <p:cNvSpPr txBox="1"/>
            <p:nvPr/>
          </p:nvSpPr>
          <p:spPr>
            <a:xfrm>
              <a:off x="1091750" y="936560"/>
              <a:ext cx="1086162"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三大战役</a:t>
              </a:r>
            </a:p>
          </p:txBody>
        </p:sp>
        <p:sp>
          <p:nvSpPr>
            <p:cNvPr id="20"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2" name="矩形 1"/>
          <p:cNvSpPr/>
          <p:nvPr/>
        </p:nvSpPr>
        <p:spPr>
          <a:xfrm>
            <a:off x="650441" y="1597415"/>
            <a:ext cx="8068028" cy="1384995"/>
          </a:xfrm>
          <a:prstGeom prst="rect">
            <a:avLst/>
          </a:prstGeom>
        </p:spPr>
        <p:txBody>
          <a:bodyPr wrap="square">
            <a:spAutoFit/>
          </a:bodyPr>
          <a:lstStyle/>
          <a:p>
            <a:pPr marL="285750" indent="-285750">
              <a:lnSpc>
                <a:spcPct val="150000"/>
              </a:lnSpc>
              <a:buFont typeface="Wingdings" panose="05000000000000000000" pitchFamily="2" charset="2"/>
              <a:buChar char="u"/>
            </a:pP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1948</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月至</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1949</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月，中国人民解放军同国民党军进行了战略对决，包括辽沈战役、淮海战役、平津战役三个战略性战役。历时</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142</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天，共争取起义、投诚、接受和平改编与歼灭国民党正规军</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144</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个师，非正规军</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29</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个师，合计共</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154</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万余人。国民党赖以维持其反动统治的主要军事力量基本上被消灭。三大战役的胜利，奠定了人民解放战争在全国胜利的基础。</a:t>
            </a:r>
          </a:p>
        </p:txBody>
      </p:sp>
    </p:spTree>
    <p:extLst>
      <p:ext uri="{BB962C8B-B14F-4D97-AF65-F5344CB8AC3E}">
        <p14:creationId xmlns:p14="http://schemas.microsoft.com/office/powerpoint/2010/main" val="173582326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1000"/>
                                        <p:tgtEl>
                                          <p:spTgt spid="2"/>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148"/>
                                        </p:tgtEl>
                                        <p:attrNameLst>
                                          <p:attrName>style.visibility</p:attrName>
                                        </p:attrNameLst>
                                      </p:cBhvr>
                                      <p:to>
                                        <p:strVal val="visible"/>
                                      </p:to>
                                    </p:set>
                                    <p:animEffect transition="in" filter="fade">
                                      <p:cBhvr>
                                        <p:cTn id="19" dur="1000"/>
                                        <p:tgtEl>
                                          <p:spTgt spid="6148"/>
                                        </p:tgtEl>
                                      </p:cBhvr>
                                    </p:animEffect>
                                    <p:anim calcmode="lin" valueType="num">
                                      <p:cBhvr>
                                        <p:cTn id="20" dur="1000" fill="hold"/>
                                        <p:tgtEl>
                                          <p:spTgt spid="6148"/>
                                        </p:tgtEl>
                                        <p:attrNameLst>
                                          <p:attrName>ppt_x</p:attrName>
                                        </p:attrNameLst>
                                      </p:cBhvr>
                                      <p:tavLst>
                                        <p:tav tm="0">
                                          <p:val>
                                            <p:strVal val="#ppt_x"/>
                                          </p:val>
                                        </p:tav>
                                        <p:tav tm="100000">
                                          <p:val>
                                            <p:strVal val="#ppt_x"/>
                                          </p:val>
                                        </p:tav>
                                      </p:tavLst>
                                    </p:anim>
                                    <p:anim calcmode="lin" valueType="num">
                                      <p:cBhvr>
                                        <p:cTn id="21" dur="1000" fill="hold"/>
                                        <p:tgtEl>
                                          <p:spTgt spid="614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6146"/>
                                        </p:tgtEl>
                                        <p:attrNameLst>
                                          <p:attrName>style.visibility</p:attrName>
                                        </p:attrNameLst>
                                      </p:cBhvr>
                                      <p:to>
                                        <p:strVal val="visible"/>
                                      </p:to>
                                    </p:set>
                                    <p:animEffect transition="in" filter="fade">
                                      <p:cBhvr>
                                        <p:cTn id="29" dur="1000"/>
                                        <p:tgtEl>
                                          <p:spTgt spid="6146"/>
                                        </p:tgtEl>
                                      </p:cBhvr>
                                    </p:animEffect>
                                    <p:anim calcmode="lin" valueType="num">
                                      <p:cBhvr>
                                        <p:cTn id="30" dur="1000" fill="hold"/>
                                        <p:tgtEl>
                                          <p:spTgt spid="6146"/>
                                        </p:tgtEl>
                                        <p:attrNameLst>
                                          <p:attrName>ppt_x</p:attrName>
                                        </p:attrNameLst>
                                      </p:cBhvr>
                                      <p:tavLst>
                                        <p:tav tm="0">
                                          <p:val>
                                            <p:strVal val="#ppt_x"/>
                                          </p:val>
                                        </p:tav>
                                        <p:tav tm="100000">
                                          <p:val>
                                            <p:strVal val="#ppt_x"/>
                                          </p:val>
                                        </p:tav>
                                      </p:tavLst>
                                    </p:anim>
                                    <p:anim calcmode="lin" valueType="num">
                                      <p:cBhvr>
                                        <p:cTn id="31" dur="1000" fill="hold"/>
                                        <p:tgtEl>
                                          <p:spTgt spid="6146"/>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6147"/>
                                        </p:tgtEl>
                                        <p:attrNameLst>
                                          <p:attrName>style.visibility</p:attrName>
                                        </p:attrNameLst>
                                      </p:cBhvr>
                                      <p:to>
                                        <p:strVal val="visible"/>
                                      </p:to>
                                    </p:set>
                                    <p:animEffect transition="in" filter="fade">
                                      <p:cBhvr>
                                        <p:cTn id="39" dur="1000"/>
                                        <p:tgtEl>
                                          <p:spTgt spid="6147"/>
                                        </p:tgtEl>
                                      </p:cBhvr>
                                    </p:animEffect>
                                    <p:anim calcmode="lin" valueType="num">
                                      <p:cBhvr>
                                        <p:cTn id="40" dur="1000" fill="hold"/>
                                        <p:tgtEl>
                                          <p:spTgt spid="6147"/>
                                        </p:tgtEl>
                                        <p:attrNameLst>
                                          <p:attrName>ppt_x</p:attrName>
                                        </p:attrNameLst>
                                      </p:cBhvr>
                                      <p:tavLst>
                                        <p:tav tm="0">
                                          <p:val>
                                            <p:strVal val="#ppt_x"/>
                                          </p:val>
                                        </p:tav>
                                        <p:tav tm="100000">
                                          <p:val>
                                            <p:strVal val="#ppt_x"/>
                                          </p:val>
                                        </p:tav>
                                      </p:tavLst>
                                    </p:anim>
                                    <p:anim calcmode="lin" valueType="num">
                                      <p:cBhvr>
                                        <p:cTn id="41" dur="1000" fill="hold"/>
                                        <p:tgtEl>
                                          <p:spTgt spid="6147"/>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15816" y="1672109"/>
            <a:ext cx="5707628" cy="230832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b="1" dirty="0">
                <a:solidFill>
                  <a:srgbClr val="C00000"/>
                </a:solidFill>
              </a:rPr>
              <a:t>出席代表：</a:t>
            </a:r>
            <a:r>
              <a:rPr lang="zh-CN" altLang="en-US" b="1" dirty="0"/>
              <a:t>出席这次全会的有中央委员</a:t>
            </a:r>
            <a:r>
              <a:rPr lang="en-US" altLang="zh-CN" b="1" dirty="0"/>
              <a:t>34</a:t>
            </a:r>
            <a:r>
              <a:rPr lang="zh-CN" altLang="en-US" b="1" dirty="0"/>
              <a:t>人，候补中央委员</a:t>
            </a:r>
            <a:r>
              <a:rPr lang="en-US" altLang="zh-CN" b="1" dirty="0"/>
              <a:t>19</a:t>
            </a:r>
            <a:r>
              <a:rPr lang="zh-CN" altLang="en-US" b="1" dirty="0"/>
              <a:t>人；列席会议的</a:t>
            </a:r>
            <a:r>
              <a:rPr lang="en-US" altLang="zh-CN" b="1" dirty="0"/>
              <a:t>11</a:t>
            </a:r>
            <a:r>
              <a:rPr lang="zh-CN" altLang="en-US" b="1" dirty="0"/>
              <a:t>人，由毛泽东、刘少奇、周恩来、朱德、任弼时组成的主席团主持了此次会议。</a:t>
            </a:r>
            <a:endParaRPr lang="en-US" altLang="zh-CN" b="1" dirty="0"/>
          </a:p>
          <a:p>
            <a:pPr>
              <a:lnSpc>
                <a:spcPct val="200000"/>
              </a:lnSpc>
            </a:pPr>
            <a:r>
              <a:rPr lang="zh-CN" altLang="en-US" b="1" dirty="0">
                <a:solidFill>
                  <a:srgbClr val="C00000"/>
                </a:solidFill>
              </a:rPr>
              <a:t>主要内容：</a:t>
            </a:r>
            <a:r>
              <a:rPr lang="zh-CN" altLang="en-US" b="1" dirty="0"/>
              <a:t>毛泽东在会上作了重要报告。报告提出了促进革命迅速取得全国胜利的各项方针；提出了全国胜利的局面下党的工作重心必须由乡村转移到城市，以生产建设为中心的任务。报告最后提醒全党要防止骄傲自满情绪，警惕资产阶级糖衣炮弹的进攻，保持党的优良传统和作风。会议根据这个报告通过了相应的决议。 </a:t>
            </a:r>
          </a:p>
        </p:txBody>
      </p:sp>
      <p:sp>
        <p:nvSpPr>
          <p:cNvPr id="15" name="TextBox 14"/>
          <p:cNvSpPr txBox="1"/>
          <p:nvPr/>
        </p:nvSpPr>
        <p:spPr>
          <a:xfrm>
            <a:off x="2915815" y="3876380"/>
            <a:ext cx="5557390" cy="830997"/>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b="1" dirty="0">
                <a:solidFill>
                  <a:srgbClr val="C00000"/>
                </a:solidFill>
              </a:rPr>
              <a:t>意义：</a:t>
            </a:r>
            <a:r>
              <a:rPr lang="zh-CN" altLang="en-US" b="1" dirty="0"/>
              <a:t>这次会议为迅速取得民主革命在全国的胜利，以及民主革命向社会主义革命的转变做了充分的准备，具有重大历史意义。</a:t>
            </a:r>
          </a:p>
        </p:txBody>
      </p:sp>
      <p:grpSp>
        <p:nvGrpSpPr>
          <p:cNvPr id="2" name="组合 1"/>
          <p:cNvGrpSpPr/>
          <p:nvPr/>
        </p:nvGrpSpPr>
        <p:grpSpPr>
          <a:xfrm>
            <a:off x="635717" y="1817432"/>
            <a:ext cx="2057593" cy="2863423"/>
            <a:chOff x="635717" y="1817432"/>
            <a:chExt cx="2057593" cy="2863423"/>
          </a:xfrm>
        </p:grpSpPr>
        <p:sp>
          <p:nvSpPr>
            <p:cNvPr id="13" name="TextBox 12"/>
            <p:cNvSpPr txBox="1"/>
            <p:nvPr/>
          </p:nvSpPr>
          <p:spPr>
            <a:xfrm>
              <a:off x="635717" y="4150966"/>
              <a:ext cx="2057592" cy="529889"/>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ts val="1800"/>
                </a:lnSpc>
              </a:pPr>
              <a:r>
                <a:rPr lang="zh-CN" altLang="en-US" sz="1100" b="1" dirty="0">
                  <a:solidFill>
                    <a:schemeClr val="bg1"/>
                  </a:solidFill>
                </a:rPr>
                <a:t>时间：</a:t>
              </a:r>
              <a:r>
                <a:rPr lang="en-US" altLang="zh-CN" sz="1100" b="1" dirty="0">
                  <a:solidFill>
                    <a:schemeClr val="bg1"/>
                  </a:solidFill>
                </a:rPr>
                <a:t>1949</a:t>
              </a:r>
              <a:r>
                <a:rPr lang="zh-CN" altLang="en-US" sz="1100" b="1" dirty="0">
                  <a:solidFill>
                    <a:schemeClr val="bg1"/>
                  </a:solidFill>
                </a:rPr>
                <a:t>年</a:t>
              </a:r>
              <a:r>
                <a:rPr lang="en-US" altLang="zh-CN" sz="1100" b="1" dirty="0">
                  <a:solidFill>
                    <a:schemeClr val="bg1"/>
                  </a:solidFill>
                </a:rPr>
                <a:t>3</a:t>
              </a:r>
              <a:r>
                <a:rPr lang="zh-CN" altLang="en-US" sz="1100" b="1" dirty="0">
                  <a:solidFill>
                    <a:schemeClr val="bg1"/>
                  </a:solidFill>
                </a:rPr>
                <a:t>月</a:t>
              </a:r>
              <a:r>
                <a:rPr lang="en-US" altLang="zh-CN" sz="1100" b="1" dirty="0">
                  <a:solidFill>
                    <a:schemeClr val="bg1"/>
                  </a:solidFill>
                </a:rPr>
                <a:t>5</a:t>
              </a:r>
              <a:r>
                <a:rPr lang="zh-CN" altLang="en-US" sz="1100" b="1" dirty="0">
                  <a:solidFill>
                    <a:schemeClr val="bg1"/>
                  </a:solidFill>
                </a:rPr>
                <a:t>日</a:t>
              </a:r>
              <a:r>
                <a:rPr lang="en-US" altLang="zh-CN" sz="1100" b="1" dirty="0">
                  <a:solidFill>
                    <a:schemeClr val="bg1"/>
                  </a:solidFill>
                </a:rPr>
                <a:t>-13</a:t>
              </a:r>
              <a:r>
                <a:rPr lang="zh-CN" altLang="en-US" sz="1100" b="1" dirty="0">
                  <a:solidFill>
                    <a:schemeClr val="bg1"/>
                  </a:solidFill>
                </a:rPr>
                <a:t>日</a:t>
              </a:r>
              <a:endParaRPr lang="en-US" altLang="zh-CN" sz="1100" b="1" dirty="0">
                <a:solidFill>
                  <a:schemeClr val="bg1"/>
                </a:solidFill>
              </a:endParaRPr>
            </a:p>
            <a:p>
              <a:pPr algn="ctr">
                <a:lnSpc>
                  <a:spcPts val="1800"/>
                </a:lnSpc>
              </a:pPr>
              <a:r>
                <a:rPr lang="zh-CN" altLang="en-US" sz="1100" b="1" dirty="0">
                  <a:solidFill>
                    <a:schemeClr val="bg1"/>
                  </a:solidFill>
                </a:rPr>
                <a:t>地点：河北省平山县西柏坡</a:t>
              </a:r>
            </a:p>
          </p:txBody>
        </p:sp>
        <p:pic>
          <p:nvPicPr>
            <p:cNvPr id="4098" name="Picture 2" descr="http://www.microfotos.com/pic/1/166/16629/1662907preview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717" y="2980658"/>
              <a:ext cx="2057593" cy="1170308"/>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a:extLst/>
          </p:spPr>
        </p:pic>
        <p:pic>
          <p:nvPicPr>
            <p:cNvPr id="4100" name="Picture 4" descr="http://cpc.people.com.cn/mediafile/200611/15/F20061115155152165613151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487" y="1817432"/>
              <a:ext cx="2052822" cy="1170308"/>
            </a:xfrm>
            <a:prstGeom prst="rect">
              <a:avLst/>
            </a:prstGeom>
            <a:ln w="38100" cap="sq">
              <a:noFill/>
              <a:prstDash val="solid"/>
              <a:miter lim="800000"/>
            </a:ln>
            <a:effectLst/>
            <a:extLst/>
          </p:spPr>
        </p:pic>
      </p:grpSp>
      <p:sp>
        <p:nvSpPr>
          <p:cNvPr id="14"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18" name="组合 17"/>
          <p:cNvGrpSpPr/>
          <p:nvPr/>
        </p:nvGrpSpPr>
        <p:grpSpPr>
          <a:xfrm>
            <a:off x="3707904" y="1087056"/>
            <a:ext cx="2232248" cy="503534"/>
            <a:chOff x="521729" y="936560"/>
            <a:chExt cx="2232248" cy="503534"/>
          </a:xfrm>
        </p:grpSpPr>
        <p:sp>
          <p:nvSpPr>
            <p:cNvPr id="19" name="燕尾形 18"/>
            <p:cNvSpPr/>
            <p:nvPr/>
          </p:nvSpPr>
          <p:spPr>
            <a:xfrm>
              <a:off x="521729" y="955462"/>
              <a:ext cx="2232248"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20" name="TextBox 5"/>
            <p:cNvSpPr txBox="1"/>
            <p:nvPr/>
          </p:nvSpPr>
          <p:spPr>
            <a:xfrm>
              <a:off x="1091749" y="936560"/>
              <a:ext cx="1590220"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七届二中全会</a:t>
              </a:r>
            </a:p>
          </p:txBody>
        </p:sp>
        <p:sp>
          <p:nvSpPr>
            <p:cNvPr id="21"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6222350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1000"/>
                                        <p:tgtEl>
                                          <p:spTgt spid="2"/>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1500"/>
                                        <p:tgtEl>
                                          <p:spTgt spid="7"/>
                                        </p:tgtEl>
                                      </p:cBhvr>
                                    </p:animEffect>
                                  </p:childTnLst>
                                </p:cTn>
                              </p:par>
                            </p:childTnLst>
                          </p:cTn>
                        </p:par>
                        <p:par>
                          <p:cTn id="20" fill="hold">
                            <p:stCondLst>
                              <p:cond delay="3500"/>
                            </p:stCondLst>
                            <p:childTnLst>
                              <p:par>
                                <p:cTn id="21" presetID="22" presetClass="entr" presetSubtype="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41174" y="1734948"/>
            <a:ext cx="7352788" cy="30816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u"/>
            </a:pPr>
            <a:r>
              <a:rPr lang="en-US" altLang="zh-CN" sz="1400" b="1" dirty="0">
                <a:solidFill>
                  <a:srgbClr val="C00000"/>
                </a:solidFill>
              </a:rPr>
              <a:t>1949</a:t>
            </a:r>
            <a:r>
              <a:rPr lang="zh-CN" altLang="en-US" sz="1400" b="1" dirty="0">
                <a:solidFill>
                  <a:srgbClr val="C00000"/>
                </a:solidFill>
              </a:rPr>
              <a:t>年</a:t>
            </a:r>
            <a:r>
              <a:rPr lang="en-US" altLang="zh-CN" sz="1400" b="1" dirty="0">
                <a:solidFill>
                  <a:srgbClr val="C00000"/>
                </a:solidFill>
              </a:rPr>
              <a:t>9</a:t>
            </a:r>
            <a:r>
              <a:rPr lang="zh-CN" altLang="en-US" sz="1400" b="1" dirty="0">
                <a:solidFill>
                  <a:srgbClr val="C00000"/>
                </a:solidFill>
              </a:rPr>
              <a:t>月</a:t>
            </a:r>
            <a:r>
              <a:rPr lang="en-US" altLang="zh-CN" sz="1400" b="1" dirty="0">
                <a:solidFill>
                  <a:srgbClr val="C00000"/>
                </a:solidFill>
              </a:rPr>
              <a:t>21</a:t>
            </a:r>
            <a:r>
              <a:rPr lang="zh-CN" altLang="en-US" sz="1400" b="1" dirty="0">
                <a:solidFill>
                  <a:srgbClr val="C00000"/>
                </a:solidFill>
              </a:rPr>
              <a:t>日至</a:t>
            </a:r>
            <a:r>
              <a:rPr lang="en-US" altLang="zh-CN" sz="1400" b="1" dirty="0">
                <a:solidFill>
                  <a:srgbClr val="C00000"/>
                </a:solidFill>
              </a:rPr>
              <a:t>9</a:t>
            </a:r>
            <a:r>
              <a:rPr lang="zh-CN" altLang="en-US" sz="1400" b="1" dirty="0">
                <a:solidFill>
                  <a:srgbClr val="C00000"/>
                </a:solidFill>
              </a:rPr>
              <a:t>月</a:t>
            </a:r>
            <a:r>
              <a:rPr lang="en-US" altLang="zh-CN" sz="1400" b="1" dirty="0">
                <a:solidFill>
                  <a:srgbClr val="C00000"/>
                </a:solidFill>
              </a:rPr>
              <a:t>30</a:t>
            </a:r>
            <a:r>
              <a:rPr lang="zh-CN" altLang="en-US" sz="1400" b="1" dirty="0">
                <a:solidFill>
                  <a:srgbClr val="C00000"/>
                </a:solidFill>
              </a:rPr>
              <a:t>日在北京举行。</a:t>
            </a:r>
          </a:p>
        </p:txBody>
      </p:sp>
      <p:pic>
        <p:nvPicPr>
          <p:cNvPr id="717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160"/>
          <a:stretch/>
        </p:blipFill>
        <p:spPr bwMode="auto">
          <a:xfrm>
            <a:off x="1043608" y="2300726"/>
            <a:ext cx="1654429" cy="1046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717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043608" y="3374817"/>
            <a:ext cx="1654430" cy="9723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5" name="TextBox 14"/>
          <p:cNvSpPr txBox="1"/>
          <p:nvPr/>
        </p:nvSpPr>
        <p:spPr>
          <a:xfrm>
            <a:off x="2955643" y="2259110"/>
            <a:ext cx="5338319"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b="1" dirty="0"/>
              <a:t>会议通过了</a:t>
            </a:r>
            <a:r>
              <a:rPr lang="en-US" altLang="zh-CN" b="1" dirty="0"/>
              <a:t>《</a:t>
            </a:r>
            <a:r>
              <a:rPr lang="zh-CN" altLang="en-US" b="1" dirty="0"/>
              <a:t>中国人民政治协商会议共同纲领</a:t>
            </a:r>
            <a:r>
              <a:rPr lang="en-US" altLang="zh-CN" b="1" dirty="0"/>
              <a:t>》</a:t>
            </a:r>
            <a:r>
              <a:rPr lang="zh-CN" altLang="en-US" b="1" dirty="0"/>
              <a:t>、</a:t>
            </a:r>
            <a:r>
              <a:rPr lang="en-US" altLang="zh-CN" b="1" dirty="0"/>
              <a:t>《</a:t>
            </a:r>
            <a:r>
              <a:rPr lang="zh-CN" altLang="en-US" b="1" dirty="0"/>
              <a:t>中华人民共和国中央人民政府组织法</a:t>
            </a:r>
            <a:r>
              <a:rPr lang="en-US" altLang="zh-CN" b="1" dirty="0"/>
              <a:t>》</a:t>
            </a:r>
            <a:r>
              <a:rPr lang="zh-CN" altLang="en-US" b="1" dirty="0"/>
              <a:t>和</a:t>
            </a:r>
            <a:r>
              <a:rPr lang="en-US" altLang="zh-CN" b="1" dirty="0"/>
              <a:t>《</a:t>
            </a:r>
            <a:r>
              <a:rPr lang="zh-CN" altLang="en-US" b="1" dirty="0"/>
              <a:t>中国人民政治协商会议组织法</a:t>
            </a:r>
            <a:r>
              <a:rPr lang="en-US" altLang="zh-CN" b="1" dirty="0"/>
              <a:t>》</a:t>
            </a:r>
            <a:r>
              <a:rPr lang="zh-CN" altLang="en-US" b="1" dirty="0"/>
              <a:t>。</a:t>
            </a:r>
          </a:p>
        </p:txBody>
      </p:sp>
      <p:sp>
        <p:nvSpPr>
          <p:cNvPr id="16" name="TextBox 15"/>
          <p:cNvSpPr txBox="1"/>
          <p:nvPr/>
        </p:nvSpPr>
        <p:spPr>
          <a:xfrm>
            <a:off x="2955643" y="2845553"/>
            <a:ext cx="5338319"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b="1" dirty="0"/>
              <a:t>选举产生毛泽东为中央人民政府主席，朱德、刘少奇、宋庆龄、李济源、张澜、高岗为副主席，以及由五十六人组成的中央人民政府委员会。</a:t>
            </a:r>
          </a:p>
        </p:txBody>
      </p:sp>
      <p:sp>
        <p:nvSpPr>
          <p:cNvPr id="17" name="TextBox 16"/>
          <p:cNvSpPr txBox="1"/>
          <p:nvPr/>
        </p:nvSpPr>
        <p:spPr>
          <a:xfrm>
            <a:off x="2955643" y="3422682"/>
            <a:ext cx="5338319"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b="1" dirty="0"/>
              <a:t>十月一日，中央人民政府委员会任命周恩来为中央人民政府政务院总理兼外交部长。</a:t>
            </a:r>
          </a:p>
        </p:txBody>
      </p:sp>
      <p:sp>
        <p:nvSpPr>
          <p:cNvPr id="18" name="TextBox 17"/>
          <p:cNvSpPr txBox="1"/>
          <p:nvPr/>
        </p:nvSpPr>
        <p:spPr>
          <a:xfrm>
            <a:off x="2955643" y="3999811"/>
            <a:ext cx="5338319" cy="3231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b="1" dirty="0"/>
              <a:t>同日，首都北京隆重举行开国大典，毛泽东宣告中华人民共和国的成立。 </a:t>
            </a:r>
          </a:p>
        </p:txBody>
      </p:sp>
      <p:sp>
        <p:nvSpPr>
          <p:cNvPr id="19" name="TextBox 18"/>
          <p:cNvSpPr txBox="1"/>
          <p:nvPr/>
        </p:nvSpPr>
        <p:spPr>
          <a:xfrm>
            <a:off x="888443" y="4534819"/>
            <a:ext cx="7632848" cy="3231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b="1" dirty="0">
                <a:solidFill>
                  <a:srgbClr val="C00000"/>
                </a:solidFill>
              </a:rPr>
              <a:t>从此，中国历史开辟了一个新的时代。中国人民站起来了，成了国家的主人，中国的历史进入了一个新纪元。 </a:t>
            </a:r>
          </a:p>
        </p:txBody>
      </p:sp>
      <p:sp>
        <p:nvSpPr>
          <p:cNvPr id="21"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grpSp>
        <p:nvGrpSpPr>
          <p:cNvPr id="22" name="组合 21"/>
          <p:cNvGrpSpPr/>
          <p:nvPr/>
        </p:nvGrpSpPr>
        <p:grpSpPr>
          <a:xfrm>
            <a:off x="1500511" y="1124598"/>
            <a:ext cx="6408712" cy="503534"/>
            <a:chOff x="521729" y="936560"/>
            <a:chExt cx="6408712" cy="503534"/>
          </a:xfrm>
        </p:grpSpPr>
        <p:sp>
          <p:nvSpPr>
            <p:cNvPr id="23" name="燕尾形 22"/>
            <p:cNvSpPr/>
            <p:nvPr/>
          </p:nvSpPr>
          <p:spPr>
            <a:xfrm>
              <a:off x="521729" y="955462"/>
              <a:ext cx="640871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24" name="TextBox 5"/>
            <p:cNvSpPr txBox="1"/>
            <p:nvPr/>
          </p:nvSpPr>
          <p:spPr>
            <a:xfrm>
              <a:off x="1091748" y="936560"/>
              <a:ext cx="5766685"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中国人民政治协商会议第一届全体会议的召开与新中国的成立</a:t>
              </a:r>
            </a:p>
          </p:txBody>
        </p:sp>
        <p:sp>
          <p:nvSpPr>
            <p:cNvPr id="25"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4880552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7170"/>
                                        </p:tgtEl>
                                        <p:attrNameLst>
                                          <p:attrName>style.visibility</p:attrName>
                                        </p:attrNameLst>
                                      </p:cBhvr>
                                      <p:to>
                                        <p:strVal val="visible"/>
                                      </p:to>
                                    </p:set>
                                    <p:animEffect transition="in" filter="fade">
                                      <p:cBhvr>
                                        <p:cTn id="20" dur="1000"/>
                                        <p:tgtEl>
                                          <p:spTgt spid="7170"/>
                                        </p:tgtEl>
                                      </p:cBhvr>
                                    </p:animEffect>
                                    <p:anim calcmode="lin" valueType="num">
                                      <p:cBhvr>
                                        <p:cTn id="21" dur="1000" fill="hold"/>
                                        <p:tgtEl>
                                          <p:spTgt spid="7170"/>
                                        </p:tgtEl>
                                        <p:attrNameLst>
                                          <p:attrName>ppt_x</p:attrName>
                                        </p:attrNameLst>
                                      </p:cBhvr>
                                      <p:tavLst>
                                        <p:tav tm="0">
                                          <p:val>
                                            <p:strVal val="#ppt_x"/>
                                          </p:val>
                                        </p:tav>
                                        <p:tav tm="100000">
                                          <p:val>
                                            <p:strVal val="#ppt_x"/>
                                          </p:val>
                                        </p:tav>
                                      </p:tavLst>
                                    </p:anim>
                                    <p:anim calcmode="lin" valueType="num">
                                      <p:cBhvr>
                                        <p:cTn id="22" dur="1000" fill="hold"/>
                                        <p:tgtEl>
                                          <p:spTgt spid="7170"/>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171"/>
                                        </p:tgtEl>
                                        <p:attrNameLst>
                                          <p:attrName>style.visibility</p:attrName>
                                        </p:attrNameLst>
                                      </p:cBhvr>
                                      <p:to>
                                        <p:strVal val="visible"/>
                                      </p:to>
                                    </p:set>
                                    <p:animEffect transition="in" filter="fade">
                                      <p:cBhvr>
                                        <p:cTn id="25" dur="1000"/>
                                        <p:tgtEl>
                                          <p:spTgt spid="7171"/>
                                        </p:tgtEl>
                                      </p:cBhvr>
                                    </p:animEffect>
                                    <p:anim calcmode="lin" valueType="num">
                                      <p:cBhvr>
                                        <p:cTn id="26" dur="1000" fill="hold"/>
                                        <p:tgtEl>
                                          <p:spTgt spid="7171"/>
                                        </p:tgtEl>
                                        <p:attrNameLst>
                                          <p:attrName>ppt_x</p:attrName>
                                        </p:attrNameLst>
                                      </p:cBhvr>
                                      <p:tavLst>
                                        <p:tav tm="0">
                                          <p:val>
                                            <p:strVal val="#ppt_x"/>
                                          </p:val>
                                        </p:tav>
                                        <p:tav tm="100000">
                                          <p:val>
                                            <p:strVal val="#ppt_x"/>
                                          </p:val>
                                        </p:tav>
                                      </p:tavLst>
                                    </p:anim>
                                    <p:anim calcmode="lin" valueType="num">
                                      <p:cBhvr>
                                        <p:cTn id="27" dur="1000" fill="hold"/>
                                        <p:tgtEl>
                                          <p:spTgt spid="7171"/>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500"/>
                                        <p:tgtEl>
                                          <p:spTgt spid="15"/>
                                        </p:tgtEl>
                                        <p:attrNameLst>
                                          <p:attrName>ppt_x</p:attrName>
                                        </p:attrNameLst>
                                      </p:cBhvr>
                                      <p:tavLst>
                                        <p:tav tm="0">
                                          <p:val>
                                            <p:strVal val="#ppt_x-#ppt_w*1.125000"/>
                                          </p:val>
                                        </p:tav>
                                        <p:tav tm="100000">
                                          <p:val>
                                            <p:strVal val="#ppt_x"/>
                                          </p:val>
                                        </p:tav>
                                      </p:tavLst>
                                    </p:anim>
                                    <p:animEffect transition="in" filter="wipe(right)">
                                      <p:cBhvr>
                                        <p:cTn id="32" dur="1500"/>
                                        <p:tgtEl>
                                          <p:spTgt spid="15"/>
                                        </p:tgtEl>
                                      </p:cBhvr>
                                    </p:animEffect>
                                  </p:childTnLst>
                                </p:cTn>
                              </p:par>
                              <p:par>
                                <p:cTn id="33" presetID="12" presetClass="entr" presetSubtype="8" fill="hold" grpId="0" nodeType="withEffect">
                                  <p:stCondLst>
                                    <p:cond delay="5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p:tgtEl>
                                          <p:spTgt spid="16"/>
                                        </p:tgtEl>
                                        <p:attrNameLst>
                                          <p:attrName>ppt_x</p:attrName>
                                        </p:attrNameLst>
                                      </p:cBhvr>
                                      <p:tavLst>
                                        <p:tav tm="0">
                                          <p:val>
                                            <p:strVal val="#ppt_x-#ppt_w*1.125000"/>
                                          </p:val>
                                        </p:tav>
                                        <p:tav tm="100000">
                                          <p:val>
                                            <p:strVal val="#ppt_x"/>
                                          </p:val>
                                        </p:tav>
                                      </p:tavLst>
                                    </p:anim>
                                    <p:animEffect transition="in" filter="wipe(right)">
                                      <p:cBhvr>
                                        <p:cTn id="36" dur="1500"/>
                                        <p:tgtEl>
                                          <p:spTgt spid="16"/>
                                        </p:tgtEl>
                                      </p:cBhvr>
                                    </p:animEffect>
                                  </p:childTnLst>
                                </p:cTn>
                              </p:par>
                              <p:par>
                                <p:cTn id="37" presetID="12" presetClass="entr" presetSubtype="8" fill="hold" grpId="0" nodeType="withEffect">
                                  <p:stCondLst>
                                    <p:cond delay="100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1450"/>
                                        <p:tgtEl>
                                          <p:spTgt spid="17"/>
                                        </p:tgtEl>
                                        <p:attrNameLst>
                                          <p:attrName>ppt_x</p:attrName>
                                        </p:attrNameLst>
                                      </p:cBhvr>
                                      <p:tavLst>
                                        <p:tav tm="0">
                                          <p:val>
                                            <p:strVal val="#ppt_x-#ppt_w*1.125000"/>
                                          </p:val>
                                        </p:tav>
                                        <p:tav tm="100000">
                                          <p:val>
                                            <p:strVal val="#ppt_x"/>
                                          </p:val>
                                        </p:tav>
                                      </p:tavLst>
                                    </p:anim>
                                    <p:animEffect transition="in" filter="wipe(right)">
                                      <p:cBhvr>
                                        <p:cTn id="40" dur="1450"/>
                                        <p:tgtEl>
                                          <p:spTgt spid="17"/>
                                        </p:tgtEl>
                                      </p:cBhvr>
                                    </p:animEffect>
                                  </p:childTnLst>
                                </p:cTn>
                              </p:par>
                              <p:par>
                                <p:cTn id="41" presetID="12" presetClass="entr" presetSubtype="8" fill="hold" grpId="0" nodeType="withEffect">
                                  <p:stCondLst>
                                    <p:cond delay="150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500"/>
                                        <p:tgtEl>
                                          <p:spTgt spid="18"/>
                                        </p:tgtEl>
                                        <p:attrNameLst>
                                          <p:attrName>ppt_x</p:attrName>
                                        </p:attrNameLst>
                                      </p:cBhvr>
                                      <p:tavLst>
                                        <p:tav tm="0">
                                          <p:val>
                                            <p:strVal val="#ppt_x-#ppt_w*1.125000"/>
                                          </p:val>
                                        </p:tav>
                                        <p:tav tm="100000">
                                          <p:val>
                                            <p:strVal val="#ppt_x"/>
                                          </p:val>
                                        </p:tav>
                                      </p:tavLst>
                                    </p:anim>
                                    <p:animEffect transition="in" filter="wipe(right)">
                                      <p:cBhvr>
                                        <p:cTn id="44" dur="1500"/>
                                        <p:tgtEl>
                                          <p:spTgt spid="18"/>
                                        </p:tgtEl>
                                      </p:cBhvr>
                                    </p:animEffect>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6" grpId="0"/>
      <p:bldP spid="17" grpId="0"/>
      <p:bldP spid="18" grpId="0"/>
      <p:bldP spid="19" grpId="0"/>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9223" name="TextBox 17"/>
          <p:cNvSpPr txBox="1">
            <a:spLocks noChangeArrowheads="1"/>
          </p:cNvSpPr>
          <p:nvPr/>
        </p:nvSpPr>
        <p:spPr bwMode="auto">
          <a:xfrm>
            <a:off x="2179713" y="1271385"/>
            <a:ext cx="5200599" cy="1177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600" b="1" dirty="0">
                <a:solidFill>
                  <a:srgbClr val="C00000"/>
                </a:solidFill>
                <a:latin typeface="微软雅黑" pitchFamily="34" charset="-122"/>
                <a:ea typeface="微软雅黑" pitchFamily="34" charset="-122"/>
              </a:rPr>
              <a:t>第二部分</a:t>
            </a:r>
            <a:endParaRPr lang="en-US" altLang="zh-CN" sz="3600" b="1" dirty="0">
              <a:solidFill>
                <a:srgbClr val="C00000"/>
              </a:solidFill>
              <a:latin typeface="微软雅黑" pitchFamily="34" charset="-122"/>
              <a:ea typeface="微软雅黑" pitchFamily="34" charset="-122"/>
            </a:endParaRPr>
          </a:p>
          <a:p>
            <a:pPr algn="ctr" eaLnBrk="1" hangingPunct="1"/>
            <a:r>
              <a:rPr lang="zh-CN" altLang="en-US" sz="3600" b="1" dirty="0">
                <a:solidFill>
                  <a:srgbClr val="C00000"/>
                </a:solidFill>
                <a:latin typeface="微软雅黑" pitchFamily="34" charset="-122"/>
                <a:ea typeface="微软雅黑" pitchFamily="34" charset="-122"/>
              </a:rPr>
              <a:t>社会主义革命和建设时期 </a:t>
            </a:r>
          </a:p>
        </p:txBody>
      </p:sp>
      <p:cxnSp>
        <p:nvCxnSpPr>
          <p:cNvPr id="14" name="直接连接符 13"/>
          <p:cNvCxnSpPr/>
          <p:nvPr/>
        </p:nvCxnSpPr>
        <p:spPr>
          <a:xfrm>
            <a:off x="2130001" y="2538108"/>
            <a:ext cx="5236604" cy="3364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7"/>
          <p:cNvSpPr txBox="1">
            <a:spLocks noChangeArrowheads="1"/>
          </p:cNvSpPr>
          <p:nvPr/>
        </p:nvSpPr>
        <p:spPr bwMode="auto">
          <a:xfrm>
            <a:off x="2227127" y="2661245"/>
            <a:ext cx="5112568"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dirty="0">
                <a:solidFill>
                  <a:srgbClr val="C00000"/>
                </a:solidFill>
                <a:latin typeface="微软雅黑" pitchFamily="34" charset="-122"/>
                <a:ea typeface="微软雅黑" pitchFamily="34" charset="-122"/>
              </a:rPr>
              <a:t>第八次全国代表大会</a:t>
            </a:r>
            <a:r>
              <a:rPr lang="en-US" altLang="zh-CN" b="1" dirty="0">
                <a:solidFill>
                  <a:srgbClr val="C00000"/>
                </a:solidFill>
                <a:latin typeface="微软雅黑" pitchFamily="34" charset="-122"/>
                <a:ea typeface="微软雅黑" pitchFamily="34" charset="-122"/>
              </a:rPr>
              <a:t>~</a:t>
            </a:r>
            <a:r>
              <a:rPr lang="zh-CN" altLang="en-US" b="1" dirty="0">
                <a:solidFill>
                  <a:srgbClr val="C00000"/>
                </a:solidFill>
                <a:latin typeface="微软雅黑" pitchFamily="34" charset="-122"/>
                <a:ea typeface="微软雅黑" pitchFamily="34" charset="-122"/>
              </a:rPr>
              <a:t>第十次全国代表大会时期</a:t>
            </a:r>
          </a:p>
        </p:txBody>
      </p:sp>
    </p:spTree>
    <p:extLst>
      <p:ext uri="{BB962C8B-B14F-4D97-AF65-F5344CB8AC3E}">
        <p14:creationId xmlns:p14="http://schemas.microsoft.com/office/powerpoint/2010/main" val="382831222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fade">
                                      <p:cBhvr>
                                        <p:cTn id="7" dur="1000"/>
                                        <p:tgtEl>
                                          <p:spTgt spid="9223"/>
                                        </p:tgtEl>
                                      </p:cBhvr>
                                    </p:animEffect>
                                    <p:anim calcmode="lin" valueType="num">
                                      <p:cBhvr>
                                        <p:cTn id="8" dur="1000" fill="hold"/>
                                        <p:tgtEl>
                                          <p:spTgt spid="9223"/>
                                        </p:tgtEl>
                                        <p:attrNameLst>
                                          <p:attrName>ppt_x</p:attrName>
                                        </p:attrNameLst>
                                      </p:cBhvr>
                                      <p:tavLst>
                                        <p:tav tm="0">
                                          <p:val>
                                            <p:strVal val="#ppt_x"/>
                                          </p:val>
                                        </p:tav>
                                        <p:tav tm="100000">
                                          <p:val>
                                            <p:strVal val="#ppt_x"/>
                                          </p:val>
                                        </p:tav>
                                      </p:tavLst>
                                    </p:anim>
                                    <p:anim calcmode="lin" valueType="num">
                                      <p:cBhvr>
                                        <p:cTn id="9" dur="1000" fill="hold"/>
                                        <p:tgtEl>
                                          <p:spTgt spid="92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15"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9223" name="TextBox 17"/>
          <p:cNvSpPr txBox="1">
            <a:spLocks noChangeArrowheads="1"/>
          </p:cNvSpPr>
          <p:nvPr/>
        </p:nvSpPr>
        <p:spPr bwMode="auto">
          <a:xfrm>
            <a:off x="2179713" y="1271385"/>
            <a:ext cx="4856583"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600" b="1" dirty="0">
                <a:solidFill>
                  <a:srgbClr val="C00000"/>
                </a:solidFill>
                <a:latin typeface="微软雅黑" pitchFamily="34" charset="-122"/>
                <a:ea typeface="微软雅黑" pitchFamily="34" charset="-122"/>
              </a:rPr>
              <a:t>第一部分</a:t>
            </a:r>
            <a:endParaRPr lang="en-US" altLang="zh-CN" sz="3600" b="1" dirty="0">
              <a:solidFill>
                <a:srgbClr val="C00000"/>
              </a:solidFill>
              <a:latin typeface="微软雅黑" pitchFamily="34" charset="-122"/>
              <a:ea typeface="微软雅黑" pitchFamily="34" charset="-122"/>
            </a:endParaRPr>
          </a:p>
          <a:p>
            <a:pPr algn="ctr" eaLnBrk="1" hangingPunct="1"/>
            <a:r>
              <a:rPr lang="zh-CN" altLang="en-US" sz="3600" b="1" dirty="0">
                <a:solidFill>
                  <a:srgbClr val="C00000"/>
                </a:solidFill>
                <a:latin typeface="微软雅黑" pitchFamily="34" charset="-122"/>
                <a:ea typeface="微软雅黑" pitchFamily="34" charset="-122"/>
              </a:rPr>
              <a:t>新民主主义革命时期 </a:t>
            </a:r>
          </a:p>
        </p:txBody>
      </p:sp>
      <p:cxnSp>
        <p:nvCxnSpPr>
          <p:cNvPr id="14" name="直接连接符 13"/>
          <p:cNvCxnSpPr/>
          <p:nvPr/>
        </p:nvCxnSpPr>
        <p:spPr>
          <a:xfrm>
            <a:off x="2179713" y="2505577"/>
            <a:ext cx="4856584" cy="831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7"/>
          <p:cNvSpPr txBox="1">
            <a:spLocks noChangeArrowheads="1"/>
          </p:cNvSpPr>
          <p:nvPr/>
        </p:nvSpPr>
        <p:spPr bwMode="auto">
          <a:xfrm>
            <a:off x="2051720" y="2571750"/>
            <a:ext cx="5112568"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dirty="0">
                <a:solidFill>
                  <a:srgbClr val="C00000"/>
                </a:solidFill>
                <a:latin typeface="微软雅黑" pitchFamily="34" charset="-122"/>
                <a:ea typeface="微软雅黑" pitchFamily="34" charset="-122"/>
              </a:rPr>
              <a:t>第一次全国代表大会</a:t>
            </a:r>
            <a:r>
              <a:rPr lang="en-US" altLang="zh-CN" b="1" dirty="0">
                <a:solidFill>
                  <a:srgbClr val="C00000"/>
                </a:solidFill>
                <a:latin typeface="微软雅黑" pitchFamily="34" charset="-122"/>
                <a:ea typeface="微软雅黑" pitchFamily="34" charset="-122"/>
              </a:rPr>
              <a:t>~</a:t>
            </a:r>
            <a:r>
              <a:rPr lang="zh-CN" altLang="en-US" b="1" dirty="0">
                <a:solidFill>
                  <a:srgbClr val="C00000"/>
                </a:solidFill>
                <a:latin typeface="微软雅黑" pitchFamily="34" charset="-122"/>
                <a:ea typeface="微软雅黑" pitchFamily="34" charset="-122"/>
              </a:rPr>
              <a:t>第七次全国代表大会时期</a:t>
            </a:r>
          </a:p>
        </p:txBody>
      </p:sp>
    </p:spTree>
    <p:extLst>
      <p:ext uri="{BB962C8B-B14F-4D97-AF65-F5344CB8AC3E}">
        <p14:creationId xmlns:p14="http://schemas.microsoft.com/office/powerpoint/2010/main" val="214430308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fade">
                                      <p:cBhvr>
                                        <p:cTn id="7" dur="1000"/>
                                        <p:tgtEl>
                                          <p:spTgt spid="9223"/>
                                        </p:tgtEl>
                                      </p:cBhvr>
                                    </p:animEffect>
                                    <p:anim calcmode="lin" valueType="num">
                                      <p:cBhvr>
                                        <p:cTn id="8" dur="1000" fill="hold"/>
                                        <p:tgtEl>
                                          <p:spTgt spid="9223"/>
                                        </p:tgtEl>
                                        <p:attrNameLst>
                                          <p:attrName>ppt_x</p:attrName>
                                        </p:attrNameLst>
                                      </p:cBhvr>
                                      <p:tavLst>
                                        <p:tav tm="0">
                                          <p:val>
                                            <p:strVal val="#ppt_x"/>
                                          </p:val>
                                        </p:tav>
                                        <p:tav tm="100000">
                                          <p:val>
                                            <p:strVal val="#ppt_x"/>
                                          </p:val>
                                        </p:tav>
                                      </p:tavLst>
                                    </p:anim>
                                    <p:anim calcmode="lin" valueType="num">
                                      <p:cBhvr>
                                        <p:cTn id="9" dur="1000" fill="hold"/>
                                        <p:tgtEl>
                                          <p:spTgt spid="92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15"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27537" y="1678245"/>
            <a:ext cx="7728087"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b="1" dirty="0"/>
              <a:t>国民经济恢复以后，为把中国建设成为一个社会主义工业化国家，</a:t>
            </a:r>
            <a:r>
              <a:rPr lang="en-US" altLang="zh-CN" b="1" dirty="0"/>
              <a:t>1953</a:t>
            </a:r>
            <a:r>
              <a:rPr lang="zh-CN" altLang="en-US" b="1" dirty="0"/>
              <a:t>年党中央提出过渡时期总路线和总任务，要在一个相当长的时期内，逐步实现国家的社会主义工业化，并逐步实现国家对农业、对手工业和对资本主义工商业的社会主义改造。 </a:t>
            </a:r>
          </a:p>
        </p:txBody>
      </p:sp>
      <p:sp>
        <p:nvSpPr>
          <p:cNvPr id="15"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社会主义革命和建设时期</a:t>
            </a:r>
          </a:p>
        </p:txBody>
      </p:sp>
      <p:grpSp>
        <p:nvGrpSpPr>
          <p:cNvPr id="16" name="组合 15"/>
          <p:cNvGrpSpPr/>
          <p:nvPr/>
        </p:nvGrpSpPr>
        <p:grpSpPr>
          <a:xfrm>
            <a:off x="3227405" y="1059582"/>
            <a:ext cx="2808312" cy="503534"/>
            <a:chOff x="521729" y="936560"/>
            <a:chExt cx="2808312" cy="503534"/>
          </a:xfrm>
        </p:grpSpPr>
        <p:sp>
          <p:nvSpPr>
            <p:cNvPr id="17" name="燕尾形 16"/>
            <p:cNvSpPr/>
            <p:nvPr/>
          </p:nvSpPr>
          <p:spPr>
            <a:xfrm>
              <a:off x="521729" y="955462"/>
              <a:ext cx="280831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8" name="TextBox 5"/>
            <p:cNvSpPr txBox="1"/>
            <p:nvPr/>
          </p:nvSpPr>
          <p:spPr>
            <a:xfrm>
              <a:off x="1091748" y="936560"/>
              <a:ext cx="2238293"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社会主义制度的建立</a:t>
              </a:r>
            </a:p>
          </p:txBody>
        </p:sp>
        <p:sp>
          <p:nvSpPr>
            <p:cNvPr id="19"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0266" y="2865247"/>
            <a:ext cx="2422887" cy="15723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0" name="TextBox 6"/>
          <p:cNvSpPr txBox="1"/>
          <p:nvPr/>
        </p:nvSpPr>
        <p:spPr>
          <a:xfrm>
            <a:off x="2034243" y="4516647"/>
            <a:ext cx="1774932"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b="1" dirty="0">
                <a:solidFill>
                  <a:srgbClr val="C00000"/>
                </a:solidFill>
              </a:rPr>
              <a:t>第一个五年计划的实施</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92080" y="2865247"/>
            <a:ext cx="2422887" cy="15723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TextBox 6"/>
          <p:cNvSpPr txBox="1"/>
          <p:nvPr/>
        </p:nvSpPr>
        <p:spPr>
          <a:xfrm>
            <a:off x="5616057" y="4506049"/>
            <a:ext cx="1774932"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b="1" dirty="0">
                <a:solidFill>
                  <a:srgbClr val="C00000"/>
                </a:solidFill>
              </a:rPr>
              <a:t>三大改造的开始</a:t>
            </a:r>
          </a:p>
        </p:txBody>
      </p:sp>
    </p:spTree>
    <p:extLst>
      <p:ext uri="{BB962C8B-B14F-4D97-AF65-F5344CB8AC3E}">
        <p14:creationId xmlns:p14="http://schemas.microsoft.com/office/powerpoint/2010/main" val="389321068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53" presetClass="entr" presetSubtype="16"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1000" fill="hold"/>
                                        <p:tgtEl>
                                          <p:spTgt spid="3"/>
                                        </p:tgtEl>
                                        <p:attrNameLst>
                                          <p:attrName>ppt_w</p:attrName>
                                        </p:attrNameLst>
                                      </p:cBhvr>
                                      <p:tavLst>
                                        <p:tav tm="0">
                                          <p:val>
                                            <p:fltVal val="0"/>
                                          </p:val>
                                        </p:tav>
                                        <p:tav tm="100000">
                                          <p:val>
                                            <p:strVal val="#ppt_w"/>
                                          </p:val>
                                        </p:tav>
                                      </p:tavLst>
                                    </p:anim>
                                    <p:anim calcmode="lin" valueType="num">
                                      <p:cBhvr>
                                        <p:cTn id="33" dur="1000" fill="hold"/>
                                        <p:tgtEl>
                                          <p:spTgt spid="3"/>
                                        </p:tgtEl>
                                        <p:attrNameLst>
                                          <p:attrName>ppt_h</p:attrName>
                                        </p:attrNameLst>
                                      </p:cBhvr>
                                      <p:tavLst>
                                        <p:tav tm="0">
                                          <p:val>
                                            <p:fltVal val="0"/>
                                          </p:val>
                                        </p:tav>
                                        <p:tav tm="100000">
                                          <p:val>
                                            <p:strVal val="#ppt_h"/>
                                          </p:val>
                                        </p:tav>
                                      </p:tavLst>
                                    </p:anim>
                                    <p:animEffect transition="in" filter="fade">
                                      <p:cBhvr>
                                        <p:cTn id="34" dur="1000"/>
                                        <p:tgtEl>
                                          <p:spTgt spid="3"/>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20" grpId="0"/>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83568" y="1769119"/>
            <a:ext cx="7637765" cy="923330"/>
          </a:xfrm>
          <a:prstGeom prst="rect">
            <a:avLst/>
          </a:prstGeom>
          <a:noFill/>
        </p:spPr>
        <p:txBody>
          <a:bodyPr wrap="square" rtlCol="0">
            <a:spAutoFit/>
          </a:bodyPr>
          <a:lstStyle>
            <a:defPPr>
              <a:defRPr lang="zh-CN"/>
            </a:defPPr>
            <a:lvl1pPr algn="just">
              <a:lnSpc>
                <a:spcPts val="18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ct val="150000"/>
              </a:lnSpc>
              <a:buFont typeface="Wingdings" panose="05000000000000000000" pitchFamily="2" charset="2"/>
              <a:buChar char="u"/>
            </a:pPr>
            <a:r>
              <a:rPr lang="zh-CN" altLang="en-US" b="1" dirty="0"/>
              <a:t>随着经济建设的发展，新中国民主政治建设也加紧进行。</a:t>
            </a:r>
            <a:r>
              <a:rPr lang="en-US" altLang="zh-CN" b="1" dirty="0"/>
              <a:t>1954</a:t>
            </a:r>
            <a:r>
              <a:rPr lang="zh-CN" altLang="en-US" b="1" dirty="0"/>
              <a:t>年秋，第一届全国人民代表大会在北京举行，制定了</a:t>
            </a:r>
            <a:r>
              <a:rPr lang="en-US" altLang="zh-CN" b="1" dirty="0"/>
              <a:t>《</a:t>
            </a:r>
            <a:r>
              <a:rPr lang="zh-CN" altLang="en-US" b="1" dirty="0"/>
              <a:t>中华人民共和国宪法</a:t>
            </a:r>
            <a:r>
              <a:rPr lang="en-US" altLang="zh-CN" b="1" dirty="0"/>
              <a:t>》</a:t>
            </a:r>
            <a:r>
              <a:rPr lang="zh-CN" altLang="en-US" b="1" dirty="0"/>
              <a:t>，这部宪法是第一部社会主义类型的宪法，是中国人民革命胜利的经验总结，是建设社会主义的保证。</a:t>
            </a:r>
          </a:p>
        </p:txBody>
      </p:sp>
      <p:sp>
        <p:nvSpPr>
          <p:cNvPr id="10"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社会主义革命和建设时期</a:t>
            </a:r>
          </a:p>
        </p:txBody>
      </p:sp>
      <p:grpSp>
        <p:nvGrpSpPr>
          <p:cNvPr id="13" name="组合 12"/>
          <p:cNvGrpSpPr/>
          <p:nvPr/>
        </p:nvGrpSpPr>
        <p:grpSpPr>
          <a:xfrm>
            <a:off x="2267744" y="1145915"/>
            <a:ext cx="4780800" cy="503534"/>
            <a:chOff x="521729" y="936560"/>
            <a:chExt cx="4083132" cy="503534"/>
          </a:xfrm>
        </p:grpSpPr>
        <p:sp>
          <p:nvSpPr>
            <p:cNvPr id="14" name="燕尾形 13"/>
            <p:cNvSpPr/>
            <p:nvPr/>
          </p:nvSpPr>
          <p:spPr>
            <a:xfrm>
              <a:off x="521729" y="955462"/>
              <a:ext cx="408313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5" name="TextBox 5"/>
            <p:cNvSpPr txBox="1"/>
            <p:nvPr/>
          </p:nvSpPr>
          <p:spPr>
            <a:xfrm>
              <a:off x="1091748" y="936560"/>
              <a:ext cx="3222848"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第一届全国人民代表大会（宪法的制定）</a:t>
              </a:r>
            </a:p>
          </p:txBody>
        </p:sp>
        <p:sp>
          <p:nvSpPr>
            <p:cNvPr id="16"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4166" y="2931790"/>
            <a:ext cx="2082097" cy="131474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3322" y="2931790"/>
            <a:ext cx="2082097" cy="1314742"/>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78744" y="2931790"/>
            <a:ext cx="2082097" cy="1314742"/>
          </a:xfrm>
          <a:prstGeom prst="rect">
            <a:avLst/>
          </a:prstGeom>
        </p:spPr>
      </p:pic>
      <p:sp>
        <p:nvSpPr>
          <p:cNvPr id="17" name="TextBox 6"/>
          <p:cNvSpPr txBox="1"/>
          <p:nvPr/>
        </p:nvSpPr>
        <p:spPr>
          <a:xfrm>
            <a:off x="1083322" y="4299942"/>
            <a:ext cx="2082097" cy="526811"/>
          </a:xfrm>
          <a:prstGeom prst="rect">
            <a:avLst/>
          </a:prstGeom>
          <a:noFill/>
        </p:spPr>
        <p:txBody>
          <a:bodyPr wrap="square" rtlCol="0">
            <a:spAutoFit/>
          </a:bodyPr>
          <a:lstStyle>
            <a:defPPr>
              <a:defRPr lang="zh-CN"/>
            </a:defPPr>
            <a:lvl1pPr algn="just">
              <a:lnSpc>
                <a:spcPts val="18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50000"/>
              </a:lnSpc>
            </a:pPr>
            <a:r>
              <a:rPr lang="zh-CN" altLang="en-US" sz="1000" b="1" dirty="0">
                <a:solidFill>
                  <a:srgbClr val="C00000"/>
                </a:solidFill>
              </a:rPr>
              <a:t>报告投票表决结果时，全体代表起立热烈鼓掌</a:t>
            </a:r>
          </a:p>
        </p:txBody>
      </p:sp>
      <p:sp>
        <p:nvSpPr>
          <p:cNvPr id="18" name="TextBox 6"/>
          <p:cNvSpPr txBox="1"/>
          <p:nvPr/>
        </p:nvSpPr>
        <p:spPr>
          <a:xfrm>
            <a:off x="3478743" y="4299942"/>
            <a:ext cx="2082097" cy="553998"/>
          </a:xfrm>
          <a:prstGeom prst="rect">
            <a:avLst/>
          </a:prstGeom>
          <a:noFill/>
        </p:spPr>
        <p:txBody>
          <a:bodyPr wrap="square" rtlCol="0">
            <a:spAutoFit/>
          </a:bodyPr>
          <a:lstStyle>
            <a:defPPr>
              <a:defRPr lang="zh-CN"/>
            </a:defPPr>
            <a:lvl1pPr algn="just">
              <a:lnSpc>
                <a:spcPts val="18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50000"/>
              </a:lnSpc>
            </a:pPr>
            <a:r>
              <a:rPr lang="zh-CN" altLang="en-US" sz="1000" b="1" dirty="0">
                <a:solidFill>
                  <a:srgbClr val="C00000"/>
                </a:solidFill>
              </a:rPr>
              <a:t>出席会议的全体委员举手通过中华人民共和国宪法草案</a:t>
            </a:r>
          </a:p>
        </p:txBody>
      </p:sp>
      <p:sp>
        <p:nvSpPr>
          <p:cNvPr id="19" name="TextBox 6"/>
          <p:cNvSpPr txBox="1"/>
          <p:nvPr/>
        </p:nvSpPr>
        <p:spPr>
          <a:xfrm>
            <a:off x="5874163" y="4303807"/>
            <a:ext cx="2082099" cy="526811"/>
          </a:xfrm>
          <a:prstGeom prst="rect">
            <a:avLst/>
          </a:prstGeom>
          <a:noFill/>
        </p:spPr>
        <p:txBody>
          <a:bodyPr wrap="square" rtlCol="0">
            <a:spAutoFit/>
          </a:bodyPr>
          <a:lstStyle>
            <a:defPPr>
              <a:defRPr lang="zh-CN"/>
            </a:defPPr>
            <a:lvl1pPr algn="just">
              <a:lnSpc>
                <a:spcPts val="18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50000"/>
              </a:lnSpc>
            </a:pPr>
            <a:r>
              <a:rPr lang="zh-CN" altLang="en-US" sz="1000" b="1" dirty="0">
                <a:solidFill>
                  <a:srgbClr val="C00000"/>
                </a:solidFill>
              </a:rPr>
              <a:t>宪法起草委员会委员刘少奇在会议上作报告</a:t>
            </a:r>
          </a:p>
        </p:txBody>
      </p:sp>
    </p:spTree>
    <p:extLst>
      <p:ext uri="{BB962C8B-B14F-4D97-AF65-F5344CB8AC3E}">
        <p14:creationId xmlns:p14="http://schemas.microsoft.com/office/powerpoint/2010/main" val="167144241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5"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4" dur="1000" fill="hold"/>
                                        <p:tgtEl>
                                          <p:spTgt spid="3"/>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3"/>
                                        </p:tgtEl>
                                      </p:cBhvr>
                                    </p:animEffect>
                                  </p:childTnLst>
                                </p:cTn>
                              </p:par>
                              <p:par>
                                <p:cTn id="29" presetID="25" presetClass="entr" presetSubtype="0" fill="hold" nodeType="withEffect">
                                  <p:stCondLst>
                                    <p:cond delay="5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4" dur="1000" fill="hold"/>
                                        <p:tgtEl>
                                          <p:spTgt spid="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gtEl>
                                      </p:cBhvr>
                                    </p:animEffect>
                                  </p:childTnLst>
                                </p:cTn>
                              </p:par>
                              <p:par>
                                <p:cTn id="39" presetID="25" presetClass="entr" presetSubtype="0" fill="hold" nodeType="withEffect">
                                  <p:stCondLst>
                                    <p:cond delay="100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44" dur="1000" fill="hold"/>
                                        <p:tgtEl>
                                          <p:spTgt spid="2"/>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
                                        </p:tgtEl>
                                      </p:cBhvr>
                                    </p:animEffect>
                                  </p:childTnLst>
                                </p:cTn>
                              </p:par>
                            </p:childTnLst>
                          </p:cTn>
                        </p:par>
                        <p:par>
                          <p:cTn id="49" fill="hold">
                            <p:stCondLst>
                              <p:cond delay="4000"/>
                            </p:stCondLst>
                            <p:childTnLst>
                              <p:par>
                                <p:cTn id="50" presetID="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45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childTnLst>
                          </p:cTn>
                        </p:par>
                        <p:par>
                          <p:cTn id="59" fill="hold">
                            <p:stCondLst>
                              <p:cond delay="5000"/>
                            </p:stCondLst>
                            <p:childTnLst>
                              <p:par>
                                <p:cTn id="60" presetID="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fill="hold"/>
                                        <p:tgtEl>
                                          <p:spTgt spid="19"/>
                                        </p:tgtEl>
                                        <p:attrNameLst>
                                          <p:attrName>ppt_x</p:attrName>
                                        </p:attrNameLst>
                                      </p:cBhvr>
                                      <p:tavLst>
                                        <p:tav tm="0">
                                          <p:val>
                                            <p:strVal val="#ppt_x"/>
                                          </p:val>
                                        </p:tav>
                                        <p:tav tm="100000">
                                          <p:val>
                                            <p:strVal val="#ppt_x"/>
                                          </p:val>
                                        </p:tav>
                                      </p:tavLst>
                                    </p:anim>
                                    <p:anim calcmode="lin" valueType="num">
                                      <p:cBhvr additive="base">
                                        <p:cTn id="6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7" grpId="0"/>
      <p:bldP spid="18" grpId="0"/>
      <p:bldP spid="1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82463" y="1677965"/>
            <a:ext cx="7605961"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b="1" dirty="0"/>
              <a:t>社会主义改造基本完成之后，从</a:t>
            </a:r>
            <a:r>
              <a:rPr lang="en-US" altLang="zh-CN" b="1" dirty="0"/>
              <a:t>1956</a:t>
            </a:r>
            <a:r>
              <a:rPr lang="zh-CN" altLang="en-US" b="1" dirty="0"/>
              <a:t>年到</a:t>
            </a:r>
            <a:r>
              <a:rPr lang="en-US" altLang="zh-CN" b="1" dirty="0"/>
              <a:t>1966</a:t>
            </a:r>
            <a:r>
              <a:rPr lang="zh-CN" altLang="en-US" b="1" dirty="0"/>
              <a:t>年，新中国进入了全面建设社会主义时期，在这个时期内，中国共产党开始探索适合中国实际的建设社会道路并取得了重要的成果 。</a:t>
            </a:r>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860032" y="2607847"/>
            <a:ext cx="2501116" cy="1700960"/>
          </a:xfrm>
          <a:prstGeom prst="rect">
            <a:avLst/>
          </a:prstGeom>
          <a:ln w="38100" cap="sq">
            <a:noFill/>
            <a:prstDash val="solid"/>
            <a:miter lim="800000"/>
          </a:ln>
          <a:effectLst>
            <a:outerShdw blurRad="50800" dist="38100" dir="2700000" algn="tl" rotWithShape="0">
              <a:srgbClr val="000000">
                <a:alpha val="43000"/>
              </a:srgbClr>
            </a:outerShdw>
          </a:effectLst>
          <a:extLst/>
        </p:spPr>
      </p:pic>
      <p:sp>
        <p:nvSpPr>
          <p:cNvPr id="13" name="TextBox 12"/>
          <p:cNvSpPr txBox="1"/>
          <p:nvPr/>
        </p:nvSpPr>
        <p:spPr>
          <a:xfrm>
            <a:off x="4860032" y="4329979"/>
            <a:ext cx="2501116"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en-US" altLang="zh-CN" b="1" dirty="0">
                <a:solidFill>
                  <a:srgbClr val="C00000"/>
                </a:solidFill>
              </a:rPr>
              <a:t>1956</a:t>
            </a:r>
            <a:r>
              <a:rPr lang="zh-CN" altLang="en-US" b="1" dirty="0">
                <a:solidFill>
                  <a:srgbClr val="C00000"/>
                </a:solidFill>
              </a:rPr>
              <a:t>年</a:t>
            </a:r>
            <a:r>
              <a:rPr lang="en-US" altLang="zh-CN" b="1" dirty="0">
                <a:solidFill>
                  <a:srgbClr val="C00000"/>
                </a:solidFill>
              </a:rPr>
              <a:t>4</a:t>
            </a:r>
            <a:r>
              <a:rPr lang="zh-CN" altLang="en-US" b="1" dirty="0">
                <a:solidFill>
                  <a:srgbClr val="C00000"/>
                </a:solidFill>
              </a:rPr>
              <a:t>月</a:t>
            </a:r>
            <a:r>
              <a:rPr lang="en-US" altLang="zh-CN" b="1" dirty="0">
                <a:solidFill>
                  <a:srgbClr val="C00000"/>
                </a:solidFill>
              </a:rPr>
              <a:t>25</a:t>
            </a:r>
            <a:r>
              <a:rPr lang="zh-CN" altLang="en-US" b="1" dirty="0">
                <a:solidFill>
                  <a:srgbClr val="C00000"/>
                </a:solidFill>
              </a:rPr>
              <a:t>日发表</a:t>
            </a:r>
          </a:p>
        </p:txBody>
      </p:sp>
      <p:sp>
        <p:nvSpPr>
          <p:cNvPr id="10"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社会主义革命和建设时期</a:t>
            </a:r>
          </a:p>
        </p:txBody>
      </p:sp>
      <p:grpSp>
        <p:nvGrpSpPr>
          <p:cNvPr id="14" name="组合 13"/>
          <p:cNvGrpSpPr/>
          <p:nvPr/>
        </p:nvGrpSpPr>
        <p:grpSpPr>
          <a:xfrm>
            <a:off x="2405164" y="1045376"/>
            <a:ext cx="3960440" cy="503534"/>
            <a:chOff x="521729" y="936560"/>
            <a:chExt cx="3382488" cy="503534"/>
          </a:xfrm>
        </p:grpSpPr>
        <p:sp>
          <p:nvSpPr>
            <p:cNvPr id="15" name="燕尾形 14"/>
            <p:cNvSpPr/>
            <p:nvPr/>
          </p:nvSpPr>
          <p:spPr>
            <a:xfrm>
              <a:off x="521729" y="955462"/>
              <a:ext cx="3382488"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6" name="TextBox 5"/>
            <p:cNvSpPr txBox="1"/>
            <p:nvPr/>
          </p:nvSpPr>
          <p:spPr>
            <a:xfrm>
              <a:off x="1091748" y="936560"/>
              <a:ext cx="2750968"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社会主义建设在探索中曲折发展 </a:t>
              </a:r>
            </a:p>
          </p:txBody>
        </p:sp>
        <p:sp>
          <p:nvSpPr>
            <p:cNvPr id="17"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4703" y="2607847"/>
            <a:ext cx="2500575" cy="1700960"/>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8" name="TextBox 12"/>
          <p:cNvSpPr txBox="1"/>
          <p:nvPr/>
        </p:nvSpPr>
        <p:spPr>
          <a:xfrm>
            <a:off x="1664703" y="4308807"/>
            <a:ext cx="2500576"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b="1" dirty="0">
                <a:solidFill>
                  <a:srgbClr val="C00000"/>
                </a:solidFill>
              </a:rPr>
              <a:t>毛主席做</a:t>
            </a:r>
            <a:r>
              <a:rPr lang="en-US" altLang="zh-CN" b="1" dirty="0">
                <a:solidFill>
                  <a:srgbClr val="C00000"/>
                </a:solidFill>
              </a:rPr>
              <a:t>《</a:t>
            </a:r>
            <a:r>
              <a:rPr lang="zh-CN" altLang="en-US" b="1" dirty="0">
                <a:solidFill>
                  <a:srgbClr val="C00000"/>
                </a:solidFill>
              </a:rPr>
              <a:t>论十大关系</a:t>
            </a:r>
            <a:r>
              <a:rPr lang="en-US" altLang="zh-CN" b="1" dirty="0">
                <a:solidFill>
                  <a:srgbClr val="C00000"/>
                </a:solidFill>
              </a:rPr>
              <a:t>》</a:t>
            </a:r>
            <a:r>
              <a:rPr lang="zh-CN" altLang="en-US" b="1" dirty="0">
                <a:solidFill>
                  <a:srgbClr val="C00000"/>
                </a:solidFill>
              </a:rPr>
              <a:t>的报告</a:t>
            </a:r>
          </a:p>
        </p:txBody>
      </p:sp>
    </p:spTree>
    <p:extLst>
      <p:ext uri="{BB962C8B-B14F-4D97-AF65-F5344CB8AC3E}">
        <p14:creationId xmlns:p14="http://schemas.microsoft.com/office/powerpoint/2010/main" val="189583517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p:tgtEl>
                                          <p:spTgt spid="7"/>
                                        </p:tgtEl>
                                        <p:attrNameLst>
                                          <p:attrName>ppt_y</p:attrName>
                                        </p:attrNameLst>
                                      </p:cBhvr>
                                      <p:tavLst>
                                        <p:tav tm="0">
                                          <p:val>
                                            <p:strVal val="#ppt_y+#ppt_h*1.125000"/>
                                          </p:val>
                                        </p:tav>
                                        <p:tav tm="100000">
                                          <p:val>
                                            <p:strVal val="#ppt_y"/>
                                          </p:val>
                                        </p:tav>
                                      </p:tavLst>
                                    </p:anim>
                                    <p:animEffect transition="in" filter="wipe(up)">
                                      <p:cBhvr>
                                        <p:cTn id="16" dur="1000"/>
                                        <p:tgtEl>
                                          <p:spTgt spid="7"/>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1000" fill="hold"/>
                                        <p:tgtEl>
                                          <p:spTgt spid="2"/>
                                        </p:tgtEl>
                                        <p:attrNameLst>
                                          <p:attrName>ppt_w</p:attrName>
                                        </p:attrNameLst>
                                      </p:cBhvr>
                                      <p:tavLst>
                                        <p:tav tm="0">
                                          <p:val>
                                            <p:fltVal val="0"/>
                                          </p:val>
                                        </p:tav>
                                        <p:tav tm="100000">
                                          <p:val>
                                            <p:strVal val="#ppt_w"/>
                                          </p:val>
                                        </p:tav>
                                      </p:tavLst>
                                    </p:anim>
                                    <p:anim calcmode="lin" valueType="num">
                                      <p:cBhvr>
                                        <p:cTn id="21" dur="1000" fill="hold"/>
                                        <p:tgtEl>
                                          <p:spTgt spid="2"/>
                                        </p:tgtEl>
                                        <p:attrNameLst>
                                          <p:attrName>ppt_h</p:attrName>
                                        </p:attrNameLst>
                                      </p:cBhvr>
                                      <p:tavLst>
                                        <p:tav tm="0">
                                          <p:val>
                                            <p:fltVal val="0"/>
                                          </p:val>
                                        </p:tav>
                                        <p:tav tm="100000">
                                          <p:val>
                                            <p:strVal val="#ppt_h"/>
                                          </p:val>
                                        </p:tav>
                                      </p:tavLst>
                                    </p:anim>
                                    <p:anim calcmode="lin" valueType="num">
                                      <p:cBhvr>
                                        <p:cTn id="22" dur="1000" fill="hold"/>
                                        <p:tgtEl>
                                          <p:spTgt spid="2"/>
                                        </p:tgtEl>
                                        <p:attrNameLst>
                                          <p:attrName>style.rotation</p:attrName>
                                        </p:attrNameLst>
                                      </p:cBhvr>
                                      <p:tavLst>
                                        <p:tav tm="0">
                                          <p:val>
                                            <p:fltVal val="90"/>
                                          </p:val>
                                        </p:tav>
                                        <p:tav tm="100000">
                                          <p:val>
                                            <p:fltVal val="0"/>
                                          </p:val>
                                        </p:tav>
                                      </p:tavLst>
                                    </p:anim>
                                    <p:animEffect transition="in" filter="fade">
                                      <p:cBhvr>
                                        <p:cTn id="23" dur="1000"/>
                                        <p:tgtEl>
                                          <p:spTgt spid="2"/>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3500"/>
                            </p:stCondLst>
                            <p:childTnLst>
                              <p:par>
                                <p:cTn id="29" presetID="31" presetClass="entr" presetSubtype="0" fill="hold" nodeType="afterEffect">
                                  <p:stCondLst>
                                    <p:cond delay="0"/>
                                  </p:stCondLst>
                                  <p:childTnLst>
                                    <p:set>
                                      <p:cBhvr>
                                        <p:cTn id="30" dur="1" fill="hold">
                                          <p:stCondLst>
                                            <p:cond delay="0"/>
                                          </p:stCondLst>
                                        </p:cTn>
                                        <p:tgtEl>
                                          <p:spTgt spid="11266"/>
                                        </p:tgtEl>
                                        <p:attrNameLst>
                                          <p:attrName>style.visibility</p:attrName>
                                        </p:attrNameLst>
                                      </p:cBhvr>
                                      <p:to>
                                        <p:strVal val="visible"/>
                                      </p:to>
                                    </p:set>
                                    <p:anim calcmode="lin" valueType="num">
                                      <p:cBhvr>
                                        <p:cTn id="31" dur="1000" fill="hold"/>
                                        <p:tgtEl>
                                          <p:spTgt spid="11266"/>
                                        </p:tgtEl>
                                        <p:attrNameLst>
                                          <p:attrName>ppt_w</p:attrName>
                                        </p:attrNameLst>
                                      </p:cBhvr>
                                      <p:tavLst>
                                        <p:tav tm="0">
                                          <p:val>
                                            <p:fltVal val="0"/>
                                          </p:val>
                                        </p:tav>
                                        <p:tav tm="100000">
                                          <p:val>
                                            <p:strVal val="#ppt_w"/>
                                          </p:val>
                                        </p:tav>
                                      </p:tavLst>
                                    </p:anim>
                                    <p:anim calcmode="lin" valueType="num">
                                      <p:cBhvr>
                                        <p:cTn id="32" dur="1000" fill="hold"/>
                                        <p:tgtEl>
                                          <p:spTgt spid="11266"/>
                                        </p:tgtEl>
                                        <p:attrNameLst>
                                          <p:attrName>ppt_h</p:attrName>
                                        </p:attrNameLst>
                                      </p:cBhvr>
                                      <p:tavLst>
                                        <p:tav tm="0">
                                          <p:val>
                                            <p:fltVal val="0"/>
                                          </p:val>
                                        </p:tav>
                                        <p:tav tm="100000">
                                          <p:val>
                                            <p:strVal val="#ppt_h"/>
                                          </p:val>
                                        </p:tav>
                                      </p:tavLst>
                                    </p:anim>
                                    <p:anim calcmode="lin" valueType="num">
                                      <p:cBhvr>
                                        <p:cTn id="33" dur="1000" fill="hold"/>
                                        <p:tgtEl>
                                          <p:spTgt spid="11266"/>
                                        </p:tgtEl>
                                        <p:attrNameLst>
                                          <p:attrName>style.rotation</p:attrName>
                                        </p:attrNameLst>
                                      </p:cBhvr>
                                      <p:tavLst>
                                        <p:tav tm="0">
                                          <p:val>
                                            <p:fltVal val="90"/>
                                          </p:val>
                                        </p:tav>
                                        <p:tav tm="100000">
                                          <p:val>
                                            <p:fltVal val="0"/>
                                          </p:val>
                                        </p:tav>
                                      </p:tavLst>
                                    </p:anim>
                                    <p:animEffect transition="in" filter="fade">
                                      <p:cBhvr>
                                        <p:cTn id="34" dur="1000"/>
                                        <p:tgtEl>
                                          <p:spTgt spid="11266"/>
                                        </p:tgtEl>
                                      </p:cBhvr>
                                    </p:animEffect>
                                  </p:childTnLst>
                                </p:cTn>
                              </p:par>
                            </p:childTnLst>
                          </p:cTn>
                        </p:par>
                        <p:par>
                          <p:cTn id="35" fill="hold">
                            <p:stCondLst>
                              <p:cond delay="4500"/>
                            </p:stCondLst>
                            <p:childTnLst>
                              <p:par>
                                <p:cTn id="36" presetID="22" presetClass="entr" presetSubtype="8"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0" grpId="0"/>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72580" y="1630429"/>
            <a:ext cx="5675884" cy="313932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sz="1100" b="1" dirty="0"/>
              <a:t>这是建国后我们党召开的第一次全国代表大会，大会正确分析了国内形势和主要矛盾的变化，指出了国内的主要矛盾是人民对于经济文化迅速发展的需要同当前经济文化不能满足人民需要的状况之间的矛盾，提出了党和国家人民当前的主要任务，就是集中力量把国家尽快地从落后的农业国变为先进的工业国，大会坚持了既反保守又反冒进，在综合平衡中稳步前进的经济建设方针。同时，还着重提出了执政党的建设问题，要坚持党的民主集中制和集体领导制度，反对个人崇拜，发展党内民主和人民民主，加强党和群众的联系。</a:t>
            </a:r>
          </a:p>
          <a:p>
            <a:pPr marL="171450" indent="-171450">
              <a:buFont typeface="Wingdings" panose="05000000000000000000" pitchFamily="2" charset="2"/>
              <a:buChar char="u"/>
            </a:pPr>
            <a:r>
              <a:rPr lang="zh-CN" altLang="en-US" sz="1100" b="1" dirty="0"/>
              <a:t>“八大”是我党历史上具有深远意义的一次大会。她的路线是正确的，她的历史功绩在于正确地分析了形势，适时地提出把党的工作重心从革命转移到建设上来，制定了党在政治上、思想上、组织上以及经济上的一系列正确方针，提出了团结一切可以团结的力量，调动一切可以调动的因素，建设社会主义强国的任务。“八大”的重要文献是我国建设社会主义的指针，它的基本内容有着长远的指导意义。</a:t>
            </a:r>
          </a:p>
        </p:txBody>
      </p:sp>
      <p:grpSp>
        <p:nvGrpSpPr>
          <p:cNvPr id="2" name="组合 1"/>
          <p:cNvGrpSpPr/>
          <p:nvPr/>
        </p:nvGrpSpPr>
        <p:grpSpPr>
          <a:xfrm>
            <a:off x="395536" y="2054141"/>
            <a:ext cx="2478942" cy="2079719"/>
            <a:chOff x="395536" y="2054141"/>
            <a:chExt cx="2478942" cy="2079719"/>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7807" y="2054141"/>
              <a:ext cx="2476671" cy="152572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395536" y="3579862"/>
              <a:ext cx="2478941" cy="553998"/>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bg1"/>
                  </a:solidFill>
                </a:rPr>
                <a:t>时间：</a:t>
              </a:r>
              <a:r>
                <a:rPr lang="en-US" altLang="zh-CN" b="1" dirty="0">
                  <a:solidFill>
                    <a:schemeClr val="bg1"/>
                  </a:solidFill>
                </a:rPr>
                <a:t> 1956</a:t>
              </a:r>
              <a:r>
                <a:rPr lang="zh-CN" altLang="en-US" b="1" dirty="0">
                  <a:solidFill>
                    <a:schemeClr val="bg1"/>
                  </a:solidFill>
                </a:rPr>
                <a:t>年</a:t>
              </a:r>
              <a:r>
                <a:rPr lang="en-US" altLang="zh-CN" b="1" dirty="0">
                  <a:solidFill>
                    <a:schemeClr val="bg1"/>
                  </a:solidFill>
                </a:rPr>
                <a:t>9</a:t>
              </a:r>
              <a:r>
                <a:rPr lang="zh-CN" altLang="en-US" b="1" dirty="0">
                  <a:solidFill>
                    <a:schemeClr val="bg1"/>
                  </a:solidFill>
                </a:rPr>
                <a:t>月</a:t>
              </a:r>
              <a:r>
                <a:rPr lang="en-US" altLang="zh-CN" b="1" dirty="0">
                  <a:solidFill>
                    <a:schemeClr val="bg1"/>
                  </a:solidFill>
                </a:rPr>
                <a:t>15</a:t>
              </a:r>
              <a:r>
                <a:rPr lang="zh-CN" altLang="en-US" b="1" dirty="0">
                  <a:solidFill>
                    <a:schemeClr val="bg1"/>
                  </a:solidFill>
                </a:rPr>
                <a:t>日</a:t>
              </a:r>
              <a:r>
                <a:rPr lang="en-US" altLang="zh-CN" b="1" dirty="0">
                  <a:solidFill>
                    <a:schemeClr val="bg1"/>
                  </a:solidFill>
                </a:rPr>
                <a:t>-27</a:t>
              </a:r>
              <a:r>
                <a:rPr lang="zh-CN" altLang="en-US" b="1" dirty="0">
                  <a:solidFill>
                    <a:schemeClr val="bg1"/>
                  </a:solidFill>
                </a:rPr>
                <a:t>日</a:t>
              </a:r>
              <a:endParaRPr lang="en-US" altLang="zh-CN" b="1" dirty="0">
                <a:solidFill>
                  <a:schemeClr val="bg1"/>
                </a:solidFill>
              </a:endParaRPr>
            </a:p>
            <a:p>
              <a:pPr>
                <a:lnSpc>
                  <a:spcPts val="1800"/>
                </a:lnSpc>
              </a:pPr>
              <a:r>
                <a:rPr lang="zh-CN" altLang="en-US" b="1" dirty="0">
                  <a:solidFill>
                    <a:schemeClr val="bg1"/>
                  </a:solidFill>
                </a:rPr>
                <a:t>地点：北京</a:t>
              </a:r>
            </a:p>
          </p:txBody>
        </p:sp>
      </p:grpSp>
      <p:sp>
        <p:nvSpPr>
          <p:cNvPr id="15"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社会主义革命和建设时期</a:t>
            </a:r>
          </a:p>
        </p:txBody>
      </p:sp>
      <p:grpSp>
        <p:nvGrpSpPr>
          <p:cNvPr id="16" name="组合 15"/>
          <p:cNvGrpSpPr/>
          <p:nvPr/>
        </p:nvGrpSpPr>
        <p:grpSpPr>
          <a:xfrm>
            <a:off x="2405164" y="1045376"/>
            <a:ext cx="3960440" cy="503534"/>
            <a:chOff x="521729" y="936560"/>
            <a:chExt cx="3382488" cy="503534"/>
          </a:xfrm>
        </p:grpSpPr>
        <p:sp>
          <p:nvSpPr>
            <p:cNvPr id="17" name="燕尾形 16"/>
            <p:cNvSpPr/>
            <p:nvPr/>
          </p:nvSpPr>
          <p:spPr>
            <a:xfrm>
              <a:off x="521729" y="955462"/>
              <a:ext cx="3382488"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8" name="TextBox 5"/>
            <p:cNvSpPr txBox="1"/>
            <p:nvPr/>
          </p:nvSpPr>
          <p:spPr>
            <a:xfrm>
              <a:off x="1091748" y="936560"/>
              <a:ext cx="2750968"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中国共产党第八次全国代表大会</a:t>
              </a:r>
            </a:p>
          </p:txBody>
        </p:sp>
        <p:sp>
          <p:nvSpPr>
            <p:cNvPr id="19"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0009242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562" y="1939709"/>
            <a:ext cx="2304256" cy="231468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2930" y="1923678"/>
            <a:ext cx="2304256" cy="230425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112931" y="4247850"/>
            <a:ext cx="2304256" cy="461665"/>
          </a:xfrm>
          <a:prstGeom prst="rect">
            <a:avLst/>
          </a:prstGeom>
          <a:noFill/>
        </p:spPr>
        <p:txBody>
          <a:bodyPr wrap="square" rtlCol="0">
            <a:spAutoFit/>
          </a:bodyPr>
          <a:lstStyle/>
          <a:p>
            <a:pPr algn="ctr"/>
            <a:r>
              <a:rPr lang="zh-CN" altLang="en-US" sz="1200" b="1" dirty="0">
                <a:solidFill>
                  <a:srgbClr val="C00000"/>
                </a:solidFill>
                <a:latin typeface="微软雅黑" panose="020B0503020204020204" pitchFamily="34" charset="-122"/>
                <a:ea typeface="微软雅黑" panose="020B0503020204020204" pitchFamily="34" charset="-122"/>
              </a:rPr>
              <a:t>周恩来宣布</a:t>
            </a:r>
            <a:endParaRPr lang="en-US" altLang="zh-CN" sz="1200" b="1" dirty="0">
              <a:solidFill>
                <a:srgbClr val="C00000"/>
              </a:solidFill>
              <a:latin typeface="微软雅黑" panose="020B0503020204020204" pitchFamily="34" charset="-122"/>
              <a:ea typeface="微软雅黑" panose="020B0503020204020204" pitchFamily="34" charset="-122"/>
            </a:endParaRPr>
          </a:p>
          <a:p>
            <a:pPr algn="ctr"/>
            <a:r>
              <a:rPr lang="zh-CN" altLang="en-US" sz="1200" b="1" dirty="0">
                <a:solidFill>
                  <a:srgbClr val="C00000"/>
                </a:solidFill>
                <a:latin typeface="微软雅黑" panose="020B0503020204020204" pitchFamily="34" charset="-122"/>
                <a:ea typeface="微软雅黑" panose="020B0503020204020204" pitchFamily="34" charset="-122"/>
              </a:rPr>
              <a:t>我国第一颗原子弹爆炸成功</a:t>
            </a:r>
          </a:p>
        </p:txBody>
      </p:sp>
      <p:sp>
        <p:nvSpPr>
          <p:cNvPr id="10" name="TextBox 9"/>
          <p:cNvSpPr txBox="1"/>
          <p:nvPr/>
        </p:nvSpPr>
        <p:spPr>
          <a:xfrm>
            <a:off x="1800561" y="4287821"/>
            <a:ext cx="2304257" cy="461665"/>
          </a:xfrm>
          <a:prstGeom prst="rect">
            <a:avLst/>
          </a:prstGeom>
          <a:noFill/>
        </p:spPr>
        <p:txBody>
          <a:bodyPr wrap="square" rtlCol="0">
            <a:spAutoFit/>
          </a:bodyPr>
          <a:lstStyle/>
          <a:p>
            <a:pPr algn="ctr"/>
            <a:r>
              <a:rPr lang="zh-CN" altLang="en-US" sz="1200" b="1" dirty="0">
                <a:solidFill>
                  <a:srgbClr val="C00000"/>
                </a:solidFill>
                <a:latin typeface="微软雅黑" panose="020B0503020204020204" pitchFamily="34" charset="-122"/>
                <a:ea typeface="微软雅黑" panose="020B0503020204020204" pitchFamily="34" charset="-122"/>
              </a:rPr>
              <a:t>我国第一颗原子弹，代号“</a:t>
            </a:r>
            <a:r>
              <a:rPr lang="en-US" altLang="zh-CN" sz="1200" b="1" dirty="0">
                <a:solidFill>
                  <a:srgbClr val="C00000"/>
                </a:solidFill>
                <a:latin typeface="微软雅黑" panose="020B0503020204020204" pitchFamily="34" charset="-122"/>
                <a:ea typeface="微软雅黑" panose="020B0503020204020204" pitchFamily="34" charset="-122"/>
              </a:rPr>
              <a:t>596</a:t>
            </a:r>
            <a:r>
              <a:rPr lang="zh-CN" altLang="en-US" sz="1200" b="1" dirty="0">
                <a:solidFill>
                  <a:srgbClr val="C00000"/>
                </a:solidFill>
                <a:latin typeface="微软雅黑" panose="020B0503020204020204" pitchFamily="34" charset="-122"/>
                <a:ea typeface="微软雅黑" panose="020B0503020204020204" pitchFamily="34" charset="-122"/>
              </a:rPr>
              <a:t>”</a:t>
            </a:r>
            <a:endParaRPr lang="en-US" altLang="zh-CN" sz="1200" b="1" dirty="0">
              <a:solidFill>
                <a:srgbClr val="C00000"/>
              </a:solidFill>
              <a:latin typeface="微软雅黑" panose="020B0503020204020204" pitchFamily="34" charset="-122"/>
              <a:ea typeface="微软雅黑" panose="020B0503020204020204" pitchFamily="34" charset="-122"/>
            </a:endParaRPr>
          </a:p>
          <a:p>
            <a:pPr algn="ctr"/>
            <a:r>
              <a:rPr lang="zh-CN" altLang="en-US" sz="1200" b="1" dirty="0">
                <a:solidFill>
                  <a:srgbClr val="C00000"/>
                </a:solidFill>
                <a:latin typeface="微软雅黑" panose="020B0503020204020204" pitchFamily="34" charset="-122"/>
                <a:ea typeface="微软雅黑" panose="020B0503020204020204" pitchFamily="34" charset="-122"/>
              </a:rPr>
              <a:t>爆炸成功</a:t>
            </a:r>
          </a:p>
        </p:txBody>
      </p:sp>
      <p:sp>
        <p:nvSpPr>
          <p:cNvPr id="11"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社会主义革命和建设时期</a:t>
            </a:r>
          </a:p>
        </p:txBody>
      </p:sp>
      <p:grpSp>
        <p:nvGrpSpPr>
          <p:cNvPr id="12" name="组合 11"/>
          <p:cNvGrpSpPr/>
          <p:nvPr/>
        </p:nvGrpSpPr>
        <p:grpSpPr>
          <a:xfrm>
            <a:off x="1691680" y="1142023"/>
            <a:ext cx="5911252" cy="484632"/>
            <a:chOff x="521729" y="955462"/>
            <a:chExt cx="5048616" cy="484632"/>
          </a:xfrm>
        </p:grpSpPr>
        <p:sp>
          <p:nvSpPr>
            <p:cNvPr id="13" name="燕尾形 12"/>
            <p:cNvSpPr/>
            <p:nvPr/>
          </p:nvSpPr>
          <p:spPr>
            <a:xfrm>
              <a:off x="521729" y="955462"/>
              <a:ext cx="5048616"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4" name="TextBox 5"/>
            <p:cNvSpPr txBox="1"/>
            <p:nvPr/>
          </p:nvSpPr>
          <p:spPr>
            <a:xfrm>
              <a:off x="1080861" y="1041587"/>
              <a:ext cx="4417097" cy="3231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600" b="1" dirty="0">
                  <a:solidFill>
                    <a:schemeClr val="bg1"/>
                  </a:solidFill>
                </a:rPr>
                <a:t>我国在</a:t>
              </a:r>
              <a:r>
                <a:rPr lang="en-US" altLang="zh-CN" sz="1600" b="1" dirty="0">
                  <a:solidFill>
                    <a:schemeClr val="bg1"/>
                  </a:solidFill>
                </a:rPr>
                <a:t>1964</a:t>
              </a:r>
              <a:r>
                <a:rPr lang="zh-CN" altLang="en-US" sz="1600" b="1" dirty="0">
                  <a:solidFill>
                    <a:schemeClr val="bg1"/>
                  </a:solidFill>
                </a:rPr>
                <a:t>年</a:t>
              </a:r>
              <a:r>
                <a:rPr lang="en-US" altLang="zh-CN" sz="1600" b="1" dirty="0">
                  <a:solidFill>
                    <a:schemeClr val="bg1"/>
                  </a:solidFill>
                </a:rPr>
                <a:t>10</a:t>
              </a:r>
              <a:r>
                <a:rPr lang="zh-CN" altLang="en-US" sz="1600" b="1" dirty="0">
                  <a:solidFill>
                    <a:schemeClr val="bg1"/>
                  </a:solidFill>
                </a:rPr>
                <a:t>月</a:t>
              </a:r>
              <a:r>
                <a:rPr lang="en-US" altLang="zh-CN" sz="1600" b="1" dirty="0">
                  <a:solidFill>
                    <a:schemeClr val="bg1"/>
                  </a:solidFill>
                </a:rPr>
                <a:t>16</a:t>
              </a:r>
              <a:r>
                <a:rPr lang="zh-CN" altLang="en-US" sz="1600" b="1" dirty="0">
                  <a:solidFill>
                    <a:schemeClr val="bg1"/>
                  </a:solidFill>
                </a:rPr>
                <a:t>日成功爆炸了我国第一颗原子弹 </a:t>
              </a:r>
            </a:p>
          </p:txBody>
        </p:sp>
        <p:sp>
          <p:nvSpPr>
            <p:cNvPr id="15"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841203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3314"/>
                                        </p:tgtEl>
                                        <p:attrNameLst>
                                          <p:attrName>style.visibility</p:attrName>
                                        </p:attrNameLst>
                                      </p:cBhvr>
                                      <p:to>
                                        <p:strVal val="visible"/>
                                      </p:to>
                                    </p:set>
                                    <p:animEffect transition="in" filter="randombar(horizontal)">
                                      <p:cBhvr>
                                        <p:cTn id="15" dur="1000"/>
                                        <p:tgtEl>
                                          <p:spTgt spid="1331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13315"/>
                                        </p:tgtEl>
                                        <p:attrNameLst>
                                          <p:attrName>style.visibility</p:attrName>
                                        </p:attrNameLst>
                                      </p:cBhvr>
                                      <p:to>
                                        <p:strVal val="visible"/>
                                      </p:to>
                                    </p:set>
                                    <p:animEffect transition="in" filter="randombar(horizontal)">
                                      <p:cBhvr>
                                        <p:cTn id="24" dur="1000"/>
                                        <p:tgtEl>
                                          <p:spTgt spid="13315"/>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211960" y="1899469"/>
            <a:ext cx="4536504" cy="258532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gn="l">
              <a:buFont typeface="Wingdings" panose="05000000000000000000" pitchFamily="2" charset="2"/>
              <a:buChar char="u"/>
            </a:pPr>
            <a:r>
              <a:rPr lang="zh-CN" altLang="en-US" b="1" dirty="0"/>
              <a:t>大会通过了政治报告和党章修正草案。九大通过的新党章，错误地把“无产阶级专政下继续革命的理论”和林彪“是毛泽东同志的亲密战友和接班人”写进了总纲；对毛泽东思想作了歪曲的阐述；砍掉了原党章中党员权利一节，取消了党员的预备期，取消了中央书记处，取消了中央监察委员会等机构。</a:t>
            </a:r>
            <a:endParaRPr lang="en-US" altLang="zh-CN" b="1" dirty="0"/>
          </a:p>
          <a:p>
            <a:pPr marL="171450" indent="-171450" algn="l">
              <a:buFont typeface="Wingdings" panose="05000000000000000000" pitchFamily="2" charset="2"/>
              <a:buChar char="u"/>
            </a:pPr>
            <a:r>
              <a:rPr lang="zh-CN" altLang="en-US" b="1" dirty="0"/>
              <a:t>九大自始至终被强烈的个人崇拜和“左”倾狂热气氛所笼罩。它加强了林彪、江青等人在党中央的地位，使“文化大革命”的错误理论和实践更加合法化。实践证明，九大在思想上、政治上和组织上的指导方针都是错误的。 </a:t>
            </a:r>
          </a:p>
        </p:txBody>
      </p:sp>
      <p:grpSp>
        <p:nvGrpSpPr>
          <p:cNvPr id="2" name="组合 1"/>
          <p:cNvGrpSpPr/>
          <p:nvPr/>
        </p:nvGrpSpPr>
        <p:grpSpPr>
          <a:xfrm>
            <a:off x="755575" y="1984812"/>
            <a:ext cx="3167144" cy="2365629"/>
            <a:chOff x="755575" y="1984812"/>
            <a:chExt cx="3167144" cy="2365629"/>
          </a:xfrm>
        </p:grpSpPr>
        <p:pic>
          <p:nvPicPr>
            <p:cNvPr id="21506" name="Picture 2" descr="http://s9.sinaimg.cn/middle/6b586206xbc7fef3372d8&amp;690"/>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55576" y="1984812"/>
              <a:ext cx="3167143" cy="1887346"/>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3" name="TextBox 12"/>
            <p:cNvSpPr txBox="1"/>
            <p:nvPr/>
          </p:nvSpPr>
          <p:spPr>
            <a:xfrm>
              <a:off x="755575" y="3796443"/>
              <a:ext cx="3167143" cy="553998"/>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bg1"/>
                  </a:solidFill>
                </a:rPr>
                <a:t>时间：</a:t>
              </a:r>
              <a:r>
                <a:rPr lang="en-US" altLang="zh-CN" b="1" dirty="0">
                  <a:solidFill>
                    <a:schemeClr val="bg1"/>
                  </a:solidFill>
                </a:rPr>
                <a:t>1969</a:t>
              </a:r>
              <a:r>
                <a:rPr lang="zh-CN" altLang="en-US" b="1" dirty="0">
                  <a:solidFill>
                    <a:schemeClr val="bg1"/>
                  </a:solidFill>
                </a:rPr>
                <a:t>年</a:t>
              </a:r>
              <a:r>
                <a:rPr lang="en-US" altLang="zh-CN" b="1" dirty="0">
                  <a:solidFill>
                    <a:schemeClr val="bg1"/>
                  </a:solidFill>
                </a:rPr>
                <a:t>4</a:t>
              </a:r>
              <a:r>
                <a:rPr lang="zh-CN" altLang="en-US" b="1" dirty="0">
                  <a:solidFill>
                    <a:schemeClr val="bg1"/>
                  </a:solidFill>
                </a:rPr>
                <a:t>月</a:t>
              </a:r>
              <a:r>
                <a:rPr lang="en-US" altLang="zh-CN" b="1" dirty="0">
                  <a:solidFill>
                    <a:schemeClr val="bg1"/>
                  </a:solidFill>
                </a:rPr>
                <a:t>1</a:t>
              </a:r>
              <a:r>
                <a:rPr lang="zh-CN" altLang="en-US" b="1" dirty="0">
                  <a:solidFill>
                    <a:schemeClr val="bg1"/>
                  </a:solidFill>
                </a:rPr>
                <a:t>日</a:t>
              </a:r>
              <a:r>
                <a:rPr lang="en-US" altLang="zh-CN" b="1" dirty="0">
                  <a:solidFill>
                    <a:schemeClr val="bg1"/>
                  </a:solidFill>
                </a:rPr>
                <a:t>-24</a:t>
              </a:r>
              <a:r>
                <a:rPr lang="zh-CN" altLang="en-US" b="1" dirty="0">
                  <a:solidFill>
                    <a:schemeClr val="bg1"/>
                  </a:solidFill>
                </a:rPr>
                <a:t>日</a:t>
              </a:r>
              <a:endParaRPr lang="en-US" altLang="zh-CN" b="1" dirty="0">
                <a:solidFill>
                  <a:schemeClr val="bg1"/>
                </a:solidFill>
              </a:endParaRPr>
            </a:p>
            <a:p>
              <a:pPr>
                <a:lnSpc>
                  <a:spcPts val="1800"/>
                </a:lnSpc>
              </a:pPr>
              <a:r>
                <a:rPr lang="zh-CN" altLang="en-US" b="1" dirty="0">
                  <a:solidFill>
                    <a:schemeClr val="bg1"/>
                  </a:solidFill>
                </a:rPr>
                <a:t>地点：北京</a:t>
              </a:r>
            </a:p>
          </p:txBody>
        </p:sp>
      </p:grpSp>
      <p:sp>
        <p:nvSpPr>
          <p:cNvPr id="14"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社会主义革命和建设时期</a:t>
            </a:r>
          </a:p>
        </p:txBody>
      </p:sp>
      <p:grpSp>
        <p:nvGrpSpPr>
          <p:cNvPr id="15" name="组合 14"/>
          <p:cNvGrpSpPr/>
          <p:nvPr/>
        </p:nvGrpSpPr>
        <p:grpSpPr>
          <a:xfrm>
            <a:off x="2405164" y="1045376"/>
            <a:ext cx="3960440" cy="503534"/>
            <a:chOff x="521729" y="936560"/>
            <a:chExt cx="3382488" cy="503534"/>
          </a:xfrm>
        </p:grpSpPr>
        <p:sp>
          <p:nvSpPr>
            <p:cNvPr id="16" name="燕尾形 15"/>
            <p:cNvSpPr/>
            <p:nvPr/>
          </p:nvSpPr>
          <p:spPr>
            <a:xfrm>
              <a:off x="521729" y="955462"/>
              <a:ext cx="3382488"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7" name="TextBox 5"/>
            <p:cNvSpPr txBox="1"/>
            <p:nvPr/>
          </p:nvSpPr>
          <p:spPr>
            <a:xfrm>
              <a:off x="1091748" y="936560"/>
              <a:ext cx="2750968"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中国共产党第九次全国代表大会</a:t>
              </a:r>
            </a:p>
          </p:txBody>
        </p:sp>
        <p:sp>
          <p:nvSpPr>
            <p:cNvPr id="18"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603809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4" presetClass="entr" presetSubtype="5"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vertical)">
                                      <p:cBhvr>
                                        <p:cTn id="15" dur="1000"/>
                                        <p:tgtEl>
                                          <p:spTgt spid="2"/>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275856" y="1880567"/>
            <a:ext cx="4968552" cy="286232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gn="l">
              <a:buFont typeface="Wingdings" panose="05000000000000000000" pitchFamily="2" charset="2"/>
              <a:buChar char="u"/>
            </a:pPr>
            <a:r>
              <a:rPr lang="zh-CN" altLang="en-US" b="1" dirty="0"/>
              <a:t>这次大会是在粉碎林彪反革命集团以后，周恩来主持中央日常工作，全国各方面形势有了好转的情况下召开的。 </a:t>
            </a:r>
            <a:endParaRPr lang="en-US" altLang="zh-CN" b="1" dirty="0"/>
          </a:p>
          <a:p>
            <a:pPr marL="171450" indent="-171450" algn="l">
              <a:buFont typeface="Wingdings" panose="05000000000000000000" pitchFamily="2" charset="2"/>
              <a:buChar char="u"/>
            </a:pPr>
            <a:r>
              <a:rPr lang="zh-CN" altLang="en-US" b="1" dirty="0"/>
              <a:t>会上宣布，根据毛泽东的提议，中央政治局决定王洪文到中央工作，并同华国锋、吴德一起列席政治局会议。会议决定成立由王洪文负责的党章修改小组提出党章修改草案。根据毛泽东、周恩来的意见，宣布解放谭震林、李井泉等</a:t>
            </a:r>
            <a:r>
              <a:rPr lang="en-US" altLang="zh-CN" b="1" dirty="0"/>
              <a:t>13</a:t>
            </a:r>
            <a:r>
              <a:rPr lang="zh-CN" altLang="en-US" b="1" dirty="0"/>
              <a:t>名老干部。</a:t>
            </a:r>
            <a:endParaRPr lang="en-US" altLang="zh-CN" b="1" dirty="0"/>
          </a:p>
          <a:p>
            <a:pPr marL="171450" indent="-171450" algn="l">
              <a:buFont typeface="Wingdings" panose="05000000000000000000" pitchFamily="2" charset="2"/>
              <a:buChar char="u"/>
            </a:pPr>
            <a:r>
              <a:rPr lang="zh-CN" altLang="en-US" b="1" dirty="0"/>
              <a:t>大会通过了政治报告、关于修改党章的报告和</a:t>
            </a:r>
            <a:r>
              <a:rPr lang="en-US" altLang="zh-CN" b="1" dirty="0"/>
              <a:t>《</a:t>
            </a:r>
            <a:r>
              <a:rPr lang="zh-CN" altLang="en-US" b="1" dirty="0"/>
              <a:t>中国共产党章程</a:t>
            </a:r>
            <a:r>
              <a:rPr lang="en-US" altLang="zh-CN" b="1" dirty="0"/>
              <a:t>》</a:t>
            </a:r>
            <a:r>
              <a:rPr lang="zh-CN" altLang="en-US" b="1" dirty="0"/>
              <a:t>。十大党章在“左”倾错误方面的新发展，主要是充实所谓两条路线斗争经验的内容，把“批判修正主义列为加强党的思想建设的长期任务”；片面提出“反潮流”原则，要求党员要具有反潮流的精神等。</a:t>
            </a:r>
          </a:p>
        </p:txBody>
      </p:sp>
      <p:grpSp>
        <p:nvGrpSpPr>
          <p:cNvPr id="2" name="组合 1"/>
          <p:cNvGrpSpPr/>
          <p:nvPr/>
        </p:nvGrpSpPr>
        <p:grpSpPr>
          <a:xfrm>
            <a:off x="971600" y="1923678"/>
            <a:ext cx="1967448" cy="2819242"/>
            <a:chOff x="971600" y="1923678"/>
            <a:chExt cx="1967448" cy="2819242"/>
          </a:xfrm>
        </p:grpSpPr>
        <p:pic>
          <p:nvPicPr>
            <p:cNvPr id="20484"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71600" y="1923678"/>
              <a:ext cx="1967448" cy="2362900"/>
            </a:xfrm>
            <a:prstGeom prst="rect">
              <a:avLst/>
            </a:prstGeom>
            <a:ln w="127000" cap="rnd">
              <a:no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971600" y="4214570"/>
              <a:ext cx="1967448" cy="528350"/>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050" b="1" dirty="0">
                  <a:solidFill>
                    <a:schemeClr val="bg1"/>
                  </a:solidFill>
                </a:rPr>
                <a:t>时间：</a:t>
              </a:r>
              <a:r>
                <a:rPr lang="en-US" altLang="zh-CN" sz="1050" b="1" dirty="0">
                  <a:solidFill>
                    <a:schemeClr val="bg1"/>
                  </a:solidFill>
                </a:rPr>
                <a:t> 1973</a:t>
              </a:r>
              <a:r>
                <a:rPr lang="zh-CN" altLang="en-US" sz="1050" b="1" dirty="0">
                  <a:solidFill>
                    <a:schemeClr val="bg1"/>
                  </a:solidFill>
                </a:rPr>
                <a:t>年</a:t>
              </a:r>
              <a:r>
                <a:rPr lang="en-US" altLang="zh-CN" sz="1050" b="1" dirty="0">
                  <a:solidFill>
                    <a:schemeClr val="bg1"/>
                  </a:solidFill>
                </a:rPr>
                <a:t>8</a:t>
              </a:r>
              <a:r>
                <a:rPr lang="zh-CN" altLang="en-US" sz="1050" b="1" dirty="0">
                  <a:solidFill>
                    <a:schemeClr val="bg1"/>
                  </a:solidFill>
                </a:rPr>
                <a:t>月</a:t>
              </a:r>
              <a:r>
                <a:rPr lang="en-US" altLang="zh-CN" sz="1050" b="1" dirty="0">
                  <a:solidFill>
                    <a:schemeClr val="bg1"/>
                  </a:solidFill>
                </a:rPr>
                <a:t>24</a:t>
              </a:r>
              <a:r>
                <a:rPr lang="zh-CN" altLang="en-US" sz="1050" b="1" dirty="0">
                  <a:solidFill>
                    <a:schemeClr val="bg1"/>
                  </a:solidFill>
                </a:rPr>
                <a:t>日</a:t>
              </a:r>
              <a:r>
                <a:rPr lang="en-US" altLang="zh-CN" sz="1050" b="1" dirty="0">
                  <a:solidFill>
                    <a:schemeClr val="bg1"/>
                  </a:solidFill>
                </a:rPr>
                <a:t>-28</a:t>
              </a:r>
              <a:r>
                <a:rPr lang="zh-CN" altLang="en-US" sz="1050" b="1" dirty="0">
                  <a:solidFill>
                    <a:schemeClr val="bg1"/>
                  </a:solidFill>
                </a:rPr>
                <a:t>日</a:t>
              </a:r>
              <a:endParaRPr lang="en-US" altLang="zh-CN" sz="1050" b="1" dirty="0">
                <a:solidFill>
                  <a:schemeClr val="bg1"/>
                </a:solidFill>
              </a:endParaRPr>
            </a:p>
            <a:p>
              <a:pPr>
                <a:lnSpc>
                  <a:spcPts val="1800"/>
                </a:lnSpc>
              </a:pPr>
              <a:r>
                <a:rPr lang="zh-CN" altLang="en-US" sz="1050" b="1" dirty="0">
                  <a:solidFill>
                    <a:schemeClr val="bg1"/>
                  </a:solidFill>
                </a:rPr>
                <a:t>地点：北京</a:t>
              </a:r>
            </a:p>
          </p:txBody>
        </p:sp>
      </p:grpSp>
      <p:sp>
        <p:nvSpPr>
          <p:cNvPr id="15"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社会主义革命和建设时期</a:t>
            </a:r>
          </a:p>
        </p:txBody>
      </p:sp>
      <p:grpSp>
        <p:nvGrpSpPr>
          <p:cNvPr id="16" name="组合 15"/>
          <p:cNvGrpSpPr/>
          <p:nvPr/>
        </p:nvGrpSpPr>
        <p:grpSpPr>
          <a:xfrm>
            <a:off x="2405164" y="1045376"/>
            <a:ext cx="3960440" cy="503534"/>
            <a:chOff x="521729" y="936560"/>
            <a:chExt cx="3382488" cy="503534"/>
          </a:xfrm>
        </p:grpSpPr>
        <p:sp>
          <p:nvSpPr>
            <p:cNvPr id="17" name="燕尾形 16"/>
            <p:cNvSpPr/>
            <p:nvPr/>
          </p:nvSpPr>
          <p:spPr>
            <a:xfrm>
              <a:off x="521729" y="955462"/>
              <a:ext cx="3382488"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8" name="TextBox 5"/>
            <p:cNvSpPr txBox="1"/>
            <p:nvPr/>
          </p:nvSpPr>
          <p:spPr>
            <a:xfrm>
              <a:off x="1091748" y="936560"/>
              <a:ext cx="2750968"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中国共产党第十次全国代表大会</a:t>
              </a:r>
            </a:p>
          </p:txBody>
        </p:sp>
        <p:sp>
          <p:nvSpPr>
            <p:cNvPr id="19"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1333705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9223" name="TextBox 17"/>
          <p:cNvSpPr txBox="1">
            <a:spLocks noChangeArrowheads="1"/>
          </p:cNvSpPr>
          <p:nvPr/>
        </p:nvSpPr>
        <p:spPr bwMode="auto">
          <a:xfrm>
            <a:off x="724695" y="1203598"/>
            <a:ext cx="8117431" cy="1177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600" b="1" dirty="0">
                <a:solidFill>
                  <a:srgbClr val="C00000"/>
                </a:solidFill>
                <a:latin typeface="微软雅黑" pitchFamily="34" charset="-122"/>
                <a:ea typeface="微软雅黑" pitchFamily="34" charset="-122"/>
              </a:rPr>
              <a:t>第三部分</a:t>
            </a:r>
            <a:endParaRPr lang="en-US" altLang="zh-CN" sz="3600" b="1" dirty="0">
              <a:solidFill>
                <a:srgbClr val="C00000"/>
              </a:solidFill>
              <a:latin typeface="微软雅黑" pitchFamily="34" charset="-122"/>
              <a:ea typeface="微软雅黑" pitchFamily="34" charset="-122"/>
            </a:endParaRPr>
          </a:p>
          <a:p>
            <a:pPr eaLnBrk="1" hangingPunct="1"/>
            <a:r>
              <a:rPr lang="zh-CN" altLang="en-US" sz="3600" b="1" dirty="0">
                <a:solidFill>
                  <a:srgbClr val="C00000"/>
                </a:solidFill>
                <a:latin typeface="微软雅黑" pitchFamily="34" charset="-122"/>
                <a:ea typeface="微软雅黑" pitchFamily="34" charset="-122"/>
              </a:rPr>
              <a:t>改革开放和社会主义现代化建设新时期</a:t>
            </a:r>
          </a:p>
        </p:txBody>
      </p:sp>
      <p:cxnSp>
        <p:nvCxnSpPr>
          <p:cNvPr id="14" name="直接连接符 13"/>
          <p:cNvCxnSpPr/>
          <p:nvPr/>
        </p:nvCxnSpPr>
        <p:spPr>
          <a:xfrm>
            <a:off x="683568" y="2504505"/>
            <a:ext cx="7992888" cy="603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7"/>
          <p:cNvSpPr txBox="1">
            <a:spLocks noChangeArrowheads="1"/>
          </p:cNvSpPr>
          <p:nvPr/>
        </p:nvSpPr>
        <p:spPr bwMode="auto">
          <a:xfrm>
            <a:off x="2227126" y="2661245"/>
            <a:ext cx="5441217"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dirty="0">
                <a:solidFill>
                  <a:srgbClr val="C00000"/>
                </a:solidFill>
                <a:latin typeface="微软雅黑" pitchFamily="34" charset="-122"/>
                <a:ea typeface="微软雅黑" pitchFamily="34" charset="-122"/>
              </a:rPr>
              <a:t>第十一次全国代表大会</a:t>
            </a:r>
            <a:r>
              <a:rPr lang="en-US" altLang="zh-CN" b="1" dirty="0">
                <a:solidFill>
                  <a:srgbClr val="C00000"/>
                </a:solidFill>
                <a:latin typeface="微软雅黑" pitchFamily="34" charset="-122"/>
                <a:ea typeface="微软雅黑" pitchFamily="34" charset="-122"/>
              </a:rPr>
              <a:t>~</a:t>
            </a:r>
            <a:r>
              <a:rPr lang="zh-CN" altLang="en-US" b="1" dirty="0">
                <a:solidFill>
                  <a:srgbClr val="C00000"/>
                </a:solidFill>
                <a:latin typeface="微软雅黑" pitchFamily="34" charset="-122"/>
                <a:ea typeface="微软雅黑" pitchFamily="34" charset="-122"/>
              </a:rPr>
              <a:t>第十八次全国代表大会时期</a:t>
            </a:r>
          </a:p>
        </p:txBody>
      </p:sp>
    </p:spTree>
    <p:extLst>
      <p:ext uri="{BB962C8B-B14F-4D97-AF65-F5344CB8AC3E}">
        <p14:creationId xmlns:p14="http://schemas.microsoft.com/office/powerpoint/2010/main" val="125942243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fade">
                                      <p:cBhvr>
                                        <p:cTn id="7" dur="1000"/>
                                        <p:tgtEl>
                                          <p:spTgt spid="9223"/>
                                        </p:tgtEl>
                                      </p:cBhvr>
                                    </p:animEffect>
                                    <p:anim calcmode="lin" valueType="num">
                                      <p:cBhvr>
                                        <p:cTn id="8" dur="1000" fill="hold"/>
                                        <p:tgtEl>
                                          <p:spTgt spid="9223"/>
                                        </p:tgtEl>
                                        <p:attrNameLst>
                                          <p:attrName>ppt_x</p:attrName>
                                        </p:attrNameLst>
                                      </p:cBhvr>
                                      <p:tavLst>
                                        <p:tav tm="0">
                                          <p:val>
                                            <p:strVal val="#ppt_x"/>
                                          </p:val>
                                        </p:tav>
                                        <p:tav tm="100000">
                                          <p:val>
                                            <p:strVal val="#ppt_x"/>
                                          </p:val>
                                        </p:tav>
                                      </p:tavLst>
                                    </p:anim>
                                    <p:anim calcmode="lin" valueType="num">
                                      <p:cBhvr>
                                        <p:cTn id="9" dur="1000" fill="hold"/>
                                        <p:tgtEl>
                                          <p:spTgt spid="92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15"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635896" y="1707654"/>
            <a:ext cx="4896544" cy="282968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b="1" dirty="0"/>
              <a:t>大会总结了同“四人帮”的斗争，宣告“文化大革命”已经结束，重申在本世纪内把我国建设成为社会主义现代化强国是新时期中国共产党的根本任务。但是，由于当时历史条件的限制和华国锋的错误影响，大会没有能够纠正“文化大革命”的错误理论、政策和口号，仍然坚持“以阶级斗争为纲”和“无产阶级专政下继续革命”的错误理论，错误判定“四人帮”推行的是一种所谓“极右的反革命的修正主义路线”，强调中国共产党的任务是“反右”而不是纠“左”，继续肯定党内有“走资派”，并继续说像“文化大革命”这种性质的政治大革命还要进行多次等等，因而这次大会未能完成从理论上和中国共产党的指导方针上根本拨乱反正的任务。 </a:t>
            </a:r>
          </a:p>
        </p:txBody>
      </p:sp>
      <p:grpSp>
        <p:nvGrpSpPr>
          <p:cNvPr id="2" name="组合 1"/>
          <p:cNvGrpSpPr/>
          <p:nvPr/>
        </p:nvGrpSpPr>
        <p:grpSpPr>
          <a:xfrm>
            <a:off x="611560" y="2067694"/>
            <a:ext cx="2736304" cy="2124399"/>
            <a:chOff x="611560" y="2067694"/>
            <a:chExt cx="2736304" cy="2124399"/>
          </a:xfrm>
        </p:grpSpPr>
        <p:sp>
          <p:nvSpPr>
            <p:cNvPr id="13" name="TextBox 12"/>
            <p:cNvSpPr txBox="1"/>
            <p:nvPr/>
          </p:nvSpPr>
          <p:spPr>
            <a:xfrm>
              <a:off x="613978" y="3638095"/>
              <a:ext cx="2733886" cy="553998"/>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bg1"/>
                  </a:solidFill>
                </a:rPr>
                <a:t>时间：</a:t>
              </a:r>
              <a:r>
                <a:rPr lang="en-US" altLang="zh-CN" b="1" dirty="0">
                  <a:solidFill>
                    <a:schemeClr val="bg1"/>
                  </a:solidFill>
                </a:rPr>
                <a:t> 1977</a:t>
              </a:r>
              <a:r>
                <a:rPr lang="zh-CN" altLang="en-US" b="1" dirty="0">
                  <a:solidFill>
                    <a:schemeClr val="bg1"/>
                  </a:solidFill>
                </a:rPr>
                <a:t>年</a:t>
              </a:r>
              <a:r>
                <a:rPr lang="en-US" altLang="zh-CN" b="1" dirty="0">
                  <a:solidFill>
                    <a:schemeClr val="bg1"/>
                  </a:solidFill>
                </a:rPr>
                <a:t>8</a:t>
              </a:r>
              <a:r>
                <a:rPr lang="zh-CN" altLang="en-US" b="1" dirty="0">
                  <a:solidFill>
                    <a:schemeClr val="bg1"/>
                  </a:solidFill>
                </a:rPr>
                <a:t>月</a:t>
              </a:r>
              <a:r>
                <a:rPr lang="en-US" altLang="zh-CN" b="1" dirty="0">
                  <a:solidFill>
                    <a:schemeClr val="bg1"/>
                  </a:solidFill>
                </a:rPr>
                <a:t>12</a:t>
              </a:r>
              <a:r>
                <a:rPr lang="zh-CN" altLang="en-US" b="1" dirty="0">
                  <a:solidFill>
                    <a:schemeClr val="bg1"/>
                  </a:solidFill>
                </a:rPr>
                <a:t>日</a:t>
              </a:r>
              <a:r>
                <a:rPr lang="en-US" altLang="zh-CN" b="1" dirty="0">
                  <a:solidFill>
                    <a:schemeClr val="bg1"/>
                  </a:solidFill>
                </a:rPr>
                <a:t>-18</a:t>
              </a:r>
              <a:r>
                <a:rPr lang="zh-CN" altLang="en-US" b="1" dirty="0">
                  <a:solidFill>
                    <a:schemeClr val="bg1"/>
                  </a:solidFill>
                </a:rPr>
                <a:t>日</a:t>
              </a:r>
              <a:endParaRPr lang="en-US" altLang="zh-CN" b="1" dirty="0">
                <a:solidFill>
                  <a:schemeClr val="bg1"/>
                </a:solidFill>
              </a:endParaRPr>
            </a:p>
            <a:p>
              <a:pPr>
                <a:lnSpc>
                  <a:spcPts val="1800"/>
                </a:lnSpc>
              </a:pPr>
              <a:r>
                <a:rPr lang="zh-CN" altLang="en-US" b="1" dirty="0">
                  <a:solidFill>
                    <a:schemeClr val="bg1"/>
                  </a:solidFill>
                </a:rPr>
                <a:t>地点：北京</a:t>
              </a:r>
            </a:p>
          </p:txBody>
        </p:sp>
        <p:pic>
          <p:nvPicPr>
            <p:cNvPr id="17410" name="Picture 2" descr="http://www.shm.com.cn/special/attachement/jpg/site1/20121105/506313c1c4cc1201751c1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2067694"/>
              <a:ext cx="2736304" cy="1570401"/>
            </a:xfrm>
            <a:prstGeom prst="rect">
              <a:avLst/>
            </a:prstGeom>
            <a:ln w="38100" cap="sq">
              <a:noFill/>
              <a:prstDash val="solid"/>
              <a:miter lim="800000"/>
            </a:ln>
            <a:effectLst/>
            <a:extLst>
              <a:ext uri="{909E8E84-426E-40DD-AFC4-6F175D3DCCD1}">
                <a14:hiddenFill xmlns:a14="http://schemas.microsoft.com/office/drawing/2010/main">
                  <a:solidFill>
                    <a:srgbClr val="FFFFFF"/>
                  </a:solidFill>
                </a14:hiddenFill>
              </a:ext>
            </a:extLst>
          </p:spPr>
        </p:pic>
      </p:grpSp>
      <p:sp>
        <p:nvSpPr>
          <p:cNvPr id="14"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改革开放和社会主义现代化建设新时期</a:t>
            </a:r>
          </a:p>
        </p:txBody>
      </p:sp>
      <p:grpSp>
        <p:nvGrpSpPr>
          <p:cNvPr id="15" name="组合 14"/>
          <p:cNvGrpSpPr/>
          <p:nvPr/>
        </p:nvGrpSpPr>
        <p:grpSpPr>
          <a:xfrm>
            <a:off x="2405164" y="1045376"/>
            <a:ext cx="4111052" cy="503534"/>
            <a:chOff x="521729" y="936560"/>
            <a:chExt cx="3511121" cy="503534"/>
          </a:xfrm>
        </p:grpSpPr>
        <p:sp>
          <p:nvSpPr>
            <p:cNvPr id="16" name="燕尾形 15"/>
            <p:cNvSpPr/>
            <p:nvPr/>
          </p:nvSpPr>
          <p:spPr>
            <a:xfrm>
              <a:off x="521729" y="955462"/>
              <a:ext cx="3511121"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7" name="TextBox 5"/>
            <p:cNvSpPr txBox="1"/>
            <p:nvPr/>
          </p:nvSpPr>
          <p:spPr>
            <a:xfrm>
              <a:off x="1091749" y="936560"/>
              <a:ext cx="2812469"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中国共产党第十一次全国代表大会</a:t>
              </a:r>
            </a:p>
          </p:txBody>
        </p:sp>
        <p:sp>
          <p:nvSpPr>
            <p:cNvPr id="18"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3085624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5"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8" dur="1000" fill="hold"/>
                                        <p:tgtEl>
                                          <p:spTgt spid="2"/>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2"/>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635896" y="1958122"/>
            <a:ext cx="3793350"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gn="l">
              <a:buFont typeface="Wingdings" panose="05000000000000000000" pitchFamily="2" charset="2"/>
              <a:buChar char="u"/>
            </a:pPr>
            <a:r>
              <a:rPr lang="zh-CN" altLang="en-US" b="1" dirty="0">
                <a:solidFill>
                  <a:srgbClr val="C00000"/>
                </a:solidFill>
              </a:rPr>
              <a:t>党的十一届三中全会</a:t>
            </a:r>
            <a:r>
              <a:rPr lang="en-US" altLang="zh-CN" b="1" dirty="0">
                <a:solidFill>
                  <a:srgbClr val="C00000"/>
                </a:solidFill>
              </a:rPr>
              <a:t>—</a:t>
            </a:r>
            <a:r>
              <a:rPr lang="zh-CN" altLang="en-US" b="1" dirty="0">
                <a:solidFill>
                  <a:srgbClr val="C00000"/>
                </a:solidFill>
              </a:rPr>
              <a:t>伟大的历史性转折</a:t>
            </a:r>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3775" y="1737662"/>
            <a:ext cx="2469951" cy="1387155"/>
          </a:xfrm>
          <a:prstGeom prst="rect">
            <a:avLst/>
          </a:prstGeom>
          <a:ln w="38100" cap="sq">
            <a:noFill/>
            <a:prstDash val="solid"/>
            <a:miter lim="800000"/>
          </a:ln>
          <a:effectLst>
            <a:outerShdw blurRad="50800" dist="38100" dir="2700000" algn="tl" rotWithShape="0">
              <a:srgbClr val="000000">
                <a:alpha val="43000"/>
              </a:srgbClr>
            </a:outerShdw>
          </a:effectLs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82462" y="3350305"/>
            <a:ext cx="2469951" cy="1387155"/>
          </a:xfrm>
          <a:prstGeom prst="rect">
            <a:avLst/>
          </a:prstGeom>
          <a:ln w="38100" cap="sq">
            <a:noFill/>
            <a:prstDash val="solid"/>
            <a:miter lim="800000"/>
          </a:ln>
          <a:effectLst>
            <a:outerShdw blurRad="50800" dist="38100" dir="2700000" algn="tl" rotWithShape="0">
              <a:srgbClr val="000000">
                <a:alpha val="43000"/>
              </a:srgbClr>
            </a:outerShdw>
          </a:effectLst>
          <a:extLst/>
        </p:spPr>
      </p:pic>
      <p:sp>
        <p:nvSpPr>
          <p:cNvPr id="14" name="TextBox 13"/>
          <p:cNvSpPr txBox="1"/>
          <p:nvPr/>
        </p:nvSpPr>
        <p:spPr>
          <a:xfrm>
            <a:off x="3635896" y="2466507"/>
            <a:ext cx="4752528"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en-US" altLang="zh-CN" b="1" dirty="0"/>
              <a:t>1978</a:t>
            </a:r>
            <a:r>
              <a:rPr lang="zh-CN" altLang="en-US" b="1" dirty="0"/>
              <a:t>年底，中共中央在北京召开了十一届三中全会，从此，中国进入社会主义现代化建设的新时期，全会作出了把党和国家的工作重心转移到经济建设上来，实行改革开放的伟大决策，这是建国以来党的历史上具有深远意义的伟大转折，它完成了党的思想路线、政治路线的拨乱反正，是改革开放的开端。这次会议形成了以邓小平为核心的党的第二代领导集体。 </a:t>
            </a:r>
          </a:p>
        </p:txBody>
      </p:sp>
      <p:sp>
        <p:nvSpPr>
          <p:cNvPr id="11"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改革开放和社会主义现代化建设新时期</a:t>
            </a:r>
          </a:p>
        </p:txBody>
      </p:sp>
      <p:grpSp>
        <p:nvGrpSpPr>
          <p:cNvPr id="15" name="组合 14"/>
          <p:cNvGrpSpPr/>
          <p:nvPr/>
        </p:nvGrpSpPr>
        <p:grpSpPr>
          <a:xfrm>
            <a:off x="2699792" y="1043907"/>
            <a:ext cx="3960441" cy="503534"/>
            <a:chOff x="521729" y="936560"/>
            <a:chExt cx="3382489" cy="503534"/>
          </a:xfrm>
        </p:grpSpPr>
        <p:sp>
          <p:nvSpPr>
            <p:cNvPr id="16" name="燕尾形 15"/>
            <p:cNvSpPr/>
            <p:nvPr/>
          </p:nvSpPr>
          <p:spPr>
            <a:xfrm>
              <a:off x="521729" y="955462"/>
              <a:ext cx="332662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7" name="TextBox 5"/>
            <p:cNvSpPr txBox="1"/>
            <p:nvPr/>
          </p:nvSpPr>
          <p:spPr>
            <a:xfrm>
              <a:off x="1091749" y="936560"/>
              <a:ext cx="2812469"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社会主义现代化建设局面的形成 </a:t>
              </a:r>
            </a:p>
          </p:txBody>
        </p:sp>
        <p:sp>
          <p:nvSpPr>
            <p:cNvPr id="18"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33812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4338"/>
                                        </p:tgtEl>
                                        <p:attrNameLst>
                                          <p:attrName>style.visibility</p:attrName>
                                        </p:attrNameLst>
                                      </p:cBhvr>
                                      <p:to>
                                        <p:strVal val="visible"/>
                                      </p:to>
                                    </p:set>
                                    <p:animEffect transition="in" filter="randombar(horizontal)">
                                      <p:cBhvr>
                                        <p:cTn id="15" dur="1000"/>
                                        <p:tgtEl>
                                          <p:spTgt spid="14338"/>
                                        </p:tgtEl>
                                      </p:cBhvr>
                                    </p:animEffect>
                                  </p:childTnLst>
                                </p:cTn>
                              </p:par>
                            </p:childTnLst>
                          </p:cTn>
                        </p:par>
                        <p:par>
                          <p:cTn id="16" fill="hold">
                            <p:stCondLst>
                              <p:cond delay="2000"/>
                            </p:stCondLst>
                            <p:childTnLst>
                              <p:par>
                                <p:cTn id="17" presetID="14" presetClass="entr" presetSubtype="10" fill="hold" nodeType="afterEffect">
                                  <p:stCondLst>
                                    <p:cond delay="0"/>
                                  </p:stCondLst>
                                  <p:childTnLst>
                                    <p:set>
                                      <p:cBhvr>
                                        <p:cTn id="18" dur="1" fill="hold">
                                          <p:stCondLst>
                                            <p:cond delay="0"/>
                                          </p:stCondLst>
                                        </p:cTn>
                                        <p:tgtEl>
                                          <p:spTgt spid="14339"/>
                                        </p:tgtEl>
                                        <p:attrNameLst>
                                          <p:attrName>style.visibility</p:attrName>
                                        </p:attrNameLst>
                                      </p:cBhvr>
                                      <p:to>
                                        <p:strVal val="visible"/>
                                      </p:to>
                                    </p:set>
                                    <p:animEffect transition="in" filter="randombar(horizontal)">
                                      <p:cBhvr>
                                        <p:cTn id="19" dur="1000"/>
                                        <p:tgtEl>
                                          <p:spTgt spid="14339"/>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3500"/>
                            </p:stCondLst>
                            <p:childTnLst>
                              <p:par>
                                <p:cTn id="25" presetID="8"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amond(in)">
                                      <p:cBhvr>
                                        <p:cTn id="2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sp>
        <p:nvSpPr>
          <p:cNvPr id="4" name="TextBox 3"/>
          <p:cNvSpPr txBox="1"/>
          <p:nvPr/>
        </p:nvSpPr>
        <p:spPr>
          <a:xfrm>
            <a:off x="683618" y="757824"/>
            <a:ext cx="6544322" cy="418191"/>
          </a:xfrm>
          <a:prstGeom prst="rect">
            <a:avLst/>
          </a:prstGeom>
          <a:noFill/>
        </p:spPr>
        <p:txBody>
          <a:bodyPr vert="horz" wrap="square" rtlCol="0">
            <a:spAutoFit/>
          </a:bodyPr>
          <a:lstStyle>
            <a:defPPr>
              <a:defRPr lang="zh-CN"/>
            </a:defPPr>
            <a:lvl1pPr>
              <a:defRPr sz="3000" b="1">
                <a:solidFill>
                  <a:srgbClr val="C00000"/>
                </a:solidFill>
                <a:latin typeface="微软雅黑" panose="020B0503020204020204" pitchFamily="34" charset="-122"/>
                <a:ea typeface="微软雅黑" panose="020B0503020204020204" pitchFamily="34" charset="-122"/>
              </a:defRPr>
            </a:lvl1pPr>
          </a:lstStyle>
          <a:p>
            <a:pPr marL="285750" indent="-285750">
              <a:lnSpc>
                <a:spcPct val="150000"/>
              </a:lnSpc>
              <a:buFont typeface="Wingdings" panose="05000000000000000000" pitchFamily="2" charset="2"/>
              <a:buChar char="u"/>
            </a:pPr>
            <a:r>
              <a:rPr lang="zh-CN" altLang="en-US" sz="1600" dirty="0"/>
              <a:t>新民主主义时期从</a:t>
            </a:r>
            <a:r>
              <a:rPr lang="en-US" altLang="zh-CN" sz="1600" dirty="0"/>
              <a:t>1919</a:t>
            </a:r>
            <a:r>
              <a:rPr lang="zh-CN" altLang="en-US" sz="1600" dirty="0"/>
              <a:t>年五四运动开始，中间经历过五个历史时期</a:t>
            </a:r>
            <a:endParaRPr lang="en-US" altLang="zh-CN" sz="1600" dirty="0"/>
          </a:p>
        </p:txBody>
      </p:sp>
      <p:sp>
        <p:nvSpPr>
          <p:cNvPr id="5" name="TextBox 4"/>
          <p:cNvSpPr txBox="1"/>
          <p:nvPr/>
        </p:nvSpPr>
        <p:spPr>
          <a:xfrm>
            <a:off x="782463" y="3280940"/>
            <a:ext cx="7669420" cy="923330"/>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b="1" dirty="0">
                <a:solidFill>
                  <a:srgbClr val="C00000"/>
                </a:solidFill>
              </a:rPr>
              <a:t>地主阶级抵抗派的梦想因政治腐败而英雄气短；农民阶级的两大运动因自身的局限而功败垂成；地主阶级洋务派的努力因制度腐朽而望洋兴叹；资产阶级的戊戌变法因软弱和妥协而饮恨京城 ；资产阶级革命派的辛亥革命因自身局限而望袁兴叹</a:t>
            </a:r>
          </a:p>
        </p:txBody>
      </p:sp>
      <p:sp>
        <p:nvSpPr>
          <p:cNvPr id="16" name="TextBox 15"/>
          <p:cNvSpPr txBox="1"/>
          <p:nvPr/>
        </p:nvSpPr>
        <p:spPr>
          <a:xfrm>
            <a:off x="782463" y="4225973"/>
            <a:ext cx="7669420" cy="646331"/>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b="1" dirty="0">
                <a:solidFill>
                  <a:srgbClr val="C00000"/>
                </a:solidFill>
              </a:rPr>
              <a:t>中国革命必须要有新的阶级来领导，必须要有科学的先进思想理论来指导，这个新的阶级就是工人阶级，这个新的指导思想就是马克思主义和以这个思想为指导的无产阶级政党。</a:t>
            </a:r>
          </a:p>
        </p:txBody>
      </p:sp>
      <p:sp>
        <p:nvSpPr>
          <p:cNvPr id="18" name="TextBox 3"/>
          <p:cNvSpPr txBox="1"/>
          <p:nvPr/>
        </p:nvSpPr>
        <p:spPr>
          <a:xfrm>
            <a:off x="3666639" y="2803886"/>
            <a:ext cx="2088232" cy="461665"/>
          </a:xfrm>
          <a:prstGeom prst="rect">
            <a:avLst/>
          </a:prstGeom>
          <a:solidFill>
            <a:srgbClr val="C00000"/>
          </a:solidFill>
        </p:spPr>
        <p:txBody>
          <a:bodyPr vert="horz" wrap="square" rtlCol="0">
            <a:spAutoFit/>
          </a:bodyPr>
          <a:lstStyle>
            <a:defPPr>
              <a:defRPr lang="zh-CN"/>
            </a:defPPr>
            <a:lvl1pPr>
              <a:defRPr sz="3000" b="1">
                <a:solidFill>
                  <a:srgbClr val="C00000"/>
                </a:solidFill>
                <a:latin typeface="微软雅黑" panose="020B0503020204020204" pitchFamily="34" charset="-122"/>
                <a:ea typeface="微软雅黑" panose="020B0503020204020204" pitchFamily="34" charset="-122"/>
              </a:defRPr>
            </a:lvl1pPr>
          </a:lstStyle>
          <a:p>
            <a:pPr algn="ctr"/>
            <a:r>
              <a:rPr lang="zh-CN" altLang="en-US" sz="2400" dirty="0">
                <a:solidFill>
                  <a:schemeClr val="bg1"/>
                </a:solidFill>
              </a:rPr>
              <a:t>历史告诉我们</a:t>
            </a:r>
          </a:p>
        </p:txBody>
      </p:sp>
      <p:sp>
        <p:nvSpPr>
          <p:cNvPr id="6" name="矩形 5"/>
          <p:cNvSpPr/>
          <p:nvPr/>
        </p:nvSpPr>
        <p:spPr>
          <a:xfrm>
            <a:off x="971600" y="1129407"/>
            <a:ext cx="4032448" cy="1708160"/>
          </a:xfrm>
          <a:prstGeom prst="rect">
            <a:avLst/>
          </a:prstGeom>
        </p:spPr>
        <p:txBody>
          <a:bodyPr wrap="square">
            <a:spAutoFit/>
          </a:bodyPr>
          <a:lstStyle/>
          <a:p>
            <a:pPr>
              <a:lnSpc>
                <a:spcPct val="150000"/>
              </a:lnSpc>
            </a:pPr>
            <a:r>
              <a:rPr lang="zh-CN" altLang="en-US" sz="1400" b="1" dirty="0">
                <a:solidFill>
                  <a:srgbClr val="C00000"/>
                </a:solidFill>
                <a:latin typeface="微软雅黑" panose="020B0503020204020204" pitchFamily="34" charset="-122"/>
                <a:ea typeface="微软雅黑" panose="020B0503020204020204" pitchFamily="34" charset="-122"/>
              </a:rPr>
              <a:t>中国共产党创立时期：</a:t>
            </a:r>
            <a:r>
              <a:rPr lang="en-US" altLang="zh-CN" sz="1400" b="1" dirty="0">
                <a:solidFill>
                  <a:srgbClr val="C00000"/>
                </a:solidFill>
                <a:latin typeface="微软雅黑" panose="020B0503020204020204" pitchFamily="34" charset="-122"/>
                <a:ea typeface="微软雅黑" panose="020B0503020204020204" pitchFamily="34" charset="-122"/>
              </a:rPr>
              <a:t>1919</a:t>
            </a:r>
            <a:r>
              <a:rPr lang="zh-CN" altLang="en-US" sz="1400" b="1" dirty="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9</a:t>
            </a:r>
            <a:r>
              <a:rPr lang="zh-CN" altLang="en-US" sz="1400" b="1" dirty="0">
                <a:solidFill>
                  <a:srgbClr val="C00000"/>
                </a:solidFill>
                <a:latin typeface="微软雅黑" panose="020B0503020204020204" pitchFamily="34" charset="-122"/>
                <a:ea typeface="微软雅黑" panose="020B0503020204020204" pitchFamily="34" charset="-122"/>
              </a:rPr>
              <a:t>月</a:t>
            </a:r>
            <a:r>
              <a:rPr lang="en-US" altLang="zh-CN" sz="1400" b="1" dirty="0">
                <a:solidFill>
                  <a:srgbClr val="C00000"/>
                </a:solidFill>
                <a:latin typeface="微软雅黑" panose="020B0503020204020204" pitchFamily="34" charset="-122"/>
                <a:ea typeface="微软雅黑" panose="020B0503020204020204" pitchFamily="34" charset="-122"/>
              </a:rPr>
              <a:t>~1923</a:t>
            </a:r>
            <a:r>
              <a:rPr lang="zh-CN" altLang="en-US" sz="1400" b="1" dirty="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5</a:t>
            </a:r>
            <a:r>
              <a:rPr lang="zh-CN" altLang="en-US" sz="1400" b="1" dirty="0">
                <a:solidFill>
                  <a:srgbClr val="C00000"/>
                </a:solidFill>
                <a:latin typeface="微软雅黑" panose="020B0503020204020204" pitchFamily="34" charset="-122"/>
                <a:ea typeface="微软雅黑" panose="020B0503020204020204" pitchFamily="34" charset="-122"/>
              </a:rPr>
              <a:t>月</a:t>
            </a:r>
            <a:endParaRPr lang="en-US" altLang="zh-CN" sz="14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400" b="1" dirty="0">
                <a:solidFill>
                  <a:srgbClr val="C00000"/>
                </a:solidFill>
                <a:latin typeface="微软雅黑" panose="020B0503020204020204" pitchFamily="34" charset="-122"/>
                <a:ea typeface="微软雅黑" panose="020B0503020204020204" pitchFamily="34" charset="-122"/>
              </a:rPr>
              <a:t>大革命时期：</a:t>
            </a:r>
            <a:r>
              <a:rPr lang="en-US" altLang="zh-CN" sz="1400" b="1" dirty="0">
                <a:solidFill>
                  <a:srgbClr val="C00000"/>
                </a:solidFill>
                <a:latin typeface="微软雅黑" panose="020B0503020204020204" pitchFamily="34" charset="-122"/>
                <a:ea typeface="微软雅黑" panose="020B0503020204020204" pitchFamily="34" charset="-122"/>
              </a:rPr>
              <a:t>1923</a:t>
            </a:r>
            <a:r>
              <a:rPr lang="zh-CN" altLang="en-US" sz="1400" b="1" dirty="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6</a:t>
            </a:r>
            <a:r>
              <a:rPr lang="zh-CN" altLang="en-US" sz="1400" b="1" dirty="0">
                <a:solidFill>
                  <a:srgbClr val="C00000"/>
                </a:solidFill>
                <a:latin typeface="微软雅黑" panose="020B0503020204020204" pitchFamily="34" charset="-122"/>
                <a:ea typeface="微软雅黑" panose="020B0503020204020204" pitchFamily="34" charset="-122"/>
              </a:rPr>
              <a:t>月</a:t>
            </a:r>
            <a:r>
              <a:rPr lang="en-US" altLang="zh-CN" sz="1400" b="1" dirty="0">
                <a:solidFill>
                  <a:srgbClr val="C00000"/>
                </a:solidFill>
                <a:latin typeface="微软雅黑" panose="020B0503020204020204" pitchFamily="34" charset="-122"/>
                <a:ea typeface="微软雅黑" panose="020B0503020204020204" pitchFamily="34" charset="-122"/>
              </a:rPr>
              <a:t>~1927</a:t>
            </a:r>
            <a:r>
              <a:rPr lang="zh-CN" altLang="en-US" sz="1400" b="1" dirty="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7</a:t>
            </a:r>
            <a:r>
              <a:rPr lang="zh-CN" altLang="en-US" sz="1400" b="1" dirty="0">
                <a:solidFill>
                  <a:srgbClr val="C00000"/>
                </a:solidFill>
                <a:latin typeface="微软雅黑" panose="020B0503020204020204" pitchFamily="34" charset="-122"/>
                <a:ea typeface="微软雅黑" panose="020B0503020204020204" pitchFamily="34" charset="-122"/>
              </a:rPr>
              <a:t>月</a:t>
            </a:r>
            <a:endParaRPr lang="en-US" altLang="zh-CN" sz="14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400" b="1" dirty="0">
                <a:solidFill>
                  <a:srgbClr val="C00000"/>
                </a:solidFill>
                <a:latin typeface="微软雅黑" panose="020B0503020204020204" pitchFamily="34" charset="-122"/>
                <a:ea typeface="微软雅黑" panose="020B0503020204020204" pitchFamily="34" charset="-122"/>
              </a:rPr>
              <a:t>土地革命时期：</a:t>
            </a:r>
            <a:r>
              <a:rPr lang="en-US" altLang="zh-CN" sz="1400" b="1" dirty="0">
                <a:solidFill>
                  <a:srgbClr val="C00000"/>
                </a:solidFill>
                <a:latin typeface="微软雅黑" panose="020B0503020204020204" pitchFamily="34" charset="-122"/>
                <a:ea typeface="微软雅黑" panose="020B0503020204020204" pitchFamily="34" charset="-122"/>
              </a:rPr>
              <a:t>1927</a:t>
            </a:r>
            <a:r>
              <a:rPr lang="zh-CN" altLang="en-US" sz="1400" b="1" dirty="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8</a:t>
            </a:r>
            <a:r>
              <a:rPr lang="zh-CN" altLang="en-US" sz="1400" b="1" dirty="0">
                <a:solidFill>
                  <a:srgbClr val="C00000"/>
                </a:solidFill>
                <a:latin typeface="微软雅黑" panose="020B0503020204020204" pitchFamily="34" charset="-122"/>
                <a:ea typeface="微软雅黑" panose="020B0503020204020204" pitchFamily="34" charset="-122"/>
              </a:rPr>
              <a:t>月</a:t>
            </a:r>
            <a:r>
              <a:rPr lang="en-US" altLang="zh-CN" sz="1400" b="1" dirty="0">
                <a:solidFill>
                  <a:srgbClr val="C00000"/>
                </a:solidFill>
                <a:latin typeface="微软雅黑" panose="020B0503020204020204" pitchFamily="34" charset="-122"/>
                <a:ea typeface="微软雅黑" panose="020B0503020204020204" pitchFamily="34" charset="-122"/>
              </a:rPr>
              <a:t>~1937</a:t>
            </a:r>
            <a:r>
              <a:rPr lang="zh-CN" altLang="en-US" sz="1400" b="1" dirty="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7</a:t>
            </a:r>
            <a:r>
              <a:rPr lang="zh-CN" altLang="en-US" sz="1400" b="1" dirty="0">
                <a:solidFill>
                  <a:srgbClr val="C00000"/>
                </a:solidFill>
                <a:latin typeface="微软雅黑" panose="020B0503020204020204" pitchFamily="34" charset="-122"/>
                <a:ea typeface="微软雅黑" panose="020B0503020204020204" pitchFamily="34" charset="-122"/>
              </a:rPr>
              <a:t>月</a:t>
            </a:r>
            <a:endParaRPr lang="en-US" altLang="zh-CN" sz="14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400" b="1" dirty="0">
                <a:solidFill>
                  <a:srgbClr val="C00000"/>
                </a:solidFill>
                <a:latin typeface="微软雅黑" panose="020B0503020204020204" pitchFamily="34" charset="-122"/>
                <a:ea typeface="微软雅黑" panose="020B0503020204020204" pitchFamily="34" charset="-122"/>
              </a:rPr>
              <a:t>抗日战争时期：</a:t>
            </a:r>
            <a:r>
              <a:rPr lang="en-US" altLang="zh-CN" sz="1400" b="1" dirty="0">
                <a:solidFill>
                  <a:srgbClr val="C00000"/>
                </a:solidFill>
                <a:latin typeface="微软雅黑" panose="020B0503020204020204" pitchFamily="34" charset="-122"/>
                <a:ea typeface="微软雅黑" panose="020B0503020204020204" pitchFamily="34" charset="-122"/>
              </a:rPr>
              <a:t>1937</a:t>
            </a:r>
            <a:r>
              <a:rPr lang="zh-CN" altLang="en-US" sz="1400" b="1" dirty="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7</a:t>
            </a:r>
            <a:r>
              <a:rPr lang="zh-CN" altLang="en-US" sz="1400" b="1" dirty="0">
                <a:solidFill>
                  <a:srgbClr val="C00000"/>
                </a:solidFill>
                <a:latin typeface="微软雅黑" panose="020B0503020204020204" pitchFamily="34" charset="-122"/>
                <a:ea typeface="微软雅黑" panose="020B0503020204020204" pitchFamily="34" charset="-122"/>
              </a:rPr>
              <a:t>月</a:t>
            </a:r>
            <a:r>
              <a:rPr lang="en-US" altLang="zh-CN" sz="1400" b="1" dirty="0">
                <a:solidFill>
                  <a:srgbClr val="C00000"/>
                </a:solidFill>
                <a:latin typeface="微软雅黑" panose="020B0503020204020204" pitchFamily="34" charset="-122"/>
                <a:ea typeface="微软雅黑" panose="020B0503020204020204" pitchFamily="34" charset="-122"/>
              </a:rPr>
              <a:t>~1945</a:t>
            </a:r>
            <a:r>
              <a:rPr lang="zh-CN" altLang="en-US" sz="1400" b="1" dirty="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8</a:t>
            </a:r>
            <a:r>
              <a:rPr lang="zh-CN" altLang="en-US" sz="1400" b="1" dirty="0">
                <a:solidFill>
                  <a:srgbClr val="C00000"/>
                </a:solidFill>
                <a:latin typeface="微软雅黑" panose="020B0503020204020204" pitchFamily="34" charset="-122"/>
                <a:ea typeface="微软雅黑" panose="020B0503020204020204" pitchFamily="34" charset="-122"/>
              </a:rPr>
              <a:t>月</a:t>
            </a:r>
            <a:endParaRPr lang="en-US" altLang="zh-CN" sz="14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400" b="1" dirty="0">
                <a:solidFill>
                  <a:srgbClr val="C00000"/>
                </a:solidFill>
                <a:latin typeface="微软雅黑" panose="020B0503020204020204" pitchFamily="34" charset="-122"/>
                <a:ea typeface="微软雅黑" panose="020B0503020204020204" pitchFamily="34" charset="-122"/>
              </a:rPr>
              <a:t>全国解放战争时期：</a:t>
            </a:r>
            <a:r>
              <a:rPr lang="en-US" altLang="zh-CN" sz="1400" b="1" dirty="0">
                <a:solidFill>
                  <a:srgbClr val="C00000"/>
                </a:solidFill>
                <a:latin typeface="微软雅黑" panose="020B0503020204020204" pitchFamily="34" charset="-122"/>
                <a:ea typeface="微软雅黑" panose="020B0503020204020204" pitchFamily="34" charset="-122"/>
              </a:rPr>
              <a:t>1945</a:t>
            </a:r>
            <a:r>
              <a:rPr lang="zh-CN" altLang="en-US" sz="1400" b="1" dirty="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8</a:t>
            </a:r>
            <a:r>
              <a:rPr lang="zh-CN" altLang="en-US" sz="1400" b="1" dirty="0">
                <a:solidFill>
                  <a:srgbClr val="C00000"/>
                </a:solidFill>
                <a:latin typeface="微软雅黑" panose="020B0503020204020204" pitchFamily="34" charset="-122"/>
                <a:ea typeface="微软雅黑" panose="020B0503020204020204" pitchFamily="34" charset="-122"/>
              </a:rPr>
              <a:t>月</a:t>
            </a:r>
            <a:r>
              <a:rPr lang="en-US" altLang="zh-CN" sz="1400" b="1" dirty="0">
                <a:solidFill>
                  <a:srgbClr val="C00000"/>
                </a:solidFill>
                <a:latin typeface="微软雅黑" panose="020B0503020204020204" pitchFamily="34" charset="-122"/>
                <a:ea typeface="微软雅黑" panose="020B0503020204020204" pitchFamily="34" charset="-122"/>
              </a:rPr>
              <a:t>~1949</a:t>
            </a:r>
            <a:r>
              <a:rPr lang="zh-CN" altLang="en-US" sz="1400" b="1" dirty="0">
                <a:solidFill>
                  <a:srgbClr val="C00000"/>
                </a:solidFill>
                <a:latin typeface="微软雅黑" panose="020B0503020204020204" pitchFamily="34" charset="-122"/>
                <a:ea typeface="微软雅黑" panose="020B0503020204020204" pitchFamily="34" charset="-122"/>
              </a:rPr>
              <a:t>年</a:t>
            </a:r>
            <a:r>
              <a:rPr lang="en-US" altLang="zh-CN" sz="1400" b="1" dirty="0">
                <a:solidFill>
                  <a:srgbClr val="C00000"/>
                </a:solidFill>
                <a:latin typeface="微软雅黑" panose="020B0503020204020204" pitchFamily="34" charset="-122"/>
                <a:ea typeface="微软雅黑" panose="020B0503020204020204" pitchFamily="34" charset="-122"/>
              </a:rPr>
              <a:t>10</a:t>
            </a:r>
            <a:r>
              <a:rPr lang="zh-CN" altLang="en-US" sz="1400" b="1" dirty="0">
                <a:solidFill>
                  <a:srgbClr val="C00000"/>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269886362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par>
                          <p:cTn id="18" fill="hold">
                            <p:stCondLst>
                              <p:cond delay="3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4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4500"/>
                            </p:stCondLst>
                            <p:childTnLst>
                              <p:par>
                                <p:cTn id="28" presetID="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P spid="18" grpId="0" animBg="1"/>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995936" y="1664331"/>
            <a:ext cx="4392488" cy="258532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b="1" dirty="0"/>
              <a:t>十一届三中全会以后，经济体制改革逐步开展，这是在坚持社会主义制度的前提下，改革生产关系中不适应生产力发展的一系列环节，解放和发展生产力。此外，中国也迈出了对外开放的步伐。</a:t>
            </a:r>
            <a:endParaRPr lang="en-US" altLang="zh-CN" b="1" dirty="0"/>
          </a:p>
          <a:p>
            <a:pPr marL="171450" indent="-171450">
              <a:buFont typeface="Wingdings" panose="05000000000000000000" pitchFamily="2" charset="2"/>
              <a:buChar char="u"/>
            </a:pPr>
            <a:r>
              <a:rPr lang="zh-CN" altLang="en-US" b="1" dirty="0"/>
              <a:t>改革开放是决定当代中国命运的关键抉择，是发展中国特色社会主义，实现中华民族伟大复兴的必经之路；只有社会主义才能救中国，只有改革开放才能发展中国，改革开放是我国的强国之路，是国家发展进步的活力源泉，我们要毫不动摇地坚持改革开放。</a:t>
            </a:r>
          </a:p>
        </p:txBody>
      </p:sp>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6791" y="1798273"/>
            <a:ext cx="2265075" cy="22322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改革开放和社会主义现代化建设新时期</a:t>
            </a:r>
          </a:p>
        </p:txBody>
      </p:sp>
      <p:grpSp>
        <p:nvGrpSpPr>
          <p:cNvPr id="13" name="组合 12"/>
          <p:cNvGrpSpPr/>
          <p:nvPr/>
        </p:nvGrpSpPr>
        <p:grpSpPr>
          <a:xfrm>
            <a:off x="2551867" y="987574"/>
            <a:ext cx="3534988" cy="503534"/>
            <a:chOff x="521729" y="936560"/>
            <a:chExt cx="3019123" cy="503534"/>
          </a:xfrm>
        </p:grpSpPr>
        <p:sp>
          <p:nvSpPr>
            <p:cNvPr id="14" name="燕尾形 13"/>
            <p:cNvSpPr/>
            <p:nvPr/>
          </p:nvSpPr>
          <p:spPr>
            <a:xfrm>
              <a:off x="521729" y="955462"/>
              <a:ext cx="3019123"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5" name="TextBox 5"/>
            <p:cNvSpPr txBox="1"/>
            <p:nvPr/>
          </p:nvSpPr>
          <p:spPr>
            <a:xfrm>
              <a:off x="1091749" y="936560"/>
              <a:ext cx="2324509" cy="4181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全面改革和对外开放的发展</a:t>
              </a:r>
            </a:p>
          </p:txBody>
        </p:sp>
        <p:sp>
          <p:nvSpPr>
            <p:cNvPr id="16"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
        <p:nvSpPr>
          <p:cNvPr id="17" name="TextBox 9"/>
          <p:cNvSpPr txBox="1"/>
          <p:nvPr/>
        </p:nvSpPr>
        <p:spPr>
          <a:xfrm>
            <a:off x="760555" y="4249654"/>
            <a:ext cx="2880320"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rgbClr val="C00000"/>
                </a:solidFill>
              </a:rPr>
              <a:t>小岗村</a:t>
            </a:r>
            <a:r>
              <a:rPr lang="en-US" altLang="zh-CN" b="1" dirty="0">
                <a:solidFill>
                  <a:srgbClr val="C00000"/>
                </a:solidFill>
              </a:rPr>
              <a:t>18</a:t>
            </a:r>
            <a:r>
              <a:rPr lang="zh-CN" altLang="en-US" b="1" dirty="0">
                <a:solidFill>
                  <a:srgbClr val="C00000"/>
                </a:solidFill>
              </a:rPr>
              <a:t>户农民掀开了农村改革的序幕</a:t>
            </a:r>
          </a:p>
        </p:txBody>
      </p:sp>
    </p:spTree>
    <p:extLst>
      <p:ext uri="{BB962C8B-B14F-4D97-AF65-F5344CB8AC3E}">
        <p14:creationId xmlns:p14="http://schemas.microsoft.com/office/powerpoint/2010/main" val="3173859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5" presetClass="entr" presetSubtype="0" fill="hold" nodeType="afterEffect">
                                  <p:stCondLst>
                                    <p:cond delay="0"/>
                                  </p:stCondLst>
                                  <p:childTnLst>
                                    <p:set>
                                      <p:cBhvr>
                                        <p:cTn id="14" dur="1" fill="hold">
                                          <p:stCondLst>
                                            <p:cond delay="0"/>
                                          </p:stCondLst>
                                        </p:cTn>
                                        <p:tgtEl>
                                          <p:spTgt spid="15362"/>
                                        </p:tgtEl>
                                        <p:attrNameLst>
                                          <p:attrName>style.visibility</p:attrName>
                                        </p:attrNameLst>
                                      </p:cBhvr>
                                      <p:to>
                                        <p:strVal val="visible"/>
                                      </p:to>
                                    </p:set>
                                    <p:anim calcmode="lin" valueType="num">
                                      <p:cBhvr>
                                        <p:cTn id="15" dur="500" decel="50000" fill="hold">
                                          <p:stCondLst>
                                            <p:cond delay="0"/>
                                          </p:stCondLst>
                                        </p:cTn>
                                        <p:tgtEl>
                                          <p:spTgt spid="15362"/>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15362"/>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15362"/>
                                        </p:tgtEl>
                                        <p:attrNameLst>
                                          <p:attrName>ppt_w</p:attrName>
                                        </p:attrNameLst>
                                      </p:cBhvr>
                                      <p:tavLst>
                                        <p:tav tm="0">
                                          <p:val>
                                            <p:strVal val="#ppt_w*.05"/>
                                          </p:val>
                                        </p:tav>
                                        <p:tav tm="100000">
                                          <p:val>
                                            <p:strVal val="#ppt_w"/>
                                          </p:val>
                                        </p:tav>
                                      </p:tavLst>
                                    </p:anim>
                                    <p:anim calcmode="lin" valueType="num">
                                      <p:cBhvr>
                                        <p:cTn id="18" dur="1000" fill="hold"/>
                                        <p:tgtEl>
                                          <p:spTgt spid="15362"/>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15362"/>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15362"/>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15362"/>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15362"/>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www4.nuc.edu.cn/xtw/shibada/info/shierda.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043608" y="1973241"/>
            <a:ext cx="2593255" cy="1629509"/>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 name="TextBox 9"/>
          <p:cNvSpPr txBox="1"/>
          <p:nvPr/>
        </p:nvSpPr>
        <p:spPr>
          <a:xfrm>
            <a:off x="4067944" y="2023714"/>
            <a:ext cx="3816424"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rgbClr val="C00000"/>
                </a:solidFill>
              </a:rPr>
              <a:t>邓小平在大会开幕词中明确提出：</a:t>
            </a:r>
            <a:r>
              <a:rPr lang="zh-CN" altLang="en-US" dirty="0"/>
              <a:t>“把马克思主义的普遍真理同我国的具体实际结合起来，走自己的道路，建设有中国特色的社会主义”。 </a:t>
            </a:r>
          </a:p>
          <a:p>
            <a:r>
              <a:rPr lang="zh-CN" altLang="en-US" b="1" dirty="0">
                <a:solidFill>
                  <a:srgbClr val="C00000"/>
                </a:solidFill>
              </a:rPr>
              <a:t>确定党在新的历史时期的总任务是：</a:t>
            </a:r>
            <a:r>
              <a:rPr lang="zh-CN" altLang="en-US" dirty="0"/>
              <a:t>团结全国各族人民，自力更生，艰苦奋斗，逐步实现工业、农业、国防和科学技术的现代化，把我国建设成为高度文明、高度民主的社会主义国家。 </a:t>
            </a:r>
          </a:p>
        </p:txBody>
      </p:sp>
      <p:sp>
        <p:nvSpPr>
          <p:cNvPr id="14" name="TextBox 13"/>
          <p:cNvSpPr txBox="1"/>
          <p:nvPr/>
        </p:nvSpPr>
        <p:spPr>
          <a:xfrm>
            <a:off x="1043608" y="3602751"/>
            <a:ext cx="2593256" cy="553998"/>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bg1"/>
                </a:solidFill>
              </a:rPr>
              <a:t>时间：</a:t>
            </a:r>
            <a:r>
              <a:rPr lang="en-US" altLang="zh-CN" b="1" dirty="0">
                <a:solidFill>
                  <a:schemeClr val="bg1"/>
                </a:solidFill>
              </a:rPr>
              <a:t> 1982</a:t>
            </a:r>
            <a:r>
              <a:rPr lang="zh-CN" altLang="en-US" b="1" dirty="0">
                <a:solidFill>
                  <a:schemeClr val="bg1"/>
                </a:solidFill>
              </a:rPr>
              <a:t>年</a:t>
            </a:r>
            <a:r>
              <a:rPr lang="en-US" altLang="zh-CN" b="1" dirty="0">
                <a:solidFill>
                  <a:schemeClr val="bg1"/>
                </a:solidFill>
              </a:rPr>
              <a:t>9</a:t>
            </a:r>
            <a:r>
              <a:rPr lang="zh-CN" altLang="en-US" b="1" dirty="0">
                <a:solidFill>
                  <a:schemeClr val="bg1"/>
                </a:solidFill>
              </a:rPr>
              <a:t>月</a:t>
            </a:r>
            <a:r>
              <a:rPr lang="en-US" altLang="zh-CN" b="1" dirty="0">
                <a:solidFill>
                  <a:schemeClr val="bg1"/>
                </a:solidFill>
              </a:rPr>
              <a:t>1</a:t>
            </a:r>
            <a:r>
              <a:rPr lang="zh-CN" altLang="en-US" b="1" dirty="0">
                <a:solidFill>
                  <a:schemeClr val="bg1"/>
                </a:solidFill>
              </a:rPr>
              <a:t>日</a:t>
            </a:r>
            <a:r>
              <a:rPr lang="en-US" altLang="zh-CN" b="1" dirty="0">
                <a:solidFill>
                  <a:schemeClr val="bg1"/>
                </a:solidFill>
              </a:rPr>
              <a:t>-11</a:t>
            </a:r>
            <a:r>
              <a:rPr lang="zh-CN" altLang="en-US" b="1" dirty="0">
                <a:solidFill>
                  <a:schemeClr val="bg1"/>
                </a:solidFill>
              </a:rPr>
              <a:t>日</a:t>
            </a:r>
            <a:endParaRPr lang="en-US" altLang="zh-CN" b="1" dirty="0">
              <a:solidFill>
                <a:schemeClr val="bg1"/>
              </a:solidFill>
            </a:endParaRPr>
          </a:p>
          <a:p>
            <a:pPr>
              <a:lnSpc>
                <a:spcPts val="1800"/>
              </a:lnSpc>
            </a:pPr>
            <a:r>
              <a:rPr lang="zh-CN" altLang="en-US" b="1" dirty="0">
                <a:solidFill>
                  <a:schemeClr val="bg1"/>
                </a:solidFill>
              </a:rPr>
              <a:t>地点：北京</a:t>
            </a:r>
          </a:p>
        </p:txBody>
      </p:sp>
      <p:sp>
        <p:nvSpPr>
          <p:cNvPr id="16"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改革开放和社会主义现代化建设新时期</a:t>
            </a:r>
          </a:p>
        </p:txBody>
      </p:sp>
      <p:grpSp>
        <p:nvGrpSpPr>
          <p:cNvPr id="17" name="组合 16"/>
          <p:cNvGrpSpPr/>
          <p:nvPr/>
        </p:nvGrpSpPr>
        <p:grpSpPr>
          <a:xfrm>
            <a:off x="2483768" y="1060525"/>
            <a:ext cx="4111052" cy="503534"/>
            <a:chOff x="521729" y="936560"/>
            <a:chExt cx="3511121" cy="503534"/>
          </a:xfrm>
        </p:grpSpPr>
        <p:sp>
          <p:nvSpPr>
            <p:cNvPr id="18" name="燕尾形 17"/>
            <p:cNvSpPr/>
            <p:nvPr/>
          </p:nvSpPr>
          <p:spPr>
            <a:xfrm>
              <a:off x="521729" y="955462"/>
              <a:ext cx="3511121"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TextBox 5"/>
            <p:cNvSpPr txBox="1"/>
            <p:nvPr/>
          </p:nvSpPr>
          <p:spPr>
            <a:xfrm>
              <a:off x="1091749" y="936560"/>
              <a:ext cx="2812469"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中国共产党第十二次全国代表大会</a:t>
              </a:r>
            </a:p>
          </p:txBody>
        </p:sp>
        <p:sp>
          <p:nvSpPr>
            <p:cNvPr id="20"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8805289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4338"/>
                                        </p:tgtEl>
                                        <p:attrNameLst>
                                          <p:attrName>style.visibility</p:attrName>
                                        </p:attrNameLst>
                                      </p:cBhvr>
                                      <p:to>
                                        <p:strVal val="visible"/>
                                      </p:to>
                                    </p:set>
                                    <p:anim calcmode="lin" valueType="num">
                                      <p:cBhvr>
                                        <p:cTn id="15" dur="500" fill="hold"/>
                                        <p:tgtEl>
                                          <p:spTgt spid="14338"/>
                                        </p:tgtEl>
                                        <p:attrNameLst>
                                          <p:attrName>ppt_w</p:attrName>
                                        </p:attrNameLst>
                                      </p:cBhvr>
                                      <p:tavLst>
                                        <p:tav tm="0">
                                          <p:val>
                                            <p:fltVal val="0"/>
                                          </p:val>
                                        </p:tav>
                                        <p:tav tm="100000">
                                          <p:val>
                                            <p:strVal val="#ppt_w"/>
                                          </p:val>
                                        </p:tav>
                                      </p:tavLst>
                                    </p:anim>
                                    <p:anim calcmode="lin" valueType="num">
                                      <p:cBhvr>
                                        <p:cTn id="16" dur="500" fill="hold"/>
                                        <p:tgtEl>
                                          <p:spTgt spid="14338"/>
                                        </p:tgtEl>
                                        <p:attrNameLst>
                                          <p:attrName>ppt_h</p:attrName>
                                        </p:attrNameLst>
                                      </p:cBhvr>
                                      <p:tavLst>
                                        <p:tav tm="0">
                                          <p:val>
                                            <p:fltVal val="0"/>
                                          </p:val>
                                        </p:tav>
                                        <p:tav tm="100000">
                                          <p:val>
                                            <p:strVal val="#ppt_h"/>
                                          </p:val>
                                        </p:tav>
                                      </p:tavLst>
                                    </p:anim>
                                    <p:animEffect transition="in" filter="fade">
                                      <p:cBhvr>
                                        <p:cTn id="17" dur="500"/>
                                        <p:tgtEl>
                                          <p:spTgt spid="14338"/>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pic.baike.soso.com/p/20140507/20140507090724-14636542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2015110"/>
            <a:ext cx="2664296" cy="1785079"/>
          </a:xfrm>
          <a:prstGeom prst="rect">
            <a:avLst/>
          </a:prstGeom>
          <a:ln w="38100" cap="sq">
            <a:noFill/>
            <a:prstDash val="solid"/>
            <a:miter lim="800000"/>
          </a:ln>
          <a:effectLst>
            <a:outerShdw blurRad="50800" dist="38100" dir="2700000" algn="tl" rotWithShape="0">
              <a:srgbClr val="000000">
                <a:alpha val="43000"/>
              </a:srgbClr>
            </a:outerShdw>
          </a:effectLst>
          <a:extLst/>
        </p:spPr>
      </p:pic>
      <p:sp>
        <p:nvSpPr>
          <p:cNvPr id="10" name="TextBox 9"/>
          <p:cNvSpPr txBox="1"/>
          <p:nvPr/>
        </p:nvSpPr>
        <p:spPr>
          <a:xfrm>
            <a:off x="4067944" y="1926500"/>
            <a:ext cx="4536504" cy="227568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b="1" dirty="0"/>
              <a:t>会议主题是加快和深化改革。邓小平主持大会开幕式。赵紫阳受十二届中央委员会委托作了题为</a:t>
            </a:r>
            <a:r>
              <a:rPr lang="en-US" altLang="zh-CN" b="1" dirty="0"/>
              <a:t>《</a:t>
            </a:r>
            <a:r>
              <a:rPr lang="zh-CN" altLang="en-US" b="1" dirty="0"/>
              <a:t>沿着有中国特色的社会主义道路前进</a:t>
            </a:r>
            <a:r>
              <a:rPr lang="en-US" altLang="zh-CN" b="1" dirty="0"/>
              <a:t>》</a:t>
            </a:r>
            <a:r>
              <a:rPr lang="zh-CN" altLang="en-US" b="1" dirty="0"/>
              <a:t>的报告。报告阐述了社会主义初级阶段理论，提出了党在社会主义初级阶段的“一个中心、两个基本点”（以经济建设为中心，坚持四项基本原则，坚持改革开放）的基本路线，制定了到下世纪中叶分三步走、实现现代化的发展战略，并提出了政治体制改革的任务。</a:t>
            </a:r>
          </a:p>
          <a:p>
            <a:pPr marL="171450" indent="-171450">
              <a:buFont typeface="Wingdings" panose="05000000000000000000" pitchFamily="2" charset="2"/>
              <a:buChar char="u"/>
            </a:pPr>
            <a:r>
              <a:rPr lang="en-US" altLang="zh-CN" b="1" dirty="0"/>
              <a:t>1984</a:t>
            </a:r>
            <a:r>
              <a:rPr lang="zh-CN" altLang="en-US" b="1" dirty="0"/>
              <a:t>年到</a:t>
            </a:r>
            <a:r>
              <a:rPr lang="en-US" altLang="zh-CN" b="1" dirty="0"/>
              <a:t>1988</a:t>
            </a:r>
            <a:r>
              <a:rPr lang="zh-CN" altLang="en-US" b="1" dirty="0"/>
              <a:t>年，我国经济经历了一个加速发展的飞跃时期。 </a:t>
            </a:r>
          </a:p>
        </p:txBody>
      </p:sp>
      <p:sp>
        <p:nvSpPr>
          <p:cNvPr id="14" name="TextBox 13"/>
          <p:cNvSpPr txBox="1"/>
          <p:nvPr/>
        </p:nvSpPr>
        <p:spPr>
          <a:xfrm>
            <a:off x="899592" y="3800189"/>
            <a:ext cx="2664296" cy="553998"/>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bg1"/>
                </a:solidFill>
              </a:rPr>
              <a:t>时间：</a:t>
            </a:r>
            <a:r>
              <a:rPr lang="en-US" altLang="zh-CN" b="1" dirty="0">
                <a:solidFill>
                  <a:schemeClr val="bg1"/>
                </a:solidFill>
              </a:rPr>
              <a:t>1987</a:t>
            </a:r>
            <a:r>
              <a:rPr lang="zh-CN" altLang="en-US" b="1" dirty="0">
                <a:solidFill>
                  <a:schemeClr val="bg1"/>
                </a:solidFill>
              </a:rPr>
              <a:t>年</a:t>
            </a:r>
            <a:r>
              <a:rPr lang="en-US" altLang="zh-CN" b="1" dirty="0">
                <a:solidFill>
                  <a:schemeClr val="bg1"/>
                </a:solidFill>
              </a:rPr>
              <a:t>10</a:t>
            </a:r>
            <a:r>
              <a:rPr lang="zh-CN" altLang="en-US" b="1" dirty="0">
                <a:solidFill>
                  <a:schemeClr val="bg1"/>
                </a:solidFill>
              </a:rPr>
              <a:t>月</a:t>
            </a:r>
            <a:r>
              <a:rPr lang="en-US" altLang="zh-CN" b="1" dirty="0">
                <a:solidFill>
                  <a:schemeClr val="bg1"/>
                </a:solidFill>
              </a:rPr>
              <a:t>25</a:t>
            </a:r>
            <a:r>
              <a:rPr lang="zh-CN" altLang="en-US" b="1" dirty="0">
                <a:solidFill>
                  <a:schemeClr val="bg1"/>
                </a:solidFill>
              </a:rPr>
              <a:t>日</a:t>
            </a:r>
            <a:r>
              <a:rPr lang="en-US" altLang="zh-CN" b="1" dirty="0">
                <a:solidFill>
                  <a:schemeClr val="bg1"/>
                </a:solidFill>
              </a:rPr>
              <a:t>-11</a:t>
            </a:r>
            <a:r>
              <a:rPr lang="zh-CN" altLang="en-US" b="1" dirty="0">
                <a:solidFill>
                  <a:schemeClr val="bg1"/>
                </a:solidFill>
              </a:rPr>
              <a:t>月</a:t>
            </a:r>
            <a:r>
              <a:rPr lang="en-US" altLang="zh-CN" b="1" dirty="0">
                <a:solidFill>
                  <a:schemeClr val="bg1"/>
                </a:solidFill>
              </a:rPr>
              <a:t>1</a:t>
            </a:r>
            <a:r>
              <a:rPr lang="zh-CN" altLang="en-US" b="1" dirty="0">
                <a:solidFill>
                  <a:schemeClr val="bg1"/>
                </a:solidFill>
              </a:rPr>
              <a:t>日</a:t>
            </a:r>
            <a:endParaRPr lang="en-US" altLang="zh-CN" b="1" dirty="0">
              <a:solidFill>
                <a:schemeClr val="bg1"/>
              </a:solidFill>
            </a:endParaRPr>
          </a:p>
          <a:p>
            <a:pPr>
              <a:lnSpc>
                <a:spcPts val="1800"/>
              </a:lnSpc>
            </a:pPr>
            <a:r>
              <a:rPr lang="zh-CN" altLang="en-US" b="1" dirty="0">
                <a:solidFill>
                  <a:schemeClr val="bg1"/>
                </a:solidFill>
              </a:rPr>
              <a:t>地点：北京</a:t>
            </a:r>
          </a:p>
        </p:txBody>
      </p:sp>
      <p:sp>
        <p:nvSpPr>
          <p:cNvPr id="16"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改革开放和社会主义现代化建设新时期</a:t>
            </a:r>
          </a:p>
        </p:txBody>
      </p:sp>
      <p:grpSp>
        <p:nvGrpSpPr>
          <p:cNvPr id="17" name="组合 16"/>
          <p:cNvGrpSpPr/>
          <p:nvPr/>
        </p:nvGrpSpPr>
        <p:grpSpPr>
          <a:xfrm>
            <a:off x="2483768" y="1060525"/>
            <a:ext cx="4111052" cy="503534"/>
            <a:chOff x="521729" y="936560"/>
            <a:chExt cx="3511121" cy="503534"/>
          </a:xfrm>
        </p:grpSpPr>
        <p:sp>
          <p:nvSpPr>
            <p:cNvPr id="18" name="燕尾形 17"/>
            <p:cNvSpPr/>
            <p:nvPr/>
          </p:nvSpPr>
          <p:spPr>
            <a:xfrm>
              <a:off x="521729" y="955462"/>
              <a:ext cx="3511121"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TextBox 5"/>
            <p:cNvSpPr txBox="1"/>
            <p:nvPr/>
          </p:nvSpPr>
          <p:spPr>
            <a:xfrm>
              <a:off x="1091749" y="936560"/>
              <a:ext cx="2812469"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中国共产党第十三次全国代表大会</a:t>
              </a:r>
            </a:p>
          </p:txBody>
        </p:sp>
        <p:sp>
          <p:nvSpPr>
            <p:cNvPr id="20"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7523355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13314"/>
                                        </p:tgtEl>
                                        <p:attrNameLst>
                                          <p:attrName>style.visibility</p:attrName>
                                        </p:attrNameLst>
                                      </p:cBhvr>
                                      <p:to>
                                        <p:strVal val="visible"/>
                                      </p:to>
                                    </p:set>
                                    <p:anim calcmode="lin" valueType="num">
                                      <p:cBhvr>
                                        <p:cTn id="15" dur="1000" fill="hold"/>
                                        <p:tgtEl>
                                          <p:spTgt spid="13314"/>
                                        </p:tgtEl>
                                        <p:attrNameLst>
                                          <p:attrName>ppt_w</p:attrName>
                                        </p:attrNameLst>
                                      </p:cBhvr>
                                      <p:tavLst>
                                        <p:tav tm="0">
                                          <p:val>
                                            <p:fltVal val="0"/>
                                          </p:val>
                                        </p:tav>
                                        <p:tav tm="100000">
                                          <p:val>
                                            <p:strVal val="#ppt_w"/>
                                          </p:val>
                                        </p:tav>
                                      </p:tavLst>
                                    </p:anim>
                                    <p:anim calcmode="lin" valueType="num">
                                      <p:cBhvr>
                                        <p:cTn id="16" dur="1000" fill="hold"/>
                                        <p:tgtEl>
                                          <p:spTgt spid="13314"/>
                                        </p:tgtEl>
                                        <p:attrNameLst>
                                          <p:attrName>ppt_h</p:attrName>
                                        </p:attrNameLst>
                                      </p:cBhvr>
                                      <p:tavLst>
                                        <p:tav tm="0">
                                          <p:val>
                                            <p:fltVal val="0"/>
                                          </p:val>
                                        </p:tav>
                                        <p:tav tm="100000">
                                          <p:val>
                                            <p:strVal val="#ppt_h"/>
                                          </p:val>
                                        </p:tav>
                                      </p:tavLst>
                                    </p:anim>
                                    <p:anim calcmode="lin" valueType="num">
                                      <p:cBhvr>
                                        <p:cTn id="17" dur="1000" fill="hold"/>
                                        <p:tgtEl>
                                          <p:spTgt spid="13314"/>
                                        </p:tgtEl>
                                        <p:attrNameLst>
                                          <p:attrName>style.rotation</p:attrName>
                                        </p:attrNameLst>
                                      </p:cBhvr>
                                      <p:tavLst>
                                        <p:tav tm="0">
                                          <p:val>
                                            <p:fltVal val="90"/>
                                          </p:val>
                                        </p:tav>
                                        <p:tav tm="100000">
                                          <p:val>
                                            <p:fltVal val="0"/>
                                          </p:val>
                                        </p:tav>
                                      </p:tavLst>
                                    </p:anim>
                                    <p:animEffect transition="in" filter="fade">
                                      <p:cBhvr>
                                        <p:cTn id="18" dur="1000"/>
                                        <p:tgtEl>
                                          <p:spTgt spid="13314"/>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175957" y="1707654"/>
            <a:ext cx="4536504" cy="286232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gn="l">
              <a:buFont typeface="Wingdings" panose="05000000000000000000" pitchFamily="2" charset="2"/>
              <a:buChar char="u"/>
            </a:pPr>
            <a:r>
              <a:rPr lang="zh-CN" altLang="en-US" b="1" dirty="0"/>
              <a:t>这次代表大会的主要任务是，以邓小平同志建设有中国特色社会主义的理论为指导，认真总结十一届三中全会以来</a:t>
            </a:r>
            <a:r>
              <a:rPr lang="en-US" altLang="zh-CN" b="1" dirty="0"/>
              <a:t>14</a:t>
            </a:r>
            <a:r>
              <a:rPr lang="zh-CN" altLang="en-US" b="1" dirty="0"/>
              <a:t>年的实践经验，确定今后一个时期的战略部署，动员全党同志和全国各族人民，进一步解放思想，把握有利时机，加快改革开放和现代化建设步伐，夺取有中国特色社会主义事业的更大胜利。</a:t>
            </a:r>
            <a:endParaRPr lang="en-US" altLang="zh-CN" b="1" dirty="0"/>
          </a:p>
          <a:p>
            <a:pPr marL="171450" indent="-171450" algn="l">
              <a:buFont typeface="Wingdings" panose="05000000000000000000" pitchFamily="2" charset="2"/>
              <a:buChar char="u"/>
            </a:pPr>
            <a:r>
              <a:rPr lang="zh-CN" altLang="en-US" b="1" dirty="0"/>
              <a:t>江泽民作了题为</a:t>
            </a:r>
            <a:r>
              <a:rPr lang="en-US" altLang="zh-CN" b="1" dirty="0"/>
              <a:t>《</a:t>
            </a:r>
            <a:r>
              <a:rPr lang="zh-CN" altLang="en-US" b="1" dirty="0"/>
              <a:t>加快改革开放和现代化建设步伐，夺取有中国特色的社会主义事业的更大胜利</a:t>
            </a:r>
            <a:r>
              <a:rPr lang="en-US" altLang="zh-CN" b="1" dirty="0"/>
              <a:t>》</a:t>
            </a:r>
            <a:r>
              <a:rPr lang="zh-CN" altLang="en-US" b="1" dirty="0"/>
              <a:t>的报告。报告总结了十一届三中全会以来</a:t>
            </a:r>
            <a:r>
              <a:rPr lang="en-US" altLang="zh-CN" b="1" dirty="0"/>
              <a:t>14</a:t>
            </a:r>
            <a:r>
              <a:rPr lang="zh-CN" altLang="en-US" b="1" dirty="0"/>
              <a:t>年的实践经验，决定抓住机遇，加快发展；确定我国经济体制改革的目标是建立社会主义市场经济体制；提出用邓小平建设有中国特色社会主义理论武装全党。</a:t>
            </a:r>
          </a:p>
        </p:txBody>
      </p:sp>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3568" y="1851670"/>
            <a:ext cx="3258553" cy="2104601"/>
          </a:xfrm>
          <a:prstGeom prst="rect">
            <a:avLst/>
          </a:prstGeom>
          <a:ln w="127000" cap="rnd">
            <a:no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p:spPr>
      </p:pic>
      <p:sp>
        <p:nvSpPr>
          <p:cNvPr id="17"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改革开放和社会主义现代化建设新时期</a:t>
            </a:r>
          </a:p>
        </p:txBody>
      </p:sp>
      <p:grpSp>
        <p:nvGrpSpPr>
          <p:cNvPr id="18" name="组合 17"/>
          <p:cNvGrpSpPr/>
          <p:nvPr/>
        </p:nvGrpSpPr>
        <p:grpSpPr>
          <a:xfrm>
            <a:off x="2483768" y="1060525"/>
            <a:ext cx="4111052" cy="503534"/>
            <a:chOff x="521729" y="936560"/>
            <a:chExt cx="3511121" cy="503534"/>
          </a:xfrm>
        </p:grpSpPr>
        <p:sp>
          <p:nvSpPr>
            <p:cNvPr id="19" name="燕尾形 18"/>
            <p:cNvSpPr/>
            <p:nvPr/>
          </p:nvSpPr>
          <p:spPr>
            <a:xfrm>
              <a:off x="521729" y="955462"/>
              <a:ext cx="3511121"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20" name="TextBox 5"/>
            <p:cNvSpPr txBox="1"/>
            <p:nvPr/>
          </p:nvSpPr>
          <p:spPr>
            <a:xfrm>
              <a:off x="1091749" y="936560"/>
              <a:ext cx="2812469"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中国共产党第十四次全国代表大会</a:t>
              </a:r>
            </a:p>
          </p:txBody>
        </p:sp>
        <p:sp>
          <p:nvSpPr>
            <p:cNvPr id="21"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a:off x="683568" y="3956271"/>
            <a:ext cx="3262750" cy="553998"/>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bg1"/>
                </a:solidFill>
              </a:rPr>
              <a:t>时间：</a:t>
            </a:r>
            <a:r>
              <a:rPr lang="en-US" altLang="zh-CN" b="1" dirty="0">
                <a:solidFill>
                  <a:schemeClr val="bg1"/>
                </a:solidFill>
              </a:rPr>
              <a:t>1992</a:t>
            </a:r>
            <a:r>
              <a:rPr lang="zh-CN" altLang="en-US" b="1" dirty="0">
                <a:solidFill>
                  <a:schemeClr val="bg1"/>
                </a:solidFill>
              </a:rPr>
              <a:t>年</a:t>
            </a:r>
            <a:r>
              <a:rPr lang="en-US" altLang="zh-CN" b="1" dirty="0">
                <a:solidFill>
                  <a:schemeClr val="bg1"/>
                </a:solidFill>
              </a:rPr>
              <a:t>10</a:t>
            </a:r>
            <a:r>
              <a:rPr lang="zh-CN" altLang="en-US" b="1" dirty="0">
                <a:solidFill>
                  <a:schemeClr val="bg1"/>
                </a:solidFill>
              </a:rPr>
              <a:t>月</a:t>
            </a:r>
            <a:r>
              <a:rPr lang="en-US" altLang="zh-CN" b="1" dirty="0">
                <a:solidFill>
                  <a:schemeClr val="bg1"/>
                </a:solidFill>
              </a:rPr>
              <a:t>12</a:t>
            </a:r>
            <a:r>
              <a:rPr lang="zh-CN" altLang="en-US" b="1" dirty="0">
                <a:solidFill>
                  <a:schemeClr val="bg1"/>
                </a:solidFill>
              </a:rPr>
              <a:t>日</a:t>
            </a:r>
            <a:r>
              <a:rPr lang="en-US" altLang="zh-CN" b="1" dirty="0">
                <a:solidFill>
                  <a:schemeClr val="bg1"/>
                </a:solidFill>
              </a:rPr>
              <a:t>~18</a:t>
            </a:r>
            <a:r>
              <a:rPr lang="zh-CN" altLang="en-US" b="1" dirty="0">
                <a:solidFill>
                  <a:schemeClr val="bg1"/>
                </a:solidFill>
              </a:rPr>
              <a:t>日</a:t>
            </a:r>
            <a:endParaRPr lang="en-US" altLang="zh-CN" b="1" dirty="0">
              <a:solidFill>
                <a:schemeClr val="bg1"/>
              </a:solidFill>
            </a:endParaRPr>
          </a:p>
          <a:p>
            <a:pPr>
              <a:lnSpc>
                <a:spcPts val="1800"/>
              </a:lnSpc>
            </a:pPr>
            <a:r>
              <a:rPr lang="zh-CN" altLang="en-US" b="1" dirty="0">
                <a:solidFill>
                  <a:schemeClr val="bg1"/>
                </a:solidFill>
              </a:rPr>
              <a:t>地点：北京</a:t>
            </a:r>
          </a:p>
        </p:txBody>
      </p:sp>
    </p:spTree>
    <p:extLst>
      <p:ext uri="{BB962C8B-B14F-4D97-AF65-F5344CB8AC3E}">
        <p14:creationId xmlns:p14="http://schemas.microsoft.com/office/powerpoint/2010/main" val="65726626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49" presetClass="entr" presetSubtype="0" decel="100000" fill="hold" nodeType="afterEffect">
                                  <p:stCondLst>
                                    <p:cond delay="0"/>
                                  </p:stCondLst>
                                  <p:childTnLst>
                                    <p:set>
                                      <p:cBhvr>
                                        <p:cTn id="14" dur="1" fill="hold">
                                          <p:stCondLst>
                                            <p:cond delay="0"/>
                                          </p:stCondLst>
                                        </p:cTn>
                                        <p:tgtEl>
                                          <p:spTgt spid="12292"/>
                                        </p:tgtEl>
                                        <p:attrNameLst>
                                          <p:attrName>style.visibility</p:attrName>
                                        </p:attrNameLst>
                                      </p:cBhvr>
                                      <p:to>
                                        <p:strVal val="visible"/>
                                      </p:to>
                                    </p:set>
                                    <p:anim calcmode="lin" valueType="num">
                                      <p:cBhvr>
                                        <p:cTn id="15" dur="1000" fill="hold"/>
                                        <p:tgtEl>
                                          <p:spTgt spid="12292"/>
                                        </p:tgtEl>
                                        <p:attrNameLst>
                                          <p:attrName>ppt_w</p:attrName>
                                        </p:attrNameLst>
                                      </p:cBhvr>
                                      <p:tavLst>
                                        <p:tav tm="0">
                                          <p:val>
                                            <p:fltVal val="0"/>
                                          </p:val>
                                        </p:tav>
                                        <p:tav tm="100000">
                                          <p:val>
                                            <p:strVal val="#ppt_w"/>
                                          </p:val>
                                        </p:tav>
                                      </p:tavLst>
                                    </p:anim>
                                    <p:anim calcmode="lin" valueType="num">
                                      <p:cBhvr>
                                        <p:cTn id="16" dur="1000" fill="hold"/>
                                        <p:tgtEl>
                                          <p:spTgt spid="12292"/>
                                        </p:tgtEl>
                                        <p:attrNameLst>
                                          <p:attrName>ppt_h</p:attrName>
                                        </p:attrNameLst>
                                      </p:cBhvr>
                                      <p:tavLst>
                                        <p:tav tm="0">
                                          <p:val>
                                            <p:fltVal val="0"/>
                                          </p:val>
                                        </p:tav>
                                        <p:tav tm="100000">
                                          <p:val>
                                            <p:strVal val="#ppt_h"/>
                                          </p:val>
                                        </p:tav>
                                      </p:tavLst>
                                    </p:anim>
                                    <p:anim calcmode="lin" valueType="num">
                                      <p:cBhvr>
                                        <p:cTn id="17" dur="1000" fill="hold"/>
                                        <p:tgtEl>
                                          <p:spTgt spid="12292"/>
                                        </p:tgtEl>
                                        <p:attrNameLst>
                                          <p:attrName>style.rotation</p:attrName>
                                        </p:attrNameLst>
                                      </p:cBhvr>
                                      <p:tavLst>
                                        <p:tav tm="0">
                                          <p:val>
                                            <p:fltVal val="360"/>
                                          </p:val>
                                        </p:tav>
                                        <p:tav tm="100000">
                                          <p:val>
                                            <p:fltVal val="0"/>
                                          </p:val>
                                        </p:tav>
                                      </p:tavLst>
                                    </p:anim>
                                    <p:animEffect transition="in" filter="fade">
                                      <p:cBhvr>
                                        <p:cTn id="18" dur="1000"/>
                                        <p:tgtEl>
                                          <p:spTgt spid="12292"/>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1000"/>
                                        <p:tgtEl>
                                          <p:spTgt spid="15"/>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500"/>
                                        <p:tgtEl>
                                          <p:spTgt spid="10"/>
                                        </p:tgtEl>
                                      </p:cBhvr>
                                    </p:animEffect>
                                    <p:anim calcmode="lin" valueType="num">
                                      <p:cBhvr>
                                        <p:cTn id="27" dur="1500" fill="hold"/>
                                        <p:tgtEl>
                                          <p:spTgt spid="10"/>
                                        </p:tgtEl>
                                        <p:attrNameLst>
                                          <p:attrName>ppt_x</p:attrName>
                                        </p:attrNameLst>
                                      </p:cBhvr>
                                      <p:tavLst>
                                        <p:tav tm="0">
                                          <p:val>
                                            <p:strVal val="#ppt_x"/>
                                          </p:val>
                                        </p:tav>
                                        <p:tav tm="100000">
                                          <p:val>
                                            <p:strVal val="#ppt_x"/>
                                          </p:val>
                                        </p:tav>
                                      </p:tavLst>
                                    </p:anim>
                                    <p:anim calcmode="lin" valueType="num">
                                      <p:cBhvr>
                                        <p:cTn id="28" dur="1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zgdsw.org.cn/mediafile/ccpc/zgds/dsBook218zjxsd0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261" y="1717586"/>
            <a:ext cx="3168652" cy="2219699"/>
          </a:xfrm>
          <a:prstGeom prst="rect">
            <a:avLst/>
          </a:prstGeom>
          <a:ln w="38100" cap="sq">
            <a:noFill/>
            <a:prstDash val="solid"/>
            <a:miter lim="800000"/>
          </a:ln>
          <a:effectLst>
            <a:outerShdw blurRad="50800" dist="38100" dir="2700000" algn="tl" rotWithShape="0">
              <a:srgbClr val="000000">
                <a:alpha val="43000"/>
              </a:srgbClr>
            </a:outerShdw>
          </a:effectLst>
          <a:extLst/>
        </p:spPr>
      </p:pic>
      <p:sp>
        <p:nvSpPr>
          <p:cNvPr id="10" name="TextBox 9"/>
          <p:cNvSpPr txBox="1"/>
          <p:nvPr/>
        </p:nvSpPr>
        <p:spPr>
          <a:xfrm>
            <a:off x="3923928" y="1645578"/>
            <a:ext cx="4680520" cy="288540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sz="1100" b="1" dirty="0"/>
              <a:t>江泽民代表第十届中央委员会向大会作了题为</a:t>
            </a:r>
            <a:r>
              <a:rPr lang="en-US" altLang="zh-CN" sz="1100" b="1" dirty="0"/>
              <a:t>《</a:t>
            </a:r>
            <a:r>
              <a:rPr lang="zh-CN" altLang="en-US" sz="1100" b="1" dirty="0"/>
              <a:t>高举邓小平理论伟大旗帜，把建设有中国特色社会主义事业全面推向</a:t>
            </a:r>
            <a:r>
              <a:rPr lang="en-US" altLang="zh-CN" sz="1100" b="1" dirty="0"/>
              <a:t>21</a:t>
            </a:r>
            <a:r>
              <a:rPr lang="zh-CN" altLang="en-US" sz="1100" b="1" dirty="0"/>
              <a:t>世纪</a:t>
            </a:r>
            <a:r>
              <a:rPr lang="en-US" altLang="zh-CN" sz="1100" b="1" dirty="0"/>
              <a:t>》</a:t>
            </a:r>
            <a:r>
              <a:rPr lang="zh-CN" altLang="en-US" sz="1100" b="1" dirty="0"/>
              <a:t>的报告。报告着重阐述了邓小平理论的历史地位和指导意义，指出，在当代中国，只有把马克思主义同当代中国实践和时代特征结合起来的邓小平理论，而没有别的理论能够解决社会主义的前途和命运问题。</a:t>
            </a:r>
            <a:endParaRPr lang="en-US" altLang="zh-CN" sz="1100" b="1" dirty="0"/>
          </a:p>
          <a:p>
            <a:pPr marL="171450" indent="-171450">
              <a:buFont typeface="Wingdings" panose="05000000000000000000" pitchFamily="2" charset="2"/>
              <a:buChar char="u"/>
            </a:pPr>
            <a:r>
              <a:rPr lang="zh-CN" altLang="en-US" sz="1100" b="1" dirty="0"/>
              <a:t>中国共产党第十五次全国代表大会高举邓小平理论伟大旗帜，总结了我国改革和建设的新经验，把邓小平理论确定为党的指导思想，把依法治国确定为治国的基本方略，把坚持公有制为主体、多种所有制经济共同发展，坚持按劳分配为主体、多种分配方式并存，确定为我国在社会主义初级阶段的经济制度和分配制度。党和十五大对建设有中国特色的社会主义事业的跨世纪发展作出了全面部署。</a:t>
            </a:r>
          </a:p>
        </p:txBody>
      </p:sp>
      <p:sp>
        <p:nvSpPr>
          <p:cNvPr id="14" name="TextBox 13"/>
          <p:cNvSpPr txBox="1"/>
          <p:nvPr/>
        </p:nvSpPr>
        <p:spPr>
          <a:xfrm>
            <a:off x="611259" y="3937285"/>
            <a:ext cx="3168653" cy="532903"/>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bg1"/>
                </a:solidFill>
              </a:rPr>
              <a:t>时间：</a:t>
            </a:r>
            <a:r>
              <a:rPr lang="en-US" altLang="zh-CN" b="1" dirty="0">
                <a:solidFill>
                  <a:schemeClr val="bg1"/>
                </a:solidFill>
              </a:rPr>
              <a:t>1997</a:t>
            </a:r>
            <a:r>
              <a:rPr lang="zh-CN" altLang="en-US" b="1" dirty="0">
                <a:solidFill>
                  <a:schemeClr val="bg1"/>
                </a:solidFill>
              </a:rPr>
              <a:t>年</a:t>
            </a:r>
            <a:r>
              <a:rPr lang="en-US" altLang="zh-CN" b="1" dirty="0">
                <a:solidFill>
                  <a:schemeClr val="bg1"/>
                </a:solidFill>
              </a:rPr>
              <a:t>9</a:t>
            </a:r>
            <a:r>
              <a:rPr lang="zh-CN" altLang="en-US" b="1" dirty="0">
                <a:solidFill>
                  <a:schemeClr val="bg1"/>
                </a:solidFill>
              </a:rPr>
              <a:t>月</a:t>
            </a:r>
            <a:r>
              <a:rPr lang="en-US" altLang="zh-CN" b="1" dirty="0">
                <a:solidFill>
                  <a:schemeClr val="bg1"/>
                </a:solidFill>
              </a:rPr>
              <a:t>12</a:t>
            </a:r>
            <a:r>
              <a:rPr lang="zh-CN" altLang="en-US" b="1" dirty="0">
                <a:solidFill>
                  <a:schemeClr val="bg1"/>
                </a:solidFill>
              </a:rPr>
              <a:t>日</a:t>
            </a:r>
            <a:r>
              <a:rPr lang="en-US" altLang="zh-CN" b="1" dirty="0">
                <a:solidFill>
                  <a:schemeClr val="bg1"/>
                </a:solidFill>
              </a:rPr>
              <a:t>-18</a:t>
            </a:r>
            <a:r>
              <a:rPr lang="zh-CN" altLang="en-US" b="1" dirty="0">
                <a:solidFill>
                  <a:schemeClr val="bg1"/>
                </a:solidFill>
              </a:rPr>
              <a:t>日</a:t>
            </a:r>
            <a:endParaRPr lang="en-US" altLang="zh-CN" b="1" dirty="0">
              <a:solidFill>
                <a:schemeClr val="bg1"/>
              </a:solidFill>
            </a:endParaRPr>
          </a:p>
          <a:p>
            <a:pPr>
              <a:lnSpc>
                <a:spcPts val="1800"/>
              </a:lnSpc>
            </a:pPr>
            <a:r>
              <a:rPr lang="zh-CN" altLang="en-US" b="1" dirty="0">
                <a:solidFill>
                  <a:schemeClr val="bg1"/>
                </a:solidFill>
              </a:rPr>
              <a:t>地点：北京</a:t>
            </a:r>
          </a:p>
        </p:txBody>
      </p:sp>
      <p:sp>
        <p:nvSpPr>
          <p:cNvPr id="16"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改革开放和社会主义现代化建设新时期</a:t>
            </a:r>
          </a:p>
        </p:txBody>
      </p:sp>
      <p:grpSp>
        <p:nvGrpSpPr>
          <p:cNvPr id="17" name="组合 16"/>
          <p:cNvGrpSpPr/>
          <p:nvPr/>
        </p:nvGrpSpPr>
        <p:grpSpPr>
          <a:xfrm>
            <a:off x="2483768" y="987574"/>
            <a:ext cx="4111052" cy="503534"/>
            <a:chOff x="521729" y="936560"/>
            <a:chExt cx="3511121" cy="503534"/>
          </a:xfrm>
        </p:grpSpPr>
        <p:sp>
          <p:nvSpPr>
            <p:cNvPr id="18" name="燕尾形 17"/>
            <p:cNvSpPr/>
            <p:nvPr/>
          </p:nvSpPr>
          <p:spPr>
            <a:xfrm>
              <a:off x="521729" y="955462"/>
              <a:ext cx="3511121"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TextBox 5"/>
            <p:cNvSpPr txBox="1"/>
            <p:nvPr/>
          </p:nvSpPr>
          <p:spPr>
            <a:xfrm>
              <a:off x="1091749" y="936560"/>
              <a:ext cx="2812469"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中国共产党第十五次全国代表大会</a:t>
              </a:r>
            </a:p>
          </p:txBody>
        </p:sp>
        <p:sp>
          <p:nvSpPr>
            <p:cNvPr id="20"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9507008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266"/>
                                        </p:tgtEl>
                                        <p:attrNameLst>
                                          <p:attrName>style.visibility</p:attrName>
                                        </p:attrNameLst>
                                      </p:cBhvr>
                                      <p:to>
                                        <p:strVal val="visible"/>
                                      </p:to>
                                    </p:set>
                                    <p:animEffect transition="in" filter="fade">
                                      <p:cBhvr>
                                        <p:cTn id="15" dur="1000"/>
                                        <p:tgtEl>
                                          <p:spTgt spid="11266"/>
                                        </p:tgtEl>
                                      </p:cBhvr>
                                    </p:animEffect>
                                    <p:anim calcmode="lin" valueType="num">
                                      <p:cBhvr>
                                        <p:cTn id="16" dur="1000" fill="hold"/>
                                        <p:tgtEl>
                                          <p:spTgt spid="11266"/>
                                        </p:tgtEl>
                                        <p:attrNameLst>
                                          <p:attrName>ppt_x</p:attrName>
                                        </p:attrNameLst>
                                      </p:cBhvr>
                                      <p:tavLst>
                                        <p:tav tm="0">
                                          <p:val>
                                            <p:strVal val="#ppt_x"/>
                                          </p:val>
                                        </p:tav>
                                        <p:tav tm="100000">
                                          <p:val>
                                            <p:strVal val="#ppt_x"/>
                                          </p:val>
                                        </p:tav>
                                      </p:tavLst>
                                    </p:anim>
                                    <p:anim calcmode="lin" valueType="num">
                                      <p:cBhvr>
                                        <p:cTn id="17" dur="1000" fill="hold"/>
                                        <p:tgtEl>
                                          <p:spTgt spid="1126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http://www.fmcoprc.gov.hk/chn/zt/sldzt/W02003120548360094796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462" y="1974024"/>
            <a:ext cx="3246684" cy="1954450"/>
          </a:xfrm>
          <a:prstGeom prst="rect">
            <a:avLst/>
          </a:prstGeom>
          <a:ln w="127000" cap="rnd">
            <a:no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p:spPr>
      </p:pic>
      <p:sp>
        <p:nvSpPr>
          <p:cNvPr id="10" name="TextBox 9"/>
          <p:cNvSpPr txBox="1"/>
          <p:nvPr/>
        </p:nvSpPr>
        <p:spPr>
          <a:xfrm>
            <a:off x="4367587" y="1897149"/>
            <a:ext cx="4104456" cy="258532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28600" indent="-228600">
              <a:buFont typeface="Wingdings" panose="05000000000000000000" pitchFamily="2" charset="2"/>
              <a:buChar char="u"/>
            </a:pPr>
            <a:r>
              <a:rPr lang="zh-CN" altLang="en-US" b="1" dirty="0"/>
              <a:t>把三个代表思想确立为党的指导思想并写入党章，大会强调全党要高举邓小平理论伟大旗帜，全面贯彻三个代表重要思想，继往开来，与时俱进，全面建设小康社会，加快建设社会主义现代化，为开创中国特色社会主义事业新局面而奋斗。</a:t>
            </a:r>
            <a:endParaRPr lang="en-US" altLang="zh-CN" b="1" dirty="0"/>
          </a:p>
          <a:p>
            <a:pPr marL="228600" indent="-228600">
              <a:buFont typeface="Wingdings" panose="05000000000000000000" pitchFamily="2" charset="2"/>
              <a:buChar char="u"/>
            </a:pPr>
            <a:r>
              <a:rPr lang="zh-CN" altLang="en-US" b="1" dirty="0"/>
              <a:t>大会通过了</a:t>
            </a:r>
            <a:r>
              <a:rPr lang="en-US" altLang="zh-CN" b="1" dirty="0"/>
              <a:t>《</a:t>
            </a:r>
            <a:r>
              <a:rPr lang="zh-CN" altLang="en-US" b="1" dirty="0"/>
              <a:t>关于十五届中央委员会报告的决议</a:t>
            </a:r>
            <a:r>
              <a:rPr lang="en-US" altLang="zh-CN" b="1" dirty="0"/>
              <a:t>》</a:t>
            </a:r>
            <a:r>
              <a:rPr lang="zh-CN" altLang="en-US" b="1" dirty="0"/>
              <a:t>、</a:t>
            </a:r>
            <a:r>
              <a:rPr lang="en-US" altLang="zh-CN" b="1" dirty="0"/>
              <a:t>《</a:t>
            </a:r>
            <a:r>
              <a:rPr lang="zh-CN" altLang="en-US" b="1" dirty="0"/>
              <a:t>关于</a:t>
            </a:r>
            <a:r>
              <a:rPr lang="en-US" altLang="zh-CN" b="1" dirty="0"/>
              <a:t>〈</a:t>
            </a:r>
            <a:r>
              <a:rPr lang="zh-CN" altLang="en-US" b="1" dirty="0"/>
              <a:t>中国共产党章程（修正案）</a:t>
            </a:r>
            <a:r>
              <a:rPr lang="en-US" altLang="zh-CN" b="1" dirty="0"/>
              <a:t>〉</a:t>
            </a:r>
            <a:r>
              <a:rPr lang="zh-CN" altLang="en-US" b="1" dirty="0"/>
              <a:t>的决议</a:t>
            </a:r>
            <a:r>
              <a:rPr lang="en-US" altLang="zh-CN" b="1" dirty="0"/>
              <a:t>》</a:t>
            </a:r>
            <a:r>
              <a:rPr lang="zh-CN" altLang="en-US" b="1" dirty="0"/>
              <a:t>（这一修正案自通过之日起生效）、</a:t>
            </a:r>
            <a:r>
              <a:rPr lang="en-US" altLang="zh-CN" b="1" dirty="0"/>
              <a:t>《</a:t>
            </a:r>
            <a:r>
              <a:rPr lang="zh-CN" altLang="en-US" b="1" dirty="0"/>
              <a:t>关于中央纪律检查委员会工作报告的决议</a:t>
            </a:r>
            <a:r>
              <a:rPr lang="en-US" altLang="zh-CN" b="1" dirty="0"/>
              <a:t>》</a:t>
            </a:r>
            <a:r>
              <a:rPr lang="zh-CN" altLang="en-US" b="1" dirty="0"/>
              <a:t>。</a:t>
            </a:r>
          </a:p>
        </p:txBody>
      </p:sp>
      <p:sp>
        <p:nvSpPr>
          <p:cNvPr id="17" name="TextBox 16"/>
          <p:cNvSpPr txBox="1"/>
          <p:nvPr/>
        </p:nvSpPr>
        <p:spPr>
          <a:xfrm>
            <a:off x="782462" y="3928474"/>
            <a:ext cx="3246684" cy="553998"/>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bg1"/>
                </a:solidFill>
              </a:rPr>
              <a:t>时间：</a:t>
            </a:r>
            <a:r>
              <a:rPr lang="en-US" altLang="zh-CN" b="1" dirty="0">
                <a:solidFill>
                  <a:schemeClr val="bg1"/>
                </a:solidFill>
              </a:rPr>
              <a:t>2002</a:t>
            </a:r>
            <a:r>
              <a:rPr lang="zh-CN" altLang="en-US" b="1" dirty="0">
                <a:solidFill>
                  <a:schemeClr val="bg1"/>
                </a:solidFill>
              </a:rPr>
              <a:t>年</a:t>
            </a:r>
            <a:r>
              <a:rPr lang="en-US" altLang="zh-CN" b="1" dirty="0">
                <a:solidFill>
                  <a:schemeClr val="bg1"/>
                </a:solidFill>
              </a:rPr>
              <a:t>11</a:t>
            </a:r>
            <a:r>
              <a:rPr lang="zh-CN" altLang="en-US" b="1" dirty="0">
                <a:solidFill>
                  <a:schemeClr val="bg1"/>
                </a:solidFill>
              </a:rPr>
              <a:t>月</a:t>
            </a:r>
            <a:r>
              <a:rPr lang="en-US" altLang="zh-CN" b="1" dirty="0">
                <a:solidFill>
                  <a:schemeClr val="bg1"/>
                </a:solidFill>
              </a:rPr>
              <a:t>8</a:t>
            </a:r>
            <a:r>
              <a:rPr lang="zh-CN" altLang="en-US" b="1" dirty="0">
                <a:solidFill>
                  <a:schemeClr val="bg1"/>
                </a:solidFill>
              </a:rPr>
              <a:t>日</a:t>
            </a:r>
            <a:r>
              <a:rPr lang="en-US" altLang="zh-CN" b="1" dirty="0">
                <a:solidFill>
                  <a:schemeClr val="bg1"/>
                </a:solidFill>
              </a:rPr>
              <a:t>-14</a:t>
            </a:r>
            <a:r>
              <a:rPr lang="zh-CN" altLang="en-US" b="1" dirty="0">
                <a:solidFill>
                  <a:schemeClr val="bg1"/>
                </a:solidFill>
              </a:rPr>
              <a:t>日</a:t>
            </a:r>
            <a:endParaRPr lang="en-US" altLang="zh-CN" b="1" dirty="0">
              <a:solidFill>
                <a:schemeClr val="bg1"/>
              </a:solidFill>
            </a:endParaRPr>
          </a:p>
          <a:p>
            <a:pPr>
              <a:lnSpc>
                <a:spcPts val="1800"/>
              </a:lnSpc>
            </a:pPr>
            <a:r>
              <a:rPr lang="zh-CN" altLang="en-US" b="1" dirty="0">
                <a:solidFill>
                  <a:schemeClr val="bg1"/>
                </a:solidFill>
              </a:rPr>
              <a:t>地点：北京</a:t>
            </a:r>
          </a:p>
        </p:txBody>
      </p:sp>
      <p:sp>
        <p:nvSpPr>
          <p:cNvPr id="12"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改革开放和社会主义现代化建设新时期</a:t>
            </a:r>
          </a:p>
        </p:txBody>
      </p:sp>
      <p:grpSp>
        <p:nvGrpSpPr>
          <p:cNvPr id="19" name="组合 18"/>
          <p:cNvGrpSpPr/>
          <p:nvPr/>
        </p:nvGrpSpPr>
        <p:grpSpPr>
          <a:xfrm>
            <a:off x="2483768" y="1010995"/>
            <a:ext cx="4111052" cy="503534"/>
            <a:chOff x="521729" y="936560"/>
            <a:chExt cx="3511121" cy="503534"/>
          </a:xfrm>
        </p:grpSpPr>
        <p:sp>
          <p:nvSpPr>
            <p:cNvPr id="20" name="燕尾形 19"/>
            <p:cNvSpPr/>
            <p:nvPr/>
          </p:nvSpPr>
          <p:spPr>
            <a:xfrm>
              <a:off x="521729" y="955462"/>
              <a:ext cx="3511121"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21" name="TextBox 5"/>
            <p:cNvSpPr txBox="1"/>
            <p:nvPr/>
          </p:nvSpPr>
          <p:spPr>
            <a:xfrm>
              <a:off x="1091749" y="936560"/>
              <a:ext cx="2812469"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中国共产党第十六次全国代表大会</a:t>
              </a:r>
            </a:p>
          </p:txBody>
        </p:sp>
        <p:sp>
          <p:nvSpPr>
            <p:cNvPr id="22"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122401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10244"/>
                                        </p:tgtEl>
                                        <p:attrNameLst>
                                          <p:attrName>style.visibility</p:attrName>
                                        </p:attrNameLst>
                                      </p:cBhvr>
                                      <p:to>
                                        <p:strVal val="visible"/>
                                      </p:to>
                                    </p:set>
                                    <p:anim calcmode="lin" valueType="num">
                                      <p:cBhvr>
                                        <p:cTn id="15" dur="1000" fill="hold"/>
                                        <p:tgtEl>
                                          <p:spTgt spid="10244"/>
                                        </p:tgtEl>
                                        <p:attrNameLst>
                                          <p:attrName>ppt_w</p:attrName>
                                        </p:attrNameLst>
                                      </p:cBhvr>
                                      <p:tavLst>
                                        <p:tav tm="0">
                                          <p:val>
                                            <p:fltVal val="0"/>
                                          </p:val>
                                        </p:tav>
                                        <p:tav tm="100000">
                                          <p:val>
                                            <p:strVal val="#ppt_w"/>
                                          </p:val>
                                        </p:tav>
                                      </p:tavLst>
                                    </p:anim>
                                    <p:anim calcmode="lin" valueType="num">
                                      <p:cBhvr>
                                        <p:cTn id="16" dur="1000" fill="hold"/>
                                        <p:tgtEl>
                                          <p:spTgt spid="10244"/>
                                        </p:tgtEl>
                                        <p:attrNameLst>
                                          <p:attrName>ppt_h</p:attrName>
                                        </p:attrNameLst>
                                      </p:cBhvr>
                                      <p:tavLst>
                                        <p:tav tm="0">
                                          <p:val>
                                            <p:fltVal val="0"/>
                                          </p:val>
                                        </p:tav>
                                        <p:tav tm="100000">
                                          <p:val>
                                            <p:strVal val="#ppt_h"/>
                                          </p:val>
                                        </p:tav>
                                      </p:tavLst>
                                    </p:anim>
                                    <p:anim calcmode="lin" valueType="num">
                                      <p:cBhvr>
                                        <p:cTn id="17" dur="1000" fill="hold"/>
                                        <p:tgtEl>
                                          <p:spTgt spid="1024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0244"/>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animBg="1"/>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4073" y="1897801"/>
            <a:ext cx="3419971" cy="2250340"/>
          </a:xfrm>
          <a:prstGeom prst="rect">
            <a:avLst/>
          </a:prstGeom>
          <a:ln w="38100" cap="sq">
            <a:noFill/>
            <a:prstDash val="solid"/>
            <a:miter lim="800000"/>
          </a:ln>
          <a:effectLst>
            <a:outerShdw blurRad="50800" dist="38100" dir="2700000" algn="tl" rotWithShape="0">
              <a:srgbClr val="000000">
                <a:alpha val="43000"/>
              </a:srgbClr>
            </a:outerShdw>
          </a:effectLst>
          <a:extLst/>
        </p:spPr>
      </p:pic>
      <p:sp>
        <p:nvSpPr>
          <p:cNvPr id="10" name="TextBox 9"/>
          <p:cNvSpPr txBox="1"/>
          <p:nvPr/>
        </p:nvSpPr>
        <p:spPr>
          <a:xfrm>
            <a:off x="4436481" y="1855279"/>
            <a:ext cx="4104456" cy="286232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zh-CN" altLang="en-US" b="1" dirty="0"/>
              <a:t>党的十七大主题是：高举中国特色社会主义伟大旗帜，以邓小平理论和“三个代表”重要思想为指导，深入贯彻落实科学发展观，继续解放思想，坚持改革开放，推动科学发展，促进社会和谐，为夺取全面建设小康社会新胜利而奋斗。胡锦涛代表第十六届中央委员会向大会作了题为</a:t>
            </a:r>
            <a:r>
              <a:rPr lang="en-US" altLang="zh-CN" b="1" dirty="0"/>
              <a:t>《</a:t>
            </a:r>
            <a:r>
              <a:rPr lang="zh-CN" altLang="en-US" b="1" dirty="0"/>
              <a:t>高举中国特色社会主义伟大旗帜，为夺取全面建设小康社会新胜利而奋斗</a:t>
            </a:r>
            <a:r>
              <a:rPr lang="en-US" altLang="zh-CN" b="1" dirty="0"/>
              <a:t>》</a:t>
            </a:r>
            <a:r>
              <a:rPr lang="zh-CN" altLang="en-US" b="1" dirty="0"/>
              <a:t>的报告。大会的突出贡献，是对科学发展观的时代背景、科学内涵和精神实质进行了深刻阐述，对深入贯彻落实科学发展观提出了明确要求。</a:t>
            </a:r>
            <a:endParaRPr lang="en-US" altLang="zh-CN" b="1" dirty="0"/>
          </a:p>
        </p:txBody>
      </p:sp>
      <p:sp>
        <p:nvSpPr>
          <p:cNvPr id="15" name="TextBox 14"/>
          <p:cNvSpPr txBox="1"/>
          <p:nvPr/>
        </p:nvSpPr>
        <p:spPr>
          <a:xfrm>
            <a:off x="764072" y="4111620"/>
            <a:ext cx="3419971" cy="553998"/>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bg1"/>
                </a:solidFill>
              </a:rPr>
              <a:t>时间：</a:t>
            </a:r>
            <a:r>
              <a:rPr lang="en-US" altLang="zh-CN" b="1" dirty="0">
                <a:solidFill>
                  <a:schemeClr val="bg1"/>
                </a:solidFill>
              </a:rPr>
              <a:t>2007</a:t>
            </a:r>
            <a:r>
              <a:rPr lang="zh-CN" altLang="en-US" b="1" dirty="0">
                <a:solidFill>
                  <a:schemeClr val="bg1"/>
                </a:solidFill>
              </a:rPr>
              <a:t>年</a:t>
            </a:r>
            <a:r>
              <a:rPr lang="en-US" altLang="zh-CN" b="1" dirty="0">
                <a:solidFill>
                  <a:schemeClr val="bg1"/>
                </a:solidFill>
              </a:rPr>
              <a:t>10</a:t>
            </a:r>
            <a:r>
              <a:rPr lang="zh-CN" altLang="en-US" b="1" dirty="0">
                <a:solidFill>
                  <a:schemeClr val="bg1"/>
                </a:solidFill>
              </a:rPr>
              <a:t>月</a:t>
            </a:r>
            <a:r>
              <a:rPr lang="en-US" altLang="zh-CN" b="1" dirty="0">
                <a:solidFill>
                  <a:schemeClr val="bg1"/>
                </a:solidFill>
              </a:rPr>
              <a:t>15</a:t>
            </a:r>
            <a:r>
              <a:rPr lang="zh-CN" altLang="en-US" b="1" dirty="0">
                <a:solidFill>
                  <a:schemeClr val="bg1"/>
                </a:solidFill>
              </a:rPr>
              <a:t>日</a:t>
            </a:r>
            <a:r>
              <a:rPr lang="en-US" altLang="zh-CN" b="1" dirty="0">
                <a:solidFill>
                  <a:schemeClr val="bg1"/>
                </a:solidFill>
              </a:rPr>
              <a:t>-21</a:t>
            </a:r>
            <a:r>
              <a:rPr lang="zh-CN" altLang="en-US" b="1" dirty="0">
                <a:solidFill>
                  <a:schemeClr val="bg1"/>
                </a:solidFill>
              </a:rPr>
              <a:t>日</a:t>
            </a:r>
            <a:endParaRPr lang="en-US" altLang="zh-CN" b="1" dirty="0">
              <a:solidFill>
                <a:schemeClr val="bg1"/>
              </a:solidFill>
            </a:endParaRPr>
          </a:p>
          <a:p>
            <a:pPr>
              <a:lnSpc>
                <a:spcPts val="1800"/>
              </a:lnSpc>
            </a:pPr>
            <a:r>
              <a:rPr lang="zh-CN" altLang="en-US" b="1" dirty="0">
                <a:solidFill>
                  <a:schemeClr val="bg1"/>
                </a:solidFill>
              </a:rPr>
              <a:t>地点：北京</a:t>
            </a:r>
          </a:p>
        </p:txBody>
      </p:sp>
      <p:sp>
        <p:nvSpPr>
          <p:cNvPr id="17"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改革开放和社会主义现代化建设新时期</a:t>
            </a:r>
          </a:p>
        </p:txBody>
      </p:sp>
      <p:grpSp>
        <p:nvGrpSpPr>
          <p:cNvPr id="18" name="组合 17"/>
          <p:cNvGrpSpPr/>
          <p:nvPr/>
        </p:nvGrpSpPr>
        <p:grpSpPr>
          <a:xfrm>
            <a:off x="2483768" y="1010995"/>
            <a:ext cx="4111052" cy="503534"/>
            <a:chOff x="521729" y="936560"/>
            <a:chExt cx="3511121" cy="503534"/>
          </a:xfrm>
        </p:grpSpPr>
        <p:sp>
          <p:nvSpPr>
            <p:cNvPr id="19" name="燕尾形 18"/>
            <p:cNvSpPr/>
            <p:nvPr/>
          </p:nvSpPr>
          <p:spPr>
            <a:xfrm>
              <a:off x="521729" y="955462"/>
              <a:ext cx="3511121"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20" name="TextBox 5"/>
            <p:cNvSpPr txBox="1"/>
            <p:nvPr/>
          </p:nvSpPr>
          <p:spPr>
            <a:xfrm>
              <a:off x="1091749" y="936560"/>
              <a:ext cx="2812469"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中国共产党第十七次全国代表大会</a:t>
              </a:r>
            </a:p>
          </p:txBody>
        </p:sp>
        <p:sp>
          <p:nvSpPr>
            <p:cNvPr id="21"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2216189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barn(outVertical)">
                                      <p:cBhvr>
                                        <p:cTn id="15" dur="1000"/>
                                        <p:tgtEl>
                                          <p:spTgt spid="9218"/>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outVertical)">
                                      <p:cBhvr>
                                        <p:cTn id="18" dur="1000"/>
                                        <p:tgtEl>
                                          <p:spTgt spid="15"/>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p:bldP spid="1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3590" y="1977957"/>
            <a:ext cx="3156675" cy="2444780"/>
            <a:chOff x="773579" y="1792424"/>
            <a:chExt cx="3156675" cy="2444780"/>
          </a:xfrm>
        </p:grpSpPr>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3579" y="1792424"/>
              <a:ext cx="3156675" cy="1890782"/>
            </a:xfrm>
            <a:prstGeom prst="rect">
              <a:avLst/>
            </a:prstGeom>
            <a:ln w="38100" cap="sq">
              <a:noFill/>
              <a:prstDash val="solid"/>
              <a:miter lim="800000"/>
            </a:ln>
            <a:effectLst>
              <a:outerShdw blurRad="50800" dist="38100" dir="2700000" algn="tl" rotWithShape="0">
                <a:srgbClr val="000000">
                  <a:alpha val="43000"/>
                </a:srgbClr>
              </a:outerShdw>
            </a:effectLst>
            <a:extLst/>
          </p:spPr>
        </p:pic>
        <p:sp>
          <p:nvSpPr>
            <p:cNvPr id="15" name="TextBox 14"/>
            <p:cNvSpPr txBox="1"/>
            <p:nvPr/>
          </p:nvSpPr>
          <p:spPr>
            <a:xfrm>
              <a:off x="773579" y="3683206"/>
              <a:ext cx="3156675" cy="553998"/>
            </a:xfrm>
            <a:prstGeom prst="roundRect">
              <a:avLst>
                <a:gd name="adj" fmla="val 0"/>
              </a:avLst>
            </a:prstGeom>
            <a:solidFill>
              <a:srgbClr val="C00000"/>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2012</a:t>
              </a:r>
              <a:r>
                <a:rPr lang="zh-CN" altLang="en-US" dirty="0">
                  <a:solidFill>
                    <a:schemeClr val="bg1"/>
                  </a:solidFill>
                </a:rPr>
                <a:t>年</a:t>
              </a:r>
              <a:r>
                <a:rPr lang="en-US" altLang="zh-CN" dirty="0">
                  <a:solidFill>
                    <a:schemeClr val="bg1"/>
                  </a:solidFill>
                </a:rPr>
                <a:t>11</a:t>
              </a:r>
              <a:r>
                <a:rPr lang="zh-CN" altLang="en-US" dirty="0">
                  <a:solidFill>
                    <a:schemeClr val="bg1"/>
                  </a:solidFill>
                </a:rPr>
                <a:t>月</a:t>
              </a:r>
              <a:r>
                <a:rPr lang="en-US" altLang="zh-CN" dirty="0">
                  <a:solidFill>
                    <a:schemeClr val="bg1"/>
                  </a:solidFill>
                </a:rPr>
                <a:t>8</a:t>
              </a:r>
              <a:r>
                <a:rPr lang="zh-CN" altLang="en-US" dirty="0">
                  <a:solidFill>
                    <a:schemeClr val="bg1"/>
                  </a:solidFill>
                </a:rPr>
                <a:t>日</a:t>
              </a:r>
              <a:r>
                <a:rPr lang="en-US" altLang="zh-CN" dirty="0">
                  <a:solidFill>
                    <a:schemeClr val="bg1"/>
                  </a:solidFill>
                </a:rPr>
                <a:t>-14</a:t>
              </a:r>
              <a:r>
                <a:rPr lang="zh-CN" altLang="en-US" dirty="0">
                  <a:solidFill>
                    <a:schemeClr val="bg1"/>
                  </a:solidFill>
                </a:rPr>
                <a:t>日</a:t>
              </a:r>
              <a:endParaRPr lang="en-US" altLang="zh-CN" dirty="0">
                <a:solidFill>
                  <a:schemeClr val="bg1"/>
                </a:solidFill>
              </a:endParaRPr>
            </a:p>
            <a:p>
              <a:pPr>
                <a:lnSpc>
                  <a:spcPts val="1800"/>
                </a:lnSpc>
              </a:pPr>
              <a:r>
                <a:rPr lang="zh-CN" altLang="en-US" dirty="0">
                  <a:solidFill>
                    <a:schemeClr val="bg1"/>
                  </a:solidFill>
                </a:rPr>
                <a:t>地点：北京</a:t>
              </a:r>
            </a:p>
          </p:txBody>
        </p:sp>
      </p:grpSp>
      <p:sp>
        <p:nvSpPr>
          <p:cNvPr id="10" name="TextBox 9"/>
          <p:cNvSpPr txBox="1"/>
          <p:nvPr/>
        </p:nvSpPr>
        <p:spPr>
          <a:xfrm>
            <a:off x="4445987" y="1821179"/>
            <a:ext cx="3996443" cy="263956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u"/>
            </a:pPr>
            <a:r>
              <a:rPr lang="en-US" altLang="zh-CN" sz="1400" b="1" dirty="0"/>
              <a:t>2012</a:t>
            </a:r>
            <a:r>
              <a:rPr lang="zh-CN" altLang="en-US" sz="1400" b="1" dirty="0"/>
              <a:t>年</a:t>
            </a:r>
            <a:r>
              <a:rPr lang="en-US" altLang="zh-CN" sz="1400" b="1" dirty="0"/>
              <a:t>11</a:t>
            </a:r>
            <a:r>
              <a:rPr lang="zh-CN" altLang="en-US" sz="1400" b="1" dirty="0"/>
              <a:t>月</a:t>
            </a:r>
            <a:r>
              <a:rPr lang="en-US" altLang="zh-CN" sz="1400" b="1" dirty="0"/>
              <a:t>8</a:t>
            </a:r>
            <a:r>
              <a:rPr lang="zh-CN" altLang="en-US" sz="1400" b="1" dirty="0"/>
              <a:t>日建党</a:t>
            </a:r>
            <a:r>
              <a:rPr lang="en-US" altLang="zh-CN" sz="1400" b="1" dirty="0"/>
              <a:t>91</a:t>
            </a:r>
            <a:r>
              <a:rPr lang="zh-CN" altLang="en-US" sz="1400" b="1" dirty="0"/>
              <a:t>周年之际，党的十八大在京胜利召开，会议明确了科学发展观是党必须长期坚持的指导思想，并写入党章；制定了坚持走中国特色社会主义政治发展道路和推进政治体制改革前进方向；提出了全面建成小康社会目标；回答了坚定不移走中国特色社会主义道路政策立场。并选举产生了新一代中共中央领导层。 </a:t>
            </a:r>
          </a:p>
        </p:txBody>
      </p:sp>
      <p:sp>
        <p:nvSpPr>
          <p:cNvPr id="9"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改革开放和社会主义现代化建设新时期</a:t>
            </a:r>
          </a:p>
        </p:txBody>
      </p:sp>
      <p:grpSp>
        <p:nvGrpSpPr>
          <p:cNvPr id="16" name="组合 15"/>
          <p:cNvGrpSpPr/>
          <p:nvPr/>
        </p:nvGrpSpPr>
        <p:grpSpPr>
          <a:xfrm>
            <a:off x="2483768" y="1010995"/>
            <a:ext cx="4111052" cy="503534"/>
            <a:chOff x="521729" y="936560"/>
            <a:chExt cx="3511121" cy="503534"/>
          </a:xfrm>
        </p:grpSpPr>
        <p:sp>
          <p:nvSpPr>
            <p:cNvPr id="17" name="燕尾形 16"/>
            <p:cNvSpPr/>
            <p:nvPr/>
          </p:nvSpPr>
          <p:spPr>
            <a:xfrm>
              <a:off x="521729" y="955462"/>
              <a:ext cx="3511121"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8" name="TextBox 5"/>
            <p:cNvSpPr txBox="1"/>
            <p:nvPr/>
          </p:nvSpPr>
          <p:spPr>
            <a:xfrm>
              <a:off x="1091749" y="936560"/>
              <a:ext cx="2812469"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中国共产党第十八次全国代表大会</a:t>
              </a:r>
            </a:p>
          </p:txBody>
        </p:sp>
        <p:sp>
          <p:nvSpPr>
            <p:cNvPr id="19"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0106475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heckerboard(across)">
                                      <p:cBhvr>
                                        <p:cTn id="15" dur="1000"/>
                                        <p:tgtEl>
                                          <p:spTgt spid="2"/>
                                        </p:tgtEl>
                                      </p:cBhvr>
                                    </p:animEffect>
                                  </p:childTnLst>
                                </p:cTn>
                              </p:par>
                            </p:childTnLst>
                          </p:cTn>
                        </p:par>
                        <p:par>
                          <p:cTn id="16" fill="hold">
                            <p:stCondLst>
                              <p:cond delay="2000"/>
                            </p:stCondLst>
                            <p:childTnLst>
                              <p:par>
                                <p:cTn id="17" presetID="4"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ox(in)">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803" y="1813057"/>
            <a:ext cx="1539421" cy="21007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15"/>
          <p:cNvSpPr txBox="1"/>
          <p:nvPr/>
        </p:nvSpPr>
        <p:spPr>
          <a:xfrm>
            <a:off x="3140561" y="2211710"/>
            <a:ext cx="4883102" cy="147732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Ø"/>
            </a:pPr>
            <a:r>
              <a:rPr lang="zh-CN" altLang="en-US" b="1" dirty="0"/>
              <a:t>毛泽东，中国革命家、战略家、理论家和诗人，中国共产党、中国人民解放军和中华人民共和国的主要缔造者和领袖，毛泽东思想的主要创立者。</a:t>
            </a:r>
            <a:r>
              <a:rPr lang="en-US" altLang="zh-CN" b="1" dirty="0"/>
              <a:t>1893</a:t>
            </a:r>
            <a:r>
              <a:rPr lang="zh-CN" altLang="en-US" b="1" dirty="0"/>
              <a:t>年出生于湖南省长沙府湘潭县韶山冲，</a:t>
            </a:r>
            <a:r>
              <a:rPr lang="en-US" altLang="zh-CN" b="1" dirty="0"/>
              <a:t>1976</a:t>
            </a:r>
            <a:r>
              <a:rPr lang="zh-CN" altLang="en-US" b="1" dirty="0"/>
              <a:t>年逝世于北京，享年</a:t>
            </a:r>
            <a:r>
              <a:rPr lang="en-US" altLang="zh-CN" b="1" dirty="0"/>
              <a:t>84</a:t>
            </a:r>
            <a:r>
              <a:rPr lang="zh-CN" altLang="en-US" b="1" dirty="0"/>
              <a:t>岁。从</a:t>
            </a:r>
            <a:r>
              <a:rPr lang="en-US" altLang="zh-CN" b="1" dirty="0"/>
              <a:t>1949</a:t>
            </a:r>
            <a:r>
              <a:rPr lang="zh-CN" altLang="en-US" b="1" dirty="0"/>
              <a:t>年到</a:t>
            </a:r>
            <a:r>
              <a:rPr lang="en-US" altLang="zh-CN" b="1" dirty="0"/>
              <a:t>1976</a:t>
            </a:r>
            <a:r>
              <a:rPr lang="zh-CN" altLang="en-US" b="1" dirty="0"/>
              <a:t>年，毛泽东是中华人民共和国的最高领导人。</a:t>
            </a:r>
          </a:p>
        </p:txBody>
      </p:sp>
      <p:sp>
        <p:nvSpPr>
          <p:cNvPr id="18" name="TextBox 17"/>
          <p:cNvSpPr txBox="1"/>
          <p:nvPr/>
        </p:nvSpPr>
        <p:spPr>
          <a:xfrm>
            <a:off x="1187803" y="3985792"/>
            <a:ext cx="1539422" cy="307777"/>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1400" b="1" dirty="0">
                <a:solidFill>
                  <a:srgbClr val="C00000"/>
                </a:solidFill>
              </a:rPr>
              <a:t>毛泽东</a:t>
            </a:r>
          </a:p>
        </p:txBody>
      </p:sp>
      <p:sp>
        <p:nvSpPr>
          <p:cNvPr id="10"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中国共产党的五代领导核心</a:t>
            </a:r>
          </a:p>
        </p:txBody>
      </p:sp>
      <p:grpSp>
        <p:nvGrpSpPr>
          <p:cNvPr id="12" name="组合 11"/>
          <p:cNvGrpSpPr/>
          <p:nvPr/>
        </p:nvGrpSpPr>
        <p:grpSpPr>
          <a:xfrm>
            <a:off x="3111487" y="984365"/>
            <a:ext cx="3476737" cy="503534"/>
            <a:chOff x="521729" y="936560"/>
            <a:chExt cx="2969372" cy="503534"/>
          </a:xfrm>
        </p:grpSpPr>
        <p:sp>
          <p:nvSpPr>
            <p:cNvPr id="15" name="燕尾形 14"/>
            <p:cNvSpPr/>
            <p:nvPr/>
          </p:nvSpPr>
          <p:spPr>
            <a:xfrm>
              <a:off x="521729" y="955462"/>
              <a:ext cx="296937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TextBox 5"/>
            <p:cNvSpPr txBox="1"/>
            <p:nvPr/>
          </p:nvSpPr>
          <p:spPr>
            <a:xfrm>
              <a:off x="1091749" y="936560"/>
              <a:ext cx="2276353"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中国共产党第一代领导核心</a:t>
              </a:r>
            </a:p>
          </p:txBody>
        </p:sp>
        <p:sp>
          <p:nvSpPr>
            <p:cNvPr id="20"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449851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9698"/>
                                        </p:tgtEl>
                                        <p:attrNameLst>
                                          <p:attrName>style.visibility</p:attrName>
                                        </p:attrNameLst>
                                      </p:cBhvr>
                                      <p:to>
                                        <p:strVal val="visible"/>
                                      </p:to>
                                    </p:set>
                                    <p:animEffect transition="in" filter="fade">
                                      <p:cBhvr>
                                        <p:cTn id="15" dur="1000"/>
                                        <p:tgtEl>
                                          <p:spTgt spid="29698"/>
                                        </p:tgtEl>
                                      </p:cBhvr>
                                    </p:animEffect>
                                    <p:anim calcmode="lin" valueType="num">
                                      <p:cBhvr>
                                        <p:cTn id="16" dur="1000" fill="hold"/>
                                        <p:tgtEl>
                                          <p:spTgt spid="29698"/>
                                        </p:tgtEl>
                                        <p:attrNameLst>
                                          <p:attrName>ppt_x</p:attrName>
                                        </p:attrNameLst>
                                      </p:cBhvr>
                                      <p:tavLst>
                                        <p:tav tm="0">
                                          <p:val>
                                            <p:strVal val="#ppt_x"/>
                                          </p:val>
                                        </p:tav>
                                        <p:tav tm="100000">
                                          <p:val>
                                            <p:strVal val="#ppt_x"/>
                                          </p:val>
                                        </p:tav>
                                      </p:tavLst>
                                    </p:anim>
                                    <p:anim calcmode="lin" valueType="num">
                                      <p:cBhvr>
                                        <p:cTn id="17" dur="1000" fill="hold"/>
                                        <p:tgtEl>
                                          <p:spTgt spid="2969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111487" y="1995686"/>
            <a:ext cx="5328592"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Ø"/>
            </a:pPr>
            <a:r>
              <a:rPr lang="zh-CN" altLang="en-US" b="1" dirty="0"/>
              <a:t>邓小平是中国共产党第二代领导核心，马克思主义者者，无产阶级革命家、政治家、军事家、外交家，同时也是中国人民解放军、中华人民共和国的主要领导人之一。他是中国社会主义改革开放和现代化建设的总设计师，创立了邓小平理论。他所倡导的“改革开放”及“一国两制”政策理念，改变了</a:t>
            </a:r>
            <a:r>
              <a:rPr lang="en-US" altLang="zh-CN" b="1" dirty="0"/>
              <a:t>20</a:t>
            </a:r>
            <a:r>
              <a:rPr lang="zh-CN" altLang="en-US" b="1" dirty="0"/>
              <a:t>世纪后期的中国，也影响了世界，因此在</a:t>
            </a:r>
            <a:r>
              <a:rPr lang="en-US" altLang="zh-CN" b="1" dirty="0"/>
              <a:t>1978</a:t>
            </a:r>
            <a:r>
              <a:rPr lang="zh-CN" altLang="en-US" b="1" dirty="0"/>
              <a:t>年和</a:t>
            </a:r>
            <a:r>
              <a:rPr lang="en-US" altLang="zh-CN" b="1" dirty="0"/>
              <a:t>1985</a:t>
            </a:r>
            <a:r>
              <a:rPr lang="zh-CN" altLang="en-US" b="1" dirty="0"/>
              <a:t>年，曾两次当选</a:t>
            </a:r>
            <a:r>
              <a:rPr lang="en-US" altLang="zh-CN" b="1" dirty="0"/>
              <a:t>《</a:t>
            </a:r>
            <a:r>
              <a:rPr lang="zh-CN" altLang="en-US" b="1" dirty="0"/>
              <a:t>时代</a:t>
            </a:r>
            <a:r>
              <a:rPr lang="en-US" altLang="zh-CN" b="1" dirty="0"/>
              <a:t>》</a:t>
            </a:r>
            <a:r>
              <a:rPr lang="zh-CN" altLang="en-US" b="1" dirty="0"/>
              <a:t>周刊“年度风云人物”。 </a:t>
            </a:r>
            <a:r>
              <a:rPr lang="en-US" altLang="zh-CN" b="1" dirty="0"/>
              <a:t>1904</a:t>
            </a:r>
            <a:r>
              <a:rPr lang="zh-CN" altLang="en-US" b="1" dirty="0"/>
              <a:t>年</a:t>
            </a:r>
            <a:r>
              <a:rPr lang="en-US" altLang="zh-CN" b="1" dirty="0"/>
              <a:t>8</a:t>
            </a:r>
            <a:r>
              <a:rPr lang="zh-CN" altLang="en-US" b="1" dirty="0"/>
              <a:t>月</a:t>
            </a:r>
            <a:r>
              <a:rPr lang="en-US" altLang="zh-CN" b="1" dirty="0"/>
              <a:t>22</a:t>
            </a:r>
            <a:r>
              <a:rPr lang="zh-CN" altLang="en-US" b="1" dirty="0"/>
              <a:t>日出生于四川广安，</a:t>
            </a:r>
            <a:r>
              <a:rPr lang="en-US" altLang="zh-CN" b="1" dirty="0"/>
              <a:t>1997</a:t>
            </a:r>
            <a:r>
              <a:rPr lang="zh-CN" altLang="en-US" b="1" dirty="0"/>
              <a:t>年</a:t>
            </a:r>
            <a:r>
              <a:rPr lang="en-US" altLang="zh-CN" b="1" dirty="0"/>
              <a:t>2</a:t>
            </a:r>
            <a:r>
              <a:rPr lang="zh-CN" altLang="en-US" b="1" dirty="0"/>
              <a:t>月</a:t>
            </a:r>
            <a:r>
              <a:rPr lang="en-US" altLang="zh-CN" b="1" dirty="0"/>
              <a:t>19</a:t>
            </a:r>
            <a:r>
              <a:rPr lang="zh-CN" altLang="en-US" b="1" dirty="0"/>
              <a:t>日，邓小平在北京逝世，享年</a:t>
            </a:r>
            <a:r>
              <a:rPr lang="en-US" altLang="zh-CN" b="1" dirty="0"/>
              <a:t>94</a:t>
            </a:r>
            <a:r>
              <a:rPr lang="zh-CN" altLang="en-US" b="1" dirty="0"/>
              <a:t>岁。</a:t>
            </a:r>
          </a:p>
        </p:txBody>
      </p:sp>
      <p:sp>
        <p:nvSpPr>
          <p:cNvPr id="18" name="TextBox 17"/>
          <p:cNvSpPr txBox="1"/>
          <p:nvPr/>
        </p:nvSpPr>
        <p:spPr>
          <a:xfrm>
            <a:off x="1204939" y="4102678"/>
            <a:ext cx="1474881" cy="307777"/>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1400" b="1" dirty="0">
                <a:solidFill>
                  <a:srgbClr val="C00000"/>
                </a:solidFill>
              </a:rPr>
              <a:t>邓小平</a:t>
            </a:r>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5204" y="1938779"/>
            <a:ext cx="1474880"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中国共产党的五代领导核心</a:t>
            </a:r>
          </a:p>
        </p:txBody>
      </p:sp>
      <p:grpSp>
        <p:nvGrpSpPr>
          <p:cNvPr id="12" name="组合 11"/>
          <p:cNvGrpSpPr/>
          <p:nvPr/>
        </p:nvGrpSpPr>
        <p:grpSpPr>
          <a:xfrm>
            <a:off x="3111487" y="984365"/>
            <a:ext cx="3476737" cy="503534"/>
            <a:chOff x="521729" y="936560"/>
            <a:chExt cx="2969372" cy="503534"/>
          </a:xfrm>
        </p:grpSpPr>
        <p:sp>
          <p:nvSpPr>
            <p:cNvPr id="15" name="燕尾形 14"/>
            <p:cNvSpPr/>
            <p:nvPr/>
          </p:nvSpPr>
          <p:spPr>
            <a:xfrm>
              <a:off x="521729" y="955462"/>
              <a:ext cx="296937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TextBox 5"/>
            <p:cNvSpPr txBox="1"/>
            <p:nvPr/>
          </p:nvSpPr>
          <p:spPr>
            <a:xfrm>
              <a:off x="1091749" y="936560"/>
              <a:ext cx="2276353"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中国共产党第二代领导核心</a:t>
              </a:r>
            </a:p>
          </p:txBody>
        </p:sp>
        <p:sp>
          <p:nvSpPr>
            <p:cNvPr id="20"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6005273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0722"/>
                                        </p:tgtEl>
                                        <p:attrNameLst>
                                          <p:attrName>style.visibility</p:attrName>
                                        </p:attrNameLst>
                                      </p:cBhvr>
                                      <p:to>
                                        <p:strVal val="visible"/>
                                      </p:to>
                                    </p:set>
                                    <p:animEffect transition="in" filter="fade">
                                      <p:cBhvr>
                                        <p:cTn id="15" dur="1000"/>
                                        <p:tgtEl>
                                          <p:spTgt spid="30722"/>
                                        </p:tgtEl>
                                      </p:cBhvr>
                                    </p:animEffect>
                                    <p:anim calcmode="lin" valueType="num">
                                      <p:cBhvr>
                                        <p:cTn id="16" dur="1000" fill="hold"/>
                                        <p:tgtEl>
                                          <p:spTgt spid="30722"/>
                                        </p:tgtEl>
                                        <p:attrNameLst>
                                          <p:attrName>ppt_x</p:attrName>
                                        </p:attrNameLst>
                                      </p:cBhvr>
                                      <p:tavLst>
                                        <p:tav tm="0">
                                          <p:val>
                                            <p:strVal val="#ppt_x"/>
                                          </p:val>
                                        </p:tav>
                                        <p:tav tm="100000">
                                          <p:val>
                                            <p:strVal val="#ppt_x"/>
                                          </p:val>
                                        </p:tav>
                                      </p:tavLst>
                                    </p:anim>
                                    <p:anim calcmode="lin" valueType="num">
                                      <p:cBhvr>
                                        <p:cTn id="17" dur="1000" fill="hold"/>
                                        <p:tgtEl>
                                          <p:spTgt spid="3072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6" name="Picture 8" descr="http://pic.baike.soso.com/p/20121122/20121122092101-11994119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3493" y="1233102"/>
            <a:ext cx="1346680" cy="1399706"/>
          </a:xfrm>
          <a:prstGeom prst="ellipse">
            <a:avLst/>
          </a:prstGeom>
          <a:noFill/>
          <a:effectLst>
            <a:outerShdw blurRad="1016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538" name="Picture 10" descr="http://www.cnrr.cn/img/2005130234610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6618" y="1233102"/>
            <a:ext cx="1404200" cy="1412759"/>
          </a:xfrm>
          <a:prstGeom prst="ellipse">
            <a:avLst/>
          </a:prstGeom>
          <a:noFill/>
          <a:effectLst>
            <a:outerShdw blurRad="1016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33193" y="3417842"/>
            <a:ext cx="6194176" cy="700576"/>
          </a:xfrm>
          <a:prstGeom prst="rect">
            <a:avLst/>
          </a:prstGeom>
          <a:noFill/>
        </p:spPr>
        <p:txBody>
          <a:bodyPr vert="horz"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zh-CN" altLang="en-US" sz="1400" b="1" dirty="0">
                <a:solidFill>
                  <a:srgbClr val="C00000"/>
                </a:solidFill>
              </a:rPr>
              <a:t>新文化运动打破了封建思想的桎梏，在中国社会中掀起了思想的启蒙运动，为马克思主义的传播奠定了基础 。</a:t>
            </a: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5697" y="1271983"/>
            <a:ext cx="1996614" cy="291019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0" name="Picture 2" descr="http://img5.cache.netease.com/m/2016/1/27/201601271032094695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38784" y="1233103"/>
            <a:ext cx="1421990" cy="1405938"/>
          </a:xfrm>
          <a:prstGeom prst="ellipse">
            <a:avLst/>
          </a:prstGeom>
          <a:noFill/>
          <a:effectLst>
            <a:outerShdw blurRad="1016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532" name="Picture 4" descr="http://www.lzbs.com.cn/whsh/rwls/site2/20141119/B111416333703185_change_p40_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80712" y="1233102"/>
            <a:ext cx="1421989" cy="1410167"/>
          </a:xfrm>
          <a:prstGeom prst="ellipse">
            <a:avLst/>
          </a:prstGeom>
          <a:noFill/>
          <a:effectLst>
            <a:outerShdw blurRad="1016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843808" y="2716618"/>
            <a:ext cx="784498" cy="4154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1400" b="1" dirty="0"/>
              <a:t>陈独秀</a:t>
            </a:r>
          </a:p>
        </p:txBody>
      </p:sp>
      <p:sp>
        <p:nvSpPr>
          <p:cNvPr id="15" name="TextBox 14"/>
          <p:cNvSpPr txBox="1"/>
          <p:nvPr/>
        </p:nvSpPr>
        <p:spPr>
          <a:xfrm>
            <a:off x="4023315" y="2727079"/>
            <a:ext cx="784498" cy="4154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1400" b="1" dirty="0"/>
              <a:t>蔡元培</a:t>
            </a:r>
          </a:p>
        </p:txBody>
      </p:sp>
      <p:pic>
        <p:nvPicPr>
          <p:cNvPr id="22534" name="Picture 6" descr="http://history.people.com.cn/mediafile/201101/10/F20110110091828736630001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17263" y="1233102"/>
            <a:ext cx="1448775" cy="1410168"/>
          </a:xfrm>
          <a:prstGeom prst="ellipse">
            <a:avLst/>
          </a:prstGeom>
          <a:noFill/>
          <a:effectLst>
            <a:outerShdw blurRad="1016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5257902" y="2716617"/>
            <a:ext cx="784498" cy="4154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1400" b="1" dirty="0"/>
              <a:t>胡适</a:t>
            </a:r>
          </a:p>
        </p:txBody>
      </p:sp>
      <p:sp>
        <p:nvSpPr>
          <p:cNvPr id="19" name="TextBox 18"/>
          <p:cNvSpPr txBox="1"/>
          <p:nvPr/>
        </p:nvSpPr>
        <p:spPr>
          <a:xfrm>
            <a:off x="7729524" y="2716617"/>
            <a:ext cx="784498" cy="4154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1400" b="1" dirty="0"/>
              <a:t>鲁迅</a:t>
            </a:r>
          </a:p>
        </p:txBody>
      </p:sp>
      <p:sp>
        <p:nvSpPr>
          <p:cNvPr id="22" name="TextBox 21"/>
          <p:cNvSpPr txBox="1"/>
          <p:nvPr/>
        </p:nvSpPr>
        <p:spPr>
          <a:xfrm>
            <a:off x="6494937" y="2727078"/>
            <a:ext cx="784498" cy="37741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1400" b="1" dirty="0"/>
              <a:t>李大钊</a:t>
            </a:r>
          </a:p>
        </p:txBody>
      </p:sp>
      <p:sp>
        <p:nvSpPr>
          <p:cNvPr id="18"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cxnSp>
        <p:nvCxnSpPr>
          <p:cNvPr id="3" name="直接连接符 2"/>
          <p:cNvCxnSpPr/>
          <p:nvPr/>
        </p:nvCxnSpPr>
        <p:spPr>
          <a:xfrm>
            <a:off x="2555776" y="3291830"/>
            <a:ext cx="617718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27818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 calcmode="lin" valueType="num">
                                      <p:cBhvr>
                                        <p:cTn id="11" dur="1000" fill="hold"/>
                                        <p:tgtEl>
                                          <p:spTgt spid="1027"/>
                                        </p:tgtEl>
                                        <p:attrNameLst>
                                          <p:attrName>ppt_w</p:attrName>
                                        </p:attrNameLst>
                                      </p:cBhvr>
                                      <p:tavLst>
                                        <p:tav tm="0">
                                          <p:val>
                                            <p:fltVal val="0"/>
                                          </p:val>
                                        </p:tav>
                                        <p:tav tm="100000">
                                          <p:val>
                                            <p:strVal val="#ppt_w"/>
                                          </p:val>
                                        </p:tav>
                                      </p:tavLst>
                                    </p:anim>
                                    <p:anim calcmode="lin" valueType="num">
                                      <p:cBhvr>
                                        <p:cTn id="12" dur="1000" fill="hold"/>
                                        <p:tgtEl>
                                          <p:spTgt spid="1027"/>
                                        </p:tgtEl>
                                        <p:attrNameLst>
                                          <p:attrName>ppt_h</p:attrName>
                                        </p:attrNameLst>
                                      </p:cBhvr>
                                      <p:tavLst>
                                        <p:tav tm="0">
                                          <p:val>
                                            <p:fltVal val="0"/>
                                          </p:val>
                                        </p:tav>
                                        <p:tav tm="100000">
                                          <p:val>
                                            <p:strVal val="#ppt_h"/>
                                          </p:val>
                                        </p:tav>
                                      </p:tavLst>
                                    </p:anim>
                                    <p:anim calcmode="lin" valueType="num">
                                      <p:cBhvr>
                                        <p:cTn id="13" dur="1000" fill="hold"/>
                                        <p:tgtEl>
                                          <p:spTgt spid="1027"/>
                                        </p:tgtEl>
                                        <p:attrNameLst>
                                          <p:attrName>style.rotation</p:attrName>
                                        </p:attrNameLst>
                                      </p:cBhvr>
                                      <p:tavLst>
                                        <p:tav tm="0">
                                          <p:val>
                                            <p:fltVal val="360"/>
                                          </p:val>
                                        </p:tav>
                                        <p:tav tm="100000">
                                          <p:val>
                                            <p:fltVal val="0"/>
                                          </p:val>
                                        </p:tav>
                                      </p:tavLst>
                                    </p:anim>
                                    <p:animEffect transition="in" filter="fade">
                                      <p:cBhvr>
                                        <p:cTn id="14" dur="1000"/>
                                        <p:tgtEl>
                                          <p:spTgt spid="1027"/>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530"/>
                                        </p:tgtEl>
                                        <p:attrNameLst>
                                          <p:attrName>style.visibility</p:attrName>
                                        </p:attrNameLst>
                                      </p:cBhvr>
                                      <p:to>
                                        <p:strVal val="visible"/>
                                      </p:to>
                                    </p:set>
                                    <p:animEffect transition="in" filter="fade">
                                      <p:cBhvr>
                                        <p:cTn id="18" dur="1000"/>
                                        <p:tgtEl>
                                          <p:spTgt spid="22530"/>
                                        </p:tgtEl>
                                      </p:cBhvr>
                                    </p:animEffect>
                                    <p:anim calcmode="lin" valueType="num">
                                      <p:cBhvr>
                                        <p:cTn id="19" dur="1000" fill="hold"/>
                                        <p:tgtEl>
                                          <p:spTgt spid="22530"/>
                                        </p:tgtEl>
                                        <p:attrNameLst>
                                          <p:attrName>ppt_x</p:attrName>
                                        </p:attrNameLst>
                                      </p:cBhvr>
                                      <p:tavLst>
                                        <p:tav tm="0">
                                          <p:val>
                                            <p:strVal val="#ppt_x"/>
                                          </p:val>
                                        </p:tav>
                                        <p:tav tm="100000">
                                          <p:val>
                                            <p:strVal val="#ppt_x"/>
                                          </p:val>
                                        </p:tav>
                                      </p:tavLst>
                                    </p:anim>
                                    <p:anim calcmode="lin" valueType="num">
                                      <p:cBhvr>
                                        <p:cTn id="20" dur="1000" fill="hold"/>
                                        <p:tgtEl>
                                          <p:spTgt spid="2253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22532"/>
                                        </p:tgtEl>
                                        <p:attrNameLst>
                                          <p:attrName>style.visibility</p:attrName>
                                        </p:attrNameLst>
                                      </p:cBhvr>
                                      <p:to>
                                        <p:strVal val="visible"/>
                                      </p:to>
                                    </p:set>
                                    <p:animEffect transition="in" filter="fade">
                                      <p:cBhvr>
                                        <p:cTn id="29" dur="1000"/>
                                        <p:tgtEl>
                                          <p:spTgt spid="22532"/>
                                        </p:tgtEl>
                                      </p:cBhvr>
                                    </p:animEffect>
                                    <p:anim calcmode="lin" valueType="num">
                                      <p:cBhvr>
                                        <p:cTn id="30" dur="1000" fill="hold"/>
                                        <p:tgtEl>
                                          <p:spTgt spid="22532"/>
                                        </p:tgtEl>
                                        <p:attrNameLst>
                                          <p:attrName>ppt_x</p:attrName>
                                        </p:attrNameLst>
                                      </p:cBhvr>
                                      <p:tavLst>
                                        <p:tav tm="0">
                                          <p:val>
                                            <p:strVal val="#ppt_x"/>
                                          </p:val>
                                        </p:tav>
                                        <p:tav tm="100000">
                                          <p:val>
                                            <p:strVal val="#ppt_x"/>
                                          </p:val>
                                        </p:tav>
                                      </p:tavLst>
                                    </p:anim>
                                    <p:anim calcmode="lin" valueType="num">
                                      <p:cBhvr>
                                        <p:cTn id="31" dur="1000" fill="hold"/>
                                        <p:tgtEl>
                                          <p:spTgt spid="2253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nodeType="afterEffect">
                                  <p:stCondLst>
                                    <p:cond delay="0"/>
                                  </p:stCondLst>
                                  <p:childTnLst>
                                    <p:set>
                                      <p:cBhvr>
                                        <p:cTn id="39" dur="1" fill="hold">
                                          <p:stCondLst>
                                            <p:cond delay="0"/>
                                          </p:stCondLst>
                                        </p:cTn>
                                        <p:tgtEl>
                                          <p:spTgt spid="22534"/>
                                        </p:tgtEl>
                                        <p:attrNameLst>
                                          <p:attrName>style.visibility</p:attrName>
                                        </p:attrNameLst>
                                      </p:cBhvr>
                                      <p:to>
                                        <p:strVal val="visible"/>
                                      </p:to>
                                    </p:set>
                                    <p:animEffect transition="in" filter="fade">
                                      <p:cBhvr>
                                        <p:cTn id="40" dur="1000"/>
                                        <p:tgtEl>
                                          <p:spTgt spid="22534"/>
                                        </p:tgtEl>
                                      </p:cBhvr>
                                    </p:animEffect>
                                    <p:anim calcmode="lin" valueType="num">
                                      <p:cBhvr>
                                        <p:cTn id="41" dur="1000" fill="hold"/>
                                        <p:tgtEl>
                                          <p:spTgt spid="22534"/>
                                        </p:tgtEl>
                                        <p:attrNameLst>
                                          <p:attrName>ppt_x</p:attrName>
                                        </p:attrNameLst>
                                      </p:cBhvr>
                                      <p:tavLst>
                                        <p:tav tm="0">
                                          <p:val>
                                            <p:strVal val="#ppt_x"/>
                                          </p:val>
                                        </p:tav>
                                        <p:tav tm="100000">
                                          <p:val>
                                            <p:strVal val="#ppt_x"/>
                                          </p:val>
                                        </p:tav>
                                      </p:tavLst>
                                    </p:anim>
                                    <p:anim calcmode="lin" valueType="num">
                                      <p:cBhvr>
                                        <p:cTn id="42" dur="1000" fill="hold"/>
                                        <p:tgtEl>
                                          <p:spTgt spid="2253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42" presetClass="entr" presetSubtype="0" fill="hold" nodeType="afterEffect">
                                  <p:stCondLst>
                                    <p:cond delay="0"/>
                                  </p:stCondLst>
                                  <p:childTnLst>
                                    <p:set>
                                      <p:cBhvr>
                                        <p:cTn id="50" dur="1" fill="hold">
                                          <p:stCondLst>
                                            <p:cond delay="0"/>
                                          </p:stCondLst>
                                        </p:cTn>
                                        <p:tgtEl>
                                          <p:spTgt spid="22538"/>
                                        </p:tgtEl>
                                        <p:attrNameLst>
                                          <p:attrName>style.visibility</p:attrName>
                                        </p:attrNameLst>
                                      </p:cBhvr>
                                      <p:to>
                                        <p:strVal val="visible"/>
                                      </p:to>
                                    </p:set>
                                    <p:animEffect transition="in" filter="fade">
                                      <p:cBhvr>
                                        <p:cTn id="51" dur="1000"/>
                                        <p:tgtEl>
                                          <p:spTgt spid="22538"/>
                                        </p:tgtEl>
                                      </p:cBhvr>
                                    </p:animEffect>
                                    <p:anim calcmode="lin" valueType="num">
                                      <p:cBhvr>
                                        <p:cTn id="52" dur="1000" fill="hold"/>
                                        <p:tgtEl>
                                          <p:spTgt spid="22538"/>
                                        </p:tgtEl>
                                        <p:attrNameLst>
                                          <p:attrName>ppt_x</p:attrName>
                                        </p:attrNameLst>
                                      </p:cBhvr>
                                      <p:tavLst>
                                        <p:tav tm="0">
                                          <p:val>
                                            <p:strVal val="#ppt_x"/>
                                          </p:val>
                                        </p:tav>
                                        <p:tav tm="100000">
                                          <p:val>
                                            <p:strVal val="#ppt_x"/>
                                          </p:val>
                                        </p:tav>
                                      </p:tavLst>
                                    </p:anim>
                                    <p:anim calcmode="lin" valueType="num">
                                      <p:cBhvr>
                                        <p:cTn id="53" dur="1000" fill="hold"/>
                                        <p:tgtEl>
                                          <p:spTgt spid="2253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42" presetClass="entr" presetSubtype="0" fill="hold" nodeType="afterEffect">
                                  <p:stCondLst>
                                    <p:cond delay="0"/>
                                  </p:stCondLst>
                                  <p:childTnLst>
                                    <p:set>
                                      <p:cBhvr>
                                        <p:cTn id="61" dur="1" fill="hold">
                                          <p:stCondLst>
                                            <p:cond delay="0"/>
                                          </p:stCondLst>
                                        </p:cTn>
                                        <p:tgtEl>
                                          <p:spTgt spid="22536"/>
                                        </p:tgtEl>
                                        <p:attrNameLst>
                                          <p:attrName>style.visibility</p:attrName>
                                        </p:attrNameLst>
                                      </p:cBhvr>
                                      <p:to>
                                        <p:strVal val="visible"/>
                                      </p:to>
                                    </p:set>
                                    <p:animEffect transition="in" filter="fade">
                                      <p:cBhvr>
                                        <p:cTn id="62" dur="1000"/>
                                        <p:tgtEl>
                                          <p:spTgt spid="22536"/>
                                        </p:tgtEl>
                                      </p:cBhvr>
                                    </p:animEffect>
                                    <p:anim calcmode="lin" valueType="num">
                                      <p:cBhvr>
                                        <p:cTn id="63" dur="1000" fill="hold"/>
                                        <p:tgtEl>
                                          <p:spTgt spid="22536"/>
                                        </p:tgtEl>
                                        <p:attrNameLst>
                                          <p:attrName>ppt_x</p:attrName>
                                        </p:attrNameLst>
                                      </p:cBhvr>
                                      <p:tavLst>
                                        <p:tav tm="0">
                                          <p:val>
                                            <p:strVal val="#ppt_x"/>
                                          </p:val>
                                        </p:tav>
                                        <p:tav tm="100000">
                                          <p:val>
                                            <p:strVal val="#ppt_x"/>
                                          </p:val>
                                        </p:tav>
                                      </p:tavLst>
                                    </p:anim>
                                    <p:anim calcmode="lin" valueType="num">
                                      <p:cBhvr>
                                        <p:cTn id="64" dur="1000" fill="hold"/>
                                        <p:tgtEl>
                                          <p:spTgt spid="2253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16" presetClass="entr" presetSubtype="37" fill="hold" nodeType="after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barn(outVertical)">
                                      <p:cBhvr>
                                        <p:cTn id="73" dur="500"/>
                                        <p:tgtEl>
                                          <p:spTgt spid="3"/>
                                        </p:tgtEl>
                                      </p:cBhvr>
                                    </p:animEffect>
                                  </p:childTnLst>
                                </p:cTn>
                              </p:par>
                            </p:childTnLst>
                          </p:cTn>
                        </p:par>
                        <p:par>
                          <p:cTn id="74" fill="hold">
                            <p:stCondLst>
                              <p:cond delay="7000"/>
                            </p:stCondLst>
                            <p:childTnLst>
                              <p:par>
                                <p:cTn id="75" presetID="42" presetClass="entr" presetSubtype="0" fill="hold" grpId="0" nodeType="afterEffect">
                                  <p:stCondLst>
                                    <p:cond delay="0"/>
                                  </p:stCondLst>
                                  <p:iterate type="lt">
                                    <p:tmPct val="10000"/>
                                  </p:iterate>
                                  <p:childTnLst>
                                    <p:set>
                                      <p:cBhvr>
                                        <p:cTn id="76" dur="1" fill="hold">
                                          <p:stCondLst>
                                            <p:cond delay="0"/>
                                          </p:stCondLst>
                                        </p:cTn>
                                        <p:tgtEl>
                                          <p:spTgt spid="6"/>
                                        </p:tgtEl>
                                        <p:attrNameLst>
                                          <p:attrName>style.visibility</p:attrName>
                                        </p:attrNameLst>
                                      </p:cBhvr>
                                      <p:to>
                                        <p:strVal val="visible"/>
                                      </p:to>
                                    </p:set>
                                    <p:animEffect transition="in" filter="fade">
                                      <p:cBhvr>
                                        <p:cTn id="77" dur="1000"/>
                                        <p:tgtEl>
                                          <p:spTgt spid="6"/>
                                        </p:tgtEl>
                                      </p:cBhvr>
                                    </p:animEffect>
                                    <p:anim calcmode="lin" valueType="num">
                                      <p:cBhvr>
                                        <p:cTn id="78" dur="1000" fill="hold"/>
                                        <p:tgtEl>
                                          <p:spTgt spid="6"/>
                                        </p:tgtEl>
                                        <p:attrNameLst>
                                          <p:attrName>ppt_x</p:attrName>
                                        </p:attrNameLst>
                                      </p:cBhvr>
                                      <p:tavLst>
                                        <p:tav tm="0">
                                          <p:val>
                                            <p:strVal val="#ppt_x"/>
                                          </p:val>
                                        </p:tav>
                                        <p:tav tm="100000">
                                          <p:val>
                                            <p:strVal val="#ppt_x"/>
                                          </p:val>
                                        </p:tav>
                                      </p:tavLst>
                                    </p:anim>
                                    <p:anim calcmode="lin" valueType="num">
                                      <p:cBhvr>
                                        <p:cTn id="7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7" grpId="0"/>
      <p:bldP spid="19" grpId="0"/>
      <p:bldP spid="22" grpId="0"/>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987824" y="1995686"/>
            <a:ext cx="5328592"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Ø"/>
            </a:pPr>
            <a:r>
              <a:rPr lang="zh-CN" altLang="en-US" b="1" dirty="0"/>
              <a:t>江泽民，</a:t>
            </a:r>
            <a:r>
              <a:rPr lang="en-US" altLang="zh-CN" b="1" dirty="0"/>
              <a:t>1926</a:t>
            </a:r>
            <a:r>
              <a:rPr lang="zh-CN" altLang="en-US" b="1" dirty="0"/>
              <a:t>年</a:t>
            </a:r>
            <a:r>
              <a:rPr lang="en-US" altLang="zh-CN" b="1" dirty="0"/>
              <a:t>8</a:t>
            </a:r>
            <a:r>
              <a:rPr lang="zh-CN" altLang="en-US" b="1" dirty="0"/>
              <a:t>月</a:t>
            </a:r>
            <a:r>
              <a:rPr lang="en-US" altLang="zh-CN" b="1" dirty="0"/>
              <a:t>17</a:t>
            </a:r>
            <a:r>
              <a:rPr lang="zh-CN" altLang="en-US" b="1" dirty="0"/>
              <a:t>日生于江苏扬州。是继毛泽东，邓小平后的中国第三代领导核心。江泽民同志</a:t>
            </a:r>
            <a:r>
              <a:rPr lang="en-US" altLang="zh-CN" b="1" dirty="0"/>
              <a:t>2000</a:t>
            </a:r>
            <a:r>
              <a:rPr lang="zh-CN" altLang="en-US" b="1" dirty="0"/>
              <a:t>年</a:t>
            </a:r>
            <a:r>
              <a:rPr lang="en-US" altLang="zh-CN" b="1" dirty="0"/>
              <a:t>2</a:t>
            </a:r>
            <a:r>
              <a:rPr lang="zh-CN" altLang="en-US" b="1" dirty="0"/>
              <a:t>月</a:t>
            </a:r>
            <a:r>
              <a:rPr lang="en-US" altLang="zh-CN" b="1" dirty="0"/>
              <a:t>25</a:t>
            </a:r>
            <a:r>
              <a:rPr lang="zh-CN" altLang="en-US" b="1" dirty="0"/>
              <a:t>日在广东省考察工作时，从全面总结党的历史经验和如何适应新形势新任务的要求出发，首次提出“三个代表”重要思想，集中概括了党和国家全部理论活动、实践活动，包括一切工作的根本方向、根本准则、根本依据，成为指引党和国家新世纪伟大进军的行动指南 。</a:t>
            </a:r>
          </a:p>
        </p:txBody>
      </p:sp>
      <p:sp>
        <p:nvSpPr>
          <p:cNvPr id="18" name="TextBox 17"/>
          <p:cNvSpPr txBox="1"/>
          <p:nvPr/>
        </p:nvSpPr>
        <p:spPr>
          <a:xfrm>
            <a:off x="1069876" y="3939902"/>
            <a:ext cx="1460358" cy="27699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b="1" dirty="0">
                <a:solidFill>
                  <a:srgbClr val="C00000"/>
                </a:solidFill>
              </a:rPr>
              <a:t>江泽民</a:t>
            </a:r>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9876" y="1779662"/>
            <a:ext cx="1460358" cy="2031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中国共产党的五代领导核心</a:t>
            </a:r>
          </a:p>
        </p:txBody>
      </p:sp>
      <p:grpSp>
        <p:nvGrpSpPr>
          <p:cNvPr id="12" name="组合 11"/>
          <p:cNvGrpSpPr/>
          <p:nvPr/>
        </p:nvGrpSpPr>
        <p:grpSpPr>
          <a:xfrm>
            <a:off x="3111487" y="984365"/>
            <a:ext cx="3476737" cy="503534"/>
            <a:chOff x="521729" y="936560"/>
            <a:chExt cx="2969372" cy="503534"/>
          </a:xfrm>
        </p:grpSpPr>
        <p:sp>
          <p:nvSpPr>
            <p:cNvPr id="15" name="燕尾形 14"/>
            <p:cNvSpPr/>
            <p:nvPr/>
          </p:nvSpPr>
          <p:spPr>
            <a:xfrm>
              <a:off x="521729" y="955462"/>
              <a:ext cx="296937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TextBox 5"/>
            <p:cNvSpPr txBox="1"/>
            <p:nvPr/>
          </p:nvSpPr>
          <p:spPr>
            <a:xfrm>
              <a:off x="1091749" y="936560"/>
              <a:ext cx="2276353"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中国共产党第三代领导核心</a:t>
              </a:r>
            </a:p>
          </p:txBody>
        </p:sp>
        <p:sp>
          <p:nvSpPr>
            <p:cNvPr id="20"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7005717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1746"/>
                                        </p:tgtEl>
                                        <p:attrNameLst>
                                          <p:attrName>style.visibility</p:attrName>
                                        </p:attrNameLst>
                                      </p:cBhvr>
                                      <p:to>
                                        <p:strVal val="visible"/>
                                      </p:to>
                                    </p:set>
                                    <p:animEffect transition="in" filter="fade">
                                      <p:cBhvr>
                                        <p:cTn id="15" dur="1000"/>
                                        <p:tgtEl>
                                          <p:spTgt spid="31746"/>
                                        </p:tgtEl>
                                      </p:cBhvr>
                                    </p:animEffect>
                                    <p:anim calcmode="lin" valueType="num">
                                      <p:cBhvr>
                                        <p:cTn id="16" dur="1000" fill="hold"/>
                                        <p:tgtEl>
                                          <p:spTgt spid="31746"/>
                                        </p:tgtEl>
                                        <p:attrNameLst>
                                          <p:attrName>ppt_x</p:attrName>
                                        </p:attrNameLst>
                                      </p:cBhvr>
                                      <p:tavLst>
                                        <p:tav tm="0">
                                          <p:val>
                                            <p:strVal val="#ppt_x"/>
                                          </p:val>
                                        </p:tav>
                                        <p:tav tm="100000">
                                          <p:val>
                                            <p:strVal val="#ppt_x"/>
                                          </p:val>
                                        </p:tav>
                                      </p:tavLst>
                                    </p:anim>
                                    <p:anim calcmode="lin" valueType="num">
                                      <p:cBhvr>
                                        <p:cTn id="17" dur="1000" fill="hold"/>
                                        <p:tgtEl>
                                          <p:spTgt spid="3174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203848" y="2166829"/>
            <a:ext cx="5328592" cy="144469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Ø"/>
            </a:pPr>
            <a:r>
              <a:rPr lang="zh-CN" altLang="en-US" b="1" dirty="0"/>
              <a:t>胡锦涛是中国共产党第四代领导核心，</a:t>
            </a:r>
            <a:r>
              <a:rPr lang="en-US" altLang="zh-CN" b="1" dirty="0"/>
              <a:t>1942.12</a:t>
            </a:r>
            <a:r>
              <a:rPr lang="zh-CN" altLang="en-US" b="1" dirty="0"/>
              <a:t>生于安徽绩溪，清华大学水利工程系河川枢纽电站专业毕业。胡锦涛在</a:t>
            </a:r>
            <a:r>
              <a:rPr lang="en-US" altLang="zh-CN" b="1" dirty="0"/>
              <a:t>2003</a:t>
            </a:r>
            <a:r>
              <a:rPr lang="zh-CN" altLang="en-US" b="1" dirty="0"/>
              <a:t>年</a:t>
            </a:r>
            <a:r>
              <a:rPr lang="en-US" altLang="zh-CN" b="1" dirty="0"/>
              <a:t>7</a:t>
            </a:r>
            <a:r>
              <a:rPr lang="zh-CN" altLang="en-US" b="1" dirty="0"/>
              <a:t>月</a:t>
            </a:r>
            <a:r>
              <a:rPr lang="en-US" altLang="zh-CN" b="1" dirty="0"/>
              <a:t>28</a:t>
            </a:r>
            <a:r>
              <a:rPr lang="zh-CN" altLang="en-US" b="1" dirty="0"/>
              <a:t>日提出的科学发展观作为中国共产党的重大战略思想，在中国共产党第十七次全国代表大会上写入党章，成为中国共产党的指导思想之一。八荣八耻是胡锦涛同志于</a:t>
            </a:r>
            <a:r>
              <a:rPr lang="en-US" altLang="zh-CN" b="1" dirty="0"/>
              <a:t>2006</a:t>
            </a:r>
            <a:r>
              <a:rPr lang="zh-CN" altLang="en-US" b="1" dirty="0"/>
              <a:t>年</a:t>
            </a:r>
            <a:r>
              <a:rPr lang="en-US" altLang="zh-CN" b="1" dirty="0"/>
              <a:t>3</a:t>
            </a:r>
            <a:r>
              <a:rPr lang="zh-CN" altLang="en-US" b="1" dirty="0"/>
              <a:t>月</a:t>
            </a:r>
            <a:r>
              <a:rPr lang="en-US" altLang="zh-CN" b="1" dirty="0"/>
              <a:t>4</a:t>
            </a:r>
            <a:r>
              <a:rPr lang="zh-CN" altLang="en-US" b="1" dirty="0"/>
              <a:t>日在第十届中国人民政治协商会议上提出的。 </a:t>
            </a:r>
          </a:p>
        </p:txBody>
      </p:sp>
      <p:sp>
        <p:nvSpPr>
          <p:cNvPr id="18" name="TextBox 17"/>
          <p:cNvSpPr txBox="1"/>
          <p:nvPr/>
        </p:nvSpPr>
        <p:spPr>
          <a:xfrm>
            <a:off x="1259633" y="3950935"/>
            <a:ext cx="1512168" cy="307777"/>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1400" b="1" dirty="0">
                <a:solidFill>
                  <a:srgbClr val="C00000"/>
                </a:solidFill>
              </a:rPr>
              <a:t>胡锦涛</a:t>
            </a:r>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3" y="1923678"/>
            <a:ext cx="1512168" cy="1930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中国共产党的五代领导核心</a:t>
            </a:r>
          </a:p>
        </p:txBody>
      </p:sp>
      <p:grpSp>
        <p:nvGrpSpPr>
          <p:cNvPr id="12" name="组合 11"/>
          <p:cNvGrpSpPr/>
          <p:nvPr/>
        </p:nvGrpSpPr>
        <p:grpSpPr>
          <a:xfrm>
            <a:off x="3111487" y="984365"/>
            <a:ext cx="3476737" cy="503534"/>
            <a:chOff x="521729" y="936560"/>
            <a:chExt cx="2969372" cy="503534"/>
          </a:xfrm>
        </p:grpSpPr>
        <p:sp>
          <p:nvSpPr>
            <p:cNvPr id="15" name="燕尾形 14"/>
            <p:cNvSpPr/>
            <p:nvPr/>
          </p:nvSpPr>
          <p:spPr>
            <a:xfrm>
              <a:off x="521729" y="955462"/>
              <a:ext cx="296937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TextBox 5"/>
            <p:cNvSpPr txBox="1"/>
            <p:nvPr/>
          </p:nvSpPr>
          <p:spPr>
            <a:xfrm>
              <a:off x="1091749" y="936560"/>
              <a:ext cx="2276353"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中国共产党第四代领导核心</a:t>
              </a:r>
            </a:p>
          </p:txBody>
        </p:sp>
        <p:sp>
          <p:nvSpPr>
            <p:cNvPr id="20"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9323722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2770"/>
                                        </p:tgtEl>
                                        <p:attrNameLst>
                                          <p:attrName>style.visibility</p:attrName>
                                        </p:attrNameLst>
                                      </p:cBhvr>
                                      <p:to>
                                        <p:strVal val="visible"/>
                                      </p:to>
                                    </p:set>
                                    <p:animEffect transition="in" filter="fade">
                                      <p:cBhvr>
                                        <p:cTn id="15" dur="1000"/>
                                        <p:tgtEl>
                                          <p:spTgt spid="32770"/>
                                        </p:tgtEl>
                                      </p:cBhvr>
                                    </p:animEffect>
                                    <p:anim calcmode="lin" valueType="num">
                                      <p:cBhvr>
                                        <p:cTn id="16" dur="1000" fill="hold"/>
                                        <p:tgtEl>
                                          <p:spTgt spid="32770"/>
                                        </p:tgtEl>
                                        <p:attrNameLst>
                                          <p:attrName>ppt_x</p:attrName>
                                        </p:attrNameLst>
                                      </p:cBhvr>
                                      <p:tavLst>
                                        <p:tav tm="0">
                                          <p:val>
                                            <p:strVal val="#ppt_x"/>
                                          </p:val>
                                        </p:tav>
                                        <p:tav tm="100000">
                                          <p:val>
                                            <p:strVal val="#ppt_x"/>
                                          </p:val>
                                        </p:tav>
                                      </p:tavLst>
                                    </p:anim>
                                    <p:anim calcmode="lin" valueType="num">
                                      <p:cBhvr>
                                        <p:cTn id="17" dur="1000" fill="hold"/>
                                        <p:tgtEl>
                                          <p:spTgt spid="3277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032436" y="2139702"/>
            <a:ext cx="5328592" cy="147732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Ø"/>
            </a:pPr>
            <a:r>
              <a:rPr lang="zh-CN" altLang="en-US" b="1" dirty="0"/>
              <a:t>习近平，男，汉族，</a:t>
            </a:r>
            <a:r>
              <a:rPr lang="en-US" altLang="zh-CN" b="1" dirty="0"/>
              <a:t>1953</a:t>
            </a:r>
            <a:r>
              <a:rPr lang="zh-CN" altLang="en-US" b="1" dirty="0"/>
              <a:t>年</a:t>
            </a:r>
            <a:r>
              <a:rPr lang="en-US" altLang="zh-CN" b="1" dirty="0"/>
              <a:t>6</a:t>
            </a:r>
            <a:r>
              <a:rPr lang="zh-CN" altLang="en-US" b="1" dirty="0"/>
              <a:t>月生，陕西富平人，</a:t>
            </a:r>
            <a:r>
              <a:rPr lang="en-US" altLang="zh-CN" b="1" dirty="0"/>
              <a:t>1969</a:t>
            </a:r>
            <a:r>
              <a:rPr lang="zh-CN" altLang="en-US" b="1" dirty="0"/>
              <a:t>年</a:t>
            </a:r>
            <a:r>
              <a:rPr lang="en-US" altLang="zh-CN" b="1" dirty="0"/>
              <a:t>1</a:t>
            </a:r>
            <a:r>
              <a:rPr lang="zh-CN" altLang="en-US" b="1" dirty="0"/>
              <a:t>月参加工作，</a:t>
            </a:r>
            <a:r>
              <a:rPr lang="en-US" altLang="zh-CN" b="1" dirty="0"/>
              <a:t>1974</a:t>
            </a:r>
            <a:r>
              <a:rPr lang="zh-CN" altLang="en-US" b="1" dirty="0"/>
              <a:t>年</a:t>
            </a:r>
            <a:r>
              <a:rPr lang="en-US" altLang="zh-CN" b="1" dirty="0"/>
              <a:t>1</a:t>
            </a:r>
            <a:r>
              <a:rPr lang="zh-CN" altLang="en-US" b="1" dirty="0"/>
              <a:t>月加入中国共产党，清华大学人文社会学院马克思主义理论与思想政治教育专业毕业，在职研究生学历，法学博士学位。现任中国共产党中央委员会总书记、中共中央军事委员会主席，中华人民共和国主席，中华人民共和国中央军事委员会主席。 </a:t>
            </a:r>
          </a:p>
        </p:txBody>
      </p:sp>
      <p:sp>
        <p:nvSpPr>
          <p:cNvPr id="18" name="TextBox 17"/>
          <p:cNvSpPr txBox="1"/>
          <p:nvPr/>
        </p:nvSpPr>
        <p:spPr>
          <a:xfrm>
            <a:off x="1115616" y="3889046"/>
            <a:ext cx="1446418" cy="307777"/>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1400" b="1" dirty="0">
                <a:solidFill>
                  <a:srgbClr val="C00000"/>
                </a:solidFill>
              </a:rPr>
              <a:t>习近平</a:t>
            </a:r>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779662"/>
            <a:ext cx="1584176" cy="2006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 Placeholder 12"/>
          <p:cNvSpPr txBox="1">
            <a:spLocks/>
          </p:cNvSpPr>
          <p:nvPr/>
        </p:nvSpPr>
        <p:spPr>
          <a:xfrm>
            <a:off x="782462" y="113307"/>
            <a:ext cx="4437609"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latin typeface="微软雅黑" pitchFamily="34" charset="-122"/>
                <a:ea typeface="微软雅黑" pitchFamily="34" charset="-122"/>
              </a:rPr>
              <a:t>中国共产党的五代领导核心</a:t>
            </a:r>
          </a:p>
        </p:txBody>
      </p:sp>
      <p:grpSp>
        <p:nvGrpSpPr>
          <p:cNvPr id="12" name="组合 11"/>
          <p:cNvGrpSpPr/>
          <p:nvPr/>
        </p:nvGrpSpPr>
        <p:grpSpPr>
          <a:xfrm>
            <a:off x="3111487" y="984365"/>
            <a:ext cx="3476737" cy="503534"/>
            <a:chOff x="521729" y="936560"/>
            <a:chExt cx="2969372" cy="503534"/>
          </a:xfrm>
        </p:grpSpPr>
        <p:sp>
          <p:nvSpPr>
            <p:cNvPr id="15" name="燕尾形 14"/>
            <p:cNvSpPr/>
            <p:nvPr/>
          </p:nvSpPr>
          <p:spPr>
            <a:xfrm>
              <a:off x="521729" y="955462"/>
              <a:ext cx="2969372" cy="484632"/>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TextBox 5"/>
            <p:cNvSpPr txBox="1"/>
            <p:nvPr/>
          </p:nvSpPr>
          <p:spPr>
            <a:xfrm>
              <a:off x="1091749" y="936560"/>
              <a:ext cx="2276353" cy="4616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b="1" dirty="0">
                  <a:solidFill>
                    <a:schemeClr val="bg1"/>
                  </a:solidFill>
                </a:rPr>
                <a:t>中国共产党第五代领导核心</a:t>
              </a:r>
            </a:p>
          </p:txBody>
        </p:sp>
        <p:sp>
          <p:nvSpPr>
            <p:cNvPr id="20" name="Freeform 9"/>
            <p:cNvSpPr>
              <a:spLocks/>
            </p:cNvSpPr>
            <p:nvPr/>
          </p:nvSpPr>
          <p:spPr bwMode="auto">
            <a:xfrm>
              <a:off x="818231" y="1036981"/>
              <a:ext cx="316901" cy="27996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4742659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3794"/>
                                        </p:tgtEl>
                                        <p:attrNameLst>
                                          <p:attrName>style.visibility</p:attrName>
                                        </p:attrNameLst>
                                      </p:cBhvr>
                                      <p:to>
                                        <p:strVal val="visible"/>
                                      </p:to>
                                    </p:set>
                                    <p:animEffect transition="in" filter="fade">
                                      <p:cBhvr>
                                        <p:cTn id="20" dur="1000"/>
                                        <p:tgtEl>
                                          <p:spTgt spid="33794"/>
                                        </p:tgtEl>
                                      </p:cBhvr>
                                    </p:animEffect>
                                    <p:anim calcmode="lin" valueType="num">
                                      <p:cBhvr>
                                        <p:cTn id="21" dur="1000" fill="hold"/>
                                        <p:tgtEl>
                                          <p:spTgt spid="33794"/>
                                        </p:tgtEl>
                                        <p:attrNameLst>
                                          <p:attrName>ppt_x</p:attrName>
                                        </p:attrNameLst>
                                      </p:cBhvr>
                                      <p:tavLst>
                                        <p:tav tm="0">
                                          <p:val>
                                            <p:strVal val="#ppt_x"/>
                                          </p:val>
                                        </p:tav>
                                        <p:tav tm="100000">
                                          <p:val>
                                            <p:strVal val="#ppt_x"/>
                                          </p:val>
                                        </p:tav>
                                      </p:tavLst>
                                    </p:anim>
                                    <p:anim calcmode="lin" valueType="num">
                                      <p:cBhvr>
                                        <p:cTn id="22" dur="1000" fill="hold"/>
                                        <p:tgtEl>
                                          <p:spTgt spid="33794"/>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95936" y="681993"/>
            <a:ext cx="1152128" cy="66255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2800" b="1" dirty="0">
                <a:solidFill>
                  <a:srgbClr val="C00000"/>
                </a:solidFill>
              </a:rPr>
              <a:t>总 结</a:t>
            </a:r>
          </a:p>
        </p:txBody>
      </p:sp>
      <p:sp>
        <p:nvSpPr>
          <p:cNvPr id="10" name="TextBox 9"/>
          <p:cNvSpPr txBox="1"/>
          <p:nvPr/>
        </p:nvSpPr>
        <p:spPr>
          <a:xfrm>
            <a:off x="1115616" y="1344547"/>
            <a:ext cx="6912768" cy="230832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rgbClr val="C00000"/>
                </a:solidFill>
              </a:rPr>
              <a:t>历史事实雄辩的告诉我们，没有共产党就没有新中国，只有社会主义才能救中国，只有改革开放才能发展中国，发展社会主义，发展马克思主义，只有中国共产党才是中国特色社会主义事业的坚强领导核心。</a:t>
            </a:r>
          </a:p>
          <a:p>
            <a:r>
              <a:rPr lang="zh-CN" altLang="en-US" b="1" dirty="0">
                <a:solidFill>
                  <a:srgbClr val="C00000"/>
                </a:solidFill>
              </a:rPr>
              <a:t>当今世界，和平与发展成为了时代主题，科技进步日新月异，经济全球化进程加快发展，世界格局多极化趋势不可逆转，以综合国力为基础的竞争日趋激烈。继续推进社会主义现代化建设，完成祖国统一大业，维护世界和平与促进共同发展，是党在新世纪的三大任务。</a:t>
            </a:r>
          </a:p>
          <a:p>
            <a:r>
              <a:rPr lang="zh-CN" altLang="en-US" b="1" dirty="0">
                <a:solidFill>
                  <a:srgbClr val="C00000"/>
                </a:solidFill>
              </a:rPr>
              <a:t>抓住机遇，加快发展，实现中华民族的伟大复兴，是历史赋予中国共产党的光荣使命。党领导人民在过去的</a:t>
            </a:r>
            <a:r>
              <a:rPr lang="en-US" altLang="zh-CN" b="1" dirty="0">
                <a:solidFill>
                  <a:srgbClr val="C00000"/>
                </a:solidFill>
              </a:rPr>
              <a:t>95</a:t>
            </a:r>
            <a:r>
              <a:rPr lang="zh-CN" altLang="en-US" b="1" dirty="0">
                <a:solidFill>
                  <a:srgbClr val="C00000"/>
                </a:solidFill>
              </a:rPr>
              <a:t>年里写下光辉篇章，我们坚信也一定能够在新的世纪继续谱写出更加壮丽的篇章。</a:t>
            </a:r>
          </a:p>
        </p:txBody>
      </p:sp>
      <p:sp>
        <p:nvSpPr>
          <p:cNvPr id="5" name="矩形 4"/>
          <p:cNvSpPr/>
          <p:nvPr/>
        </p:nvSpPr>
        <p:spPr>
          <a:xfrm>
            <a:off x="1187624" y="1089542"/>
            <a:ext cx="2880320" cy="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76056" y="1089542"/>
            <a:ext cx="2880320" cy="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979653"/>
            <a:ext cx="7236296" cy="216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560" y="2912333"/>
            <a:ext cx="3816424" cy="223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7308304" y="-178785"/>
            <a:ext cx="1842581" cy="172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536636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2"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right)">
                                      <p:cBhvr>
                                        <p:cTn id="13" dur="500"/>
                                        <p:tgtEl>
                                          <p:spTgt spid="14"/>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000"/>
                            </p:stCondLst>
                            <p:childTnLst>
                              <p:par>
                                <p:cTn id="21" presetID="22" presetClass="entr" presetSubtype="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5" grpId="0" animBg="1"/>
      <p:bldP spid="1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979653"/>
            <a:ext cx="7236296" cy="216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560" y="2912333"/>
            <a:ext cx="3816424" cy="223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7308304" y="-178785"/>
            <a:ext cx="1842581" cy="172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04849" y="-125683"/>
            <a:ext cx="2563337" cy="196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0528" y="907778"/>
            <a:ext cx="9144000" cy="2254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19"/>
          <p:cNvSpPr/>
          <p:nvPr/>
        </p:nvSpPr>
        <p:spPr>
          <a:xfrm>
            <a:off x="1622924" y="1771672"/>
            <a:ext cx="6264696" cy="830997"/>
          </a:xfrm>
          <a:prstGeom prst="rect">
            <a:avLst/>
          </a:prstGeom>
        </p:spPr>
        <p:txBody>
          <a:bodyPr wrap="square">
            <a:spAutoFit/>
          </a:bodyPr>
          <a:lstStyle/>
          <a:p>
            <a:pPr algn="ctr"/>
            <a:r>
              <a:rPr lang="zh-CN" altLang="en-US" sz="4800" b="1" dirty="0">
                <a:solidFill>
                  <a:srgbClr val="C00000"/>
                </a:solidFill>
                <a:effectLst/>
                <a:latin typeface="微软雅黑" panose="020B0503020204020204" pitchFamily="34" charset="-122"/>
                <a:ea typeface="微软雅黑" panose="020B0503020204020204" pitchFamily="34" charset="-122"/>
              </a:rPr>
              <a:t>感 谢 各 位 的 聆 听</a:t>
            </a:r>
          </a:p>
        </p:txBody>
      </p:sp>
      <p:sp>
        <p:nvSpPr>
          <p:cNvPr id="21" name="矩形 20"/>
          <p:cNvSpPr/>
          <p:nvPr/>
        </p:nvSpPr>
        <p:spPr>
          <a:xfrm>
            <a:off x="1550916" y="2765115"/>
            <a:ext cx="6408712" cy="338554"/>
          </a:xfrm>
          <a:prstGeom prst="rect">
            <a:avLst/>
          </a:prstGeom>
        </p:spPr>
        <p:txBody>
          <a:bodyPr wrap="square">
            <a:spAutoFit/>
          </a:bodyPr>
          <a:lstStyle/>
          <a:p>
            <a:pPr algn="ctr"/>
            <a:r>
              <a:rPr lang="zh-CN" altLang="en-US" sz="1600" b="1" dirty="0">
                <a:solidFill>
                  <a:srgbClr val="C00000"/>
                </a:solidFill>
                <a:effectLst/>
                <a:latin typeface="微软雅黑" panose="020B0503020204020204" pitchFamily="34" charset="-122"/>
                <a:ea typeface="微软雅黑" panose="020B0503020204020204" pitchFamily="34" charset="-122"/>
              </a:rPr>
              <a:t>主讲人：     汇报单位：</a:t>
            </a:r>
          </a:p>
        </p:txBody>
      </p:sp>
      <p:cxnSp>
        <p:nvCxnSpPr>
          <p:cNvPr id="22" name="直接连接符 21"/>
          <p:cNvCxnSpPr/>
          <p:nvPr/>
        </p:nvCxnSpPr>
        <p:spPr>
          <a:xfrm>
            <a:off x="1907704" y="2676278"/>
            <a:ext cx="5695137"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23" name="Picture 3" descr="E:\WPS上传PPT\司法蓝色狮子版\鸽子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1245" y="520755"/>
            <a:ext cx="548507" cy="3270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E:\WPS上传PPT\司法蓝色狮子版\鸽子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2088" y="1646309"/>
            <a:ext cx="467544" cy="419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12371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2" presetClass="entr" presetSubtype="2"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1+#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37" presetClass="path" presetSubtype="0" accel="50000" decel="50000" fill="hold" nodeType="withEffect">
                                  <p:stCondLst>
                                    <p:cond delay="0"/>
                                  </p:stCondLst>
                                  <p:childTnLst>
                                    <p:animMotion origin="layout" path="M 4.4025E-6 -3.93154E-6 L -0.06145 0.04001 C -0.0742 0.04903 -0.0936 0.05389 -0.11365 0.05389 C -0.13643 0.05389 -0.15452 0.04903 -0.16741 0.04001 L -0.22885 -3.93154E-6 " pathEditMode="relative" rAng="0" ptsTypes="FffFF">
                                      <p:cBhvr>
                                        <p:cTn id="24" dur="1000" spd="-100000" fill="hold"/>
                                        <p:tgtEl>
                                          <p:spTgt spid="23"/>
                                        </p:tgtEl>
                                        <p:attrNameLst>
                                          <p:attrName>ppt_x</p:attrName>
                                          <p:attrName>ppt_y</p:attrName>
                                        </p:attrNameLst>
                                      </p:cBhvr>
                                      <p:rCtr x="-11442" y="2683"/>
                                    </p:animMotion>
                                  </p:childTnLst>
                                </p:cTn>
                              </p:par>
                              <p:par>
                                <p:cTn id="25" presetID="1" presetClass="entr" presetSubtype="0" fill="hold" nodeType="withEffect">
                                  <p:stCondLst>
                                    <p:cond delay="200"/>
                                  </p:stCondLst>
                                  <p:childTnLst>
                                    <p:set>
                                      <p:cBhvr>
                                        <p:cTn id="26" dur="1" fill="hold">
                                          <p:stCondLst>
                                            <p:cond delay="0"/>
                                          </p:stCondLst>
                                        </p:cTn>
                                        <p:tgtEl>
                                          <p:spTgt spid="24"/>
                                        </p:tgtEl>
                                        <p:attrNameLst>
                                          <p:attrName>style.visibility</p:attrName>
                                        </p:attrNameLst>
                                      </p:cBhvr>
                                      <p:to>
                                        <p:strVal val="visible"/>
                                      </p:to>
                                    </p:set>
                                  </p:childTnLst>
                                </p:cTn>
                              </p:par>
                              <p:par>
                                <p:cTn id="27" presetID="37" presetClass="path" presetSubtype="0" accel="50000" decel="50000" fill="hold" nodeType="withEffect">
                                  <p:stCondLst>
                                    <p:cond delay="200"/>
                                  </p:stCondLst>
                                  <p:childTnLst>
                                    <p:animMotion origin="layout" path="M 8.01875E-7 2.96022E-7 L -0.0854 0.08672 C -0.12236 0.11263 -0.16623 0.12142 -0.21101 0.13344 " pathEditMode="relative" rAng="0" ptsTypes="FfF">
                                      <p:cBhvr>
                                        <p:cTn id="28" dur="1000" spd="-100000" fill="hold"/>
                                        <p:tgtEl>
                                          <p:spTgt spid="24"/>
                                        </p:tgtEl>
                                        <p:attrNameLst>
                                          <p:attrName>ppt_x</p:attrName>
                                          <p:attrName>ppt_y</p:attrName>
                                        </p:attrNameLst>
                                      </p:cBhvr>
                                      <p:rCtr x="-10544" y="6660"/>
                                    </p:animMotion>
                                  </p:childTnLst>
                                </p:cTn>
                              </p:par>
                            </p:childTnLst>
                          </p:cTn>
                        </p:par>
                        <p:par>
                          <p:cTn id="29" fill="hold">
                            <p:stCondLst>
                              <p:cond delay="1700"/>
                            </p:stCondLst>
                            <p:childTnLst>
                              <p:par>
                                <p:cTn id="30" presetID="42"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16" presetClass="entr" presetSubtype="37"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1000"/>
                                        <p:tgtEl>
                                          <p:spTgt spid="16"/>
                                        </p:tgtEl>
                                      </p:cBhvr>
                                    </p:animEffect>
                                  </p:childTnLst>
                                </p:cTn>
                              </p:par>
                            </p:childTnLst>
                          </p:cTn>
                        </p:par>
                        <p:par>
                          <p:cTn id="38" fill="hold">
                            <p:stCondLst>
                              <p:cond delay="2700"/>
                            </p:stCondLst>
                            <p:childTnLst>
                              <p:par>
                                <p:cTn id="39" presetID="16" presetClass="entr" presetSubtype="21"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500"/>
                                        <p:tgtEl>
                                          <p:spTgt spid="22"/>
                                        </p:tgtEl>
                                      </p:cBhvr>
                                    </p:animEffect>
                                  </p:childTnLst>
                                </p:cTn>
                              </p:par>
                            </p:childTnLst>
                          </p:cTn>
                        </p:par>
                        <p:par>
                          <p:cTn id="42" fill="hold">
                            <p:stCondLst>
                              <p:cond delay="3200"/>
                            </p:stCondLst>
                            <p:childTnLst>
                              <p:par>
                                <p:cTn id="43" presetID="42"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899592" y="4083918"/>
            <a:ext cx="7632848" cy="700576"/>
          </a:xfrm>
          <a:prstGeom prst="rect">
            <a:avLst/>
          </a:prstGeom>
          <a:noFill/>
        </p:spPr>
        <p:txBody>
          <a:bodyPr vert="horz" wrap="square" rtlCol="0">
            <a:spAutoFit/>
          </a:bodyPr>
          <a:lstStyle>
            <a:defPPr>
              <a:defRPr lang="zh-CN"/>
            </a:defPPr>
            <a:lvl1pPr algn="just">
              <a:lnSpc>
                <a:spcPts val="2000"/>
              </a:lnSpc>
              <a:defRPr sz="1500">
                <a:solidFill>
                  <a:schemeClr val="bg1"/>
                </a:solidFill>
                <a:latin typeface="微软雅黑" panose="020B0503020204020204" pitchFamily="34" charset="-122"/>
                <a:ea typeface="微软雅黑" panose="020B0503020204020204" pitchFamily="34" charset="-122"/>
              </a:defRPr>
            </a:lvl1pPr>
          </a:lstStyle>
          <a:p>
            <a:pPr marL="285750" indent="-285750">
              <a:lnSpc>
                <a:spcPct val="150000"/>
              </a:lnSpc>
              <a:buFont typeface="Wingdings" panose="05000000000000000000" pitchFamily="2" charset="2"/>
              <a:buChar char="l"/>
            </a:pPr>
            <a:r>
              <a:rPr lang="zh-CN" altLang="en-US" sz="1400" b="1" dirty="0">
                <a:solidFill>
                  <a:srgbClr val="C00000"/>
                </a:solidFill>
              </a:rPr>
              <a:t>五四运动，标志着我国新民主主义革命的开端，马克思主义在中国更为广泛的传播，并日益与中国工人运动的结合。 </a:t>
            </a:r>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5696" y="911981"/>
            <a:ext cx="5232920" cy="295232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
        <p:nvSpPr>
          <p:cNvPr id="7"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spTree>
    <p:extLst>
      <p:ext uri="{BB962C8B-B14F-4D97-AF65-F5344CB8AC3E}">
        <p14:creationId xmlns:p14="http://schemas.microsoft.com/office/powerpoint/2010/main" val="387812303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28"/>
                                        </p:tgtEl>
                                        <p:attrNameLst>
                                          <p:attrName>style.visibility</p:attrName>
                                        </p:attrNameLst>
                                      </p:cBhvr>
                                      <p:to>
                                        <p:strVal val="visible"/>
                                      </p:to>
                                    </p:set>
                                    <p:animEffect transition="in" filter="fade">
                                      <p:cBhvr>
                                        <p:cTn id="11" dur="1000"/>
                                        <p:tgtEl>
                                          <p:spTgt spid="1028"/>
                                        </p:tgtEl>
                                      </p:cBhvr>
                                    </p:animEffect>
                                    <p:anim calcmode="lin" valueType="num">
                                      <p:cBhvr>
                                        <p:cTn id="12" dur="1000" fill="hold"/>
                                        <p:tgtEl>
                                          <p:spTgt spid="1028"/>
                                        </p:tgtEl>
                                        <p:attrNameLst>
                                          <p:attrName>ppt_x</p:attrName>
                                        </p:attrNameLst>
                                      </p:cBhvr>
                                      <p:tavLst>
                                        <p:tav tm="0">
                                          <p:val>
                                            <p:strVal val="#ppt_x"/>
                                          </p:val>
                                        </p:tav>
                                        <p:tav tm="100000">
                                          <p:val>
                                            <p:strVal val="#ppt_x"/>
                                          </p:val>
                                        </p:tav>
                                      </p:tavLst>
                                    </p:anim>
                                    <p:anim calcmode="lin" valueType="num">
                                      <p:cBhvr>
                                        <p:cTn id="13" dur="1000" fill="hold"/>
                                        <p:tgtEl>
                                          <p:spTgt spid="102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TextBox 5"/>
          <p:cNvSpPr txBox="1"/>
          <p:nvPr/>
        </p:nvSpPr>
        <p:spPr>
          <a:xfrm>
            <a:off x="683568" y="915566"/>
            <a:ext cx="4960227" cy="377411"/>
          </a:xfrm>
          <a:prstGeom prst="rect">
            <a:avLst/>
          </a:prstGeom>
          <a:noFill/>
        </p:spPr>
        <p:txBody>
          <a:bodyPr vert="horz"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zh-CN" altLang="en-US" sz="1400" b="1" dirty="0">
                <a:solidFill>
                  <a:srgbClr val="C00000"/>
                </a:solidFill>
              </a:rPr>
              <a:t>马克思主义在中国的广泛传播，奠定了思想基础</a:t>
            </a: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1424648"/>
            <a:ext cx="3096344" cy="1390444"/>
          </a:xfrm>
          <a:prstGeom prst="rect">
            <a:avLst/>
          </a:prstGeom>
          <a:ln>
            <a:noFill/>
          </a:ln>
          <a:effectLst>
            <a:outerShdw blurRad="292100" dist="139700" dir="2700000" algn="tl" rotWithShape="0">
              <a:srgbClr val="333333">
                <a:alpha val="65000"/>
              </a:srgbClr>
            </a:outerShdw>
          </a:effectLst>
          <a:extLst/>
        </p:spPr>
      </p:pic>
      <p:sp>
        <p:nvSpPr>
          <p:cNvPr id="12" name="TextBox 11"/>
          <p:cNvSpPr txBox="1"/>
          <p:nvPr/>
        </p:nvSpPr>
        <p:spPr>
          <a:xfrm>
            <a:off x="1043608" y="2958139"/>
            <a:ext cx="3096344"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b="1" dirty="0"/>
              <a:t>1918</a:t>
            </a:r>
            <a:r>
              <a:rPr lang="zh-CN" altLang="en-US" b="1" dirty="0"/>
              <a:t>年</a:t>
            </a:r>
            <a:r>
              <a:rPr lang="en-US" altLang="zh-CN" b="1" dirty="0"/>
              <a:t>10</a:t>
            </a:r>
            <a:r>
              <a:rPr lang="zh-CN" altLang="en-US" b="1" dirty="0"/>
              <a:t>月，“五四”运动的主要领导者李大钊在“新青年”杂志上发表了</a:t>
            </a:r>
            <a:r>
              <a:rPr lang="en-US" altLang="zh-CN" b="1" dirty="0"/>
              <a:t>《</a:t>
            </a:r>
            <a:r>
              <a:rPr lang="zh-CN" altLang="en-US" b="1" dirty="0"/>
              <a:t>庶民的胜利</a:t>
            </a:r>
            <a:r>
              <a:rPr lang="en-US" altLang="zh-CN" b="1" dirty="0"/>
              <a:t>》</a:t>
            </a:r>
            <a:r>
              <a:rPr lang="zh-CN" altLang="en-US" b="1" dirty="0"/>
              <a:t>等文章，歌颂俄国工人阶级的胜利。</a:t>
            </a: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8024" y="1424648"/>
            <a:ext cx="3024336" cy="1424969"/>
          </a:xfrm>
          <a:prstGeom prst="rect">
            <a:avLst/>
          </a:prstGeom>
          <a:ln>
            <a:noFill/>
          </a:ln>
          <a:effectLst>
            <a:outerShdw blurRad="292100" dist="139700" dir="2700000" algn="tl" rotWithShape="0">
              <a:srgbClr val="333333">
                <a:alpha val="65000"/>
              </a:srgbClr>
            </a:outerShdw>
          </a:effectLst>
          <a:extLst/>
        </p:spPr>
      </p:pic>
      <p:sp>
        <p:nvSpPr>
          <p:cNvPr id="14" name="TextBox 13"/>
          <p:cNvSpPr txBox="1"/>
          <p:nvPr/>
        </p:nvSpPr>
        <p:spPr>
          <a:xfrm>
            <a:off x="4716016" y="2958139"/>
            <a:ext cx="3096344"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b="1" dirty="0"/>
              <a:t>1919</a:t>
            </a:r>
            <a:r>
              <a:rPr lang="zh-CN" altLang="en-US" b="1" dirty="0"/>
              <a:t>年</a:t>
            </a:r>
            <a:r>
              <a:rPr lang="en-US" altLang="zh-CN" b="1" dirty="0"/>
              <a:t>9</a:t>
            </a:r>
            <a:r>
              <a:rPr lang="zh-CN" altLang="en-US" b="1" dirty="0"/>
              <a:t>月，周恩来等在天津组织了觉悟社。图为部分社员</a:t>
            </a:r>
            <a:r>
              <a:rPr lang="en-US" altLang="zh-CN" b="1" dirty="0"/>
              <a:t>1920</a:t>
            </a:r>
            <a:r>
              <a:rPr lang="zh-CN" altLang="en-US" b="1" dirty="0"/>
              <a:t>年的合影。后排右一为周恩来，前排右三为邓颖超。</a:t>
            </a:r>
          </a:p>
        </p:txBody>
      </p:sp>
      <p:sp>
        <p:nvSpPr>
          <p:cNvPr id="11"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sp>
        <p:nvSpPr>
          <p:cNvPr id="18" name="TextBox 9"/>
          <p:cNvSpPr txBox="1"/>
          <p:nvPr/>
        </p:nvSpPr>
        <p:spPr>
          <a:xfrm>
            <a:off x="782463" y="3846944"/>
            <a:ext cx="7272808" cy="37741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zh-CN" altLang="en-US" sz="1400" b="1" dirty="0">
                <a:solidFill>
                  <a:srgbClr val="C00000"/>
                </a:solidFill>
              </a:rPr>
              <a:t>工人阶级的成长和工人运动的发展为中国共产党的成立奠定了阶级基础。</a:t>
            </a:r>
            <a:endParaRPr lang="en-US" altLang="zh-CN" sz="1400" b="1" dirty="0">
              <a:solidFill>
                <a:srgbClr val="C00000"/>
              </a:solidFill>
            </a:endParaRPr>
          </a:p>
        </p:txBody>
      </p:sp>
      <p:sp>
        <p:nvSpPr>
          <p:cNvPr id="19" name="TextBox 13"/>
          <p:cNvSpPr txBox="1"/>
          <p:nvPr/>
        </p:nvSpPr>
        <p:spPr>
          <a:xfrm>
            <a:off x="782463" y="4178220"/>
            <a:ext cx="7272808" cy="70057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zh-CN" altLang="en-US" sz="1400" b="1" dirty="0">
                <a:solidFill>
                  <a:srgbClr val="C00000"/>
                </a:solidFill>
              </a:rPr>
              <a:t>具有初步共产主义思想的革命知识分子，到工人群众中宣传马克思主义和进行组织工作，进一步推动了马克思主义与工人运动的结合。</a:t>
            </a:r>
          </a:p>
        </p:txBody>
      </p:sp>
    </p:spTree>
    <p:extLst>
      <p:ext uri="{BB962C8B-B14F-4D97-AF65-F5344CB8AC3E}">
        <p14:creationId xmlns:p14="http://schemas.microsoft.com/office/powerpoint/2010/main" val="33583568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8" presetClass="entr" presetSubtype="16"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diamond(in)">
                                      <p:cBhvr>
                                        <p:cTn id="17" dur="2000"/>
                                        <p:tgtEl>
                                          <p:spTgt spid="2050"/>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8" presetClass="entr" presetSubtype="16" fill="hold" nodeType="after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diamond(in)">
                                      <p:cBhvr>
                                        <p:cTn id="26" dur="2000"/>
                                        <p:tgtEl>
                                          <p:spTgt spid="2051"/>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42"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4" grpId="0"/>
      <p:bldP spid="11"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83568" y="927687"/>
            <a:ext cx="5133920" cy="418191"/>
          </a:xfrm>
          <a:prstGeom prst="rect">
            <a:avLst/>
          </a:prstGeom>
          <a:noFill/>
        </p:spPr>
        <p:txBody>
          <a:bodyPr vert="horz"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pPr marL="285750" indent="-285750" algn="l">
              <a:buFont typeface="Wingdings" panose="05000000000000000000" pitchFamily="2" charset="2"/>
              <a:buChar char="u"/>
            </a:pPr>
            <a:r>
              <a:rPr lang="zh-CN" altLang="en-US" sz="1600" b="1" dirty="0">
                <a:solidFill>
                  <a:srgbClr val="C00000"/>
                </a:solidFill>
              </a:rPr>
              <a:t>中国共产党的成立</a:t>
            </a:r>
            <a:r>
              <a:rPr lang="en-US" altLang="zh-CN" sz="1600" b="1" dirty="0">
                <a:solidFill>
                  <a:srgbClr val="C00000"/>
                </a:solidFill>
              </a:rPr>
              <a:t>——</a:t>
            </a:r>
            <a:r>
              <a:rPr lang="zh-CN" altLang="en-US" sz="1600" b="1" dirty="0">
                <a:solidFill>
                  <a:srgbClr val="C00000"/>
                </a:solidFill>
              </a:rPr>
              <a:t>各地共产主义小组的成立</a:t>
            </a:r>
          </a:p>
        </p:txBody>
      </p:sp>
      <p:sp>
        <p:nvSpPr>
          <p:cNvPr id="4" name="TextBox 3"/>
          <p:cNvSpPr txBox="1"/>
          <p:nvPr/>
        </p:nvSpPr>
        <p:spPr>
          <a:xfrm>
            <a:off x="808760" y="2567393"/>
            <a:ext cx="1010569" cy="584775"/>
          </a:xfrm>
          <a:prstGeom prst="rect">
            <a:avLst/>
          </a:prstGeom>
          <a:noFill/>
        </p:spPr>
        <p:txBody>
          <a:bodyPr wrap="square" rtlCol="0">
            <a:spAutoFit/>
          </a:bodyPr>
          <a:lstStyle/>
          <a:p>
            <a:pPr algn="ctr"/>
            <a:r>
              <a:rPr lang="zh-CN" altLang="en-US" sz="1600" b="1" dirty="0">
                <a:solidFill>
                  <a:srgbClr val="C00000"/>
                </a:solidFill>
                <a:latin typeface="微软雅黑" panose="020B0503020204020204" pitchFamily="34" charset="-122"/>
                <a:ea typeface="微软雅黑" panose="020B0503020204020204" pitchFamily="34" charset="-122"/>
              </a:rPr>
              <a:t>南陈北李相约建党</a:t>
            </a:r>
          </a:p>
        </p:txBody>
      </p:sp>
      <p:sp>
        <p:nvSpPr>
          <p:cNvPr id="11" name="TextBox 10"/>
          <p:cNvSpPr txBox="1"/>
          <p:nvPr/>
        </p:nvSpPr>
        <p:spPr>
          <a:xfrm>
            <a:off x="2470257" y="2477365"/>
            <a:ext cx="1252090" cy="830997"/>
          </a:xfrm>
          <a:prstGeom prst="rect">
            <a:avLst/>
          </a:prstGeom>
          <a:noFill/>
        </p:spPr>
        <p:txBody>
          <a:bodyPr wrap="square" rtlCol="0">
            <a:spAutoFit/>
          </a:bodyPr>
          <a:lstStyle/>
          <a:p>
            <a:pPr algn="ctr"/>
            <a:r>
              <a:rPr lang="zh-CN" altLang="en-US" sz="1600" b="1" dirty="0">
                <a:solidFill>
                  <a:srgbClr val="C00000"/>
                </a:solidFill>
                <a:latin typeface="微软雅黑" panose="020B0503020204020204" pitchFamily="34" charset="-122"/>
                <a:ea typeface="微软雅黑" panose="020B0503020204020204" pitchFamily="34" charset="-122"/>
              </a:rPr>
              <a:t>俄共远东局派维经斯基等人来华</a:t>
            </a:r>
          </a:p>
        </p:txBody>
      </p:sp>
      <p:sp>
        <p:nvSpPr>
          <p:cNvPr id="13" name="TextBox 12"/>
          <p:cNvSpPr txBox="1"/>
          <p:nvPr/>
        </p:nvSpPr>
        <p:spPr>
          <a:xfrm>
            <a:off x="4499992" y="1419622"/>
            <a:ext cx="4176464" cy="3323987"/>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b="1" dirty="0">
                <a:solidFill>
                  <a:srgbClr val="C00000"/>
                </a:solidFill>
              </a:rPr>
              <a:t>上海共产党发起组于</a:t>
            </a:r>
            <a:r>
              <a:rPr lang="en-US" altLang="zh-CN" sz="1400" b="1" dirty="0">
                <a:solidFill>
                  <a:srgbClr val="C00000"/>
                </a:solidFill>
              </a:rPr>
              <a:t>1920</a:t>
            </a:r>
            <a:r>
              <a:rPr lang="zh-CN" altLang="en-US" sz="1400" b="1" dirty="0">
                <a:solidFill>
                  <a:srgbClr val="C00000"/>
                </a:solidFill>
              </a:rPr>
              <a:t>年</a:t>
            </a:r>
            <a:r>
              <a:rPr lang="en-US" altLang="zh-CN" sz="1400" b="1" dirty="0">
                <a:solidFill>
                  <a:srgbClr val="C00000"/>
                </a:solidFill>
              </a:rPr>
              <a:t>8</a:t>
            </a:r>
            <a:r>
              <a:rPr lang="zh-CN" altLang="en-US" sz="1400" b="1" dirty="0">
                <a:solidFill>
                  <a:srgbClr val="C00000"/>
                </a:solidFill>
              </a:rPr>
              <a:t>月正式建立，毛泽东、何叔衡在湖南进行了建党活动。</a:t>
            </a:r>
          </a:p>
          <a:p>
            <a:r>
              <a:rPr lang="en-US" altLang="zh-CN" sz="1400" b="1" dirty="0">
                <a:solidFill>
                  <a:srgbClr val="C00000"/>
                </a:solidFill>
              </a:rPr>
              <a:t>1920</a:t>
            </a:r>
            <a:r>
              <a:rPr lang="zh-CN" altLang="en-US" sz="1400" b="1" dirty="0">
                <a:solidFill>
                  <a:srgbClr val="C00000"/>
                </a:solidFill>
              </a:rPr>
              <a:t>年秋，董必武、陈谭秋、包惠僧等在武昌成立武汉共产党。</a:t>
            </a:r>
          </a:p>
          <a:p>
            <a:r>
              <a:rPr lang="zh-CN" altLang="en-US" sz="1400" b="1" dirty="0">
                <a:solidFill>
                  <a:srgbClr val="C00000"/>
                </a:solidFill>
              </a:rPr>
              <a:t>同年冬，王烬美、邓恩铭等建立山东共产党小组。</a:t>
            </a:r>
          </a:p>
          <a:p>
            <a:r>
              <a:rPr lang="en-US" altLang="zh-CN" sz="1400" b="1" dirty="0">
                <a:solidFill>
                  <a:srgbClr val="C00000"/>
                </a:solidFill>
              </a:rPr>
              <a:t>1921</a:t>
            </a:r>
            <a:r>
              <a:rPr lang="zh-CN" altLang="en-US" sz="1400" b="1" dirty="0">
                <a:solidFill>
                  <a:srgbClr val="C00000"/>
                </a:solidFill>
              </a:rPr>
              <a:t>年春，广州建立共产党小组。</a:t>
            </a:r>
          </a:p>
          <a:p>
            <a:r>
              <a:rPr lang="en-US" altLang="zh-CN" sz="1400" b="1" dirty="0">
                <a:solidFill>
                  <a:srgbClr val="C00000"/>
                </a:solidFill>
              </a:rPr>
              <a:t>1921</a:t>
            </a:r>
            <a:r>
              <a:rPr lang="zh-CN" altLang="en-US" sz="1400" b="1" dirty="0">
                <a:solidFill>
                  <a:srgbClr val="C00000"/>
                </a:solidFill>
              </a:rPr>
              <a:t>年</a:t>
            </a:r>
            <a:r>
              <a:rPr lang="en-US" altLang="zh-CN" sz="1400" b="1" dirty="0">
                <a:solidFill>
                  <a:srgbClr val="C00000"/>
                </a:solidFill>
              </a:rPr>
              <a:t>3</a:t>
            </a:r>
            <a:r>
              <a:rPr lang="zh-CN" altLang="en-US" sz="1400" b="1" dirty="0">
                <a:solidFill>
                  <a:srgbClr val="C00000"/>
                </a:solidFill>
              </a:rPr>
              <a:t>、</a:t>
            </a:r>
            <a:r>
              <a:rPr lang="en-US" altLang="zh-CN" sz="1400" b="1" dirty="0">
                <a:solidFill>
                  <a:srgbClr val="C00000"/>
                </a:solidFill>
              </a:rPr>
              <a:t>4</a:t>
            </a:r>
            <a:r>
              <a:rPr lang="zh-CN" altLang="en-US" sz="1400" b="1" dirty="0">
                <a:solidFill>
                  <a:srgbClr val="C00000"/>
                </a:solidFill>
              </a:rPr>
              <a:t>月间，在法国的中国留学生中也建立了旅欧共产党巴黎小组。</a:t>
            </a:r>
          </a:p>
          <a:p>
            <a:r>
              <a:rPr lang="zh-CN" altLang="en-US" sz="1400" b="1" dirty="0">
                <a:solidFill>
                  <a:srgbClr val="C00000"/>
                </a:solidFill>
              </a:rPr>
              <a:t>日本留学生中也建立了共产党小组，成员有施存统、周佛海两人。</a:t>
            </a:r>
          </a:p>
        </p:txBody>
      </p:sp>
      <p:sp>
        <p:nvSpPr>
          <p:cNvPr id="7" name="下箭头 6"/>
          <p:cNvSpPr/>
          <p:nvPr/>
        </p:nvSpPr>
        <p:spPr>
          <a:xfrm rot="16200000">
            <a:off x="3895486" y="2602351"/>
            <a:ext cx="288032" cy="514861"/>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下箭头 16"/>
          <p:cNvSpPr/>
          <p:nvPr/>
        </p:nvSpPr>
        <p:spPr>
          <a:xfrm rot="16200000">
            <a:off x="1977710" y="2603520"/>
            <a:ext cx="288032" cy="51252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 Placeholder 12"/>
          <p:cNvSpPr txBox="1">
            <a:spLocks/>
          </p:cNvSpPr>
          <p:nvPr/>
        </p:nvSpPr>
        <p:spPr>
          <a:xfrm>
            <a:off x="782463" y="113307"/>
            <a:ext cx="3240360" cy="515069"/>
          </a:xfrm>
          <a:prstGeom prst="rect">
            <a:avLst/>
          </a:prstGeom>
          <a:ln>
            <a:noFill/>
          </a:ln>
          <a:effectLst>
            <a:glow rad="63500">
              <a:schemeClr val="accent1">
                <a:satMod val="175000"/>
                <a:alpha val="40000"/>
              </a:schemeClr>
            </a:glow>
            <a:softEdge rad="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C00000"/>
                </a:solidFill>
                <a:effectLst>
                  <a:outerShdw blurRad="63500" dist="63500" dir="2700000" algn="tl">
                    <a:srgbClr val="000000">
                      <a:alpha val="50000"/>
                    </a:srgbClr>
                  </a:outerShdw>
                </a:effectLst>
                <a:latin typeface="微软雅黑" pitchFamily="34" charset="-122"/>
                <a:ea typeface="微软雅黑" pitchFamily="34" charset="-122"/>
              </a:rPr>
              <a:t>新民主主义革命时期 </a:t>
            </a:r>
          </a:p>
        </p:txBody>
      </p:sp>
    </p:spTree>
    <p:extLst>
      <p:ext uri="{BB962C8B-B14F-4D97-AF65-F5344CB8AC3E}">
        <p14:creationId xmlns:p14="http://schemas.microsoft.com/office/powerpoint/2010/main" val="117795989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11" grpId="0"/>
      <p:bldP spid="13" grpId="0"/>
      <p:bldP spid="7" grpId="0" animBg="1"/>
      <p:bldP spid="17"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ULTRA_SCORM_COURSE_ID" val="B6FC7E38-DFD1-40FB-9110-242AAC75C38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FMHx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TB8V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FMHx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UwfF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UwfF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UwfF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UwfFSHL80YFnAAAAawAAABwAAAB1bml2ZXJzYWwvbG9jYWxfc2V0dGluZ3MueG1sDcw7CsNADEXR3qsQ6p1P58JjdymDIc4ChP0IBo0UZkRIdp/pbnG44/zNSh+Uerglvp4uTLDN98NeiZ/rrR+Yaojtom5IbM40T92ovok+ENFgpbfKD2VFbhG4S25yKaiwkGhnPk/dH1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BTB8VIsIcj9GwBAAD3AgAAKQAAAHVuaXZlcnNhbC9za2luX2N1c3RvbWl6YXRpb25fc2V0dGluZ3MueG1sjVLbSiQxEH33K4I/MEkqt4Z2ILeWeVHRAZ+b6ezSrKaXTsRlycebdncYR0c09VR1Tp2iKqdNv8Zon1KeHse/fR6neBdyHuPPtD5DqN1ND9N8M4cUclodKvdjHKbnTfwxLbVaTbmPQz8PdkHTGqPu9SEltXKqZswwiiTz1CvkPLcVa8A1YCvmKLHt6p3EP9057ELMp1Xb1RH6sWETU5jzJg7hzxqO2W+h4w0u534YKy+tBVui7KcWx5ZAjHDJfaEaAASy3BGHi5SN1AR5zDiGYhQFCohwThpRiKQcatY1oqow3wjEJGPUFepp7UZaG0dtkdAQous0rxpbus5IjBEhBJgrXEBnMKpsqBoa1HJAcGBAFG00UYA625mOFe+8sBwp6gXGhRkDGB+Oe9ju7bkO1W+vsz/nF4Inv+AkunhrdcJc7e5pnit5Gx5/P/Q5oHG4OL+59Xf+aqu3m+ur8/++fPXwnrWYtW79qbdfAFBLAwQUAAIACABUB8VIutyi4vcMAADOGgAAFwAAAHVuaXZlcnNhbC91bml2ZXJzYWwucG5n7VlpWFPXut5U1FQF5Bw9UiKkaG85VQpIi5ExRaZ6WgIqZTQgpogMAQUChBBwZJAh+tgLCiRA6RHCEEDUQAKBUxRqAwQEwhBCwJQACSTgNoQhw9noPec899/9cX/yYz/7XXutvb5hf9/7fevZOT5oT709xnsAANA7863bOQDY4QIAH9Fgu6AnqRTzm9BNJ+Gc52mA3n94ARroRrh4QSuayHtVYTuh8cdXvw1MAIC//NfWpXPm3GfLAGCMPePm4psSsiQQ1sbg1T0rIFKxe213yvFEM8HtZMPUcJcbl8wkdx7uz77h6595xB155HRIdcB+I7Nvb6eKDGCvHbyOi/lEpbrUOYKiVE0QudfkilSLFOvN3qDoy7ziUKlddF8pvCRyTQVykYj0tRmxWilEgf0OckihCw6VkTVxNQnimcu6JNVKz1Iv9HAUo+g36j8yP+SNwpnrAkBAroTaDNt4y7HifwxN8x5vzHmYHB3N35oqkZTBM9Y5oRP3oZno8+qESrgOADT6HYEBQPYRyCHX/7oNt+E23IbbcBtuw224DbfhNtyG2/D/ASLZa29y9QDgmz2G0HHMzRA6bX5z4P8G7fx1SavjESVFoekEsPcrbowpcbGpT9mhVR+vivUXsJkUPJE1CwAXncS44djNZWY1PzRdLQ1FPDMJHuI5YjWyJw25THXVZAHK/qbz+h8P+roMUJNTY7U1sXECWSwBAFo0zmvTt45vzqjch5Nivgxm9DYXi5m4SsTPsiHXQm2Ap+cAyEUJpzpr6bHJDMdDitffWVEWur9UL2ehJtu0mk0GRSsuiYtN3xgqo66/tEq/xk9Bz3EzNGAfXvv78YZJm1h2aBSTMFknaz4hEGpWGcHd+aBBeyjDycNSZL/qpVwTkeUX+nOLURRWHvILIlHHSNIls901sAyWadswskCvoT7WLrwwZFU/v/LoPPMvl7cUt/z55OcdK/lxpbiAJFGRjCVn8/trr9eA0bdYkySlIKKKs3AqP0h5EPWsH5EyfaPEzLfihCz3bV9cekJ0Jy8NHwTyErEXnCyPWURNrhGpjKH32iR5+XOCikLJs8YobnIgun13qyV/KuT69wqXsfPeTiNsVN0ZxmJzLNWWtrlmg3rnaH+TCcdjEjkJIc8GA+CV+CD4fwu+bp64LjvpI32gJXQ1W0rvcURvotq5LmeJLsfSJPLwv/ou80g/ZPi3FGzGuA0/pJsaYLkX3V+2jYrpLFmUa9TYqpGdHD9sk9eRDCnjaMqtulvu0LR73RdyTMuEJPu6jBSGY4aX4cE6L8Go4ElZFsy+6trYQMXgOfggmLl4clVXYIcvs5Cz7t6xx3RHqp1WX/tW58FoD42GflpJqe4MkI3QMuTMOMj//UQTRbITWumFvHTFWf5EkOP0W9UYf2/niJ/w4MLUn3nVwZpAJHdimKgOJ6G+1cUMjH261N0nebC6/mANjUsht+uVhiQL82FBu1zU7ftybB4jusOThuS5eTjy/dyQnoqhJRbp0KATwruCFQvwaPr5QaDyeiETby0VB1baW9CDNdic8r3G8F8ELePxRxP94GzbEEAQKCAp8R4+yevuuib0rRcj+1C6Awu8f9SVRNRLIjpZ+Kv7DBNdsLeewpHDZmj+YxpQI7+UKNw581Ry77md45xcd2RddI9hk2F+xW+I3PXq9zU2moK0jB5TUMox/6NZzqcAPZcxlVpLQgQ0xzr1Mgm8xSWGMHa0q4L9HBakn1XAyoaiTHIPVtM5vjrU9SzMiX3P2QKJtssP4h7cIWLTNi/dRrt7CKwO0o76eh4YWci+Q6AyS+0sjzmKCYVmNnylkR0XPyx6+5AfP3JkfsQ/FMcVKooHMEhAGi8JPdxew8SfgPzQnKuxqYMxyyfKD8OL+BYG7sbdYVe/27Qkc85LmfrI40dTu1v2kE/QV9l54BzCw+jG149L5CxDC3w6RbYnjylkgRxCQ6Vlwu0RM0a4fzbGV5k2+ThkeIoob6/nqnFzRTKmTkBRrupwEqnz+TtOqOateC3VqrRHvcroEDhuLjaXlKn+MCdaVbUt/7oXaVWpoc59gQ+0paOLRKsLvJeQz8uYXz7LAwmik7z44Y5oO4mQYhwqbdBQR7E0Tj0oJZGoEQuO0kstvylvue2/Gi8Am85b3S7L0KxrUWBcBuaht4MAv6PRVIG5J1NoffiZhh8pnJ/iUuYoyashaFK2v6iHOB5PHvFEkBKTNLA8bKIUy+tr5hqJ99OsH3HhiO+TXPMbvqmrKCRYxO08q4clLRpLNqKKQXv5vwReG7O1qCr5IEdfzt6M3ZzIyDPuziTQ1qANDL+Oe+jfmLaxUBUxR06hhbFL/47SrJAjhnqJgVFTxsduiyMNRuofQJHujK2ehc/hcstPsL8S02bp+40NW/Lam9KT61lgdY8HA51k6NL5Cs/tCRu17k6uomy5NouzZttiXAifxsq/VwvcfQhqxSi3HxHm00XXW29K/lGfanhBEBafNc97teVLghEnjQo7hnUqWCiSNpYeuylpGqx/gPm3HXkrgsiqraCvIApQfnrPmkLgovAXXkut1SugRyruRdHs16J4ZtjUMoJI7lbmeHxmYXDfwZeBvgx9y2EfThCjvrBhdTImt3y2cd8jw3TbXmLhZYhBXm/JGNDPgEoDErU5zu033d9s39CNBwGGlEruooflydEf3CeQapqe64m+U2OPknS/1zu4W0Eqn9hValXV35C/Pt5WFPHiPIXXZjs8cwmramLibaTi8apMpgDbGm3HcB9oK/17YTS7bt26xRhFhrsNZFhkufZg3BiOlD2lqY1TGVp1iTk15RL4bshb+GbQEyFIm3MQ2pV47PtH+v82f6apxzQ6dJN8tqvN/ErMvAGkzeLgJy6Nk9MNYcJMleqWjsinZdaq2qQy2BwiZFKUEecEu8dXSw+rK1mRE9jonb56Rz+dk7vqYdUhSbojWGgdK7v8DlQ55SW7EWnLFomSG8y+BK5T8kkvr2AwsWinyl+ZdjhJj7MgHkInC4C6ruiGdh57FVGZiYFPc2DHRNbPZxu6TJ6YoeRnJ5Kyxyr+ZX3TYZBaalyQUz6xw8/Vy6FHeOrA1VM//EfmxBB4C6Eq1ytD/0fQYp73ZLc1Ga41/RBG5Agq4TFJjfLVY53sZMGMs56MWP9anim72jIbTnb6xtZC+blJbTDivakP4xJw/IKwT1xAG/2Dds/SozA/bbDEn3AwOnaWrNIjNyUnBuvJJLeBXzSVv9n34j6x30yTBgsnVGJkx7hqwTvjTTFh5eUhrj7xR1bqDSnVqmeeSuYP7/1j7bMaeMeS6vUWRa2MR5RRNrN2/g2XJr97P5VbG1nYMe0HV+A12ZUbxBIC++7NaxrYbVDC63lPERiO4mzWy5F1rBU6H8Fp9B0atqd1FGV15HNouNlrUwEdh/R+rTDdq3g4z+txPnLlHCrFR6gT5IEWtMa1rXQ/2iDaaXqgrBTf9zSNRD5p3WDqZcSOOIUWQNUjmXboWer9xe6lVK95Ovw6vjVPazVvL3nPTUtT6ZtLSZjDb6JzyxtcGY7N8nQlK6LsNPfG+R9Yk1fooDgyCjnZrpwi8hMvGAg8UAzJB3ur3hMx+JZjxZDviObVZ0HpX+ykVYFLqad+ghVPJgtJjBdeCyeLOfFMoqy1ilJQ28Cfn/MTgLNGAnDlAFO66yKFmiqhrbZfrP9Q0Wo3bFtA013I7PIc2O/DuHcJtbL1+DzZesqercRCl6W9fXWHjUgUJEovQvzmB8WgC0u/wOzm54KZqwqT8lkP8C3RRT+LNcXMT39v+zXzqV8k9luS2iUOZgLir8Z4DmqrdG7VLcxW7TyjHsYru2AdmwJ5bKz1qJCzouiCKc6Pg5m2o56MQW49c45zQtIikNkRHlmmxlgDo0OUFHLrng/9Q184exRh4jKKZ4jMyv6k1Sg7UPzpYI9+560uDdmxMdIwoRdDf45SzRgwcMsJtXKSnLgE2V/l/GOFJYteuZWn8p+1GQM/+AtvLBQS/YYSQfpLghZVjisoKJcG8bMKRa4GTk8J7wY9+WMLw09tvZMDO7XDK6yqlAc1nLY87C2dFjZPoy53fY4dbfNcPIBIMoX0WXFJ6r27udxlwGXD31Ui1NX51JnWOapDyePH9QQm5yNgur/a4AXP6HRWbA/dVjf6EXolbG7Q0BetyJF9UTp3/s3d4o10H5NdvlUcIPXtK3Ou/p9rrn0EA6ajWtD86qxTSQ4nSevka3TY31YmohtwphmqleayfuoIwZZeshvqiCfc9gPAfnddHQA4+x7Odm8VjCSoIe+c8NVOrklqG/79L0Uk1GqSHf4EteC4mozYGM1XY3BoXR0G760XYejbhdKuc5NOQ6cAKT01Yh/yaHXmFgeXWHWonlA+BoBpJo1N618XNo6rEMLEgwkXVjFp0MbAGXe0G/30xZv/BFBLAwQUAAIACABUB8VIBHxX/EoAAABqAAAAGwAAAHVuaXZlcnNhbC91bml2ZXJzYWwucG5nLnhtbLOxr8jNUShLLSrOzM+zVTLUM1Cyt+PlsikoSi3LTC1XqACKGekZQICSQiUqtzwzpSTDVsnCwBIhlpGamZ5RYqtkZmAOF9QHGgkAUEsBAgAAFAACAAgAUwfFSBUOrShkBAAABxEAAB0AAAAAAAAAAQAAAAAAAAAAAHVuaXZlcnNhbC9jb21tb25fbWVzc2FnZXMubG5nUEsBAgAAFAACAAgAUwfFSAh+CyMpAwAAhgwAACcAAAAAAAAAAQAAAAAAnwQAAHVuaXZlcnNhbC9mbGFzaF9wdWJsaXNoaW5nX3NldHRpbmdzLnhtbFBLAQIAABQAAgAIAFMHxUi1/AlkugIAAFUKAAAhAAAAAAAAAAEAAAAAAA0IAAB1bml2ZXJzYWwvZmxhc2hfc2tpbl9zZXR0aW5ncy54bWxQSwECAAAUAAIACABTB8VIKpYPZ/4CAACXCwAAJgAAAAAAAAABAAAAAAAGCwAAdW5pdmVyc2FsL2h0bWxfcHVibGlzaGluZ19zZXR0aW5ncy54bWxQSwECAAAUAAIACABTB8VIaHFSkZoBAAAfBgAAHwAAAAAAAAABAAAAAABIDgAAdW5pdmVyc2FsL2h0bWxfc2tpbl9zZXR0aW5ncy5qc1BLAQIAABQAAgAIAFMHxUg9PC/RwQAAAOUBAAAaAAAAAAAAAAEAAAAAAB8QAAB1bml2ZXJzYWwvaTE4bl9wcmVzZXRzLnhtbFBLAQIAABQAAgAIAFMHxUhy/NGBZwAAAGsAAAAcAAAAAAAAAAEAAAAAABgRAAB1bml2ZXJzYWwvbG9jYWxfc2V0dGluZ3MueG1sUEsBAgAAFAACAAgARJRXRyO0Tvv7AgAAsAgAABQAAAAAAAAAAQAAAAAAuREAAHVuaXZlcnNhbC9wbGF5ZXIueG1sUEsBAgAAFAACAAgAUwfFSLCHI/RsAQAA9wIAACkAAAAAAAAAAQAAAAAA5hQAAHVuaXZlcnNhbC9za2luX2N1c3RvbWl6YXRpb25fc2V0dGluZ3MueG1sUEsBAgAAFAACAAgAVAfFSLrcouL3DAAAzhoAABcAAAAAAAAAAAAAAAAAmRYAAHVuaXZlcnNhbC91bml2ZXJzYWwucG5nUEsBAgAAFAACAAgAVAfFSAR8V/xKAAAAagAAABsAAAAAAAAAAQAAAAAAxSMAAHVuaXZlcnNhbC91bml2ZXJzYWwucG5nLnhtbFBLBQYAAAAACwALAEkDAABIJAAAAAA="/>
  <p:tag name="ISPRING_PRESENTATION_TITLE" val="www.33ppt.com"/>
</p:tagLst>
</file>

<file path=ppt/tags/tag2.xml><?xml version="1.0" encoding="utf-8"?>
<p:tagLst xmlns:a="http://schemas.openxmlformats.org/drawingml/2006/main" xmlns:r="http://schemas.openxmlformats.org/officeDocument/2006/relationships" xmlns:p="http://schemas.openxmlformats.org/presentationml/2006/main">
  <p:tag name="TIMING" val="|3.5|3.4"/>
</p:tagLst>
</file>

<file path=ppt/theme/theme1.xml><?xml version="1.0" encoding="utf-8"?>
<a:theme xmlns:a="http://schemas.openxmlformats.org/drawingml/2006/main" name="www.33ppt.com">
  <a:themeElements>
    <a:clrScheme name="1">
      <a:dk1>
        <a:sysClr val="windowText" lastClr="000000"/>
      </a:dk1>
      <a:lt1>
        <a:sysClr val="window" lastClr="FFFFFF"/>
      </a:lt1>
      <a:dk2>
        <a:srgbClr val="595959"/>
      </a:dk2>
      <a:lt2>
        <a:srgbClr val="A5A5A5"/>
      </a:lt2>
      <a:accent1>
        <a:srgbClr val="BE309C"/>
      </a:accent1>
      <a:accent2>
        <a:srgbClr val="EE0076"/>
      </a:accent2>
      <a:accent3>
        <a:srgbClr val="FB9E00"/>
      </a:accent3>
      <a:accent4>
        <a:srgbClr val="FFED00"/>
      </a:accent4>
      <a:accent5>
        <a:srgbClr val="A3D800"/>
      </a:accent5>
      <a:accent6>
        <a:srgbClr val="29ABE2"/>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
    <a:dk1>
      <a:sysClr val="windowText" lastClr="000000"/>
    </a:dk1>
    <a:lt1>
      <a:sysClr val="window" lastClr="FFFFFF"/>
    </a:lt1>
    <a:dk2>
      <a:srgbClr val="595959"/>
    </a:dk2>
    <a:lt2>
      <a:srgbClr val="A5A5A5"/>
    </a:lt2>
    <a:accent1>
      <a:srgbClr val="BE309C"/>
    </a:accent1>
    <a:accent2>
      <a:srgbClr val="EE0076"/>
    </a:accent2>
    <a:accent3>
      <a:srgbClr val="FB9E00"/>
    </a:accent3>
    <a:accent4>
      <a:srgbClr val="FFED00"/>
    </a:accent4>
    <a:accent5>
      <a:srgbClr val="A3D800"/>
    </a:accent5>
    <a:accent6>
      <a:srgbClr val="29ABE2"/>
    </a:accent6>
    <a:hlink>
      <a:srgbClr val="0563C1"/>
    </a:hlink>
    <a:folHlink>
      <a:srgbClr val="954F72"/>
    </a:folHlink>
  </a:clrScheme>
</a:themeOverride>
</file>

<file path=ppt/theme/themeOverride2.xml><?xml version="1.0" encoding="utf-8"?>
<a:themeOverride xmlns:a="http://schemas.openxmlformats.org/drawingml/2006/main">
  <a:clrScheme name="1">
    <a:dk1>
      <a:sysClr val="windowText" lastClr="000000"/>
    </a:dk1>
    <a:lt1>
      <a:sysClr val="window" lastClr="FFFFFF"/>
    </a:lt1>
    <a:dk2>
      <a:srgbClr val="595959"/>
    </a:dk2>
    <a:lt2>
      <a:srgbClr val="A5A5A5"/>
    </a:lt2>
    <a:accent1>
      <a:srgbClr val="BE309C"/>
    </a:accent1>
    <a:accent2>
      <a:srgbClr val="EE0076"/>
    </a:accent2>
    <a:accent3>
      <a:srgbClr val="FB9E00"/>
    </a:accent3>
    <a:accent4>
      <a:srgbClr val="FFED00"/>
    </a:accent4>
    <a:accent5>
      <a:srgbClr val="A3D800"/>
    </a:accent5>
    <a:accent6>
      <a:srgbClr val="29ABE2"/>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Organic</Template>
  <TotalTime>0</TotalTime>
  <Words>7281</Words>
  <Application>Microsoft Office PowerPoint</Application>
  <PresentationFormat>全屏显示(16:9)</PresentationFormat>
  <Paragraphs>412</Paragraphs>
  <Slides>64</Slides>
  <Notes>64</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64</vt:i4>
      </vt:variant>
    </vt:vector>
  </HeadingPairs>
  <TitlesOfParts>
    <vt:vector size="70" baseType="lpstr">
      <vt:lpstr>微软雅黑</vt:lpstr>
      <vt:lpstr>Arial</vt:lpstr>
      <vt:lpstr>宋体</vt:lpstr>
      <vt:lpstr>Calibri</vt:lpstr>
      <vt:lpstr>Wingdings</vt:lpstr>
      <vt:lpstr>www.33ppt.com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www.33ppt.com</dc:title>
  <dc:subject>www.33ppt.com</dc:subject>
  <dc:creator/>
  <cp:keywords>www.33ppt.com</cp:keywords>
  <dc:description>www.33ppt.com</dc:description>
  <cp:lastModifiedBy/>
  <cp:revision>1</cp:revision>
  <dcterms:created xsi:type="dcterms:W3CDTF">2016-06-13T03:52:41Z</dcterms:created>
  <dcterms:modified xsi:type="dcterms:W3CDTF">2018-05-18T01:06:42Z</dcterms:modified>
  <cp:category>www.33ppt.com</cp:category>
  <cp:version>www.33ppt.com</cp:version>
</cp:coreProperties>
</file>