
<file path=[Content_Types].xml><?xml version="1.0" encoding="utf-8"?>
<Types xmlns="http://schemas.openxmlformats.org/package/2006/content-types">
  <Default Extension="xml" ContentType="application/xml"/>
  <Default Extension="mp3" ContentType="audio/mpeg"/>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6" r:id="rId5"/>
    <p:sldId id="283" r:id="rId6"/>
    <p:sldId id="284" r:id="rId7"/>
    <p:sldId id="262" r:id="rId8"/>
    <p:sldId id="285" r:id="rId9"/>
    <p:sldId id="286" r:id="rId10"/>
    <p:sldId id="287" r:id="rId11"/>
    <p:sldId id="263" r:id="rId12"/>
    <p:sldId id="288" r:id="rId13"/>
    <p:sldId id="289" r:id="rId14"/>
    <p:sldId id="290" r:id="rId15"/>
    <p:sldId id="291" r:id="rId16"/>
    <p:sldId id="292" r:id="rId17"/>
    <p:sldId id="264" r:id="rId18"/>
    <p:sldId id="293" r:id="rId19"/>
    <p:sldId id="294" r:id="rId20"/>
    <p:sldId id="295" r:id="rId21"/>
    <p:sldId id="296" r:id="rId22"/>
    <p:sldId id="265" r:id="rId23"/>
    <p:sldId id="281" r:id="rId24"/>
    <p:sldId id="282" r:id="rId25"/>
    <p:sldId id="258"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D8D8D8"/>
    <a:srgbClr val="C7020C"/>
    <a:srgbClr val="FF9409"/>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72" autoAdjust="0"/>
    <p:restoredTop sz="94660"/>
  </p:normalViewPr>
  <p:slideViewPr>
    <p:cSldViewPr snapToGrid="0">
      <p:cViewPr>
        <p:scale>
          <a:sx n="80" d="100"/>
          <a:sy n="80" d="100"/>
        </p:scale>
        <p:origin x="704" y="8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r="16766"/>
          <a:stretch/>
        </p:blipFill>
        <p:spPr>
          <a:xfrm>
            <a:off x="0" y="0"/>
            <a:ext cx="12177486" cy="6858000"/>
          </a:xfrm>
          <a:prstGeom prst="rect">
            <a:avLst/>
          </a:prstGeom>
        </p:spPr>
      </p:pic>
    </p:spTree>
    <p:extLst>
      <p:ext uri="{BB962C8B-B14F-4D97-AF65-F5344CB8AC3E}">
        <p14:creationId xmlns:p14="http://schemas.microsoft.com/office/powerpoint/2010/main" val="32684901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ibaotu.com/pp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7FC7912-4781-4076-B66A-9FD3F62F10F4}"/>
              </a:ext>
            </a:extLst>
          </p:cNvPr>
          <p:cNvSpPr/>
          <p:nvPr/>
        </p:nvSpPr>
        <p:spPr>
          <a:xfrm>
            <a:off x="2462462" y="2190305"/>
            <a:ext cx="8392041" cy="1323439"/>
          </a:xfrm>
          <a:prstGeom prst="rect">
            <a:avLst/>
          </a:prstGeom>
        </p:spPr>
        <p:txBody>
          <a:bodyPr wrap="none">
            <a:spAutoFit/>
          </a:bodyPr>
          <a:lstStyle/>
          <a:p>
            <a:pPr algn="ctr"/>
            <a:r>
              <a:rPr lang="zh-CN" altLang="en-US" sz="8000" b="1" dirty="0" smtClean="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党建</a:t>
            </a:r>
            <a:r>
              <a:rPr lang="zh-CN" altLang="en-US" sz="8000" b="1" smtClean="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述职报告模板</a:t>
            </a:r>
            <a:endParaRPr lang="zh-CN" altLang="en-US" sz="8000" b="1" dirty="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3" name="矩形 2">
            <a:extLst>
              <a:ext uri="{FF2B5EF4-FFF2-40B4-BE49-F238E27FC236}">
                <a16:creationId xmlns="" xmlns:a16="http://schemas.microsoft.com/office/drawing/2014/main" id="{EB10F297-AB96-4371-927F-0F0662CFD031}"/>
              </a:ext>
            </a:extLst>
          </p:cNvPr>
          <p:cNvSpPr/>
          <p:nvPr/>
        </p:nvSpPr>
        <p:spPr>
          <a:xfrm>
            <a:off x="2622762" y="3614555"/>
            <a:ext cx="8071440" cy="1077218"/>
          </a:xfrm>
          <a:prstGeom prst="rect">
            <a:avLst/>
          </a:prstGeom>
        </p:spPr>
        <p:txBody>
          <a:bodyPr wrap="none">
            <a:spAutoFit/>
          </a:bodyPr>
          <a:lstStyle/>
          <a:p>
            <a:pPr algn="ctr"/>
            <a:r>
              <a:rPr lang="en-US" altLang="zh-CN" sz="3200" dirty="0">
                <a:gradFill>
                  <a:gsLst>
                    <a:gs pos="0">
                      <a:srgbClr val="E30000"/>
                    </a:gs>
                    <a:gs pos="100000">
                      <a:srgbClr val="760303"/>
                    </a:gs>
                  </a:gsLst>
                  <a:lin ang="5400000" scaled="0"/>
                </a:gradFill>
                <a:latin typeface="微软雅黑" panose="020B0503020204020204" charset="-122"/>
                <a:ea typeface="微软雅黑" panose="020B0503020204020204" charset="-122"/>
              </a:rPr>
              <a:t>— </a:t>
            </a:r>
            <a:r>
              <a:rPr lang="en-US" altLang="zh-CN" sz="3200"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a:t>
            </a:r>
            <a:r>
              <a:rPr lang="zh-CN" altLang="en-US" sz="3200"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上海包图网络科技科技有限公司</a:t>
            </a:r>
            <a:r>
              <a:rPr lang="en-US" altLang="zh-CN" sz="3200"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 </a:t>
            </a:r>
            <a:r>
              <a:rPr lang="en-US" altLang="zh-CN" sz="3200" dirty="0">
                <a:gradFill>
                  <a:gsLst>
                    <a:gs pos="0">
                      <a:srgbClr val="E30000"/>
                    </a:gs>
                    <a:gs pos="100000">
                      <a:srgbClr val="760303"/>
                    </a:gs>
                  </a:gsLst>
                  <a:lin ang="5400000" scaled="0"/>
                </a:gradFill>
                <a:latin typeface="微软雅黑" panose="020B0503020204020204" charset="-122"/>
                <a:ea typeface="微软雅黑" panose="020B0503020204020204" charset="-122"/>
              </a:rPr>
              <a:t>— </a:t>
            </a:r>
            <a:endParaRPr lang="zh-CN" altLang="en-US" sz="3200" dirty="0">
              <a:gradFill>
                <a:gsLst>
                  <a:gs pos="0">
                    <a:srgbClr val="E30000"/>
                  </a:gs>
                  <a:gs pos="100000">
                    <a:srgbClr val="760303"/>
                  </a:gs>
                </a:gsLst>
                <a:lin ang="5400000" scaled="0"/>
              </a:gradFill>
              <a:latin typeface="微软雅黑" panose="020B0503020204020204" charset="-122"/>
              <a:ea typeface="微软雅黑" panose="020B0503020204020204" charset="-122"/>
            </a:endParaRPr>
          </a:p>
          <a:p>
            <a:pPr algn="ctr"/>
            <a:endParaRPr lang="zh-CN" altLang="en-US" sz="3200" dirty="0">
              <a:gradFill>
                <a:gsLst>
                  <a:gs pos="0">
                    <a:srgbClr val="E30000"/>
                  </a:gs>
                  <a:gs pos="100000">
                    <a:srgbClr val="760303"/>
                  </a:gs>
                </a:gsLst>
                <a:lin ang="5400000" scaled="0"/>
              </a:gradFill>
              <a:latin typeface="微软雅黑" panose="020B0503020204020204" charset="-122"/>
              <a:ea typeface="微软雅黑" panose="020B0503020204020204" charset="-122"/>
            </a:endParaRPr>
          </a:p>
        </p:txBody>
      </p:sp>
      <p:sp>
        <p:nvSpPr>
          <p:cNvPr id="5" name="文本框 4"/>
          <p:cNvSpPr txBox="1"/>
          <p:nvPr/>
        </p:nvSpPr>
        <p:spPr>
          <a:xfrm>
            <a:off x="4776741" y="4507107"/>
            <a:ext cx="3619902" cy="369332"/>
          </a:xfrm>
          <a:prstGeom prst="rect">
            <a:avLst/>
          </a:prstGeom>
          <a:noFill/>
        </p:spPr>
        <p:txBody>
          <a:bodyPr wrap="none" rtlCol="0">
            <a:spAutoFit/>
          </a:bodyPr>
          <a:lstStyle/>
          <a:p>
            <a:r>
              <a:rPr lang="zh-CN" altLang="en-US" b="1">
                <a:solidFill>
                  <a:srgbClr val="C00000"/>
                </a:solidFill>
              </a:rPr>
              <a:t>汇报人</a:t>
            </a:r>
            <a:r>
              <a:rPr lang="zh-CN" altLang="en-US" b="1" smtClean="0">
                <a:solidFill>
                  <a:srgbClr val="C00000"/>
                </a:solidFill>
              </a:rPr>
              <a:t>：小包子   </a:t>
            </a:r>
            <a:r>
              <a:rPr lang="zh-CN" altLang="en-US" b="1" dirty="0">
                <a:solidFill>
                  <a:srgbClr val="C00000"/>
                </a:solidFill>
              </a:rPr>
              <a:t>时间：</a:t>
            </a:r>
            <a:r>
              <a:rPr lang="en-US" altLang="zh-CN" b="1" dirty="0">
                <a:solidFill>
                  <a:srgbClr val="C00000"/>
                </a:solidFill>
              </a:rPr>
              <a:t>XX</a:t>
            </a:r>
            <a:r>
              <a:rPr lang="zh-CN" altLang="en-US" b="1" dirty="0">
                <a:solidFill>
                  <a:srgbClr val="C00000"/>
                </a:solidFill>
              </a:rPr>
              <a:t>年</a:t>
            </a:r>
            <a:r>
              <a:rPr lang="en-US" altLang="zh-CN" b="1" dirty="0">
                <a:solidFill>
                  <a:srgbClr val="C00000"/>
                </a:solidFill>
              </a:rPr>
              <a:t>XX</a:t>
            </a:r>
            <a:r>
              <a:rPr lang="zh-CN" altLang="en-US" b="1" dirty="0">
                <a:solidFill>
                  <a:srgbClr val="C00000"/>
                </a:solidFill>
              </a:rPr>
              <a:t>月</a:t>
            </a:r>
          </a:p>
        </p:txBody>
      </p:sp>
      <p:pic>
        <p:nvPicPr>
          <p:cNvPr id="6" name="刘一祯 - 永远跟党走(乐队伴奏) - instrumental">
            <a:hlinkClick r:id="" action="ppaction://media"/>
            <a:extLst>
              <a:ext uri="{FF2B5EF4-FFF2-40B4-BE49-F238E27FC236}">
                <a16:creationId xmlns:a16="http://schemas.microsoft.com/office/drawing/2014/main" xmlns="" id="{25D4FBCD-1AB6-4AD7-AFC0-BC1758EAE50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2800" y="124327"/>
            <a:ext cx="812800" cy="812800"/>
          </a:xfrm>
          <a:prstGeom prst="rect">
            <a:avLst/>
          </a:prstGeom>
        </p:spPr>
      </p:pic>
    </p:spTree>
    <p:extLst>
      <p:ext uri="{BB962C8B-B14F-4D97-AF65-F5344CB8AC3E}">
        <p14:creationId xmlns:p14="http://schemas.microsoft.com/office/powerpoint/2010/main" val="2068954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fltVal val="0"/>
                                          </p:val>
                                        </p:tav>
                                        <p:tav tm="100000">
                                          <p:val>
                                            <p:strVal val="#ppt_w"/>
                                          </p:val>
                                        </p:tav>
                                      </p:tavLst>
                                    </p:anim>
                                    <p:anim calcmode="lin" valueType="num">
                                      <p:cBhvr>
                                        <p:cTn id="11" dur="1000" fill="hold"/>
                                        <p:tgtEl>
                                          <p:spTgt spid="2"/>
                                        </p:tgtEl>
                                        <p:attrNameLst>
                                          <p:attrName>ppt_h</p:attrName>
                                        </p:attrNameLst>
                                      </p:cBhvr>
                                      <p:tavLst>
                                        <p:tav tm="0">
                                          <p:val>
                                            <p:fltVal val="0"/>
                                          </p:val>
                                        </p:tav>
                                        <p:tav tm="100000">
                                          <p:val>
                                            <p:strVal val="#ppt_h"/>
                                          </p:val>
                                        </p:tav>
                                      </p:tavLst>
                                    </p:anim>
                                    <p:animEffect transition="in" filter="fade">
                                      <p:cBhvr>
                                        <p:cTn id="12" dur="1000"/>
                                        <p:tgtEl>
                                          <p:spTgt spid="2"/>
                                        </p:tgtEl>
                                      </p:cBhvr>
                                    </p:animEffect>
                                  </p:childTnLst>
                                </p:cTn>
                              </p:par>
                              <p:par>
                                <p:cTn id="13" presetID="35" presetClass="path" presetSubtype="0" accel="50000" decel="50000" fill="hold" grpId="1" nodeType="withEffect">
                                  <p:stCondLst>
                                    <p:cond delay="0"/>
                                  </p:stCondLst>
                                  <p:childTnLst>
                                    <p:animMotion origin="layout" path="M 0 -3.7037E-6 L -0.41185 -3.7037E-6 " pathEditMode="relative" rAng="0" ptsTypes="AA">
                                      <p:cBhvr>
                                        <p:cTn id="14" dur="2000" spd="-100000" fill="hold"/>
                                        <p:tgtEl>
                                          <p:spTgt spid="2"/>
                                        </p:tgtEl>
                                        <p:attrNameLst>
                                          <p:attrName>ppt_x</p:attrName>
                                          <p:attrName>ppt_y</p:attrName>
                                        </p:attrNameLst>
                                      </p:cBhvr>
                                      <p:rCtr x="-20599" y="0"/>
                                    </p:animMotion>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par>
                                <p:cTn id="20" presetID="35" presetClass="path" presetSubtype="0" accel="50000" decel="50000" fill="hold" grpId="1" nodeType="withEffect">
                                  <p:stCondLst>
                                    <p:cond delay="0"/>
                                  </p:stCondLst>
                                  <p:childTnLst>
                                    <p:animMotion origin="layout" path="M 1.25E-6 -1.11111E-6 L 0.31575 -1.11111E-6 " pathEditMode="relative" rAng="0" ptsTypes="AA">
                                      <p:cBhvr>
                                        <p:cTn id="21" dur="2000" spd="-100000" fill="hold"/>
                                        <p:tgtEl>
                                          <p:spTgt spid="3"/>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2" grpId="1"/>
      <p:bldP spid="3" grpId="0"/>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6805779" y="1633359"/>
            <a:ext cx="4696411" cy="3416320"/>
          </a:xfrm>
          <a:prstGeom prst="rect">
            <a:avLst/>
          </a:prstGeom>
          <a:noFill/>
          <a:ln w="9525">
            <a:solidFill>
              <a:srgbClr val="C00000"/>
            </a:solidFill>
          </a:ln>
        </p:spPr>
        <p:txBody>
          <a:bodyPr wrap="square">
            <a:spAutoFit/>
          </a:bodyPr>
          <a:lstStyle/>
          <a:p>
            <a:pPr lvl="0" algn="just" eaLnBrk="1" hangingPunct="0">
              <a:lnSpc>
                <a:spcPct val="150000"/>
              </a:lnSpc>
            </a:pPr>
            <a:r>
              <a:rPr lang="zh-CN" altLang="en-US" dirty="0">
                <a:solidFill>
                  <a:schemeClr val="accent2"/>
                </a:solidFill>
                <a:latin typeface="微软雅黑" panose="020B0503020204020204" pitchFamily="2" charset="-122"/>
                <a:ea typeface="微软雅黑" panose="020B0503020204020204" pitchFamily="2" charset="-122"/>
              </a:rPr>
              <a:t>我首先自己率先垂范，加强班子团结，坚持民主集中制，不搞一言堂，更不搞个人独断专行，在工作中我和宋场长大事讲原则，小事讲风格，遇事多商量、多通气，思想上不设防，感情上不打墙，构起了互相关心、互相帮助、团结协作的工作氛围。正因为班子团结，社区的各项工作开展起来才有合力，才步入了健康发展的快车道。</a:t>
            </a:r>
          </a:p>
        </p:txBody>
      </p:sp>
      <p:pic>
        <p:nvPicPr>
          <p:cNvPr id="33" name="图片 5"/>
          <p:cNvPicPr>
            <a:picLocks noChangeAspect="1"/>
          </p:cNvPicPr>
          <p:nvPr/>
        </p:nvPicPr>
        <p:blipFill>
          <a:blip r:embed="rId2"/>
          <a:stretch>
            <a:fillRect/>
          </a:stretch>
        </p:blipFill>
        <p:spPr>
          <a:xfrm>
            <a:off x="2095667" y="1565107"/>
            <a:ext cx="4084638" cy="3552825"/>
          </a:xfrm>
          <a:prstGeom prst="rect">
            <a:avLst/>
          </a:prstGeom>
          <a:noFill/>
          <a:ln w="38100" cap="flat" cmpd="sng">
            <a:solidFill>
              <a:srgbClr val="C00000"/>
            </a:solidFill>
            <a:prstDash val="solid"/>
            <a:miter/>
            <a:headEnd type="none" w="med" len="med"/>
            <a:tailEnd type="none" w="med" len="med"/>
          </a:ln>
        </p:spPr>
      </p:pic>
    </p:spTree>
    <p:extLst>
      <p:ext uri="{BB962C8B-B14F-4D97-AF65-F5344CB8AC3E}">
        <p14:creationId xmlns:p14="http://schemas.microsoft.com/office/powerpoint/2010/main" val="255464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 xmlns:a16="http://schemas.microsoft.com/office/drawing/2014/main" id="{30903DEE-999B-4F1C-9AC5-1593FB3424B3}"/>
              </a:ext>
            </a:extLst>
          </p:cNvPr>
          <p:cNvSpPr/>
          <p:nvPr/>
        </p:nvSpPr>
        <p:spPr bwMode="auto">
          <a:xfrm>
            <a:off x="1957184" y="2108204"/>
            <a:ext cx="2388447" cy="2678853"/>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endParaRPr lang="zh-CN" altLang="en-US" sz="1800"/>
          </a:p>
        </p:txBody>
      </p:sp>
      <p:sp>
        <p:nvSpPr>
          <p:cNvPr id="3" name="Freeform 5">
            <a:extLst>
              <a:ext uri="{FF2B5EF4-FFF2-40B4-BE49-F238E27FC236}">
                <a16:creationId xmlns="" xmlns:a16="http://schemas.microsoft.com/office/drawing/2014/main" id="{2DE012FA-ED50-4F8D-95E9-BDD05F4F21DE}"/>
              </a:ext>
            </a:extLst>
          </p:cNvPr>
          <p:cNvSpPr/>
          <p:nvPr/>
        </p:nvSpPr>
        <p:spPr bwMode="auto">
          <a:xfrm>
            <a:off x="2149377" y="2323681"/>
            <a:ext cx="2004060" cy="224790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18900000" scaled="0"/>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4" name="矩形 3">
            <a:extLst>
              <a:ext uri="{FF2B5EF4-FFF2-40B4-BE49-F238E27FC236}">
                <a16:creationId xmlns="" xmlns:a16="http://schemas.microsoft.com/office/drawing/2014/main" id="{E39C076C-EACC-473D-BC9C-9F4BA059C0AA}"/>
              </a:ext>
            </a:extLst>
          </p:cNvPr>
          <p:cNvSpPr/>
          <p:nvPr/>
        </p:nvSpPr>
        <p:spPr>
          <a:xfrm>
            <a:off x="2331834" y="3217396"/>
            <a:ext cx="1639147" cy="1107996"/>
          </a:xfrm>
          <a:prstGeom prst="rect">
            <a:avLst/>
          </a:prstGeom>
          <a:noFill/>
          <a:effectLst/>
        </p:spPr>
        <p:txBody>
          <a:bodyPr wrap="square" rtlCol="0">
            <a:spAutoFit/>
          </a:bodyPr>
          <a:lstStyle/>
          <a:p>
            <a:pPr algn="ctr"/>
            <a:r>
              <a:rPr lang="en-US" altLang="zh-CN" sz="6600" b="1" dirty="0" smtClean="0">
                <a:solidFill>
                  <a:schemeClr val="bg1"/>
                </a:solidFill>
                <a:effectLst>
                  <a:outerShdw blurRad="152400" dist="152400" dir="2700000" algn="tl" rotWithShape="0">
                    <a:prstClr val="black">
                      <a:alpha val="60000"/>
                    </a:prstClr>
                  </a:outerShdw>
                </a:effectLst>
                <a:latin typeface="微软雅黑" panose="020B0503020204020204" charset="-122"/>
                <a:ea typeface="微软雅黑" panose="020B0503020204020204" charset="-122"/>
              </a:rPr>
              <a:t>03</a:t>
            </a:r>
            <a:endParaRPr lang="en-US" altLang="zh-CN" sz="6600" b="1" dirty="0">
              <a:solidFill>
                <a:schemeClr val="bg1"/>
              </a:solidFill>
              <a:effectLst>
                <a:outerShdw blurRad="152400" dist="152400" dir="2700000" algn="tl" rotWithShape="0">
                  <a:prstClr val="black">
                    <a:alpha val="60000"/>
                  </a:prstClr>
                </a:outerShdw>
              </a:effectLst>
              <a:latin typeface="微软雅黑" panose="020B0503020204020204" charset="-122"/>
              <a:ea typeface="微软雅黑" panose="020B0503020204020204" charset="-122"/>
            </a:endParaRPr>
          </a:p>
        </p:txBody>
      </p:sp>
      <p:sp>
        <p:nvSpPr>
          <p:cNvPr id="5" name="Freeform 29">
            <a:extLst>
              <a:ext uri="{FF2B5EF4-FFF2-40B4-BE49-F238E27FC236}">
                <a16:creationId xmlns="" xmlns:a16="http://schemas.microsoft.com/office/drawing/2014/main" id="{ED8A67E7-3D7F-4C0A-851A-A99FF2512CFB}"/>
              </a:ext>
            </a:extLst>
          </p:cNvPr>
          <p:cNvSpPr/>
          <p:nvPr/>
        </p:nvSpPr>
        <p:spPr bwMode="auto">
          <a:xfrm>
            <a:off x="2830732" y="2644288"/>
            <a:ext cx="641350" cy="57310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800" dirty="0">
              <a:gradFill>
                <a:gsLst>
                  <a:gs pos="0">
                    <a:srgbClr val="E30000"/>
                  </a:gs>
                  <a:gs pos="100000">
                    <a:srgbClr val="760303"/>
                  </a:gs>
                </a:gsLst>
                <a:lin ang="5400000" scaled="0"/>
              </a:gradFill>
              <a:effectLst>
                <a:outerShdw blurRad="38100" dist="38100" dir="2700000" algn="tl">
                  <a:srgbClr val="000000">
                    <a:alpha val="43137"/>
                  </a:srgbClr>
                </a:outerShdw>
              </a:effectLst>
            </a:endParaRPr>
          </a:p>
        </p:txBody>
      </p:sp>
      <p:sp>
        <p:nvSpPr>
          <p:cNvPr id="6" name="矩形 5">
            <a:extLst>
              <a:ext uri="{FF2B5EF4-FFF2-40B4-BE49-F238E27FC236}">
                <a16:creationId xmlns="" xmlns:a16="http://schemas.microsoft.com/office/drawing/2014/main" id="{2562A298-5381-4F72-A163-CE87964F0879}"/>
              </a:ext>
            </a:extLst>
          </p:cNvPr>
          <p:cNvSpPr/>
          <p:nvPr/>
        </p:nvSpPr>
        <p:spPr>
          <a:xfrm>
            <a:off x="5624052" y="2939798"/>
            <a:ext cx="4801314" cy="1015663"/>
          </a:xfrm>
          <a:prstGeom prst="rect">
            <a:avLst/>
          </a:prstGeom>
        </p:spPr>
        <p:txBody>
          <a:bodyPr wrap="none">
            <a:spAutoFit/>
          </a:bodyPr>
          <a:lstStyle/>
          <a:p>
            <a:pPr lvl="0"/>
            <a:r>
              <a:rPr lang="zh-CN" altLang="en-US" sz="6000" b="1" dirty="0">
                <a:solidFill>
                  <a:srgbClr val="C00000"/>
                </a:solidFill>
                <a:latin typeface="微软雅黑" panose="020B0503020204020204" pitchFamily="2" charset="-122"/>
                <a:ea typeface="微软雅黑" panose="020B0503020204020204" pitchFamily="2" charset="-122"/>
              </a:rPr>
              <a:t>履行职责方面</a:t>
            </a:r>
            <a:endParaRPr lang="zh-CN" altLang="en-US" sz="6000" b="1" dirty="0">
              <a:solidFill>
                <a:srgbClr val="C00000"/>
              </a:solidFill>
              <a:latin typeface="微软雅黑" panose="020B0503020204020204" pitchFamily="2" charset="-122"/>
              <a:ea typeface="微软雅黑" panose="020B0503020204020204" pitchFamily="2" charset="-122"/>
            </a:endParaRPr>
          </a:p>
        </p:txBody>
      </p:sp>
    </p:spTree>
    <p:extLst>
      <p:ext uri="{BB962C8B-B14F-4D97-AF65-F5344CB8AC3E}">
        <p14:creationId xmlns:p14="http://schemas.microsoft.com/office/powerpoint/2010/main" val="34816700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par>
                                <p:cTn id="10" presetID="6" presetClass="emph" presetSubtype="0" decel="100000" fill="hold" grpId="1" nodeType="withEffect">
                                  <p:stCondLst>
                                    <p:cond delay="200"/>
                                  </p:stCondLst>
                                  <p:childTnLst>
                                    <p:animScale>
                                      <p:cBhvr>
                                        <p:cTn id="11" dur="250" fill="hold"/>
                                        <p:tgtEl>
                                          <p:spTgt spid="2"/>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2"/>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3"/>
                                        </p:tgtEl>
                                        <p:attrNameLst>
                                          <p:attrName>style.visibility</p:attrName>
                                        </p:attrNameLst>
                                      </p:cBhvr>
                                      <p:to>
                                        <p:strVal val="visible"/>
                                      </p:to>
                                    </p:set>
                                    <p:anim calcmode="lin" valueType="num">
                                      <p:cBhvr>
                                        <p:cTn id="16" dur="250" fill="hold"/>
                                        <p:tgtEl>
                                          <p:spTgt spid="3"/>
                                        </p:tgtEl>
                                        <p:attrNameLst>
                                          <p:attrName>ppt_w</p:attrName>
                                        </p:attrNameLst>
                                      </p:cBhvr>
                                      <p:tavLst>
                                        <p:tav tm="0">
                                          <p:val>
                                            <p:fltVal val="0"/>
                                          </p:val>
                                        </p:tav>
                                        <p:tav tm="100000">
                                          <p:val>
                                            <p:strVal val="#ppt_w"/>
                                          </p:val>
                                        </p:tav>
                                      </p:tavLst>
                                    </p:anim>
                                    <p:anim calcmode="lin" valueType="num">
                                      <p:cBhvr>
                                        <p:cTn id="17" dur="250" fill="hold"/>
                                        <p:tgtEl>
                                          <p:spTgt spid="3"/>
                                        </p:tgtEl>
                                        <p:attrNameLst>
                                          <p:attrName>ppt_h</p:attrName>
                                        </p:attrNameLst>
                                      </p:cBhvr>
                                      <p:tavLst>
                                        <p:tav tm="0">
                                          <p:val>
                                            <p:fltVal val="0"/>
                                          </p:val>
                                        </p:tav>
                                        <p:tav tm="100000">
                                          <p:val>
                                            <p:strVal val="#ppt_h"/>
                                          </p:val>
                                        </p:tav>
                                      </p:tavLst>
                                    </p:anim>
                                    <p:animEffect transition="in" filter="fade">
                                      <p:cBhvr>
                                        <p:cTn id="18" dur="250"/>
                                        <p:tgtEl>
                                          <p:spTgt spid="3"/>
                                        </p:tgtEl>
                                      </p:cBhvr>
                                    </p:animEffect>
                                  </p:childTnLst>
                                </p:cTn>
                              </p:par>
                              <p:par>
                                <p:cTn id="19" presetID="6" presetClass="emph" presetSubtype="0" decel="100000" fill="hold" grpId="1" nodeType="withEffect">
                                  <p:stCondLst>
                                    <p:cond delay="600"/>
                                  </p:stCondLst>
                                  <p:childTnLst>
                                    <p:animScale>
                                      <p:cBhvr>
                                        <p:cTn id="20" dur="250" fill="hold"/>
                                        <p:tgtEl>
                                          <p:spTgt spid="3"/>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3"/>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ppt_w</p:attrName>
                                        </p:attrNameLst>
                                      </p:cBhvr>
                                      <p:tavLst>
                                        <p:tav tm="0">
                                          <p:val>
                                            <p:fltVal val="0"/>
                                          </p:val>
                                        </p:tav>
                                        <p:tav tm="100000">
                                          <p:val>
                                            <p:strVal val="#ppt_w"/>
                                          </p:val>
                                        </p:tav>
                                      </p:tavLst>
                                    </p:anim>
                                    <p:anim calcmode="lin" valueType="num">
                                      <p:cBhvr>
                                        <p:cTn id="26" dur="250" fill="hold"/>
                                        <p:tgtEl>
                                          <p:spTgt spid="4"/>
                                        </p:tgtEl>
                                        <p:attrNameLst>
                                          <p:attrName>ppt_h</p:attrName>
                                        </p:attrNameLst>
                                      </p:cBhvr>
                                      <p:tavLst>
                                        <p:tav tm="0">
                                          <p:val>
                                            <p:fltVal val="0"/>
                                          </p:val>
                                        </p:tav>
                                        <p:tav tm="100000">
                                          <p:val>
                                            <p:strVal val="#ppt_h"/>
                                          </p:val>
                                        </p:tav>
                                      </p:tavLst>
                                    </p:anim>
                                    <p:animEffect transition="in" filter="fade">
                                      <p:cBhvr>
                                        <p:cTn id="27" dur="250"/>
                                        <p:tgtEl>
                                          <p:spTgt spid="4"/>
                                        </p:tgtEl>
                                      </p:cBhvr>
                                    </p:animEffect>
                                  </p:childTnLst>
                                </p:cTn>
                              </p:par>
                              <p:par>
                                <p:cTn id="28" presetID="6" presetClass="emph" presetSubtype="0" decel="100000" fill="hold" grpId="1" nodeType="withEffect">
                                  <p:stCondLst>
                                    <p:cond delay="800"/>
                                  </p:stCondLst>
                                  <p:childTnLst>
                                    <p:animScale>
                                      <p:cBhvr>
                                        <p:cTn id="29" dur="250" fill="hold"/>
                                        <p:tgtEl>
                                          <p:spTgt spid="4"/>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4"/>
                                        </p:tgtEl>
                                      </p:cBhvr>
                                      <p:by x="83000" y="83000"/>
                                    </p:animScale>
                                  </p:childTnLst>
                                </p:cTn>
                              </p:par>
                            </p:childTnLst>
                          </p:cTn>
                        </p:par>
                        <p:par>
                          <p:cTn id="32" fill="hold">
                            <p:stCondLst>
                              <p:cond delay="1250"/>
                            </p:stCondLst>
                            <p:childTnLst>
                              <p:par>
                                <p:cTn id="33" presetID="23" presetClass="entr" presetSubtype="3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6*min(max(#ppt_w*#ppt_h,.3),1)-7.4)/-.7*#ppt_w"/>
                                          </p:val>
                                        </p:tav>
                                        <p:tav tm="100000">
                                          <p:val>
                                            <p:strVal val="#ppt_w"/>
                                          </p:val>
                                        </p:tav>
                                      </p:tavLst>
                                    </p:anim>
                                    <p:anim calcmode="lin" valueType="num">
                                      <p:cBhvr>
                                        <p:cTn id="36" dur="1000" fill="hold"/>
                                        <p:tgtEl>
                                          <p:spTgt spid="5"/>
                                        </p:tgtEl>
                                        <p:attrNameLst>
                                          <p:attrName>ppt_h</p:attrName>
                                        </p:attrNameLst>
                                      </p:cBhvr>
                                      <p:tavLst>
                                        <p:tav tm="0">
                                          <p:val>
                                            <p:strVal val="(6*min(max(#ppt_w*#ppt_h,.3),1)-7.4)/-.7*#ppt_h"/>
                                          </p:val>
                                        </p:tav>
                                        <p:tav tm="100000">
                                          <p:val>
                                            <p:strVal val="#ppt_h"/>
                                          </p:val>
                                        </p:tav>
                                      </p:tavLst>
                                    </p:anim>
                                    <p:anim calcmode="lin" valueType="num">
                                      <p:cBhvr>
                                        <p:cTn id="37" dur="1000" fill="hold"/>
                                        <p:tgtEl>
                                          <p:spTgt spid="5"/>
                                        </p:tgtEl>
                                        <p:attrNameLst>
                                          <p:attrName>ppt_x</p:attrName>
                                        </p:attrNameLst>
                                      </p:cBhvr>
                                      <p:tavLst>
                                        <p:tav tm="0">
                                          <p:val>
                                            <p:fltVal val="0.5"/>
                                          </p:val>
                                        </p:tav>
                                        <p:tav tm="100000">
                                          <p:val>
                                            <p:strVal val="#ppt_x"/>
                                          </p:val>
                                        </p:tav>
                                      </p:tavLst>
                                    </p:anim>
                                    <p:anim calcmode="lin" valueType="num">
                                      <p:cBhvr>
                                        <p:cTn id="38" dur="10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250"/>
                            </p:stCondLst>
                            <p:childTnLst>
                              <p:par>
                                <p:cTn id="40" presetID="5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Effect transition="in" filter="fade">
                                      <p:cBhvr>
                                        <p:cTn id="44" dur="1000"/>
                                        <p:tgtEl>
                                          <p:spTgt spid="6"/>
                                        </p:tgtEl>
                                      </p:cBhvr>
                                    </p:animEffect>
                                  </p:childTnLst>
                                </p:cTn>
                              </p:par>
                              <p:par>
                                <p:cTn id="45" presetID="35" presetClass="path" presetSubtype="0" accel="50000" decel="50000" fill="hold" grpId="1" nodeType="withEffect">
                                  <p:stCondLst>
                                    <p:cond delay="0"/>
                                  </p:stCondLst>
                                  <p:childTnLst>
                                    <p:animMotion origin="layout" path="M 0 -3.7037E-6 L -0.41185 -3.7037E-6 " pathEditMode="relative" rAng="0" ptsTypes="AA">
                                      <p:cBhvr>
                                        <p:cTn id="46" dur="2000" spd="-100000" fill="hold"/>
                                        <p:tgtEl>
                                          <p:spTgt spid="6"/>
                                        </p:tgtEl>
                                        <p:attrNameLst>
                                          <p:attrName>ppt_x</p:attrName>
                                          <p:attrName>ppt_y</p:attrName>
                                        </p:attrNameLst>
                                      </p:cBhvr>
                                      <p:rCtr x="-2059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2" grpId="2" bldLvl="0" animBg="1"/>
      <p:bldP spid="3" grpId="0" bldLvl="0" animBg="1"/>
      <p:bldP spid="3" grpId="1" bldLvl="0" animBg="1"/>
      <p:bldP spid="3" grpId="2" bldLvl="0" animBg="1"/>
      <p:bldP spid="4" grpId="0" bldLvl="0" animBg="1"/>
      <p:bldP spid="4" grpId="1" bldLvl="0" animBg="1"/>
      <p:bldP spid="4" grpId="2" bldLvl="0" animBg="1"/>
      <p:bldP spid="5" grpId="0" bldLvl="0" animBg="1"/>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692664" y="1761547"/>
            <a:ext cx="8649104" cy="461657"/>
          </a:xfrm>
          <a:prstGeom prst="rect">
            <a:avLst/>
          </a:prstGeom>
        </p:spPr>
        <p:txBody>
          <a:bodyPr wrap="square" lIns="91431" tIns="45716" rIns="91431" bIns="45716">
            <a:spAutoFit/>
          </a:bodyPr>
          <a:lstStyle/>
          <a:p>
            <a:pPr lvl="0" algn="just"/>
            <a:r>
              <a:rPr lang="zh-CN" altLang="en-US" sz="2400" dirty="0">
                <a:solidFill>
                  <a:srgbClr val="C00000"/>
                </a:solidFill>
                <a:latin typeface="微软雅黑" panose="020B0503020204020204" pitchFamily="2" charset="-122"/>
                <a:ea typeface="微软雅黑" panose="020B0503020204020204" pitchFamily="2" charset="-122"/>
              </a:rPr>
              <a:t>一是贯彻</a:t>
            </a:r>
            <a:r>
              <a:rPr lang="en-US" altLang="x-none" sz="2400" dirty="0">
                <a:solidFill>
                  <a:srgbClr val="C00000"/>
                </a:solidFill>
                <a:latin typeface="微软雅黑" panose="020B0503020204020204" pitchFamily="2" charset="-122"/>
                <a:ea typeface="微软雅黑" panose="020B0503020204020204" pitchFamily="2" charset="-122"/>
              </a:rPr>
              <a:t>《</a:t>
            </a:r>
            <a:r>
              <a:rPr lang="zh-CN" altLang="en-US" sz="2400" dirty="0">
                <a:solidFill>
                  <a:srgbClr val="C00000"/>
                </a:solidFill>
                <a:latin typeface="微软雅黑" panose="020B0503020204020204" pitchFamily="2" charset="-122"/>
                <a:ea typeface="微软雅黑" panose="020B0503020204020204" pitchFamily="2" charset="-122"/>
              </a:rPr>
              <a:t>条例</a:t>
            </a:r>
            <a:r>
              <a:rPr lang="en-US" altLang="x-none" sz="2400" dirty="0">
                <a:solidFill>
                  <a:srgbClr val="C00000"/>
                </a:solidFill>
                <a:latin typeface="微软雅黑" panose="020B0503020204020204" pitchFamily="2" charset="-122"/>
                <a:ea typeface="微软雅黑" panose="020B0503020204020204" pitchFamily="2" charset="-122"/>
              </a:rPr>
              <a:t>》</a:t>
            </a:r>
            <a:r>
              <a:rPr lang="zh-CN" altLang="en-US" sz="2400" dirty="0">
                <a:solidFill>
                  <a:srgbClr val="C00000"/>
                </a:solidFill>
                <a:latin typeface="微软雅黑" panose="020B0503020204020204" pitchFamily="2" charset="-122"/>
                <a:ea typeface="微软雅黑" panose="020B0503020204020204" pitchFamily="2" charset="-122"/>
              </a:rPr>
              <a:t>与加强场连两级领导班子建设紧密结合起来；</a:t>
            </a:r>
            <a:endParaRPr lang="zh-CN" altLang="en-US" sz="2400" dirty="0">
              <a:solidFill>
                <a:srgbClr val="C00000"/>
              </a:solidFill>
              <a:latin typeface="微软雅黑" panose="020B0503020204020204" pitchFamily="2" charset="-122"/>
              <a:ea typeface="微软雅黑" panose="020B0503020204020204" pitchFamily="2" charset="-122"/>
            </a:endParaRPr>
          </a:p>
        </p:txBody>
      </p:sp>
      <p:sp>
        <p:nvSpPr>
          <p:cNvPr id="20" name="矩形 19"/>
          <p:cNvSpPr/>
          <p:nvPr/>
        </p:nvSpPr>
        <p:spPr>
          <a:xfrm>
            <a:off x="2692665" y="3123917"/>
            <a:ext cx="4590451" cy="461657"/>
          </a:xfrm>
          <a:prstGeom prst="rect">
            <a:avLst/>
          </a:prstGeom>
        </p:spPr>
        <p:txBody>
          <a:bodyPr wrap="square" lIns="91431" tIns="45716" rIns="91431" bIns="45716">
            <a:spAutoFit/>
          </a:bodyPr>
          <a:lstStyle/>
          <a:p>
            <a:pPr lvl="0" algn="just"/>
            <a:r>
              <a:rPr lang="zh-CN" altLang="en-US" sz="2400" dirty="0">
                <a:solidFill>
                  <a:srgbClr val="C00000"/>
                </a:solidFill>
                <a:latin typeface="微软雅黑" panose="020B0503020204020204" pitchFamily="2" charset="-122"/>
                <a:ea typeface="微软雅黑" panose="020B0503020204020204" pitchFamily="2" charset="-122"/>
              </a:rPr>
              <a:t>二是与加强队伍建设结合起来；</a:t>
            </a:r>
            <a:endParaRPr lang="zh-CN" altLang="en-US" sz="2400" dirty="0">
              <a:solidFill>
                <a:srgbClr val="C00000"/>
              </a:solidFill>
              <a:latin typeface="微软雅黑" panose="020B0503020204020204" pitchFamily="2" charset="-122"/>
              <a:ea typeface="微软雅黑" panose="020B0503020204020204" pitchFamily="2" charset="-122"/>
            </a:endParaRPr>
          </a:p>
        </p:txBody>
      </p:sp>
      <p:sp>
        <p:nvSpPr>
          <p:cNvPr id="23" name="矩形 22"/>
          <p:cNvSpPr/>
          <p:nvPr/>
        </p:nvSpPr>
        <p:spPr>
          <a:xfrm>
            <a:off x="2692665" y="4209891"/>
            <a:ext cx="8649103" cy="1200321"/>
          </a:xfrm>
          <a:prstGeom prst="rect">
            <a:avLst/>
          </a:prstGeom>
        </p:spPr>
        <p:txBody>
          <a:bodyPr wrap="square" lIns="91431" tIns="45716" rIns="91431" bIns="45716">
            <a:spAutoFit/>
          </a:bodyPr>
          <a:lstStyle/>
          <a:p>
            <a:pPr lvl="0" algn="just"/>
            <a:r>
              <a:rPr lang="zh-CN" altLang="en-US" sz="2400" dirty="0">
                <a:solidFill>
                  <a:srgbClr val="C00000"/>
                </a:solidFill>
                <a:latin typeface="微软雅黑" panose="020B0503020204020204" pitchFamily="2" charset="-122"/>
                <a:ea typeface="微软雅黑" panose="020B0503020204020204" pitchFamily="2" charset="-122"/>
              </a:rPr>
              <a:t>三是与建章立制结合起来，逐步完善各项管理制度，如完善了</a:t>
            </a:r>
            <a:r>
              <a:rPr lang="en-US" altLang="x-none" sz="2400" dirty="0">
                <a:solidFill>
                  <a:srgbClr val="C00000"/>
                </a:solidFill>
                <a:latin typeface="微软雅黑" panose="020B0503020204020204" pitchFamily="2" charset="-122"/>
                <a:ea typeface="微软雅黑" panose="020B0503020204020204" pitchFamily="2" charset="-122"/>
              </a:rPr>
              <a:t>《</a:t>
            </a:r>
            <a:r>
              <a:rPr lang="zh-CN" altLang="en-US" sz="2400" dirty="0">
                <a:solidFill>
                  <a:srgbClr val="C00000"/>
                </a:solidFill>
                <a:latin typeface="微软雅黑" panose="020B0503020204020204" pitchFamily="2" charset="-122"/>
                <a:ea typeface="微软雅黑" panose="020B0503020204020204" pitchFamily="2" charset="-122"/>
              </a:rPr>
              <a:t>经营管理细则</a:t>
            </a:r>
            <a:r>
              <a:rPr lang="en-US" altLang="x-none" sz="2400" dirty="0">
                <a:solidFill>
                  <a:srgbClr val="C00000"/>
                </a:solidFill>
                <a:latin typeface="微软雅黑" panose="020B0503020204020204" pitchFamily="2" charset="-122"/>
                <a:ea typeface="微软雅黑" panose="020B0503020204020204" pitchFamily="2" charset="-122"/>
              </a:rPr>
              <a:t>》</a:t>
            </a:r>
            <a:r>
              <a:rPr lang="zh-CN" altLang="en-US" sz="2400" dirty="0">
                <a:solidFill>
                  <a:srgbClr val="C00000"/>
                </a:solidFill>
                <a:latin typeface="微软雅黑" panose="020B0503020204020204" pitchFamily="2" charset="-122"/>
                <a:ea typeface="微软雅黑" panose="020B0503020204020204" pitchFamily="2" charset="-122"/>
              </a:rPr>
              <a:t>、</a:t>
            </a:r>
            <a:r>
              <a:rPr lang="en-US" altLang="x-none" sz="2400" dirty="0">
                <a:solidFill>
                  <a:srgbClr val="C00000"/>
                </a:solidFill>
                <a:latin typeface="微软雅黑" panose="020B0503020204020204" pitchFamily="2" charset="-122"/>
                <a:ea typeface="微软雅黑" panose="020B0503020204020204" pitchFamily="2" charset="-122"/>
              </a:rPr>
              <a:t>《</a:t>
            </a:r>
            <a:r>
              <a:rPr lang="zh-CN" altLang="en-US" sz="2400" dirty="0">
                <a:solidFill>
                  <a:srgbClr val="C00000"/>
                </a:solidFill>
                <a:latin typeface="微软雅黑" panose="020B0503020204020204" pitchFamily="2" charset="-122"/>
                <a:ea typeface="微软雅黑" panose="020B0503020204020204" pitchFamily="2" charset="-122"/>
              </a:rPr>
              <a:t>党委议事规则</a:t>
            </a:r>
            <a:r>
              <a:rPr lang="en-US" altLang="x-none" sz="2400" dirty="0">
                <a:solidFill>
                  <a:srgbClr val="C00000"/>
                </a:solidFill>
                <a:latin typeface="微软雅黑" panose="020B0503020204020204" pitchFamily="2" charset="-122"/>
                <a:ea typeface="微软雅黑" panose="020B0503020204020204" pitchFamily="2" charset="-122"/>
              </a:rPr>
              <a:t>》</a:t>
            </a:r>
            <a:r>
              <a:rPr lang="zh-CN" altLang="en-US" sz="2400" dirty="0">
                <a:solidFill>
                  <a:srgbClr val="C00000"/>
                </a:solidFill>
                <a:latin typeface="微软雅黑" panose="020B0503020204020204" pitchFamily="2" charset="-122"/>
                <a:ea typeface="微软雅黑" panose="020B0503020204020204" pitchFamily="2" charset="-122"/>
              </a:rPr>
              <a:t>、</a:t>
            </a:r>
            <a:r>
              <a:rPr lang="en-US" altLang="x-none" sz="2400" dirty="0">
                <a:solidFill>
                  <a:srgbClr val="C00000"/>
                </a:solidFill>
                <a:latin typeface="微软雅黑" panose="020B0503020204020204" pitchFamily="2" charset="-122"/>
                <a:ea typeface="微软雅黑" panose="020B0503020204020204" pitchFamily="2" charset="-122"/>
              </a:rPr>
              <a:t>《</a:t>
            </a:r>
            <a:r>
              <a:rPr lang="zh-CN" altLang="en-US" sz="2400" dirty="0">
                <a:solidFill>
                  <a:srgbClr val="C00000"/>
                </a:solidFill>
                <a:latin typeface="微软雅黑" panose="020B0503020204020204" pitchFamily="2" charset="-122"/>
                <a:ea typeface="微软雅黑" panose="020B0503020204020204" pitchFamily="2" charset="-122"/>
              </a:rPr>
              <a:t>党支部议事规则</a:t>
            </a:r>
            <a:r>
              <a:rPr lang="en-US" altLang="x-none" sz="2400" dirty="0">
                <a:solidFill>
                  <a:srgbClr val="C00000"/>
                </a:solidFill>
                <a:latin typeface="微软雅黑" panose="020B0503020204020204" pitchFamily="2" charset="-122"/>
                <a:ea typeface="微软雅黑" panose="020B0503020204020204" pitchFamily="2" charset="-122"/>
              </a:rPr>
              <a:t>》</a:t>
            </a:r>
            <a:r>
              <a:rPr lang="zh-CN" altLang="en-US" sz="2400" dirty="0">
                <a:solidFill>
                  <a:srgbClr val="C00000"/>
                </a:solidFill>
                <a:latin typeface="微软雅黑" panose="020B0503020204020204" pitchFamily="2" charset="-122"/>
                <a:ea typeface="微软雅黑" panose="020B0503020204020204" pitchFamily="2" charset="-122"/>
              </a:rPr>
              <a:t>、</a:t>
            </a:r>
            <a:r>
              <a:rPr lang="en-US" altLang="x-none" sz="2400" dirty="0">
                <a:solidFill>
                  <a:srgbClr val="C00000"/>
                </a:solidFill>
                <a:latin typeface="微软雅黑" panose="020B0503020204020204" pitchFamily="2" charset="-122"/>
                <a:ea typeface="微软雅黑" panose="020B0503020204020204" pitchFamily="2" charset="-122"/>
              </a:rPr>
              <a:t>《</a:t>
            </a:r>
            <a:r>
              <a:rPr lang="zh-CN" altLang="en-US" sz="2400" dirty="0">
                <a:solidFill>
                  <a:srgbClr val="C00000"/>
                </a:solidFill>
                <a:latin typeface="微软雅黑" panose="020B0503020204020204" pitchFamily="2" charset="-122"/>
                <a:ea typeface="微软雅黑" panose="020B0503020204020204" pitchFamily="2" charset="-122"/>
              </a:rPr>
              <a:t>干部工作纪律管理规定</a:t>
            </a:r>
            <a:r>
              <a:rPr lang="en-US" altLang="x-none" sz="2400" dirty="0">
                <a:solidFill>
                  <a:srgbClr val="C00000"/>
                </a:solidFill>
                <a:latin typeface="微软雅黑" panose="020B0503020204020204" pitchFamily="2" charset="-122"/>
                <a:ea typeface="微软雅黑" panose="020B0503020204020204" pitchFamily="2" charset="-122"/>
              </a:rPr>
              <a:t>》</a:t>
            </a:r>
            <a:r>
              <a:rPr lang="zh-CN" altLang="en-US" sz="2400" dirty="0">
                <a:solidFill>
                  <a:srgbClr val="C00000"/>
                </a:solidFill>
                <a:latin typeface="微软雅黑" panose="020B0503020204020204" pitchFamily="2" charset="-122"/>
                <a:ea typeface="微软雅黑" panose="020B0503020204020204" pitchFamily="2" charset="-122"/>
              </a:rPr>
              <a:t>；</a:t>
            </a:r>
            <a:endParaRPr lang="zh-CN" altLang="en-US" sz="2400" dirty="0">
              <a:solidFill>
                <a:srgbClr val="C00000"/>
              </a:solidFill>
              <a:latin typeface="微软雅黑" panose="020B0503020204020204" pitchFamily="2" charset="-122"/>
              <a:ea typeface="微软雅黑" panose="020B0503020204020204" pitchFamily="2" charset="-122"/>
            </a:endParaRPr>
          </a:p>
        </p:txBody>
      </p:sp>
      <p:sp>
        <p:nvSpPr>
          <p:cNvPr id="32" name="Round Same Side Corner Rectangle 23"/>
          <p:cNvSpPr/>
          <p:nvPr/>
        </p:nvSpPr>
        <p:spPr>
          <a:xfrm rot="16200000">
            <a:off x="1677513" y="1780854"/>
            <a:ext cx="971355" cy="5874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01</a:t>
            </a:r>
            <a:endParaRPr lang="en-US" sz="2800" dirty="0">
              <a:solidFill>
                <a:schemeClr val="bg1">
                  <a:lumMod val="50000"/>
                  <a:lumOff val="50000"/>
                </a:schemeClr>
              </a:solidFill>
              <a:latin typeface="Impact" panose="020B0806030902050204" pitchFamily="34" charset="0"/>
            </a:endParaRPr>
          </a:p>
        </p:txBody>
      </p:sp>
      <p:sp>
        <p:nvSpPr>
          <p:cNvPr id="38" name="Round Same Side Corner Rectangle 49"/>
          <p:cNvSpPr/>
          <p:nvPr/>
        </p:nvSpPr>
        <p:spPr>
          <a:xfrm rot="16200000">
            <a:off x="1674958" y="4341164"/>
            <a:ext cx="971355" cy="5874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03</a:t>
            </a:r>
            <a:endParaRPr lang="en-US" sz="2800" dirty="0">
              <a:solidFill>
                <a:schemeClr val="bg1">
                  <a:lumMod val="50000"/>
                  <a:lumOff val="50000"/>
                </a:schemeClr>
              </a:solidFill>
              <a:latin typeface="Impact" panose="020B0806030902050204" pitchFamily="34" charset="0"/>
            </a:endParaRPr>
          </a:p>
        </p:txBody>
      </p:sp>
      <p:sp>
        <p:nvSpPr>
          <p:cNvPr id="44" name="Round Same Side Corner Rectangle 33"/>
          <p:cNvSpPr/>
          <p:nvPr/>
        </p:nvSpPr>
        <p:spPr>
          <a:xfrm rot="16200000">
            <a:off x="1677513" y="3061009"/>
            <a:ext cx="971355" cy="5874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02</a:t>
            </a:r>
            <a:endParaRPr lang="en-US" sz="2800" dirty="0">
              <a:solidFill>
                <a:schemeClr val="bg1">
                  <a:lumMod val="50000"/>
                  <a:lumOff val="50000"/>
                </a:schemeClr>
              </a:solidFill>
              <a:latin typeface="Impact" panose="020B0806030902050204" pitchFamily="34" charset="0"/>
            </a:endParaRPr>
          </a:p>
        </p:txBody>
      </p:sp>
    </p:spTree>
    <p:extLst>
      <p:ext uri="{BB962C8B-B14F-4D97-AF65-F5344CB8AC3E}">
        <p14:creationId xmlns:p14="http://schemas.microsoft.com/office/powerpoint/2010/main" val="2010762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2692664" y="1761547"/>
            <a:ext cx="8649104" cy="830989"/>
          </a:xfrm>
          <a:prstGeom prst="rect">
            <a:avLst/>
          </a:prstGeom>
        </p:spPr>
        <p:txBody>
          <a:bodyPr wrap="square" lIns="91431" tIns="45716" rIns="91431" bIns="45716">
            <a:spAutoFit/>
          </a:bodyPr>
          <a:lstStyle/>
          <a:p>
            <a:pPr lvl="0" algn="just"/>
            <a:r>
              <a:rPr lang="zh-CN" altLang="en-US" sz="2400" dirty="0">
                <a:solidFill>
                  <a:srgbClr val="C00000"/>
                </a:solidFill>
                <a:latin typeface="微软雅黑" panose="020B0503020204020204" pitchFamily="2" charset="-122"/>
                <a:ea typeface="微软雅黑" panose="020B0503020204020204" pitchFamily="2" charset="-122"/>
              </a:rPr>
              <a:t>四是与民主管理工作结合起来，开展了“民主议事日”“民主议政日”活动，进一步完善、规范了政务公开和党务公开工作；</a:t>
            </a:r>
            <a:endParaRPr lang="zh-CN" altLang="en-US" sz="2400" dirty="0">
              <a:solidFill>
                <a:srgbClr val="C00000"/>
              </a:solidFill>
              <a:latin typeface="微软雅黑" panose="020B0503020204020204" pitchFamily="2" charset="-122"/>
              <a:ea typeface="微软雅黑" panose="020B0503020204020204" pitchFamily="2" charset="-122"/>
            </a:endParaRPr>
          </a:p>
        </p:txBody>
      </p:sp>
      <p:sp>
        <p:nvSpPr>
          <p:cNvPr id="17" name="矩形 16"/>
          <p:cNvSpPr/>
          <p:nvPr/>
        </p:nvSpPr>
        <p:spPr>
          <a:xfrm>
            <a:off x="2692664" y="2985719"/>
            <a:ext cx="8841609" cy="830989"/>
          </a:xfrm>
          <a:prstGeom prst="rect">
            <a:avLst/>
          </a:prstGeom>
        </p:spPr>
        <p:txBody>
          <a:bodyPr wrap="square" lIns="91431" tIns="45716" rIns="91431" bIns="45716">
            <a:spAutoFit/>
          </a:bodyPr>
          <a:lstStyle/>
          <a:p>
            <a:pPr lvl="0" algn="just"/>
            <a:r>
              <a:rPr lang="zh-CN" altLang="en-US" sz="2400">
                <a:solidFill>
                  <a:srgbClr val="C00000"/>
                </a:solidFill>
                <a:latin typeface="微软雅黑" panose="020B0503020204020204" pitchFamily="2" charset="-122"/>
                <a:ea typeface="微软雅黑" panose="020B0503020204020204" pitchFamily="2" charset="-122"/>
              </a:rPr>
              <a:t>五是与开展党员设岗定责活动相结合，对无职党员党员进行设岗定责，挂牌上岗，发挥余热；</a:t>
            </a:r>
            <a:endParaRPr lang="zh-CN" altLang="en-US" sz="2400" dirty="0">
              <a:solidFill>
                <a:srgbClr val="C00000"/>
              </a:solidFill>
              <a:latin typeface="微软雅黑" panose="020B0503020204020204" pitchFamily="2" charset="-122"/>
              <a:ea typeface="微软雅黑" panose="020B0503020204020204" pitchFamily="2" charset="-122"/>
            </a:endParaRPr>
          </a:p>
        </p:txBody>
      </p:sp>
      <p:sp>
        <p:nvSpPr>
          <p:cNvPr id="18" name="矩形 17"/>
          <p:cNvSpPr/>
          <p:nvPr/>
        </p:nvSpPr>
        <p:spPr>
          <a:xfrm>
            <a:off x="2692665" y="4209891"/>
            <a:ext cx="8649103" cy="830989"/>
          </a:xfrm>
          <a:prstGeom prst="rect">
            <a:avLst/>
          </a:prstGeom>
        </p:spPr>
        <p:txBody>
          <a:bodyPr wrap="square" lIns="91431" tIns="45716" rIns="91431" bIns="45716">
            <a:spAutoFit/>
          </a:bodyPr>
          <a:lstStyle/>
          <a:p>
            <a:pPr lvl="0" algn="just"/>
            <a:r>
              <a:rPr lang="zh-CN" altLang="en-US" sz="2400" dirty="0">
                <a:solidFill>
                  <a:srgbClr val="C00000"/>
                </a:solidFill>
                <a:latin typeface="微软雅黑" panose="020B0503020204020204" pitchFamily="2" charset="-122"/>
                <a:ea typeface="微软雅黑" panose="020B0503020204020204" pitchFamily="2" charset="-122"/>
              </a:rPr>
              <a:t>六是与创建文明生态小康连队、“和谐小康家庭”创建和诚信职工教育相结合；</a:t>
            </a:r>
            <a:endParaRPr lang="zh-CN" altLang="en-US" sz="2400" dirty="0">
              <a:solidFill>
                <a:srgbClr val="C00000"/>
              </a:solidFill>
              <a:latin typeface="微软雅黑" panose="020B0503020204020204" pitchFamily="2" charset="-122"/>
              <a:ea typeface="微软雅黑" panose="020B0503020204020204" pitchFamily="2" charset="-122"/>
            </a:endParaRPr>
          </a:p>
        </p:txBody>
      </p:sp>
      <p:sp>
        <p:nvSpPr>
          <p:cNvPr id="19" name="Round Same Side Corner Rectangle 23"/>
          <p:cNvSpPr/>
          <p:nvPr/>
        </p:nvSpPr>
        <p:spPr>
          <a:xfrm rot="16200000">
            <a:off x="1677513" y="1780854"/>
            <a:ext cx="971355" cy="5874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04</a:t>
            </a:r>
            <a:endParaRPr lang="en-US" sz="2800" dirty="0">
              <a:solidFill>
                <a:schemeClr val="bg1">
                  <a:lumMod val="50000"/>
                  <a:lumOff val="50000"/>
                </a:schemeClr>
              </a:solidFill>
              <a:latin typeface="Impact" panose="020B0806030902050204" pitchFamily="34" charset="0"/>
            </a:endParaRPr>
          </a:p>
        </p:txBody>
      </p:sp>
      <p:sp>
        <p:nvSpPr>
          <p:cNvPr id="20" name="Round Same Side Corner Rectangle 49"/>
          <p:cNvSpPr/>
          <p:nvPr/>
        </p:nvSpPr>
        <p:spPr>
          <a:xfrm rot="16200000">
            <a:off x="1674958" y="4341164"/>
            <a:ext cx="971355" cy="5874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06</a:t>
            </a:r>
            <a:endParaRPr lang="en-US" sz="2800" dirty="0">
              <a:solidFill>
                <a:schemeClr val="bg1">
                  <a:lumMod val="50000"/>
                  <a:lumOff val="50000"/>
                </a:schemeClr>
              </a:solidFill>
              <a:latin typeface="Impact" panose="020B0806030902050204" pitchFamily="34" charset="0"/>
            </a:endParaRPr>
          </a:p>
        </p:txBody>
      </p:sp>
      <p:sp>
        <p:nvSpPr>
          <p:cNvPr id="21" name="Round Same Side Corner Rectangle 33"/>
          <p:cNvSpPr/>
          <p:nvPr/>
        </p:nvSpPr>
        <p:spPr>
          <a:xfrm rot="16200000">
            <a:off x="1677513" y="3061009"/>
            <a:ext cx="971355" cy="5874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05</a:t>
            </a:r>
            <a:endParaRPr lang="en-US" sz="2800" dirty="0">
              <a:solidFill>
                <a:schemeClr val="bg1">
                  <a:lumMod val="50000"/>
                  <a:lumOff val="50000"/>
                </a:schemeClr>
              </a:solidFill>
              <a:latin typeface="Impact" panose="020B0806030902050204" pitchFamily="34" charset="0"/>
            </a:endParaRPr>
          </a:p>
        </p:txBody>
      </p:sp>
    </p:spTree>
    <p:extLst>
      <p:ext uri="{BB962C8B-B14F-4D97-AF65-F5344CB8AC3E}">
        <p14:creationId xmlns:p14="http://schemas.microsoft.com/office/powerpoint/2010/main" val="2823070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92664" y="1761547"/>
            <a:ext cx="8649104" cy="830989"/>
          </a:xfrm>
          <a:prstGeom prst="rect">
            <a:avLst/>
          </a:prstGeom>
        </p:spPr>
        <p:txBody>
          <a:bodyPr wrap="square" lIns="91431" tIns="45716" rIns="91431" bIns="45716">
            <a:spAutoFit/>
          </a:bodyPr>
          <a:lstStyle/>
          <a:p>
            <a:pPr lvl="0" algn="just"/>
            <a:r>
              <a:rPr lang="zh-CN" altLang="en-US" sz="2400" dirty="0">
                <a:solidFill>
                  <a:srgbClr val="C00000"/>
                </a:solidFill>
                <a:latin typeface="微软雅黑" panose="020B0503020204020204" pitchFamily="2" charset="-122"/>
                <a:ea typeface="微软雅黑" panose="020B0503020204020204" pitchFamily="2" charset="-122"/>
              </a:rPr>
              <a:t>七是与“党建联创”、“党风争创”“党风廉政教育”活动结合起来；</a:t>
            </a:r>
            <a:endParaRPr lang="zh-CN" altLang="en-US" sz="2400" dirty="0">
              <a:solidFill>
                <a:srgbClr val="C00000"/>
              </a:solidFill>
              <a:latin typeface="微软雅黑" panose="020B0503020204020204" pitchFamily="2" charset="-122"/>
              <a:ea typeface="微软雅黑" panose="020B0503020204020204" pitchFamily="2" charset="-122"/>
            </a:endParaRPr>
          </a:p>
        </p:txBody>
      </p:sp>
      <p:sp>
        <p:nvSpPr>
          <p:cNvPr id="3" name="矩形 2"/>
          <p:cNvSpPr/>
          <p:nvPr/>
        </p:nvSpPr>
        <p:spPr>
          <a:xfrm>
            <a:off x="2692664" y="3123917"/>
            <a:ext cx="8841609" cy="461657"/>
          </a:xfrm>
          <a:prstGeom prst="rect">
            <a:avLst/>
          </a:prstGeom>
        </p:spPr>
        <p:txBody>
          <a:bodyPr wrap="square" lIns="91431" tIns="45716" rIns="91431" bIns="45716">
            <a:spAutoFit/>
          </a:bodyPr>
          <a:lstStyle/>
          <a:p>
            <a:pPr lvl="0" algn="just"/>
            <a:r>
              <a:rPr lang="zh-CN" altLang="en-US" sz="2400">
                <a:solidFill>
                  <a:srgbClr val="C00000"/>
                </a:solidFill>
                <a:latin typeface="微软雅黑" panose="020B0503020204020204" pitchFamily="2" charset="-122"/>
                <a:ea typeface="微软雅黑" panose="020B0503020204020204" pitchFamily="2" charset="-122"/>
              </a:rPr>
              <a:t>八是与创建“五好”连队、“争先创优”示范工程结合起来；</a:t>
            </a:r>
            <a:endParaRPr lang="zh-CN" altLang="en-US" sz="2400" dirty="0">
              <a:solidFill>
                <a:srgbClr val="C00000"/>
              </a:solidFill>
              <a:latin typeface="微软雅黑" panose="020B0503020204020204" pitchFamily="2" charset="-122"/>
              <a:ea typeface="微软雅黑" panose="020B0503020204020204" pitchFamily="2" charset="-122"/>
            </a:endParaRPr>
          </a:p>
        </p:txBody>
      </p:sp>
      <p:sp>
        <p:nvSpPr>
          <p:cNvPr id="4" name="矩形 3"/>
          <p:cNvSpPr/>
          <p:nvPr/>
        </p:nvSpPr>
        <p:spPr>
          <a:xfrm>
            <a:off x="2692665" y="4404072"/>
            <a:ext cx="8649103" cy="461657"/>
          </a:xfrm>
          <a:prstGeom prst="rect">
            <a:avLst/>
          </a:prstGeom>
        </p:spPr>
        <p:txBody>
          <a:bodyPr wrap="square" lIns="91431" tIns="45716" rIns="91431" bIns="45716">
            <a:spAutoFit/>
          </a:bodyPr>
          <a:lstStyle/>
          <a:p>
            <a:pPr lvl="0" algn="just"/>
            <a:r>
              <a:rPr lang="zh-CN" altLang="en-US" sz="2400">
                <a:solidFill>
                  <a:srgbClr val="C00000"/>
                </a:solidFill>
                <a:latin typeface="微软雅黑" panose="020B0503020204020204" pitchFamily="2" charset="-122"/>
                <a:ea typeface="微软雅黑" panose="020B0503020204020204" pitchFamily="2" charset="-122"/>
              </a:rPr>
              <a:t>九是与精神文明创建工作相结合；</a:t>
            </a:r>
            <a:endParaRPr lang="zh-CN" altLang="en-US" sz="2400" dirty="0">
              <a:solidFill>
                <a:srgbClr val="C00000"/>
              </a:solidFill>
              <a:latin typeface="微软雅黑" panose="020B0503020204020204" pitchFamily="2" charset="-122"/>
              <a:ea typeface="微软雅黑" panose="020B0503020204020204" pitchFamily="2" charset="-122"/>
            </a:endParaRPr>
          </a:p>
        </p:txBody>
      </p:sp>
      <p:sp>
        <p:nvSpPr>
          <p:cNvPr id="5" name="Round Same Side Corner Rectangle 23"/>
          <p:cNvSpPr/>
          <p:nvPr/>
        </p:nvSpPr>
        <p:spPr>
          <a:xfrm rot="16200000">
            <a:off x="1677513" y="1780854"/>
            <a:ext cx="971355" cy="5874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07</a:t>
            </a:r>
            <a:endParaRPr lang="en-US" sz="2800" dirty="0">
              <a:solidFill>
                <a:schemeClr val="bg1">
                  <a:lumMod val="50000"/>
                  <a:lumOff val="50000"/>
                </a:schemeClr>
              </a:solidFill>
              <a:latin typeface="Impact" panose="020B0806030902050204" pitchFamily="34" charset="0"/>
            </a:endParaRPr>
          </a:p>
        </p:txBody>
      </p:sp>
      <p:sp>
        <p:nvSpPr>
          <p:cNvPr id="6" name="Round Same Side Corner Rectangle 49"/>
          <p:cNvSpPr/>
          <p:nvPr/>
        </p:nvSpPr>
        <p:spPr>
          <a:xfrm rot="16200000">
            <a:off x="1674958" y="4341164"/>
            <a:ext cx="971355" cy="5874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09</a:t>
            </a:r>
            <a:endParaRPr lang="en-US" sz="2800" dirty="0">
              <a:solidFill>
                <a:schemeClr val="bg1">
                  <a:lumMod val="50000"/>
                  <a:lumOff val="50000"/>
                </a:schemeClr>
              </a:solidFill>
              <a:latin typeface="Impact" panose="020B0806030902050204" pitchFamily="34" charset="0"/>
            </a:endParaRPr>
          </a:p>
        </p:txBody>
      </p:sp>
      <p:sp>
        <p:nvSpPr>
          <p:cNvPr id="7" name="Round Same Side Corner Rectangle 33"/>
          <p:cNvSpPr/>
          <p:nvPr/>
        </p:nvSpPr>
        <p:spPr>
          <a:xfrm rot="16200000">
            <a:off x="1677513" y="3061009"/>
            <a:ext cx="971355" cy="5874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08</a:t>
            </a:r>
            <a:endParaRPr lang="en-US" sz="2800" dirty="0">
              <a:solidFill>
                <a:schemeClr val="bg1">
                  <a:lumMod val="50000"/>
                  <a:lumOff val="50000"/>
                </a:schemeClr>
              </a:solidFill>
              <a:latin typeface="Impact" panose="020B0806030902050204" pitchFamily="34" charset="0"/>
            </a:endParaRPr>
          </a:p>
        </p:txBody>
      </p:sp>
    </p:spTree>
    <p:extLst>
      <p:ext uri="{BB962C8B-B14F-4D97-AF65-F5344CB8AC3E}">
        <p14:creationId xmlns:p14="http://schemas.microsoft.com/office/powerpoint/2010/main" val="942944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92664" y="1843762"/>
            <a:ext cx="8649104" cy="461657"/>
          </a:xfrm>
          <a:prstGeom prst="rect">
            <a:avLst/>
          </a:prstGeom>
        </p:spPr>
        <p:txBody>
          <a:bodyPr wrap="square" lIns="91431" tIns="45716" rIns="91431" bIns="45716">
            <a:spAutoFit/>
          </a:bodyPr>
          <a:lstStyle/>
          <a:p>
            <a:pPr lvl="0" algn="just"/>
            <a:r>
              <a:rPr lang="zh-CN" altLang="en-US" sz="2400" dirty="0">
                <a:solidFill>
                  <a:srgbClr val="C00000"/>
                </a:solidFill>
                <a:latin typeface="微软雅黑" panose="020B0503020204020204" pitchFamily="2" charset="-122"/>
                <a:ea typeface="微软雅黑" panose="020B0503020204020204" pitchFamily="2" charset="-122"/>
              </a:rPr>
              <a:t>十是与加快社区经济发展结合起来；</a:t>
            </a:r>
            <a:endParaRPr lang="zh-CN" altLang="en-US" sz="2400" dirty="0">
              <a:solidFill>
                <a:srgbClr val="C00000"/>
              </a:solidFill>
              <a:latin typeface="微软雅黑" panose="020B0503020204020204" pitchFamily="2" charset="-122"/>
              <a:ea typeface="微软雅黑" panose="020B0503020204020204" pitchFamily="2" charset="-122"/>
            </a:endParaRPr>
          </a:p>
        </p:txBody>
      </p:sp>
      <p:sp>
        <p:nvSpPr>
          <p:cNvPr id="3" name="Round Same Side Corner Rectangle 23"/>
          <p:cNvSpPr/>
          <p:nvPr/>
        </p:nvSpPr>
        <p:spPr>
          <a:xfrm rot="16200000">
            <a:off x="1677513" y="1780854"/>
            <a:ext cx="971355" cy="5874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10</a:t>
            </a:r>
            <a:endParaRPr lang="en-US" sz="2800" dirty="0">
              <a:solidFill>
                <a:schemeClr val="bg1">
                  <a:lumMod val="50000"/>
                  <a:lumOff val="50000"/>
                </a:schemeClr>
              </a:solidFill>
              <a:latin typeface="Impact" panose="020B0806030902050204" pitchFamily="34" charset="0"/>
            </a:endParaRPr>
          </a:p>
        </p:txBody>
      </p:sp>
      <p:sp>
        <p:nvSpPr>
          <p:cNvPr id="4" name="矩形 8"/>
          <p:cNvSpPr/>
          <p:nvPr/>
        </p:nvSpPr>
        <p:spPr>
          <a:xfrm>
            <a:off x="1869453" y="2749216"/>
            <a:ext cx="9921494" cy="3168650"/>
          </a:xfrm>
          <a:prstGeom prst="rect">
            <a:avLst/>
          </a:prstGeom>
          <a:solidFill>
            <a:srgbClr val="C00000"/>
          </a:solidFill>
          <a:ln w="9525" cap="flat" cmpd="sng">
            <a:solidFill>
              <a:srgbClr val="C00000"/>
            </a:solidFill>
            <a:prstDash val="solid"/>
            <a:miter/>
            <a:headEnd type="none" w="med" len="med"/>
            <a:tailEnd type="none" w="med" len="med"/>
          </a:ln>
        </p:spPr>
        <p:txBody>
          <a:bodyPr/>
          <a:lstStyle/>
          <a:p>
            <a:pPr lvl="0" eaLnBrk="1" hangingPunct="1"/>
            <a:endParaRPr lang="zh-CN" altLang="en-US" dirty="0">
              <a:solidFill>
                <a:schemeClr val="bg1"/>
              </a:solidFill>
              <a:latin typeface="Arial" panose="020B0604020202020204" pitchFamily="34" charset="0"/>
              <a:ea typeface="宋体" panose="02010600030101010101" pitchFamily="2" charset="-122"/>
            </a:endParaRPr>
          </a:p>
        </p:txBody>
      </p:sp>
      <p:sp>
        <p:nvSpPr>
          <p:cNvPr id="5" name="矩形 34"/>
          <p:cNvSpPr/>
          <p:nvPr/>
        </p:nvSpPr>
        <p:spPr>
          <a:xfrm>
            <a:off x="3828177" y="2902380"/>
            <a:ext cx="7610596" cy="2862322"/>
          </a:xfrm>
          <a:prstGeom prst="rect">
            <a:avLst/>
          </a:prstGeom>
          <a:noFill/>
          <a:ln w="9525">
            <a:noFill/>
          </a:ln>
        </p:spPr>
        <p:txBody>
          <a:bodyPr wrap="square">
            <a:spAutoFit/>
          </a:bodyPr>
          <a:lstStyle/>
          <a:p>
            <a:pPr lvl="0" algn="just" eaLnBrk="1" hangingPunct="1">
              <a:lnSpc>
                <a:spcPct val="150000"/>
              </a:lnSpc>
            </a:pPr>
            <a:r>
              <a:rPr lang="zh-CN" altLang="en-US" sz="2000" dirty="0">
                <a:solidFill>
                  <a:schemeClr val="bg1"/>
                </a:solidFill>
                <a:latin typeface="微软雅黑" panose="020B0503020204020204" pitchFamily="2" charset="-122"/>
                <a:ea typeface="微软雅黑" panose="020B0503020204020204" pitchFamily="2" charset="-122"/>
              </a:rPr>
              <a:t>一年来我场</a:t>
            </a:r>
            <a:r>
              <a:rPr lang="en-US" altLang="x-none" sz="2000" dirty="0">
                <a:solidFill>
                  <a:schemeClr val="bg1"/>
                </a:solidFill>
                <a:latin typeface="微软雅黑" panose="020B0503020204020204" pitchFamily="2" charset="-122"/>
                <a:ea typeface="微软雅黑" panose="020B0503020204020204" pitchFamily="2" charset="-122"/>
              </a:rPr>
              <a:t>11</a:t>
            </a:r>
            <a:r>
              <a:rPr lang="zh-CN" altLang="en-US" sz="2000" dirty="0">
                <a:solidFill>
                  <a:schemeClr val="bg1"/>
                </a:solidFill>
                <a:latin typeface="微软雅黑" panose="020B0503020204020204" pitchFamily="2" charset="-122"/>
                <a:ea typeface="微软雅黑" panose="020B0503020204020204" pitchFamily="2" charset="-122"/>
              </a:rPr>
              <a:t>个党支部都能坚持“三会一课”制度，按时召开党员大会，民主生活会，上党课，特别是党组织活动方面，“党员活动日”，通过“五学、四议、三帮”的形式，激活党支部活力，还开展了廉政文化“六进”活动、党员联系户、党员扶贫帮困、党员责任区、党员“双培双带”等活动，通过这些活动的开展，更加密切了党群与干群关系。</a:t>
            </a:r>
          </a:p>
        </p:txBody>
      </p:sp>
      <p:sp>
        <p:nvSpPr>
          <p:cNvPr id="7" name="Freeform 6"/>
          <p:cNvSpPr>
            <a:spLocks noEditPoints="1"/>
          </p:cNvSpPr>
          <p:nvPr/>
        </p:nvSpPr>
        <p:spPr>
          <a:xfrm>
            <a:off x="2467941" y="3809666"/>
            <a:ext cx="1008062" cy="984250"/>
          </a:xfrm>
          <a:custGeom>
            <a:avLst/>
            <a:gdLst/>
            <a:ahLst/>
            <a:cxnLst>
              <a:cxn ang="0">
                <a:pos x="215607" y="136155"/>
              </a:cxn>
              <a:cxn ang="0">
                <a:pos x="141568" y="136155"/>
              </a:cxn>
              <a:cxn ang="0">
                <a:pos x="286391" y="99245"/>
              </a:cxn>
              <a:cxn ang="0">
                <a:pos x="286391" y="173884"/>
              </a:cxn>
              <a:cxn ang="0">
                <a:pos x="286391" y="99245"/>
              </a:cxn>
              <a:cxn ang="0">
                <a:pos x="431213" y="136155"/>
              </a:cxn>
              <a:cxn ang="0">
                <a:pos x="356361" y="136155"/>
              </a:cxn>
              <a:cxn ang="0">
                <a:pos x="176553" y="267388"/>
              </a:cxn>
              <a:cxn ang="0">
                <a:pos x="456435" y="241141"/>
              </a:cxn>
              <a:cxn ang="0">
                <a:pos x="533728" y="153379"/>
              </a:cxn>
              <a:cxn ang="0">
                <a:pos x="482471" y="97605"/>
              </a:cxn>
              <a:cxn ang="0">
                <a:pos x="393787" y="8202"/>
              </a:cxn>
              <a:cxn ang="0">
                <a:pos x="113905" y="34449"/>
              </a:cxn>
              <a:cxn ang="0">
                <a:pos x="87870" y="177985"/>
              </a:cxn>
              <a:cxn ang="0">
                <a:pos x="176553" y="267388"/>
              </a:cxn>
              <a:cxn ang="0">
                <a:pos x="502811" y="916173"/>
              </a:cxn>
              <a:cxn ang="0">
                <a:pos x="0" y="984250"/>
              </a:cxn>
              <a:cxn ang="0">
                <a:pos x="220488" y="984250"/>
              </a:cxn>
              <a:cxn ang="0">
                <a:pos x="281509" y="984250"/>
              </a:cxn>
              <a:cxn ang="0">
                <a:pos x="460503" y="984250"/>
              </a:cxn>
              <a:cxn ang="0">
                <a:pos x="521524" y="984250"/>
              </a:cxn>
              <a:cxn ang="0">
                <a:pos x="704586" y="984250"/>
              </a:cxn>
              <a:cxn ang="0">
                <a:pos x="766421" y="984250"/>
              </a:cxn>
              <a:cxn ang="0">
                <a:pos x="947042" y="984250"/>
              </a:cxn>
              <a:cxn ang="0">
                <a:pos x="746081" y="914532"/>
              </a:cxn>
              <a:cxn ang="0">
                <a:pos x="310799" y="665189"/>
              </a:cxn>
              <a:cxn ang="0">
                <a:pos x="310799" y="810366"/>
              </a:cxn>
              <a:cxn ang="0">
                <a:pos x="484912" y="738188"/>
              </a:cxn>
              <a:cxn ang="0">
                <a:pos x="383210" y="634841"/>
              </a:cxn>
              <a:cxn ang="0">
                <a:pos x="567086" y="506889"/>
              </a:cxn>
              <a:cxn ang="0">
                <a:pos x="882767" y="601213"/>
              </a:cxn>
              <a:cxn ang="0">
                <a:pos x="143195" y="840714"/>
              </a:cxn>
              <a:cxn ang="0">
                <a:pos x="214793" y="665189"/>
              </a:cxn>
              <a:cxn ang="0">
                <a:pos x="70784" y="665189"/>
              </a:cxn>
              <a:cxn ang="0">
                <a:pos x="70784" y="810366"/>
              </a:cxn>
              <a:cxn ang="0">
                <a:pos x="554882" y="665189"/>
              </a:cxn>
              <a:cxn ang="0">
                <a:pos x="554882" y="810366"/>
              </a:cxn>
              <a:cxn ang="0">
                <a:pos x="728995" y="738188"/>
              </a:cxn>
              <a:cxn ang="0">
                <a:pos x="627293" y="634841"/>
              </a:cxn>
              <a:cxn ang="0">
                <a:pos x="797338" y="665189"/>
              </a:cxn>
              <a:cxn ang="0">
                <a:pos x="797338" y="810366"/>
              </a:cxn>
              <a:cxn ang="0">
                <a:pos x="971451" y="738188"/>
              </a:cxn>
              <a:cxn ang="0">
                <a:pos x="869749" y="634841"/>
              </a:cxn>
              <a:cxn ang="0">
                <a:pos x="724113" y="206693"/>
              </a:cxn>
              <a:cxn ang="0">
                <a:pos x="724113" y="0"/>
              </a:cxn>
              <a:cxn ang="0">
                <a:pos x="724113" y="206693"/>
              </a:cxn>
              <a:cxn ang="0">
                <a:pos x="654956" y="338746"/>
              </a:cxn>
              <a:cxn ang="0">
                <a:pos x="630548" y="449474"/>
              </a:cxn>
              <a:cxn ang="0">
                <a:pos x="790015" y="338746"/>
              </a:cxn>
              <a:cxn ang="0">
                <a:pos x="813610" y="449474"/>
              </a:cxn>
              <a:cxn ang="0">
                <a:pos x="790015" y="338746"/>
              </a:cxn>
              <a:cxn ang="0">
                <a:pos x="937279" y="491305"/>
              </a:cxn>
              <a:cxn ang="0">
                <a:pos x="880326" y="449474"/>
              </a:cxn>
              <a:cxn ang="0">
                <a:pos x="816051" y="219816"/>
              </a:cxn>
              <a:cxn ang="0">
                <a:pos x="720045" y="219816"/>
              </a:cxn>
              <a:cxn ang="0">
                <a:pos x="565459" y="284612"/>
              </a:cxn>
              <a:cxn ang="0">
                <a:pos x="507693" y="449474"/>
              </a:cxn>
            </a:cxnLst>
            <a:rect l="0" t="0" r="0" b="0"/>
            <a:pathLst>
              <a:path w="1239" h="1200">
                <a:moveTo>
                  <a:pt x="220" y="121"/>
                </a:moveTo>
                <a:cubicBezTo>
                  <a:pt x="245" y="121"/>
                  <a:pt x="265" y="141"/>
                  <a:pt x="265" y="166"/>
                </a:cubicBezTo>
                <a:cubicBezTo>
                  <a:pt x="265" y="191"/>
                  <a:pt x="245" y="212"/>
                  <a:pt x="220" y="212"/>
                </a:cubicBezTo>
                <a:cubicBezTo>
                  <a:pt x="195" y="212"/>
                  <a:pt x="174" y="191"/>
                  <a:pt x="174" y="166"/>
                </a:cubicBezTo>
                <a:cubicBezTo>
                  <a:pt x="174" y="141"/>
                  <a:pt x="195" y="121"/>
                  <a:pt x="220" y="121"/>
                </a:cubicBezTo>
                <a:close/>
                <a:moveTo>
                  <a:pt x="352" y="121"/>
                </a:moveTo>
                <a:cubicBezTo>
                  <a:pt x="378" y="121"/>
                  <a:pt x="398" y="141"/>
                  <a:pt x="398" y="166"/>
                </a:cubicBezTo>
                <a:cubicBezTo>
                  <a:pt x="398" y="191"/>
                  <a:pt x="378" y="212"/>
                  <a:pt x="352" y="212"/>
                </a:cubicBezTo>
                <a:cubicBezTo>
                  <a:pt x="327" y="212"/>
                  <a:pt x="307" y="191"/>
                  <a:pt x="307" y="166"/>
                </a:cubicBezTo>
                <a:cubicBezTo>
                  <a:pt x="307" y="141"/>
                  <a:pt x="327" y="121"/>
                  <a:pt x="352" y="121"/>
                </a:cubicBezTo>
                <a:close/>
                <a:moveTo>
                  <a:pt x="484" y="121"/>
                </a:moveTo>
                <a:cubicBezTo>
                  <a:pt x="509" y="121"/>
                  <a:pt x="530" y="141"/>
                  <a:pt x="530" y="166"/>
                </a:cubicBezTo>
                <a:cubicBezTo>
                  <a:pt x="530" y="191"/>
                  <a:pt x="509" y="212"/>
                  <a:pt x="484" y="212"/>
                </a:cubicBezTo>
                <a:cubicBezTo>
                  <a:pt x="459" y="212"/>
                  <a:pt x="438" y="191"/>
                  <a:pt x="438" y="166"/>
                </a:cubicBezTo>
                <a:cubicBezTo>
                  <a:pt x="438" y="141"/>
                  <a:pt x="459" y="121"/>
                  <a:pt x="484" y="121"/>
                </a:cubicBezTo>
                <a:close/>
                <a:moveTo>
                  <a:pt x="217" y="326"/>
                </a:moveTo>
                <a:lnTo>
                  <a:pt x="484" y="326"/>
                </a:lnTo>
                <a:cubicBezTo>
                  <a:pt x="514" y="326"/>
                  <a:pt x="542" y="313"/>
                  <a:pt x="561" y="294"/>
                </a:cubicBezTo>
                <a:cubicBezTo>
                  <a:pt x="570" y="285"/>
                  <a:pt x="577" y="275"/>
                  <a:pt x="582" y="264"/>
                </a:cubicBezTo>
                <a:cubicBezTo>
                  <a:pt x="629" y="257"/>
                  <a:pt x="655" y="237"/>
                  <a:pt x="656" y="187"/>
                </a:cubicBezTo>
                <a:lnTo>
                  <a:pt x="593" y="208"/>
                </a:lnTo>
                <a:lnTo>
                  <a:pt x="593" y="119"/>
                </a:lnTo>
                <a:cubicBezTo>
                  <a:pt x="593" y="89"/>
                  <a:pt x="581" y="62"/>
                  <a:pt x="561" y="42"/>
                </a:cubicBezTo>
                <a:cubicBezTo>
                  <a:pt x="542" y="23"/>
                  <a:pt x="514" y="10"/>
                  <a:pt x="484" y="10"/>
                </a:cubicBezTo>
                <a:lnTo>
                  <a:pt x="217" y="10"/>
                </a:lnTo>
                <a:cubicBezTo>
                  <a:pt x="187" y="10"/>
                  <a:pt x="160" y="23"/>
                  <a:pt x="140" y="42"/>
                </a:cubicBezTo>
                <a:cubicBezTo>
                  <a:pt x="120" y="62"/>
                  <a:pt x="108" y="89"/>
                  <a:pt x="108" y="119"/>
                </a:cubicBezTo>
                <a:lnTo>
                  <a:pt x="108" y="217"/>
                </a:lnTo>
                <a:cubicBezTo>
                  <a:pt x="108" y="247"/>
                  <a:pt x="120" y="274"/>
                  <a:pt x="140" y="294"/>
                </a:cubicBezTo>
                <a:cubicBezTo>
                  <a:pt x="160" y="313"/>
                  <a:pt x="187" y="326"/>
                  <a:pt x="217" y="326"/>
                </a:cubicBezTo>
                <a:close/>
                <a:moveTo>
                  <a:pt x="917" y="1115"/>
                </a:moveTo>
                <a:cubicBezTo>
                  <a:pt x="853" y="1011"/>
                  <a:pt x="681" y="1013"/>
                  <a:pt x="618" y="1117"/>
                </a:cubicBezTo>
                <a:cubicBezTo>
                  <a:pt x="556" y="1013"/>
                  <a:pt x="386" y="1012"/>
                  <a:pt x="321" y="1113"/>
                </a:cubicBezTo>
                <a:cubicBezTo>
                  <a:pt x="241" y="989"/>
                  <a:pt x="5" y="1019"/>
                  <a:pt x="0" y="1200"/>
                </a:cubicBezTo>
                <a:lnTo>
                  <a:pt x="75" y="1200"/>
                </a:lnTo>
                <a:lnTo>
                  <a:pt x="271" y="1200"/>
                </a:lnTo>
                <a:lnTo>
                  <a:pt x="295" y="1200"/>
                </a:lnTo>
                <a:lnTo>
                  <a:pt x="346" y="1200"/>
                </a:lnTo>
                <a:lnTo>
                  <a:pt x="370" y="1200"/>
                </a:lnTo>
                <a:lnTo>
                  <a:pt x="566" y="1200"/>
                </a:lnTo>
                <a:lnTo>
                  <a:pt x="595" y="1200"/>
                </a:lnTo>
                <a:lnTo>
                  <a:pt x="641" y="1200"/>
                </a:lnTo>
                <a:lnTo>
                  <a:pt x="670" y="1200"/>
                </a:lnTo>
                <a:lnTo>
                  <a:pt x="866" y="1200"/>
                </a:lnTo>
                <a:lnTo>
                  <a:pt x="893" y="1200"/>
                </a:lnTo>
                <a:lnTo>
                  <a:pt x="942" y="1200"/>
                </a:lnTo>
                <a:lnTo>
                  <a:pt x="968" y="1200"/>
                </a:lnTo>
                <a:lnTo>
                  <a:pt x="1164" y="1200"/>
                </a:lnTo>
                <a:lnTo>
                  <a:pt x="1239" y="1200"/>
                </a:lnTo>
                <a:cubicBezTo>
                  <a:pt x="1234" y="1017"/>
                  <a:pt x="995" y="989"/>
                  <a:pt x="917" y="1115"/>
                </a:cubicBezTo>
                <a:close/>
                <a:moveTo>
                  <a:pt x="471" y="774"/>
                </a:moveTo>
                <a:cubicBezTo>
                  <a:pt x="436" y="774"/>
                  <a:pt x="405" y="788"/>
                  <a:pt x="382" y="811"/>
                </a:cubicBezTo>
                <a:cubicBezTo>
                  <a:pt x="359" y="834"/>
                  <a:pt x="345" y="865"/>
                  <a:pt x="345" y="900"/>
                </a:cubicBezTo>
                <a:cubicBezTo>
                  <a:pt x="345" y="934"/>
                  <a:pt x="359" y="966"/>
                  <a:pt x="382" y="988"/>
                </a:cubicBezTo>
                <a:cubicBezTo>
                  <a:pt x="405" y="1011"/>
                  <a:pt x="436" y="1025"/>
                  <a:pt x="471" y="1025"/>
                </a:cubicBezTo>
                <a:cubicBezTo>
                  <a:pt x="540" y="1025"/>
                  <a:pt x="596" y="969"/>
                  <a:pt x="596" y="900"/>
                </a:cubicBezTo>
                <a:cubicBezTo>
                  <a:pt x="596" y="865"/>
                  <a:pt x="582" y="834"/>
                  <a:pt x="560" y="811"/>
                </a:cubicBezTo>
                <a:cubicBezTo>
                  <a:pt x="537" y="788"/>
                  <a:pt x="505" y="774"/>
                  <a:pt x="471" y="774"/>
                </a:cubicBezTo>
                <a:close/>
                <a:moveTo>
                  <a:pt x="1085" y="618"/>
                </a:moveTo>
                <a:lnTo>
                  <a:pt x="697" y="618"/>
                </a:lnTo>
                <a:lnTo>
                  <a:pt x="697" y="733"/>
                </a:lnTo>
                <a:lnTo>
                  <a:pt x="1085" y="733"/>
                </a:lnTo>
                <a:lnTo>
                  <a:pt x="1085" y="618"/>
                </a:lnTo>
                <a:close/>
                <a:moveTo>
                  <a:pt x="176" y="1025"/>
                </a:moveTo>
                <a:cubicBezTo>
                  <a:pt x="245" y="1025"/>
                  <a:pt x="301" y="969"/>
                  <a:pt x="301" y="900"/>
                </a:cubicBezTo>
                <a:cubicBezTo>
                  <a:pt x="301" y="865"/>
                  <a:pt x="287" y="834"/>
                  <a:pt x="264" y="811"/>
                </a:cubicBezTo>
                <a:cubicBezTo>
                  <a:pt x="242" y="788"/>
                  <a:pt x="210" y="774"/>
                  <a:pt x="176" y="774"/>
                </a:cubicBezTo>
                <a:cubicBezTo>
                  <a:pt x="141" y="774"/>
                  <a:pt x="110" y="788"/>
                  <a:pt x="87" y="811"/>
                </a:cubicBezTo>
                <a:cubicBezTo>
                  <a:pt x="64" y="834"/>
                  <a:pt x="50" y="865"/>
                  <a:pt x="50" y="900"/>
                </a:cubicBezTo>
                <a:cubicBezTo>
                  <a:pt x="50" y="934"/>
                  <a:pt x="64" y="966"/>
                  <a:pt x="87" y="988"/>
                </a:cubicBezTo>
                <a:cubicBezTo>
                  <a:pt x="110" y="1011"/>
                  <a:pt x="141" y="1025"/>
                  <a:pt x="176" y="1025"/>
                </a:cubicBezTo>
                <a:close/>
                <a:moveTo>
                  <a:pt x="682" y="811"/>
                </a:moveTo>
                <a:cubicBezTo>
                  <a:pt x="660" y="834"/>
                  <a:pt x="646" y="865"/>
                  <a:pt x="646" y="900"/>
                </a:cubicBezTo>
                <a:cubicBezTo>
                  <a:pt x="646" y="934"/>
                  <a:pt x="660" y="966"/>
                  <a:pt x="682" y="988"/>
                </a:cubicBezTo>
                <a:cubicBezTo>
                  <a:pt x="705" y="1011"/>
                  <a:pt x="736" y="1025"/>
                  <a:pt x="771" y="1025"/>
                </a:cubicBezTo>
                <a:cubicBezTo>
                  <a:pt x="840" y="1025"/>
                  <a:pt x="896" y="969"/>
                  <a:pt x="896" y="900"/>
                </a:cubicBezTo>
                <a:cubicBezTo>
                  <a:pt x="896" y="865"/>
                  <a:pt x="882" y="834"/>
                  <a:pt x="860" y="811"/>
                </a:cubicBezTo>
                <a:cubicBezTo>
                  <a:pt x="837" y="788"/>
                  <a:pt x="806" y="774"/>
                  <a:pt x="771" y="774"/>
                </a:cubicBezTo>
                <a:cubicBezTo>
                  <a:pt x="736" y="774"/>
                  <a:pt x="705" y="788"/>
                  <a:pt x="682" y="811"/>
                </a:cubicBezTo>
                <a:close/>
                <a:moveTo>
                  <a:pt x="980" y="811"/>
                </a:moveTo>
                <a:cubicBezTo>
                  <a:pt x="957" y="834"/>
                  <a:pt x="943" y="865"/>
                  <a:pt x="943" y="900"/>
                </a:cubicBezTo>
                <a:cubicBezTo>
                  <a:pt x="943" y="934"/>
                  <a:pt x="957" y="966"/>
                  <a:pt x="980" y="988"/>
                </a:cubicBezTo>
                <a:cubicBezTo>
                  <a:pt x="1003" y="1011"/>
                  <a:pt x="1034" y="1025"/>
                  <a:pt x="1069" y="1025"/>
                </a:cubicBezTo>
                <a:cubicBezTo>
                  <a:pt x="1138" y="1025"/>
                  <a:pt x="1194" y="969"/>
                  <a:pt x="1194" y="900"/>
                </a:cubicBezTo>
                <a:cubicBezTo>
                  <a:pt x="1194" y="865"/>
                  <a:pt x="1180" y="834"/>
                  <a:pt x="1157" y="811"/>
                </a:cubicBezTo>
                <a:cubicBezTo>
                  <a:pt x="1135" y="788"/>
                  <a:pt x="1103" y="774"/>
                  <a:pt x="1069" y="774"/>
                </a:cubicBezTo>
                <a:cubicBezTo>
                  <a:pt x="1034" y="774"/>
                  <a:pt x="1003" y="788"/>
                  <a:pt x="980" y="811"/>
                </a:cubicBezTo>
                <a:close/>
                <a:moveTo>
                  <a:pt x="890" y="252"/>
                </a:moveTo>
                <a:cubicBezTo>
                  <a:pt x="959" y="252"/>
                  <a:pt x="1016" y="196"/>
                  <a:pt x="1016" y="126"/>
                </a:cubicBezTo>
                <a:cubicBezTo>
                  <a:pt x="1016" y="57"/>
                  <a:pt x="959" y="0"/>
                  <a:pt x="890" y="0"/>
                </a:cubicBezTo>
                <a:cubicBezTo>
                  <a:pt x="820" y="0"/>
                  <a:pt x="763" y="57"/>
                  <a:pt x="763" y="126"/>
                </a:cubicBezTo>
                <a:cubicBezTo>
                  <a:pt x="763" y="196"/>
                  <a:pt x="820" y="252"/>
                  <a:pt x="890" y="252"/>
                </a:cubicBezTo>
                <a:close/>
                <a:moveTo>
                  <a:pt x="775" y="413"/>
                </a:moveTo>
                <a:lnTo>
                  <a:pt x="805" y="413"/>
                </a:lnTo>
                <a:lnTo>
                  <a:pt x="805" y="548"/>
                </a:lnTo>
                <a:lnTo>
                  <a:pt x="775" y="548"/>
                </a:lnTo>
                <a:lnTo>
                  <a:pt x="775" y="413"/>
                </a:lnTo>
                <a:close/>
                <a:moveTo>
                  <a:pt x="971" y="413"/>
                </a:moveTo>
                <a:lnTo>
                  <a:pt x="1000" y="413"/>
                </a:lnTo>
                <a:lnTo>
                  <a:pt x="1000" y="548"/>
                </a:lnTo>
                <a:lnTo>
                  <a:pt x="971" y="548"/>
                </a:lnTo>
                <a:lnTo>
                  <a:pt x="971" y="413"/>
                </a:lnTo>
                <a:close/>
                <a:moveTo>
                  <a:pt x="624" y="599"/>
                </a:moveTo>
                <a:lnTo>
                  <a:pt x="1152" y="599"/>
                </a:lnTo>
                <a:lnTo>
                  <a:pt x="1152" y="548"/>
                </a:lnTo>
                <a:lnTo>
                  <a:pt x="1082" y="548"/>
                </a:lnTo>
                <a:lnTo>
                  <a:pt x="1082" y="347"/>
                </a:lnTo>
                <a:cubicBezTo>
                  <a:pt x="1082" y="304"/>
                  <a:pt x="1047" y="268"/>
                  <a:pt x="1003" y="268"/>
                </a:cubicBezTo>
                <a:lnTo>
                  <a:pt x="891" y="268"/>
                </a:lnTo>
                <a:lnTo>
                  <a:pt x="885" y="268"/>
                </a:lnTo>
                <a:lnTo>
                  <a:pt x="774" y="268"/>
                </a:lnTo>
                <a:cubicBezTo>
                  <a:pt x="730" y="268"/>
                  <a:pt x="695" y="304"/>
                  <a:pt x="695" y="347"/>
                </a:cubicBezTo>
                <a:lnTo>
                  <a:pt x="695" y="548"/>
                </a:lnTo>
                <a:lnTo>
                  <a:pt x="624" y="548"/>
                </a:lnTo>
                <a:lnTo>
                  <a:pt x="624" y="599"/>
                </a:lnTo>
                <a:close/>
              </a:path>
            </a:pathLst>
          </a:custGeom>
          <a:solidFill>
            <a:schemeClr val="bg1"/>
          </a:solidFill>
          <a:ln w="9525">
            <a:noFill/>
          </a:ln>
        </p:spPr>
        <p:txBody>
          <a:bodyPr/>
          <a:lstStyle/>
          <a:p>
            <a:endParaRPr lang="zh-CN" altLang="en-US"/>
          </a:p>
        </p:txBody>
      </p:sp>
    </p:spTree>
    <p:extLst>
      <p:ext uri="{BB962C8B-B14F-4D97-AF65-F5344CB8AC3E}">
        <p14:creationId xmlns:p14="http://schemas.microsoft.com/office/powerpoint/2010/main" val="17815902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par>
                                <p:cTn id="11" presetID="8" presetClass="emph" presetSubtype="0" fill="hold" grpId="1" nodeType="withEffect">
                                  <p:stCondLst>
                                    <p:cond delay="0"/>
                                  </p:stCondLst>
                                  <p:childTnLst>
                                    <p:animRot by="21600000">
                                      <p:cBhvr>
                                        <p:cTn id="12" dur="500" fill="hold"/>
                                        <p:tgtEl>
                                          <p:spTgt spid="4"/>
                                        </p:tgtEl>
                                        <p:attrNameLst>
                                          <p:attrName>r</p:attrName>
                                        </p:attrNameLst>
                                      </p:cBhvr>
                                    </p:animRot>
                                  </p:childTnLst>
                                </p:cTn>
                              </p:par>
                              <p:par>
                                <p:cTn id="13" presetID="42"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v01"/>
          <p:cNvSpPr/>
          <p:nvPr/>
        </p:nvSpPr>
        <p:spPr>
          <a:xfrm>
            <a:off x="1717061" y="1891150"/>
            <a:ext cx="1612996" cy="16129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Sev02"/>
          <p:cNvSpPr/>
          <p:nvPr/>
        </p:nvSpPr>
        <p:spPr>
          <a:xfrm>
            <a:off x="4399653" y="1891150"/>
            <a:ext cx="1612996" cy="16129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Sev03"/>
          <p:cNvSpPr/>
          <p:nvPr/>
        </p:nvSpPr>
        <p:spPr>
          <a:xfrm>
            <a:off x="7082245" y="1891150"/>
            <a:ext cx="1612996" cy="16129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Sev04"/>
          <p:cNvSpPr/>
          <p:nvPr/>
        </p:nvSpPr>
        <p:spPr>
          <a:xfrm>
            <a:off x="9764837" y="1891150"/>
            <a:ext cx="1612996" cy="16129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Half Frame 26"/>
          <p:cNvSpPr/>
          <p:nvPr/>
        </p:nvSpPr>
        <p:spPr>
          <a:xfrm rot="5400000">
            <a:off x="2474588" y="1703625"/>
            <a:ext cx="1086201" cy="1086201"/>
          </a:xfrm>
          <a:prstGeom prst="halfFrame">
            <a:avLst>
              <a:gd name="adj1" fmla="val 4570"/>
              <a:gd name="adj2" fmla="val 3947"/>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Half Frame 27"/>
          <p:cNvSpPr/>
          <p:nvPr/>
        </p:nvSpPr>
        <p:spPr>
          <a:xfrm rot="5400000">
            <a:off x="5157180" y="1703625"/>
            <a:ext cx="1086201" cy="1086201"/>
          </a:xfrm>
          <a:prstGeom prst="halfFrame">
            <a:avLst>
              <a:gd name="adj1" fmla="val 4570"/>
              <a:gd name="adj2" fmla="val 3947"/>
            </a:avLst>
          </a:prstGeom>
          <a:solidFill>
            <a:schemeClr val="tx1">
              <a:lumMod val="50000"/>
              <a:lumOff val="5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Half Frame 30"/>
          <p:cNvSpPr/>
          <p:nvPr/>
        </p:nvSpPr>
        <p:spPr>
          <a:xfrm rot="5400000">
            <a:off x="7839772" y="1703625"/>
            <a:ext cx="1086201" cy="1086201"/>
          </a:xfrm>
          <a:prstGeom prst="halfFrame">
            <a:avLst>
              <a:gd name="adj1" fmla="val 4570"/>
              <a:gd name="adj2" fmla="val 3947"/>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Half Frame 31"/>
          <p:cNvSpPr/>
          <p:nvPr/>
        </p:nvSpPr>
        <p:spPr>
          <a:xfrm rot="5400000">
            <a:off x="10522364" y="1703625"/>
            <a:ext cx="1086201" cy="1086201"/>
          </a:xfrm>
          <a:prstGeom prst="halfFrame">
            <a:avLst>
              <a:gd name="adj1" fmla="val 4570"/>
              <a:gd name="adj2" fmla="val 3947"/>
            </a:avLst>
          </a:prstGeom>
          <a:solidFill>
            <a:schemeClr val="tx1">
              <a:lumMod val="50000"/>
              <a:lumOff val="5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52"/>
          <p:cNvSpPr>
            <a:spLocks noEditPoints="1"/>
          </p:cNvSpPr>
          <p:nvPr/>
        </p:nvSpPr>
        <p:spPr bwMode="auto">
          <a:xfrm>
            <a:off x="10274839" y="2377513"/>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42"/>
          <p:cNvSpPr>
            <a:spLocks noEditPoints="1"/>
          </p:cNvSpPr>
          <p:nvPr/>
        </p:nvSpPr>
        <p:spPr bwMode="auto">
          <a:xfrm>
            <a:off x="2182638" y="2420105"/>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78"/>
          <p:cNvSpPr>
            <a:spLocks noEditPoints="1"/>
          </p:cNvSpPr>
          <p:nvPr/>
        </p:nvSpPr>
        <p:spPr bwMode="auto">
          <a:xfrm>
            <a:off x="7597386" y="2456307"/>
            <a:ext cx="672960" cy="506851"/>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6"/>
          <p:cNvSpPr>
            <a:spLocks noEditPoints="1"/>
          </p:cNvSpPr>
          <p:nvPr/>
        </p:nvSpPr>
        <p:spPr bwMode="auto">
          <a:xfrm>
            <a:off x="4987830" y="2322032"/>
            <a:ext cx="460856"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8"/>
          <p:cNvSpPr/>
          <p:nvPr/>
        </p:nvSpPr>
        <p:spPr>
          <a:xfrm>
            <a:off x="1378861" y="3766746"/>
            <a:ext cx="2438400" cy="1569660"/>
          </a:xfrm>
          <a:prstGeom prst="rect">
            <a:avLst/>
          </a:prstGeom>
        </p:spPr>
        <p:txBody>
          <a:bodyPr wrap="square">
            <a:spAutoFit/>
          </a:bodyPr>
          <a:lstStyle/>
          <a:p>
            <a:pPr lvl="0" algn="ctr"/>
            <a:r>
              <a:rPr lang="zh-CN" altLang="en-US" sz="2400" b="1" dirty="0">
                <a:solidFill>
                  <a:srgbClr val="C00000"/>
                </a:solidFill>
                <a:latin typeface="微软雅黑" panose="020B0503020204020204" pitchFamily="2" charset="-122"/>
                <a:ea typeface="微软雅黑" panose="020B0503020204020204" pitchFamily="2" charset="-122"/>
              </a:rPr>
              <a:t>三</a:t>
            </a:r>
            <a:r>
              <a:rPr lang="zh-CN" altLang="en-US" sz="2400" b="1" dirty="0" smtClean="0">
                <a:solidFill>
                  <a:srgbClr val="C00000"/>
                </a:solidFill>
                <a:latin typeface="微软雅黑" panose="020B0503020204020204" pitchFamily="2" charset="-122"/>
                <a:ea typeface="微软雅黑" panose="020B0503020204020204" pitchFamily="2" charset="-122"/>
              </a:rPr>
              <a:t>抓</a:t>
            </a:r>
            <a:endParaRPr lang="en-US" altLang="zh-CN" sz="2400" b="1" dirty="0" smtClean="0">
              <a:solidFill>
                <a:srgbClr val="C00000"/>
              </a:solidFill>
              <a:latin typeface="微软雅黑" panose="020B0503020204020204" pitchFamily="2" charset="-122"/>
              <a:ea typeface="微软雅黑" panose="020B0503020204020204" pitchFamily="2" charset="-122"/>
            </a:endParaRPr>
          </a:p>
          <a:p>
            <a:pPr algn="ctr"/>
            <a:r>
              <a:rPr lang="zh-CN" altLang="en-US" sz="2400" dirty="0">
                <a:solidFill>
                  <a:srgbClr val="C00000"/>
                </a:solidFill>
                <a:latin typeface="微软雅黑" panose="020B0503020204020204" pitchFamily="2" charset="-122"/>
                <a:ea typeface="微软雅黑" panose="020B0503020204020204" pitchFamily="2" charset="-122"/>
              </a:rPr>
              <a:t>抓学习、抓教育、抓整改</a:t>
            </a:r>
          </a:p>
          <a:p>
            <a:pPr lvl="0" algn="ctr"/>
            <a:endParaRPr lang="zh-CN" altLang="en-US" sz="2400" b="1" dirty="0">
              <a:solidFill>
                <a:srgbClr val="C00000"/>
              </a:solidFill>
              <a:latin typeface="微软雅黑" panose="020B0503020204020204" pitchFamily="2" charset="-122"/>
              <a:ea typeface="微软雅黑" panose="020B0503020204020204" pitchFamily="2" charset="-122"/>
            </a:endParaRPr>
          </a:p>
        </p:txBody>
      </p:sp>
      <p:sp>
        <p:nvSpPr>
          <p:cNvPr id="27" name="Rectangle 8"/>
          <p:cNvSpPr/>
          <p:nvPr/>
        </p:nvSpPr>
        <p:spPr>
          <a:xfrm>
            <a:off x="4023569" y="3766746"/>
            <a:ext cx="2438400" cy="1631216"/>
          </a:xfrm>
          <a:prstGeom prst="rect">
            <a:avLst/>
          </a:prstGeom>
        </p:spPr>
        <p:txBody>
          <a:bodyPr wrap="square">
            <a:spAutoFit/>
          </a:bodyPr>
          <a:lstStyle/>
          <a:p>
            <a:pPr lvl="0" algn="ctr"/>
            <a:r>
              <a:rPr lang="zh-CN" altLang="en-US" sz="2000" b="1" dirty="0">
                <a:solidFill>
                  <a:srgbClr val="C00000"/>
                </a:solidFill>
                <a:latin typeface="微软雅黑" panose="020B0503020204020204" pitchFamily="2" charset="-122"/>
                <a:ea typeface="微软雅黑" panose="020B0503020204020204" pitchFamily="2" charset="-122"/>
              </a:rPr>
              <a:t>三抓</a:t>
            </a:r>
            <a:endParaRPr lang="en-US" altLang="zh-CN" sz="2000" b="1" dirty="0">
              <a:solidFill>
                <a:srgbClr val="C00000"/>
              </a:solidFill>
              <a:latin typeface="微软雅黑" panose="020B0503020204020204" pitchFamily="2" charset="-122"/>
              <a:ea typeface="微软雅黑" panose="020B0503020204020204" pitchFamily="2" charset="-122"/>
            </a:endParaRPr>
          </a:p>
          <a:p>
            <a:pPr lvl="0" algn="ctr"/>
            <a:r>
              <a:rPr lang="zh-CN" altLang="en-US" sz="2000" dirty="0">
                <a:solidFill>
                  <a:srgbClr val="C00000"/>
                </a:solidFill>
                <a:latin typeface="微软雅黑" panose="020B0503020204020204" pitchFamily="2" charset="-122"/>
                <a:ea typeface="微软雅黑" panose="020B0503020204020204" pitchFamily="2" charset="-122"/>
              </a:rPr>
              <a:t>关心干部的工作、生活，关心年轻干部成长</a:t>
            </a:r>
          </a:p>
          <a:p>
            <a:pPr lvl="0" algn="ctr"/>
            <a:endParaRPr lang="zh-CN" altLang="en-US" sz="2000" b="1" dirty="0">
              <a:solidFill>
                <a:srgbClr val="C00000"/>
              </a:solidFill>
              <a:latin typeface="微软雅黑" panose="020B0503020204020204" pitchFamily="2" charset="-122"/>
              <a:ea typeface="微软雅黑" panose="020B0503020204020204" pitchFamily="2" charset="-122"/>
            </a:endParaRPr>
          </a:p>
        </p:txBody>
      </p:sp>
      <p:sp>
        <p:nvSpPr>
          <p:cNvPr id="28" name="Rectangle 8"/>
          <p:cNvSpPr/>
          <p:nvPr/>
        </p:nvSpPr>
        <p:spPr>
          <a:xfrm>
            <a:off x="6755539" y="3766746"/>
            <a:ext cx="2438400" cy="1200329"/>
          </a:xfrm>
          <a:prstGeom prst="rect">
            <a:avLst/>
          </a:prstGeom>
        </p:spPr>
        <p:txBody>
          <a:bodyPr wrap="square">
            <a:spAutoFit/>
          </a:bodyPr>
          <a:lstStyle/>
          <a:p>
            <a:pPr lvl="0" algn="ctr"/>
            <a:r>
              <a:rPr lang="zh-CN" altLang="en-US" sz="2400" b="1" dirty="0" smtClean="0">
                <a:solidFill>
                  <a:srgbClr val="C00000"/>
                </a:solidFill>
                <a:latin typeface="微软雅黑" panose="020B0503020204020204" pitchFamily="2" charset="-122"/>
                <a:ea typeface="微软雅黑" panose="020B0503020204020204" pitchFamily="2" charset="-122"/>
              </a:rPr>
              <a:t>一转变</a:t>
            </a:r>
            <a:endParaRPr lang="en-US" altLang="zh-CN" sz="2400" b="1" dirty="0">
              <a:solidFill>
                <a:srgbClr val="C00000"/>
              </a:solidFill>
              <a:latin typeface="微软雅黑" panose="020B0503020204020204" pitchFamily="2" charset="-122"/>
              <a:ea typeface="微软雅黑" panose="020B0503020204020204" pitchFamily="2" charset="-122"/>
            </a:endParaRPr>
          </a:p>
          <a:p>
            <a:pPr lvl="0" algn="ctr"/>
            <a:r>
              <a:rPr lang="zh-CN" altLang="en-US" sz="2400" dirty="0">
                <a:solidFill>
                  <a:srgbClr val="C00000"/>
                </a:solidFill>
                <a:latin typeface="微软雅黑" panose="020B0503020204020204" pitchFamily="2" charset="-122"/>
                <a:ea typeface="微软雅黑" panose="020B0503020204020204" pitchFamily="2" charset="-122"/>
              </a:rPr>
              <a:t>转变工作作风</a:t>
            </a:r>
          </a:p>
          <a:p>
            <a:pPr lvl="0" algn="ctr"/>
            <a:endParaRPr lang="zh-CN" altLang="en-US" sz="2400" b="1" dirty="0">
              <a:solidFill>
                <a:srgbClr val="C00000"/>
              </a:solidFill>
              <a:latin typeface="微软雅黑" panose="020B0503020204020204" pitchFamily="2" charset="-122"/>
              <a:ea typeface="微软雅黑" panose="020B0503020204020204" pitchFamily="2" charset="-122"/>
            </a:endParaRPr>
          </a:p>
        </p:txBody>
      </p:sp>
      <p:sp>
        <p:nvSpPr>
          <p:cNvPr id="29" name="Rectangle 8"/>
          <p:cNvSpPr/>
          <p:nvPr/>
        </p:nvSpPr>
        <p:spPr>
          <a:xfrm>
            <a:off x="9606555" y="3766746"/>
            <a:ext cx="2438400" cy="1323439"/>
          </a:xfrm>
          <a:prstGeom prst="rect">
            <a:avLst/>
          </a:prstGeom>
        </p:spPr>
        <p:txBody>
          <a:bodyPr wrap="square">
            <a:spAutoFit/>
          </a:bodyPr>
          <a:lstStyle/>
          <a:p>
            <a:pPr lvl="0" algn="ctr"/>
            <a:r>
              <a:rPr lang="zh-CN" altLang="en-US" sz="2000" b="1" dirty="0">
                <a:solidFill>
                  <a:srgbClr val="C00000"/>
                </a:solidFill>
                <a:latin typeface="微软雅黑" panose="020B0503020204020204" pitchFamily="2" charset="-122"/>
                <a:ea typeface="微软雅黑" panose="020B0503020204020204" pitchFamily="2" charset="-122"/>
              </a:rPr>
              <a:t>一转变</a:t>
            </a:r>
            <a:endParaRPr lang="en-US" altLang="zh-CN" sz="2000" b="1" dirty="0">
              <a:solidFill>
                <a:srgbClr val="C00000"/>
              </a:solidFill>
              <a:latin typeface="微软雅黑" panose="020B0503020204020204" pitchFamily="2" charset="-122"/>
              <a:ea typeface="微软雅黑" panose="020B0503020204020204" pitchFamily="2" charset="-122"/>
            </a:endParaRPr>
          </a:p>
          <a:p>
            <a:pPr lvl="0" algn="ctr"/>
            <a:r>
              <a:rPr lang="zh-CN" altLang="en-US" sz="2000" dirty="0">
                <a:solidFill>
                  <a:srgbClr val="C00000"/>
                </a:solidFill>
                <a:latin typeface="微软雅黑" panose="020B0503020204020204" pitchFamily="2" charset="-122"/>
                <a:ea typeface="微软雅黑" panose="020B0503020204020204" pitchFamily="2" charset="-122"/>
              </a:rPr>
              <a:t>加强干部的责任心教育</a:t>
            </a:r>
          </a:p>
          <a:p>
            <a:pPr lvl="0" algn="ctr"/>
            <a:endParaRPr lang="zh-CN" altLang="en-US" sz="2000" b="1" dirty="0">
              <a:solidFill>
                <a:srgbClr val="C00000"/>
              </a:solidFill>
              <a:latin typeface="微软雅黑" panose="020B0503020204020204" pitchFamily="2" charset="-122"/>
              <a:ea typeface="微软雅黑" panose="020B0503020204020204" pitchFamily="2" charset="-122"/>
            </a:endParaRPr>
          </a:p>
        </p:txBody>
      </p:sp>
    </p:spTree>
    <p:extLst>
      <p:ext uri="{BB962C8B-B14F-4D97-AF65-F5344CB8AC3E}">
        <p14:creationId xmlns:p14="http://schemas.microsoft.com/office/powerpoint/2010/main" val="823547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5" presetClass="entr" presetSubtype="0"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ppt_w</p:attrName>
                                        </p:attrNameLst>
                                      </p:cBhvr>
                                      <p:tavLst>
                                        <p:tav tm="0" fmla="#ppt_w*sin(2.5*pi*$)">
                                          <p:val>
                                            <p:fltVal val="0"/>
                                          </p:val>
                                        </p:tav>
                                        <p:tav tm="100000">
                                          <p:val>
                                            <p:fltVal val="1"/>
                                          </p:val>
                                        </p:tav>
                                      </p:tavLst>
                                    </p:anim>
                                    <p:anim calcmode="lin" valueType="num">
                                      <p:cBhvr>
                                        <p:cTn id="15" dur="1000" fill="hold"/>
                                        <p:tgtEl>
                                          <p:spTgt spid="14"/>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2" presetClass="entr" presetSubtype="4" accel="50000" decel="5000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1000" fill="hold"/>
                                        <p:tgtEl>
                                          <p:spTgt spid="26"/>
                                        </p:tgtEl>
                                        <p:attrNameLst>
                                          <p:attrName>ppt_x</p:attrName>
                                        </p:attrNameLst>
                                      </p:cBhvr>
                                      <p:tavLst>
                                        <p:tav tm="0">
                                          <p:val>
                                            <p:strVal val="#ppt_x"/>
                                          </p:val>
                                        </p:tav>
                                        <p:tav tm="100000">
                                          <p:val>
                                            <p:strVal val="#ppt_x"/>
                                          </p:val>
                                        </p:tav>
                                      </p:tavLst>
                                    </p:anim>
                                    <p:anim calcmode="lin" valueType="num">
                                      <p:cBhvr additive="base">
                                        <p:cTn id="25" dur="1000" fill="hold"/>
                                        <p:tgtEl>
                                          <p:spTgt spid="26"/>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5" presetClass="entr" presetSubtype="0" fill="hold" grpId="0" nodeType="afterEffect">
                                  <p:stCondLst>
                                    <p:cond delay="0"/>
                                  </p:stCondLst>
                                  <p:iterate type="lt">
                                    <p:tmPct val="10000"/>
                                  </p:iterate>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ppt_w</p:attrName>
                                        </p:attrNameLst>
                                      </p:cBhvr>
                                      <p:tavLst>
                                        <p:tav tm="0" fmla="#ppt_w*sin(2.5*pi*$)">
                                          <p:val>
                                            <p:fltVal val="0"/>
                                          </p:val>
                                        </p:tav>
                                        <p:tav tm="100000">
                                          <p:val>
                                            <p:fltVal val="1"/>
                                          </p:val>
                                        </p:tav>
                                      </p:tavLst>
                                    </p:anim>
                                    <p:anim calcmode="lin" valueType="num">
                                      <p:cBhvr>
                                        <p:cTn id="37" dur="1000" fill="hold"/>
                                        <p:tgtEl>
                                          <p:spTgt spid="15"/>
                                        </p:tgtEl>
                                        <p:attrNameLst>
                                          <p:attrName>ppt_h</p:attrName>
                                        </p:attrNameLst>
                                      </p:cBhvr>
                                      <p:tavLst>
                                        <p:tav tm="0">
                                          <p:val>
                                            <p:strVal val="#ppt_h"/>
                                          </p:val>
                                        </p:tav>
                                        <p:tav tm="100000">
                                          <p:val>
                                            <p:strVal val="#ppt_h"/>
                                          </p:val>
                                        </p:tav>
                                      </p:tavLst>
                                    </p:anim>
                                  </p:childTnLst>
                                </p:cTn>
                              </p:par>
                            </p:childTnLst>
                          </p:cTn>
                        </p:par>
                        <p:par>
                          <p:cTn id="38" fill="hold">
                            <p:stCondLst>
                              <p:cond delay="4000"/>
                            </p:stCondLst>
                            <p:childTnLst>
                              <p:par>
                                <p:cTn id="39" presetID="53"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par>
                                <p:cTn id="44" presetID="2" presetClass="entr" presetSubtype="4" accel="50000" decel="5000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1000" fill="hold"/>
                                        <p:tgtEl>
                                          <p:spTgt spid="27"/>
                                        </p:tgtEl>
                                        <p:attrNameLst>
                                          <p:attrName>ppt_x</p:attrName>
                                        </p:attrNameLst>
                                      </p:cBhvr>
                                      <p:tavLst>
                                        <p:tav tm="0">
                                          <p:val>
                                            <p:strVal val="#ppt_x"/>
                                          </p:val>
                                        </p:tav>
                                        <p:tav tm="100000">
                                          <p:val>
                                            <p:strVal val="#ppt_x"/>
                                          </p:val>
                                        </p:tav>
                                      </p:tavLst>
                                    </p:anim>
                                    <p:anim calcmode="lin" valueType="num">
                                      <p:cBhvr additive="base">
                                        <p:cTn id="47" dur="1000" fill="hold"/>
                                        <p:tgtEl>
                                          <p:spTgt spid="27"/>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anim calcmode="lin" valueType="num">
                                      <p:cBhvr>
                                        <p:cTn id="52" dur="500" fill="hold"/>
                                        <p:tgtEl>
                                          <p:spTgt spid="20"/>
                                        </p:tgtEl>
                                        <p:attrNameLst>
                                          <p:attrName>ppt_x</p:attrName>
                                        </p:attrNameLst>
                                      </p:cBhvr>
                                      <p:tavLst>
                                        <p:tav tm="0">
                                          <p:val>
                                            <p:strVal val="#ppt_x"/>
                                          </p:val>
                                        </p:tav>
                                        <p:tav tm="100000">
                                          <p:val>
                                            <p:strVal val="#ppt_x"/>
                                          </p:val>
                                        </p:tav>
                                      </p:tavLst>
                                    </p:anim>
                                    <p:anim calcmode="lin" valueType="num">
                                      <p:cBhvr>
                                        <p:cTn id="53" dur="500" fill="hold"/>
                                        <p:tgtEl>
                                          <p:spTgt spid="20"/>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45" presetClass="entr" presetSubtype="0" fill="hold" grpId="0" nodeType="after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ppt_w</p:attrName>
                                        </p:attrNameLst>
                                      </p:cBhvr>
                                      <p:tavLst>
                                        <p:tav tm="0" fmla="#ppt_w*sin(2.5*pi*$)">
                                          <p:val>
                                            <p:fltVal val="0"/>
                                          </p:val>
                                        </p:tav>
                                        <p:tav tm="100000">
                                          <p:val>
                                            <p:fltVal val="1"/>
                                          </p:val>
                                        </p:tav>
                                      </p:tavLst>
                                    </p:anim>
                                    <p:anim calcmode="lin" valueType="num">
                                      <p:cBhvr>
                                        <p:cTn id="59" dur="1000" fill="hold"/>
                                        <p:tgtEl>
                                          <p:spTgt spid="16"/>
                                        </p:tgtEl>
                                        <p:attrNameLst>
                                          <p:attrName>ppt_h</p:attrName>
                                        </p:attrNameLst>
                                      </p:cBhvr>
                                      <p:tavLst>
                                        <p:tav tm="0">
                                          <p:val>
                                            <p:strVal val="#ppt_h"/>
                                          </p:val>
                                        </p:tav>
                                        <p:tav tm="100000">
                                          <p:val>
                                            <p:strVal val="#ppt_h"/>
                                          </p:val>
                                        </p:tav>
                                      </p:tavLst>
                                    </p:anim>
                                  </p:childTnLst>
                                </p:cTn>
                              </p:par>
                            </p:childTnLst>
                          </p:cTn>
                        </p:par>
                        <p:par>
                          <p:cTn id="60" fill="hold">
                            <p:stCondLst>
                              <p:cond delay="6500"/>
                            </p:stCondLst>
                            <p:childTnLst>
                              <p:par>
                                <p:cTn id="61" presetID="53"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par>
                                <p:cTn id="66" presetID="2" presetClass="entr" presetSubtype="4" accel="50000" decel="5000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1000" fill="hold"/>
                                        <p:tgtEl>
                                          <p:spTgt spid="28"/>
                                        </p:tgtEl>
                                        <p:attrNameLst>
                                          <p:attrName>ppt_x</p:attrName>
                                        </p:attrNameLst>
                                      </p:cBhvr>
                                      <p:tavLst>
                                        <p:tav tm="0">
                                          <p:val>
                                            <p:strVal val="#ppt_x"/>
                                          </p:val>
                                        </p:tav>
                                        <p:tav tm="100000">
                                          <p:val>
                                            <p:strVal val="#ppt_x"/>
                                          </p:val>
                                        </p:tav>
                                      </p:tavLst>
                                    </p:anim>
                                    <p:anim calcmode="lin" valueType="num">
                                      <p:cBhvr additive="base">
                                        <p:cTn id="69" dur="1000" fill="hold"/>
                                        <p:tgtEl>
                                          <p:spTgt spid="28"/>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anim calcmode="lin" valueType="num">
                                      <p:cBhvr>
                                        <p:cTn id="74" dur="500" fill="hold"/>
                                        <p:tgtEl>
                                          <p:spTgt spid="21"/>
                                        </p:tgtEl>
                                        <p:attrNameLst>
                                          <p:attrName>ppt_x</p:attrName>
                                        </p:attrNameLst>
                                      </p:cBhvr>
                                      <p:tavLst>
                                        <p:tav tm="0">
                                          <p:val>
                                            <p:strVal val="#ppt_x"/>
                                          </p:val>
                                        </p:tav>
                                        <p:tav tm="100000">
                                          <p:val>
                                            <p:strVal val="#ppt_x"/>
                                          </p:val>
                                        </p:tav>
                                      </p:tavLst>
                                    </p:anim>
                                    <p:anim calcmode="lin" valueType="num">
                                      <p:cBhvr>
                                        <p:cTn id="75" dur="50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8000"/>
                            </p:stCondLst>
                            <p:childTnLst>
                              <p:par>
                                <p:cTn id="77" presetID="45" presetClass="entr" presetSubtype="0" fill="hold" grpId="0" nodeType="afterEffect">
                                  <p:stCondLst>
                                    <p:cond delay="0"/>
                                  </p:stCondLst>
                                  <p:iterate type="lt">
                                    <p:tmPct val="10000"/>
                                  </p:iterate>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ppt_w</p:attrName>
                                        </p:attrNameLst>
                                      </p:cBhvr>
                                      <p:tavLst>
                                        <p:tav tm="0" fmla="#ppt_w*sin(2.5*pi*$)">
                                          <p:val>
                                            <p:fltVal val="0"/>
                                          </p:val>
                                        </p:tav>
                                        <p:tav tm="100000">
                                          <p:val>
                                            <p:fltVal val="1"/>
                                          </p:val>
                                        </p:tav>
                                      </p:tavLst>
                                    </p:anim>
                                    <p:anim calcmode="lin" valueType="num">
                                      <p:cBhvr>
                                        <p:cTn id="81" dur="1000" fill="hold"/>
                                        <p:tgtEl>
                                          <p:spTgt spid="17"/>
                                        </p:tgtEl>
                                        <p:attrNameLst>
                                          <p:attrName>ppt_h</p:attrName>
                                        </p:attrNameLst>
                                      </p:cBhvr>
                                      <p:tavLst>
                                        <p:tav tm="0">
                                          <p:val>
                                            <p:strVal val="#ppt_h"/>
                                          </p:val>
                                        </p:tav>
                                        <p:tav tm="100000">
                                          <p:val>
                                            <p:strVal val="#ppt_h"/>
                                          </p:val>
                                        </p:tav>
                                      </p:tavLst>
                                    </p:anim>
                                  </p:childTnLst>
                                </p:cTn>
                              </p:par>
                            </p:childTnLst>
                          </p:cTn>
                        </p:par>
                        <p:par>
                          <p:cTn id="82" fill="hold">
                            <p:stCondLst>
                              <p:cond delay="9000"/>
                            </p:stCondLst>
                            <p:childTnLst>
                              <p:par>
                                <p:cTn id="83" presetID="53" presetClass="entr" presetSubtype="0"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2" presetClass="entr" presetSubtype="4" accel="50000" decel="50000"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1000" fill="hold"/>
                                        <p:tgtEl>
                                          <p:spTgt spid="29"/>
                                        </p:tgtEl>
                                        <p:attrNameLst>
                                          <p:attrName>ppt_x</p:attrName>
                                        </p:attrNameLst>
                                      </p:cBhvr>
                                      <p:tavLst>
                                        <p:tav tm="0">
                                          <p:val>
                                            <p:strVal val="#ppt_x"/>
                                          </p:val>
                                        </p:tav>
                                        <p:tav tm="100000">
                                          <p:val>
                                            <p:strVal val="#ppt_x"/>
                                          </p:val>
                                        </p:tav>
                                      </p:tavLst>
                                    </p:anim>
                                    <p:anim calcmode="lin" valueType="num">
                                      <p:cBhvr additive="base">
                                        <p:cTn id="91" dur="10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 xmlns:a16="http://schemas.microsoft.com/office/drawing/2014/main" id="{30903DEE-999B-4F1C-9AC5-1593FB3424B3}"/>
              </a:ext>
            </a:extLst>
          </p:cNvPr>
          <p:cNvSpPr/>
          <p:nvPr/>
        </p:nvSpPr>
        <p:spPr bwMode="auto">
          <a:xfrm>
            <a:off x="1957184" y="2108204"/>
            <a:ext cx="2388447" cy="2678853"/>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endParaRPr lang="zh-CN" altLang="en-US" sz="1800"/>
          </a:p>
        </p:txBody>
      </p:sp>
      <p:sp>
        <p:nvSpPr>
          <p:cNvPr id="3" name="Freeform 5">
            <a:extLst>
              <a:ext uri="{FF2B5EF4-FFF2-40B4-BE49-F238E27FC236}">
                <a16:creationId xmlns="" xmlns:a16="http://schemas.microsoft.com/office/drawing/2014/main" id="{2DE012FA-ED50-4F8D-95E9-BDD05F4F21DE}"/>
              </a:ext>
            </a:extLst>
          </p:cNvPr>
          <p:cNvSpPr/>
          <p:nvPr/>
        </p:nvSpPr>
        <p:spPr bwMode="auto">
          <a:xfrm>
            <a:off x="2149377" y="2323681"/>
            <a:ext cx="2004060" cy="224790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18900000" scaled="0"/>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4" name="矩形 3">
            <a:extLst>
              <a:ext uri="{FF2B5EF4-FFF2-40B4-BE49-F238E27FC236}">
                <a16:creationId xmlns="" xmlns:a16="http://schemas.microsoft.com/office/drawing/2014/main" id="{E39C076C-EACC-473D-BC9C-9F4BA059C0AA}"/>
              </a:ext>
            </a:extLst>
          </p:cNvPr>
          <p:cNvSpPr/>
          <p:nvPr/>
        </p:nvSpPr>
        <p:spPr>
          <a:xfrm>
            <a:off x="2331834" y="3217396"/>
            <a:ext cx="1639147" cy="1107996"/>
          </a:xfrm>
          <a:prstGeom prst="rect">
            <a:avLst/>
          </a:prstGeom>
          <a:noFill/>
          <a:effectLst/>
        </p:spPr>
        <p:txBody>
          <a:bodyPr wrap="square" rtlCol="0">
            <a:spAutoFit/>
          </a:bodyPr>
          <a:lstStyle/>
          <a:p>
            <a:pPr algn="ctr"/>
            <a:r>
              <a:rPr lang="en-US" altLang="zh-CN" sz="6600" b="1" dirty="0" smtClean="0">
                <a:solidFill>
                  <a:schemeClr val="bg1"/>
                </a:solidFill>
                <a:effectLst>
                  <a:outerShdw blurRad="152400" dist="152400" dir="2700000" algn="tl" rotWithShape="0">
                    <a:prstClr val="black">
                      <a:alpha val="60000"/>
                    </a:prstClr>
                  </a:outerShdw>
                </a:effectLst>
                <a:latin typeface="微软雅黑" panose="020B0503020204020204" charset="-122"/>
                <a:ea typeface="微软雅黑" panose="020B0503020204020204" charset="-122"/>
              </a:rPr>
              <a:t>04</a:t>
            </a:r>
            <a:endParaRPr lang="en-US" altLang="zh-CN" sz="6600" b="1" dirty="0">
              <a:solidFill>
                <a:schemeClr val="bg1"/>
              </a:solidFill>
              <a:effectLst>
                <a:outerShdw blurRad="152400" dist="152400" dir="2700000" algn="tl" rotWithShape="0">
                  <a:prstClr val="black">
                    <a:alpha val="60000"/>
                  </a:prstClr>
                </a:outerShdw>
              </a:effectLst>
              <a:latin typeface="微软雅黑" panose="020B0503020204020204" charset="-122"/>
              <a:ea typeface="微软雅黑" panose="020B0503020204020204" charset="-122"/>
            </a:endParaRPr>
          </a:p>
        </p:txBody>
      </p:sp>
      <p:sp>
        <p:nvSpPr>
          <p:cNvPr id="5" name="Freeform 29">
            <a:extLst>
              <a:ext uri="{FF2B5EF4-FFF2-40B4-BE49-F238E27FC236}">
                <a16:creationId xmlns="" xmlns:a16="http://schemas.microsoft.com/office/drawing/2014/main" id="{ED8A67E7-3D7F-4C0A-851A-A99FF2512CFB}"/>
              </a:ext>
            </a:extLst>
          </p:cNvPr>
          <p:cNvSpPr/>
          <p:nvPr/>
        </p:nvSpPr>
        <p:spPr bwMode="auto">
          <a:xfrm>
            <a:off x="2830732" y="2644288"/>
            <a:ext cx="641350" cy="57310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800" dirty="0">
              <a:gradFill>
                <a:gsLst>
                  <a:gs pos="0">
                    <a:srgbClr val="E30000"/>
                  </a:gs>
                  <a:gs pos="100000">
                    <a:srgbClr val="760303"/>
                  </a:gs>
                </a:gsLst>
                <a:lin ang="5400000" scaled="0"/>
              </a:gradFill>
              <a:effectLst>
                <a:outerShdw blurRad="38100" dist="38100" dir="2700000" algn="tl">
                  <a:srgbClr val="000000">
                    <a:alpha val="43137"/>
                  </a:srgbClr>
                </a:outerShdw>
              </a:effectLst>
            </a:endParaRPr>
          </a:p>
        </p:txBody>
      </p:sp>
      <p:sp>
        <p:nvSpPr>
          <p:cNvPr id="6" name="矩形 5">
            <a:extLst>
              <a:ext uri="{FF2B5EF4-FFF2-40B4-BE49-F238E27FC236}">
                <a16:creationId xmlns="" xmlns:a16="http://schemas.microsoft.com/office/drawing/2014/main" id="{2562A298-5381-4F72-A163-CE87964F0879}"/>
              </a:ext>
            </a:extLst>
          </p:cNvPr>
          <p:cNvSpPr/>
          <p:nvPr/>
        </p:nvSpPr>
        <p:spPr>
          <a:xfrm>
            <a:off x="5239335" y="2939798"/>
            <a:ext cx="4801314" cy="1015663"/>
          </a:xfrm>
          <a:prstGeom prst="rect">
            <a:avLst/>
          </a:prstGeom>
        </p:spPr>
        <p:txBody>
          <a:bodyPr wrap="none">
            <a:spAutoFit/>
          </a:bodyPr>
          <a:lstStyle/>
          <a:p>
            <a:pPr lvl="0"/>
            <a:r>
              <a:rPr lang="zh-CN" altLang="en-US" sz="6000" b="1" dirty="0">
                <a:solidFill>
                  <a:srgbClr val="C00000"/>
                </a:solidFill>
                <a:latin typeface="微软雅黑" panose="020B0503020204020204" pitchFamily="2" charset="-122"/>
                <a:ea typeface="微软雅黑" panose="020B0503020204020204" pitchFamily="2" charset="-122"/>
              </a:rPr>
              <a:t>廉洁自律方面</a:t>
            </a:r>
            <a:endParaRPr lang="zh-CN" altLang="en-US" sz="6000" b="1" dirty="0">
              <a:solidFill>
                <a:srgbClr val="C00000"/>
              </a:solidFill>
              <a:latin typeface="微软雅黑" panose="020B0503020204020204" pitchFamily="2" charset="-122"/>
              <a:ea typeface="微软雅黑" panose="020B0503020204020204" pitchFamily="2" charset="-122"/>
            </a:endParaRPr>
          </a:p>
        </p:txBody>
      </p:sp>
    </p:spTree>
    <p:extLst>
      <p:ext uri="{BB962C8B-B14F-4D97-AF65-F5344CB8AC3E}">
        <p14:creationId xmlns:p14="http://schemas.microsoft.com/office/powerpoint/2010/main" val="33751970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par>
                                <p:cTn id="10" presetID="6" presetClass="emph" presetSubtype="0" decel="100000" fill="hold" grpId="1" nodeType="withEffect">
                                  <p:stCondLst>
                                    <p:cond delay="200"/>
                                  </p:stCondLst>
                                  <p:childTnLst>
                                    <p:animScale>
                                      <p:cBhvr>
                                        <p:cTn id="11" dur="250" fill="hold"/>
                                        <p:tgtEl>
                                          <p:spTgt spid="2"/>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2"/>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3"/>
                                        </p:tgtEl>
                                        <p:attrNameLst>
                                          <p:attrName>style.visibility</p:attrName>
                                        </p:attrNameLst>
                                      </p:cBhvr>
                                      <p:to>
                                        <p:strVal val="visible"/>
                                      </p:to>
                                    </p:set>
                                    <p:anim calcmode="lin" valueType="num">
                                      <p:cBhvr>
                                        <p:cTn id="16" dur="250" fill="hold"/>
                                        <p:tgtEl>
                                          <p:spTgt spid="3"/>
                                        </p:tgtEl>
                                        <p:attrNameLst>
                                          <p:attrName>ppt_w</p:attrName>
                                        </p:attrNameLst>
                                      </p:cBhvr>
                                      <p:tavLst>
                                        <p:tav tm="0">
                                          <p:val>
                                            <p:fltVal val="0"/>
                                          </p:val>
                                        </p:tav>
                                        <p:tav tm="100000">
                                          <p:val>
                                            <p:strVal val="#ppt_w"/>
                                          </p:val>
                                        </p:tav>
                                      </p:tavLst>
                                    </p:anim>
                                    <p:anim calcmode="lin" valueType="num">
                                      <p:cBhvr>
                                        <p:cTn id="17" dur="250" fill="hold"/>
                                        <p:tgtEl>
                                          <p:spTgt spid="3"/>
                                        </p:tgtEl>
                                        <p:attrNameLst>
                                          <p:attrName>ppt_h</p:attrName>
                                        </p:attrNameLst>
                                      </p:cBhvr>
                                      <p:tavLst>
                                        <p:tav tm="0">
                                          <p:val>
                                            <p:fltVal val="0"/>
                                          </p:val>
                                        </p:tav>
                                        <p:tav tm="100000">
                                          <p:val>
                                            <p:strVal val="#ppt_h"/>
                                          </p:val>
                                        </p:tav>
                                      </p:tavLst>
                                    </p:anim>
                                    <p:animEffect transition="in" filter="fade">
                                      <p:cBhvr>
                                        <p:cTn id="18" dur="250"/>
                                        <p:tgtEl>
                                          <p:spTgt spid="3"/>
                                        </p:tgtEl>
                                      </p:cBhvr>
                                    </p:animEffect>
                                  </p:childTnLst>
                                </p:cTn>
                              </p:par>
                              <p:par>
                                <p:cTn id="19" presetID="6" presetClass="emph" presetSubtype="0" decel="100000" fill="hold" grpId="1" nodeType="withEffect">
                                  <p:stCondLst>
                                    <p:cond delay="600"/>
                                  </p:stCondLst>
                                  <p:childTnLst>
                                    <p:animScale>
                                      <p:cBhvr>
                                        <p:cTn id="20" dur="250" fill="hold"/>
                                        <p:tgtEl>
                                          <p:spTgt spid="3"/>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3"/>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ppt_w</p:attrName>
                                        </p:attrNameLst>
                                      </p:cBhvr>
                                      <p:tavLst>
                                        <p:tav tm="0">
                                          <p:val>
                                            <p:fltVal val="0"/>
                                          </p:val>
                                        </p:tav>
                                        <p:tav tm="100000">
                                          <p:val>
                                            <p:strVal val="#ppt_w"/>
                                          </p:val>
                                        </p:tav>
                                      </p:tavLst>
                                    </p:anim>
                                    <p:anim calcmode="lin" valueType="num">
                                      <p:cBhvr>
                                        <p:cTn id="26" dur="250" fill="hold"/>
                                        <p:tgtEl>
                                          <p:spTgt spid="4"/>
                                        </p:tgtEl>
                                        <p:attrNameLst>
                                          <p:attrName>ppt_h</p:attrName>
                                        </p:attrNameLst>
                                      </p:cBhvr>
                                      <p:tavLst>
                                        <p:tav tm="0">
                                          <p:val>
                                            <p:fltVal val="0"/>
                                          </p:val>
                                        </p:tav>
                                        <p:tav tm="100000">
                                          <p:val>
                                            <p:strVal val="#ppt_h"/>
                                          </p:val>
                                        </p:tav>
                                      </p:tavLst>
                                    </p:anim>
                                    <p:animEffect transition="in" filter="fade">
                                      <p:cBhvr>
                                        <p:cTn id="27" dur="250"/>
                                        <p:tgtEl>
                                          <p:spTgt spid="4"/>
                                        </p:tgtEl>
                                      </p:cBhvr>
                                    </p:animEffect>
                                  </p:childTnLst>
                                </p:cTn>
                              </p:par>
                              <p:par>
                                <p:cTn id="28" presetID="6" presetClass="emph" presetSubtype="0" decel="100000" fill="hold" grpId="1" nodeType="withEffect">
                                  <p:stCondLst>
                                    <p:cond delay="800"/>
                                  </p:stCondLst>
                                  <p:childTnLst>
                                    <p:animScale>
                                      <p:cBhvr>
                                        <p:cTn id="29" dur="250" fill="hold"/>
                                        <p:tgtEl>
                                          <p:spTgt spid="4"/>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4"/>
                                        </p:tgtEl>
                                      </p:cBhvr>
                                      <p:by x="83000" y="83000"/>
                                    </p:animScale>
                                  </p:childTnLst>
                                </p:cTn>
                              </p:par>
                            </p:childTnLst>
                          </p:cTn>
                        </p:par>
                        <p:par>
                          <p:cTn id="32" fill="hold">
                            <p:stCondLst>
                              <p:cond delay="1250"/>
                            </p:stCondLst>
                            <p:childTnLst>
                              <p:par>
                                <p:cTn id="33" presetID="23" presetClass="entr" presetSubtype="3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6*min(max(#ppt_w*#ppt_h,.3),1)-7.4)/-.7*#ppt_w"/>
                                          </p:val>
                                        </p:tav>
                                        <p:tav tm="100000">
                                          <p:val>
                                            <p:strVal val="#ppt_w"/>
                                          </p:val>
                                        </p:tav>
                                      </p:tavLst>
                                    </p:anim>
                                    <p:anim calcmode="lin" valueType="num">
                                      <p:cBhvr>
                                        <p:cTn id="36" dur="1000" fill="hold"/>
                                        <p:tgtEl>
                                          <p:spTgt spid="5"/>
                                        </p:tgtEl>
                                        <p:attrNameLst>
                                          <p:attrName>ppt_h</p:attrName>
                                        </p:attrNameLst>
                                      </p:cBhvr>
                                      <p:tavLst>
                                        <p:tav tm="0">
                                          <p:val>
                                            <p:strVal val="(6*min(max(#ppt_w*#ppt_h,.3),1)-7.4)/-.7*#ppt_h"/>
                                          </p:val>
                                        </p:tav>
                                        <p:tav tm="100000">
                                          <p:val>
                                            <p:strVal val="#ppt_h"/>
                                          </p:val>
                                        </p:tav>
                                      </p:tavLst>
                                    </p:anim>
                                    <p:anim calcmode="lin" valueType="num">
                                      <p:cBhvr>
                                        <p:cTn id="37" dur="1000" fill="hold"/>
                                        <p:tgtEl>
                                          <p:spTgt spid="5"/>
                                        </p:tgtEl>
                                        <p:attrNameLst>
                                          <p:attrName>ppt_x</p:attrName>
                                        </p:attrNameLst>
                                      </p:cBhvr>
                                      <p:tavLst>
                                        <p:tav tm="0">
                                          <p:val>
                                            <p:fltVal val="0.5"/>
                                          </p:val>
                                        </p:tav>
                                        <p:tav tm="100000">
                                          <p:val>
                                            <p:strVal val="#ppt_x"/>
                                          </p:val>
                                        </p:tav>
                                      </p:tavLst>
                                    </p:anim>
                                    <p:anim calcmode="lin" valueType="num">
                                      <p:cBhvr>
                                        <p:cTn id="38" dur="10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250"/>
                            </p:stCondLst>
                            <p:childTnLst>
                              <p:par>
                                <p:cTn id="40" presetID="5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Effect transition="in" filter="fade">
                                      <p:cBhvr>
                                        <p:cTn id="44" dur="1000"/>
                                        <p:tgtEl>
                                          <p:spTgt spid="6"/>
                                        </p:tgtEl>
                                      </p:cBhvr>
                                    </p:animEffect>
                                  </p:childTnLst>
                                </p:cTn>
                              </p:par>
                              <p:par>
                                <p:cTn id="45" presetID="35" presetClass="path" presetSubtype="0" accel="50000" decel="50000" fill="hold" grpId="1" nodeType="withEffect">
                                  <p:stCondLst>
                                    <p:cond delay="0"/>
                                  </p:stCondLst>
                                  <p:childTnLst>
                                    <p:animMotion origin="layout" path="M 0 -3.7037E-6 L -0.41185 -3.7037E-6 " pathEditMode="relative" rAng="0" ptsTypes="AA">
                                      <p:cBhvr>
                                        <p:cTn id="46" dur="2000" spd="-100000" fill="hold"/>
                                        <p:tgtEl>
                                          <p:spTgt spid="6"/>
                                        </p:tgtEl>
                                        <p:attrNameLst>
                                          <p:attrName>ppt_x</p:attrName>
                                          <p:attrName>ppt_y</p:attrName>
                                        </p:attrNameLst>
                                      </p:cBhvr>
                                      <p:rCtr x="-2059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2" grpId="2" bldLvl="0" animBg="1"/>
      <p:bldP spid="3" grpId="0" bldLvl="0" animBg="1"/>
      <p:bldP spid="3" grpId="1" bldLvl="0" animBg="1"/>
      <p:bldP spid="3" grpId="2" bldLvl="0" animBg="1"/>
      <p:bldP spid="4" grpId="0" bldLvl="0" animBg="1"/>
      <p:bldP spid="4" grpId="1" bldLvl="0" animBg="1"/>
      <p:bldP spid="4" grpId="2" bldLvl="0" animBg="1"/>
      <p:bldP spid="5" grpId="0" bldLvl="0" animBg="1"/>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
          <p:cNvGrpSpPr/>
          <p:nvPr/>
        </p:nvGrpSpPr>
        <p:grpSpPr>
          <a:xfrm>
            <a:off x="1623568" y="1279660"/>
            <a:ext cx="9601612" cy="1798979"/>
            <a:chOff x="2912586" y="1292764"/>
            <a:chExt cx="7204022" cy="1349275"/>
          </a:xfrm>
        </p:grpSpPr>
        <p:sp>
          <p:nvSpPr>
            <p:cNvPr id="3" name="矩形 2"/>
            <p:cNvSpPr>
              <a:spLocks noChangeArrowheads="1"/>
            </p:cNvSpPr>
            <p:nvPr/>
          </p:nvSpPr>
          <p:spPr bwMode="auto">
            <a:xfrm>
              <a:off x="2954339" y="1637888"/>
              <a:ext cx="7162269" cy="1004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lnSpc>
                  <a:spcPct val="150000"/>
                </a:lnSpc>
              </a:pPr>
              <a:r>
                <a:rPr lang="zh-CN" altLang="en-US" dirty="0">
                  <a:solidFill>
                    <a:srgbClr val="C00000"/>
                  </a:solidFill>
                  <a:latin typeface="微软雅黑" panose="020B0503020204020204" pitchFamily="2" charset="-122"/>
                  <a:ea typeface="微软雅黑" panose="020B0503020204020204" pitchFamily="2" charset="-122"/>
                </a:rPr>
                <a:t>我能一步一步的走到今天这个岗位，是党组织长期培养的结果，因此我时刻保持清醒的头脑，在任何情况下，都要经得起考验，以廉政、勤政、优政的良好形象，为社区干部群众做出榜样，我能够严格要求自己，始终保持清政廉洁的作风。</a:t>
              </a:r>
              <a:endParaRPr lang="zh-CN" altLang="en-US" dirty="0">
                <a:solidFill>
                  <a:srgbClr val="C00000"/>
                </a:solidFill>
                <a:latin typeface="微软雅黑" panose="020B0503020204020204" pitchFamily="2" charset="-122"/>
                <a:ea typeface="微软雅黑" panose="020B0503020204020204" pitchFamily="2" charset="-122"/>
              </a:endParaRPr>
            </a:p>
          </p:txBody>
        </p:sp>
        <p:sp>
          <p:nvSpPr>
            <p:cNvPr id="4" name="矩形 3"/>
            <p:cNvSpPr/>
            <p:nvPr/>
          </p:nvSpPr>
          <p:spPr>
            <a:xfrm>
              <a:off x="2912586" y="1292764"/>
              <a:ext cx="1062244" cy="346259"/>
            </a:xfrm>
            <a:prstGeom prst="rect">
              <a:avLst/>
            </a:prstGeom>
          </p:spPr>
          <p:txBody>
            <a:bodyPr wrap="none">
              <a:spAutoFit/>
            </a:bodyPr>
            <a:lstStyle/>
            <a:p>
              <a:pPr lvl="0" algn="ctr"/>
              <a:r>
                <a:rPr lang="zh-CN" altLang="en-US" sz="2400" b="1" dirty="0">
                  <a:solidFill>
                    <a:srgbClr val="C00000"/>
                  </a:solidFill>
                  <a:latin typeface="微软雅黑" panose="020B0503020204020204" pitchFamily="2" charset="-122"/>
                  <a:ea typeface="微软雅黑" panose="020B0503020204020204" pitchFamily="2" charset="-122"/>
                </a:rPr>
                <a:t>四个措施</a:t>
              </a:r>
              <a:endParaRPr lang="zh-CN" altLang="en-US" sz="2400" b="1" dirty="0">
                <a:solidFill>
                  <a:srgbClr val="C00000"/>
                </a:solidFill>
                <a:latin typeface="微软雅黑" panose="020B0503020204020204" pitchFamily="2" charset="-122"/>
                <a:ea typeface="微软雅黑" panose="020B0503020204020204" pitchFamily="2" charset="-122"/>
              </a:endParaRPr>
            </a:p>
          </p:txBody>
        </p:sp>
      </p:grpSp>
      <p:sp>
        <p:nvSpPr>
          <p:cNvPr id="5" name="矩形 4"/>
          <p:cNvSpPr/>
          <p:nvPr/>
        </p:nvSpPr>
        <p:spPr>
          <a:xfrm>
            <a:off x="1902864" y="3142125"/>
            <a:ext cx="9117452" cy="23736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87"/>
          </a:p>
        </p:txBody>
      </p:sp>
      <p:sp>
        <p:nvSpPr>
          <p:cNvPr id="6" name="矩形 5"/>
          <p:cNvSpPr>
            <a:spLocks noChangeArrowheads="1"/>
          </p:cNvSpPr>
          <p:nvPr/>
        </p:nvSpPr>
        <p:spPr bwMode="auto">
          <a:xfrm>
            <a:off x="2369554" y="3474899"/>
            <a:ext cx="7115931" cy="18158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p>
            <a:pPr lvl="0" algn="just">
              <a:lnSpc>
                <a:spcPct val="200000"/>
              </a:lnSpc>
            </a:pPr>
            <a:r>
              <a:rPr lang="zh-CN" altLang="en-US" sz="1400" dirty="0">
                <a:solidFill>
                  <a:schemeClr val="bg1"/>
                </a:solidFill>
                <a:latin typeface="微软雅黑" panose="020B0503020204020204" pitchFamily="2" charset="-122"/>
                <a:ea typeface="微软雅黑" panose="020B0503020204020204" pitchFamily="2" charset="-122"/>
              </a:rPr>
              <a:t>认真贯彻</a:t>
            </a:r>
            <a:r>
              <a:rPr lang="en-US" altLang="x-none" sz="1400" dirty="0">
                <a:solidFill>
                  <a:schemeClr val="bg1"/>
                </a:solidFill>
                <a:latin typeface="微软雅黑" panose="020B0503020204020204" pitchFamily="2" charset="-122"/>
                <a:ea typeface="微软雅黑" panose="020B0503020204020204" pitchFamily="2" charset="-122"/>
              </a:rPr>
              <a:t>《</a:t>
            </a:r>
            <a:r>
              <a:rPr lang="zh-CN" altLang="en-US" sz="1400" dirty="0">
                <a:solidFill>
                  <a:schemeClr val="bg1"/>
                </a:solidFill>
                <a:latin typeface="微软雅黑" panose="020B0503020204020204" pitchFamily="2" charset="-122"/>
                <a:ea typeface="微软雅黑" panose="020B0503020204020204" pitchFamily="2" charset="-122"/>
              </a:rPr>
              <a:t>中国共产党纪律处分条例</a:t>
            </a:r>
            <a:r>
              <a:rPr lang="en-US" altLang="x-none" sz="1400" dirty="0">
                <a:solidFill>
                  <a:schemeClr val="bg1"/>
                </a:solidFill>
                <a:latin typeface="微软雅黑" panose="020B0503020204020204" pitchFamily="2" charset="-122"/>
                <a:ea typeface="微软雅黑" panose="020B0503020204020204" pitchFamily="2" charset="-122"/>
              </a:rPr>
              <a:t>》</a:t>
            </a:r>
            <a:r>
              <a:rPr lang="zh-CN" altLang="en-US" sz="1400" dirty="0">
                <a:solidFill>
                  <a:schemeClr val="bg1"/>
                </a:solidFill>
                <a:latin typeface="微软雅黑" panose="020B0503020204020204" pitchFamily="2" charset="-122"/>
                <a:ea typeface="微软雅黑" panose="020B0503020204020204" pitchFamily="2" charset="-122"/>
              </a:rPr>
              <a:t>、</a:t>
            </a:r>
            <a:r>
              <a:rPr lang="en-US" altLang="x-none" sz="1400" dirty="0">
                <a:solidFill>
                  <a:schemeClr val="bg1"/>
                </a:solidFill>
                <a:latin typeface="微软雅黑" panose="020B0503020204020204" pitchFamily="2" charset="-122"/>
                <a:ea typeface="微软雅黑" panose="020B0503020204020204" pitchFamily="2" charset="-122"/>
              </a:rPr>
              <a:t>《</a:t>
            </a:r>
            <a:r>
              <a:rPr lang="zh-CN" altLang="en-US" sz="1400" dirty="0">
                <a:solidFill>
                  <a:schemeClr val="bg1"/>
                </a:solidFill>
                <a:latin typeface="微软雅黑" panose="020B0503020204020204" pitchFamily="2" charset="-122"/>
                <a:ea typeface="微软雅黑" panose="020B0503020204020204" pitchFamily="2" charset="-122"/>
              </a:rPr>
              <a:t>中国共产党党内监督条例</a:t>
            </a:r>
            <a:r>
              <a:rPr lang="en-US" altLang="x-none" sz="1400" dirty="0">
                <a:solidFill>
                  <a:schemeClr val="bg1"/>
                </a:solidFill>
                <a:latin typeface="微软雅黑" panose="020B0503020204020204" pitchFamily="2" charset="-122"/>
                <a:ea typeface="微软雅黑" panose="020B0503020204020204" pitchFamily="2" charset="-122"/>
              </a:rPr>
              <a:t>》</a:t>
            </a:r>
            <a:r>
              <a:rPr lang="zh-CN" altLang="en-US" sz="1400" dirty="0">
                <a:solidFill>
                  <a:schemeClr val="bg1"/>
                </a:solidFill>
                <a:latin typeface="微软雅黑" panose="020B0503020204020204" pitchFamily="2" charset="-122"/>
                <a:ea typeface="微软雅黑" panose="020B0503020204020204" pitchFamily="2" charset="-122"/>
              </a:rPr>
              <a:t>，切实筑牢反腐倡廉防线，高度重视党风廉政建设，自觉落实党风廉政建设年度责任制目标，认真履行锂镁两公司党风廉政建设的岗位职责。按照“一岗双责”的规定，始终坚持把全面落实党风廉政建设责任制与锂镁两公司的具体工作同部署、同检查、同落实、同考核。</a:t>
            </a:r>
            <a:endParaRPr lang="zh-CN" altLang="en-US" sz="1400" dirty="0">
              <a:solidFill>
                <a:schemeClr val="bg1"/>
              </a:solidFill>
              <a:latin typeface="微软雅黑" panose="020B0503020204020204" pitchFamily="2" charset="-122"/>
              <a:ea typeface="微软雅黑" panose="020B0503020204020204" pitchFamily="2" charset="-122"/>
            </a:endParaRPr>
          </a:p>
        </p:txBody>
      </p:sp>
      <p:grpSp>
        <p:nvGrpSpPr>
          <p:cNvPr id="7" name="组合 21"/>
          <p:cNvGrpSpPr/>
          <p:nvPr/>
        </p:nvGrpSpPr>
        <p:grpSpPr>
          <a:xfrm>
            <a:off x="9226763" y="3062901"/>
            <a:ext cx="1889155" cy="1812872"/>
            <a:chOff x="8876147" y="3192042"/>
            <a:chExt cx="1889647" cy="1813344"/>
          </a:xfrm>
          <a:solidFill>
            <a:srgbClr val="D8D8D8"/>
          </a:solidFill>
        </p:grpSpPr>
        <p:sp>
          <p:nvSpPr>
            <p:cNvPr id="8" name="任意多边形 22"/>
            <p:cNvSpPr/>
            <p:nvPr/>
          </p:nvSpPr>
          <p:spPr>
            <a:xfrm>
              <a:off x="10622170" y="4830722"/>
              <a:ext cx="136506" cy="174664"/>
            </a:xfrm>
            <a:custGeom>
              <a:avLst/>
              <a:gdLst>
                <a:gd name="connsiteX0" fmla="*/ 102393 w 102393"/>
                <a:gd name="connsiteY0" fmla="*/ 130968 h 130968"/>
                <a:gd name="connsiteX1" fmla="*/ 0 w 102393"/>
                <a:gd name="connsiteY1" fmla="*/ 130968 h 130968"/>
                <a:gd name="connsiteX2" fmla="*/ 0 w 102393"/>
                <a:gd name="connsiteY2" fmla="*/ 0 h 130968"/>
                <a:gd name="connsiteX3" fmla="*/ 102393 w 102393"/>
                <a:gd name="connsiteY3" fmla="*/ 130968 h 130968"/>
              </a:gdLst>
              <a:ahLst/>
              <a:cxnLst>
                <a:cxn ang="0">
                  <a:pos x="connsiteX0" y="connsiteY0"/>
                </a:cxn>
                <a:cxn ang="0">
                  <a:pos x="connsiteX1" y="connsiteY1"/>
                </a:cxn>
                <a:cxn ang="0">
                  <a:pos x="connsiteX2" y="connsiteY2"/>
                </a:cxn>
                <a:cxn ang="0">
                  <a:pos x="connsiteX3" y="connsiteY3"/>
                </a:cxn>
              </a:cxnLst>
              <a:rect l="l" t="t" r="r" b="b"/>
              <a:pathLst>
                <a:path w="102393" h="130968">
                  <a:moveTo>
                    <a:pt x="102393" y="130968"/>
                  </a:moveTo>
                  <a:lnTo>
                    <a:pt x="0" y="130968"/>
                  </a:lnTo>
                  <a:lnTo>
                    <a:pt x="0" y="0"/>
                  </a:lnTo>
                  <a:lnTo>
                    <a:pt x="102393" y="130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chemeClr val="tx1">
                    <a:lumMod val="85000"/>
                    <a:lumOff val="15000"/>
                  </a:schemeClr>
                </a:solidFill>
              </a:endParaRPr>
            </a:p>
          </p:txBody>
        </p:sp>
        <p:sp>
          <p:nvSpPr>
            <p:cNvPr id="9" name="任意多边形 23"/>
            <p:cNvSpPr/>
            <p:nvPr/>
          </p:nvSpPr>
          <p:spPr>
            <a:xfrm>
              <a:off x="8876147" y="3192042"/>
              <a:ext cx="152380" cy="95271"/>
            </a:xfrm>
            <a:custGeom>
              <a:avLst/>
              <a:gdLst>
                <a:gd name="connsiteX0" fmla="*/ 19050 w 114300"/>
                <a:gd name="connsiteY0" fmla="*/ 0 h 71437"/>
                <a:gd name="connsiteX1" fmla="*/ 0 w 114300"/>
                <a:gd name="connsiteY1" fmla="*/ 71437 h 71437"/>
                <a:gd name="connsiteX2" fmla="*/ 114300 w 114300"/>
                <a:gd name="connsiteY2" fmla="*/ 71437 h 71437"/>
                <a:gd name="connsiteX3" fmla="*/ 19050 w 114300"/>
                <a:gd name="connsiteY3" fmla="*/ 0 h 71437"/>
              </a:gdLst>
              <a:ahLst/>
              <a:cxnLst>
                <a:cxn ang="0">
                  <a:pos x="connsiteX0" y="connsiteY0"/>
                </a:cxn>
                <a:cxn ang="0">
                  <a:pos x="connsiteX1" y="connsiteY1"/>
                </a:cxn>
                <a:cxn ang="0">
                  <a:pos x="connsiteX2" y="connsiteY2"/>
                </a:cxn>
                <a:cxn ang="0">
                  <a:pos x="connsiteX3" y="connsiteY3"/>
                </a:cxn>
              </a:cxnLst>
              <a:rect l="l" t="t" r="r" b="b"/>
              <a:pathLst>
                <a:path w="114300" h="71437">
                  <a:moveTo>
                    <a:pt x="19050" y="0"/>
                  </a:moveTo>
                  <a:lnTo>
                    <a:pt x="0" y="71437"/>
                  </a:lnTo>
                  <a:lnTo>
                    <a:pt x="114300" y="71437"/>
                  </a:lnTo>
                  <a:lnTo>
                    <a:pt x="190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p>
          </p:txBody>
        </p:sp>
        <p:grpSp>
          <p:nvGrpSpPr>
            <p:cNvPr id="10" name="组合 24"/>
            <p:cNvGrpSpPr/>
            <p:nvPr/>
          </p:nvGrpSpPr>
          <p:grpSpPr>
            <a:xfrm>
              <a:off x="8903430" y="3192042"/>
              <a:ext cx="1862364" cy="1812286"/>
              <a:chOff x="6950444" y="2300288"/>
              <a:chExt cx="1396955" cy="1358900"/>
            </a:xfrm>
            <a:grpFill/>
          </p:grpSpPr>
          <p:sp>
            <p:nvSpPr>
              <p:cNvPr id="11" name="任意多边形 25"/>
              <p:cNvSpPr/>
              <p:nvPr/>
            </p:nvSpPr>
            <p:spPr>
              <a:xfrm>
                <a:off x="6950444" y="2300288"/>
                <a:ext cx="1396955" cy="1358900"/>
              </a:xfrm>
              <a:custGeom>
                <a:avLst/>
                <a:gdLst>
                  <a:gd name="connsiteX0" fmla="*/ 0 w 1319348"/>
                  <a:gd name="connsiteY0" fmla="*/ 0 h 1293223"/>
                  <a:gd name="connsiteX1" fmla="*/ 1319348 w 1319348"/>
                  <a:gd name="connsiteY1" fmla="*/ 1293223 h 1293223"/>
                  <a:gd name="connsiteX2" fmla="*/ 1319348 w 1319348"/>
                  <a:gd name="connsiteY2" fmla="*/ 391886 h 1293223"/>
                  <a:gd name="connsiteX3" fmla="*/ 927463 w 1319348"/>
                  <a:gd name="connsiteY3" fmla="*/ 13063 h 1293223"/>
                  <a:gd name="connsiteX4" fmla="*/ 0 w 1319348"/>
                  <a:gd name="connsiteY4" fmla="*/ 0 h 1293223"/>
                  <a:gd name="connsiteX0" fmla="*/ 0 w 1319348"/>
                  <a:gd name="connsiteY0" fmla="*/ 5987 h 1299210"/>
                  <a:gd name="connsiteX1" fmla="*/ 1319348 w 1319348"/>
                  <a:gd name="connsiteY1" fmla="*/ 1299210 h 1299210"/>
                  <a:gd name="connsiteX2" fmla="*/ 1319348 w 1319348"/>
                  <a:gd name="connsiteY2" fmla="*/ 397873 h 1299210"/>
                  <a:gd name="connsiteX3" fmla="*/ 908413 w 1319348"/>
                  <a:gd name="connsiteY3" fmla="*/ 0 h 1299210"/>
                  <a:gd name="connsiteX4" fmla="*/ 0 w 1319348"/>
                  <a:gd name="connsiteY4" fmla="*/ 5987 h 1299210"/>
                  <a:gd name="connsiteX0" fmla="*/ 0 w 1333635"/>
                  <a:gd name="connsiteY0" fmla="*/ 1225 h 1299210"/>
                  <a:gd name="connsiteX1" fmla="*/ 1333635 w 1333635"/>
                  <a:gd name="connsiteY1" fmla="*/ 1299210 h 1299210"/>
                  <a:gd name="connsiteX2" fmla="*/ 1333635 w 1333635"/>
                  <a:gd name="connsiteY2" fmla="*/ 397873 h 1299210"/>
                  <a:gd name="connsiteX3" fmla="*/ 922700 w 1333635"/>
                  <a:gd name="connsiteY3" fmla="*/ 0 h 1299210"/>
                  <a:gd name="connsiteX4" fmla="*/ 0 w 1333635"/>
                  <a:gd name="connsiteY4" fmla="*/ 1225 h 12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635" h="1299210">
                    <a:moveTo>
                      <a:pt x="0" y="1225"/>
                    </a:moveTo>
                    <a:lnTo>
                      <a:pt x="1333635" y="1299210"/>
                    </a:lnTo>
                    <a:lnTo>
                      <a:pt x="1333635" y="397873"/>
                    </a:lnTo>
                    <a:lnTo>
                      <a:pt x="922700" y="0"/>
                    </a:lnTo>
                    <a:lnTo>
                      <a:pt x="0" y="12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rgbClr val="444455"/>
                  </a:solidFill>
                </a:endParaRPr>
              </a:p>
            </p:txBody>
          </p:sp>
          <p:sp>
            <p:nvSpPr>
              <p:cNvPr id="12" name="矩形 11"/>
              <p:cNvSpPr/>
              <p:nvPr/>
            </p:nvSpPr>
            <p:spPr>
              <a:xfrm rot="2637414">
                <a:off x="7447536" y="2617318"/>
                <a:ext cx="715860" cy="300091"/>
              </a:xfrm>
              <a:prstGeom prst="rect">
                <a:avLst/>
              </a:prstGeom>
              <a:grpFill/>
            </p:spPr>
            <p:txBody>
              <a:bodyPr wrap="none">
                <a:spAutoFit/>
              </a:bodyPr>
              <a:lstStyle/>
              <a:p>
                <a:r>
                  <a:rPr lang="zh-CN" altLang="en-US" sz="2000" dirty="0" smtClean="0">
                    <a:solidFill>
                      <a:srgbClr val="C00000"/>
                    </a:solidFill>
                    <a:latin typeface="微软雅黑" pitchFamily="34" charset="-122"/>
                    <a:ea typeface="微软雅黑" pitchFamily="34" charset="-122"/>
                  </a:rPr>
                  <a:t>措施一</a:t>
                </a:r>
                <a:endParaRPr lang="zh-CN" altLang="en-US" sz="2000" dirty="0">
                  <a:solidFill>
                    <a:srgbClr val="C00000"/>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8794905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5579" y="2147514"/>
            <a:ext cx="9117452" cy="23736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87"/>
          </a:p>
        </p:txBody>
      </p:sp>
      <p:sp>
        <p:nvSpPr>
          <p:cNvPr id="3" name="矩形 2"/>
          <p:cNvSpPr>
            <a:spLocks noChangeArrowheads="1"/>
          </p:cNvSpPr>
          <p:nvPr/>
        </p:nvSpPr>
        <p:spPr bwMode="auto">
          <a:xfrm>
            <a:off x="2642269" y="2242760"/>
            <a:ext cx="7115931" cy="224674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p>
            <a:pPr lvl="0" algn="just">
              <a:lnSpc>
                <a:spcPct val="200000"/>
              </a:lnSpc>
            </a:pPr>
            <a:r>
              <a:rPr lang="zh-CN" altLang="en-US" sz="1400" dirty="0">
                <a:solidFill>
                  <a:schemeClr val="bg1"/>
                </a:solidFill>
                <a:latin typeface="微软雅黑" panose="020B0503020204020204" pitchFamily="2" charset="-122"/>
                <a:ea typeface="微软雅黑" panose="020B0503020204020204" pitchFamily="2" charset="-122"/>
              </a:rPr>
              <a:t>认真开展了专项治理工作。对锂镁两公司进一步加强了反对商业贿赂的宣传和教育，并结合两公司的具体实际，完善了重点岗位、重点人员在廉政建设方面自警自律、定期查纠制度。积极开展形式多样的党风廉政教育。通过组织政治学习、召开座谈会、收看反腐倡廉专题片等形式，深入开展反腐倡廉宣传教育，严格执行各项廉政建设纪律，切实防止了商业贿赂等不良现象的发生。</a:t>
            </a:r>
            <a:endParaRPr lang="zh-CN" altLang="en-US" sz="1400" dirty="0">
              <a:solidFill>
                <a:schemeClr val="bg1"/>
              </a:solidFill>
              <a:latin typeface="微软雅黑" panose="020B0503020204020204" pitchFamily="2" charset="-122"/>
              <a:ea typeface="微软雅黑" panose="020B0503020204020204" pitchFamily="2" charset="-122"/>
            </a:endParaRPr>
          </a:p>
        </p:txBody>
      </p:sp>
      <p:grpSp>
        <p:nvGrpSpPr>
          <p:cNvPr id="4" name="组合 21"/>
          <p:cNvGrpSpPr/>
          <p:nvPr/>
        </p:nvGrpSpPr>
        <p:grpSpPr>
          <a:xfrm>
            <a:off x="9499478" y="2068290"/>
            <a:ext cx="1889155" cy="1812872"/>
            <a:chOff x="8876147" y="3192042"/>
            <a:chExt cx="1889647" cy="1813344"/>
          </a:xfrm>
          <a:solidFill>
            <a:srgbClr val="D8D8D8"/>
          </a:solidFill>
        </p:grpSpPr>
        <p:sp>
          <p:nvSpPr>
            <p:cNvPr id="5" name="任意多边形 22"/>
            <p:cNvSpPr/>
            <p:nvPr/>
          </p:nvSpPr>
          <p:spPr>
            <a:xfrm>
              <a:off x="10622170" y="4830722"/>
              <a:ext cx="136506" cy="174664"/>
            </a:xfrm>
            <a:custGeom>
              <a:avLst/>
              <a:gdLst>
                <a:gd name="connsiteX0" fmla="*/ 102393 w 102393"/>
                <a:gd name="connsiteY0" fmla="*/ 130968 h 130968"/>
                <a:gd name="connsiteX1" fmla="*/ 0 w 102393"/>
                <a:gd name="connsiteY1" fmla="*/ 130968 h 130968"/>
                <a:gd name="connsiteX2" fmla="*/ 0 w 102393"/>
                <a:gd name="connsiteY2" fmla="*/ 0 h 130968"/>
                <a:gd name="connsiteX3" fmla="*/ 102393 w 102393"/>
                <a:gd name="connsiteY3" fmla="*/ 130968 h 130968"/>
              </a:gdLst>
              <a:ahLst/>
              <a:cxnLst>
                <a:cxn ang="0">
                  <a:pos x="connsiteX0" y="connsiteY0"/>
                </a:cxn>
                <a:cxn ang="0">
                  <a:pos x="connsiteX1" y="connsiteY1"/>
                </a:cxn>
                <a:cxn ang="0">
                  <a:pos x="connsiteX2" y="connsiteY2"/>
                </a:cxn>
                <a:cxn ang="0">
                  <a:pos x="connsiteX3" y="connsiteY3"/>
                </a:cxn>
              </a:cxnLst>
              <a:rect l="l" t="t" r="r" b="b"/>
              <a:pathLst>
                <a:path w="102393" h="130968">
                  <a:moveTo>
                    <a:pt x="102393" y="130968"/>
                  </a:moveTo>
                  <a:lnTo>
                    <a:pt x="0" y="130968"/>
                  </a:lnTo>
                  <a:lnTo>
                    <a:pt x="0" y="0"/>
                  </a:lnTo>
                  <a:lnTo>
                    <a:pt x="102393" y="130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chemeClr val="tx1">
                    <a:lumMod val="85000"/>
                    <a:lumOff val="15000"/>
                  </a:schemeClr>
                </a:solidFill>
              </a:endParaRPr>
            </a:p>
          </p:txBody>
        </p:sp>
        <p:sp>
          <p:nvSpPr>
            <p:cNvPr id="6" name="任意多边形 23"/>
            <p:cNvSpPr/>
            <p:nvPr/>
          </p:nvSpPr>
          <p:spPr>
            <a:xfrm>
              <a:off x="8876147" y="3192042"/>
              <a:ext cx="152380" cy="95271"/>
            </a:xfrm>
            <a:custGeom>
              <a:avLst/>
              <a:gdLst>
                <a:gd name="connsiteX0" fmla="*/ 19050 w 114300"/>
                <a:gd name="connsiteY0" fmla="*/ 0 h 71437"/>
                <a:gd name="connsiteX1" fmla="*/ 0 w 114300"/>
                <a:gd name="connsiteY1" fmla="*/ 71437 h 71437"/>
                <a:gd name="connsiteX2" fmla="*/ 114300 w 114300"/>
                <a:gd name="connsiteY2" fmla="*/ 71437 h 71437"/>
                <a:gd name="connsiteX3" fmla="*/ 19050 w 114300"/>
                <a:gd name="connsiteY3" fmla="*/ 0 h 71437"/>
              </a:gdLst>
              <a:ahLst/>
              <a:cxnLst>
                <a:cxn ang="0">
                  <a:pos x="connsiteX0" y="connsiteY0"/>
                </a:cxn>
                <a:cxn ang="0">
                  <a:pos x="connsiteX1" y="connsiteY1"/>
                </a:cxn>
                <a:cxn ang="0">
                  <a:pos x="connsiteX2" y="connsiteY2"/>
                </a:cxn>
                <a:cxn ang="0">
                  <a:pos x="connsiteX3" y="connsiteY3"/>
                </a:cxn>
              </a:cxnLst>
              <a:rect l="l" t="t" r="r" b="b"/>
              <a:pathLst>
                <a:path w="114300" h="71437">
                  <a:moveTo>
                    <a:pt x="19050" y="0"/>
                  </a:moveTo>
                  <a:lnTo>
                    <a:pt x="0" y="71437"/>
                  </a:lnTo>
                  <a:lnTo>
                    <a:pt x="114300" y="71437"/>
                  </a:lnTo>
                  <a:lnTo>
                    <a:pt x="190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p>
          </p:txBody>
        </p:sp>
        <p:grpSp>
          <p:nvGrpSpPr>
            <p:cNvPr id="7" name="组合 24"/>
            <p:cNvGrpSpPr/>
            <p:nvPr/>
          </p:nvGrpSpPr>
          <p:grpSpPr>
            <a:xfrm>
              <a:off x="8903430" y="3192042"/>
              <a:ext cx="1862364" cy="1812286"/>
              <a:chOff x="6950444" y="2300288"/>
              <a:chExt cx="1396955" cy="1358900"/>
            </a:xfrm>
            <a:grpFill/>
          </p:grpSpPr>
          <p:sp>
            <p:nvSpPr>
              <p:cNvPr id="8" name="任意多边形 25"/>
              <p:cNvSpPr/>
              <p:nvPr/>
            </p:nvSpPr>
            <p:spPr>
              <a:xfrm>
                <a:off x="6950444" y="2300288"/>
                <a:ext cx="1396955" cy="1358900"/>
              </a:xfrm>
              <a:custGeom>
                <a:avLst/>
                <a:gdLst>
                  <a:gd name="connsiteX0" fmla="*/ 0 w 1319348"/>
                  <a:gd name="connsiteY0" fmla="*/ 0 h 1293223"/>
                  <a:gd name="connsiteX1" fmla="*/ 1319348 w 1319348"/>
                  <a:gd name="connsiteY1" fmla="*/ 1293223 h 1293223"/>
                  <a:gd name="connsiteX2" fmla="*/ 1319348 w 1319348"/>
                  <a:gd name="connsiteY2" fmla="*/ 391886 h 1293223"/>
                  <a:gd name="connsiteX3" fmla="*/ 927463 w 1319348"/>
                  <a:gd name="connsiteY3" fmla="*/ 13063 h 1293223"/>
                  <a:gd name="connsiteX4" fmla="*/ 0 w 1319348"/>
                  <a:gd name="connsiteY4" fmla="*/ 0 h 1293223"/>
                  <a:gd name="connsiteX0" fmla="*/ 0 w 1319348"/>
                  <a:gd name="connsiteY0" fmla="*/ 5987 h 1299210"/>
                  <a:gd name="connsiteX1" fmla="*/ 1319348 w 1319348"/>
                  <a:gd name="connsiteY1" fmla="*/ 1299210 h 1299210"/>
                  <a:gd name="connsiteX2" fmla="*/ 1319348 w 1319348"/>
                  <a:gd name="connsiteY2" fmla="*/ 397873 h 1299210"/>
                  <a:gd name="connsiteX3" fmla="*/ 908413 w 1319348"/>
                  <a:gd name="connsiteY3" fmla="*/ 0 h 1299210"/>
                  <a:gd name="connsiteX4" fmla="*/ 0 w 1319348"/>
                  <a:gd name="connsiteY4" fmla="*/ 5987 h 1299210"/>
                  <a:gd name="connsiteX0" fmla="*/ 0 w 1333635"/>
                  <a:gd name="connsiteY0" fmla="*/ 1225 h 1299210"/>
                  <a:gd name="connsiteX1" fmla="*/ 1333635 w 1333635"/>
                  <a:gd name="connsiteY1" fmla="*/ 1299210 h 1299210"/>
                  <a:gd name="connsiteX2" fmla="*/ 1333635 w 1333635"/>
                  <a:gd name="connsiteY2" fmla="*/ 397873 h 1299210"/>
                  <a:gd name="connsiteX3" fmla="*/ 922700 w 1333635"/>
                  <a:gd name="connsiteY3" fmla="*/ 0 h 1299210"/>
                  <a:gd name="connsiteX4" fmla="*/ 0 w 1333635"/>
                  <a:gd name="connsiteY4" fmla="*/ 1225 h 12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635" h="1299210">
                    <a:moveTo>
                      <a:pt x="0" y="1225"/>
                    </a:moveTo>
                    <a:lnTo>
                      <a:pt x="1333635" y="1299210"/>
                    </a:lnTo>
                    <a:lnTo>
                      <a:pt x="1333635" y="397873"/>
                    </a:lnTo>
                    <a:lnTo>
                      <a:pt x="922700" y="0"/>
                    </a:lnTo>
                    <a:lnTo>
                      <a:pt x="0" y="12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rgbClr val="444455"/>
                  </a:solidFill>
                </a:endParaRPr>
              </a:p>
            </p:txBody>
          </p:sp>
          <p:sp>
            <p:nvSpPr>
              <p:cNvPr id="9" name="矩形 8"/>
              <p:cNvSpPr/>
              <p:nvPr/>
            </p:nvSpPr>
            <p:spPr>
              <a:xfrm rot="2637414">
                <a:off x="7447536" y="2617318"/>
                <a:ext cx="715860" cy="300091"/>
              </a:xfrm>
              <a:prstGeom prst="rect">
                <a:avLst/>
              </a:prstGeom>
              <a:grpFill/>
            </p:spPr>
            <p:txBody>
              <a:bodyPr wrap="none">
                <a:spAutoFit/>
              </a:bodyPr>
              <a:lstStyle/>
              <a:p>
                <a:r>
                  <a:rPr lang="zh-CN" altLang="en-US" sz="2000" dirty="0" smtClean="0">
                    <a:solidFill>
                      <a:srgbClr val="C00000"/>
                    </a:solidFill>
                    <a:latin typeface="微软雅黑" pitchFamily="34" charset="-122"/>
                    <a:ea typeface="微软雅黑" pitchFamily="34" charset="-122"/>
                  </a:rPr>
                  <a:t>措施二</a:t>
                </a:r>
                <a:endParaRPr lang="zh-CN" altLang="en-US" sz="2000" dirty="0">
                  <a:solidFill>
                    <a:srgbClr val="C00000"/>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467647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a:extLst>
              <a:ext uri="{FF2B5EF4-FFF2-40B4-BE49-F238E27FC236}">
                <a16:creationId xmlns="" xmlns:a16="http://schemas.microsoft.com/office/drawing/2014/main" id="{388B4C26-9063-4428-B8DE-99868BDFE75B}"/>
              </a:ext>
            </a:extLst>
          </p:cNvPr>
          <p:cNvSpPr/>
          <p:nvPr/>
        </p:nvSpPr>
        <p:spPr bwMode="auto">
          <a:xfrm>
            <a:off x="2025814" y="1760608"/>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endParaRPr lang="zh-CN" altLang="en-US" sz="1800"/>
          </a:p>
        </p:txBody>
      </p:sp>
      <p:sp>
        <p:nvSpPr>
          <p:cNvPr id="4" name="Freeform 5">
            <a:extLst>
              <a:ext uri="{FF2B5EF4-FFF2-40B4-BE49-F238E27FC236}">
                <a16:creationId xmlns="" xmlns:a16="http://schemas.microsoft.com/office/drawing/2014/main" id="{295C64B1-D6DC-457D-9142-9ECF2F67FE5D}"/>
              </a:ext>
            </a:extLst>
          </p:cNvPr>
          <p:cNvSpPr/>
          <p:nvPr/>
        </p:nvSpPr>
        <p:spPr bwMode="auto">
          <a:xfrm>
            <a:off x="2255849" y="201853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18900000" scaled="0"/>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5" name="矩形 4">
            <a:extLst>
              <a:ext uri="{FF2B5EF4-FFF2-40B4-BE49-F238E27FC236}">
                <a16:creationId xmlns="" xmlns:a16="http://schemas.microsoft.com/office/drawing/2014/main" id="{914AD015-69E7-4D2E-A611-6E755FAF0023}"/>
              </a:ext>
            </a:extLst>
          </p:cNvPr>
          <p:cNvSpPr/>
          <p:nvPr/>
        </p:nvSpPr>
        <p:spPr>
          <a:xfrm>
            <a:off x="2474161" y="2733524"/>
            <a:ext cx="1959159" cy="1107996"/>
          </a:xfrm>
          <a:prstGeom prst="rect">
            <a:avLst/>
          </a:prstGeom>
          <a:noFill/>
          <a:effectLst/>
        </p:spPr>
        <p:txBody>
          <a:bodyPr wrap="square" rtlCol="0">
            <a:spAutoFit/>
          </a:bodyPr>
          <a:lstStyle/>
          <a:p>
            <a:pPr algn="dist"/>
            <a:r>
              <a:rPr lang="zh-CN" altLang="en-US" sz="6600" b="1" dirty="0">
                <a:solidFill>
                  <a:schemeClr val="bg1"/>
                </a:solidFill>
                <a:effectLst>
                  <a:outerShdw blurRad="152400" dist="152400" dir="2700000" algn="tl" rotWithShape="0">
                    <a:prstClr val="black">
                      <a:alpha val="60000"/>
                    </a:prstClr>
                  </a:outerShdw>
                </a:effectLst>
                <a:latin typeface="微软雅黑" panose="020B0503020204020204" charset="-122"/>
                <a:ea typeface="微软雅黑" panose="020B0503020204020204" charset="-122"/>
              </a:rPr>
              <a:t>目录</a:t>
            </a:r>
          </a:p>
        </p:txBody>
      </p:sp>
      <p:grpSp>
        <p:nvGrpSpPr>
          <p:cNvPr id="6" name="组合 4">
            <a:extLst>
              <a:ext uri="{FF2B5EF4-FFF2-40B4-BE49-F238E27FC236}">
                <a16:creationId xmlns="" xmlns:a16="http://schemas.microsoft.com/office/drawing/2014/main" id="{F3BD485D-40B8-4C42-889D-95C589898A68}"/>
              </a:ext>
            </a:extLst>
          </p:cNvPr>
          <p:cNvGrpSpPr/>
          <p:nvPr/>
        </p:nvGrpSpPr>
        <p:grpSpPr>
          <a:xfrm>
            <a:off x="5519997" y="1712169"/>
            <a:ext cx="4752903" cy="523220"/>
            <a:chOff x="5544649" y="861109"/>
            <a:chExt cx="4752902" cy="523220"/>
          </a:xfrm>
        </p:grpSpPr>
        <p:sp>
          <p:nvSpPr>
            <p:cNvPr id="7" name="圆角矩形 12">
              <a:extLst>
                <a:ext uri="{FF2B5EF4-FFF2-40B4-BE49-F238E27FC236}">
                  <a16:creationId xmlns="" xmlns:a16="http://schemas.microsoft.com/office/drawing/2014/main" id="{7D5AA9B6-A0F2-415C-BAA7-38E2658E6615}"/>
                </a:ext>
              </a:extLst>
            </p:cNvPr>
            <p:cNvSpPr/>
            <p:nvPr/>
          </p:nvSpPr>
          <p:spPr>
            <a:xfrm>
              <a:off x="5544649" y="861109"/>
              <a:ext cx="4752902" cy="523220"/>
            </a:xfrm>
            <a:prstGeom prst="roundRect">
              <a:avLst/>
            </a:prstGeom>
            <a:gradFill>
              <a:gsLst>
                <a:gs pos="0">
                  <a:srgbClr val="E30000"/>
                </a:gs>
                <a:gs pos="100000">
                  <a:srgbClr val="760303"/>
                </a:gs>
              </a:gsLst>
              <a:lin ang="18900000" scaled="0"/>
            </a:gra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a:extLst>
                <a:ext uri="{FF2B5EF4-FFF2-40B4-BE49-F238E27FC236}">
                  <a16:creationId xmlns="" xmlns:a16="http://schemas.microsoft.com/office/drawing/2014/main" id="{58F98917-5C2F-4621-946B-E945221C57A7}"/>
                </a:ext>
              </a:extLst>
            </p:cNvPr>
            <p:cNvSpPr/>
            <p:nvPr/>
          </p:nvSpPr>
          <p:spPr>
            <a:xfrm>
              <a:off x="6287388" y="938609"/>
              <a:ext cx="3602201" cy="400110"/>
            </a:xfrm>
            <a:prstGeom prst="rect">
              <a:avLst/>
            </a:prstGeom>
          </p:spPr>
          <p:txBody>
            <a:bodyPr wrap="square">
              <a:spAutoFit/>
            </a:bodyPr>
            <a:lstStyle/>
            <a:p>
              <a:pPr lvl="0"/>
              <a:r>
                <a:rPr lang="zh-CN" altLang="en-US" sz="2000" b="1" dirty="0">
                  <a:solidFill>
                    <a:schemeClr val="bg1"/>
                  </a:solidFill>
                  <a:latin typeface="微软雅黑" panose="020B0503020204020204" pitchFamily="2" charset="-122"/>
                  <a:ea typeface="微软雅黑" panose="020B0503020204020204" pitchFamily="2" charset="-122"/>
                </a:rPr>
                <a:t>学习和思想政治情况</a:t>
              </a:r>
              <a:endParaRPr lang="zh-CN" altLang="en-US" sz="2000" b="1" dirty="0">
                <a:solidFill>
                  <a:schemeClr val="bg1"/>
                </a:solidFill>
                <a:latin typeface="微软雅黑" panose="020B0503020204020204" pitchFamily="2" charset="-122"/>
                <a:ea typeface="微软雅黑" panose="020B0503020204020204" pitchFamily="2" charset="-122"/>
              </a:endParaRPr>
            </a:p>
          </p:txBody>
        </p:sp>
        <p:sp>
          <p:nvSpPr>
            <p:cNvPr id="9" name="圆角矩形 18">
              <a:extLst>
                <a:ext uri="{FF2B5EF4-FFF2-40B4-BE49-F238E27FC236}">
                  <a16:creationId xmlns="" xmlns:a16="http://schemas.microsoft.com/office/drawing/2014/main" id="{EC292AE0-6FBD-4928-981E-FA91696728F5}"/>
                </a:ext>
              </a:extLst>
            </p:cNvPr>
            <p:cNvSpPr>
              <a:spLocks noChangeAspect="1"/>
            </p:cNvSpPr>
            <p:nvPr/>
          </p:nvSpPr>
          <p:spPr>
            <a:xfrm>
              <a:off x="5600920" y="906719"/>
              <a:ext cx="430993" cy="43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C00000"/>
                  </a:solidFill>
                  <a:latin typeface="微软雅黑" panose="020B0503020204020204" charset="-122"/>
                  <a:ea typeface="微软雅黑" panose="020B0503020204020204" charset="-122"/>
                </a:rPr>
                <a:t>1</a:t>
              </a:r>
            </a:p>
          </p:txBody>
        </p:sp>
      </p:grpSp>
      <p:grpSp>
        <p:nvGrpSpPr>
          <p:cNvPr id="10" name="组合 8">
            <a:extLst>
              <a:ext uri="{FF2B5EF4-FFF2-40B4-BE49-F238E27FC236}">
                <a16:creationId xmlns="" xmlns:a16="http://schemas.microsoft.com/office/drawing/2014/main" id="{05BF6B3B-1CF6-4883-9111-80B9886CEFA1}"/>
              </a:ext>
            </a:extLst>
          </p:cNvPr>
          <p:cNvGrpSpPr/>
          <p:nvPr/>
        </p:nvGrpSpPr>
        <p:grpSpPr>
          <a:xfrm>
            <a:off x="5519997" y="2384196"/>
            <a:ext cx="4752903" cy="523220"/>
            <a:chOff x="5544649" y="1533136"/>
            <a:chExt cx="4752902" cy="523220"/>
          </a:xfrm>
        </p:grpSpPr>
        <p:sp>
          <p:nvSpPr>
            <p:cNvPr id="11" name="圆角矩形 13">
              <a:extLst>
                <a:ext uri="{FF2B5EF4-FFF2-40B4-BE49-F238E27FC236}">
                  <a16:creationId xmlns="" xmlns:a16="http://schemas.microsoft.com/office/drawing/2014/main" id="{3EC6F78E-69E9-4495-B068-6CB8B985A1AA}"/>
                </a:ext>
              </a:extLst>
            </p:cNvPr>
            <p:cNvSpPr/>
            <p:nvPr/>
          </p:nvSpPr>
          <p:spPr>
            <a:xfrm>
              <a:off x="5544649" y="1533136"/>
              <a:ext cx="4752902" cy="523220"/>
            </a:xfrm>
            <a:prstGeom prst="roundRect">
              <a:avLst/>
            </a:prstGeom>
            <a:gradFill>
              <a:gsLst>
                <a:gs pos="0">
                  <a:srgbClr val="E30000"/>
                </a:gs>
                <a:gs pos="100000">
                  <a:srgbClr val="760303"/>
                </a:gs>
              </a:gsLst>
              <a:lin ang="18900000" scaled="0"/>
            </a:gra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矩形 11">
              <a:extLst>
                <a:ext uri="{FF2B5EF4-FFF2-40B4-BE49-F238E27FC236}">
                  <a16:creationId xmlns="" xmlns:a16="http://schemas.microsoft.com/office/drawing/2014/main" id="{C1F8F39F-8D4A-4F2C-A7DD-3CFF4FE461B2}"/>
                </a:ext>
              </a:extLst>
            </p:cNvPr>
            <p:cNvSpPr/>
            <p:nvPr/>
          </p:nvSpPr>
          <p:spPr>
            <a:xfrm>
              <a:off x="6287388" y="1614741"/>
              <a:ext cx="3602201" cy="369332"/>
            </a:xfrm>
            <a:prstGeom prst="rect">
              <a:avLst/>
            </a:prstGeom>
          </p:spPr>
          <p:txBody>
            <a:bodyPr wrap="square">
              <a:spAutoFit/>
            </a:bodyPr>
            <a:lstStyle/>
            <a:p>
              <a:pPr lvl="0"/>
              <a:r>
                <a:rPr lang="zh-CN" altLang="en-US" b="1" dirty="0">
                  <a:solidFill>
                    <a:schemeClr val="bg1"/>
                  </a:solidFill>
                  <a:latin typeface="微软雅黑" panose="020B0503020204020204" pitchFamily="2" charset="-122"/>
                  <a:ea typeface="微软雅黑" panose="020B0503020204020204" pitchFamily="2" charset="-122"/>
                </a:rPr>
                <a:t>领导能力和工作作风方面</a:t>
              </a:r>
              <a:endParaRPr lang="zh-CN" altLang="en-US" b="1" dirty="0">
                <a:solidFill>
                  <a:schemeClr val="bg1"/>
                </a:solidFill>
                <a:latin typeface="微软雅黑" panose="020B0503020204020204" pitchFamily="2" charset="-122"/>
                <a:ea typeface="微软雅黑" panose="020B0503020204020204" pitchFamily="2" charset="-122"/>
              </a:endParaRPr>
            </a:p>
          </p:txBody>
        </p:sp>
        <p:sp>
          <p:nvSpPr>
            <p:cNvPr id="13" name="圆角矩形 19">
              <a:extLst>
                <a:ext uri="{FF2B5EF4-FFF2-40B4-BE49-F238E27FC236}">
                  <a16:creationId xmlns="" xmlns:a16="http://schemas.microsoft.com/office/drawing/2014/main" id="{708BAD63-C4A2-4F77-AE43-A83C09A2F705}"/>
                </a:ext>
              </a:extLst>
            </p:cNvPr>
            <p:cNvSpPr>
              <a:spLocks noChangeAspect="1"/>
            </p:cNvSpPr>
            <p:nvPr/>
          </p:nvSpPr>
          <p:spPr>
            <a:xfrm>
              <a:off x="5600920" y="1578746"/>
              <a:ext cx="430993" cy="43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C00000"/>
                  </a:solidFill>
                  <a:latin typeface="微软雅黑" panose="020B0503020204020204" charset="-122"/>
                  <a:ea typeface="微软雅黑" panose="020B0503020204020204" charset="-122"/>
                </a:rPr>
                <a:t>2</a:t>
              </a:r>
            </a:p>
          </p:txBody>
        </p:sp>
      </p:grpSp>
      <p:grpSp>
        <p:nvGrpSpPr>
          <p:cNvPr id="14" name="组合 12">
            <a:extLst>
              <a:ext uri="{FF2B5EF4-FFF2-40B4-BE49-F238E27FC236}">
                <a16:creationId xmlns="" xmlns:a16="http://schemas.microsoft.com/office/drawing/2014/main" id="{15B9166B-CAF8-4D42-9FEE-8D84163326E2}"/>
              </a:ext>
            </a:extLst>
          </p:cNvPr>
          <p:cNvGrpSpPr/>
          <p:nvPr/>
        </p:nvGrpSpPr>
        <p:grpSpPr>
          <a:xfrm>
            <a:off x="5519997" y="3056227"/>
            <a:ext cx="4752903" cy="523221"/>
            <a:chOff x="5544649" y="2205163"/>
            <a:chExt cx="4752902" cy="523220"/>
          </a:xfrm>
        </p:grpSpPr>
        <p:sp>
          <p:nvSpPr>
            <p:cNvPr id="15" name="圆角矩形 14">
              <a:extLst>
                <a:ext uri="{FF2B5EF4-FFF2-40B4-BE49-F238E27FC236}">
                  <a16:creationId xmlns="" xmlns:a16="http://schemas.microsoft.com/office/drawing/2014/main" id="{E1A7AFA7-C022-44D0-89F0-3CE07E9603DD}"/>
                </a:ext>
              </a:extLst>
            </p:cNvPr>
            <p:cNvSpPr/>
            <p:nvPr/>
          </p:nvSpPr>
          <p:spPr>
            <a:xfrm>
              <a:off x="5544649" y="2205163"/>
              <a:ext cx="4752902" cy="523220"/>
            </a:xfrm>
            <a:prstGeom prst="roundRect">
              <a:avLst/>
            </a:prstGeom>
            <a:gradFill>
              <a:gsLst>
                <a:gs pos="0">
                  <a:srgbClr val="E30000"/>
                </a:gs>
                <a:gs pos="100000">
                  <a:srgbClr val="760303"/>
                </a:gs>
              </a:gsLst>
              <a:lin ang="18900000" scaled="0"/>
            </a:gra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矩形 15">
              <a:extLst>
                <a:ext uri="{FF2B5EF4-FFF2-40B4-BE49-F238E27FC236}">
                  <a16:creationId xmlns="" xmlns:a16="http://schemas.microsoft.com/office/drawing/2014/main" id="{7784CA7E-8CA7-439C-884D-5DA14D195FBB}"/>
                </a:ext>
              </a:extLst>
            </p:cNvPr>
            <p:cNvSpPr/>
            <p:nvPr/>
          </p:nvSpPr>
          <p:spPr>
            <a:xfrm>
              <a:off x="6287388" y="2266718"/>
              <a:ext cx="3602201" cy="400109"/>
            </a:xfrm>
            <a:prstGeom prst="rect">
              <a:avLst/>
            </a:prstGeom>
          </p:spPr>
          <p:txBody>
            <a:bodyPr wrap="square">
              <a:spAutoFit/>
            </a:bodyPr>
            <a:lstStyle/>
            <a:p>
              <a:pPr lvl="0"/>
              <a:r>
                <a:rPr lang="zh-CN" altLang="en-US" sz="2000" b="1" dirty="0">
                  <a:solidFill>
                    <a:schemeClr val="bg1"/>
                  </a:solidFill>
                  <a:latin typeface="微软雅黑" panose="020B0503020204020204" pitchFamily="2" charset="-122"/>
                  <a:ea typeface="微软雅黑" panose="020B0503020204020204" pitchFamily="2" charset="-122"/>
                </a:rPr>
                <a:t>履行职责方面</a:t>
              </a:r>
              <a:endParaRPr lang="zh-CN" altLang="en-US" sz="2000" b="1" dirty="0">
                <a:solidFill>
                  <a:schemeClr val="bg1"/>
                </a:solidFill>
                <a:latin typeface="微软雅黑" panose="020B0503020204020204" pitchFamily="2" charset="-122"/>
                <a:ea typeface="微软雅黑" panose="020B0503020204020204" pitchFamily="2" charset="-122"/>
              </a:endParaRPr>
            </a:p>
          </p:txBody>
        </p:sp>
        <p:sp>
          <p:nvSpPr>
            <p:cNvPr id="17" name="圆角矩形 20">
              <a:extLst>
                <a:ext uri="{FF2B5EF4-FFF2-40B4-BE49-F238E27FC236}">
                  <a16:creationId xmlns="" xmlns:a16="http://schemas.microsoft.com/office/drawing/2014/main" id="{AC6778F3-BA4D-44B5-B059-10931B8E7347}"/>
                </a:ext>
              </a:extLst>
            </p:cNvPr>
            <p:cNvSpPr>
              <a:spLocks noChangeAspect="1"/>
            </p:cNvSpPr>
            <p:nvPr/>
          </p:nvSpPr>
          <p:spPr>
            <a:xfrm>
              <a:off x="5600920" y="2250773"/>
              <a:ext cx="430993" cy="43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C00000"/>
                  </a:solidFill>
                  <a:latin typeface="微软雅黑" panose="020B0503020204020204" charset="-122"/>
                  <a:ea typeface="微软雅黑" panose="020B0503020204020204" charset="-122"/>
                </a:rPr>
                <a:t>3</a:t>
              </a:r>
            </a:p>
          </p:txBody>
        </p:sp>
      </p:grpSp>
      <p:grpSp>
        <p:nvGrpSpPr>
          <p:cNvPr id="18" name="组合 16">
            <a:extLst>
              <a:ext uri="{FF2B5EF4-FFF2-40B4-BE49-F238E27FC236}">
                <a16:creationId xmlns="" xmlns:a16="http://schemas.microsoft.com/office/drawing/2014/main" id="{990C230B-DB59-4CD3-BE6E-A1D30E8E0B74}"/>
              </a:ext>
            </a:extLst>
          </p:cNvPr>
          <p:cNvGrpSpPr/>
          <p:nvPr/>
        </p:nvGrpSpPr>
        <p:grpSpPr>
          <a:xfrm>
            <a:off x="5519997" y="3728255"/>
            <a:ext cx="4752903" cy="523221"/>
            <a:chOff x="5544649" y="2877190"/>
            <a:chExt cx="4752902" cy="523220"/>
          </a:xfrm>
        </p:grpSpPr>
        <p:sp>
          <p:nvSpPr>
            <p:cNvPr id="19" name="圆角矩形 15">
              <a:extLst>
                <a:ext uri="{FF2B5EF4-FFF2-40B4-BE49-F238E27FC236}">
                  <a16:creationId xmlns="" xmlns:a16="http://schemas.microsoft.com/office/drawing/2014/main" id="{D09CD88B-C091-429E-A955-5CA95E0ABDD6}"/>
                </a:ext>
              </a:extLst>
            </p:cNvPr>
            <p:cNvSpPr/>
            <p:nvPr/>
          </p:nvSpPr>
          <p:spPr>
            <a:xfrm>
              <a:off x="5544649" y="2877190"/>
              <a:ext cx="4752902" cy="523220"/>
            </a:xfrm>
            <a:prstGeom prst="roundRect">
              <a:avLst/>
            </a:prstGeom>
            <a:gradFill>
              <a:gsLst>
                <a:gs pos="0">
                  <a:srgbClr val="E30000"/>
                </a:gs>
                <a:gs pos="100000">
                  <a:srgbClr val="760303"/>
                </a:gs>
              </a:gsLst>
              <a:lin ang="18900000" scaled="0"/>
            </a:gra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矩形 19">
              <a:extLst>
                <a:ext uri="{FF2B5EF4-FFF2-40B4-BE49-F238E27FC236}">
                  <a16:creationId xmlns="" xmlns:a16="http://schemas.microsoft.com/office/drawing/2014/main" id="{ACB54514-5C80-4C89-B804-6592E77BAC8B}"/>
                </a:ext>
              </a:extLst>
            </p:cNvPr>
            <p:cNvSpPr/>
            <p:nvPr/>
          </p:nvSpPr>
          <p:spPr>
            <a:xfrm>
              <a:off x="6287388" y="2938745"/>
              <a:ext cx="3602201" cy="400109"/>
            </a:xfrm>
            <a:prstGeom prst="rect">
              <a:avLst/>
            </a:prstGeom>
          </p:spPr>
          <p:txBody>
            <a:bodyPr wrap="square">
              <a:spAutoFit/>
            </a:bodyPr>
            <a:lstStyle/>
            <a:p>
              <a:pPr lvl="0"/>
              <a:r>
                <a:rPr lang="zh-CN" altLang="en-US" sz="2000" b="1" dirty="0">
                  <a:solidFill>
                    <a:schemeClr val="bg1"/>
                  </a:solidFill>
                  <a:latin typeface="微软雅黑" panose="020B0503020204020204" pitchFamily="2" charset="-122"/>
                  <a:ea typeface="微软雅黑" panose="020B0503020204020204" pitchFamily="2" charset="-122"/>
                </a:rPr>
                <a:t>廉洁自律方面</a:t>
              </a:r>
              <a:endParaRPr lang="zh-CN" altLang="en-US" sz="2000" b="1" dirty="0">
                <a:solidFill>
                  <a:schemeClr val="bg1"/>
                </a:solidFill>
                <a:latin typeface="微软雅黑" panose="020B0503020204020204" pitchFamily="2" charset="-122"/>
                <a:ea typeface="微软雅黑" panose="020B0503020204020204" pitchFamily="2" charset="-122"/>
              </a:endParaRPr>
            </a:p>
          </p:txBody>
        </p:sp>
        <p:sp>
          <p:nvSpPr>
            <p:cNvPr id="21" name="圆角矩形 21">
              <a:extLst>
                <a:ext uri="{FF2B5EF4-FFF2-40B4-BE49-F238E27FC236}">
                  <a16:creationId xmlns="" xmlns:a16="http://schemas.microsoft.com/office/drawing/2014/main" id="{DEA31CB2-8E8E-46DC-AEA3-2167303E50E4}"/>
                </a:ext>
              </a:extLst>
            </p:cNvPr>
            <p:cNvSpPr>
              <a:spLocks noChangeAspect="1"/>
            </p:cNvSpPr>
            <p:nvPr/>
          </p:nvSpPr>
          <p:spPr>
            <a:xfrm>
              <a:off x="5600920" y="2922800"/>
              <a:ext cx="430993" cy="43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C00000"/>
                  </a:solidFill>
                  <a:latin typeface="微软雅黑" panose="020B0503020204020204" charset="-122"/>
                  <a:ea typeface="微软雅黑" panose="020B0503020204020204" charset="-122"/>
                </a:rPr>
                <a:t>4</a:t>
              </a:r>
            </a:p>
          </p:txBody>
        </p:sp>
      </p:grpSp>
      <p:grpSp>
        <p:nvGrpSpPr>
          <p:cNvPr id="22" name="组合 16">
            <a:extLst>
              <a:ext uri="{FF2B5EF4-FFF2-40B4-BE49-F238E27FC236}">
                <a16:creationId xmlns="" xmlns:a16="http://schemas.microsoft.com/office/drawing/2014/main" id="{990C230B-DB59-4CD3-BE6E-A1D30E8E0B74}"/>
              </a:ext>
            </a:extLst>
          </p:cNvPr>
          <p:cNvGrpSpPr/>
          <p:nvPr/>
        </p:nvGrpSpPr>
        <p:grpSpPr>
          <a:xfrm>
            <a:off x="5519996" y="4481888"/>
            <a:ext cx="4752903" cy="523221"/>
            <a:chOff x="5544649" y="2877190"/>
            <a:chExt cx="4752902" cy="523220"/>
          </a:xfrm>
        </p:grpSpPr>
        <p:sp>
          <p:nvSpPr>
            <p:cNvPr id="23" name="圆角矩形 15">
              <a:extLst>
                <a:ext uri="{FF2B5EF4-FFF2-40B4-BE49-F238E27FC236}">
                  <a16:creationId xmlns="" xmlns:a16="http://schemas.microsoft.com/office/drawing/2014/main" id="{D09CD88B-C091-429E-A955-5CA95E0ABDD6}"/>
                </a:ext>
              </a:extLst>
            </p:cNvPr>
            <p:cNvSpPr/>
            <p:nvPr/>
          </p:nvSpPr>
          <p:spPr>
            <a:xfrm>
              <a:off x="5544649" y="2877190"/>
              <a:ext cx="4752902" cy="523220"/>
            </a:xfrm>
            <a:prstGeom prst="roundRect">
              <a:avLst/>
            </a:prstGeom>
            <a:gradFill>
              <a:gsLst>
                <a:gs pos="0">
                  <a:srgbClr val="E30000"/>
                </a:gs>
                <a:gs pos="100000">
                  <a:srgbClr val="760303"/>
                </a:gs>
              </a:gsLst>
              <a:lin ang="18900000" scaled="0"/>
            </a:gradFill>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4" name="矩形 23">
              <a:extLst>
                <a:ext uri="{FF2B5EF4-FFF2-40B4-BE49-F238E27FC236}">
                  <a16:creationId xmlns="" xmlns:a16="http://schemas.microsoft.com/office/drawing/2014/main" id="{ACB54514-5C80-4C89-B804-6592E77BAC8B}"/>
                </a:ext>
              </a:extLst>
            </p:cNvPr>
            <p:cNvSpPr/>
            <p:nvPr/>
          </p:nvSpPr>
          <p:spPr>
            <a:xfrm>
              <a:off x="6287388" y="2938745"/>
              <a:ext cx="3602201" cy="400109"/>
            </a:xfrm>
            <a:prstGeom prst="rect">
              <a:avLst/>
            </a:prstGeom>
          </p:spPr>
          <p:txBody>
            <a:bodyPr wrap="square">
              <a:spAutoFit/>
            </a:bodyPr>
            <a:lstStyle/>
            <a:p>
              <a:pPr lvl="0"/>
              <a:r>
                <a:rPr lang="zh-CN" altLang="en-US" sz="2000" b="1" dirty="0">
                  <a:solidFill>
                    <a:schemeClr val="bg1"/>
                  </a:solidFill>
                  <a:latin typeface="微软雅黑" panose="020B0503020204020204" pitchFamily="2" charset="-122"/>
                  <a:ea typeface="微软雅黑" panose="020B0503020204020204" pitchFamily="2" charset="-122"/>
                </a:rPr>
                <a:t>存在的问题和努力方向</a:t>
              </a:r>
              <a:endParaRPr lang="zh-CN" altLang="en-US" sz="2000" b="1" dirty="0">
                <a:solidFill>
                  <a:schemeClr val="bg1"/>
                </a:solidFill>
                <a:latin typeface="微软雅黑" panose="020B0503020204020204" pitchFamily="2" charset="-122"/>
                <a:ea typeface="微软雅黑" panose="020B0503020204020204" pitchFamily="2" charset="-122"/>
              </a:endParaRPr>
            </a:p>
          </p:txBody>
        </p:sp>
        <p:sp>
          <p:nvSpPr>
            <p:cNvPr id="25" name="圆角矩形 21">
              <a:extLst>
                <a:ext uri="{FF2B5EF4-FFF2-40B4-BE49-F238E27FC236}">
                  <a16:creationId xmlns="" xmlns:a16="http://schemas.microsoft.com/office/drawing/2014/main" id="{DEA31CB2-8E8E-46DC-AEA3-2167303E50E4}"/>
                </a:ext>
              </a:extLst>
            </p:cNvPr>
            <p:cNvSpPr>
              <a:spLocks noChangeAspect="1"/>
            </p:cNvSpPr>
            <p:nvPr/>
          </p:nvSpPr>
          <p:spPr>
            <a:xfrm>
              <a:off x="5600920" y="2922800"/>
              <a:ext cx="430993" cy="43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C00000"/>
                  </a:solidFill>
                  <a:latin typeface="微软雅黑" panose="020B0503020204020204" charset="-122"/>
                  <a:ea typeface="微软雅黑" panose="020B0503020204020204" charset="-122"/>
                </a:rPr>
                <a:t>5</a:t>
              </a:r>
              <a:endParaRPr lang="en-US" altLang="zh-CN" sz="2800" b="1" dirty="0">
                <a:solidFill>
                  <a:srgbClr val="C00000"/>
                </a:solidFill>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674851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par>
                                <p:cTn id="10" presetID="6" presetClass="emph" presetSubtype="0" decel="100000" fill="hold" grpId="1" nodeType="withEffect">
                                  <p:stCondLst>
                                    <p:cond delay="200"/>
                                  </p:stCondLst>
                                  <p:childTnLst>
                                    <p:animScale>
                                      <p:cBhvr>
                                        <p:cTn id="11" dur="250" fill="hold"/>
                                        <p:tgtEl>
                                          <p:spTgt spid="3"/>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3"/>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4"/>
                                        </p:tgtEl>
                                        <p:attrNameLst>
                                          <p:attrName>style.visibility</p:attrName>
                                        </p:attrNameLst>
                                      </p:cBhvr>
                                      <p:to>
                                        <p:strVal val="visible"/>
                                      </p:to>
                                    </p:set>
                                    <p:anim calcmode="lin" valueType="num">
                                      <p:cBhvr>
                                        <p:cTn id="16" dur="250" fill="hold"/>
                                        <p:tgtEl>
                                          <p:spTgt spid="4"/>
                                        </p:tgtEl>
                                        <p:attrNameLst>
                                          <p:attrName>ppt_w</p:attrName>
                                        </p:attrNameLst>
                                      </p:cBhvr>
                                      <p:tavLst>
                                        <p:tav tm="0">
                                          <p:val>
                                            <p:fltVal val="0"/>
                                          </p:val>
                                        </p:tav>
                                        <p:tav tm="100000">
                                          <p:val>
                                            <p:strVal val="#ppt_w"/>
                                          </p:val>
                                        </p:tav>
                                      </p:tavLst>
                                    </p:anim>
                                    <p:anim calcmode="lin" valueType="num">
                                      <p:cBhvr>
                                        <p:cTn id="17" dur="250" fill="hold"/>
                                        <p:tgtEl>
                                          <p:spTgt spid="4"/>
                                        </p:tgtEl>
                                        <p:attrNameLst>
                                          <p:attrName>ppt_h</p:attrName>
                                        </p:attrNameLst>
                                      </p:cBhvr>
                                      <p:tavLst>
                                        <p:tav tm="0">
                                          <p:val>
                                            <p:fltVal val="0"/>
                                          </p:val>
                                        </p:tav>
                                        <p:tav tm="100000">
                                          <p:val>
                                            <p:strVal val="#ppt_h"/>
                                          </p:val>
                                        </p:tav>
                                      </p:tavLst>
                                    </p:anim>
                                    <p:animEffect transition="in" filter="fade">
                                      <p:cBhvr>
                                        <p:cTn id="18" dur="250"/>
                                        <p:tgtEl>
                                          <p:spTgt spid="4"/>
                                        </p:tgtEl>
                                      </p:cBhvr>
                                    </p:animEffect>
                                  </p:childTnLst>
                                </p:cTn>
                              </p:par>
                              <p:par>
                                <p:cTn id="19" presetID="6" presetClass="emph" presetSubtype="0" decel="100000" fill="hold" grpId="1" nodeType="withEffect">
                                  <p:stCondLst>
                                    <p:cond delay="600"/>
                                  </p:stCondLst>
                                  <p:childTnLst>
                                    <p:animScale>
                                      <p:cBhvr>
                                        <p:cTn id="20" dur="250" fill="hold"/>
                                        <p:tgtEl>
                                          <p:spTgt spid="4"/>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4"/>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250" fill="hold"/>
                                        <p:tgtEl>
                                          <p:spTgt spid="5"/>
                                        </p:tgtEl>
                                        <p:attrNameLst>
                                          <p:attrName>ppt_w</p:attrName>
                                        </p:attrNameLst>
                                      </p:cBhvr>
                                      <p:tavLst>
                                        <p:tav tm="0">
                                          <p:val>
                                            <p:fltVal val="0"/>
                                          </p:val>
                                        </p:tav>
                                        <p:tav tm="100000">
                                          <p:val>
                                            <p:strVal val="#ppt_w"/>
                                          </p:val>
                                        </p:tav>
                                      </p:tavLst>
                                    </p:anim>
                                    <p:anim calcmode="lin" valueType="num">
                                      <p:cBhvr>
                                        <p:cTn id="26" dur="250" fill="hold"/>
                                        <p:tgtEl>
                                          <p:spTgt spid="5"/>
                                        </p:tgtEl>
                                        <p:attrNameLst>
                                          <p:attrName>ppt_h</p:attrName>
                                        </p:attrNameLst>
                                      </p:cBhvr>
                                      <p:tavLst>
                                        <p:tav tm="0">
                                          <p:val>
                                            <p:fltVal val="0"/>
                                          </p:val>
                                        </p:tav>
                                        <p:tav tm="100000">
                                          <p:val>
                                            <p:strVal val="#ppt_h"/>
                                          </p:val>
                                        </p:tav>
                                      </p:tavLst>
                                    </p:anim>
                                    <p:animEffect transition="in" filter="fade">
                                      <p:cBhvr>
                                        <p:cTn id="27" dur="250"/>
                                        <p:tgtEl>
                                          <p:spTgt spid="5"/>
                                        </p:tgtEl>
                                      </p:cBhvr>
                                    </p:animEffect>
                                  </p:childTnLst>
                                </p:cTn>
                              </p:par>
                              <p:par>
                                <p:cTn id="28" presetID="6" presetClass="emph" presetSubtype="0" decel="100000" fill="hold" grpId="1" nodeType="withEffect">
                                  <p:stCondLst>
                                    <p:cond delay="800"/>
                                  </p:stCondLst>
                                  <p:childTnLst>
                                    <p:animScale>
                                      <p:cBhvr>
                                        <p:cTn id="29" dur="250" fill="hold"/>
                                        <p:tgtEl>
                                          <p:spTgt spid="5"/>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5"/>
                                        </p:tgtEl>
                                      </p:cBhvr>
                                      <p:by x="83000" y="83000"/>
                                    </p:animScale>
                                  </p:childTnLst>
                                </p:cTn>
                              </p:par>
                            </p:childTnLst>
                          </p:cTn>
                        </p:par>
                        <p:par>
                          <p:cTn id="32" fill="hold">
                            <p:stCondLst>
                              <p:cond delay="1250"/>
                            </p:stCondLst>
                            <p:childTnLst>
                              <p:par>
                                <p:cTn id="33" presetID="53" presetClass="entr" presetSubtype="16"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par>
                                <p:cTn id="38" presetID="35" presetClass="path" presetSubtype="0" accel="50000" decel="50000" fill="hold" nodeType="withEffect">
                                  <p:stCondLst>
                                    <p:cond delay="0"/>
                                  </p:stCondLst>
                                  <p:childTnLst>
                                    <p:animMotion origin="layout" path="M 1.25E-6 -1.11111E-6 L 0.31575 -1.11111E-6 " pathEditMode="relative" rAng="0" ptsTypes="AA">
                                      <p:cBhvr>
                                        <p:cTn id="39" dur="1000" spd="-100000" fill="hold"/>
                                        <p:tgtEl>
                                          <p:spTgt spid="6"/>
                                        </p:tgtEl>
                                        <p:attrNameLst>
                                          <p:attrName>ppt_x</p:attrName>
                                          <p:attrName>ppt_y</p:attrName>
                                        </p:attrNameLst>
                                      </p:cBhvr>
                                      <p:rCtr x="15781" y="0"/>
                                    </p:animMotion>
                                  </p:childTnLst>
                                </p:cTn>
                              </p:par>
                              <p:par>
                                <p:cTn id="40" presetID="53" presetClass="entr" presetSubtype="16" fill="hold" nodeType="withEffect">
                                  <p:stCondLst>
                                    <p:cond delay="30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35" presetClass="path" presetSubtype="0" accel="50000" decel="50000" fill="hold" nodeType="withEffect">
                                  <p:stCondLst>
                                    <p:cond delay="300"/>
                                  </p:stCondLst>
                                  <p:childTnLst>
                                    <p:animMotion origin="layout" path="M 1.25E-6 -1.11111E-6 L 0.31575 -1.11111E-6 " pathEditMode="relative" rAng="0" ptsTypes="AA">
                                      <p:cBhvr>
                                        <p:cTn id="46" dur="1000" spd="-100000" fill="hold"/>
                                        <p:tgtEl>
                                          <p:spTgt spid="10"/>
                                        </p:tgtEl>
                                        <p:attrNameLst>
                                          <p:attrName>ppt_x</p:attrName>
                                          <p:attrName>ppt_y</p:attrName>
                                        </p:attrNameLst>
                                      </p:cBhvr>
                                      <p:rCtr x="15781" y="0"/>
                                    </p:animMotion>
                                  </p:childTnLst>
                                </p:cTn>
                              </p:par>
                              <p:par>
                                <p:cTn id="47" presetID="53" presetClass="entr" presetSubtype="16" fill="hold" nodeType="withEffect">
                                  <p:stCondLst>
                                    <p:cond delay="6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35" presetClass="path" presetSubtype="0" accel="50000" decel="50000" fill="hold" nodeType="withEffect">
                                  <p:stCondLst>
                                    <p:cond delay="600"/>
                                  </p:stCondLst>
                                  <p:childTnLst>
                                    <p:animMotion origin="layout" path="M 1.25E-6 -1.11111E-6 L 0.31575 -1.11111E-6 " pathEditMode="relative" rAng="0" ptsTypes="AA">
                                      <p:cBhvr>
                                        <p:cTn id="53" dur="1000" spd="-100000" fill="hold"/>
                                        <p:tgtEl>
                                          <p:spTgt spid="14"/>
                                        </p:tgtEl>
                                        <p:attrNameLst>
                                          <p:attrName>ppt_x</p:attrName>
                                          <p:attrName>ppt_y</p:attrName>
                                        </p:attrNameLst>
                                      </p:cBhvr>
                                      <p:rCtr x="15781" y="0"/>
                                    </p:animMotion>
                                  </p:childTnLst>
                                </p:cTn>
                              </p:par>
                              <p:par>
                                <p:cTn id="54" presetID="53" presetClass="entr" presetSubtype="16" fill="hold" nodeType="withEffect">
                                  <p:stCondLst>
                                    <p:cond delay="90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par>
                                <p:cTn id="59" presetID="35" presetClass="path" presetSubtype="0" accel="50000" decel="50000" fill="hold" nodeType="withEffect">
                                  <p:stCondLst>
                                    <p:cond delay="900"/>
                                  </p:stCondLst>
                                  <p:childTnLst>
                                    <p:animMotion origin="layout" path="M 1.25E-6 -1.11111E-6 L 0.31575 -1.11111E-6 " pathEditMode="relative" rAng="0" ptsTypes="AA">
                                      <p:cBhvr>
                                        <p:cTn id="60" dur="1000" spd="-100000" fill="hold"/>
                                        <p:tgtEl>
                                          <p:spTgt spid="18"/>
                                        </p:tgtEl>
                                        <p:attrNameLst>
                                          <p:attrName>ppt_x</p:attrName>
                                          <p:attrName>ppt_y</p:attrName>
                                        </p:attrNameLst>
                                      </p:cBhvr>
                                      <p:rCtr x="15781" y="0"/>
                                    </p:animMotion>
                                  </p:childTnLst>
                                </p:cTn>
                              </p:par>
                              <p:par>
                                <p:cTn id="61" presetID="53" presetClass="entr" presetSubtype="16" fill="hold" nodeType="withEffect">
                                  <p:stCondLst>
                                    <p:cond delay="90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animEffect transition="in" filter="fade">
                                      <p:cBhvr>
                                        <p:cTn id="65" dur="500"/>
                                        <p:tgtEl>
                                          <p:spTgt spid="22"/>
                                        </p:tgtEl>
                                      </p:cBhvr>
                                    </p:animEffect>
                                  </p:childTnLst>
                                </p:cTn>
                              </p:par>
                              <p:par>
                                <p:cTn id="66" presetID="35" presetClass="path" presetSubtype="0" accel="50000" decel="50000" fill="hold" nodeType="withEffect">
                                  <p:stCondLst>
                                    <p:cond delay="900"/>
                                  </p:stCondLst>
                                  <p:childTnLst>
                                    <p:animMotion origin="layout" path="M 1.25E-6 -1.11111E-6 L 0.31575 -1.11111E-6 " pathEditMode="relative" rAng="0" ptsTypes="AA">
                                      <p:cBhvr>
                                        <p:cTn id="67" dur="1000" spd="-100000" fill="hold"/>
                                        <p:tgtEl>
                                          <p:spTgt spid="22"/>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3" grpId="2" bldLvl="0" animBg="1"/>
      <p:bldP spid="4" grpId="0" bldLvl="0" animBg="1"/>
      <p:bldP spid="4" grpId="1" bldLvl="0" animBg="1"/>
      <p:bldP spid="4" grpId="2" bldLvl="0" animBg="1"/>
      <p:bldP spid="5" grpId="0" bldLvl="0" animBg="1"/>
      <p:bldP spid="5" grpId="1" bldLvl="0" animBg="1"/>
      <p:bldP spid="5" grpId="2"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5579" y="2147514"/>
            <a:ext cx="9117452" cy="23736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87"/>
          </a:p>
        </p:txBody>
      </p:sp>
      <p:sp>
        <p:nvSpPr>
          <p:cNvPr id="3" name="矩形 2"/>
          <p:cNvSpPr>
            <a:spLocks noChangeArrowheads="1"/>
          </p:cNvSpPr>
          <p:nvPr/>
        </p:nvSpPr>
        <p:spPr bwMode="auto">
          <a:xfrm>
            <a:off x="2313184" y="2210676"/>
            <a:ext cx="7720931" cy="224674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p>
            <a:pPr lvl="0" algn="just">
              <a:lnSpc>
                <a:spcPct val="200000"/>
              </a:lnSpc>
            </a:pPr>
            <a:r>
              <a:rPr lang="zh-CN" altLang="en-US" sz="1400" dirty="0">
                <a:solidFill>
                  <a:schemeClr val="bg1"/>
                </a:solidFill>
                <a:latin typeface="微软雅黑" panose="020B0503020204020204" pitchFamily="2" charset="-122"/>
                <a:ea typeface="微软雅黑" panose="020B0503020204020204" pitchFamily="2" charset="-122"/>
              </a:rPr>
              <a:t>率先垂范，以身作则。在日常工作中，本人能够自觉遵守中央“四大纪律、八项要求”和集团公司党委廉洁从政的规定，严格按照</a:t>
            </a:r>
            <a:r>
              <a:rPr lang="en-US" altLang="x-none" sz="1400" dirty="0">
                <a:solidFill>
                  <a:schemeClr val="bg1"/>
                </a:solidFill>
                <a:latin typeface="微软雅黑" panose="020B0503020204020204" pitchFamily="2" charset="-122"/>
                <a:ea typeface="微软雅黑" panose="020B0503020204020204" pitchFamily="2" charset="-122"/>
              </a:rPr>
              <a:t>《</a:t>
            </a:r>
            <a:r>
              <a:rPr lang="zh-CN" altLang="en-US" sz="1400" dirty="0">
                <a:solidFill>
                  <a:schemeClr val="bg1"/>
                </a:solidFill>
                <a:latin typeface="微软雅黑" panose="020B0503020204020204" pitchFamily="2" charset="-122"/>
                <a:ea typeface="微软雅黑" panose="020B0503020204020204" pitchFamily="2" charset="-122"/>
              </a:rPr>
              <a:t>党章</a:t>
            </a:r>
            <a:r>
              <a:rPr lang="en-US" altLang="x-none" sz="1400" dirty="0">
                <a:solidFill>
                  <a:schemeClr val="bg1"/>
                </a:solidFill>
                <a:latin typeface="微软雅黑" panose="020B0503020204020204" pitchFamily="2" charset="-122"/>
                <a:ea typeface="微软雅黑" panose="020B0503020204020204" pitchFamily="2" charset="-122"/>
              </a:rPr>
              <a:t>》</a:t>
            </a:r>
            <a:r>
              <a:rPr lang="zh-CN" altLang="en-US" sz="1400" dirty="0">
                <a:solidFill>
                  <a:schemeClr val="bg1"/>
                </a:solidFill>
                <a:latin typeface="微软雅黑" panose="020B0503020204020204" pitchFamily="2" charset="-122"/>
                <a:ea typeface="微软雅黑" panose="020B0503020204020204" pitchFamily="2" charset="-122"/>
              </a:rPr>
              <a:t>及廉洁从政</a:t>
            </a:r>
            <a:r>
              <a:rPr lang="en-US" altLang="x-none" sz="1400" dirty="0">
                <a:solidFill>
                  <a:schemeClr val="bg1"/>
                </a:solidFill>
                <a:latin typeface="微软雅黑" panose="020B0503020204020204" pitchFamily="2" charset="-122"/>
                <a:ea typeface="微软雅黑" panose="020B0503020204020204" pitchFamily="2" charset="-122"/>
              </a:rPr>
              <a:t>《</a:t>
            </a:r>
            <a:r>
              <a:rPr lang="zh-CN" altLang="en-US" sz="1400" dirty="0">
                <a:solidFill>
                  <a:schemeClr val="bg1"/>
                </a:solidFill>
                <a:latin typeface="微软雅黑" panose="020B0503020204020204" pitchFamily="2" charset="-122"/>
                <a:ea typeface="微软雅黑" panose="020B0503020204020204" pitchFamily="2" charset="-122"/>
              </a:rPr>
              <a:t>准则</a:t>
            </a:r>
            <a:r>
              <a:rPr lang="en-US" altLang="x-none" sz="1400" dirty="0">
                <a:solidFill>
                  <a:schemeClr val="bg1"/>
                </a:solidFill>
                <a:latin typeface="微软雅黑" panose="020B0503020204020204" pitchFamily="2" charset="-122"/>
                <a:ea typeface="微软雅黑" panose="020B0503020204020204" pitchFamily="2" charset="-122"/>
              </a:rPr>
              <a:t>》</a:t>
            </a:r>
            <a:r>
              <a:rPr lang="zh-CN" altLang="en-US" sz="1400" dirty="0">
                <a:solidFill>
                  <a:schemeClr val="bg1"/>
                </a:solidFill>
                <a:latin typeface="微软雅黑" panose="020B0503020204020204" pitchFamily="2" charset="-122"/>
                <a:ea typeface="微软雅黑" panose="020B0503020204020204" pitchFamily="2" charset="-122"/>
              </a:rPr>
              <a:t>的有关规定，带头搞好党风廉政建设，规范自己的言行，切实做到自重、自省、自警、自励，自觉接受群众监督。工作中，要求别人不做的，自己首先不做</a:t>
            </a:r>
            <a:r>
              <a:rPr lang="en-US" altLang="x-none" sz="1400" dirty="0">
                <a:solidFill>
                  <a:schemeClr val="bg1"/>
                </a:solidFill>
                <a:latin typeface="微软雅黑" panose="020B0503020204020204" pitchFamily="2" charset="-122"/>
                <a:ea typeface="微软雅黑" panose="020B0503020204020204" pitchFamily="2" charset="-122"/>
              </a:rPr>
              <a:t>;</a:t>
            </a:r>
            <a:r>
              <a:rPr lang="zh-CN" altLang="en-US" sz="1400" dirty="0">
                <a:solidFill>
                  <a:schemeClr val="bg1"/>
                </a:solidFill>
                <a:latin typeface="微软雅黑" panose="020B0503020204020204" pitchFamily="2" charset="-122"/>
                <a:ea typeface="微软雅黑" panose="020B0503020204020204" pitchFamily="2" charset="-122"/>
              </a:rPr>
              <a:t>要求别人做到的，自己首先做到。严于律己，率先垂范，注重实效，力戒空谈</a:t>
            </a:r>
            <a:r>
              <a:rPr lang="en-US" altLang="x-none" sz="1400" dirty="0">
                <a:solidFill>
                  <a:schemeClr val="bg1"/>
                </a:solidFill>
                <a:latin typeface="微软雅黑" panose="020B0503020204020204" pitchFamily="2" charset="-122"/>
                <a:ea typeface="微软雅黑" panose="020B0503020204020204" pitchFamily="2" charset="-122"/>
              </a:rPr>
              <a:t>；</a:t>
            </a:r>
            <a:r>
              <a:rPr lang="zh-CN" altLang="en-US" sz="1400" dirty="0">
                <a:solidFill>
                  <a:schemeClr val="bg1"/>
                </a:solidFill>
                <a:latin typeface="微软雅黑" panose="020B0503020204020204" pitchFamily="2" charset="-122"/>
                <a:ea typeface="微软雅黑" panose="020B0503020204020204" pitchFamily="2" charset="-122"/>
              </a:rPr>
              <a:t>工作上坚持高标准，生活上保持严要求，从不搞特殊化，从不以权谋私。</a:t>
            </a:r>
            <a:endParaRPr lang="zh-CN" altLang="en-US" sz="1400" dirty="0">
              <a:solidFill>
                <a:schemeClr val="bg1"/>
              </a:solidFill>
              <a:latin typeface="微软雅黑" panose="020B0503020204020204" pitchFamily="2" charset="-122"/>
              <a:ea typeface="微软雅黑" panose="020B0503020204020204" pitchFamily="2" charset="-122"/>
            </a:endParaRPr>
          </a:p>
        </p:txBody>
      </p:sp>
      <p:grpSp>
        <p:nvGrpSpPr>
          <p:cNvPr id="4" name="组合 21"/>
          <p:cNvGrpSpPr/>
          <p:nvPr/>
        </p:nvGrpSpPr>
        <p:grpSpPr>
          <a:xfrm>
            <a:off x="9499478" y="2068290"/>
            <a:ext cx="1889155" cy="1812872"/>
            <a:chOff x="8876147" y="3192042"/>
            <a:chExt cx="1889647" cy="1813344"/>
          </a:xfrm>
          <a:solidFill>
            <a:srgbClr val="D8D8D8"/>
          </a:solidFill>
        </p:grpSpPr>
        <p:sp>
          <p:nvSpPr>
            <p:cNvPr id="5" name="任意多边形 22"/>
            <p:cNvSpPr/>
            <p:nvPr/>
          </p:nvSpPr>
          <p:spPr>
            <a:xfrm>
              <a:off x="10622170" y="4830722"/>
              <a:ext cx="136506" cy="174664"/>
            </a:xfrm>
            <a:custGeom>
              <a:avLst/>
              <a:gdLst>
                <a:gd name="connsiteX0" fmla="*/ 102393 w 102393"/>
                <a:gd name="connsiteY0" fmla="*/ 130968 h 130968"/>
                <a:gd name="connsiteX1" fmla="*/ 0 w 102393"/>
                <a:gd name="connsiteY1" fmla="*/ 130968 h 130968"/>
                <a:gd name="connsiteX2" fmla="*/ 0 w 102393"/>
                <a:gd name="connsiteY2" fmla="*/ 0 h 130968"/>
                <a:gd name="connsiteX3" fmla="*/ 102393 w 102393"/>
                <a:gd name="connsiteY3" fmla="*/ 130968 h 130968"/>
              </a:gdLst>
              <a:ahLst/>
              <a:cxnLst>
                <a:cxn ang="0">
                  <a:pos x="connsiteX0" y="connsiteY0"/>
                </a:cxn>
                <a:cxn ang="0">
                  <a:pos x="connsiteX1" y="connsiteY1"/>
                </a:cxn>
                <a:cxn ang="0">
                  <a:pos x="connsiteX2" y="connsiteY2"/>
                </a:cxn>
                <a:cxn ang="0">
                  <a:pos x="connsiteX3" y="connsiteY3"/>
                </a:cxn>
              </a:cxnLst>
              <a:rect l="l" t="t" r="r" b="b"/>
              <a:pathLst>
                <a:path w="102393" h="130968">
                  <a:moveTo>
                    <a:pt x="102393" y="130968"/>
                  </a:moveTo>
                  <a:lnTo>
                    <a:pt x="0" y="130968"/>
                  </a:lnTo>
                  <a:lnTo>
                    <a:pt x="0" y="0"/>
                  </a:lnTo>
                  <a:lnTo>
                    <a:pt x="102393" y="130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chemeClr val="tx1">
                    <a:lumMod val="85000"/>
                    <a:lumOff val="15000"/>
                  </a:schemeClr>
                </a:solidFill>
              </a:endParaRPr>
            </a:p>
          </p:txBody>
        </p:sp>
        <p:sp>
          <p:nvSpPr>
            <p:cNvPr id="6" name="任意多边形 23"/>
            <p:cNvSpPr/>
            <p:nvPr/>
          </p:nvSpPr>
          <p:spPr>
            <a:xfrm>
              <a:off x="8876147" y="3192042"/>
              <a:ext cx="152380" cy="95271"/>
            </a:xfrm>
            <a:custGeom>
              <a:avLst/>
              <a:gdLst>
                <a:gd name="connsiteX0" fmla="*/ 19050 w 114300"/>
                <a:gd name="connsiteY0" fmla="*/ 0 h 71437"/>
                <a:gd name="connsiteX1" fmla="*/ 0 w 114300"/>
                <a:gd name="connsiteY1" fmla="*/ 71437 h 71437"/>
                <a:gd name="connsiteX2" fmla="*/ 114300 w 114300"/>
                <a:gd name="connsiteY2" fmla="*/ 71437 h 71437"/>
                <a:gd name="connsiteX3" fmla="*/ 19050 w 114300"/>
                <a:gd name="connsiteY3" fmla="*/ 0 h 71437"/>
              </a:gdLst>
              <a:ahLst/>
              <a:cxnLst>
                <a:cxn ang="0">
                  <a:pos x="connsiteX0" y="connsiteY0"/>
                </a:cxn>
                <a:cxn ang="0">
                  <a:pos x="connsiteX1" y="connsiteY1"/>
                </a:cxn>
                <a:cxn ang="0">
                  <a:pos x="connsiteX2" y="connsiteY2"/>
                </a:cxn>
                <a:cxn ang="0">
                  <a:pos x="connsiteX3" y="connsiteY3"/>
                </a:cxn>
              </a:cxnLst>
              <a:rect l="l" t="t" r="r" b="b"/>
              <a:pathLst>
                <a:path w="114300" h="71437">
                  <a:moveTo>
                    <a:pt x="19050" y="0"/>
                  </a:moveTo>
                  <a:lnTo>
                    <a:pt x="0" y="71437"/>
                  </a:lnTo>
                  <a:lnTo>
                    <a:pt x="114300" y="71437"/>
                  </a:lnTo>
                  <a:lnTo>
                    <a:pt x="190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p>
          </p:txBody>
        </p:sp>
        <p:grpSp>
          <p:nvGrpSpPr>
            <p:cNvPr id="7" name="组合 24"/>
            <p:cNvGrpSpPr/>
            <p:nvPr/>
          </p:nvGrpSpPr>
          <p:grpSpPr>
            <a:xfrm>
              <a:off x="8903430" y="3192042"/>
              <a:ext cx="1862364" cy="1812286"/>
              <a:chOff x="6950444" y="2300288"/>
              <a:chExt cx="1396955" cy="1358900"/>
            </a:xfrm>
            <a:grpFill/>
          </p:grpSpPr>
          <p:sp>
            <p:nvSpPr>
              <p:cNvPr id="8" name="任意多边形 25"/>
              <p:cNvSpPr/>
              <p:nvPr/>
            </p:nvSpPr>
            <p:spPr>
              <a:xfrm>
                <a:off x="6950444" y="2300288"/>
                <a:ext cx="1396955" cy="1358900"/>
              </a:xfrm>
              <a:custGeom>
                <a:avLst/>
                <a:gdLst>
                  <a:gd name="connsiteX0" fmla="*/ 0 w 1319348"/>
                  <a:gd name="connsiteY0" fmla="*/ 0 h 1293223"/>
                  <a:gd name="connsiteX1" fmla="*/ 1319348 w 1319348"/>
                  <a:gd name="connsiteY1" fmla="*/ 1293223 h 1293223"/>
                  <a:gd name="connsiteX2" fmla="*/ 1319348 w 1319348"/>
                  <a:gd name="connsiteY2" fmla="*/ 391886 h 1293223"/>
                  <a:gd name="connsiteX3" fmla="*/ 927463 w 1319348"/>
                  <a:gd name="connsiteY3" fmla="*/ 13063 h 1293223"/>
                  <a:gd name="connsiteX4" fmla="*/ 0 w 1319348"/>
                  <a:gd name="connsiteY4" fmla="*/ 0 h 1293223"/>
                  <a:gd name="connsiteX0" fmla="*/ 0 w 1319348"/>
                  <a:gd name="connsiteY0" fmla="*/ 5987 h 1299210"/>
                  <a:gd name="connsiteX1" fmla="*/ 1319348 w 1319348"/>
                  <a:gd name="connsiteY1" fmla="*/ 1299210 h 1299210"/>
                  <a:gd name="connsiteX2" fmla="*/ 1319348 w 1319348"/>
                  <a:gd name="connsiteY2" fmla="*/ 397873 h 1299210"/>
                  <a:gd name="connsiteX3" fmla="*/ 908413 w 1319348"/>
                  <a:gd name="connsiteY3" fmla="*/ 0 h 1299210"/>
                  <a:gd name="connsiteX4" fmla="*/ 0 w 1319348"/>
                  <a:gd name="connsiteY4" fmla="*/ 5987 h 1299210"/>
                  <a:gd name="connsiteX0" fmla="*/ 0 w 1333635"/>
                  <a:gd name="connsiteY0" fmla="*/ 1225 h 1299210"/>
                  <a:gd name="connsiteX1" fmla="*/ 1333635 w 1333635"/>
                  <a:gd name="connsiteY1" fmla="*/ 1299210 h 1299210"/>
                  <a:gd name="connsiteX2" fmla="*/ 1333635 w 1333635"/>
                  <a:gd name="connsiteY2" fmla="*/ 397873 h 1299210"/>
                  <a:gd name="connsiteX3" fmla="*/ 922700 w 1333635"/>
                  <a:gd name="connsiteY3" fmla="*/ 0 h 1299210"/>
                  <a:gd name="connsiteX4" fmla="*/ 0 w 1333635"/>
                  <a:gd name="connsiteY4" fmla="*/ 1225 h 12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635" h="1299210">
                    <a:moveTo>
                      <a:pt x="0" y="1225"/>
                    </a:moveTo>
                    <a:lnTo>
                      <a:pt x="1333635" y="1299210"/>
                    </a:lnTo>
                    <a:lnTo>
                      <a:pt x="1333635" y="397873"/>
                    </a:lnTo>
                    <a:lnTo>
                      <a:pt x="922700" y="0"/>
                    </a:lnTo>
                    <a:lnTo>
                      <a:pt x="0" y="12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rgbClr val="444455"/>
                  </a:solidFill>
                </a:endParaRPr>
              </a:p>
            </p:txBody>
          </p:sp>
          <p:sp>
            <p:nvSpPr>
              <p:cNvPr id="9" name="矩形 8"/>
              <p:cNvSpPr/>
              <p:nvPr/>
            </p:nvSpPr>
            <p:spPr>
              <a:xfrm rot="2637414">
                <a:off x="7447536" y="2617318"/>
                <a:ext cx="715860" cy="300091"/>
              </a:xfrm>
              <a:prstGeom prst="rect">
                <a:avLst/>
              </a:prstGeom>
              <a:grpFill/>
            </p:spPr>
            <p:txBody>
              <a:bodyPr wrap="none">
                <a:spAutoFit/>
              </a:bodyPr>
              <a:lstStyle/>
              <a:p>
                <a:r>
                  <a:rPr lang="zh-CN" altLang="en-US" sz="2000" dirty="0" smtClean="0">
                    <a:solidFill>
                      <a:srgbClr val="C00000"/>
                    </a:solidFill>
                    <a:latin typeface="微软雅黑" pitchFamily="34" charset="-122"/>
                    <a:ea typeface="微软雅黑" pitchFamily="34" charset="-122"/>
                  </a:rPr>
                  <a:t>措施三</a:t>
                </a:r>
                <a:endParaRPr lang="zh-CN" altLang="en-US" sz="2000" dirty="0">
                  <a:solidFill>
                    <a:srgbClr val="C00000"/>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1091034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5579" y="2147514"/>
            <a:ext cx="9117452" cy="23736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87"/>
          </a:p>
        </p:txBody>
      </p:sp>
      <p:sp>
        <p:nvSpPr>
          <p:cNvPr id="3" name="矩形 2"/>
          <p:cNvSpPr>
            <a:spLocks noChangeArrowheads="1"/>
          </p:cNvSpPr>
          <p:nvPr/>
        </p:nvSpPr>
        <p:spPr bwMode="auto">
          <a:xfrm>
            <a:off x="2318713" y="2318705"/>
            <a:ext cx="7720931" cy="203130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p>
            <a:pPr lvl="0" algn="just">
              <a:lnSpc>
                <a:spcPct val="150000"/>
              </a:lnSpc>
            </a:pPr>
            <a:r>
              <a:rPr lang="zh-CN" altLang="en-US" sz="1400" dirty="0">
                <a:solidFill>
                  <a:schemeClr val="bg1"/>
                </a:solidFill>
                <a:latin typeface="微软雅黑" panose="020B0503020204020204" pitchFamily="2" charset="-122"/>
                <a:ea typeface="微软雅黑" panose="020B0503020204020204" pitchFamily="2" charset="-122"/>
              </a:rPr>
              <a:t>增强党性，廉洁自律。作为一名共产党员，一名国有企业的领导干部，就是要很好地坚持科学的发展观、正确的政绩观和亲民的群众观，就是要在其位，谋其政，肩负起自己的神圣职责。作为锂镁两公司的负责人，我坚持做到了“七个不准”，廉洁自律，克己为公，不为私利所诱，不为金钱所惑，求真务实，锐意进取。始终坚持按原则办事，按规章制度办事，廉洁从政，做到了公平、公正、公开。经常出差住星级以下宾馆，在普通餐馆就餐，以自己的实际行动，树立了领导干部的良好形象，为企业的长足发展，贡献了自己的全部力量。</a:t>
            </a:r>
            <a:endParaRPr lang="zh-CN" altLang="en-US" sz="1400" dirty="0">
              <a:solidFill>
                <a:schemeClr val="bg1"/>
              </a:solidFill>
              <a:latin typeface="微软雅黑" panose="020B0503020204020204" pitchFamily="2" charset="-122"/>
              <a:ea typeface="微软雅黑" panose="020B0503020204020204" pitchFamily="2" charset="-122"/>
            </a:endParaRPr>
          </a:p>
        </p:txBody>
      </p:sp>
      <p:grpSp>
        <p:nvGrpSpPr>
          <p:cNvPr id="4" name="组合 21"/>
          <p:cNvGrpSpPr/>
          <p:nvPr/>
        </p:nvGrpSpPr>
        <p:grpSpPr>
          <a:xfrm>
            <a:off x="9499478" y="2068290"/>
            <a:ext cx="1889155" cy="1812872"/>
            <a:chOff x="8876147" y="3192042"/>
            <a:chExt cx="1889647" cy="1813344"/>
          </a:xfrm>
          <a:solidFill>
            <a:srgbClr val="D8D8D8"/>
          </a:solidFill>
        </p:grpSpPr>
        <p:sp>
          <p:nvSpPr>
            <p:cNvPr id="5" name="任意多边形 22"/>
            <p:cNvSpPr/>
            <p:nvPr/>
          </p:nvSpPr>
          <p:spPr>
            <a:xfrm>
              <a:off x="10622170" y="4830722"/>
              <a:ext cx="136506" cy="174664"/>
            </a:xfrm>
            <a:custGeom>
              <a:avLst/>
              <a:gdLst>
                <a:gd name="connsiteX0" fmla="*/ 102393 w 102393"/>
                <a:gd name="connsiteY0" fmla="*/ 130968 h 130968"/>
                <a:gd name="connsiteX1" fmla="*/ 0 w 102393"/>
                <a:gd name="connsiteY1" fmla="*/ 130968 h 130968"/>
                <a:gd name="connsiteX2" fmla="*/ 0 w 102393"/>
                <a:gd name="connsiteY2" fmla="*/ 0 h 130968"/>
                <a:gd name="connsiteX3" fmla="*/ 102393 w 102393"/>
                <a:gd name="connsiteY3" fmla="*/ 130968 h 130968"/>
              </a:gdLst>
              <a:ahLst/>
              <a:cxnLst>
                <a:cxn ang="0">
                  <a:pos x="connsiteX0" y="connsiteY0"/>
                </a:cxn>
                <a:cxn ang="0">
                  <a:pos x="connsiteX1" y="connsiteY1"/>
                </a:cxn>
                <a:cxn ang="0">
                  <a:pos x="connsiteX2" y="connsiteY2"/>
                </a:cxn>
                <a:cxn ang="0">
                  <a:pos x="connsiteX3" y="connsiteY3"/>
                </a:cxn>
              </a:cxnLst>
              <a:rect l="l" t="t" r="r" b="b"/>
              <a:pathLst>
                <a:path w="102393" h="130968">
                  <a:moveTo>
                    <a:pt x="102393" y="130968"/>
                  </a:moveTo>
                  <a:lnTo>
                    <a:pt x="0" y="130968"/>
                  </a:lnTo>
                  <a:lnTo>
                    <a:pt x="0" y="0"/>
                  </a:lnTo>
                  <a:lnTo>
                    <a:pt x="102393" y="130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chemeClr val="tx1">
                    <a:lumMod val="85000"/>
                    <a:lumOff val="15000"/>
                  </a:schemeClr>
                </a:solidFill>
              </a:endParaRPr>
            </a:p>
          </p:txBody>
        </p:sp>
        <p:sp>
          <p:nvSpPr>
            <p:cNvPr id="6" name="任意多边形 23"/>
            <p:cNvSpPr/>
            <p:nvPr/>
          </p:nvSpPr>
          <p:spPr>
            <a:xfrm>
              <a:off x="8876147" y="3192042"/>
              <a:ext cx="152380" cy="95271"/>
            </a:xfrm>
            <a:custGeom>
              <a:avLst/>
              <a:gdLst>
                <a:gd name="connsiteX0" fmla="*/ 19050 w 114300"/>
                <a:gd name="connsiteY0" fmla="*/ 0 h 71437"/>
                <a:gd name="connsiteX1" fmla="*/ 0 w 114300"/>
                <a:gd name="connsiteY1" fmla="*/ 71437 h 71437"/>
                <a:gd name="connsiteX2" fmla="*/ 114300 w 114300"/>
                <a:gd name="connsiteY2" fmla="*/ 71437 h 71437"/>
                <a:gd name="connsiteX3" fmla="*/ 19050 w 114300"/>
                <a:gd name="connsiteY3" fmla="*/ 0 h 71437"/>
              </a:gdLst>
              <a:ahLst/>
              <a:cxnLst>
                <a:cxn ang="0">
                  <a:pos x="connsiteX0" y="connsiteY0"/>
                </a:cxn>
                <a:cxn ang="0">
                  <a:pos x="connsiteX1" y="connsiteY1"/>
                </a:cxn>
                <a:cxn ang="0">
                  <a:pos x="connsiteX2" y="connsiteY2"/>
                </a:cxn>
                <a:cxn ang="0">
                  <a:pos x="connsiteX3" y="connsiteY3"/>
                </a:cxn>
              </a:cxnLst>
              <a:rect l="l" t="t" r="r" b="b"/>
              <a:pathLst>
                <a:path w="114300" h="71437">
                  <a:moveTo>
                    <a:pt x="19050" y="0"/>
                  </a:moveTo>
                  <a:lnTo>
                    <a:pt x="0" y="71437"/>
                  </a:lnTo>
                  <a:lnTo>
                    <a:pt x="114300" y="71437"/>
                  </a:lnTo>
                  <a:lnTo>
                    <a:pt x="190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p>
          </p:txBody>
        </p:sp>
        <p:grpSp>
          <p:nvGrpSpPr>
            <p:cNvPr id="7" name="组合 24"/>
            <p:cNvGrpSpPr/>
            <p:nvPr/>
          </p:nvGrpSpPr>
          <p:grpSpPr>
            <a:xfrm>
              <a:off x="8903430" y="3192042"/>
              <a:ext cx="1862364" cy="1812286"/>
              <a:chOff x="6950444" y="2300288"/>
              <a:chExt cx="1396955" cy="1358900"/>
            </a:xfrm>
            <a:grpFill/>
          </p:grpSpPr>
          <p:sp>
            <p:nvSpPr>
              <p:cNvPr id="8" name="任意多边形 25"/>
              <p:cNvSpPr/>
              <p:nvPr/>
            </p:nvSpPr>
            <p:spPr>
              <a:xfrm>
                <a:off x="6950444" y="2300288"/>
                <a:ext cx="1396955" cy="1358900"/>
              </a:xfrm>
              <a:custGeom>
                <a:avLst/>
                <a:gdLst>
                  <a:gd name="connsiteX0" fmla="*/ 0 w 1319348"/>
                  <a:gd name="connsiteY0" fmla="*/ 0 h 1293223"/>
                  <a:gd name="connsiteX1" fmla="*/ 1319348 w 1319348"/>
                  <a:gd name="connsiteY1" fmla="*/ 1293223 h 1293223"/>
                  <a:gd name="connsiteX2" fmla="*/ 1319348 w 1319348"/>
                  <a:gd name="connsiteY2" fmla="*/ 391886 h 1293223"/>
                  <a:gd name="connsiteX3" fmla="*/ 927463 w 1319348"/>
                  <a:gd name="connsiteY3" fmla="*/ 13063 h 1293223"/>
                  <a:gd name="connsiteX4" fmla="*/ 0 w 1319348"/>
                  <a:gd name="connsiteY4" fmla="*/ 0 h 1293223"/>
                  <a:gd name="connsiteX0" fmla="*/ 0 w 1319348"/>
                  <a:gd name="connsiteY0" fmla="*/ 5987 h 1299210"/>
                  <a:gd name="connsiteX1" fmla="*/ 1319348 w 1319348"/>
                  <a:gd name="connsiteY1" fmla="*/ 1299210 h 1299210"/>
                  <a:gd name="connsiteX2" fmla="*/ 1319348 w 1319348"/>
                  <a:gd name="connsiteY2" fmla="*/ 397873 h 1299210"/>
                  <a:gd name="connsiteX3" fmla="*/ 908413 w 1319348"/>
                  <a:gd name="connsiteY3" fmla="*/ 0 h 1299210"/>
                  <a:gd name="connsiteX4" fmla="*/ 0 w 1319348"/>
                  <a:gd name="connsiteY4" fmla="*/ 5987 h 1299210"/>
                  <a:gd name="connsiteX0" fmla="*/ 0 w 1333635"/>
                  <a:gd name="connsiteY0" fmla="*/ 1225 h 1299210"/>
                  <a:gd name="connsiteX1" fmla="*/ 1333635 w 1333635"/>
                  <a:gd name="connsiteY1" fmla="*/ 1299210 h 1299210"/>
                  <a:gd name="connsiteX2" fmla="*/ 1333635 w 1333635"/>
                  <a:gd name="connsiteY2" fmla="*/ 397873 h 1299210"/>
                  <a:gd name="connsiteX3" fmla="*/ 922700 w 1333635"/>
                  <a:gd name="connsiteY3" fmla="*/ 0 h 1299210"/>
                  <a:gd name="connsiteX4" fmla="*/ 0 w 1333635"/>
                  <a:gd name="connsiteY4" fmla="*/ 1225 h 12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635" h="1299210">
                    <a:moveTo>
                      <a:pt x="0" y="1225"/>
                    </a:moveTo>
                    <a:lnTo>
                      <a:pt x="1333635" y="1299210"/>
                    </a:lnTo>
                    <a:lnTo>
                      <a:pt x="1333635" y="397873"/>
                    </a:lnTo>
                    <a:lnTo>
                      <a:pt x="922700" y="0"/>
                    </a:lnTo>
                    <a:lnTo>
                      <a:pt x="0" y="12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rgbClr val="444455"/>
                  </a:solidFill>
                </a:endParaRPr>
              </a:p>
            </p:txBody>
          </p:sp>
          <p:sp>
            <p:nvSpPr>
              <p:cNvPr id="9" name="矩形 8"/>
              <p:cNvSpPr/>
              <p:nvPr/>
            </p:nvSpPr>
            <p:spPr>
              <a:xfrm rot="2637414">
                <a:off x="7447536" y="2617318"/>
                <a:ext cx="715860" cy="300091"/>
              </a:xfrm>
              <a:prstGeom prst="rect">
                <a:avLst/>
              </a:prstGeom>
              <a:grpFill/>
            </p:spPr>
            <p:txBody>
              <a:bodyPr wrap="none">
                <a:spAutoFit/>
              </a:bodyPr>
              <a:lstStyle/>
              <a:p>
                <a:r>
                  <a:rPr lang="zh-CN" altLang="en-US" sz="2000" dirty="0" smtClean="0">
                    <a:solidFill>
                      <a:srgbClr val="C00000"/>
                    </a:solidFill>
                    <a:latin typeface="微软雅黑" pitchFamily="34" charset="-122"/>
                    <a:ea typeface="微软雅黑" pitchFamily="34" charset="-122"/>
                  </a:rPr>
                  <a:t>措施四</a:t>
                </a:r>
                <a:endParaRPr lang="zh-CN" altLang="en-US" sz="2000" dirty="0">
                  <a:solidFill>
                    <a:srgbClr val="C00000"/>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13361865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 xmlns:a16="http://schemas.microsoft.com/office/drawing/2014/main" id="{30903DEE-999B-4F1C-9AC5-1593FB3424B3}"/>
              </a:ext>
            </a:extLst>
          </p:cNvPr>
          <p:cNvSpPr/>
          <p:nvPr/>
        </p:nvSpPr>
        <p:spPr bwMode="auto">
          <a:xfrm>
            <a:off x="1957184" y="2108204"/>
            <a:ext cx="2388447" cy="2678853"/>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endParaRPr lang="zh-CN" altLang="en-US" sz="1800"/>
          </a:p>
        </p:txBody>
      </p:sp>
      <p:sp>
        <p:nvSpPr>
          <p:cNvPr id="3" name="Freeform 5">
            <a:extLst>
              <a:ext uri="{FF2B5EF4-FFF2-40B4-BE49-F238E27FC236}">
                <a16:creationId xmlns="" xmlns:a16="http://schemas.microsoft.com/office/drawing/2014/main" id="{2DE012FA-ED50-4F8D-95E9-BDD05F4F21DE}"/>
              </a:ext>
            </a:extLst>
          </p:cNvPr>
          <p:cNvSpPr/>
          <p:nvPr/>
        </p:nvSpPr>
        <p:spPr bwMode="auto">
          <a:xfrm>
            <a:off x="2149377" y="2323681"/>
            <a:ext cx="2004060" cy="224790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18900000" scaled="0"/>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4" name="矩形 3">
            <a:extLst>
              <a:ext uri="{FF2B5EF4-FFF2-40B4-BE49-F238E27FC236}">
                <a16:creationId xmlns="" xmlns:a16="http://schemas.microsoft.com/office/drawing/2014/main" id="{E39C076C-EACC-473D-BC9C-9F4BA059C0AA}"/>
              </a:ext>
            </a:extLst>
          </p:cNvPr>
          <p:cNvSpPr/>
          <p:nvPr/>
        </p:nvSpPr>
        <p:spPr>
          <a:xfrm>
            <a:off x="2331834" y="3217396"/>
            <a:ext cx="1639147" cy="1107996"/>
          </a:xfrm>
          <a:prstGeom prst="rect">
            <a:avLst/>
          </a:prstGeom>
          <a:noFill/>
          <a:effectLst/>
        </p:spPr>
        <p:txBody>
          <a:bodyPr wrap="square" rtlCol="0">
            <a:spAutoFit/>
          </a:bodyPr>
          <a:lstStyle/>
          <a:p>
            <a:pPr algn="ctr"/>
            <a:r>
              <a:rPr lang="en-US" altLang="zh-CN" sz="6600" b="1" dirty="0" smtClean="0">
                <a:solidFill>
                  <a:schemeClr val="bg1"/>
                </a:solidFill>
                <a:effectLst>
                  <a:outerShdw blurRad="152400" dist="152400" dir="2700000" algn="tl" rotWithShape="0">
                    <a:prstClr val="black">
                      <a:alpha val="60000"/>
                    </a:prstClr>
                  </a:outerShdw>
                </a:effectLst>
                <a:latin typeface="微软雅黑" panose="020B0503020204020204" charset="-122"/>
                <a:ea typeface="微软雅黑" panose="020B0503020204020204" charset="-122"/>
              </a:rPr>
              <a:t>05</a:t>
            </a:r>
            <a:endParaRPr lang="en-US" altLang="zh-CN" sz="6600" b="1" dirty="0">
              <a:solidFill>
                <a:schemeClr val="bg1"/>
              </a:solidFill>
              <a:effectLst>
                <a:outerShdw blurRad="152400" dist="152400" dir="2700000" algn="tl" rotWithShape="0">
                  <a:prstClr val="black">
                    <a:alpha val="60000"/>
                  </a:prstClr>
                </a:outerShdw>
              </a:effectLst>
              <a:latin typeface="微软雅黑" panose="020B0503020204020204" charset="-122"/>
              <a:ea typeface="微软雅黑" panose="020B0503020204020204" charset="-122"/>
            </a:endParaRPr>
          </a:p>
        </p:txBody>
      </p:sp>
      <p:sp>
        <p:nvSpPr>
          <p:cNvPr id="5" name="Freeform 29">
            <a:extLst>
              <a:ext uri="{FF2B5EF4-FFF2-40B4-BE49-F238E27FC236}">
                <a16:creationId xmlns="" xmlns:a16="http://schemas.microsoft.com/office/drawing/2014/main" id="{ED8A67E7-3D7F-4C0A-851A-A99FF2512CFB}"/>
              </a:ext>
            </a:extLst>
          </p:cNvPr>
          <p:cNvSpPr/>
          <p:nvPr/>
        </p:nvSpPr>
        <p:spPr bwMode="auto">
          <a:xfrm>
            <a:off x="2830732" y="2644288"/>
            <a:ext cx="641350" cy="57310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800" dirty="0">
              <a:gradFill>
                <a:gsLst>
                  <a:gs pos="0">
                    <a:srgbClr val="E30000"/>
                  </a:gs>
                  <a:gs pos="100000">
                    <a:srgbClr val="760303"/>
                  </a:gs>
                </a:gsLst>
                <a:lin ang="5400000" scaled="0"/>
              </a:gradFill>
              <a:effectLst>
                <a:outerShdw blurRad="38100" dist="38100" dir="2700000" algn="tl">
                  <a:srgbClr val="000000">
                    <a:alpha val="43137"/>
                  </a:srgbClr>
                </a:outerShdw>
              </a:effectLst>
            </a:endParaRPr>
          </a:p>
        </p:txBody>
      </p:sp>
      <p:sp>
        <p:nvSpPr>
          <p:cNvPr id="6" name="矩形 5">
            <a:extLst>
              <a:ext uri="{FF2B5EF4-FFF2-40B4-BE49-F238E27FC236}">
                <a16:creationId xmlns="" xmlns:a16="http://schemas.microsoft.com/office/drawing/2014/main" id="{2562A298-5381-4F72-A163-CE87964F0879}"/>
              </a:ext>
            </a:extLst>
          </p:cNvPr>
          <p:cNvSpPr/>
          <p:nvPr/>
        </p:nvSpPr>
        <p:spPr>
          <a:xfrm>
            <a:off x="4335894" y="2939798"/>
            <a:ext cx="7879080" cy="1015663"/>
          </a:xfrm>
          <a:prstGeom prst="rect">
            <a:avLst/>
          </a:prstGeom>
        </p:spPr>
        <p:txBody>
          <a:bodyPr wrap="none">
            <a:spAutoFit/>
          </a:bodyPr>
          <a:lstStyle/>
          <a:p>
            <a:pPr lvl="0"/>
            <a:r>
              <a:rPr lang="zh-CN" altLang="en-US" sz="6000" b="1" dirty="0">
                <a:solidFill>
                  <a:srgbClr val="C00000"/>
                </a:solidFill>
                <a:latin typeface="微软雅黑" panose="020B0503020204020204" pitchFamily="2" charset="-122"/>
                <a:ea typeface="微软雅黑" panose="020B0503020204020204" pitchFamily="2" charset="-122"/>
              </a:rPr>
              <a:t>存在的问题和努力方向</a:t>
            </a:r>
            <a:endParaRPr lang="zh-CN" altLang="en-US" sz="6000" b="1" dirty="0">
              <a:solidFill>
                <a:srgbClr val="C00000"/>
              </a:solidFill>
              <a:latin typeface="微软雅黑" panose="020B0503020204020204" pitchFamily="2" charset="-122"/>
              <a:ea typeface="微软雅黑" panose="020B0503020204020204" pitchFamily="2" charset="-122"/>
            </a:endParaRPr>
          </a:p>
        </p:txBody>
      </p:sp>
    </p:spTree>
    <p:extLst>
      <p:ext uri="{BB962C8B-B14F-4D97-AF65-F5344CB8AC3E}">
        <p14:creationId xmlns:p14="http://schemas.microsoft.com/office/powerpoint/2010/main" val="29327707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par>
                                <p:cTn id="10" presetID="6" presetClass="emph" presetSubtype="0" decel="100000" fill="hold" grpId="1" nodeType="withEffect">
                                  <p:stCondLst>
                                    <p:cond delay="200"/>
                                  </p:stCondLst>
                                  <p:childTnLst>
                                    <p:animScale>
                                      <p:cBhvr>
                                        <p:cTn id="11" dur="250" fill="hold"/>
                                        <p:tgtEl>
                                          <p:spTgt spid="2"/>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2"/>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3"/>
                                        </p:tgtEl>
                                        <p:attrNameLst>
                                          <p:attrName>style.visibility</p:attrName>
                                        </p:attrNameLst>
                                      </p:cBhvr>
                                      <p:to>
                                        <p:strVal val="visible"/>
                                      </p:to>
                                    </p:set>
                                    <p:anim calcmode="lin" valueType="num">
                                      <p:cBhvr>
                                        <p:cTn id="16" dur="250" fill="hold"/>
                                        <p:tgtEl>
                                          <p:spTgt spid="3"/>
                                        </p:tgtEl>
                                        <p:attrNameLst>
                                          <p:attrName>ppt_w</p:attrName>
                                        </p:attrNameLst>
                                      </p:cBhvr>
                                      <p:tavLst>
                                        <p:tav tm="0">
                                          <p:val>
                                            <p:fltVal val="0"/>
                                          </p:val>
                                        </p:tav>
                                        <p:tav tm="100000">
                                          <p:val>
                                            <p:strVal val="#ppt_w"/>
                                          </p:val>
                                        </p:tav>
                                      </p:tavLst>
                                    </p:anim>
                                    <p:anim calcmode="lin" valueType="num">
                                      <p:cBhvr>
                                        <p:cTn id="17" dur="250" fill="hold"/>
                                        <p:tgtEl>
                                          <p:spTgt spid="3"/>
                                        </p:tgtEl>
                                        <p:attrNameLst>
                                          <p:attrName>ppt_h</p:attrName>
                                        </p:attrNameLst>
                                      </p:cBhvr>
                                      <p:tavLst>
                                        <p:tav tm="0">
                                          <p:val>
                                            <p:fltVal val="0"/>
                                          </p:val>
                                        </p:tav>
                                        <p:tav tm="100000">
                                          <p:val>
                                            <p:strVal val="#ppt_h"/>
                                          </p:val>
                                        </p:tav>
                                      </p:tavLst>
                                    </p:anim>
                                    <p:animEffect transition="in" filter="fade">
                                      <p:cBhvr>
                                        <p:cTn id="18" dur="250"/>
                                        <p:tgtEl>
                                          <p:spTgt spid="3"/>
                                        </p:tgtEl>
                                      </p:cBhvr>
                                    </p:animEffect>
                                  </p:childTnLst>
                                </p:cTn>
                              </p:par>
                              <p:par>
                                <p:cTn id="19" presetID="6" presetClass="emph" presetSubtype="0" decel="100000" fill="hold" grpId="1" nodeType="withEffect">
                                  <p:stCondLst>
                                    <p:cond delay="600"/>
                                  </p:stCondLst>
                                  <p:childTnLst>
                                    <p:animScale>
                                      <p:cBhvr>
                                        <p:cTn id="20" dur="250" fill="hold"/>
                                        <p:tgtEl>
                                          <p:spTgt spid="3"/>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3"/>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ppt_w</p:attrName>
                                        </p:attrNameLst>
                                      </p:cBhvr>
                                      <p:tavLst>
                                        <p:tav tm="0">
                                          <p:val>
                                            <p:fltVal val="0"/>
                                          </p:val>
                                        </p:tav>
                                        <p:tav tm="100000">
                                          <p:val>
                                            <p:strVal val="#ppt_w"/>
                                          </p:val>
                                        </p:tav>
                                      </p:tavLst>
                                    </p:anim>
                                    <p:anim calcmode="lin" valueType="num">
                                      <p:cBhvr>
                                        <p:cTn id="26" dur="250" fill="hold"/>
                                        <p:tgtEl>
                                          <p:spTgt spid="4"/>
                                        </p:tgtEl>
                                        <p:attrNameLst>
                                          <p:attrName>ppt_h</p:attrName>
                                        </p:attrNameLst>
                                      </p:cBhvr>
                                      <p:tavLst>
                                        <p:tav tm="0">
                                          <p:val>
                                            <p:fltVal val="0"/>
                                          </p:val>
                                        </p:tav>
                                        <p:tav tm="100000">
                                          <p:val>
                                            <p:strVal val="#ppt_h"/>
                                          </p:val>
                                        </p:tav>
                                      </p:tavLst>
                                    </p:anim>
                                    <p:animEffect transition="in" filter="fade">
                                      <p:cBhvr>
                                        <p:cTn id="27" dur="250"/>
                                        <p:tgtEl>
                                          <p:spTgt spid="4"/>
                                        </p:tgtEl>
                                      </p:cBhvr>
                                    </p:animEffect>
                                  </p:childTnLst>
                                </p:cTn>
                              </p:par>
                              <p:par>
                                <p:cTn id="28" presetID="6" presetClass="emph" presetSubtype="0" decel="100000" fill="hold" grpId="1" nodeType="withEffect">
                                  <p:stCondLst>
                                    <p:cond delay="800"/>
                                  </p:stCondLst>
                                  <p:childTnLst>
                                    <p:animScale>
                                      <p:cBhvr>
                                        <p:cTn id="29" dur="250" fill="hold"/>
                                        <p:tgtEl>
                                          <p:spTgt spid="4"/>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4"/>
                                        </p:tgtEl>
                                      </p:cBhvr>
                                      <p:by x="83000" y="83000"/>
                                    </p:animScale>
                                  </p:childTnLst>
                                </p:cTn>
                              </p:par>
                            </p:childTnLst>
                          </p:cTn>
                        </p:par>
                        <p:par>
                          <p:cTn id="32" fill="hold">
                            <p:stCondLst>
                              <p:cond delay="1250"/>
                            </p:stCondLst>
                            <p:childTnLst>
                              <p:par>
                                <p:cTn id="33" presetID="23" presetClass="entr" presetSubtype="3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6*min(max(#ppt_w*#ppt_h,.3),1)-7.4)/-.7*#ppt_w"/>
                                          </p:val>
                                        </p:tav>
                                        <p:tav tm="100000">
                                          <p:val>
                                            <p:strVal val="#ppt_w"/>
                                          </p:val>
                                        </p:tav>
                                      </p:tavLst>
                                    </p:anim>
                                    <p:anim calcmode="lin" valueType="num">
                                      <p:cBhvr>
                                        <p:cTn id="36" dur="1000" fill="hold"/>
                                        <p:tgtEl>
                                          <p:spTgt spid="5"/>
                                        </p:tgtEl>
                                        <p:attrNameLst>
                                          <p:attrName>ppt_h</p:attrName>
                                        </p:attrNameLst>
                                      </p:cBhvr>
                                      <p:tavLst>
                                        <p:tav tm="0">
                                          <p:val>
                                            <p:strVal val="(6*min(max(#ppt_w*#ppt_h,.3),1)-7.4)/-.7*#ppt_h"/>
                                          </p:val>
                                        </p:tav>
                                        <p:tav tm="100000">
                                          <p:val>
                                            <p:strVal val="#ppt_h"/>
                                          </p:val>
                                        </p:tav>
                                      </p:tavLst>
                                    </p:anim>
                                    <p:anim calcmode="lin" valueType="num">
                                      <p:cBhvr>
                                        <p:cTn id="37" dur="1000" fill="hold"/>
                                        <p:tgtEl>
                                          <p:spTgt spid="5"/>
                                        </p:tgtEl>
                                        <p:attrNameLst>
                                          <p:attrName>ppt_x</p:attrName>
                                        </p:attrNameLst>
                                      </p:cBhvr>
                                      <p:tavLst>
                                        <p:tav tm="0">
                                          <p:val>
                                            <p:fltVal val="0.5"/>
                                          </p:val>
                                        </p:tav>
                                        <p:tav tm="100000">
                                          <p:val>
                                            <p:strVal val="#ppt_x"/>
                                          </p:val>
                                        </p:tav>
                                      </p:tavLst>
                                    </p:anim>
                                    <p:anim calcmode="lin" valueType="num">
                                      <p:cBhvr>
                                        <p:cTn id="38" dur="10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250"/>
                            </p:stCondLst>
                            <p:childTnLst>
                              <p:par>
                                <p:cTn id="40" presetID="5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Effect transition="in" filter="fade">
                                      <p:cBhvr>
                                        <p:cTn id="44" dur="1000"/>
                                        <p:tgtEl>
                                          <p:spTgt spid="6"/>
                                        </p:tgtEl>
                                      </p:cBhvr>
                                    </p:animEffect>
                                  </p:childTnLst>
                                </p:cTn>
                              </p:par>
                              <p:par>
                                <p:cTn id="45" presetID="35" presetClass="path" presetSubtype="0" accel="50000" decel="50000" fill="hold" grpId="1" nodeType="withEffect">
                                  <p:stCondLst>
                                    <p:cond delay="0"/>
                                  </p:stCondLst>
                                  <p:childTnLst>
                                    <p:animMotion origin="layout" path="M 0 -3.7037E-6 L -0.41185 -3.7037E-6 " pathEditMode="relative" rAng="0" ptsTypes="AA">
                                      <p:cBhvr>
                                        <p:cTn id="46" dur="2000" spd="-100000" fill="hold"/>
                                        <p:tgtEl>
                                          <p:spTgt spid="6"/>
                                        </p:tgtEl>
                                        <p:attrNameLst>
                                          <p:attrName>ppt_x</p:attrName>
                                          <p:attrName>ppt_y</p:attrName>
                                        </p:attrNameLst>
                                      </p:cBhvr>
                                      <p:rCtr x="-2059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2" grpId="2" bldLvl="0" animBg="1"/>
      <p:bldP spid="3" grpId="0" bldLvl="0" animBg="1"/>
      <p:bldP spid="3" grpId="1" bldLvl="0" animBg="1"/>
      <p:bldP spid="3" grpId="2" bldLvl="0" animBg="1"/>
      <p:bldP spid="4" grpId="0" bldLvl="0" animBg="1"/>
      <p:bldP spid="4" grpId="1" bldLvl="0" animBg="1"/>
      <p:bldP spid="4" grpId="2" bldLvl="0" animBg="1"/>
      <p:bldP spid="5" grpId="0" bldLvl="0" animBg="1"/>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5639719" y="2548606"/>
            <a:ext cx="1165225" cy="831850"/>
          </a:xfrm>
          <a:prstGeom prst="rect">
            <a:avLst/>
          </a:prstGeom>
          <a:noFill/>
          <a:ln w="9525">
            <a:noFill/>
          </a:ln>
        </p:spPr>
        <p:txBody>
          <a:bodyPr>
            <a:spAutoFit/>
          </a:bodyPr>
          <a:lstStyle/>
          <a:p>
            <a:pPr lvl="0" algn="ctr" eaLnBrk="1" hangingPunct="1"/>
            <a:r>
              <a:rPr lang="zh-CN" altLang="en-US" sz="2400" b="1" dirty="0">
                <a:solidFill>
                  <a:srgbClr val="C00000"/>
                </a:solidFill>
                <a:latin typeface="微软雅黑" panose="020B0503020204020204" pitchFamily="2" charset="-122"/>
                <a:ea typeface="微软雅黑" panose="020B0503020204020204" pitchFamily="2" charset="-122"/>
              </a:rPr>
              <a:t>努力的方向</a:t>
            </a:r>
          </a:p>
        </p:txBody>
      </p:sp>
      <p:sp>
        <p:nvSpPr>
          <p:cNvPr id="3" name="Freeform 5"/>
          <p:cNvSpPr/>
          <p:nvPr/>
        </p:nvSpPr>
        <p:spPr>
          <a:xfrm>
            <a:off x="4896769" y="1553243"/>
            <a:ext cx="1300162" cy="1990725"/>
          </a:xfrm>
          <a:custGeom>
            <a:avLst/>
            <a:gdLst/>
            <a:ahLst/>
            <a:cxnLst>
              <a:cxn ang="0">
                <a:pos x="154152" y="1990725"/>
              </a:cxn>
              <a:cxn ang="0">
                <a:pos x="0" y="1359384"/>
              </a:cxn>
              <a:cxn ang="0">
                <a:pos x="1300162" y="0"/>
              </a:cxn>
              <a:cxn ang="0">
                <a:pos x="1300162" y="345544"/>
              </a:cxn>
              <a:cxn ang="0">
                <a:pos x="343926" y="1359384"/>
              </a:cxn>
              <a:cxn ang="0">
                <a:pos x="452631" y="1817645"/>
              </a:cxn>
              <a:cxn ang="0">
                <a:pos x="154152" y="1990725"/>
              </a:cxn>
            </a:cxnLst>
            <a:rect l="0" t="0" r="0" b="0"/>
            <a:pathLst>
              <a:path w="2117" h="3232">
                <a:moveTo>
                  <a:pt x="251" y="3232"/>
                </a:moveTo>
                <a:cubicBezTo>
                  <a:pt x="91" y="2925"/>
                  <a:pt x="0" y="2577"/>
                  <a:pt x="0" y="2207"/>
                </a:cubicBezTo>
                <a:cubicBezTo>
                  <a:pt x="0" y="1018"/>
                  <a:pt x="940" y="48"/>
                  <a:pt x="2117" y="0"/>
                </a:cubicBezTo>
                <a:lnTo>
                  <a:pt x="2117" y="561"/>
                </a:lnTo>
                <a:cubicBezTo>
                  <a:pt x="1249" y="608"/>
                  <a:pt x="560" y="1327"/>
                  <a:pt x="560" y="2207"/>
                </a:cubicBezTo>
                <a:cubicBezTo>
                  <a:pt x="560" y="2475"/>
                  <a:pt x="624" y="2728"/>
                  <a:pt x="737" y="2951"/>
                </a:cubicBezTo>
                <a:lnTo>
                  <a:pt x="251" y="3232"/>
                </a:lnTo>
                <a:close/>
              </a:path>
            </a:pathLst>
          </a:custGeom>
          <a:solidFill>
            <a:srgbClr val="C00000"/>
          </a:solidFill>
          <a:ln w="9525">
            <a:noFill/>
          </a:ln>
        </p:spPr>
        <p:txBody>
          <a:bodyPr/>
          <a:lstStyle/>
          <a:p>
            <a:endParaRPr lang="zh-CN" altLang="en-US">
              <a:solidFill>
                <a:srgbClr val="C00000"/>
              </a:solidFill>
            </a:endParaRPr>
          </a:p>
        </p:txBody>
      </p:sp>
      <p:sp>
        <p:nvSpPr>
          <p:cNvPr id="4" name="Freeform 6"/>
          <p:cNvSpPr/>
          <p:nvPr/>
        </p:nvSpPr>
        <p:spPr>
          <a:xfrm>
            <a:off x="5107906" y="3469356"/>
            <a:ext cx="2292350" cy="804862"/>
          </a:xfrm>
          <a:custGeom>
            <a:avLst/>
            <a:gdLst/>
            <a:ahLst/>
            <a:cxnLst>
              <a:cxn ang="0">
                <a:pos x="2292350" y="172559"/>
              </a:cxn>
              <a:cxn ang="0">
                <a:pos x="1146175" y="804863"/>
              </a:cxn>
              <a:cxn ang="0">
                <a:pos x="0" y="172559"/>
              </a:cxn>
              <a:cxn ang="0">
                <a:pos x="298521" y="0"/>
              </a:cxn>
              <a:cxn ang="0">
                <a:pos x="1146175" y="459746"/>
              </a:cxn>
              <a:cxn ang="0">
                <a:pos x="1993829" y="0"/>
              </a:cxn>
              <a:cxn ang="0">
                <a:pos x="2292350" y="172559"/>
              </a:cxn>
            </a:cxnLst>
            <a:rect l="0" t="0" r="0" b="0"/>
            <a:pathLst>
              <a:path w="3732" h="1306">
                <a:moveTo>
                  <a:pt x="3732" y="280"/>
                </a:moveTo>
                <a:cubicBezTo>
                  <a:pt x="3340" y="897"/>
                  <a:pt x="2651" y="1306"/>
                  <a:pt x="1866" y="1306"/>
                </a:cubicBezTo>
                <a:cubicBezTo>
                  <a:pt x="1081" y="1306"/>
                  <a:pt x="392" y="897"/>
                  <a:pt x="0" y="280"/>
                </a:cubicBezTo>
                <a:lnTo>
                  <a:pt x="486" y="0"/>
                </a:lnTo>
                <a:cubicBezTo>
                  <a:pt x="780" y="449"/>
                  <a:pt x="1288" y="746"/>
                  <a:pt x="1866" y="746"/>
                </a:cubicBezTo>
                <a:cubicBezTo>
                  <a:pt x="2443" y="746"/>
                  <a:pt x="2952" y="449"/>
                  <a:pt x="3246" y="0"/>
                </a:cubicBezTo>
                <a:lnTo>
                  <a:pt x="3732" y="280"/>
                </a:lnTo>
                <a:close/>
              </a:path>
            </a:pathLst>
          </a:custGeom>
          <a:solidFill>
            <a:srgbClr val="C00000"/>
          </a:solidFill>
          <a:ln w="9525">
            <a:noFill/>
          </a:ln>
        </p:spPr>
        <p:txBody>
          <a:bodyPr/>
          <a:lstStyle/>
          <a:p>
            <a:endParaRPr lang="zh-CN" altLang="en-US">
              <a:solidFill>
                <a:srgbClr val="C00000"/>
              </a:solidFill>
            </a:endParaRPr>
          </a:p>
        </p:txBody>
      </p:sp>
      <p:sp>
        <p:nvSpPr>
          <p:cNvPr id="5" name="Freeform 7"/>
          <p:cNvSpPr/>
          <p:nvPr/>
        </p:nvSpPr>
        <p:spPr>
          <a:xfrm>
            <a:off x="6311231" y="1553243"/>
            <a:ext cx="1300163" cy="1990725"/>
          </a:xfrm>
          <a:custGeom>
            <a:avLst/>
            <a:gdLst/>
            <a:ahLst/>
            <a:cxnLst>
              <a:cxn ang="0">
                <a:pos x="0" y="0"/>
              </a:cxn>
              <a:cxn ang="0">
                <a:pos x="1300162" y="1359384"/>
              </a:cxn>
              <a:cxn ang="0">
                <a:pos x="1146010" y="1990725"/>
              </a:cxn>
              <a:cxn ang="0">
                <a:pos x="847531" y="1817645"/>
              </a:cxn>
              <a:cxn ang="0">
                <a:pos x="956236" y="1359384"/>
              </a:cxn>
              <a:cxn ang="0">
                <a:pos x="0" y="345544"/>
              </a:cxn>
              <a:cxn ang="0">
                <a:pos x="0" y="0"/>
              </a:cxn>
            </a:cxnLst>
            <a:rect l="0" t="0" r="0" b="0"/>
            <a:pathLst>
              <a:path w="2117" h="3232">
                <a:moveTo>
                  <a:pt x="0" y="0"/>
                </a:moveTo>
                <a:cubicBezTo>
                  <a:pt x="1177" y="48"/>
                  <a:pt x="2117" y="1018"/>
                  <a:pt x="2117" y="2207"/>
                </a:cubicBezTo>
                <a:cubicBezTo>
                  <a:pt x="2117" y="2577"/>
                  <a:pt x="2026" y="2925"/>
                  <a:pt x="1866" y="3232"/>
                </a:cubicBezTo>
                <a:lnTo>
                  <a:pt x="1380" y="2951"/>
                </a:lnTo>
                <a:cubicBezTo>
                  <a:pt x="1493" y="2728"/>
                  <a:pt x="1557" y="2475"/>
                  <a:pt x="1557" y="2207"/>
                </a:cubicBezTo>
                <a:cubicBezTo>
                  <a:pt x="1557" y="1327"/>
                  <a:pt x="868" y="608"/>
                  <a:pt x="0" y="561"/>
                </a:cubicBezTo>
                <a:lnTo>
                  <a:pt x="0" y="0"/>
                </a:lnTo>
                <a:close/>
              </a:path>
            </a:pathLst>
          </a:custGeom>
          <a:solidFill>
            <a:srgbClr val="C00000"/>
          </a:solidFill>
          <a:ln w="9525">
            <a:noFill/>
          </a:ln>
        </p:spPr>
        <p:txBody>
          <a:bodyPr/>
          <a:lstStyle/>
          <a:p>
            <a:endParaRPr lang="zh-CN" altLang="en-US">
              <a:solidFill>
                <a:srgbClr val="C00000"/>
              </a:solidFill>
            </a:endParaRPr>
          </a:p>
        </p:txBody>
      </p:sp>
      <p:sp>
        <p:nvSpPr>
          <p:cNvPr id="6" name="Freeform 8"/>
          <p:cNvSpPr>
            <a:spLocks noEditPoints="1"/>
          </p:cNvSpPr>
          <p:nvPr/>
        </p:nvSpPr>
        <p:spPr>
          <a:xfrm>
            <a:off x="4828506" y="2210468"/>
            <a:ext cx="174625" cy="176213"/>
          </a:xfrm>
          <a:custGeom>
            <a:avLst/>
            <a:gdLst/>
            <a:ahLst/>
            <a:cxnLst>
              <a:cxn ang="0">
                <a:pos x="87006" y="0"/>
              </a:cxn>
              <a:cxn ang="0">
                <a:pos x="174625" y="87797"/>
              </a:cxn>
              <a:cxn ang="0">
                <a:pos x="87006" y="176213"/>
              </a:cxn>
              <a:cxn ang="0">
                <a:pos x="0" y="87797"/>
              </a:cxn>
              <a:cxn ang="0">
                <a:pos x="87006" y="0"/>
              </a:cxn>
              <a:cxn ang="0">
                <a:pos x="30023" y="87797"/>
              </a:cxn>
              <a:cxn ang="0">
                <a:pos x="74139" y="62447"/>
              </a:cxn>
              <a:cxn ang="0">
                <a:pos x="118255" y="36479"/>
              </a:cxn>
              <a:cxn ang="0">
                <a:pos x="118255" y="87797"/>
              </a:cxn>
              <a:cxn ang="0">
                <a:pos x="118255" y="139116"/>
              </a:cxn>
              <a:cxn ang="0">
                <a:pos x="74139" y="113766"/>
              </a:cxn>
              <a:cxn ang="0">
                <a:pos x="30023" y="87797"/>
              </a:cxn>
            </a:cxnLst>
            <a:rect l="0" t="0" r="0" b="0"/>
            <a:pathLst>
              <a:path w="285" h="285">
                <a:moveTo>
                  <a:pt x="142" y="0"/>
                </a:moveTo>
                <a:cubicBezTo>
                  <a:pt x="221" y="0"/>
                  <a:pt x="285" y="64"/>
                  <a:pt x="285" y="142"/>
                </a:cubicBezTo>
                <a:cubicBezTo>
                  <a:pt x="285" y="221"/>
                  <a:pt x="221" y="285"/>
                  <a:pt x="142" y="285"/>
                </a:cubicBezTo>
                <a:cubicBezTo>
                  <a:pt x="64" y="285"/>
                  <a:pt x="0" y="221"/>
                  <a:pt x="0" y="142"/>
                </a:cubicBezTo>
                <a:cubicBezTo>
                  <a:pt x="0" y="64"/>
                  <a:pt x="64" y="0"/>
                  <a:pt x="142" y="0"/>
                </a:cubicBezTo>
                <a:close/>
                <a:moveTo>
                  <a:pt x="49" y="142"/>
                </a:moveTo>
                <a:lnTo>
                  <a:pt x="121" y="101"/>
                </a:lnTo>
                <a:lnTo>
                  <a:pt x="193" y="59"/>
                </a:lnTo>
                <a:lnTo>
                  <a:pt x="193" y="142"/>
                </a:lnTo>
                <a:lnTo>
                  <a:pt x="193" y="225"/>
                </a:lnTo>
                <a:lnTo>
                  <a:pt x="121" y="184"/>
                </a:lnTo>
                <a:lnTo>
                  <a:pt x="49" y="142"/>
                </a:lnTo>
                <a:close/>
              </a:path>
            </a:pathLst>
          </a:custGeom>
          <a:solidFill>
            <a:schemeClr val="bg1">
              <a:alpha val="100000"/>
            </a:schemeClr>
          </a:solidFill>
          <a:ln w="9525">
            <a:noFill/>
          </a:ln>
        </p:spPr>
        <p:txBody>
          <a:bodyPr/>
          <a:lstStyle/>
          <a:p>
            <a:endParaRPr lang="zh-CN" altLang="en-US">
              <a:solidFill>
                <a:srgbClr val="C00000"/>
              </a:solidFill>
            </a:endParaRPr>
          </a:p>
        </p:txBody>
      </p:sp>
      <p:sp>
        <p:nvSpPr>
          <p:cNvPr id="7" name="Freeform 9"/>
          <p:cNvSpPr>
            <a:spLocks noEditPoints="1"/>
          </p:cNvSpPr>
          <p:nvPr/>
        </p:nvSpPr>
        <p:spPr>
          <a:xfrm>
            <a:off x="7530431" y="2210468"/>
            <a:ext cx="174625" cy="176213"/>
          </a:xfrm>
          <a:custGeom>
            <a:avLst/>
            <a:gdLst/>
            <a:ahLst/>
            <a:cxnLst>
              <a:cxn ang="0">
                <a:pos x="87313" y="0"/>
              </a:cxn>
              <a:cxn ang="0">
                <a:pos x="0" y="87797"/>
              </a:cxn>
              <a:cxn ang="0">
                <a:pos x="87313" y="176213"/>
              </a:cxn>
              <a:cxn ang="0">
                <a:pos x="174625" y="87797"/>
              </a:cxn>
              <a:cxn ang="0">
                <a:pos x="87313" y="0"/>
              </a:cxn>
              <a:cxn ang="0">
                <a:pos x="144496" y="87797"/>
              </a:cxn>
              <a:cxn ang="0">
                <a:pos x="100840" y="62447"/>
              </a:cxn>
              <a:cxn ang="0">
                <a:pos x="56569" y="36479"/>
              </a:cxn>
              <a:cxn ang="0">
                <a:pos x="56569" y="87797"/>
              </a:cxn>
              <a:cxn ang="0">
                <a:pos x="56569" y="139116"/>
              </a:cxn>
              <a:cxn ang="0">
                <a:pos x="100840" y="113766"/>
              </a:cxn>
              <a:cxn ang="0">
                <a:pos x="144496" y="87797"/>
              </a:cxn>
            </a:cxnLst>
            <a:rect l="0" t="0" r="0" b="0"/>
            <a:pathLst>
              <a:path w="284" h="285">
                <a:moveTo>
                  <a:pt x="142" y="0"/>
                </a:moveTo>
                <a:cubicBezTo>
                  <a:pt x="64" y="0"/>
                  <a:pt x="0" y="64"/>
                  <a:pt x="0" y="142"/>
                </a:cubicBezTo>
                <a:cubicBezTo>
                  <a:pt x="0" y="221"/>
                  <a:pt x="64" y="285"/>
                  <a:pt x="142" y="285"/>
                </a:cubicBezTo>
                <a:cubicBezTo>
                  <a:pt x="221" y="285"/>
                  <a:pt x="284" y="221"/>
                  <a:pt x="284" y="142"/>
                </a:cubicBezTo>
                <a:cubicBezTo>
                  <a:pt x="284" y="64"/>
                  <a:pt x="221" y="0"/>
                  <a:pt x="142" y="0"/>
                </a:cubicBezTo>
                <a:close/>
                <a:moveTo>
                  <a:pt x="235" y="142"/>
                </a:moveTo>
                <a:lnTo>
                  <a:pt x="164" y="101"/>
                </a:lnTo>
                <a:lnTo>
                  <a:pt x="92" y="59"/>
                </a:lnTo>
                <a:lnTo>
                  <a:pt x="92" y="142"/>
                </a:lnTo>
                <a:lnTo>
                  <a:pt x="92" y="225"/>
                </a:lnTo>
                <a:lnTo>
                  <a:pt x="164" y="184"/>
                </a:lnTo>
                <a:lnTo>
                  <a:pt x="235" y="142"/>
                </a:lnTo>
                <a:close/>
              </a:path>
            </a:pathLst>
          </a:custGeom>
          <a:solidFill>
            <a:schemeClr val="bg1">
              <a:alpha val="100000"/>
            </a:schemeClr>
          </a:solidFill>
          <a:ln w="9525">
            <a:noFill/>
          </a:ln>
        </p:spPr>
        <p:txBody>
          <a:bodyPr/>
          <a:lstStyle/>
          <a:p>
            <a:endParaRPr lang="zh-CN" altLang="en-US">
              <a:solidFill>
                <a:srgbClr val="C00000"/>
              </a:solidFill>
            </a:endParaRPr>
          </a:p>
        </p:txBody>
      </p:sp>
      <p:sp>
        <p:nvSpPr>
          <p:cNvPr id="8" name="Freeform 10"/>
          <p:cNvSpPr>
            <a:spLocks noEditPoints="1"/>
          </p:cNvSpPr>
          <p:nvPr/>
        </p:nvSpPr>
        <p:spPr>
          <a:xfrm>
            <a:off x="6222331" y="4312318"/>
            <a:ext cx="176213" cy="174625"/>
          </a:xfrm>
          <a:custGeom>
            <a:avLst/>
            <a:gdLst/>
            <a:ahLst/>
            <a:cxnLst>
              <a:cxn ang="0">
                <a:pos x="176212" y="87006"/>
              </a:cxn>
              <a:cxn ang="0">
                <a:pos x="87797" y="0"/>
              </a:cxn>
              <a:cxn ang="0">
                <a:pos x="0" y="87006"/>
              </a:cxn>
              <a:cxn ang="0">
                <a:pos x="87797" y="174625"/>
              </a:cxn>
              <a:cxn ang="0">
                <a:pos x="176212" y="87006"/>
              </a:cxn>
              <a:cxn ang="0">
                <a:pos x="87797" y="144602"/>
              </a:cxn>
              <a:cxn ang="0">
                <a:pos x="113765" y="100486"/>
              </a:cxn>
              <a:cxn ang="0">
                <a:pos x="139115" y="56370"/>
              </a:cxn>
              <a:cxn ang="0">
                <a:pos x="87797" y="56370"/>
              </a:cxn>
              <a:cxn ang="0">
                <a:pos x="36479" y="56370"/>
              </a:cxn>
              <a:cxn ang="0">
                <a:pos x="62447" y="100486"/>
              </a:cxn>
              <a:cxn ang="0">
                <a:pos x="87797" y="144602"/>
              </a:cxn>
            </a:cxnLst>
            <a:rect l="0" t="0" r="0" b="0"/>
            <a:pathLst>
              <a:path w="285" h="285">
                <a:moveTo>
                  <a:pt x="285" y="142"/>
                </a:moveTo>
                <a:cubicBezTo>
                  <a:pt x="285" y="64"/>
                  <a:pt x="221" y="0"/>
                  <a:pt x="142" y="0"/>
                </a:cubicBezTo>
                <a:cubicBezTo>
                  <a:pt x="64" y="0"/>
                  <a:pt x="0" y="64"/>
                  <a:pt x="0" y="142"/>
                </a:cubicBezTo>
                <a:cubicBezTo>
                  <a:pt x="0" y="221"/>
                  <a:pt x="64" y="285"/>
                  <a:pt x="142" y="285"/>
                </a:cubicBezTo>
                <a:cubicBezTo>
                  <a:pt x="221" y="285"/>
                  <a:pt x="285" y="221"/>
                  <a:pt x="285" y="142"/>
                </a:cubicBezTo>
                <a:close/>
                <a:moveTo>
                  <a:pt x="142" y="236"/>
                </a:moveTo>
                <a:lnTo>
                  <a:pt x="184" y="164"/>
                </a:lnTo>
                <a:lnTo>
                  <a:pt x="225" y="92"/>
                </a:lnTo>
                <a:lnTo>
                  <a:pt x="142" y="92"/>
                </a:lnTo>
                <a:lnTo>
                  <a:pt x="59" y="92"/>
                </a:lnTo>
                <a:lnTo>
                  <a:pt x="101" y="164"/>
                </a:lnTo>
                <a:lnTo>
                  <a:pt x="142" y="236"/>
                </a:lnTo>
                <a:close/>
              </a:path>
            </a:pathLst>
          </a:custGeom>
          <a:solidFill>
            <a:schemeClr val="bg1">
              <a:alpha val="100000"/>
            </a:schemeClr>
          </a:solidFill>
          <a:ln w="9525">
            <a:noFill/>
          </a:ln>
        </p:spPr>
        <p:txBody>
          <a:bodyPr/>
          <a:lstStyle/>
          <a:p>
            <a:endParaRPr lang="zh-CN" altLang="en-US">
              <a:solidFill>
                <a:srgbClr val="C00000"/>
              </a:solidFill>
            </a:endParaRPr>
          </a:p>
        </p:txBody>
      </p:sp>
      <p:sp>
        <p:nvSpPr>
          <p:cNvPr id="9" name="矩形 26"/>
          <p:cNvSpPr/>
          <p:nvPr/>
        </p:nvSpPr>
        <p:spPr>
          <a:xfrm>
            <a:off x="2564731" y="1653256"/>
            <a:ext cx="2174875" cy="2308225"/>
          </a:xfrm>
          <a:prstGeom prst="rect">
            <a:avLst/>
          </a:prstGeom>
          <a:noFill/>
          <a:ln w="9525">
            <a:noFill/>
          </a:ln>
        </p:spPr>
        <p:txBody>
          <a:bodyPr>
            <a:spAutoFit/>
          </a:bodyPr>
          <a:lstStyle/>
          <a:p>
            <a:pPr lvl="0" algn="just" eaLnBrk="1" hangingPunct="1"/>
            <a:r>
              <a:rPr lang="zh-CN" altLang="en-US" sz="1600" dirty="0">
                <a:solidFill>
                  <a:srgbClr val="C00000"/>
                </a:solidFill>
                <a:latin typeface="微软雅黑" panose="020B0503020204020204" pitchFamily="2" charset="-122"/>
                <a:ea typeface="微软雅黑" panose="020B0503020204020204" pitchFamily="2" charset="-122"/>
              </a:rPr>
              <a:t>加强学习、认真学习领会“十八届四中全会”精神实质和学习实践科学发展观内涵，坚持任人唯贤，不断提高党员的创造力，凝聚力和战斗力，建设高素质的领导干部队伍。</a:t>
            </a:r>
          </a:p>
        </p:txBody>
      </p:sp>
      <p:sp>
        <p:nvSpPr>
          <p:cNvPr id="10" name="矩形 27"/>
          <p:cNvSpPr/>
          <p:nvPr/>
        </p:nvSpPr>
        <p:spPr>
          <a:xfrm>
            <a:off x="7908256" y="1653256"/>
            <a:ext cx="2174875" cy="1570037"/>
          </a:xfrm>
          <a:prstGeom prst="rect">
            <a:avLst/>
          </a:prstGeom>
          <a:noFill/>
          <a:ln w="9525">
            <a:noFill/>
          </a:ln>
        </p:spPr>
        <p:txBody>
          <a:bodyPr>
            <a:spAutoFit/>
          </a:bodyPr>
          <a:lstStyle/>
          <a:p>
            <a:pPr lvl="0" algn="just" eaLnBrk="1" hangingPunct="1"/>
            <a:r>
              <a:rPr lang="zh-CN" altLang="en-US" sz="1600" dirty="0">
                <a:solidFill>
                  <a:srgbClr val="C00000"/>
                </a:solidFill>
                <a:latin typeface="微软雅黑" panose="020B0503020204020204" pitchFamily="2" charset="-122"/>
                <a:ea typeface="微软雅黑" panose="020B0503020204020204" pitchFamily="2" charset="-122"/>
              </a:rPr>
              <a:t>注重科技运用，以信息技术推动社区经济建设，完善科技服务体系，为职工提供订单种植信息，拓宽职工致富渠道。</a:t>
            </a:r>
          </a:p>
        </p:txBody>
      </p:sp>
      <p:sp>
        <p:nvSpPr>
          <p:cNvPr id="11" name="矩形 28"/>
          <p:cNvSpPr/>
          <p:nvPr/>
        </p:nvSpPr>
        <p:spPr>
          <a:xfrm>
            <a:off x="4068094" y="4764756"/>
            <a:ext cx="5343525" cy="831850"/>
          </a:xfrm>
          <a:prstGeom prst="rect">
            <a:avLst/>
          </a:prstGeom>
          <a:noFill/>
          <a:ln w="9525">
            <a:noFill/>
          </a:ln>
        </p:spPr>
        <p:txBody>
          <a:bodyPr>
            <a:spAutoFit/>
          </a:bodyPr>
          <a:lstStyle/>
          <a:p>
            <a:pPr lvl="0" algn="just" eaLnBrk="1" hangingPunct="1"/>
            <a:r>
              <a:rPr lang="zh-CN" altLang="en-US" sz="1600" dirty="0">
                <a:solidFill>
                  <a:srgbClr val="C00000"/>
                </a:solidFill>
                <a:latin typeface="微软雅黑" panose="020B0503020204020204" pitchFamily="2" charset="-122"/>
                <a:ea typeface="微软雅黑" panose="020B0503020204020204" pitchFamily="2" charset="-122"/>
              </a:rPr>
              <a:t>大力提倡艰苦奋斗、自强不息、与时俱进、开拓创新的精神，使经济更加发展、文化更加繁荣、社会更加和谐、职工生活更加富裕。</a:t>
            </a:r>
          </a:p>
        </p:txBody>
      </p:sp>
    </p:spTree>
    <p:extLst>
      <p:ext uri="{BB962C8B-B14F-4D97-AF65-F5344CB8AC3E}">
        <p14:creationId xmlns:p14="http://schemas.microsoft.com/office/powerpoint/2010/main" val="2099197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1+#ppt_w/2"/>
                                          </p:val>
                                        </p:tav>
                                        <p:tav tm="100000">
                                          <p:val>
                                            <p:strVal val="#ppt_x"/>
                                          </p:val>
                                        </p:tav>
                                      </p:tavLst>
                                    </p:anim>
                                    <p:anim calcmode="lin" valueType="num">
                                      <p:cBhvr additive="base">
                                        <p:cTn id="8" dur="3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 fill="hold"/>
                                        <p:tgtEl>
                                          <p:spTgt spid="3"/>
                                        </p:tgtEl>
                                        <p:attrNameLst>
                                          <p:attrName>ppt_x</p:attrName>
                                        </p:attrNameLst>
                                      </p:cBhvr>
                                      <p:tavLst>
                                        <p:tav tm="0">
                                          <p:val>
                                            <p:strVal val="0-#ppt_w/2"/>
                                          </p:val>
                                        </p:tav>
                                        <p:tav tm="100000">
                                          <p:val>
                                            <p:strVal val="#ppt_x"/>
                                          </p:val>
                                        </p:tav>
                                      </p:tavLst>
                                    </p:anim>
                                    <p:anim calcmode="lin" valueType="num">
                                      <p:cBhvr additive="base">
                                        <p:cTn id="12" dur="3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300" fill="hold"/>
                                        <p:tgtEl>
                                          <p:spTgt spid="4"/>
                                        </p:tgtEl>
                                        <p:attrNameLst>
                                          <p:attrName>ppt_x</p:attrName>
                                        </p:attrNameLst>
                                      </p:cBhvr>
                                      <p:tavLst>
                                        <p:tav tm="0">
                                          <p:val>
                                            <p:strVal val="#ppt_x"/>
                                          </p:val>
                                        </p:tav>
                                        <p:tav tm="100000">
                                          <p:val>
                                            <p:strVal val="#ppt_x"/>
                                          </p:val>
                                        </p:tav>
                                      </p:tavLst>
                                    </p:anim>
                                    <p:anim calcmode="lin" valueType="num">
                                      <p:cBhvr additive="base">
                                        <p:cTn id="16" dur="3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300"/>
                            </p:stCondLst>
                            <p:childTnLst>
                              <p:par>
                                <p:cTn id="18" presetID="31"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style.rotation</p:attrName>
                                        </p:attrNameLst>
                                      </p:cBhvr>
                                      <p:tavLst>
                                        <p:tav tm="0">
                                          <p:val>
                                            <p:fltVal val="90"/>
                                          </p:val>
                                        </p:tav>
                                        <p:tav tm="100000">
                                          <p:val>
                                            <p:fltVal val="0"/>
                                          </p:val>
                                        </p:tav>
                                      </p:tavLst>
                                    </p:anim>
                                    <p:animEffect transition="in" filter="fade">
                                      <p:cBhvr>
                                        <p:cTn id="23" dur="500"/>
                                        <p:tgtEl>
                                          <p:spTgt spid="2"/>
                                        </p:tgtEl>
                                      </p:cBhvr>
                                    </p:animEffect>
                                  </p:childTnLst>
                                </p:cTn>
                              </p:par>
                            </p:childTnLst>
                          </p:cTn>
                        </p:par>
                        <p:par>
                          <p:cTn id="24" fill="hold">
                            <p:stCondLst>
                              <p:cond delay="800"/>
                            </p:stCondLst>
                            <p:childTnLst>
                              <p:par>
                                <p:cTn id="25" presetID="12" presetClass="entr" presetSubtype="2"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left)">
                                      <p:cBhvr>
                                        <p:cTn id="28" dur="500"/>
                                        <p:tgtEl>
                                          <p:spTgt spid="6"/>
                                        </p:tgtEl>
                                      </p:cBhvr>
                                    </p:animEffect>
                                  </p:childTnLst>
                                </p:cTn>
                              </p:par>
                            </p:childTnLst>
                          </p:cTn>
                        </p:par>
                        <p:par>
                          <p:cTn id="29" fill="hold">
                            <p:stCondLst>
                              <p:cond delay="1300"/>
                            </p:stCondLst>
                            <p:childTnLst>
                              <p:par>
                                <p:cTn id="30" presetID="2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500"/>
                                        <p:tgtEl>
                                          <p:spTgt spid="9"/>
                                        </p:tgtEl>
                                      </p:cBhvr>
                                    </p:animEffect>
                                  </p:childTnLst>
                                </p:cTn>
                              </p:par>
                            </p:childTnLst>
                          </p:cTn>
                        </p:par>
                        <p:par>
                          <p:cTn id="33" fill="hold">
                            <p:stCondLst>
                              <p:cond delay="1800"/>
                            </p:stCondLst>
                            <p:childTnLst>
                              <p:par>
                                <p:cTn id="34" presetID="12" presetClass="entr" presetSubtype="8"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p:tgtEl>
                                          <p:spTgt spid="7"/>
                                        </p:tgtEl>
                                        <p:attrNameLst>
                                          <p:attrName>ppt_x</p:attrName>
                                        </p:attrNameLst>
                                      </p:cBhvr>
                                      <p:tavLst>
                                        <p:tav tm="0">
                                          <p:val>
                                            <p:strVal val="#ppt_x-#ppt_w*1.125000"/>
                                          </p:val>
                                        </p:tav>
                                        <p:tav tm="100000">
                                          <p:val>
                                            <p:strVal val="#ppt_x"/>
                                          </p:val>
                                        </p:tav>
                                      </p:tavLst>
                                    </p:anim>
                                    <p:animEffect transition="in" filter="wipe(right)">
                                      <p:cBhvr>
                                        <p:cTn id="37" dur="500"/>
                                        <p:tgtEl>
                                          <p:spTgt spid="7"/>
                                        </p:tgtEl>
                                      </p:cBhvr>
                                    </p:animEffect>
                                  </p:childTnLst>
                                </p:cTn>
                              </p:par>
                            </p:childTnLst>
                          </p:cTn>
                        </p:par>
                        <p:par>
                          <p:cTn id="38" fill="hold">
                            <p:stCondLst>
                              <p:cond delay="23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2800"/>
                            </p:stCondLst>
                            <p:childTnLst>
                              <p:par>
                                <p:cTn id="43" presetID="12" presetClass="entr" presetSubtype="1"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p:tgtEl>
                                          <p:spTgt spid="8"/>
                                        </p:tgtEl>
                                        <p:attrNameLst>
                                          <p:attrName>ppt_y</p:attrName>
                                        </p:attrNameLst>
                                      </p:cBhvr>
                                      <p:tavLst>
                                        <p:tav tm="0">
                                          <p:val>
                                            <p:strVal val="#ppt_y-#ppt_h*1.125000"/>
                                          </p:val>
                                        </p:tav>
                                        <p:tav tm="100000">
                                          <p:val>
                                            <p:strVal val="#ppt_y"/>
                                          </p:val>
                                        </p:tav>
                                      </p:tavLst>
                                    </p:anim>
                                    <p:animEffect transition="in" filter="wipe(down)">
                                      <p:cBhvr>
                                        <p:cTn id="46" dur="500"/>
                                        <p:tgtEl>
                                          <p:spTgt spid="8"/>
                                        </p:tgtEl>
                                      </p:cBhvr>
                                    </p:animEffect>
                                  </p:childTnLst>
                                </p:cTn>
                              </p:par>
                            </p:childTnLst>
                          </p:cTn>
                        </p:par>
                        <p:par>
                          <p:cTn id="47" fill="hold">
                            <p:stCondLst>
                              <p:cond delay="3300"/>
                            </p:stCondLst>
                            <p:childTnLst>
                              <p:par>
                                <p:cTn id="48" presetID="22" presetClass="entr" presetSubtype="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7FC7912-4781-4076-B66A-9FD3F62F10F4}"/>
              </a:ext>
            </a:extLst>
          </p:cNvPr>
          <p:cNvSpPr/>
          <p:nvPr/>
        </p:nvSpPr>
        <p:spPr>
          <a:xfrm>
            <a:off x="4514308" y="2190305"/>
            <a:ext cx="4288353" cy="1323439"/>
          </a:xfrm>
          <a:prstGeom prst="rect">
            <a:avLst/>
          </a:prstGeom>
        </p:spPr>
        <p:txBody>
          <a:bodyPr wrap="none">
            <a:spAutoFit/>
          </a:bodyPr>
          <a:lstStyle/>
          <a:p>
            <a:pPr algn="ctr"/>
            <a:r>
              <a:rPr lang="zh-CN" altLang="en-US" sz="8000" b="1" dirty="0" smtClean="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谢谢观看</a:t>
            </a:r>
            <a:endParaRPr lang="zh-CN" altLang="en-US" sz="8000" b="1" dirty="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3" name="矩形 2">
            <a:extLst>
              <a:ext uri="{FF2B5EF4-FFF2-40B4-BE49-F238E27FC236}">
                <a16:creationId xmlns="" xmlns:a16="http://schemas.microsoft.com/office/drawing/2014/main" id="{EB10F297-AB96-4371-927F-0F0662CFD031}"/>
              </a:ext>
            </a:extLst>
          </p:cNvPr>
          <p:cNvSpPr/>
          <p:nvPr/>
        </p:nvSpPr>
        <p:spPr>
          <a:xfrm>
            <a:off x="2622762" y="3614555"/>
            <a:ext cx="8071440" cy="1077218"/>
          </a:xfrm>
          <a:prstGeom prst="rect">
            <a:avLst/>
          </a:prstGeom>
        </p:spPr>
        <p:txBody>
          <a:bodyPr wrap="none">
            <a:spAutoFit/>
          </a:bodyPr>
          <a:lstStyle/>
          <a:p>
            <a:pPr algn="ctr"/>
            <a:r>
              <a:rPr lang="en-US" altLang="zh-CN" sz="3200" dirty="0">
                <a:gradFill>
                  <a:gsLst>
                    <a:gs pos="0">
                      <a:srgbClr val="E30000"/>
                    </a:gs>
                    <a:gs pos="100000">
                      <a:srgbClr val="760303"/>
                    </a:gs>
                  </a:gsLst>
                  <a:lin ang="5400000" scaled="0"/>
                </a:gradFill>
                <a:latin typeface="微软雅黑" panose="020B0503020204020204" charset="-122"/>
                <a:ea typeface="微软雅黑" panose="020B0503020204020204" charset="-122"/>
              </a:rPr>
              <a:t>— </a:t>
            </a:r>
            <a:r>
              <a:rPr lang="en-US" altLang="zh-CN" sz="3200"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a:t>
            </a:r>
            <a:r>
              <a:rPr lang="zh-CN" altLang="en-US" sz="3200"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上海包图网络科技科技有限公司</a:t>
            </a:r>
            <a:r>
              <a:rPr lang="en-US" altLang="zh-CN" sz="3200"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 </a:t>
            </a:r>
            <a:r>
              <a:rPr lang="en-US" altLang="zh-CN" sz="3200" dirty="0">
                <a:gradFill>
                  <a:gsLst>
                    <a:gs pos="0">
                      <a:srgbClr val="E30000"/>
                    </a:gs>
                    <a:gs pos="100000">
                      <a:srgbClr val="760303"/>
                    </a:gs>
                  </a:gsLst>
                  <a:lin ang="5400000" scaled="0"/>
                </a:gradFill>
                <a:latin typeface="微软雅黑" panose="020B0503020204020204" charset="-122"/>
                <a:ea typeface="微软雅黑" panose="020B0503020204020204" charset="-122"/>
              </a:rPr>
              <a:t>— </a:t>
            </a:r>
            <a:endParaRPr lang="zh-CN" altLang="en-US" sz="3200" dirty="0">
              <a:gradFill>
                <a:gsLst>
                  <a:gs pos="0">
                    <a:srgbClr val="E30000"/>
                  </a:gs>
                  <a:gs pos="100000">
                    <a:srgbClr val="760303"/>
                  </a:gs>
                </a:gsLst>
                <a:lin ang="5400000" scaled="0"/>
              </a:gradFill>
              <a:latin typeface="微软雅黑" panose="020B0503020204020204" charset="-122"/>
              <a:ea typeface="微软雅黑" panose="020B0503020204020204" charset="-122"/>
            </a:endParaRPr>
          </a:p>
          <a:p>
            <a:pPr algn="ctr"/>
            <a:endParaRPr lang="zh-CN" altLang="en-US" sz="3200" dirty="0">
              <a:gradFill>
                <a:gsLst>
                  <a:gs pos="0">
                    <a:srgbClr val="E30000"/>
                  </a:gs>
                  <a:gs pos="100000">
                    <a:srgbClr val="760303"/>
                  </a:gs>
                </a:gsLst>
                <a:lin ang="5400000" scaled="0"/>
              </a:gradFill>
              <a:latin typeface="微软雅黑" panose="020B0503020204020204" charset="-122"/>
              <a:ea typeface="微软雅黑" panose="020B0503020204020204" charset="-122"/>
            </a:endParaRPr>
          </a:p>
        </p:txBody>
      </p:sp>
      <p:sp>
        <p:nvSpPr>
          <p:cNvPr id="4" name="文本框 3"/>
          <p:cNvSpPr txBox="1"/>
          <p:nvPr/>
        </p:nvSpPr>
        <p:spPr>
          <a:xfrm>
            <a:off x="4776741" y="4507107"/>
            <a:ext cx="3619902" cy="369332"/>
          </a:xfrm>
          <a:prstGeom prst="rect">
            <a:avLst/>
          </a:prstGeom>
          <a:noFill/>
        </p:spPr>
        <p:txBody>
          <a:bodyPr wrap="none" rtlCol="0">
            <a:spAutoFit/>
          </a:bodyPr>
          <a:lstStyle/>
          <a:p>
            <a:r>
              <a:rPr lang="zh-CN" altLang="en-US" b="1">
                <a:solidFill>
                  <a:srgbClr val="C00000"/>
                </a:solidFill>
              </a:rPr>
              <a:t>汇报人</a:t>
            </a:r>
            <a:r>
              <a:rPr lang="zh-CN" altLang="en-US" b="1" smtClean="0">
                <a:solidFill>
                  <a:srgbClr val="C00000"/>
                </a:solidFill>
              </a:rPr>
              <a:t>：小包子   </a:t>
            </a:r>
            <a:r>
              <a:rPr lang="zh-CN" altLang="en-US" b="1" dirty="0">
                <a:solidFill>
                  <a:srgbClr val="C00000"/>
                </a:solidFill>
              </a:rPr>
              <a:t>时间：</a:t>
            </a:r>
            <a:r>
              <a:rPr lang="en-US" altLang="zh-CN" b="1" dirty="0">
                <a:solidFill>
                  <a:srgbClr val="C00000"/>
                </a:solidFill>
              </a:rPr>
              <a:t>XX</a:t>
            </a:r>
            <a:r>
              <a:rPr lang="zh-CN" altLang="en-US" b="1" dirty="0">
                <a:solidFill>
                  <a:srgbClr val="C00000"/>
                </a:solidFill>
              </a:rPr>
              <a:t>年</a:t>
            </a:r>
            <a:r>
              <a:rPr lang="en-US" altLang="zh-CN" b="1" dirty="0">
                <a:solidFill>
                  <a:srgbClr val="C00000"/>
                </a:solidFill>
              </a:rPr>
              <a:t>XX</a:t>
            </a:r>
            <a:r>
              <a:rPr lang="zh-CN" altLang="en-US" b="1" dirty="0">
                <a:solidFill>
                  <a:srgbClr val="C00000"/>
                </a:solidFill>
              </a:rPr>
              <a:t>月</a:t>
            </a:r>
          </a:p>
        </p:txBody>
      </p:sp>
    </p:spTree>
    <p:extLst>
      <p:ext uri="{BB962C8B-B14F-4D97-AF65-F5344CB8AC3E}">
        <p14:creationId xmlns:p14="http://schemas.microsoft.com/office/powerpoint/2010/main" val="11843228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35" presetClass="path" presetSubtype="0" accel="50000" decel="50000" fill="hold" grpId="1" nodeType="withEffect">
                                  <p:stCondLst>
                                    <p:cond delay="0"/>
                                  </p:stCondLst>
                                  <p:childTnLst>
                                    <p:animMotion origin="layout" path="M 0 -3.7037E-6 L -0.41185 -3.7037E-6 " pathEditMode="relative" rAng="0" ptsTypes="AA">
                                      <p:cBhvr>
                                        <p:cTn id="11" dur="2000" spd="-100000" fill="hold"/>
                                        <p:tgtEl>
                                          <p:spTgt spid="2"/>
                                        </p:tgtEl>
                                        <p:attrNameLst>
                                          <p:attrName>ppt_x</p:attrName>
                                          <p:attrName>ppt_y</p:attrName>
                                        </p:attrNameLst>
                                      </p:cBhvr>
                                      <p:rCtr x="-20599" y="0"/>
                                    </p:animMotion>
                                  </p:childTnLst>
                                </p:cTn>
                              </p:par>
                              <p:par>
                                <p:cTn id="12" presetID="53" presetClass="entr" presetSubtype="16"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Effect transition="in" filter="fade">
                                      <p:cBhvr>
                                        <p:cTn id="16" dur="1000"/>
                                        <p:tgtEl>
                                          <p:spTgt spid="3"/>
                                        </p:tgtEl>
                                      </p:cBhvr>
                                    </p:animEffect>
                                  </p:childTnLst>
                                </p:cTn>
                              </p:par>
                              <p:par>
                                <p:cTn id="17" presetID="35" presetClass="path" presetSubtype="0" accel="50000" decel="50000" fill="hold" grpId="1" nodeType="withEffect">
                                  <p:stCondLst>
                                    <p:cond delay="0"/>
                                  </p:stCondLst>
                                  <p:childTnLst>
                                    <p:animMotion origin="layout" path="M 1.25E-6 -1.11111E-6 L 0.31575 -1.11111E-6 " pathEditMode="relative" rAng="0" ptsTypes="AA">
                                      <p:cBhvr>
                                        <p:cTn id="18" dur="2000" spd="-100000" fill="hold"/>
                                        <p:tgtEl>
                                          <p:spTgt spid="3"/>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6" y="1503207"/>
            <a:ext cx="9024281" cy="2954655"/>
          </a:xfrm>
          <a:prstGeom prst="rect">
            <a:avLst/>
          </a:prstGeom>
          <a:noFill/>
        </p:spPr>
        <p:txBody>
          <a:bodyPr wrap="square" rtlCol="0">
            <a:spAutoFit/>
          </a:bodyPr>
          <a:lstStyle/>
          <a:p>
            <a:pPr algn="ctr">
              <a:lnSpc>
                <a:spcPct val="150000"/>
              </a:lnSpc>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感谢您下载包图网平台上提供的</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在包图网出售的</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模板是免版税类（</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RF</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Royalty-Free</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）正版受</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和</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世界版权公约</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不得将包图网的</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模板、</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6" y="4723154"/>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chemeClr val="tx1">
                    <a:lumMod val="85000"/>
                    <a:lumOff val="15000"/>
                  </a:schemeClr>
                </a:solidFill>
              </a:rPr>
              <a:t>更多精品</a:t>
            </a:r>
            <a:r>
              <a:rPr lang="en-US" altLang="zh-CN" b="1" dirty="0">
                <a:solidFill>
                  <a:schemeClr val="tx1">
                    <a:lumMod val="85000"/>
                    <a:lumOff val="15000"/>
                  </a:schemeClr>
                </a:solidFill>
              </a:rPr>
              <a:t>PPT</a:t>
            </a:r>
            <a:r>
              <a:rPr lang="zh-CN" altLang="en-US" b="1" dirty="0">
                <a:solidFill>
                  <a:schemeClr val="tx1">
                    <a:lumMod val="85000"/>
                    <a:lumOff val="15000"/>
                  </a:schemeClr>
                </a:solidFill>
              </a:rPr>
              <a:t>模板：</a:t>
            </a:r>
            <a:r>
              <a:rPr lang="en-US" altLang="zh-CN" b="1" dirty="0">
                <a:solidFill>
                  <a:schemeClr val="tx1">
                    <a:lumMod val="85000"/>
                    <a:lumOff val="15000"/>
                  </a:schemeClr>
                </a:solidFill>
                <a:hlinkClick r:id="rId2"/>
              </a:rPr>
              <a:t>http://ibaotu.com/ppt/</a:t>
            </a:r>
            <a:endParaRPr lang="zh-CN" altLang="en-US" b="1" dirty="0">
              <a:solidFill>
                <a:schemeClr val="tx1">
                  <a:lumMod val="85000"/>
                  <a:lumOff val="15000"/>
                </a:schemeClr>
              </a:solidFill>
            </a:endParaRPr>
          </a:p>
        </p:txBody>
      </p:sp>
      <p:grpSp>
        <p:nvGrpSpPr>
          <p:cNvPr id="12" name="组合 11"/>
          <p:cNvGrpSpPr/>
          <p:nvPr/>
        </p:nvGrpSpPr>
        <p:grpSpPr>
          <a:xfrm>
            <a:off x="9313099" y="4723155"/>
            <a:ext cx="1364140" cy="369332"/>
            <a:chOff x="8158550" y="5010841"/>
            <a:chExt cx="1364139" cy="369331"/>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chemeClr val="tx1">
                    <a:lumMod val="85000"/>
                    <a:lumOff val="15000"/>
                  </a:schemeClr>
                </a:solidFill>
                <a:highlight>
                  <a:srgbClr val="FFFF00"/>
                </a:highlight>
              </a:endParaRPr>
            </a:p>
          </p:txBody>
        </p:sp>
        <p:sp>
          <p:nvSpPr>
            <p:cNvPr id="6" name="文本框 5"/>
            <p:cNvSpPr txBox="1"/>
            <p:nvPr/>
          </p:nvSpPr>
          <p:spPr>
            <a:xfrm>
              <a:off x="8278620" y="5010841"/>
              <a:ext cx="1244069" cy="369331"/>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hlinkClick r:id="rId2"/>
                </a:rPr>
                <a:t>点击进入</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 xmlns:a16="http://schemas.microsoft.com/office/drawing/2014/main" id="{30903DEE-999B-4F1C-9AC5-1593FB3424B3}"/>
              </a:ext>
            </a:extLst>
          </p:cNvPr>
          <p:cNvSpPr/>
          <p:nvPr/>
        </p:nvSpPr>
        <p:spPr bwMode="auto">
          <a:xfrm>
            <a:off x="1957184" y="2108204"/>
            <a:ext cx="2388447" cy="2678853"/>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endParaRPr lang="zh-CN" altLang="en-US" sz="1800"/>
          </a:p>
        </p:txBody>
      </p:sp>
      <p:sp>
        <p:nvSpPr>
          <p:cNvPr id="3" name="Freeform 5">
            <a:extLst>
              <a:ext uri="{FF2B5EF4-FFF2-40B4-BE49-F238E27FC236}">
                <a16:creationId xmlns="" xmlns:a16="http://schemas.microsoft.com/office/drawing/2014/main" id="{2DE012FA-ED50-4F8D-95E9-BDD05F4F21DE}"/>
              </a:ext>
            </a:extLst>
          </p:cNvPr>
          <p:cNvSpPr/>
          <p:nvPr/>
        </p:nvSpPr>
        <p:spPr bwMode="auto">
          <a:xfrm>
            <a:off x="2149377" y="2323681"/>
            <a:ext cx="2004060" cy="224790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18900000" scaled="0"/>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4" name="矩形 3">
            <a:extLst>
              <a:ext uri="{FF2B5EF4-FFF2-40B4-BE49-F238E27FC236}">
                <a16:creationId xmlns="" xmlns:a16="http://schemas.microsoft.com/office/drawing/2014/main" id="{E39C076C-EACC-473D-BC9C-9F4BA059C0AA}"/>
              </a:ext>
            </a:extLst>
          </p:cNvPr>
          <p:cNvSpPr/>
          <p:nvPr/>
        </p:nvSpPr>
        <p:spPr>
          <a:xfrm>
            <a:off x="2331834" y="3217396"/>
            <a:ext cx="1639147" cy="1107996"/>
          </a:xfrm>
          <a:prstGeom prst="rect">
            <a:avLst/>
          </a:prstGeom>
          <a:noFill/>
          <a:effectLst/>
        </p:spPr>
        <p:txBody>
          <a:bodyPr wrap="square" rtlCol="0">
            <a:spAutoFit/>
          </a:bodyPr>
          <a:lstStyle/>
          <a:p>
            <a:pPr algn="ctr"/>
            <a:r>
              <a:rPr lang="en-US" altLang="zh-CN" sz="6600" b="1" dirty="0">
                <a:solidFill>
                  <a:schemeClr val="bg1"/>
                </a:solidFill>
                <a:effectLst>
                  <a:outerShdw blurRad="152400" dist="152400" dir="2700000" algn="tl" rotWithShape="0">
                    <a:prstClr val="black">
                      <a:alpha val="60000"/>
                    </a:prstClr>
                  </a:outerShdw>
                </a:effectLst>
                <a:latin typeface="微软雅黑" panose="020B0503020204020204" charset="-122"/>
                <a:ea typeface="微软雅黑" panose="020B0503020204020204" charset="-122"/>
              </a:rPr>
              <a:t>01</a:t>
            </a:r>
          </a:p>
        </p:txBody>
      </p:sp>
      <p:sp>
        <p:nvSpPr>
          <p:cNvPr id="5" name="矩形 4">
            <a:extLst>
              <a:ext uri="{FF2B5EF4-FFF2-40B4-BE49-F238E27FC236}">
                <a16:creationId xmlns="" xmlns:a16="http://schemas.microsoft.com/office/drawing/2014/main" id="{2562A298-5381-4F72-A163-CE87964F0879}"/>
              </a:ext>
            </a:extLst>
          </p:cNvPr>
          <p:cNvSpPr/>
          <p:nvPr/>
        </p:nvSpPr>
        <p:spPr>
          <a:xfrm>
            <a:off x="4652335" y="3034535"/>
            <a:ext cx="7109639" cy="1015663"/>
          </a:xfrm>
          <a:prstGeom prst="rect">
            <a:avLst/>
          </a:prstGeom>
        </p:spPr>
        <p:txBody>
          <a:bodyPr wrap="none">
            <a:spAutoFit/>
          </a:bodyPr>
          <a:lstStyle/>
          <a:p>
            <a:pPr lvl="0"/>
            <a:r>
              <a:rPr lang="zh-CN" altLang="en-US" sz="6000" b="1" dirty="0">
                <a:solidFill>
                  <a:srgbClr val="C00000"/>
                </a:solidFill>
                <a:latin typeface="微软雅黑" panose="020B0503020204020204" pitchFamily="2" charset="-122"/>
                <a:ea typeface="微软雅黑" panose="020B0503020204020204" pitchFamily="2" charset="-122"/>
              </a:rPr>
              <a:t>学习和思想政治情况</a:t>
            </a:r>
            <a:endParaRPr lang="zh-CN" altLang="en-US" sz="6000" b="1" dirty="0">
              <a:solidFill>
                <a:srgbClr val="C00000"/>
              </a:solidFill>
              <a:latin typeface="微软雅黑" panose="020B0503020204020204" pitchFamily="2" charset="-122"/>
              <a:ea typeface="微软雅黑" panose="020B0503020204020204" pitchFamily="2" charset="-122"/>
            </a:endParaRPr>
          </a:p>
        </p:txBody>
      </p:sp>
      <p:sp>
        <p:nvSpPr>
          <p:cNvPr id="6" name="Freeform 29">
            <a:extLst>
              <a:ext uri="{FF2B5EF4-FFF2-40B4-BE49-F238E27FC236}">
                <a16:creationId xmlns="" xmlns:a16="http://schemas.microsoft.com/office/drawing/2014/main" id="{ED8A67E7-3D7F-4C0A-851A-A99FF2512CFB}"/>
              </a:ext>
            </a:extLst>
          </p:cNvPr>
          <p:cNvSpPr/>
          <p:nvPr/>
        </p:nvSpPr>
        <p:spPr bwMode="auto">
          <a:xfrm>
            <a:off x="2830732" y="2644288"/>
            <a:ext cx="641350" cy="57310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800" dirty="0">
              <a:gradFill>
                <a:gsLst>
                  <a:gs pos="0">
                    <a:srgbClr val="E30000"/>
                  </a:gs>
                  <a:gs pos="100000">
                    <a:srgbClr val="760303"/>
                  </a:gs>
                </a:gsLst>
                <a:lin ang="5400000" scaled="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825463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par>
                                <p:cTn id="10" presetID="6" presetClass="emph" presetSubtype="0" decel="100000" fill="hold" grpId="1" nodeType="withEffect">
                                  <p:stCondLst>
                                    <p:cond delay="200"/>
                                  </p:stCondLst>
                                  <p:childTnLst>
                                    <p:animScale>
                                      <p:cBhvr>
                                        <p:cTn id="11" dur="250" fill="hold"/>
                                        <p:tgtEl>
                                          <p:spTgt spid="2"/>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2"/>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3"/>
                                        </p:tgtEl>
                                        <p:attrNameLst>
                                          <p:attrName>style.visibility</p:attrName>
                                        </p:attrNameLst>
                                      </p:cBhvr>
                                      <p:to>
                                        <p:strVal val="visible"/>
                                      </p:to>
                                    </p:set>
                                    <p:anim calcmode="lin" valueType="num">
                                      <p:cBhvr>
                                        <p:cTn id="16" dur="250" fill="hold"/>
                                        <p:tgtEl>
                                          <p:spTgt spid="3"/>
                                        </p:tgtEl>
                                        <p:attrNameLst>
                                          <p:attrName>ppt_w</p:attrName>
                                        </p:attrNameLst>
                                      </p:cBhvr>
                                      <p:tavLst>
                                        <p:tav tm="0">
                                          <p:val>
                                            <p:fltVal val="0"/>
                                          </p:val>
                                        </p:tav>
                                        <p:tav tm="100000">
                                          <p:val>
                                            <p:strVal val="#ppt_w"/>
                                          </p:val>
                                        </p:tav>
                                      </p:tavLst>
                                    </p:anim>
                                    <p:anim calcmode="lin" valueType="num">
                                      <p:cBhvr>
                                        <p:cTn id="17" dur="250" fill="hold"/>
                                        <p:tgtEl>
                                          <p:spTgt spid="3"/>
                                        </p:tgtEl>
                                        <p:attrNameLst>
                                          <p:attrName>ppt_h</p:attrName>
                                        </p:attrNameLst>
                                      </p:cBhvr>
                                      <p:tavLst>
                                        <p:tav tm="0">
                                          <p:val>
                                            <p:fltVal val="0"/>
                                          </p:val>
                                        </p:tav>
                                        <p:tav tm="100000">
                                          <p:val>
                                            <p:strVal val="#ppt_h"/>
                                          </p:val>
                                        </p:tav>
                                      </p:tavLst>
                                    </p:anim>
                                    <p:animEffect transition="in" filter="fade">
                                      <p:cBhvr>
                                        <p:cTn id="18" dur="250"/>
                                        <p:tgtEl>
                                          <p:spTgt spid="3"/>
                                        </p:tgtEl>
                                      </p:cBhvr>
                                    </p:animEffect>
                                  </p:childTnLst>
                                </p:cTn>
                              </p:par>
                              <p:par>
                                <p:cTn id="19" presetID="6" presetClass="emph" presetSubtype="0" decel="100000" fill="hold" grpId="1" nodeType="withEffect">
                                  <p:stCondLst>
                                    <p:cond delay="600"/>
                                  </p:stCondLst>
                                  <p:childTnLst>
                                    <p:animScale>
                                      <p:cBhvr>
                                        <p:cTn id="20" dur="250" fill="hold"/>
                                        <p:tgtEl>
                                          <p:spTgt spid="3"/>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3"/>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ppt_w</p:attrName>
                                        </p:attrNameLst>
                                      </p:cBhvr>
                                      <p:tavLst>
                                        <p:tav tm="0">
                                          <p:val>
                                            <p:fltVal val="0"/>
                                          </p:val>
                                        </p:tav>
                                        <p:tav tm="100000">
                                          <p:val>
                                            <p:strVal val="#ppt_w"/>
                                          </p:val>
                                        </p:tav>
                                      </p:tavLst>
                                    </p:anim>
                                    <p:anim calcmode="lin" valueType="num">
                                      <p:cBhvr>
                                        <p:cTn id="26" dur="250" fill="hold"/>
                                        <p:tgtEl>
                                          <p:spTgt spid="4"/>
                                        </p:tgtEl>
                                        <p:attrNameLst>
                                          <p:attrName>ppt_h</p:attrName>
                                        </p:attrNameLst>
                                      </p:cBhvr>
                                      <p:tavLst>
                                        <p:tav tm="0">
                                          <p:val>
                                            <p:fltVal val="0"/>
                                          </p:val>
                                        </p:tav>
                                        <p:tav tm="100000">
                                          <p:val>
                                            <p:strVal val="#ppt_h"/>
                                          </p:val>
                                        </p:tav>
                                      </p:tavLst>
                                    </p:anim>
                                    <p:animEffect transition="in" filter="fade">
                                      <p:cBhvr>
                                        <p:cTn id="27" dur="250"/>
                                        <p:tgtEl>
                                          <p:spTgt spid="4"/>
                                        </p:tgtEl>
                                      </p:cBhvr>
                                    </p:animEffect>
                                  </p:childTnLst>
                                </p:cTn>
                              </p:par>
                              <p:par>
                                <p:cTn id="28" presetID="6" presetClass="emph" presetSubtype="0" decel="100000" fill="hold" grpId="1" nodeType="withEffect">
                                  <p:stCondLst>
                                    <p:cond delay="800"/>
                                  </p:stCondLst>
                                  <p:childTnLst>
                                    <p:animScale>
                                      <p:cBhvr>
                                        <p:cTn id="29" dur="250" fill="hold"/>
                                        <p:tgtEl>
                                          <p:spTgt spid="4"/>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4"/>
                                        </p:tgtEl>
                                      </p:cBhvr>
                                      <p:by x="83000" y="83000"/>
                                    </p:animScale>
                                  </p:childTnLst>
                                </p:cTn>
                              </p:par>
                            </p:childTnLst>
                          </p:cTn>
                        </p:par>
                        <p:par>
                          <p:cTn id="32" fill="hold">
                            <p:stCondLst>
                              <p:cond delay="1250"/>
                            </p:stCondLst>
                            <p:childTnLst>
                              <p:par>
                                <p:cTn id="33" presetID="23" presetClass="entr" presetSubtype="36"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strVal val="(6*min(max(#ppt_w*#ppt_h,.3),1)-7.4)/-.7*#ppt_w"/>
                                          </p:val>
                                        </p:tav>
                                        <p:tav tm="100000">
                                          <p:val>
                                            <p:strVal val="#ppt_w"/>
                                          </p:val>
                                        </p:tav>
                                      </p:tavLst>
                                    </p:anim>
                                    <p:anim calcmode="lin" valueType="num">
                                      <p:cBhvr>
                                        <p:cTn id="36" dur="1000" fill="hold"/>
                                        <p:tgtEl>
                                          <p:spTgt spid="6"/>
                                        </p:tgtEl>
                                        <p:attrNameLst>
                                          <p:attrName>ppt_h</p:attrName>
                                        </p:attrNameLst>
                                      </p:cBhvr>
                                      <p:tavLst>
                                        <p:tav tm="0">
                                          <p:val>
                                            <p:strVal val="(6*min(max(#ppt_w*#ppt_h,.3),1)-7.4)/-.7*#ppt_h"/>
                                          </p:val>
                                        </p:tav>
                                        <p:tav tm="100000">
                                          <p:val>
                                            <p:strVal val="#ppt_h"/>
                                          </p:val>
                                        </p:tav>
                                      </p:tavLst>
                                    </p:anim>
                                    <p:anim calcmode="lin" valueType="num">
                                      <p:cBhvr>
                                        <p:cTn id="37" dur="1000" fill="hold"/>
                                        <p:tgtEl>
                                          <p:spTgt spid="6"/>
                                        </p:tgtEl>
                                        <p:attrNameLst>
                                          <p:attrName>ppt_x</p:attrName>
                                        </p:attrNameLst>
                                      </p:cBhvr>
                                      <p:tavLst>
                                        <p:tav tm="0">
                                          <p:val>
                                            <p:fltVal val="0.5"/>
                                          </p:val>
                                        </p:tav>
                                        <p:tav tm="100000">
                                          <p:val>
                                            <p:strVal val="#ppt_x"/>
                                          </p:val>
                                        </p:tav>
                                      </p:tavLst>
                                    </p:anim>
                                    <p:anim calcmode="lin" valueType="num">
                                      <p:cBhvr>
                                        <p:cTn id="38" dur="10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250"/>
                            </p:stCondLst>
                            <p:childTnLst>
                              <p:par>
                                <p:cTn id="40" presetID="53" presetClass="entr" presetSubtype="16"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1000" fill="hold"/>
                                        <p:tgtEl>
                                          <p:spTgt spid="5"/>
                                        </p:tgtEl>
                                        <p:attrNameLst>
                                          <p:attrName>ppt_w</p:attrName>
                                        </p:attrNameLst>
                                      </p:cBhvr>
                                      <p:tavLst>
                                        <p:tav tm="0">
                                          <p:val>
                                            <p:fltVal val="0"/>
                                          </p:val>
                                        </p:tav>
                                        <p:tav tm="100000">
                                          <p:val>
                                            <p:strVal val="#ppt_w"/>
                                          </p:val>
                                        </p:tav>
                                      </p:tavLst>
                                    </p:anim>
                                    <p:anim calcmode="lin" valueType="num">
                                      <p:cBhvr>
                                        <p:cTn id="43" dur="1000" fill="hold"/>
                                        <p:tgtEl>
                                          <p:spTgt spid="5"/>
                                        </p:tgtEl>
                                        <p:attrNameLst>
                                          <p:attrName>ppt_h</p:attrName>
                                        </p:attrNameLst>
                                      </p:cBhvr>
                                      <p:tavLst>
                                        <p:tav tm="0">
                                          <p:val>
                                            <p:fltVal val="0"/>
                                          </p:val>
                                        </p:tav>
                                        <p:tav tm="100000">
                                          <p:val>
                                            <p:strVal val="#ppt_h"/>
                                          </p:val>
                                        </p:tav>
                                      </p:tavLst>
                                    </p:anim>
                                    <p:animEffect transition="in" filter="fade">
                                      <p:cBhvr>
                                        <p:cTn id="44" dur="1000"/>
                                        <p:tgtEl>
                                          <p:spTgt spid="5"/>
                                        </p:tgtEl>
                                      </p:cBhvr>
                                    </p:animEffect>
                                  </p:childTnLst>
                                </p:cTn>
                              </p:par>
                              <p:par>
                                <p:cTn id="45" presetID="35" presetClass="path" presetSubtype="0" accel="50000" decel="50000" fill="hold" grpId="1" nodeType="withEffect">
                                  <p:stCondLst>
                                    <p:cond delay="0"/>
                                  </p:stCondLst>
                                  <p:childTnLst>
                                    <p:animMotion origin="layout" path="M 0 -3.7037E-6 L -0.41185 -3.7037E-6 " pathEditMode="relative" rAng="0" ptsTypes="AA">
                                      <p:cBhvr>
                                        <p:cTn id="46" dur="2000" spd="-100000" fill="hold"/>
                                        <p:tgtEl>
                                          <p:spTgt spid="5"/>
                                        </p:tgtEl>
                                        <p:attrNameLst>
                                          <p:attrName>ppt_x</p:attrName>
                                          <p:attrName>ppt_y</p:attrName>
                                        </p:attrNameLst>
                                      </p:cBhvr>
                                      <p:rCtr x="-2059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2" grpId="2" bldLvl="0" animBg="1"/>
      <p:bldP spid="3" grpId="0" bldLvl="0" animBg="1"/>
      <p:bldP spid="3" grpId="1" bldLvl="0" animBg="1"/>
      <p:bldP spid="3" grpId="2" bldLvl="0" animBg="1"/>
      <p:bldP spid="4" grpId="0" bldLvl="0" animBg="1"/>
      <p:bldP spid="4" grpId="1" bldLvl="0" animBg="1"/>
      <p:bldP spid="4" grpId="2" bldLvl="0" animBg="1"/>
      <p:bldP spid="5" grpId="0"/>
      <p:bldP spid="5" grpId="1"/>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4"/>
          <p:cNvSpPr>
            <a:spLocks noEditPoints="1"/>
          </p:cNvSpPr>
          <p:nvPr/>
        </p:nvSpPr>
        <p:spPr>
          <a:xfrm>
            <a:off x="4441742" y="2305969"/>
            <a:ext cx="500062" cy="369887"/>
          </a:xfrm>
          <a:custGeom>
            <a:avLst/>
            <a:gdLst/>
            <a:ahLst/>
            <a:cxnLst>
              <a:cxn ang="0">
                <a:pos x="0" y="277269"/>
              </a:cxn>
              <a:cxn ang="0">
                <a:pos x="250032" y="277269"/>
              </a:cxn>
              <a:cxn ang="0">
                <a:pos x="250032" y="369887"/>
              </a:cxn>
              <a:cxn ang="0">
                <a:pos x="500063" y="184650"/>
              </a:cxn>
              <a:cxn ang="0">
                <a:pos x="250032" y="0"/>
              </a:cxn>
              <a:cxn ang="0">
                <a:pos x="250032" y="92032"/>
              </a:cxn>
              <a:cxn ang="0">
                <a:pos x="0" y="92032"/>
              </a:cxn>
              <a:cxn ang="0">
                <a:pos x="0" y="277269"/>
              </a:cxn>
              <a:cxn ang="0">
                <a:pos x="0" y="184650"/>
              </a:cxn>
            </a:cxnLst>
            <a:rect l="0" t="0" r="0" b="0"/>
            <a:pathLst>
              <a:path w="856" h="631">
                <a:moveTo>
                  <a:pt x="0" y="473"/>
                </a:moveTo>
                <a:lnTo>
                  <a:pt x="428" y="473"/>
                </a:lnTo>
                <a:lnTo>
                  <a:pt x="428" y="631"/>
                </a:lnTo>
                <a:lnTo>
                  <a:pt x="856" y="315"/>
                </a:lnTo>
                <a:lnTo>
                  <a:pt x="428" y="0"/>
                </a:lnTo>
                <a:lnTo>
                  <a:pt x="428" y="157"/>
                </a:lnTo>
                <a:lnTo>
                  <a:pt x="0" y="157"/>
                </a:lnTo>
                <a:lnTo>
                  <a:pt x="0" y="473"/>
                </a:lnTo>
                <a:close/>
                <a:moveTo>
                  <a:pt x="0" y="315"/>
                </a:moveTo>
              </a:path>
            </a:pathLst>
          </a:custGeom>
          <a:solidFill>
            <a:srgbClr val="C00000"/>
          </a:solidFill>
          <a:ln w="9525">
            <a:noFill/>
          </a:ln>
        </p:spPr>
        <p:txBody>
          <a:bodyPr/>
          <a:lstStyle/>
          <a:p>
            <a:endParaRPr lang="zh-CN" altLang="en-US"/>
          </a:p>
        </p:txBody>
      </p:sp>
      <p:sp>
        <p:nvSpPr>
          <p:cNvPr id="20" name="Freeform 65"/>
          <p:cNvSpPr>
            <a:spLocks noEditPoints="1"/>
          </p:cNvSpPr>
          <p:nvPr/>
        </p:nvSpPr>
        <p:spPr>
          <a:xfrm>
            <a:off x="4441742" y="4209381"/>
            <a:ext cx="500062" cy="369888"/>
          </a:xfrm>
          <a:custGeom>
            <a:avLst/>
            <a:gdLst/>
            <a:ahLst/>
            <a:cxnLst>
              <a:cxn ang="0">
                <a:pos x="0" y="277269"/>
              </a:cxn>
              <a:cxn ang="0">
                <a:pos x="250032" y="277269"/>
              </a:cxn>
              <a:cxn ang="0">
                <a:pos x="250032" y="369887"/>
              </a:cxn>
              <a:cxn ang="0">
                <a:pos x="500063" y="185237"/>
              </a:cxn>
              <a:cxn ang="0">
                <a:pos x="250032" y="0"/>
              </a:cxn>
              <a:cxn ang="0">
                <a:pos x="250032" y="92618"/>
              </a:cxn>
              <a:cxn ang="0">
                <a:pos x="0" y="92618"/>
              </a:cxn>
              <a:cxn ang="0">
                <a:pos x="0" y="277269"/>
              </a:cxn>
              <a:cxn ang="0">
                <a:pos x="0" y="185237"/>
              </a:cxn>
            </a:cxnLst>
            <a:rect l="0" t="0" r="0" b="0"/>
            <a:pathLst>
              <a:path w="856" h="631">
                <a:moveTo>
                  <a:pt x="0" y="473"/>
                </a:moveTo>
                <a:lnTo>
                  <a:pt x="428" y="473"/>
                </a:lnTo>
                <a:lnTo>
                  <a:pt x="428" y="631"/>
                </a:lnTo>
                <a:lnTo>
                  <a:pt x="856" y="316"/>
                </a:lnTo>
                <a:lnTo>
                  <a:pt x="428" y="0"/>
                </a:lnTo>
                <a:lnTo>
                  <a:pt x="428" y="158"/>
                </a:lnTo>
                <a:lnTo>
                  <a:pt x="0" y="158"/>
                </a:lnTo>
                <a:lnTo>
                  <a:pt x="0" y="473"/>
                </a:lnTo>
                <a:close/>
                <a:moveTo>
                  <a:pt x="0" y="316"/>
                </a:moveTo>
              </a:path>
            </a:pathLst>
          </a:custGeom>
          <a:solidFill>
            <a:srgbClr val="C00000"/>
          </a:solidFill>
          <a:ln w="9525">
            <a:noFill/>
          </a:ln>
        </p:spPr>
        <p:txBody>
          <a:bodyPr/>
          <a:lstStyle/>
          <a:p>
            <a:endParaRPr lang="zh-CN" altLang="en-US"/>
          </a:p>
        </p:txBody>
      </p:sp>
      <p:sp>
        <p:nvSpPr>
          <p:cNvPr id="21" name="圆角矩形 103"/>
          <p:cNvSpPr/>
          <p:nvPr/>
        </p:nvSpPr>
        <p:spPr>
          <a:xfrm>
            <a:off x="2362117" y="1836069"/>
            <a:ext cx="1935162" cy="3240087"/>
          </a:xfrm>
          <a:prstGeom prst="roundRect">
            <a:avLst>
              <a:gd name="adj" fmla="val 5292"/>
            </a:avLst>
          </a:prstGeom>
          <a:solidFill>
            <a:srgbClr val="C00000"/>
          </a:solidFill>
          <a:ln w="9525" cap="flat" cmpd="sng">
            <a:noFill/>
            <a:prstDash val="solid"/>
            <a:headEnd type="none" w="med" len="med"/>
            <a:tailEnd type="none" w="med" len="med"/>
          </a:ln>
        </p:spPr>
        <p:txBody>
          <a:bodyPr/>
          <a:lstStyle/>
          <a:p>
            <a:pPr lvl="0" eaLnBrk="1" hangingPunct="1"/>
            <a:endParaRPr lang="zh-CN" altLang="en-US" dirty="0">
              <a:solidFill>
                <a:srgbClr val="C00000"/>
              </a:solidFill>
              <a:latin typeface="Arial" panose="020B0604020202020204" pitchFamily="34" charset="0"/>
              <a:ea typeface="宋体" panose="02010600030101010101" pitchFamily="2" charset="-122"/>
            </a:endParaRPr>
          </a:p>
        </p:txBody>
      </p:sp>
      <p:sp>
        <p:nvSpPr>
          <p:cNvPr id="22" name="圆角矩形 104"/>
          <p:cNvSpPr/>
          <p:nvPr/>
        </p:nvSpPr>
        <p:spPr>
          <a:xfrm>
            <a:off x="5160879" y="1836069"/>
            <a:ext cx="4897438" cy="1439862"/>
          </a:xfrm>
          <a:prstGeom prst="roundRect">
            <a:avLst>
              <a:gd name="adj" fmla="val 5292"/>
            </a:avLst>
          </a:prstGeom>
          <a:solidFill>
            <a:srgbClr val="C00000"/>
          </a:solidFill>
          <a:ln w="9525" cap="flat" cmpd="sng">
            <a:no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23" name="圆角矩形 105"/>
          <p:cNvSpPr/>
          <p:nvPr/>
        </p:nvSpPr>
        <p:spPr>
          <a:xfrm>
            <a:off x="5160879" y="3707731"/>
            <a:ext cx="4897438" cy="1368425"/>
          </a:xfrm>
          <a:prstGeom prst="roundRect">
            <a:avLst>
              <a:gd name="adj" fmla="val 5292"/>
            </a:avLst>
          </a:prstGeom>
          <a:solidFill>
            <a:srgbClr val="C00000"/>
          </a:solidFill>
          <a:ln w="9525" cap="flat" cmpd="sng">
            <a:no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24" name="矩形 106"/>
          <p:cNvSpPr/>
          <p:nvPr/>
        </p:nvSpPr>
        <p:spPr>
          <a:xfrm>
            <a:off x="2468479" y="2707606"/>
            <a:ext cx="1720850" cy="1323975"/>
          </a:xfrm>
          <a:prstGeom prst="rect">
            <a:avLst/>
          </a:prstGeom>
          <a:noFill/>
          <a:ln w="9525">
            <a:noFill/>
          </a:ln>
        </p:spPr>
        <p:txBody>
          <a:bodyPr>
            <a:spAutoFit/>
          </a:bodyPr>
          <a:lstStyle/>
          <a:p>
            <a:pPr lvl="0" algn="just" eaLnBrk="1" hangingPunct="1"/>
            <a:r>
              <a:rPr lang="zh-CN" altLang="en-US" sz="2000" b="1" dirty="0">
                <a:solidFill>
                  <a:schemeClr val="bg1"/>
                </a:solidFill>
                <a:latin typeface="微软雅黑" panose="020B0503020204020204" pitchFamily="2" charset="-122"/>
                <a:ea typeface="微软雅黑" panose="020B0503020204020204" pitchFamily="2" charset="-122"/>
              </a:rPr>
              <a:t>坚持学习，是追求进步的表现，更是工作需要</a:t>
            </a:r>
          </a:p>
        </p:txBody>
      </p:sp>
      <p:sp>
        <p:nvSpPr>
          <p:cNvPr id="25" name="矩形 108"/>
          <p:cNvSpPr/>
          <p:nvPr/>
        </p:nvSpPr>
        <p:spPr>
          <a:xfrm>
            <a:off x="5322804" y="1982119"/>
            <a:ext cx="4572000" cy="1016000"/>
          </a:xfrm>
          <a:prstGeom prst="rect">
            <a:avLst/>
          </a:prstGeom>
          <a:noFill/>
          <a:ln w="9525">
            <a:noFill/>
          </a:ln>
        </p:spPr>
        <p:txBody>
          <a:bodyPr>
            <a:spAutoFit/>
          </a:bodyPr>
          <a:lstStyle/>
          <a:p>
            <a:pPr lvl="0" algn="just" eaLnBrk="1" hangingPunct="1"/>
            <a:r>
              <a:rPr lang="zh-CN" altLang="en-US" sz="2000" dirty="0">
                <a:solidFill>
                  <a:schemeClr val="bg1"/>
                </a:solidFill>
                <a:latin typeface="微软雅黑" panose="020B0503020204020204" pitchFamily="2" charset="-122"/>
                <a:ea typeface="微软雅黑" panose="020B0503020204020204" pitchFamily="2" charset="-122"/>
              </a:rPr>
              <a:t>作为一名党员干部，我深感加强学习、不断提高思想理论水平是政治上成熟、思想上追求进步的表现。</a:t>
            </a:r>
            <a:endParaRPr lang="en-US" altLang="x-none" sz="2000" dirty="0">
              <a:solidFill>
                <a:schemeClr val="bg1"/>
              </a:solidFill>
              <a:latin typeface="微软雅黑" panose="020B0503020204020204" pitchFamily="2" charset="-122"/>
              <a:ea typeface="微软雅黑" panose="020B0503020204020204" pitchFamily="2" charset="-122"/>
            </a:endParaRPr>
          </a:p>
        </p:txBody>
      </p:sp>
      <p:sp>
        <p:nvSpPr>
          <p:cNvPr id="26" name="矩形 109"/>
          <p:cNvSpPr/>
          <p:nvPr/>
        </p:nvSpPr>
        <p:spPr>
          <a:xfrm>
            <a:off x="5322804" y="3764881"/>
            <a:ext cx="4572000" cy="1323975"/>
          </a:xfrm>
          <a:prstGeom prst="rect">
            <a:avLst/>
          </a:prstGeom>
          <a:noFill/>
          <a:ln w="9525">
            <a:noFill/>
          </a:ln>
        </p:spPr>
        <p:txBody>
          <a:bodyPr>
            <a:spAutoFit/>
          </a:bodyPr>
          <a:lstStyle/>
          <a:p>
            <a:pPr lvl="0" algn="just" eaLnBrk="1" hangingPunct="1"/>
            <a:r>
              <a:rPr lang="zh-CN" altLang="en-US" sz="2000" dirty="0">
                <a:solidFill>
                  <a:schemeClr val="bg1"/>
                </a:solidFill>
                <a:latin typeface="微软雅黑" panose="020B0503020204020204" pitchFamily="2" charset="-122"/>
                <a:ea typeface="微软雅黑" panose="020B0503020204020204" pitchFamily="2" charset="-122"/>
              </a:rPr>
              <a:t>党员干部的能力及素质的高低往往对支部的战斗力、凝聚力、号召力起到关键性的作用。加强学习，提高自身素质，努力成为支部的表率，显得尤其重要。</a:t>
            </a:r>
          </a:p>
        </p:txBody>
      </p:sp>
    </p:spTree>
    <p:extLst>
      <p:ext uri="{BB962C8B-B14F-4D97-AF65-F5344CB8AC3E}">
        <p14:creationId xmlns:p14="http://schemas.microsoft.com/office/powerpoint/2010/main" val="34518403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 calcmode="lin" valueType="num">
                                      <p:cBhvr>
                                        <p:cTn id="9" dur="500" fill="hold"/>
                                        <p:tgtEl>
                                          <p:spTgt spid="21"/>
                                        </p:tgtEl>
                                        <p:attrNameLst>
                                          <p:attrName>style.rotation</p:attrName>
                                        </p:attrNameLst>
                                      </p:cBhvr>
                                      <p:tavLst>
                                        <p:tav tm="0">
                                          <p:val>
                                            <p:fltVal val="90"/>
                                          </p:val>
                                        </p:tav>
                                        <p:tav tm="100000">
                                          <p:val>
                                            <p:fltVal val="0"/>
                                          </p:val>
                                        </p:tav>
                                      </p:tavLst>
                                    </p:anim>
                                    <p:animEffect transition="in" filter="fade">
                                      <p:cBhvr>
                                        <p:cTn id="10" dur="500"/>
                                        <p:tgtEl>
                                          <p:spTgt spid="21"/>
                                        </p:tgtEl>
                                      </p:cBhvr>
                                    </p:animEffect>
                                  </p:childTnLst>
                                </p:cTn>
                              </p:par>
                              <p:par>
                                <p:cTn id="11" presetID="8" presetClass="emph" presetSubtype="0" fill="hold" grpId="1" nodeType="withEffect">
                                  <p:stCondLst>
                                    <p:cond delay="0"/>
                                  </p:stCondLst>
                                  <p:childTnLst>
                                    <p:animRot by="21600000">
                                      <p:cBhvr>
                                        <p:cTn id="12" dur="500" fill="hold"/>
                                        <p:tgtEl>
                                          <p:spTgt spid="21"/>
                                        </p:tgtEl>
                                        <p:attrNameLst>
                                          <p:attrName>r</p:attrName>
                                        </p:attrNameLst>
                                      </p:cBhvr>
                                    </p:animRo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p:tgtEl>
                                          <p:spTgt spid="19"/>
                                        </p:tgtEl>
                                        <p:attrNameLst>
                                          <p:attrName>ppt_x</p:attrName>
                                        </p:attrNameLst>
                                      </p:cBhvr>
                                      <p:tavLst>
                                        <p:tav tm="0">
                                          <p:val>
                                            <p:strVal val="#ppt_x-#ppt_w*1.125000"/>
                                          </p:val>
                                        </p:tav>
                                        <p:tav tm="100000">
                                          <p:val>
                                            <p:strVal val="#ppt_x"/>
                                          </p:val>
                                        </p:tav>
                                      </p:tavLst>
                                    </p:anim>
                                    <p:animEffect transition="in" filter="wipe(right)">
                                      <p:cBhvr>
                                        <p:cTn id="21" dur="500"/>
                                        <p:tgtEl>
                                          <p:spTgt spid="19"/>
                                        </p:tgtEl>
                                      </p:cBhvr>
                                    </p:animEffect>
                                  </p:childTnLst>
                                </p:cTn>
                              </p:par>
                              <p:par>
                                <p:cTn id="22" presetID="12" presetClass="entr" presetSubtype="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par>
                                <p:cTn id="33" presetID="22" presetClass="entr" presetSubtype="8" fill="hold" grpId="0" nodeType="withEffect">
                                  <p:stCondLst>
                                    <p:cond delay="20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par>
                                <p:cTn id="36" presetID="22" presetClass="entr" presetSubtype="8"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3" grpId="0" animBg="1"/>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bwMode="auto">
          <a:xfrm>
            <a:off x="2654438" y="1556874"/>
            <a:ext cx="2487911" cy="2866762"/>
          </a:xfrm>
          <a:prstGeom prst="roundRect">
            <a:avLst>
              <a:gd name="adj" fmla="val 5680"/>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009DD9">
                  <a:lumMod val="75000"/>
                </a:srgbClr>
              </a:solidFill>
            </a:endParaRPr>
          </a:p>
        </p:txBody>
      </p:sp>
      <p:sp>
        <p:nvSpPr>
          <p:cNvPr id="36" name="圆角矩形 35"/>
          <p:cNvSpPr/>
          <p:nvPr/>
        </p:nvSpPr>
        <p:spPr bwMode="auto">
          <a:xfrm>
            <a:off x="8012726" y="1556874"/>
            <a:ext cx="2487911" cy="2866762"/>
          </a:xfrm>
          <a:prstGeom prst="roundRect">
            <a:avLst>
              <a:gd name="adj" fmla="val 5070"/>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009DD9">
                  <a:lumMod val="75000"/>
                </a:srgbClr>
              </a:solidFill>
            </a:endParaRPr>
          </a:p>
        </p:txBody>
      </p:sp>
      <p:sp>
        <p:nvSpPr>
          <p:cNvPr id="37" name="矩形 26"/>
          <p:cNvSpPr>
            <a:spLocks noChangeArrowheads="1"/>
          </p:cNvSpPr>
          <p:nvPr/>
        </p:nvSpPr>
        <p:spPr bwMode="auto">
          <a:xfrm>
            <a:off x="8190996" y="1700145"/>
            <a:ext cx="2160237" cy="1600438"/>
          </a:xfrm>
          <a:prstGeom prst="rect">
            <a:avLst/>
          </a:prstGeom>
          <a:noFill/>
          <a:ln w="9525">
            <a:noFill/>
            <a:miter lim="800000"/>
            <a:headEnd/>
            <a:tailEnd/>
          </a:ln>
        </p:spPr>
        <p:txBody>
          <a:bodyPr wrap="square">
            <a:spAutoFit/>
          </a:bodyPr>
          <a:lstStyle/>
          <a:p>
            <a:pPr lvl="0" algn="just" eaLnBrk="0" hangingPunct="0"/>
            <a:r>
              <a:rPr lang="zh-CN" altLang="en-US" sz="1400" dirty="0" smtClean="0">
                <a:solidFill>
                  <a:srgbClr val="595959"/>
                </a:solidFill>
                <a:latin typeface="微软雅黑" panose="020B0503020204020204" pitchFamily="2" charset="-122"/>
                <a:ea typeface="微软雅黑" panose="020B0503020204020204" pitchFamily="2" charset="-122"/>
              </a:rPr>
              <a:t>作为</a:t>
            </a:r>
            <a:r>
              <a:rPr lang="zh-CN" altLang="en-US" sz="1400" dirty="0">
                <a:solidFill>
                  <a:srgbClr val="595959"/>
                </a:solidFill>
                <a:latin typeface="微软雅黑" panose="020B0503020204020204" pitchFamily="2" charset="-122"/>
                <a:ea typeface="微软雅黑" panose="020B0503020204020204" pitchFamily="2" charset="-122"/>
              </a:rPr>
              <a:t>单位和党支部的领导人，本人善于接受新事物，学习新东西，敢于尝试，鼓励党员干部创新，激发党员干部活力，为提升县广播电视台的品牌形象和美誉度作出贡献。</a:t>
            </a:r>
            <a:endParaRPr lang="zh-CN" altLang="en-US" sz="1400" dirty="0">
              <a:solidFill>
                <a:srgbClr val="595959"/>
              </a:solidFill>
              <a:latin typeface="微软雅黑" panose="020B0503020204020204" pitchFamily="2" charset="-122"/>
              <a:ea typeface="微软雅黑" panose="020B0503020204020204" pitchFamily="2" charset="-122"/>
            </a:endParaRPr>
          </a:p>
        </p:txBody>
      </p:sp>
      <p:sp>
        <p:nvSpPr>
          <p:cNvPr id="38" name="圆角矩形 37"/>
          <p:cNvSpPr/>
          <p:nvPr/>
        </p:nvSpPr>
        <p:spPr bwMode="auto">
          <a:xfrm>
            <a:off x="5318873" y="1556874"/>
            <a:ext cx="2487911" cy="2866762"/>
          </a:xfrm>
          <a:prstGeom prst="roundRect">
            <a:avLst>
              <a:gd name="adj" fmla="val 5070"/>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009DD9">
                  <a:lumMod val="75000"/>
                </a:srgbClr>
              </a:solidFill>
            </a:endParaRPr>
          </a:p>
        </p:txBody>
      </p:sp>
      <p:sp>
        <p:nvSpPr>
          <p:cNvPr id="39" name="矩形 38"/>
          <p:cNvSpPr>
            <a:spLocks noChangeArrowheads="1"/>
          </p:cNvSpPr>
          <p:nvPr/>
        </p:nvSpPr>
        <p:spPr bwMode="auto">
          <a:xfrm>
            <a:off x="5460142" y="1687667"/>
            <a:ext cx="2167677" cy="2031325"/>
          </a:xfrm>
          <a:prstGeom prst="rect">
            <a:avLst/>
          </a:prstGeom>
          <a:noFill/>
          <a:ln w="9525">
            <a:noFill/>
            <a:miter lim="800000"/>
            <a:headEnd/>
            <a:tailEnd/>
          </a:ln>
        </p:spPr>
        <p:txBody>
          <a:bodyPr wrap="square">
            <a:spAutoFit/>
          </a:bodyPr>
          <a:lstStyle/>
          <a:p>
            <a:pPr lvl="0" algn="just" eaLnBrk="0" hangingPunct="0"/>
            <a:r>
              <a:rPr lang="zh-CN" altLang="en-US" sz="1400" dirty="0" smtClean="0">
                <a:solidFill>
                  <a:srgbClr val="595959"/>
                </a:solidFill>
                <a:latin typeface="微软雅黑" panose="020B0503020204020204" pitchFamily="2" charset="-122"/>
                <a:ea typeface="微软雅黑" panose="020B0503020204020204" pitchFamily="2" charset="-122"/>
              </a:rPr>
              <a:t>身</a:t>
            </a:r>
            <a:r>
              <a:rPr lang="zh-CN" altLang="en-US" sz="1400" dirty="0">
                <a:solidFill>
                  <a:srgbClr val="595959"/>
                </a:solidFill>
                <a:latin typeface="微软雅黑" panose="020B0503020204020204" pitchFamily="2" charset="-122"/>
                <a:ea typeface="微软雅黑" panose="020B0503020204020204" pitchFamily="2" charset="-122"/>
              </a:rPr>
              <a:t>先才能率人，律己才能服人。我作为支部书记，切实履行“领头雁”职能，身先力行，尽心尽职，树立良好的形象带动他人，用自己的人格魅力感召他人，从而打造出乐观向上、积极工作、乐于奉献的党支部。</a:t>
            </a:r>
            <a:endParaRPr lang="zh-CN" altLang="en-US" sz="1400" dirty="0">
              <a:solidFill>
                <a:srgbClr val="595959"/>
              </a:solidFill>
              <a:latin typeface="微软雅黑" panose="020B0503020204020204" pitchFamily="2" charset="-122"/>
              <a:ea typeface="微软雅黑" panose="020B0503020204020204" pitchFamily="2" charset="-122"/>
            </a:endParaRPr>
          </a:p>
        </p:txBody>
      </p:sp>
      <p:sp>
        <p:nvSpPr>
          <p:cNvPr id="40" name="TextBox 32"/>
          <p:cNvSpPr txBox="1">
            <a:spLocks noChangeArrowheads="1"/>
          </p:cNvSpPr>
          <p:nvPr/>
        </p:nvSpPr>
        <p:spPr bwMode="auto">
          <a:xfrm>
            <a:off x="2803206" y="1718117"/>
            <a:ext cx="2146935" cy="2354491"/>
          </a:xfrm>
          <a:prstGeom prst="rect">
            <a:avLst/>
          </a:prstGeom>
          <a:noFill/>
          <a:ln w="9525">
            <a:noFill/>
            <a:miter lim="800000"/>
            <a:headEnd/>
            <a:tailEnd/>
          </a:ln>
        </p:spPr>
        <p:txBody>
          <a:bodyPr wrap="square">
            <a:spAutoFit/>
          </a:bodyPr>
          <a:lstStyle/>
          <a:p>
            <a:pPr lvl="0" algn="just" eaLnBrk="0" hangingPunct="0">
              <a:lnSpc>
                <a:spcPct val="150000"/>
              </a:lnSpc>
            </a:pPr>
            <a:r>
              <a:rPr lang="zh-CN" altLang="en-US" sz="1400" dirty="0" smtClean="0">
                <a:solidFill>
                  <a:srgbClr val="595959"/>
                </a:solidFill>
                <a:latin typeface="微软雅黑" panose="020B0503020204020204" pitchFamily="2" charset="-122"/>
                <a:ea typeface="微软雅黑" panose="020B0503020204020204" pitchFamily="2" charset="-122"/>
              </a:rPr>
              <a:t>单位</a:t>
            </a:r>
            <a:r>
              <a:rPr lang="zh-CN" altLang="en-US" sz="1400" dirty="0">
                <a:solidFill>
                  <a:srgbClr val="595959"/>
                </a:solidFill>
                <a:latin typeface="微软雅黑" panose="020B0503020204020204" pitchFamily="2" charset="-122"/>
                <a:ea typeface="微软雅黑" panose="020B0503020204020204" pitchFamily="2" charset="-122"/>
              </a:rPr>
              <a:t>的性质决定了支部领导人必须有过硬的政治素质，我带头学习理论，正确把握党的路线、方针和政策，牢牢把握住正确的宣传舆论导向，从而带动整个支部的政治敏锐性。</a:t>
            </a:r>
            <a:endParaRPr lang="zh-CN" altLang="en-US" sz="1400" dirty="0">
              <a:solidFill>
                <a:srgbClr val="595959"/>
              </a:solidFill>
              <a:latin typeface="微软雅黑" panose="020B0503020204020204" pitchFamily="2" charset="-122"/>
              <a:ea typeface="微软雅黑" panose="020B0503020204020204" pitchFamily="2" charset="-122"/>
            </a:endParaRPr>
          </a:p>
        </p:txBody>
      </p:sp>
      <p:sp>
        <p:nvSpPr>
          <p:cNvPr id="41" name="Rectangle 20"/>
          <p:cNvSpPr>
            <a:spLocks noChangeArrowheads="1"/>
          </p:cNvSpPr>
          <p:nvPr/>
        </p:nvSpPr>
        <p:spPr bwMode="auto">
          <a:xfrm>
            <a:off x="2674235" y="5156597"/>
            <a:ext cx="7846199" cy="65617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42" name="矩形 41"/>
          <p:cNvSpPr/>
          <p:nvPr/>
        </p:nvSpPr>
        <p:spPr bwMode="auto">
          <a:xfrm>
            <a:off x="3784384" y="5271234"/>
            <a:ext cx="5934337" cy="1015663"/>
          </a:xfrm>
          <a:prstGeom prst="rect">
            <a:avLst/>
          </a:prstGeom>
          <a:solidFill>
            <a:srgbClr val="C00000"/>
          </a:solidFill>
          <a:ln w="28575">
            <a:noFill/>
          </a:ln>
          <a:scene3d>
            <a:camera prst="orthographicFront"/>
            <a:lightRig rig="threePt" dir="t"/>
          </a:scene3d>
          <a:sp3d/>
        </p:spPr>
        <p:txBody>
          <a:bodyPr>
            <a:spAutoFit/>
          </a:bodyPr>
          <a:lstStyle/>
          <a:p>
            <a:pPr lvl="0" algn="just"/>
            <a:r>
              <a:rPr lang="zh-CN" altLang="en-US" sz="2000" dirty="0">
                <a:solidFill>
                  <a:schemeClr val="bg1"/>
                </a:solidFill>
                <a:latin typeface="微软雅黑" panose="020B0503020204020204" pitchFamily="2" charset="-122"/>
                <a:ea typeface="微软雅黑" panose="020B0503020204020204" pitchFamily="2" charset="-122"/>
              </a:rPr>
              <a:t>重点是学习党的十八届四中全会精神，集团第七次党代会、党委扩大会议的精神和学习实践科学发展观重要思想，以及公司领导的讲话精神。</a:t>
            </a:r>
            <a:endParaRPr lang="zh-CN" altLang="en-US" sz="2000" dirty="0">
              <a:solidFill>
                <a:schemeClr val="bg1"/>
              </a:solidFill>
              <a:latin typeface="微软雅黑" panose="020B0503020204020204" pitchFamily="2" charset="-122"/>
              <a:ea typeface="微软雅黑" panose="020B0503020204020204" pitchFamily="2" charset="-122"/>
            </a:endParaRPr>
          </a:p>
        </p:txBody>
      </p:sp>
      <p:sp>
        <p:nvSpPr>
          <p:cNvPr id="43" name="燕尾形 42"/>
          <p:cNvSpPr/>
          <p:nvPr/>
        </p:nvSpPr>
        <p:spPr>
          <a:xfrm rot="16200000" flipH="1" flipV="1">
            <a:off x="9059389" y="4506470"/>
            <a:ext cx="394584" cy="660964"/>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00000"/>
              </a:solidFill>
            </a:endParaRPr>
          </a:p>
        </p:txBody>
      </p:sp>
      <p:sp>
        <p:nvSpPr>
          <p:cNvPr id="44" name="圆角矩形 43"/>
          <p:cNvSpPr/>
          <p:nvPr/>
        </p:nvSpPr>
        <p:spPr>
          <a:xfrm>
            <a:off x="5318873" y="1052141"/>
            <a:ext cx="2487911" cy="427466"/>
          </a:xfrm>
          <a:prstGeom prst="round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45" name="圆角矩形 44"/>
          <p:cNvSpPr/>
          <p:nvPr/>
        </p:nvSpPr>
        <p:spPr>
          <a:xfrm>
            <a:off x="8012726" y="1052141"/>
            <a:ext cx="2487911" cy="427466"/>
          </a:xfrm>
          <a:prstGeom prst="round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46" name="圆角矩形 45"/>
          <p:cNvSpPr/>
          <p:nvPr/>
        </p:nvSpPr>
        <p:spPr>
          <a:xfrm>
            <a:off x="2654438" y="1052141"/>
            <a:ext cx="2487911" cy="427466"/>
          </a:xfrm>
          <a:prstGeom prst="roundRect">
            <a:avLst/>
          </a:prstGeom>
          <a:solidFill>
            <a:srgbClr val="C00000"/>
          </a:solidFill>
          <a:ln w="381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47" name="矩形 46"/>
          <p:cNvSpPr>
            <a:spLocks noChangeArrowheads="1"/>
          </p:cNvSpPr>
          <p:nvPr/>
        </p:nvSpPr>
        <p:spPr bwMode="auto">
          <a:xfrm>
            <a:off x="2705650" y="1084977"/>
            <a:ext cx="2234241" cy="338554"/>
          </a:xfrm>
          <a:prstGeom prst="rect">
            <a:avLst/>
          </a:prstGeom>
          <a:noFill/>
          <a:ln>
            <a:noFill/>
          </a:ln>
          <a:scene3d>
            <a:camera prst="orthographicFront"/>
            <a:lightRig rig="threePt" dir="t"/>
          </a:scene3d>
          <a:sp3d/>
        </p:spPr>
        <p:txBody>
          <a:bodyPr wrap="square">
            <a:spAutoFit/>
          </a:bodyPr>
          <a:lstStyle/>
          <a:p>
            <a:pPr algn="ctr"/>
            <a:r>
              <a:rPr lang="zh-CN" altLang="en-US" sz="1600" b="1" dirty="0">
                <a:solidFill>
                  <a:schemeClr val="bg1"/>
                </a:solidFill>
                <a:latin typeface="微软雅黑" panose="020B0503020204020204" pitchFamily="2" charset="-122"/>
                <a:ea typeface="微软雅黑" panose="020B0503020204020204" pitchFamily="2" charset="-122"/>
              </a:rPr>
              <a:t>一是努力提高政治素质</a:t>
            </a:r>
            <a:endParaRPr lang="zh-CN" altLang="en-US" sz="1600" b="1" kern="0" dirty="0">
              <a:solidFill>
                <a:schemeClr val="bg1"/>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8153995" y="1084977"/>
            <a:ext cx="2234241" cy="338554"/>
          </a:xfrm>
          <a:prstGeom prst="rect">
            <a:avLst/>
          </a:prstGeom>
          <a:noFill/>
          <a:ln>
            <a:noFill/>
          </a:ln>
          <a:scene3d>
            <a:camera prst="orthographicFront"/>
            <a:lightRig rig="threePt" dir="t"/>
          </a:scene3d>
          <a:sp3d/>
        </p:spPr>
        <p:txBody>
          <a:bodyPr wrap="square">
            <a:spAutoFit/>
          </a:bodyPr>
          <a:lstStyle/>
          <a:p>
            <a:pPr algn="ctr"/>
            <a:r>
              <a:rPr lang="zh-CN" altLang="en-US" sz="1600" b="1" dirty="0">
                <a:solidFill>
                  <a:schemeClr val="bg1"/>
                </a:solidFill>
                <a:latin typeface="微软雅黑" panose="020B0503020204020204" pitchFamily="2" charset="-122"/>
                <a:ea typeface="微软雅黑" panose="020B0503020204020204" pitchFamily="2" charset="-122"/>
              </a:rPr>
              <a:t>三是努力培养创新</a:t>
            </a:r>
            <a:r>
              <a:rPr lang="zh-CN" altLang="en-US" sz="1600" b="1" dirty="0" smtClean="0">
                <a:solidFill>
                  <a:schemeClr val="bg1"/>
                </a:solidFill>
                <a:latin typeface="微软雅黑" panose="020B0503020204020204" pitchFamily="2" charset="-122"/>
                <a:ea typeface="微软雅黑" panose="020B0503020204020204" pitchFamily="2" charset="-122"/>
              </a:rPr>
              <a:t>意识</a:t>
            </a:r>
            <a:endParaRPr lang="zh-CN" altLang="en-US" sz="1600" b="1" kern="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a:spLocks noChangeArrowheads="1"/>
          </p:cNvSpPr>
          <p:nvPr/>
        </p:nvSpPr>
        <p:spPr bwMode="auto">
          <a:xfrm>
            <a:off x="5460142" y="1084977"/>
            <a:ext cx="2234241" cy="338554"/>
          </a:xfrm>
          <a:prstGeom prst="rect">
            <a:avLst/>
          </a:prstGeom>
          <a:noFill/>
          <a:ln>
            <a:noFill/>
          </a:ln>
          <a:scene3d>
            <a:camera prst="orthographicFront"/>
            <a:lightRig rig="threePt" dir="t"/>
          </a:scene3d>
          <a:sp3d/>
        </p:spPr>
        <p:txBody>
          <a:bodyPr wrap="square">
            <a:spAutoFit/>
          </a:bodyPr>
          <a:lstStyle/>
          <a:p>
            <a:pPr algn="ctr"/>
            <a:r>
              <a:rPr lang="zh-CN" altLang="en-US" sz="1600" b="1" dirty="0">
                <a:solidFill>
                  <a:schemeClr val="bg1"/>
                </a:solidFill>
                <a:latin typeface="微软雅黑" panose="020B0503020204020204" pitchFamily="2" charset="-122"/>
                <a:ea typeface="微软雅黑" panose="020B0503020204020204" pitchFamily="2" charset="-122"/>
              </a:rPr>
              <a:t>二是努力提高个人素质</a:t>
            </a:r>
            <a:endParaRPr lang="zh-CN" altLang="en-US" sz="1600" b="1" kern="0" dirty="0">
              <a:solidFill>
                <a:schemeClr val="bg1"/>
              </a:solidFill>
              <a:latin typeface="微软雅黑" panose="020B0503020204020204" pitchFamily="34" charset="-122"/>
              <a:ea typeface="微软雅黑" panose="020B0503020204020204" pitchFamily="34" charset="-122"/>
            </a:endParaRPr>
          </a:p>
        </p:txBody>
      </p:sp>
      <p:sp>
        <p:nvSpPr>
          <p:cNvPr id="50" name="燕尾形 49"/>
          <p:cNvSpPr/>
          <p:nvPr/>
        </p:nvSpPr>
        <p:spPr>
          <a:xfrm rot="16200000" flipH="1" flipV="1">
            <a:off x="6419228" y="4506470"/>
            <a:ext cx="394584" cy="660964"/>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51" name="燕尾形 50"/>
          <p:cNvSpPr/>
          <p:nvPr/>
        </p:nvSpPr>
        <p:spPr>
          <a:xfrm rot="16200000" flipH="1" flipV="1">
            <a:off x="3731720" y="4506470"/>
            <a:ext cx="394584" cy="660964"/>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Tree>
    <p:extLst>
      <p:ext uri="{BB962C8B-B14F-4D97-AF65-F5344CB8AC3E}">
        <p14:creationId xmlns:p14="http://schemas.microsoft.com/office/powerpoint/2010/main" val="20031646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ppt_x</p:attrName>
                                        </p:attrNameLst>
                                      </p:cBhvr>
                                      <p:tavLst>
                                        <p:tav tm="0">
                                          <p:val>
                                            <p:strVal val="#ppt_x"/>
                                          </p:val>
                                        </p:tav>
                                        <p:tav tm="100000">
                                          <p:val>
                                            <p:strVal val="#ppt_x"/>
                                          </p:val>
                                        </p:tav>
                                      </p:tavLst>
                                    </p:anim>
                                    <p:anim calcmode="lin" valueType="num">
                                      <p:cBhvr>
                                        <p:cTn id="9" dur="450" decel="100000" fill="hold"/>
                                        <p:tgtEl>
                                          <p:spTgt spid="46"/>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6"/>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anim calcmode="lin" valueType="num">
                                      <p:cBhvr>
                                        <p:cTn id="14" dur="500" fill="hold"/>
                                        <p:tgtEl>
                                          <p:spTgt spid="44"/>
                                        </p:tgtEl>
                                        <p:attrNameLst>
                                          <p:attrName>ppt_x</p:attrName>
                                        </p:attrNameLst>
                                      </p:cBhvr>
                                      <p:tavLst>
                                        <p:tav tm="0">
                                          <p:val>
                                            <p:strVal val="#ppt_x"/>
                                          </p:val>
                                        </p:tav>
                                        <p:tav tm="100000">
                                          <p:val>
                                            <p:strVal val="#ppt_x"/>
                                          </p:val>
                                        </p:tav>
                                      </p:tavLst>
                                    </p:anim>
                                    <p:anim calcmode="lin" valueType="num">
                                      <p:cBhvr>
                                        <p:cTn id="15" dur="450" decel="100000" fill="hold"/>
                                        <p:tgtEl>
                                          <p:spTgt spid="44"/>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44"/>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450" decel="100000" fill="hold"/>
                                        <p:tgtEl>
                                          <p:spTgt spid="45"/>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slide(fromBottom)">
                                      <p:cBhvr>
                                        <p:cTn id="27" dur="500"/>
                                        <p:tgtEl>
                                          <p:spTgt spid="47"/>
                                        </p:tgtEl>
                                      </p:cBhvr>
                                    </p:animEffect>
                                  </p:childTnLst>
                                </p:cTn>
                              </p:par>
                            </p:childTnLst>
                          </p:cTn>
                        </p:par>
                        <p:par>
                          <p:cTn id="28" fill="hold">
                            <p:stCondLst>
                              <p:cond delay="500"/>
                            </p:stCondLst>
                            <p:childTnLst>
                              <p:par>
                                <p:cTn id="29" presetID="12" presetClass="entr" presetSubtype="4"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slide(fromBottom)">
                                      <p:cBhvr>
                                        <p:cTn id="31" dur="500"/>
                                        <p:tgtEl>
                                          <p:spTgt spid="49"/>
                                        </p:tgtEl>
                                      </p:cBhvr>
                                    </p:animEffect>
                                  </p:childTnLst>
                                </p:cTn>
                              </p:par>
                            </p:childTnLst>
                          </p:cTn>
                        </p:par>
                        <p:par>
                          <p:cTn id="32" fill="hold">
                            <p:stCondLst>
                              <p:cond delay="1000"/>
                            </p:stCondLst>
                            <p:childTnLst>
                              <p:par>
                                <p:cTn id="33" presetID="12" presetClass="entr" presetSubtype="4"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slide(fromBottom)">
                                      <p:cBhvr>
                                        <p:cTn id="35" dur="500"/>
                                        <p:tgtEl>
                                          <p:spTgt spid="48"/>
                                        </p:tgtEl>
                                      </p:cBhvr>
                                    </p:animEffect>
                                  </p:childTnLst>
                                </p:cTn>
                              </p:par>
                            </p:childTnLst>
                          </p:cTn>
                        </p:par>
                        <p:par>
                          <p:cTn id="36" fill="hold">
                            <p:stCondLst>
                              <p:cond delay="1500"/>
                            </p:stCondLst>
                            <p:childTnLst>
                              <p:par>
                                <p:cTn id="37" presetID="1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slide(fromTop)">
                                      <p:cBhvr>
                                        <p:cTn id="39" dur="500"/>
                                        <p:tgtEl>
                                          <p:spTgt spid="35"/>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grpId="0" nodeType="click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slide(fromTop)">
                                      <p:cBhvr>
                                        <p:cTn id="44" dur="500"/>
                                        <p:tgtEl>
                                          <p:spTgt spid="38"/>
                                        </p:tgtEl>
                                      </p:cBhvr>
                                    </p:animEffect>
                                  </p:childTnLst>
                                </p:cTn>
                              </p:par>
                            </p:childTnLst>
                          </p:cTn>
                        </p:par>
                        <p:par>
                          <p:cTn id="45" fill="hold">
                            <p:stCondLst>
                              <p:cond delay="500"/>
                            </p:stCondLst>
                            <p:childTnLst>
                              <p:par>
                                <p:cTn id="46" presetID="12" presetClass="entr" presetSubtype="1"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slide(fromTop)">
                                      <p:cBhvr>
                                        <p:cTn id="48" dur="500"/>
                                        <p:tgtEl>
                                          <p:spTgt spid="36"/>
                                        </p:tgtEl>
                                      </p:cBhvr>
                                    </p:animEffect>
                                  </p:childTnLst>
                                </p:cTn>
                              </p:par>
                            </p:childTnLst>
                          </p:cTn>
                        </p:par>
                        <p:par>
                          <p:cTn id="49" fill="hold">
                            <p:stCondLst>
                              <p:cond delay="1000"/>
                            </p:stCondLst>
                            <p:childTnLst>
                              <p:par>
                                <p:cTn id="50" presetID="49" presetClass="entr" presetSubtype="0" decel="100000"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p:cTn id="52" dur="500" fill="hold"/>
                                        <p:tgtEl>
                                          <p:spTgt spid="40"/>
                                        </p:tgtEl>
                                        <p:attrNameLst>
                                          <p:attrName>ppt_w</p:attrName>
                                        </p:attrNameLst>
                                      </p:cBhvr>
                                      <p:tavLst>
                                        <p:tav tm="0">
                                          <p:val>
                                            <p:fltVal val="0"/>
                                          </p:val>
                                        </p:tav>
                                        <p:tav tm="100000">
                                          <p:val>
                                            <p:strVal val="#ppt_w"/>
                                          </p:val>
                                        </p:tav>
                                      </p:tavLst>
                                    </p:anim>
                                    <p:anim calcmode="lin" valueType="num">
                                      <p:cBhvr>
                                        <p:cTn id="53" dur="500" fill="hold"/>
                                        <p:tgtEl>
                                          <p:spTgt spid="40"/>
                                        </p:tgtEl>
                                        <p:attrNameLst>
                                          <p:attrName>ppt_h</p:attrName>
                                        </p:attrNameLst>
                                      </p:cBhvr>
                                      <p:tavLst>
                                        <p:tav tm="0">
                                          <p:val>
                                            <p:fltVal val="0"/>
                                          </p:val>
                                        </p:tav>
                                        <p:tav tm="100000">
                                          <p:val>
                                            <p:strVal val="#ppt_h"/>
                                          </p:val>
                                        </p:tav>
                                      </p:tavLst>
                                    </p:anim>
                                    <p:anim calcmode="lin" valueType="num">
                                      <p:cBhvr>
                                        <p:cTn id="54" dur="500" fill="hold"/>
                                        <p:tgtEl>
                                          <p:spTgt spid="40"/>
                                        </p:tgtEl>
                                        <p:attrNameLst>
                                          <p:attrName>style.rotation</p:attrName>
                                        </p:attrNameLst>
                                      </p:cBhvr>
                                      <p:tavLst>
                                        <p:tav tm="0">
                                          <p:val>
                                            <p:fltVal val="360"/>
                                          </p:val>
                                        </p:tav>
                                        <p:tav tm="100000">
                                          <p:val>
                                            <p:fltVal val="0"/>
                                          </p:val>
                                        </p:tav>
                                      </p:tavLst>
                                    </p:anim>
                                    <p:animEffect transition="in" filter="fade">
                                      <p:cBhvr>
                                        <p:cTn id="55" dur="500"/>
                                        <p:tgtEl>
                                          <p:spTgt spid="40"/>
                                        </p:tgtEl>
                                      </p:cBhvr>
                                    </p:animEffect>
                                  </p:childTnLst>
                                </p:cTn>
                              </p:par>
                            </p:childTnLst>
                          </p:cTn>
                        </p:par>
                        <p:par>
                          <p:cTn id="56" fill="hold">
                            <p:stCondLst>
                              <p:cond delay="1500"/>
                            </p:stCondLst>
                            <p:childTnLst>
                              <p:par>
                                <p:cTn id="57" presetID="49" presetClass="entr" presetSubtype="0" decel="10000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 calcmode="lin" valueType="num">
                                      <p:cBhvr>
                                        <p:cTn id="61" dur="500" fill="hold"/>
                                        <p:tgtEl>
                                          <p:spTgt spid="39"/>
                                        </p:tgtEl>
                                        <p:attrNameLst>
                                          <p:attrName>style.rotation</p:attrName>
                                        </p:attrNameLst>
                                      </p:cBhvr>
                                      <p:tavLst>
                                        <p:tav tm="0">
                                          <p:val>
                                            <p:fltVal val="360"/>
                                          </p:val>
                                        </p:tav>
                                        <p:tav tm="100000">
                                          <p:val>
                                            <p:fltVal val="0"/>
                                          </p:val>
                                        </p:tav>
                                      </p:tavLst>
                                    </p:anim>
                                    <p:animEffect transition="in" filter="fade">
                                      <p:cBhvr>
                                        <p:cTn id="62" dur="500"/>
                                        <p:tgtEl>
                                          <p:spTgt spid="39"/>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grpId="0" nodeType="click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 calcmode="lin" valueType="num">
                                      <p:cBhvr>
                                        <p:cTn id="69" dur="500" fill="hold"/>
                                        <p:tgtEl>
                                          <p:spTgt spid="37"/>
                                        </p:tgtEl>
                                        <p:attrNameLst>
                                          <p:attrName>style.rotation</p:attrName>
                                        </p:attrNameLst>
                                      </p:cBhvr>
                                      <p:tavLst>
                                        <p:tav tm="0">
                                          <p:val>
                                            <p:fltVal val="360"/>
                                          </p:val>
                                        </p:tav>
                                        <p:tav tm="100000">
                                          <p:val>
                                            <p:fltVal val="0"/>
                                          </p:val>
                                        </p:tav>
                                      </p:tavLst>
                                    </p:anim>
                                    <p:animEffect transition="in" filter="fade">
                                      <p:cBhvr>
                                        <p:cTn id="70" dur="500"/>
                                        <p:tgtEl>
                                          <p:spTgt spid="37"/>
                                        </p:tgtEl>
                                      </p:cBhvr>
                                    </p:animEffect>
                                  </p:childTnLst>
                                </p:cTn>
                              </p:par>
                            </p:childTnLst>
                          </p:cTn>
                        </p:par>
                        <p:par>
                          <p:cTn id="71" fill="hold">
                            <p:stCondLst>
                              <p:cond delay="500"/>
                            </p:stCondLst>
                            <p:childTnLst>
                              <p:par>
                                <p:cTn id="72" presetID="12" presetClass="entr" presetSubtype="1" fill="hold" grpId="0"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slide(fromTop)">
                                      <p:cBhvr>
                                        <p:cTn id="74" dur="500"/>
                                        <p:tgtEl>
                                          <p:spTgt spid="51"/>
                                        </p:tgtEl>
                                      </p:cBhvr>
                                    </p:animEffect>
                                  </p:childTnLst>
                                </p:cTn>
                              </p:par>
                            </p:childTnLst>
                          </p:cTn>
                        </p:par>
                        <p:par>
                          <p:cTn id="75" fill="hold">
                            <p:stCondLst>
                              <p:cond delay="1000"/>
                            </p:stCondLst>
                            <p:childTnLst>
                              <p:par>
                                <p:cTn id="76" presetID="12" presetClass="entr" presetSubtype="1"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slide(fromTop)">
                                      <p:cBhvr>
                                        <p:cTn id="78" dur="500"/>
                                        <p:tgtEl>
                                          <p:spTgt spid="50"/>
                                        </p:tgtEl>
                                      </p:cBhvr>
                                    </p:animEffect>
                                  </p:childTnLst>
                                </p:cTn>
                              </p:par>
                            </p:childTnLst>
                          </p:cTn>
                        </p:par>
                        <p:par>
                          <p:cTn id="79" fill="hold">
                            <p:stCondLst>
                              <p:cond delay="1500"/>
                            </p:stCondLst>
                            <p:childTnLst>
                              <p:par>
                                <p:cTn id="80" presetID="12" presetClass="entr" presetSubtype="1"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slide(fromTop)">
                                      <p:cBhvr>
                                        <p:cTn id="82" dur="500"/>
                                        <p:tgtEl>
                                          <p:spTgt spid="43"/>
                                        </p:tgtEl>
                                      </p:cBhvr>
                                    </p:animEffect>
                                  </p:childTnLst>
                                </p:cTn>
                              </p:par>
                            </p:childTnLst>
                          </p:cTn>
                        </p:par>
                        <p:par>
                          <p:cTn id="83" fill="hold">
                            <p:stCondLst>
                              <p:cond delay="2000"/>
                            </p:stCondLst>
                            <p:childTnLst>
                              <p:par>
                                <p:cTn id="84" presetID="53" presetClass="entr" presetSubtype="16" fill="hold" grpId="0" nodeType="afterEffect" nodePh="1">
                                  <p:stCondLst>
                                    <p:cond delay="0"/>
                                  </p:stCondLst>
                                  <p:endCondLst>
                                    <p:cond evt="begin" delay="0">
                                      <p:tn val="84"/>
                                    </p:cond>
                                  </p:endCondLst>
                                  <p:childTnLst>
                                    <p:set>
                                      <p:cBhvr>
                                        <p:cTn id="85" dur="1" fill="hold">
                                          <p:stCondLst>
                                            <p:cond delay="0"/>
                                          </p:stCondLst>
                                        </p:cTn>
                                        <p:tgtEl>
                                          <p:spTgt spid="41"/>
                                        </p:tgtEl>
                                        <p:attrNameLst>
                                          <p:attrName>style.visibility</p:attrName>
                                        </p:attrNameLst>
                                      </p:cBhvr>
                                      <p:to>
                                        <p:strVal val="visible"/>
                                      </p:to>
                                    </p:set>
                                    <p:anim calcmode="lin" valueType="num">
                                      <p:cBhvr>
                                        <p:cTn id="86" dur="500" fill="hold"/>
                                        <p:tgtEl>
                                          <p:spTgt spid="41"/>
                                        </p:tgtEl>
                                        <p:attrNameLst>
                                          <p:attrName>ppt_w</p:attrName>
                                        </p:attrNameLst>
                                      </p:cBhvr>
                                      <p:tavLst>
                                        <p:tav tm="0">
                                          <p:val>
                                            <p:fltVal val="0"/>
                                          </p:val>
                                        </p:tav>
                                        <p:tav tm="100000">
                                          <p:val>
                                            <p:strVal val="#ppt_w"/>
                                          </p:val>
                                        </p:tav>
                                      </p:tavLst>
                                    </p:anim>
                                    <p:anim calcmode="lin" valueType="num">
                                      <p:cBhvr>
                                        <p:cTn id="87" dur="500" fill="hold"/>
                                        <p:tgtEl>
                                          <p:spTgt spid="41"/>
                                        </p:tgtEl>
                                        <p:attrNameLst>
                                          <p:attrName>ppt_h</p:attrName>
                                        </p:attrNameLst>
                                      </p:cBhvr>
                                      <p:tavLst>
                                        <p:tav tm="0">
                                          <p:val>
                                            <p:fltVal val="0"/>
                                          </p:val>
                                        </p:tav>
                                        <p:tav tm="100000">
                                          <p:val>
                                            <p:strVal val="#ppt_h"/>
                                          </p:val>
                                        </p:tav>
                                      </p:tavLst>
                                    </p:anim>
                                    <p:animEffect transition="in" filter="fade">
                                      <p:cBhvr>
                                        <p:cTn id="88" dur="500"/>
                                        <p:tgtEl>
                                          <p:spTgt spid="4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anim calcmode="lin" valueType="num">
                                      <p:cBhvr>
                                        <p:cTn id="91" dur="500" fill="hold"/>
                                        <p:tgtEl>
                                          <p:spTgt spid="42"/>
                                        </p:tgtEl>
                                        <p:attrNameLst>
                                          <p:attrName>ppt_w</p:attrName>
                                        </p:attrNameLst>
                                      </p:cBhvr>
                                      <p:tavLst>
                                        <p:tav tm="0">
                                          <p:val>
                                            <p:fltVal val="0"/>
                                          </p:val>
                                        </p:tav>
                                        <p:tav tm="100000">
                                          <p:val>
                                            <p:strVal val="#ppt_w"/>
                                          </p:val>
                                        </p:tav>
                                      </p:tavLst>
                                    </p:anim>
                                    <p:anim calcmode="lin" valueType="num">
                                      <p:cBhvr>
                                        <p:cTn id="92" dur="500" fill="hold"/>
                                        <p:tgtEl>
                                          <p:spTgt spid="42"/>
                                        </p:tgtEl>
                                        <p:attrNameLst>
                                          <p:attrName>ppt_h</p:attrName>
                                        </p:attrNameLst>
                                      </p:cBhvr>
                                      <p:tavLst>
                                        <p:tav tm="0">
                                          <p:val>
                                            <p:fltVal val="0"/>
                                          </p:val>
                                        </p:tav>
                                        <p:tav tm="100000">
                                          <p:val>
                                            <p:strVal val="#ppt_h"/>
                                          </p:val>
                                        </p:tav>
                                      </p:tavLst>
                                    </p:anim>
                                    <p:animEffect transition="in" filter="fade">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animBg="1"/>
      <p:bldP spid="39" grpId="0"/>
      <p:bldP spid="40" grpId="0"/>
      <p:bldP spid="41" grpId="0"/>
      <p:bldP spid="42" grpId="0" animBg="1"/>
      <p:bldP spid="43" grpId="0" animBg="1"/>
      <p:bldP spid="44" grpId="0" animBg="1"/>
      <p:bldP spid="45" grpId="0" animBg="1"/>
      <p:bldP spid="46" grpId="0" animBg="1"/>
      <p:bldP spid="47" grpId="0"/>
      <p:bldP spid="48" grpId="0"/>
      <p:bldP spid="49" grpId="0"/>
      <p:bldP spid="50" grpId="0" animBg="1"/>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E:\我的文档\商务图片\4032933_095316043708_2.jpg"/>
          <p:cNvPicPr>
            <a:picLocks noChangeAspect="1"/>
          </p:cNvPicPr>
          <p:nvPr/>
        </p:nvPicPr>
        <p:blipFill>
          <a:blip r:embed="rId2"/>
          <a:srcRect b="5499"/>
          <a:stretch>
            <a:fillRect/>
          </a:stretch>
        </p:blipFill>
        <p:spPr>
          <a:xfrm>
            <a:off x="1977107" y="1179703"/>
            <a:ext cx="2979904" cy="1889757"/>
          </a:xfrm>
          <a:prstGeom prst="rect">
            <a:avLst/>
          </a:prstGeom>
          <a:noFill/>
          <a:ln w="9525" cap="flat" cmpd="sng">
            <a:solidFill>
              <a:srgbClr val="B9B9BD"/>
            </a:solidFill>
            <a:prstDash val="solid"/>
            <a:miter/>
            <a:headEnd type="none" w="med" len="med"/>
            <a:tailEnd type="none" w="med" len="med"/>
          </a:ln>
        </p:spPr>
      </p:pic>
      <p:pic>
        <p:nvPicPr>
          <p:cNvPr id="30" name="Picture 3" descr="E:\我的文档\商务图片\4499633_135116886000_2.jpg"/>
          <p:cNvPicPr>
            <a:picLocks noChangeAspect="1"/>
          </p:cNvPicPr>
          <p:nvPr/>
        </p:nvPicPr>
        <p:blipFill>
          <a:blip r:embed="rId3"/>
          <a:srcRect t="32098" b="4500"/>
          <a:stretch>
            <a:fillRect/>
          </a:stretch>
        </p:blipFill>
        <p:spPr>
          <a:xfrm>
            <a:off x="1977107" y="3537893"/>
            <a:ext cx="2977378" cy="1889757"/>
          </a:xfrm>
          <a:prstGeom prst="rect">
            <a:avLst/>
          </a:prstGeom>
          <a:noFill/>
          <a:ln w="9525" cap="flat" cmpd="sng">
            <a:solidFill>
              <a:srgbClr val="B9B9BD"/>
            </a:solidFill>
            <a:prstDash val="solid"/>
            <a:miter/>
            <a:headEnd type="none" w="med" len="med"/>
            <a:tailEnd type="none" w="med" len="med"/>
          </a:ln>
        </p:spPr>
      </p:pic>
      <p:sp>
        <p:nvSpPr>
          <p:cNvPr id="31" name="矩形 4"/>
          <p:cNvSpPr/>
          <p:nvPr/>
        </p:nvSpPr>
        <p:spPr>
          <a:xfrm>
            <a:off x="5532604" y="810545"/>
            <a:ext cx="5971507" cy="5037890"/>
          </a:xfrm>
          <a:prstGeom prst="rect">
            <a:avLst/>
          </a:prstGeom>
          <a:solidFill>
            <a:srgbClr val="C00000"/>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2" name="矩形 31"/>
          <p:cNvSpPr/>
          <p:nvPr/>
        </p:nvSpPr>
        <p:spPr>
          <a:xfrm>
            <a:off x="5694947" y="1026445"/>
            <a:ext cx="5646822" cy="4401205"/>
          </a:xfrm>
          <a:prstGeom prst="rect">
            <a:avLst/>
          </a:prstGeom>
          <a:noFill/>
          <a:ln w="9525">
            <a:noFill/>
          </a:ln>
        </p:spPr>
        <p:txBody>
          <a:bodyPr wrap="square">
            <a:spAutoFit/>
          </a:bodyPr>
          <a:lstStyle/>
          <a:p>
            <a:pPr lvl="0" algn="just" eaLnBrk="0" hangingPunct="0">
              <a:lnSpc>
                <a:spcPct val="200000"/>
              </a:lnSpc>
            </a:pPr>
            <a:r>
              <a:rPr lang="zh-CN" altLang="en-US" sz="2000" dirty="0">
                <a:solidFill>
                  <a:schemeClr val="bg1"/>
                </a:solidFill>
                <a:latin typeface="微软雅黑" panose="020B0503020204020204" pitchFamily="2" charset="-122"/>
                <a:ea typeface="微软雅黑" panose="020B0503020204020204" pitchFamily="2" charset="-122"/>
              </a:rPr>
              <a:t>在自己认真学习的基础上，加强党员、干部的学习培训，扎实创建“学习型”党组织</a:t>
            </a:r>
            <a:r>
              <a:rPr lang="en-US" altLang="x-none" sz="2000" dirty="0">
                <a:solidFill>
                  <a:schemeClr val="bg1"/>
                </a:solidFill>
                <a:latin typeface="微软雅黑" panose="020B0503020204020204" pitchFamily="2" charset="-122"/>
                <a:ea typeface="微软雅黑" panose="020B0503020204020204" pitchFamily="2" charset="-122"/>
              </a:rPr>
              <a:t>,</a:t>
            </a:r>
            <a:r>
              <a:rPr lang="zh-CN" altLang="en-US" sz="2000" dirty="0">
                <a:solidFill>
                  <a:schemeClr val="bg1"/>
                </a:solidFill>
                <a:latin typeface="微软雅黑" panose="020B0503020204020204" pitchFamily="2" charset="-122"/>
                <a:ea typeface="微软雅黑" panose="020B0503020204020204" pitchFamily="2" charset="-122"/>
              </a:rPr>
              <a:t>尤其在学习实践科学发展观活动中，不但自己带头学，还专门为连队支部配备了</a:t>
            </a:r>
            <a:r>
              <a:rPr lang="en-US" altLang="x-none" sz="2000" dirty="0">
                <a:solidFill>
                  <a:schemeClr val="bg1"/>
                </a:solidFill>
                <a:latin typeface="微软雅黑" panose="020B0503020204020204" pitchFamily="2" charset="-122"/>
                <a:ea typeface="微软雅黑" panose="020B0503020204020204" pitchFamily="2" charset="-122"/>
              </a:rPr>
              <a:t>6</a:t>
            </a:r>
            <a:r>
              <a:rPr lang="zh-CN" altLang="en-US" sz="2000" dirty="0">
                <a:solidFill>
                  <a:schemeClr val="bg1"/>
                </a:solidFill>
                <a:latin typeface="微软雅黑" panose="020B0503020204020204" pitchFamily="2" charset="-122"/>
                <a:ea typeface="微软雅黑" panose="020B0503020204020204" pitchFamily="2" charset="-122"/>
              </a:rPr>
              <a:t>个大铁皮火墙，文化室窗户蒙定塑料布、挂门帘，确保各连队文化室烧得热，便于冬天学习和举办职工科技培训、文化活动，形成了人人参与学习的浓厚氛围</a:t>
            </a:r>
          </a:p>
        </p:txBody>
      </p:sp>
    </p:spTree>
    <p:extLst>
      <p:ext uri="{BB962C8B-B14F-4D97-AF65-F5344CB8AC3E}">
        <p14:creationId xmlns:p14="http://schemas.microsoft.com/office/powerpoint/2010/main" val="10878444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2"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right)">
                                      <p:cBhvr>
                                        <p:cTn id="10" dur="500"/>
                                        <p:tgtEl>
                                          <p:spTgt spid="29"/>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anim calcmode="lin" valueType="num">
                                      <p:cBhvr>
                                        <p:cTn id="15" dur="500" fill="hold"/>
                                        <p:tgtEl>
                                          <p:spTgt spid="32"/>
                                        </p:tgtEl>
                                        <p:attrNameLst>
                                          <p:attrName>ppt_x</p:attrName>
                                        </p:attrNameLst>
                                      </p:cBhvr>
                                      <p:tavLst>
                                        <p:tav tm="0">
                                          <p:val>
                                            <p:strVal val="#ppt_x"/>
                                          </p:val>
                                        </p:tav>
                                        <p:tav tm="100000">
                                          <p:val>
                                            <p:strVal val="#ppt_x"/>
                                          </p:val>
                                        </p:tav>
                                      </p:tavLst>
                                    </p:anim>
                                    <p:anim calcmode="lin" valueType="num">
                                      <p:cBhvr>
                                        <p:cTn id="16" dur="500" fill="hold"/>
                                        <p:tgtEl>
                                          <p:spTgt spid="3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 xmlns:a16="http://schemas.microsoft.com/office/drawing/2014/main" id="{30903DEE-999B-4F1C-9AC5-1593FB3424B3}"/>
              </a:ext>
            </a:extLst>
          </p:cNvPr>
          <p:cNvSpPr/>
          <p:nvPr/>
        </p:nvSpPr>
        <p:spPr bwMode="auto">
          <a:xfrm>
            <a:off x="1957184" y="2108204"/>
            <a:ext cx="2388447" cy="2678853"/>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rgbClr val="C00000"/>
            </a:solidFill>
          </a:ln>
        </p:spPr>
        <p:txBody>
          <a:bodyPr vert="horz" wrap="square" lIns="91440" tIns="45720" rIns="91440" bIns="45720" numCol="1" anchor="t" anchorCtr="0" compatLnSpc="1"/>
          <a:lstStyle/>
          <a:p>
            <a:endParaRPr lang="zh-CN" altLang="en-US" sz="1800"/>
          </a:p>
        </p:txBody>
      </p:sp>
      <p:sp>
        <p:nvSpPr>
          <p:cNvPr id="3" name="Freeform 5">
            <a:extLst>
              <a:ext uri="{FF2B5EF4-FFF2-40B4-BE49-F238E27FC236}">
                <a16:creationId xmlns="" xmlns:a16="http://schemas.microsoft.com/office/drawing/2014/main" id="{2DE012FA-ED50-4F8D-95E9-BDD05F4F21DE}"/>
              </a:ext>
            </a:extLst>
          </p:cNvPr>
          <p:cNvSpPr/>
          <p:nvPr/>
        </p:nvSpPr>
        <p:spPr bwMode="auto">
          <a:xfrm>
            <a:off x="2149377" y="2323681"/>
            <a:ext cx="2004060" cy="224790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18900000" scaled="0"/>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4" name="矩形 3">
            <a:extLst>
              <a:ext uri="{FF2B5EF4-FFF2-40B4-BE49-F238E27FC236}">
                <a16:creationId xmlns="" xmlns:a16="http://schemas.microsoft.com/office/drawing/2014/main" id="{E39C076C-EACC-473D-BC9C-9F4BA059C0AA}"/>
              </a:ext>
            </a:extLst>
          </p:cNvPr>
          <p:cNvSpPr/>
          <p:nvPr/>
        </p:nvSpPr>
        <p:spPr>
          <a:xfrm>
            <a:off x="2331834" y="3217396"/>
            <a:ext cx="1639147" cy="1107996"/>
          </a:xfrm>
          <a:prstGeom prst="rect">
            <a:avLst/>
          </a:prstGeom>
          <a:noFill/>
          <a:effectLst/>
        </p:spPr>
        <p:txBody>
          <a:bodyPr wrap="square" rtlCol="0">
            <a:spAutoFit/>
          </a:bodyPr>
          <a:lstStyle/>
          <a:p>
            <a:pPr algn="ctr"/>
            <a:r>
              <a:rPr lang="en-US" altLang="zh-CN" sz="6600" b="1" dirty="0" smtClean="0">
                <a:solidFill>
                  <a:schemeClr val="bg1"/>
                </a:solidFill>
                <a:effectLst>
                  <a:outerShdw blurRad="152400" dist="152400" dir="2700000" algn="tl" rotWithShape="0">
                    <a:prstClr val="black">
                      <a:alpha val="60000"/>
                    </a:prstClr>
                  </a:outerShdw>
                </a:effectLst>
                <a:latin typeface="微软雅黑" panose="020B0503020204020204" charset="-122"/>
                <a:ea typeface="微软雅黑" panose="020B0503020204020204" charset="-122"/>
              </a:rPr>
              <a:t>02</a:t>
            </a:r>
            <a:endParaRPr lang="en-US" altLang="zh-CN" sz="6600" b="1" dirty="0">
              <a:solidFill>
                <a:schemeClr val="bg1"/>
              </a:solidFill>
              <a:effectLst>
                <a:outerShdw blurRad="152400" dist="152400" dir="2700000" algn="tl" rotWithShape="0">
                  <a:prstClr val="black">
                    <a:alpha val="60000"/>
                  </a:prstClr>
                </a:outerShdw>
              </a:effectLst>
              <a:latin typeface="微软雅黑" panose="020B0503020204020204" charset="-122"/>
              <a:ea typeface="微软雅黑" panose="020B0503020204020204" charset="-122"/>
            </a:endParaRPr>
          </a:p>
        </p:txBody>
      </p:sp>
      <p:sp>
        <p:nvSpPr>
          <p:cNvPr id="5" name="Freeform 29">
            <a:extLst>
              <a:ext uri="{FF2B5EF4-FFF2-40B4-BE49-F238E27FC236}">
                <a16:creationId xmlns="" xmlns:a16="http://schemas.microsoft.com/office/drawing/2014/main" id="{ED8A67E7-3D7F-4C0A-851A-A99FF2512CFB}"/>
              </a:ext>
            </a:extLst>
          </p:cNvPr>
          <p:cNvSpPr/>
          <p:nvPr/>
        </p:nvSpPr>
        <p:spPr bwMode="auto">
          <a:xfrm>
            <a:off x="2830732" y="2644288"/>
            <a:ext cx="641350" cy="57310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1800" dirty="0">
              <a:gradFill>
                <a:gsLst>
                  <a:gs pos="0">
                    <a:srgbClr val="E30000"/>
                  </a:gs>
                  <a:gs pos="100000">
                    <a:srgbClr val="760303"/>
                  </a:gs>
                </a:gsLst>
                <a:lin ang="5400000" scaled="0"/>
              </a:gradFill>
              <a:effectLst>
                <a:outerShdw blurRad="38100" dist="38100" dir="2700000" algn="tl">
                  <a:srgbClr val="000000">
                    <a:alpha val="43137"/>
                  </a:srgbClr>
                </a:outerShdw>
              </a:effectLst>
            </a:endParaRPr>
          </a:p>
        </p:txBody>
      </p:sp>
      <p:sp>
        <p:nvSpPr>
          <p:cNvPr id="6" name="矩形 5">
            <a:extLst>
              <a:ext uri="{FF2B5EF4-FFF2-40B4-BE49-F238E27FC236}">
                <a16:creationId xmlns="" xmlns:a16="http://schemas.microsoft.com/office/drawing/2014/main" id="{2562A298-5381-4F72-A163-CE87964F0879}"/>
              </a:ext>
            </a:extLst>
          </p:cNvPr>
          <p:cNvSpPr/>
          <p:nvPr/>
        </p:nvSpPr>
        <p:spPr>
          <a:xfrm>
            <a:off x="5026986" y="2632589"/>
            <a:ext cx="5570756" cy="1938992"/>
          </a:xfrm>
          <a:prstGeom prst="rect">
            <a:avLst/>
          </a:prstGeom>
        </p:spPr>
        <p:txBody>
          <a:bodyPr wrap="none">
            <a:spAutoFit/>
          </a:bodyPr>
          <a:lstStyle/>
          <a:p>
            <a:pPr lvl="0" algn="ctr"/>
            <a:r>
              <a:rPr lang="zh-CN" altLang="en-US" sz="6000" b="1" dirty="0">
                <a:solidFill>
                  <a:srgbClr val="C00000"/>
                </a:solidFill>
                <a:latin typeface="微软雅黑" panose="020B0503020204020204" pitchFamily="2" charset="-122"/>
                <a:ea typeface="微软雅黑" panose="020B0503020204020204" pitchFamily="2" charset="-122"/>
              </a:rPr>
              <a:t>领导能力和</a:t>
            </a:r>
            <a:r>
              <a:rPr lang="zh-CN" altLang="en-US" sz="6000" b="1" dirty="0" smtClean="0">
                <a:solidFill>
                  <a:srgbClr val="C00000"/>
                </a:solidFill>
                <a:latin typeface="微软雅黑" panose="020B0503020204020204" pitchFamily="2" charset="-122"/>
                <a:ea typeface="微软雅黑" panose="020B0503020204020204" pitchFamily="2" charset="-122"/>
              </a:rPr>
              <a:t>工作</a:t>
            </a:r>
            <a:endParaRPr lang="en-US" altLang="zh-CN" sz="6000" b="1" dirty="0" smtClean="0">
              <a:solidFill>
                <a:srgbClr val="C00000"/>
              </a:solidFill>
              <a:latin typeface="微软雅黑" panose="020B0503020204020204" pitchFamily="2" charset="-122"/>
              <a:ea typeface="微软雅黑" panose="020B0503020204020204" pitchFamily="2" charset="-122"/>
            </a:endParaRPr>
          </a:p>
          <a:p>
            <a:pPr lvl="0" algn="ctr"/>
            <a:r>
              <a:rPr lang="zh-CN" altLang="en-US" sz="6000" b="1" dirty="0" smtClean="0">
                <a:solidFill>
                  <a:srgbClr val="C00000"/>
                </a:solidFill>
                <a:latin typeface="微软雅黑" panose="020B0503020204020204" pitchFamily="2" charset="-122"/>
                <a:ea typeface="微软雅黑" panose="020B0503020204020204" pitchFamily="2" charset="-122"/>
              </a:rPr>
              <a:t>作风</a:t>
            </a:r>
            <a:r>
              <a:rPr lang="zh-CN" altLang="en-US" sz="6000" b="1" dirty="0">
                <a:solidFill>
                  <a:srgbClr val="C00000"/>
                </a:solidFill>
                <a:latin typeface="微软雅黑" panose="020B0503020204020204" pitchFamily="2" charset="-122"/>
                <a:ea typeface="微软雅黑" panose="020B0503020204020204" pitchFamily="2" charset="-122"/>
              </a:rPr>
              <a:t>方面</a:t>
            </a:r>
            <a:endParaRPr lang="zh-CN" altLang="en-US" sz="6000" b="1" dirty="0">
              <a:solidFill>
                <a:srgbClr val="C00000"/>
              </a:solidFill>
              <a:latin typeface="微软雅黑" panose="020B0503020204020204" pitchFamily="2" charset="-122"/>
              <a:ea typeface="微软雅黑" panose="020B0503020204020204" pitchFamily="2" charset="-122"/>
            </a:endParaRPr>
          </a:p>
        </p:txBody>
      </p:sp>
    </p:spTree>
    <p:extLst>
      <p:ext uri="{BB962C8B-B14F-4D97-AF65-F5344CB8AC3E}">
        <p14:creationId xmlns:p14="http://schemas.microsoft.com/office/powerpoint/2010/main" val="8374381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par>
                                <p:cTn id="10" presetID="6" presetClass="emph" presetSubtype="0" decel="100000" fill="hold" grpId="1" nodeType="withEffect">
                                  <p:stCondLst>
                                    <p:cond delay="200"/>
                                  </p:stCondLst>
                                  <p:childTnLst>
                                    <p:animScale>
                                      <p:cBhvr>
                                        <p:cTn id="11" dur="250" fill="hold"/>
                                        <p:tgtEl>
                                          <p:spTgt spid="2"/>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2"/>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3"/>
                                        </p:tgtEl>
                                        <p:attrNameLst>
                                          <p:attrName>style.visibility</p:attrName>
                                        </p:attrNameLst>
                                      </p:cBhvr>
                                      <p:to>
                                        <p:strVal val="visible"/>
                                      </p:to>
                                    </p:set>
                                    <p:anim calcmode="lin" valueType="num">
                                      <p:cBhvr>
                                        <p:cTn id="16" dur="250" fill="hold"/>
                                        <p:tgtEl>
                                          <p:spTgt spid="3"/>
                                        </p:tgtEl>
                                        <p:attrNameLst>
                                          <p:attrName>ppt_w</p:attrName>
                                        </p:attrNameLst>
                                      </p:cBhvr>
                                      <p:tavLst>
                                        <p:tav tm="0">
                                          <p:val>
                                            <p:fltVal val="0"/>
                                          </p:val>
                                        </p:tav>
                                        <p:tav tm="100000">
                                          <p:val>
                                            <p:strVal val="#ppt_w"/>
                                          </p:val>
                                        </p:tav>
                                      </p:tavLst>
                                    </p:anim>
                                    <p:anim calcmode="lin" valueType="num">
                                      <p:cBhvr>
                                        <p:cTn id="17" dur="250" fill="hold"/>
                                        <p:tgtEl>
                                          <p:spTgt spid="3"/>
                                        </p:tgtEl>
                                        <p:attrNameLst>
                                          <p:attrName>ppt_h</p:attrName>
                                        </p:attrNameLst>
                                      </p:cBhvr>
                                      <p:tavLst>
                                        <p:tav tm="0">
                                          <p:val>
                                            <p:fltVal val="0"/>
                                          </p:val>
                                        </p:tav>
                                        <p:tav tm="100000">
                                          <p:val>
                                            <p:strVal val="#ppt_h"/>
                                          </p:val>
                                        </p:tav>
                                      </p:tavLst>
                                    </p:anim>
                                    <p:animEffect transition="in" filter="fade">
                                      <p:cBhvr>
                                        <p:cTn id="18" dur="250"/>
                                        <p:tgtEl>
                                          <p:spTgt spid="3"/>
                                        </p:tgtEl>
                                      </p:cBhvr>
                                    </p:animEffect>
                                  </p:childTnLst>
                                </p:cTn>
                              </p:par>
                              <p:par>
                                <p:cTn id="19" presetID="6" presetClass="emph" presetSubtype="0" decel="100000" fill="hold" grpId="1" nodeType="withEffect">
                                  <p:stCondLst>
                                    <p:cond delay="600"/>
                                  </p:stCondLst>
                                  <p:childTnLst>
                                    <p:animScale>
                                      <p:cBhvr>
                                        <p:cTn id="20" dur="250" fill="hold"/>
                                        <p:tgtEl>
                                          <p:spTgt spid="3"/>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3"/>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ppt_w</p:attrName>
                                        </p:attrNameLst>
                                      </p:cBhvr>
                                      <p:tavLst>
                                        <p:tav tm="0">
                                          <p:val>
                                            <p:fltVal val="0"/>
                                          </p:val>
                                        </p:tav>
                                        <p:tav tm="100000">
                                          <p:val>
                                            <p:strVal val="#ppt_w"/>
                                          </p:val>
                                        </p:tav>
                                      </p:tavLst>
                                    </p:anim>
                                    <p:anim calcmode="lin" valueType="num">
                                      <p:cBhvr>
                                        <p:cTn id="26" dur="250" fill="hold"/>
                                        <p:tgtEl>
                                          <p:spTgt spid="4"/>
                                        </p:tgtEl>
                                        <p:attrNameLst>
                                          <p:attrName>ppt_h</p:attrName>
                                        </p:attrNameLst>
                                      </p:cBhvr>
                                      <p:tavLst>
                                        <p:tav tm="0">
                                          <p:val>
                                            <p:fltVal val="0"/>
                                          </p:val>
                                        </p:tav>
                                        <p:tav tm="100000">
                                          <p:val>
                                            <p:strVal val="#ppt_h"/>
                                          </p:val>
                                        </p:tav>
                                      </p:tavLst>
                                    </p:anim>
                                    <p:animEffect transition="in" filter="fade">
                                      <p:cBhvr>
                                        <p:cTn id="27" dur="250"/>
                                        <p:tgtEl>
                                          <p:spTgt spid="4"/>
                                        </p:tgtEl>
                                      </p:cBhvr>
                                    </p:animEffect>
                                  </p:childTnLst>
                                </p:cTn>
                              </p:par>
                              <p:par>
                                <p:cTn id="28" presetID="6" presetClass="emph" presetSubtype="0" decel="100000" fill="hold" grpId="1" nodeType="withEffect">
                                  <p:stCondLst>
                                    <p:cond delay="800"/>
                                  </p:stCondLst>
                                  <p:childTnLst>
                                    <p:animScale>
                                      <p:cBhvr>
                                        <p:cTn id="29" dur="250" fill="hold"/>
                                        <p:tgtEl>
                                          <p:spTgt spid="4"/>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4"/>
                                        </p:tgtEl>
                                      </p:cBhvr>
                                      <p:by x="83000" y="83000"/>
                                    </p:animScale>
                                  </p:childTnLst>
                                </p:cTn>
                              </p:par>
                            </p:childTnLst>
                          </p:cTn>
                        </p:par>
                        <p:par>
                          <p:cTn id="32" fill="hold">
                            <p:stCondLst>
                              <p:cond delay="1250"/>
                            </p:stCondLst>
                            <p:childTnLst>
                              <p:par>
                                <p:cTn id="33" presetID="23" presetClass="entr" presetSubtype="3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6*min(max(#ppt_w*#ppt_h,.3),1)-7.4)/-.7*#ppt_w"/>
                                          </p:val>
                                        </p:tav>
                                        <p:tav tm="100000">
                                          <p:val>
                                            <p:strVal val="#ppt_w"/>
                                          </p:val>
                                        </p:tav>
                                      </p:tavLst>
                                    </p:anim>
                                    <p:anim calcmode="lin" valueType="num">
                                      <p:cBhvr>
                                        <p:cTn id="36" dur="1000" fill="hold"/>
                                        <p:tgtEl>
                                          <p:spTgt spid="5"/>
                                        </p:tgtEl>
                                        <p:attrNameLst>
                                          <p:attrName>ppt_h</p:attrName>
                                        </p:attrNameLst>
                                      </p:cBhvr>
                                      <p:tavLst>
                                        <p:tav tm="0">
                                          <p:val>
                                            <p:strVal val="(6*min(max(#ppt_w*#ppt_h,.3),1)-7.4)/-.7*#ppt_h"/>
                                          </p:val>
                                        </p:tav>
                                        <p:tav tm="100000">
                                          <p:val>
                                            <p:strVal val="#ppt_h"/>
                                          </p:val>
                                        </p:tav>
                                      </p:tavLst>
                                    </p:anim>
                                    <p:anim calcmode="lin" valueType="num">
                                      <p:cBhvr>
                                        <p:cTn id="37" dur="1000" fill="hold"/>
                                        <p:tgtEl>
                                          <p:spTgt spid="5"/>
                                        </p:tgtEl>
                                        <p:attrNameLst>
                                          <p:attrName>ppt_x</p:attrName>
                                        </p:attrNameLst>
                                      </p:cBhvr>
                                      <p:tavLst>
                                        <p:tav tm="0">
                                          <p:val>
                                            <p:fltVal val="0.5"/>
                                          </p:val>
                                        </p:tav>
                                        <p:tav tm="100000">
                                          <p:val>
                                            <p:strVal val="#ppt_x"/>
                                          </p:val>
                                        </p:tav>
                                      </p:tavLst>
                                    </p:anim>
                                    <p:anim calcmode="lin" valueType="num">
                                      <p:cBhvr>
                                        <p:cTn id="38" dur="10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250"/>
                            </p:stCondLst>
                            <p:childTnLst>
                              <p:par>
                                <p:cTn id="40" presetID="5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Effect transition="in" filter="fade">
                                      <p:cBhvr>
                                        <p:cTn id="44" dur="1000"/>
                                        <p:tgtEl>
                                          <p:spTgt spid="6"/>
                                        </p:tgtEl>
                                      </p:cBhvr>
                                    </p:animEffect>
                                  </p:childTnLst>
                                </p:cTn>
                              </p:par>
                              <p:par>
                                <p:cTn id="45" presetID="35" presetClass="path" presetSubtype="0" accel="50000" decel="50000" fill="hold" grpId="1" nodeType="withEffect">
                                  <p:stCondLst>
                                    <p:cond delay="0"/>
                                  </p:stCondLst>
                                  <p:childTnLst>
                                    <p:animMotion origin="layout" path="M 0 -3.7037E-6 L -0.41185 -3.7037E-6 " pathEditMode="relative" rAng="0" ptsTypes="AA">
                                      <p:cBhvr>
                                        <p:cTn id="46" dur="2000" spd="-100000" fill="hold"/>
                                        <p:tgtEl>
                                          <p:spTgt spid="6"/>
                                        </p:tgtEl>
                                        <p:attrNameLst>
                                          <p:attrName>ppt_x</p:attrName>
                                          <p:attrName>ppt_y</p:attrName>
                                        </p:attrNameLst>
                                      </p:cBhvr>
                                      <p:rCtr x="-2059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2" grpId="2" bldLvl="0" animBg="1"/>
      <p:bldP spid="3" grpId="0" bldLvl="0" animBg="1"/>
      <p:bldP spid="3" grpId="1" bldLvl="0" animBg="1"/>
      <p:bldP spid="3" grpId="2" bldLvl="0" animBg="1"/>
      <p:bldP spid="4" grpId="0" bldLvl="0" animBg="1"/>
      <p:bldP spid="4" grpId="1" bldLvl="0" animBg="1"/>
      <p:bldP spid="4" grpId="2" bldLvl="0" animBg="1"/>
      <p:bldP spid="5" grpId="0" bldLvl="0" animBg="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4210627" y="1333986"/>
            <a:ext cx="6802714" cy="1119104"/>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六边形 54"/>
          <p:cNvSpPr/>
          <p:nvPr/>
        </p:nvSpPr>
        <p:spPr>
          <a:xfrm>
            <a:off x="1620123" y="2766474"/>
            <a:ext cx="1587056" cy="136846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sz="2800" b="1" dirty="0">
                <a:solidFill>
                  <a:schemeClr val="bg1"/>
                </a:solidFill>
                <a:latin typeface="微软雅黑" panose="020B0503020204020204" pitchFamily="2" charset="-122"/>
                <a:ea typeface="微软雅黑" panose="020B0503020204020204" pitchFamily="2" charset="-122"/>
              </a:rPr>
              <a:t>工作顺利</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56" name="直接箭头连接符 19"/>
          <p:cNvCxnSpPr/>
          <p:nvPr/>
        </p:nvCxnSpPr>
        <p:spPr>
          <a:xfrm flipV="1">
            <a:off x="2865062" y="1893538"/>
            <a:ext cx="1345565" cy="872936"/>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20"/>
          <p:cNvCxnSpPr/>
          <p:nvPr/>
        </p:nvCxnSpPr>
        <p:spPr>
          <a:xfrm>
            <a:off x="3207179" y="3450709"/>
            <a:ext cx="1003448" cy="7621"/>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8" name="直接箭头连接符 21"/>
          <p:cNvCxnSpPr/>
          <p:nvPr/>
        </p:nvCxnSpPr>
        <p:spPr>
          <a:xfrm>
            <a:off x="2865062" y="4134943"/>
            <a:ext cx="1345565" cy="916105"/>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9" name="TextBox 22"/>
          <p:cNvSpPr txBox="1"/>
          <p:nvPr/>
        </p:nvSpPr>
        <p:spPr>
          <a:xfrm>
            <a:off x="4604629" y="1696406"/>
            <a:ext cx="6048673" cy="523220"/>
          </a:xfrm>
          <a:prstGeom prst="rect">
            <a:avLst/>
          </a:prstGeom>
          <a:noFill/>
        </p:spPr>
        <p:txBody>
          <a:bodyPr wrap="square" lIns="91443" tIns="45720" rIns="91443" bIns="45720" rtlCol="0">
            <a:spAutoFit/>
          </a:bodyPr>
          <a:lstStyle/>
          <a:p>
            <a:pPr lvl="0" algn="just" eaLnBrk="0" hangingPunct="0"/>
            <a:r>
              <a:rPr lang="zh-CN" altLang="en-US" sz="2800" dirty="0">
                <a:solidFill>
                  <a:srgbClr val="C00000"/>
                </a:solidFill>
                <a:latin typeface="微软雅黑" panose="020B0503020204020204" pitchFamily="2" charset="-122"/>
                <a:ea typeface="微软雅黑" panose="020B0503020204020204" pitchFamily="2" charset="-122"/>
              </a:rPr>
              <a:t>坚持求真务实真抓实干的工作作风。</a:t>
            </a:r>
            <a:endParaRPr lang="zh-CN" altLang="en-US" sz="2800" dirty="0">
              <a:solidFill>
                <a:srgbClr val="C00000"/>
              </a:solidFill>
              <a:latin typeface="微软雅黑" panose="020B0503020204020204" pitchFamily="2" charset="-122"/>
              <a:ea typeface="微软雅黑" panose="020B0503020204020204" pitchFamily="2" charset="-122"/>
            </a:endParaRPr>
          </a:p>
        </p:txBody>
      </p:sp>
      <p:sp>
        <p:nvSpPr>
          <p:cNvPr id="60" name="矩形 59"/>
          <p:cNvSpPr/>
          <p:nvPr/>
        </p:nvSpPr>
        <p:spPr>
          <a:xfrm>
            <a:off x="4210627" y="2898778"/>
            <a:ext cx="6802714" cy="1119104"/>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2" name="TextBox 25"/>
          <p:cNvSpPr txBox="1"/>
          <p:nvPr/>
        </p:nvSpPr>
        <p:spPr>
          <a:xfrm>
            <a:off x="4587647" y="2981814"/>
            <a:ext cx="6425694" cy="954107"/>
          </a:xfrm>
          <a:prstGeom prst="rect">
            <a:avLst/>
          </a:prstGeom>
          <a:noFill/>
        </p:spPr>
        <p:txBody>
          <a:bodyPr wrap="square" lIns="91443" tIns="45720" rIns="91443" bIns="45720" rtlCol="0">
            <a:spAutoFit/>
          </a:bodyPr>
          <a:lstStyle/>
          <a:p>
            <a:pPr lvl="0" algn="just" eaLnBrk="0" hangingPunct="0"/>
            <a:r>
              <a:rPr lang="zh-CN" altLang="en-US" sz="2800" dirty="0">
                <a:solidFill>
                  <a:srgbClr val="C00000"/>
                </a:solidFill>
                <a:latin typeface="微软雅黑" panose="020B0503020204020204" pitchFamily="2" charset="-122"/>
                <a:ea typeface="微软雅黑" panose="020B0503020204020204" pitchFamily="2" charset="-122"/>
              </a:rPr>
              <a:t>坚持认真学习、深入实际、调查研究、理论联系实际的作风。</a:t>
            </a:r>
            <a:endParaRPr lang="zh-CN" altLang="en-US" sz="2800" dirty="0">
              <a:solidFill>
                <a:srgbClr val="C00000"/>
              </a:solidFill>
              <a:latin typeface="微软雅黑" panose="020B0503020204020204" pitchFamily="2" charset="-122"/>
              <a:ea typeface="微软雅黑" panose="020B0503020204020204" pitchFamily="2" charset="-122"/>
            </a:endParaRPr>
          </a:p>
        </p:txBody>
      </p:sp>
      <p:sp>
        <p:nvSpPr>
          <p:cNvPr id="63" name="矩形 62"/>
          <p:cNvSpPr/>
          <p:nvPr/>
        </p:nvSpPr>
        <p:spPr>
          <a:xfrm>
            <a:off x="4210627" y="4491496"/>
            <a:ext cx="6802714" cy="1119104"/>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5" name="TextBox 28"/>
          <p:cNvSpPr txBox="1"/>
          <p:nvPr/>
        </p:nvSpPr>
        <p:spPr>
          <a:xfrm>
            <a:off x="4604629" y="4624409"/>
            <a:ext cx="6048673" cy="954107"/>
          </a:xfrm>
          <a:prstGeom prst="rect">
            <a:avLst/>
          </a:prstGeom>
          <a:noFill/>
        </p:spPr>
        <p:txBody>
          <a:bodyPr wrap="square" lIns="91443" tIns="45720" rIns="91443" bIns="45720" rtlCol="0">
            <a:spAutoFit/>
          </a:bodyPr>
          <a:lstStyle/>
          <a:p>
            <a:pPr lvl="0" algn="just" hangingPunct="0"/>
            <a:r>
              <a:rPr lang="zh-CN" altLang="en-US" sz="2800" dirty="0">
                <a:solidFill>
                  <a:srgbClr val="C00000"/>
                </a:solidFill>
                <a:latin typeface="微软雅黑" panose="020B0503020204020204" pitchFamily="2" charset="-122"/>
                <a:ea typeface="微软雅黑" panose="020B0503020204020204" pitchFamily="2" charset="-122"/>
              </a:rPr>
              <a:t>坚持政令畅通、认真遵守执行党的纪律和政策。</a:t>
            </a:r>
            <a:endParaRPr lang="zh-CN" altLang="en-US" sz="2800" dirty="0">
              <a:solidFill>
                <a:srgbClr val="C00000"/>
              </a:solidFill>
              <a:latin typeface="微软雅黑" panose="020B0503020204020204" pitchFamily="2" charset="-122"/>
              <a:ea typeface="微软雅黑" panose="020B0503020204020204" pitchFamily="2" charset="-122"/>
            </a:endParaRPr>
          </a:p>
        </p:txBody>
      </p:sp>
    </p:spTree>
    <p:extLst>
      <p:ext uri="{BB962C8B-B14F-4D97-AF65-F5344CB8AC3E}">
        <p14:creationId xmlns:p14="http://schemas.microsoft.com/office/powerpoint/2010/main" val="1020469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randombar(horizontal)">
                                          <p:cBhvr>
                                            <p:cTn id="7" dur="500"/>
                                            <p:tgtEl>
                                              <p:spTgt spid="5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par>
                                    <p:cTn id="12" presetID="22" presetClass="entr" presetSubtype="8" fill="hold" nodeType="with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wipe(left)">
                                          <p:cBhvr>
                                            <p:cTn id="14" dur="500"/>
                                            <p:tgtEl>
                                              <p:spTgt spid="57"/>
                                            </p:tgtEl>
                                          </p:cBhvr>
                                        </p:animEffect>
                                      </p:childTnLst>
                                    </p:cTn>
                                  </p:par>
                                  <p:par>
                                    <p:cTn id="15" presetID="2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left)">
                                          <p:cBhvr>
                                            <p:cTn id="17" dur="500"/>
                                            <p:tgtEl>
                                              <p:spTgt spid="58"/>
                                            </p:tgtEl>
                                          </p:cBhvr>
                                        </p:animEffect>
                                      </p:childTnLst>
                                    </p:cTn>
                                  </p:par>
                                </p:childTnLst>
                              </p:cTn>
                            </p:par>
                            <p:par>
                              <p:cTn id="18" fill="hold">
                                <p:stCondLst>
                                  <p:cond delay="1000"/>
                                </p:stCondLst>
                                <p:childTnLst>
                                  <p:par>
                                    <p:cTn id="19" presetID="2" presetClass="entr" presetSubtype="1" fill="hold" grpId="0" nodeType="afterEffect" p14:presetBounceEnd="50000">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14:bounceEnd="50000">
                                          <p:cBhvr additive="base">
                                            <p:cTn id="21" dur="5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53"/>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59"/>
                                            </p:tgtEl>
                                            <p:attrNameLst>
                                              <p:attrName>style.visibility</p:attrName>
                                            </p:attrNameLst>
                                          </p:cBhvr>
                                          <p:to>
                                            <p:strVal val="visible"/>
                                          </p:to>
                                        </p:set>
                                        <p:animEffect transition="in" filter="wipe(left)">
                                          <p:cBhvr>
                                            <p:cTn id="26" dur="100"/>
                                            <p:tgtEl>
                                              <p:spTgt spid="59"/>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59"/>
                                            </p:tgtEl>
                                          </p:cBhvr>
                                          <p:to x="80000" y="100000"/>
                                        </p:animScale>
                                        <p:anim by="(#ppt_w*0.10)" calcmode="lin" valueType="num">
                                          <p:cBhvr>
                                            <p:cTn id="29" dur="50" autoRev="1" fill="hold">
                                              <p:stCondLst>
                                                <p:cond delay="0"/>
                                              </p:stCondLst>
                                            </p:cTn>
                                            <p:tgtEl>
                                              <p:spTgt spid="59"/>
                                            </p:tgtEl>
                                            <p:attrNameLst>
                                              <p:attrName>ppt_x</p:attrName>
                                            </p:attrNameLst>
                                          </p:cBhvr>
                                        </p:anim>
                                        <p:anim by="(-#ppt_w*0.10)" calcmode="lin" valueType="num">
                                          <p:cBhvr>
                                            <p:cTn id="30" dur="50" autoRev="1" fill="hold">
                                              <p:stCondLst>
                                                <p:cond delay="0"/>
                                              </p:stCondLst>
                                            </p:cTn>
                                            <p:tgtEl>
                                              <p:spTgt spid="59"/>
                                            </p:tgtEl>
                                            <p:attrNameLst>
                                              <p:attrName>ppt_y</p:attrName>
                                            </p:attrNameLst>
                                          </p:cBhvr>
                                        </p:anim>
                                        <p:animRot by="-480000">
                                          <p:cBhvr>
                                            <p:cTn id="31" dur="50" autoRev="1" fill="hold">
                                              <p:stCondLst>
                                                <p:cond delay="0"/>
                                              </p:stCondLst>
                                            </p:cTn>
                                            <p:tgtEl>
                                              <p:spTgt spid="59"/>
                                            </p:tgtEl>
                                            <p:attrNameLst>
                                              <p:attrName>r</p:attrName>
                                            </p:attrNameLst>
                                          </p:cBhvr>
                                        </p:animRot>
                                      </p:childTnLst>
                                    </p:cTn>
                                  </p:par>
                                </p:childTnLst>
                              </p:cTn>
                            </p:par>
                            <p:par>
                              <p:cTn id="32" fill="hold">
                                <p:stCondLst>
                                  <p:cond delay="2050"/>
                                </p:stCondLst>
                                <p:childTnLst>
                                  <p:par>
                                    <p:cTn id="33" presetID="2" presetClass="entr" presetSubtype="1" fill="hold" grpId="0" nodeType="afterEffect" p14:presetBounceEnd="50000">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14:bounceEnd="50000">
                                          <p:cBhvr additive="base">
                                            <p:cTn id="35" dur="500" fill="hold"/>
                                            <p:tgtEl>
                                              <p:spTgt spid="60"/>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2550"/>
                                </p:stCondLst>
                                <p:childTnLst>
                                  <p:par>
                                    <p:cTn id="38" presetID="22" presetClass="entr" presetSubtype="8" fill="hold" grpId="0" nodeType="afterEffect">
                                      <p:stCondLst>
                                        <p:cond delay="0"/>
                                      </p:stCondLst>
                                      <p:iterate type="lt">
                                        <p:tmPct val="30000"/>
                                      </p:iterate>
                                      <p:childTnLst>
                                        <p:set>
                                          <p:cBhvr>
                                            <p:cTn id="39" dur="1" fill="hold">
                                              <p:stCondLst>
                                                <p:cond delay="0"/>
                                              </p:stCondLst>
                                            </p:cTn>
                                            <p:tgtEl>
                                              <p:spTgt spid="62"/>
                                            </p:tgtEl>
                                            <p:attrNameLst>
                                              <p:attrName>style.visibility</p:attrName>
                                            </p:attrNameLst>
                                          </p:cBhvr>
                                          <p:to>
                                            <p:strVal val="visible"/>
                                          </p:to>
                                        </p:set>
                                        <p:animEffect transition="in" filter="wipe(left)">
                                          <p:cBhvr>
                                            <p:cTn id="40" dur="100"/>
                                            <p:tgtEl>
                                              <p:spTgt spid="62"/>
                                            </p:tgtEl>
                                          </p:cBhvr>
                                        </p:animEffect>
                                      </p:childTnLst>
                                    </p:cTn>
                                  </p:par>
                                  <p:par>
                                    <p:cTn id="41" presetID="36" presetClass="emph" presetSubtype="0" fill="hold" grpId="1" nodeType="withEffect">
                                      <p:stCondLst>
                                        <p:cond delay="0"/>
                                      </p:stCondLst>
                                      <p:iterate type="lt">
                                        <p:tmPct val="30000"/>
                                      </p:iterate>
                                      <p:childTnLst>
                                        <p:animScale>
                                          <p:cBhvr>
                                            <p:cTn id="42" dur="50" autoRev="1" fill="hold">
                                              <p:stCondLst>
                                                <p:cond delay="0"/>
                                              </p:stCondLst>
                                            </p:cTn>
                                            <p:tgtEl>
                                              <p:spTgt spid="62"/>
                                            </p:tgtEl>
                                          </p:cBhvr>
                                          <p:to x="80000" y="100000"/>
                                        </p:animScale>
                                        <p:anim by="(#ppt_w*0.10)" calcmode="lin" valueType="num">
                                          <p:cBhvr>
                                            <p:cTn id="43" dur="50" autoRev="1" fill="hold">
                                              <p:stCondLst>
                                                <p:cond delay="0"/>
                                              </p:stCondLst>
                                            </p:cTn>
                                            <p:tgtEl>
                                              <p:spTgt spid="62"/>
                                            </p:tgtEl>
                                            <p:attrNameLst>
                                              <p:attrName>ppt_x</p:attrName>
                                            </p:attrNameLst>
                                          </p:cBhvr>
                                        </p:anim>
                                        <p:anim by="(-#ppt_w*0.10)" calcmode="lin" valueType="num">
                                          <p:cBhvr>
                                            <p:cTn id="44" dur="50" autoRev="1" fill="hold">
                                              <p:stCondLst>
                                                <p:cond delay="0"/>
                                              </p:stCondLst>
                                            </p:cTn>
                                            <p:tgtEl>
                                              <p:spTgt spid="62"/>
                                            </p:tgtEl>
                                            <p:attrNameLst>
                                              <p:attrName>ppt_y</p:attrName>
                                            </p:attrNameLst>
                                          </p:cBhvr>
                                        </p:anim>
                                        <p:animRot by="-480000">
                                          <p:cBhvr>
                                            <p:cTn id="45" dur="50" autoRev="1" fill="hold">
                                              <p:stCondLst>
                                                <p:cond delay="0"/>
                                              </p:stCondLst>
                                            </p:cTn>
                                            <p:tgtEl>
                                              <p:spTgt spid="62"/>
                                            </p:tgtEl>
                                            <p:attrNameLst>
                                              <p:attrName>r</p:attrName>
                                            </p:attrNameLst>
                                          </p:cBhvr>
                                        </p:animRot>
                                      </p:childTnLst>
                                    </p:cTn>
                                  </p:par>
                                </p:childTnLst>
                              </p:cTn>
                            </p:par>
                            <p:par>
                              <p:cTn id="46" fill="hold">
                                <p:stCondLst>
                                  <p:cond delay="3430"/>
                                </p:stCondLst>
                                <p:childTnLst>
                                  <p:par>
                                    <p:cTn id="47" presetID="2" presetClass="entr" presetSubtype="1" fill="hold" grpId="0" nodeType="afterEffect" p14:presetBounceEnd="50000">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14:bounceEnd="50000">
                                          <p:cBhvr additive="base">
                                            <p:cTn id="49" dur="500" fill="hold"/>
                                            <p:tgtEl>
                                              <p:spTgt spid="63"/>
                                            </p:tgtEl>
                                            <p:attrNameLst>
                                              <p:attrName>ppt_x</p:attrName>
                                            </p:attrNameLst>
                                          </p:cBhvr>
                                          <p:tavLst>
                                            <p:tav tm="0">
                                              <p:val>
                                                <p:strVal val="#ppt_x"/>
                                              </p:val>
                                            </p:tav>
                                            <p:tav tm="100000">
                                              <p:val>
                                                <p:strVal val="#ppt_x"/>
                                              </p:val>
                                            </p:tav>
                                          </p:tavLst>
                                        </p:anim>
                                        <p:anim calcmode="lin" valueType="num" p14:bounceEnd="50000">
                                          <p:cBhvr additive="base">
                                            <p:cTn id="50" dur="500" fill="hold"/>
                                            <p:tgtEl>
                                              <p:spTgt spid="63"/>
                                            </p:tgtEl>
                                            <p:attrNameLst>
                                              <p:attrName>ppt_y</p:attrName>
                                            </p:attrNameLst>
                                          </p:cBhvr>
                                          <p:tavLst>
                                            <p:tav tm="0">
                                              <p:val>
                                                <p:strVal val="0-#ppt_h/2"/>
                                              </p:val>
                                            </p:tav>
                                            <p:tav tm="100000">
                                              <p:val>
                                                <p:strVal val="#ppt_y"/>
                                              </p:val>
                                            </p:tav>
                                          </p:tavLst>
                                        </p:anim>
                                      </p:childTnLst>
                                    </p:cTn>
                                  </p:par>
                                </p:childTnLst>
                              </p:cTn>
                            </p:par>
                            <p:par>
                              <p:cTn id="51" fill="hold">
                                <p:stCondLst>
                                  <p:cond delay="3930"/>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65"/>
                                            </p:tgtEl>
                                            <p:attrNameLst>
                                              <p:attrName>style.visibility</p:attrName>
                                            </p:attrNameLst>
                                          </p:cBhvr>
                                          <p:to>
                                            <p:strVal val="visible"/>
                                          </p:to>
                                        </p:set>
                                        <p:animEffect transition="in" filter="wipe(left)">
                                          <p:cBhvr>
                                            <p:cTn id="54" dur="100"/>
                                            <p:tgtEl>
                                              <p:spTgt spid="65"/>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65"/>
                                            </p:tgtEl>
                                          </p:cBhvr>
                                          <p:to x="80000" y="100000"/>
                                        </p:animScale>
                                        <p:anim by="(#ppt_w*0.10)" calcmode="lin" valueType="num">
                                          <p:cBhvr>
                                            <p:cTn id="57" dur="50" autoRev="1" fill="hold">
                                              <p:stCondLst>
                                                <p:cond delay="0"/>
                                              </p:stCondLst>
                                            </p:cTn>
                                            <p:tgtEl>
                                              <p:spTgt spid="65"/>
                                            </p:tgtEl>
                                            <p:attrNameLst>
                                              <p:attrName>ppt_x</p:attrName>
                                            </p:attrNameLst>
                                          </p:cBhvr>
                                        </p:anim>
                                        <p:anim by="(-#ppt_w*0.10)" calcmode="lin" valueType="num">
                                          <p:cBhvr>
                                            <p:cTn id="58" dur="50" autoRev="1" fill="hold">
                                              <p:stCondLst>
                                                <p:cond delay="0"/>
                                              </p:stCondLst>
                                            </p:cTn>
                                            <p:tgtEl>
                                              <p:spTgt spid="65"/>
                                            </p:tgtEl>
                                            <p:attrNameLst>
                                              <p:attrName>ppt_y</p:attrName>
                                            </p:attrNameLst>
                                          </p:cBhvr>
                                        </p:anim>
                                        <p:animRot by="-480000">
                                          <p:cBhvr>
                                            <p:cTn id="59" dur="50" autoRev="1" fill="hold">
                                              <p:stCondLst>
                                                <p:cond delay="0"/>
                                              </p:stCondLst>
                                            </p:cTn>
                                            <p:tgtEl>
                                              <p:spTgt spid="6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P spid="59" grpId="0"/>
          <p:bldP spid="59" grpId="1"/>
          <p:bldP spid="60" grpId="0" animBg="1"/>
          <p:bldP spid="62" grpId="0"/>
          <p:bldP spid="62" grpId="1"/>
          <p:bldP spid="63" grpId="0" animBg="1"/>
          <p:bldP spid="65" grpId="0"/>
          <p:bldP spid="6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randombar(horizontal)">
                                          <p:cBhvr>
                                            <p:cTn id="7" dur="500"/>
                                            <p:tgtEl>
                                              <p:spTgt spid="5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par>
                                    <p:cTn id="12" presetID="22" presetClass="entr" presetSubtype="8" fill="hold" nodeType="with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wipe(left)">
                                          <p:cBhvr>
                                            <p:cTn id="14" dur="500"/>
                                            <p:tgtEl>
                                              <p:spTgt spid="57"/>
                                            </p:tgtEl>
                                          </p:cBhvr>
                                        </p:animEffect>
                                      </p:childTnLst>
                                    </p:cTn>
                                  </p:par>
                                  <p:par>
                                    <p:cTn id="15" presetID="2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left)">
                                          <p:cBhvr>
                                            <p:cTn id="17" dur="500"/>
                                            <p:tgtEl>
                                              <p:spTgt spid="58"/>
                                            </p:tgtEl>
                                          </p:cBhvr>
                                        </p:animEffect>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additive="base">
                                            <p:cTn id="21" dur="500" fill="hold"/>
                                            <p:tgtEl>
                                              <p:spTgt spid="53"/>
                                            </p:tgtEl>
                                            <p:attrNameLst>
                                              <p:attrName>ppt_x</p:attrName>
                                            </p:attrNameLst>
                                          </p:cBhvr>
                                          <p:tavLst>
                                            <p:tav tm="0">
                                              <p:val>
                                                <p:strVal val="#ppt_x"/>
                                              </p:val>
                                            </p:tav>
                                            <p:tav tm="100000">
                                              <p:val>
                                                <p:strVal val="#ppt_x"/>
                                              </p:val>
                                            </p:tav>
                                          </p:tavLst>
                                        </p:anim>
                                        <p:anim calcmode="lin" valueType="num">
                                          <p:cBhvr additive="base">
                                            <p:cTn id="22" dur="500" fill="hold"/>
                                            <p:tgtEl>
                                              <p:spTgt spid="53"/>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59"/>
                                            </p:tgtEl>
                                            <p:attrNameLst>
                                              <p:attrName>style.visibility</p:attrName>
                                            </p:attrNameLst>
                                          </p:cBhvr>
                                          <p:to>
                                            <p:strVal val="visible"/>
                                          </p:to>
                                        </p:set>
                                        <p:animEffect transition="in" filter="wipe(left)">
                                          <p:cBhvr>
                                            <p:cTn id="26" dur="100"/>
                                            <p:tgtEl>
                                              <p:spTgt spid="59"/>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59"/>
                                            </p:tgtEl>
                                          </p:cBhvr>
                                          <p:to x="80000" y="100000"/>
                                        </p:animScale>
                                        <p:anim by="(#ppt_w*0.10)" calcmode="lin" valueType="num">
                                          <p:cBhvr>
                                            <p:cTn id="29" dur="50" autoRev="1" fill="hold">
                                              <p:stCondLst>
                                                <p:cond delay="0"/>
                                              </p:stCondLst>
                                            </p:cTn>
                                            <p:tgtEl>
                                              <p:spTgt spid="59"/>
                                            </p:tgtEl>
                                            <p:attrNameLst>
                                              <p:attrName>ppt_x</p:attrName>
                                            </p:attrNameLst>
                                          </p:cBhvr>
                                        </p:anim>
                                        <p:anim by="(-#ppt_w*0.10)" calcmode="lin" valueType="num">
                                          <p:cBhvr>
                                            <p:cTn id="30" dur="50" autoRev="1" fill="hold">
                                              <p:stCondLst>
                                                <p:cond delay="0"/>
                                              </p:stCondLst>
                                            </p:cTn>
                                            <p:tgtEl>
                                              <p:spTgt spid="59"/>
                                            </p:tgtEl>
                                            <p:attrNameLst>
                                              <p:attrName>ppt_y</p:attrName>
                                            </p:attrNameLst>
                                          </p:cBhvr>
                                        </p:anim>
                                        <p:animRot by="-480000">
                                          <p:cBhvr>
                                            <p:cTn id="31" dur="50" autoRev="1" fill="hold">
                                              <p:stCondLst>
                                                <p:cond delay="0"/>
                                              </p:stCondLst>
                                            </p:cTn>
                                            <p:tgtEl>
                                              <p:spTgt spid="59"/>
                                            </p:tgtEl>
                                            <p:attrNameLst>
                                              <p:attrName>r</p:attrName>
                                            </p:attrNameLst>
                                          </p:cBhvr>
                                        </p:animRot>
                                      </p:childTnLst>
                                    </p:cTn>
                                  </p:par>
                                </p:childTnLst>
                              </p:cTn>
                            </p:par>
                            <p:par>
                              <p:cTn id="32" fill="hold">
                                <p:stCondLst>
                                  <p:cond delay="2050"/>
                                </p:stCondLst>
                                <p:childTnLst>
                                  <p:par>
                                    <p:cTn id="33" presetID="2" presetClass="entr" presetSubtype="1"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500" fill="hold"/>
                                            <p:tgtEl>
                                              <p:spTgt spid="60"/>
                                            </p:tgtEl>
                                            <p:attrNameLst>
                                              <p:attrName>ppt_x</p:attrName>
                                            </p:attrNameLst>
                                          </p:cBhvr>
                                          <p:tavLst>
                                            <p:tav tm="0">
                                              <p:val>
                                                <p:strVal val="#ppt_x"/>
                                              </p:val>
                                            </p:tav>
                                            <p:tav tm="100000">
                                              <p:val>
                                                <p:strVal val="#ppt_x"/>
                                              </p:val>
                                            </p:tav>
                                          </p:tavLst>
                                        </p:anim>
                                        <p:anim calcmode="lin" valueType="num">
                                          <p:cBhvr additive="base">
                                            <p:cTn id="36" dur="5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2550"/>
                                </p:stCondLst>
                                <p:childTnLst>
                                  <p:par>
                                    <p:cTn id="38" presetID="22" presetClass="entr" presetSubtype="8" fill="hold" grpId="0" nodeType="afterEffect">
                                      <p:stCondLst>
                                        <p:cond delay="0"/>
                                      </p:stCondLst>
                                      <p:iterate type="lt">
                                        <p:tmPct val="30000"/>
                                      </p:iterate>
                                      <p:childTnLst>
                                        <p:set>
                                          <p:cBhvr>
                                            <p:cTn id="39" dur="1" fill="hold">
                                              <p:stCondLst>
                                                <p:cond delay="0"/>
                                              </p:stCondLst>
                                            </p:cTn>
                                            <p:tgtEl>
                                              <p:spTgt spid="62"/>
                                            </p:tgtEl>
                                            <p:attrNameLst>
                                              <p:attrName>style.visibility</p:attrName>
                                            </p:attrNameLst>
                                          </p:cBhvr>
                                          <p:to>
                                            <p:strVal val="visible"/>
                                          </p:to>
                                        </p:set>
                                        <p:animEffect transition="in" filter="wipe(left)">
                                          <p:cBhvr>
                                            <p:cTn id="40" dur="100"/>
                                            <p:tgtEl>
                                              <p:spTgt spid="62"/>
                                            </p:tgtEl>
                                          </p:cBhvr>
                                        </p:animEffect>
                                      </p:childTnLst>
                                    </p:cTn>
                                  </p:par>
                                  <p:par>
                                    <p:cTn id="41" presetID="36" presetClass="emph" presetSubtype="0" fill="hold" grpId="1" nodeType="withEffect">
                                      <p:stCondLst>
                                        <p:cond delay="0"/>
                                      </p:stCondLst>
                                      <p:iterate type="lt">
                                        <p:tmPct val="30000"/>
                                      </p:iterate>
                                      <p:childTnLst>
                                        <p:animScale>
                                          <p:cBhvr>
                                            <p:cTn id="42" dur="50" autoRev="1" fill="hold">
                                              <p:stCondLst>
                                                <p:cond delay="0"/>
                                              </p:stCondLst>
                                            </p:cTn>
                                            <p:tgtEl>
                                              <p:spTgt spid="62"/>
                                            </p:tgtEl>
                                          </p:cBhvr>
                                          <p:to x="80000" y="100000"/>
                                        </p:animScale>
                                        <p:anim by="(#ppt_w*0.10)" calcmode="lin" valueType="num">
                                          <p:cBhvr>
                                            <p:cTn id="43" dur="50" autoRev="1" fill="hold">
                                              <p:stCondLst>
                                                <p:cond delay="0"/>
                                              </p:stCondLst>
                                            </p:cTn>
                                            <p:tgtEl>
                                              <p:spTgt spid="62"/>
                                            </p:tgtEl>
                                            <p:attrNameLst>
                                              <p:attrName>ppt_x</p:attrName>
                                            </p:attrNameLst>
                                          </p:cBhvr>
                                        </p:anim>
                                        <p:anim by="(-#ppt_w*0.10)" calcmode="lin" valueType="num">
                                          <p:cBhvr>
                                            <p:cTn id="44" dur="50" autoRev="1" fill="hold">
                                              <p:stCondLst>
                                                <p:cond delay="0"/>
                                              </p:stCondLst>
                                            </p:cTn>
                                            <p:tgtEl>
                                              <p:spTgt spid="62"/>
                                            </p:tgtEl>
                                            <p:attrNameLst>
                                              <p:attrName>ppt_y</p:attrName>
                                            </p:attrNameLst>
                                          </p:cBhvr>
                                        </p:anim>
                                        <p:animRot by="-480000">
                                          <p:cBhvr>
                                            <p:cTn id="45" dur="50" autoRev="1" fill="hold">
                                              <p:stCondLst>
                                                <p:cond delay="0"/>
                                              </p:stCondLst>
                                            </p:cTn>
                                            <p:tgtEl>
                                              <p:spTgt spid="62"/>
                                            </p:tgtEl>
                                            <p:attrNameLst>
                                              <p:attrName>r</p:attrName>
                                            </p:attrNameLst>
                                          </p:cBhvr>
                                        </p:animRot>
                                      </p:childTnLst>
                                    </p:cTn>
                                  </p:par>
                                </p:childTnLst>
                              </p:cTn>
                            </p:par>
                            <p:par>
                              <p:cTn id="46" fill="hold">
                                <p:stCondLst>
                                  <p:cond delay="3430"/>
                                </p:stCondLst>
                                <p:childTnLst>
                                  <p:par>
                                    <p:cTn id="47" presetID="2" presetClass="entr" presetSubtype="1"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0-#ppt_h/2"/>
                                              </p:val>
                                            </p:tav>
                                            <p:tav tm="100000">
                                              <p:val>
                                                <p:strVal val="#ppt_y"/>
                                              </p:val>
                                            </p:tav>
                                          </p:tavLst>
                                        </p:anim>
                                      </p:childTnLst>
                                    </p:cTn>
                                  </p:par>
                                </p:childTnLst>
                              </p:cTn>
                            </p:par>
                            <p:par>
                              <p:cTn id="51" fill="hold">
                                <p:stCondLst>
                                  <p:cond delay="3930"/>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65"/>
                                            </p:tgtEl>
                                            <p:attrNameLst>
                                              <p:attrName>style.visibility</p:attrName>
                                            </p:attrNameLst>
                                          </p:cBhvr>
                                          <p:to>
                                            <p:strVal val="visible"/>
                                          </p:to>
                                        </p:set>
                                        <p:animEffect transition="in" filter="wipe(left)">
                                          <p:cBhvr>
                                            <p:cTn id="54" dur="100"/>
                                            <p:tgtEl>
                                              <p:spTgt spid="65"/>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65"/>
                                            </p:tgtEl>
                                          </p:cBhvr>
                                          <p:to x="80000" y="100000"/>
                                        </p:animScale>
                                        <p:anim by="(#ppt_w*0.10)" calcmode="lin" valueType="num">
                                          <p:cBhvr>
                                            <p:cTn id="57" dur="50" autoRev="1" fill="hold">
                                              <p:stCondLst>
                                                <p:cond delay="0"/>
                                              </p:stCondLst>
                                            </p:cTn>
                                            <p:tgtEl>
                                              <p:spTgt spid="65"/>
                                            </p:tgtEl>
                                            <p:attrNameLst>
                                              <p:attrName>ppt_x</p:attrName>
                                            </p:attrNameLst>
                                          </p:cBhvr>
                                        </p:anim>
                                        <p:anim by="(-#ppt_w*0.10)" calcmode="lin" valueType="num">
                                          <p:cBhvr>
                                            <p:cTn id="58" dur="50" autoRev="1" fill="hold">
                                              <p:stCondLst>
                                                <p:cond delay="0"/>
                                              </p:stCondLst>
                                            </p:cTn>
                                            <p:tgtEl>
                                              <p:spTgt spid="65"/>
                                            </p:tgtEl>
                                            <p:attrNameLst>
                                              <p:attrName>ppt_y</p:attrName>
                                            </p:attrNameLst>
                                          </p:cBhvr>
                                        </p:anim>
                                        <p:animRot by="-480000">
                                          <p:cBhvr>
                                            <p:cTn id="59" dur="50" autoRev="1" fill="hold">
                                              <p:stCondLst>
                                                <p:cond delay="0"/>
                                              </p:stCondLst>
                                            </p:cTn>
                                            <p:tgtEl>
                                              <p:spTgt spid="6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P spid="59" grpId="0"/>
          <p:bldP spid="59" grpId="1"/>
          <p:bldP spid="60" grpId="0" animBg="1"/>
          <p:bldP spid="62" grpId="0"/>
          <p:bldP spid="62" grpId="1"/>
          <p:bldP spid="63" grpId="0" animBg="1"/>
          <p:bldP spid="65" grpId="0"/>
          <p:bldP spid="65" grpId="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525085" y="1731082"/>
            <a:ext cx="2969395" cy="197836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53259" y="1748223"/>
            <a:ext cx="2917938" cy="1944076"/>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4961976" y="1731078"/>
            <a:ext cx="3370291" cy="19783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hangingPunct="0">
              <a:lnSpc>
                <a:spcPct val="150000"/>
              </a:lnSpc>
            </a:pPr>
            <a:r>
              <a:rPr lang="zh-CN" altLang="en-US" sz="1400" dirty="0">
                <a:solidFill>
                  <a:schemeClr val="bg1"/>
                </a:solidFill>
                <a:latin typeface="微软雅黑" panose="020B0503020204020204" pitchFamily="2" charset="-122"/>
                <a:ea typeface="微软雅黑" panose="020B0503020204020204" pitchFamily="2" charset="-122"/>
              </a:rPr>
              <a:t>推进党内基层民主，保障党员的权利与义务。对党内重大事项实时公开，保障党员的权利与义务。同时做好党员发展和党费的收缴、管理、公布工作。</a:t>
            </a:r>
            <a:endParaRPr lang="zh-CN" altLang="en-US" sz="1400" dirty="0">
              <a:solidFill>
                <a:schemeClr val="bg1"/>
              </a:solidFill>
              <a:latin typeface="微软雅黑" panose="020B0503020204020204" pitchFamily="2" charset="-122"/>
              <a:ea typeface="微软雅黑" panose="020B0503020204020204" pitchFamily="2" charset="-122"/>
            </a:endParaRPr>
          </a:p>
        </p:txBody>
      </p:sp>
      <p:sp>
        <p:nvSpPr>
          <p:cNvPr id="21" name="Rectangle 5"/>
          <p:cNvSpPr>
            <a:spLocks/>
          </p:cNvSpPr>
          <p:nvPr/>
        </p:nvSpPr>
        <p:spPr bwMode="auto">
          <a:xfrm>
            <a:off x="2019807" y="4136452"/>
            <a:ext cx="9474673" cy="9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gn="just" hangingPunct="0">
              <a:lnSpc>
                <a:spcPct val="150000"/>
              </a:lnSpc>
            </a:pPr>
            <a:r>
              <a:rPr lang="zh-CN" altLang="en-US" sz="1600" dirty="0">
                <a:solidFill>
                  <a:srgbClr val="C00000"/>
                </a:solidFill>
                <a:latin typeface="微软雅黑" panose="020B0503020204020204" pitchFamily="2" charset="-122"/>
                <a:ea typeface="微软雅黑" panose="020B0503020204020204" pitchFamily="2" charset="-122"/>
              </a:rPr>
              <a:t>坚持民主集中制和“三重一大”的有关规定，按照议事规则的要求做好党委的决策工作，工作中保持高度的政治敏锐性和责任感，对社情民意、对邪教、“三股势力”、信访稳定中的各种问题能高度重视，并积极采取维稳防控措施。在深入人心上下工夫，在开拓创新上下工夫，在力求实效上下工夫。</a:t>
            </a:r>
            <a:endParaRPr lang="zh-CN" altLang="en-US" sz="1600" dirty="0">
              <a:solidFill>
                <a:srgbClr val="C00000"/>
              </a:solidFill>
              <a:latin typeface="微软雅黑" panose="020B0503020204020204" pitchFamily="2" charset="-122"/>
              <a:ea typeface="微软雅黑" panose="020B0503020204020204" pitchFamily="2" charset="-122"/>
            </a:endParaRPr>
          </a:p>
        </p:txBody>
      </p:sp>
    </p:spTree>
    <p:extLst>
      <p:ext uri="{BB962C8B-B14F-4D97-AF65-F5344CB8AC3E}">
        <p14:creationId xmlns:p14="http://schemas.microsoft.com/office/powerpoint/2010/main" val="123352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300" fill="hold"/>
                                        <p:tgtEl>
                                          <p:spTgt spid="20"/>
                                        </p:tgtEl>
                                        <p:attrNameLst>
                                          <p:attrName>ppt_w</p:attrName>
                                        </p:attrNameLst>
                                      </p:cBhvr>
                                      <p:tavLst>
                                        <p:tav tm="0">
                                          <p:val>
                                            <p:fltVal val="0"/>
                                          </p:val>
                                        </p:tav>
                                        <p:tav tm="100000">
                                          <p:val>
                                            <p:strVal val="#ppt_w"/>
                                          </p:val>
                                        </p:tav>
                                      </p:tavLst>
                                    </p:anim>
                                    <p:anim calcmode="lin" valueType="num">
                                      <p:cBhvr>
                                        <p:cTn id="8" dur="300" fill="hold"/>
                                        <p:tgtEl>
                                          <p:spTgt spid="20"/>
                                        </p:tgtEl>
                                        <p:attrNameLst>
                                          <p:attrName>ppt_h</p:attrName>
                                        </p:attrNameLst>
                                      </p:cBhvr>
                                      <p:tavLst>
                                        <p:tav tm="0">
                                          <p:val>
                                            <p:fltVal val="0"/>
                                          </p:val>
                                        </p:tav>
                                        <p:tav tm="100000">
                                          <p:val>
                                            <p:strVal val="#ppt_h"/>
                                          </p:val>
                                        </p:tav>
                                      </p:tavLst>
                                    </p:anim>
                                    <p:animEffect transition="in" filter="fade">
                                      <p:cBhvr>
                                        <p:cTn id="9" dur="300"/>
                                        <p:tgtEl>
                                          <p:spTgt spid="20"/>
                                        </p:tgtEl>
                                      </p:cBhvr>
                                    </p:animEffect>
                                  </p:childTnLst>
                                </p:cTn>
                              </p:par>
                            </p:childTnLst>
                          </p:cTn>
                        </p:par>
                        <p:par>
                          <p:cTn id="10" fill="hold">
                            <p:stCondLst>
                              <p:cond delay="300"/>
                            </p:stCondLst>
                            <p:childTnLst>
                              <p:par>
                                <p:cTn id="11" presetID="1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p:tgtEl>
                                          <p:spTgt spid="19"/>
                                        </p:tgtEl>
                                        <p:attrNameLst>
                                          <p:attrName>ppt_x</p:attrName>
                                        </p:attrNameLst>
                                      </p:cBhvr>
                                      <p:tavLst>
                                        <p:tav tm="0">
                                          <p:val>
                                            <p:strVal val="#ppt_x+#ppt_w*1.125000"/>
                                          </p:val>
                                        </p:tav>
                                        <p:tav tm="100000">
                                          <p:val>
                                            <p:strVal val="#ppt_x"/>
                                          </p:val>
                                        </p:tav>
                                      </p:tavLst>
                                    </p:anim>
                                    <p:animEffect transition="in" filter="wipe(left)">
                                      <p:cBhvr>
                                        <p:cTn id="14" dur="500"/>
                                        <p:tgtEl>
                                          <p:spTgt spid="19"/>
                                        </p:tgtEl>
                                      </p:cBhvr>
                                    </p:animEffect>
                                  </p:childTnLst>
                                </p:cTn>
                              </p:par>
                              <p:par>
                                <p:cTn id="15" presetID="12" presetClass="entr" presetSubtype="8"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ppt_x</p:attrName>
                                        </p:attrNameLst>
                                      </p:cBhvr>
                                      <p:tavLst>
                                        <p:tav tm="0">
                                          <p:val>
                                            <p:strVal val="#ppt_x-#ppt_w*1.125000"/>
                                          </p:val>
                                        </p:tav>
                                        <p:tav tm="100000">
                                          <p:val>
                                            <p:strVal val="#ppt_x"/>
                                          </p:val>
                                        </p:tav>
                                      </p:tavLst>
                                    </p:anim>
                                    <p:animEffect transition="in" filter="wipe(right)">
                                      <p:cBhvr>
                                        <p:cTn id="18" dur="500"/>
                                        <p:tgtEl>
                                          <p:spTgt spid="18"/>
                                        </p:tgtEl>
                                      </p:cBhvr>
                                    </p:animEffect>
                                  </p:childTnLst>
                                </p:cTn>
                              </p:par>
                            </p:childTnLst>
                          </p:cTn>
                        </p:par>
                        <p:par>
                          <p:cTn id="19" fill="hold">
                            <p:stCondLst>
                              <p:cond delay="8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119</TotalTime>
  <Words>1927</Words>
  <Application>Microsoft Macintosh PowerPoint</Application>
  <PresentationFormat>宽屏</PresentationFormat>
  <Paragraphs>97</Paragraphs>
  <Slides>25</Slides>
  <Notes>0</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Calibri</vt:lpstr>
      <vt:lpstr>Impact</vt:lpstr>
      <vt:lpstr>等线</vt:lpstr>
      <vt:lpstr>宋体</vt:lpstr>
      <vt:lpstr>微软雅黑</vt:lpstr>
      <vt:lpstr>Arial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Office</cp:lastModifiedBy>
  <cp:revision>66</cp:revision>
  <dcterms:created xsi:type="dcterms:W3CDTF">2017-08-18T03:02:00Z</dcterms:created>
  <dcterms:modified xsi:type="dcterms:W3CDTF">2018-01-09T14:14:18Z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