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63" r:id="rId3"/>
    <p:sldId id="264" r:id="rId4"/>
    <p:sldId id="271" r:id="rId5"/>
    <p:sldId id="269" r:id="rId6"/>
    <p:sldId id="266" r:id="rId7"/>
    <p:sldId id="272" r:id="rId8"/>
    <p:sldId id="274" r:id="rId9"/>
    <p:sldId id="275" r:id="rId10"/>
    <p:sldId id="276" r:id="rId11"/>
    <p:sldId id="267" r:id="rId12"/>
    <p:sldId id="285" r:id="rId13"/>
    <p:sldId id="268" r:id="rId14"/>
    <p:sldId id="288" r:id="rId15"/>
    <p:sldId id="289" r:id="rId16"/>
    <p:sldId id="259" r:id="rId17"/>
  </p:sldIdLst>
  <p:sldSz cx="12192000" cy="6858000"/>
  <p:notesSz cx="7104063" cy="10234613"/>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010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2017/12/23</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673283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741964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539267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11</a:t>
            </a:fld>
            <a:endParaRPr lang="zh-CN" altLang="en-US"/>
          </a:p>
        </p:txBody>
      </p:sp>
    </p:spTree>
    <p:extLst>
      <p:ext uri="{BB962C8B-B14F-4D97-AF65-F5344CB8AC3E}">
        <p14:creationId xmlns:p14="http://schemas.microsoft.com/office/powerpoint/2010/main" val="2095802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853966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13</a:t>
            </a:fld>
            <a:endParaRPr lang="zh-CN" altLang="en-US"/>
          </a:p>
        </p:txBody>
      </p:sp>
    </p:spTree>
    <p:extLst>
      <p:ext uri="{BB962C8B-B14F-4D97-AF65-F5344CB8AC3E}">
        <p14:creationId xmlns:p14="http://schemas.microsoft.com/office/powerpoint/2010/main" val="139698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801084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5578435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2164678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250461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3</a:t>
            </a:fld>
            <a:endParaRPr lang="zh-CN" altLang="en-US"/>
          </a:p>
        </p:txBody>
      </p:sp>
    </p:spTree>
    <p:extLst>
      <p:ext uri="{BB962C8B-B14F-4D97-AF65-F5344CB8AC3E}">
        <p14:creationId xmlns:p14="http://schemas.microsoft.com/office/powerpoint/2010/main" val="2831441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15FA08-04EA-4EBB-A1C3-C15191153FC6}" type="slidenum">
              <a:rPr lang="zh-CN" altLang="en-US" smtClean="0"/>
              <a:t>4</a:t>
            </a:fld>
            <a:endParaRPr lang="zh-CN" altLang="en-US"/>
          </a:p>
        </p:txBody>
      </p:sp>
    </p:spTree>
    <p:extLst>
      <p:ext uri="{BB962C8B-B14F-4D97-AF65-F5344CB8AC3E}">
        <p14:creationId xmlns:p14="http://schemas.microsoft.com/office/powerpoint/2010/main" val="8174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545219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6</a:t>
            </a:fld>
            <a:endParaRPr lang="zh-CN" altLang="en-US"/>
          </a:p>
        </p:txBody>
      </p:sp>
    </p:spTree>
    <p:extLst>
      <p:ext uri="{BB962C8B-B14F-4D97-AF65-F5344CB8AC3E}">
        <p14:creationId xmlns:p14="http://schemas.microsoft.com/office/powerpoint/2010/main" val="782794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631097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059347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547999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2017/12/23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17.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10.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5"/>
          <a:stretch>
            <a:fillRect/>
          </a:stretch>
        </p:blipFill>
        <p:spPr>
          <a:xfrm>
            <a:off x="0" y="-9525"/>
            <a:ext cx="12195810" cy="6861175"/>
          </a:xfrm>
          <a:prstGeom prst="rect">
            <a:avLst/>
          </a:prstGeom>
        </p:spPr>
      </p:pic>
      <p:pic>
        <p:nvPicPr>
          <p:cNvPr id="5" name="图片 4" descr="1"/>
          <p:cNvPicPr>
            <a:picLocks noChangeAspect="1"/>
          </p:cNvPicPr>
          <p:nvPr/>
        </p:nvPicPr>
        <p:blipFill>
          <a:blip r:embed="rId6"/>
          <a:stretch>
            <a:fillRect/>
          </a:stretch>
        </p:blipFill>
        <p:spPr>
          <a:xfrm>
            <a:off x="4460875" y="1167130"/>
            <a:ext cx="3269615" cy="4524375"/>
          </a:xfrm>
          <a:prstGeom prst="rect">
            <a:avLst/>
          </a:prstGeom>
        </p:spPr>
      </p:pic>
      <p:pic>
        <p:nvPicPr>
          <p:cNvPr id="28" name="骆集益 - 桃源仙居">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01917" y="-681264"/>
            <a:ext cx="609600" cy="609600"/>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2" fill="hold" display="0">
                  <p:stCondLst>
                    <p:cond delay="indefinite"/>
                  </p:stCondLst>
                  <p:endCondLst>
                    <p:cond evt="onStopAudio" delay="0">
                      <p:tgtEl>
                        <p:sldTgt/>
                      </p:tgtEl>
                    </p:cond>
                  </p:endCondLst>
                </p:cTn>
                <p:tgtEl>
                  <p:spTgt spid="2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87790" y="0"/>
            <a:ext cx="0" cy="2616591"/>
          </a:xfrm>
          <a:prstGeom prst="line">
            <a:avLst/>
          </a:prstGeom>
        </p:spPr>
        <p:style>
          <a:lnRef idx="1">
            <a:schemeClr val="dk1"/>
          </a:lnRef>
          <a:fillRef idx="0">
            <a:schemeClr val="dk1"/>
          </a:fillRef>
          <a:effectRef idx="0">
            <a:schemeClr val="dk1"/>
          </a:effectRef>
          <a:fontRef idx="minor">
            <a:schemeClr val="tx1"/>
          </a:fontRef>
        </p:style>
      </p:cxnSp>
      <p:grpSp>
        <p:nvGrpSpPr>
          <p:cNvPr id="5" name="组合 4"/>
          <p:cNvGrpSpPr/>
          <p:nvPr/>
        </p:nvGrpSpPr>
        <p:grpSpPr>
          <a:xfrm>
            <a:off x="237826" y="1154227"/>
            <a:ext cx="355538" cy="606781"/>
            <a:chOff x="7435708" y="2114395"/>
            <a:chExt cx="430820" cy="735261"/>
          </a:xfrm>
        </p:grpSpPr>
        <p:pic>
          <p:nvPicPr>
            <p:cNvPr id="6" name="Picture 4" descr="印章 源底"/>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7435708" y="2138497"/>
              <a:ext cx="330938" cy="70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600" dirty="0">
                  <a:solidFill>
                    <a:srgbClr val="FFFFFF"/>
                  </a:solidFill>
                  <a:latin typeface="楷体" panose="02010609060101010101" pitchFamily="49" charset="-122"/>
                  <a:ea typeface="楷体" panose="02010609060101010101" pitchFamily="49" charset="-122"/>
                </a:rPr>
                <a:t>习俗</a:t>
              </a:r>
            </a:p>
          </p:txBody>
        </p:sp>
      </p:grpSp>
      <p:sp>
        <p:nvSpPr>
          <p:cNvPr id="8" name="文本框 7"/>
          <p:cNvSpPr txBox="1"/>
          <p:nvPr/>
        </p:nvSpPr>
        <p:spPr>
          <a:xfrm>
            <a:off x="170815" y="196850"/>
            <a:ext cx="490220" cy="957580"/>
          </a:xfrm>
          <a:prstGeom prst="rect">
            <a:avLst/>
          </a:prstGeom>
          <a:noFill/>
        </p:spPr>
        <p:txBody>
          <a:bodyPr vert="eaVert" wrap="square" rtlCol="0">
            <a:spAutoFit/>
          </a:bodyPr>
          <a:lstStyle/>
          <a:p>
            <a:r>
              <a:rPr lang="zh-CN" altLang="en-US" sz="2000" dirty="0">
                <a:latin typeface="楷体" panose="02010609060101010101" pitchFamily="49" charset="-122"/>
                <a:ea typeface="楷体" panose="02010609060101010101" pitchFamily="49" charset="-122"/>
              </a:rPr>
              <a:t>第二章</a:t>
            </a:r>
          </a:p>
        </p:txBody>
      </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865870" y="2092960"/>
            <a:ext cx="3614420" cy="4817110"/>
          </a:xfrm>
          <a:prstGeom prst="rect">
            <a:avLst/>
          </a:prstGeom>
        </p:spPr>
      </p:pic>
      <p:sp>
        <p:nvSpPr>
          <p:cNvPr id="2" name="文本框 1"/>
          <p:cNvSpPr txBox="1"/>
          <p:nvPr/>
        </p:nvSpPr>
        <p:spPr>
          <a:xfrm>
            <a:off x="2924925" y="1925342"/>
            <a:ext cx="3137535" cy="3191169"/>
          </a:xfrm>
          <a:prstGeom prst="rect">
            <a:avLst/>
          </a:prstGeom>
          <a:noFill/>
        </p:spPr>
        <p:txBody>
          <a:bodyPr vert="eaVert" wrap="square">
            <a:spAutoFit/>
          </a:bodyPr>
          <a:lstStyle/>
          <a:p>
            <a:pPr eaLnBrk="1" fontAlgn="auto" hangingPunct="1">
              <a:lnSpc>
                <a:spcPct val="120000"/>
              </a:lnSpc>
              <a:spcBef>
                <a:spcPts val="0"/>
              </a:spcBef>
              <a:spcAft>
                <a:spcPts val="0"/>
              </a:spcAft>
              <a:defRPr/>
            </a:pPr>
            <a:r>
              <a:rPr lang="zh-CN" altLang="en-US" sz="2000" dirty="0">
                <a:latin typeface="方正隶变_GBK" panose="03000509000000000000" charset="-122"/>
                <a:ea typeface="方正隶变_GBK" panose="03000509000000000000" charset="-122"/>
              </a:rPr>
              <a:t>重阳日，历来就有赏菊花的风俗，所以古来又称菊花节。农历九月俗称菊月，节日举办菊花大会，倾城的人潮赴会赏菊。从三国魏晋以来，重阳聚会饮酒、赏菊赋诗已成时尚。在中国古俗中，菊花象征长寿。</a:t>
            </a:r>
          </a:p>
        </p:txBody>
      </p:sp>
      <p:grpSp>
        <p:nvGrpSpPr>
          <p:cNvPr id="3" name="组合 24"/>
          <p:cNvGrpSpPr/>
          <p:nvPr/>
        </p:nvGrpSpPr>
        <p:grpSpPr bwMode="auto">
          <a:xfrm>
            <a:off x="6194538" y="1058567"/>
            <a:ext cx="1793498" cy="3098800"/>
            <a:chOff x="187644" y="1601919"/>
            <a:chExt cx="1345522" cy="2323813"/>
          </a:xfrm>
        </p:grpSpPr>
        <p:sp>
          <p:nvSpPr>
            <p:cNvPr id="9" name="文本框 8"/>
            <p:cNvSpPr txBox="1"/>
            <p:nvPr/>
          </p:nvSpPr>
          <p:spPr>
            <a:xfrm>
              <a:off x="192505" y="1716615"/>
              <a:ext cx="1340661" cy="1083811"/>
            </a:xfrm>
            <a:prstGeom prst="rect">
              <a:avLst/>
            </a:prstGeom>
            <a:noFill/>
            <a:ln>
              <a:noFill/>
            </a:ln>
          </p:spPr>
          <p:txBody>
            <a:bodyPr>
              <a:spAutoFit/>
            </a:bodyPr>
            <a:lstStyle/>
            <a:p>
              <a:pPr algn="ctr" eaLnBrk="1" fontAlgn="auto" hangingPunct="1">
                <a:spcBef>
                  <a:spcPts val="0"/>
                </a:spcBef>
                <a:spcAft>
                  <a:spcPts val="0"/>
                </a:spcAft>
                <a:defRPr/>
              </a:pPr>
              <a:r>
                <a:rPr lang="zh-CN" altLang="en-US" sz="8800" dirty="0">
                  <a:latin typeface="方正隶变_GBK" panose="03000509000000000000" charset="-122"/>
                  <a:ea typeface="方正隶变_GBK" panose="03000509000000000000" charset="-122"/>
                </a:rPr>
                <a:t>赏</a:t>
              </a:r>
            </a:p>
          </p:txBody>
        </p:sp>
        <p:sp>
          <p:nvSpPr>
            <p:cNvPr id="10" name="文本框 9"/>
            <p:cNvSpPr txBox="1"/>
            <p:nvPr/>
          </p:nvSpPr>
          <p:spPr>
            <a:xfrm>
              <a:off x="187644" y="2701512"/>
              <a:ext cx="1340661" cy="1083811"/>
            </a:xfrm>
            <a:prstGeom prst="rect">
              <a:avLst/>
            </a:prstGeom>
            <a:noFill/>
            <a:ln>
              <a:noFill/>
            </a:ln>
          </p:spPr>
          <p:txBody>
            <a:bodyPr>
              <a:spAutoFit/>
            </a:bodyPr>
            <a:lstStyle/>
            <a:p>
              <a:pPr algn="ctr" eaLnBrk="1" fontAlgn="auto" hangingPunct="1">
                <a:spcBef>
                  <a:spcPts val="0"/>
                </a:spcBef>
                <a:spcAft>
                  <a:spcPts val="0"/>
                </a:spcAft>
                <a:defRPr/>
              </a:pPr>
              <a:r>
                <a:rPr lang="zh-CN" altLang="en-US" sz="8800" dirty="0">
                  <a:latin typeface="方正隶变_GBK" panose="03000509000000000000" charset="-122"/>
                  <a:ea typeface="方正隶变_GBK" panose="03000509000000000000" charset="-122"/>
                </a:rPr>
                <a:t>菊</a:t>
              </a:r>
            </a:p>
          </p:txBody>
        </p:sp>
        <p:grpSp>
          <p:nvGrpSpPr>
            <p:cNvPr id="11" name="组合 14"/>
            <p:cNvGrpSpPr/>
            <p:nvPr/>
          </p:nvGrpSpPr>
          <p:grpSpPr bwMode="auto">
            <a:xfrm>
              <a:off x="742520" y="1601919"/>
              <a:ext cx="603689" cy="2231126"/>
              <a:chOff x="842209" y="1691295"/>
              <a:chExt cx="504000" cy="2141750"/>
            </a:xfrm>
          </p:grpSpPr>
          <p:cxnSp>
            <p:nvCxnSpPr>
              <p:cNvPr id="15" name="直接连接符 14"/>
              <p:cNvCxnSpPr/>
              <p:nvPr/>
            </p:nvCxnSpPr>
            <p:spPr>
              <a:xfrm flipV="1">
                <a:off x="841727" y="1691295"/>
                <a:ext cx="0" cy="216368"/>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1727" y="1691295"/>
                <a:ext cx="505108"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346835" y="1691295"/>
                <a:ext cx="0" cy="1133646"/>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1727" y="2699997"/>
                <a:ext cx="0" cy="1133646"/>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41727" y="3833643"/>
                <a:ext cx="505108"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345510" y="3617275"/>
                <a:ext cx="0" cy="216368"/>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nvGrpSpPr>
            <p:cNvPr id="12" name="组合 15"/>
            <p:cNvGrpSpPr/>
            <p:nvPr/>
          </p:nvGrpSpPr>
          <p:grpSpPr bwMode="auto">
            <a:xfrm>
              <a:off x="858231" y="1719434"/>
              <a:ext cx="626809" cy="2206298"/>
              <a:chOff x="842209" y="1691295"/>
              <a:chExt cx="504000" cy="2141750"/>
            </a:xfrm>
          </p:grpSpPr>
          <p:cxnSp>
            <p:nvCxnSpPr>
              <p:cNvPr id="13" name="直接连接符 12"/>
              <p:cNvCxnSpPr/>
              <p:nvPr/>
            </p:nvCxnSpPr>
            <p:spPr>
              <a:xfrm flipV="1">
                <a:off x="841914" y="1691242"/>
                <a:ext cx="0" cy="215721"/>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41914" y="1691242"/>
                <a:ext cx="504353"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346267" y="1691242"/>
                <a:ext cx="0" cy="1134077"/>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41914" y="2698968"/>
                <a:ext cx="0" cy="1134077"/>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41914" y="3833045"/>
                <a:ext cx="504353"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1344990" y="3617324"/>
                <a:ext cx="0" cy="215721"/>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75"/>
                                        <p:tgtEl>
                                          <p:spTgt spid="4"/>
                                        </p:tgtEl>
                                      </p:cBhvr>
                                    </p:animEffect>
                                  </p:childTnLst>
                                </p:cTn>
                              </p:par>
                            </p:childTnLst>
                          </p:cTn>
                        </p:par>
                        <p:par>
                          <p:cTn id="8" fill="hold">
                            <p:stCondLst>
                              <p:cond delay="1000"/>
                            </p:stCondLst>
                            <p:childTnLst>
                              <p:par>
                                <p:cTn id="9" presetID="22" presetClass="entr" presetSubtype="1" fill="hold" grpId="0" nodeType="afterEffect">
                                  <p:stCondLst>
                                    <p:cond delay="30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75"/>
                                        <p:tgtEl>
                                          <p:spTgt spid="8"/>
                                        </p:tgtEl>
                                      </p:cBhvr>
                                    </p:animEffect>
                                  </p:childTnLst>
                                </p:cTn>
                              </p:par>
                            </p:childTnLst>
                          </p:cTn>
                        </p:par>
                        <p:par>
                          <p:cTn id="12" fill="hold">
                            <p:stCondLst>
                              <p:cond delay="2300"/>
                            </p:stCondLst>
                            <p:childTnLst>
                              <p:par>
                                <p:cTn id="13" presetID="23" presetClass="entr" presetSubtype="32" fill="hold" nodeType="afterEffect">
                                  <p:stCondLst>
                                    <p:cond delay="8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75" fill="hold"/>
                                        <p:tgtEl>
                                          <p:spTgt spid="5"/>
                                        </p:tgtEl>
                                        <p:attrNameLst>
                                          <p:attrName>ppt_w</p:attrName>
                                        </p:attrNameLst>
                                      </p:cBhvr>
                                      <p:tavLst>
                                        <p:tav tm="0">
                                          <p:val>
                                            <p:strVal val="4*#ppt_w"/>
                                          </p:val>
                                        </p:tav>
                                        <p:tav tm="100000">
                                          <p:val>
                                            <p:strVal val="#ppt_w"/>
                                          </p:val>
                                        </p:tav>
                                      </p:tavLst>
                                    </p:anim>
                                    <p:anim calcmode="lin" valueType="num">
                                      <p:cBhvr>
                                        <p:cTn id="16" dur="575" fill="hold"/>
                                        <p:tgtEl>
                                          <p:spTgt spid="5"/>
                                        </p:tgtEl>
                                        <p:attrNameLst>
                                          <p:attrName>ppt_h</p:attrName>
                                        </p:attrNameLst>
                                      </p:cBhvr>
                                      <p:tavLst>
                                        <p:tav tm="0">
                                          <p:val>
                                            <p:strVal val="4*#ppt_h"/>
                                          </p:val>
                                        </p:tav>
                                        <p:tav tm="100000">
                                          <p:val>
                                            <p:strVal val="#ppt_h"/>
                                          </p:val>
                                        </p:tav>
                                      </p:tavLst>
                                    </p:anim>
                                  </p:childTnLst>
                                </p:cTn>
                              </p:par>
                            </p:childTnLst>
                          </p:cTn>
                        </p:par>
                        <p:par>
                          <p:cTn id="17" fill="hold">
                            <p:stCondLst>
                              <p:cond delay="4100"/>
                            </p:stCondLst>
                            <p:childTnLst>
                              <p:par>
                                <p:cTn id="18" presetID="22" presetClass="entr" presetSubtype="4"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childTnLst>
                          </p:cTn>
                        </p:par>
                        <p:par>
                          <p:cTn id="21" fill="hold">
                            <p:stCondLst>
                              <p:cond delay="4600"/>
                            </p:stCondLst>
                            <p:childTnLst>
                              <p:par>
                                <p:cTn id="22" presetID="22" presetClass="entr" presetSubtype="4"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500"/>
                                        <p:tgtEl>
                                          <p:spTgt spid="2"/>
                                        </p:tgtEl>
                                      </p:cBhvr>
                                    </p:animEffect>
                                  </p:childTnLst>
                                </p:cTn>
                              </p:par>
                            </p:childTnLst>
                          </p:cTn>
                        </p:par>
                        <p:par>
                          <p:cTn id="25" fill="hold">
                            <p:stCondLst>
                              <p:cond delay="5100"/>
                            </p:stCondLst>
                            <p:childTnLst>
                              <p:par>
                                <p:cTn id="26" presetID="2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896b6276fbda3cc88e2fd8917029813"/>
          <p:cNvPicPr>
            <a:picLocks noChangeAspect="1"/>
          </p:cNvPicPr>
          <p:nvPr/>
        </p:nvPicPr>
        <p:blipFill>
          <a:blip r:embed="rId3"/>
          <a:stretch>
            <a:fillRect/>
          </a:stretch>
        </p:blipFill>
        <p:spPr>
          <a:xfrm>
            <a:off x="-596900" y="-190500"/>
            <a:ext cx="4989830" cy="4989830"/>
          </a:xfrm>
          <a:prstGeom prst="rect">
            <a:avLst/>
          </a:prstGeom>
        </p:spPr>
      </p:pic>
      <p:sp>
        <p:nvSpPr>
          <p:cNvPr id="24" name="文本框 23"/>
          <p:cNvSpPr txBox="1"/>
          <p:nvPr/>
        </p:nvSpPr>
        <p:spPr>
          <a:xfrm>
            <a:off x="5377815" y="2480945"/>
            <a:ext cx="2167890" cy="583565"/>
          </a:xfrm>
          <a:prstGeom prst="rect">
            <a:avLst/>
          </a:prstGeom>
          <a:noFill/>
        </p:spPr>
        <p:txBody>
          <a:bodyPr wrap="square" rtlCol="0">
            <a:spAutoFit/>
          </a:bodyPr>
          <a:lstStyle/>
          <a:p>
            <a:r>
              <a:rPr lang="zh-CN" altLang="en-US" sz="3200" dirty="0">
                <a:latin typeface="方正隶变_GBK" panose="03000509000000000000" charset="-122"/>
                <a:ea typeface="方正隶变_GBK" panose="03000509000000000000" charset="-122"/>
              </a:rPr>
              <a:t>神话传说</a:t>
            </a:r>
          </a:p>
        </p:txBody>
      </p:sp>
      <p:sp>
        <p:nvSpPr>
          <p:cNvPr id="25" name="文本框 24"/>
          <p:cNvSpPr txBox="1"/>
          <p:nvPr/>
        </p:nvSpPr>
        <p:spPr>
          <a:xfrm>
            <a:off x="4738370" y="3064510"/>
            <a:ext cx="5055235" cy="1002665"/>
          </a:xfrm>
          <a:prstGeom prst="rect">
            <a:avLst/>
          </a:prstGeom>
          <a:noFill/>
        </p:spPr>
        <p:txBody>
          <a:bodyPr wrap="square" rtlCol="0">
            <a:spAutoFit/>
          </a:bodyPr>
          <a:lstStyle/>
          <a:p>
            <a:pPr>
              <a:lnSpc>
                <a:spcPct val="120000"/>
              </a:lnSpc>
            </a:pPr>
            <a:r>
              <a:rPr lang="zh-CN" altLang="en-US" sz="2135" dirty="0">
                <a:solidFill>
                  <a:srgbClr val="C00000"/>
                </a:solidFill>
                <a:latin typeface="方正隶变_GBK" panose="03000509000000000000" charset="-122"/>
                <a:ea typeface="方正隶变_GBK" panose="03000509000000000000" charset="-122"/>
              </a:rPr>
              <a:t>此</a:t>
            </a:r>
            <a:r>
              <a:rPr lang="zh-CN" altLang="en-US" sz="1400" dirty="0">
                <a:solidFill>
                  <a:schemeClr val="tx1">
                    <a:lumMod val="65000"/>
                    <a:lumOff val="35000"/>
                  </a:schemeClr>
                </a:solidFill>
                <a:latin typeface="方正隶变_GBK" panose="03000509000000000000" charset="-122"/>
                <a:ea typeface="方正隶变_GBK" panose="03000509000000000000" charset="-122"/>
              </a:rPr>
              <a:t>处添加详细文本描述，建议与标题相关并符合整体语言风格，语言描述尽量简洁生动。尽量将每页幻灯片的字数控制在</a:t>
            </a:r>
            <a:r>
              <a:rPr lang="en-US" altLang="zh-CN" sz="1400" dirty="0">
                <a:solidFill>
                  <a:schemeClr val="tx1">
                    <a:lumMod val="65000"/>
                    <a:lumOff val="35000"/>
                  </a:schemeClr>
                </a:solidFill>
                <a:latin typeface="方正隶变_GBK" panose="03000509000000000000" charset="-122"/>
                <a:ea typeface="方正隶变_GBK" panose="03000509000000000000" charset="-122"/>
              </a:rPr>
              <a:t>200</a:t>
            </a:r>
            <a:r>
              <a:rPr lang="zh-CN" altLang="en-US" sz="1400" dirty="0">
                <a:solidFill>
                  <a:schemeClr val="tx1">
                    <a:lumMod val="65000"/>
                    <a:lumOff val="35000"/>
                  </a:schemeClr>
                </a:solidFill>
                <a:latin typeface="方正隶变_GBK" panose="03000509000000000000" charset="-122"/>
                <a:ea typeface="方正隶变_GBK" panose="03000509000000000000" charset="-122"/>
              </a:rPr>
              <a:t>字以内，据统计每页幻灯片的最好控制在</a:t>
            </a:r>
            <a:r>
              <a:rPr lang="en-US" altLang="zh-CN" sz="1400" dirty="0">
                <a:solidFill>
                  <a:schemeClr val="tx1">
                    <a:lumMod val="65000"/>
                    <a:lumOff val="35000"/>
                  </a:schemeClr>
                </a:solidFill>
                <a:latin typeface="方正隶变_GBK" panose="03000509000000000000" charset="-122"/>
                <a:ea typeface="方正隶变_GBK" panose="03000509000000000000" charset="-122"/>
              </a:rPr>
              <a:t>5</a:t>
            </a:r>
            <a:r>
              <a:rPr lang="zh-CN" altLang="en-US" sz="1400" dirty="0">
                <a:solidFill>
                  <a:schemeClr val="tx1">
                    <a:lumMod val="65000"/>
                    <a:lumOff val="35000"/>
                  </a:schemeClr>
                </a:solidFill>
                <a:latin typeface="方正隶变_GBK" panose="03000509000000000000" charset="-122"/>
                <a:ea typeface="方正隶变_GBK" panose="03000509000000000000" charset="-122"/>
              </a:rPr>
              <a:t>分钟之内。</a:t>
            </a:r>
          </a:p>
        </p:txBody>
      </p:sp>
      <p:pic>
        <p:nvPicPr>
          <p:cNvPr id="4" name="图片 3" descr="0caa0ffcea9d2a044c0918fb4d59c501"/>
          <p:cNvPicPr>
            <a:picLocks noChangeAspect="1"/>
          </p:cNvPicPr>
          <p:nvPr/>
        </p:nvPicPr>
        <p:blipFill>
          <a:blip r:embed="rId4"/>
          <a:stretch>
            <a:fillRect/>
          </a:stretch>
        </p:blipFill>
        <p:spPr>
          <a:xfrm>
            <a:off x="9140825" y="5071745"/>
            <a:ext cx="2923540" cy="2249170"/>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25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0"/>
                            </p:stCondLst>
                            <p:childTnLst>
                              <p:par>
                                <p:cTn id="13" presetID="21" presetClass="entr" presetSubtype="2"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heel(2)">
                                      <p:cBhvr>
                                        <p:cTn id="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87790" y="0"/>
            <a:ext cx="0" cy="2616591"/>
          </a:xfrm>
          <a:prstGeom prst="line">
            <a:avLst/>
          </a:prstGeom>
        </p:spPr>
        <p:style>
          <a:lnRef idx="1">
            <a:schemeClr val="dk1"/>
          </a:lnRef>
          <a:fillRef idx="0">
            <a:schemeClr val="dk1"/>
          </a:fillRef>
          <a:effectRef idx="0">
            <a:schemeClr val="dk1"/>
          </a:effectRef>
          <a:fontRef idx="minor">
            <a:schemeClr val="tx1"/>
          </a:fontRef>
        </p:style>
      </p:cxnSp>
      <p:grpSp>
        <p:nvGrpSpPr>
          <p:cNvPr id="5" name="组合 4"/>
          <p:cNvGrpSpPr/>
          <p:nvPr/>
        </p:nvGrpSpPr>
        <p:grpSpPr>
          <a:xfrm>
            <a:off x="237826" y="1154227"/>
            <a:ext cx="355538" cy="606781"/>
            <a:chOff x="7435708" y="2114395"/>
            <a:chExt cx="430820" cy="735261"/>
          </a:xfrm>
        </p:grpSpPr>
        <p:pic>
          <p:nvPicPr>
            <p:cNvPr id="6" name="Picture 4" descr="印章 源底"/>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7435708" y="2138497"/>
              <a:ext cx="330938" cy="70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600" dirty="0">
                  <a:solidFill>
                    <a:srgbClr val="FFFFFF"/>
                  </a:solidFill>
                  <a:latin typeface="楷体" panose="02010609060101010101" pitchFamily="49" charset="-122"/>
                  <a:ea typeface="楷体" panose="02010609060101010101" pitchFamily="49" charset="-122"/>
                </a:rPr>
                <a:t>传说</a:t>
              </a:r>
            </a:p>
          </p:txBody>
        </p:sp>
      </p:grpSp>
      <p:sp>
        <p:nvSpPr>
          <p:cNvPr id="8" name="文本框 7"/>
          <p:cNvSpPr txBox="1"/>
          <p:nvPr/>
        </p:nvSpPr>
        <p:spPr>
          <a:xfrm>
            <a:off x="170815" y="196850"/>
            <a:ext cx="490220" cy="957580"/>
          </a:xfrm>
          <a:prstGeom prst="rect">
            <a:avLst/>
          </a:prstGeom>
          <a:noFill/>
        </p:spPr>
        <p:txBody>
          <a:bodyPr vert="eaVert" wrap="square" rtlCol="0">
            <a:spAutoFit/>
          </a:bodyPr>
          <a:lstStyle/>
          <a:p>
            <a:r>
              <a:rPr lang="zh-CN" altLang="en-US" sz="2000" dirty="0">
                <a:latin typeface="楷体" panose="02010609060101010101" pitchFamily="49" charset="-122"/>
                <a:ea typeface="楷体" panose="02010609060101010101" pitchFamily="49" charset="-122"/>
              </a:rPr>
              <a:t>第三章</a:t>
            </a:r>
          </a:p>
        </p:txBody>
      </p:sp>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0152" y="2780692"/>
            <a:ext cx="5771848" cy="4328887"/>
          </a:xfrm>
          <a:prstGeom prst="rect">
            <a:avLst/>
          </a:prstGeom>
        </p:spPr>
      </p:pic>
      <p:sp>
        <p:nvSpPr>
          <p:cNvPr id="29" name="PA_文本框 1"/>
          <p:cNvSpPr txBox="1"/>
          <p:nvPr>
            <p:custDataLst>
              <p:tags r:id="rId1"/>
            </p:custDataLst>
          </p:nvPr>
        </p:nvSpPr>
        <p:spPr>
          <a:xfrm>
            <a:off x="1849755" y="2028190"/>
            <a:ext cx="7324090" cy="2636520"/>
          </a:xfrm>
          <a:prstGeom prst="rect">
            <a:avLst/>
          </a:prstGeom>
          <a:noFill/>
        </p:spPr>
        <p:txBody>
          <a:bodyPr wrap="square">
            <a:spAutoFit/>
          </a:bodyPr>
          <a:lstStyle/>
          <a:p>
            <a:pPr eaLnBrk="1" fontAlgn="auto" hangingPunct="1">
              <a:lnSpc>
                <a:spcPct val="110000"/>
              </a:lnSpc>
              <a:spcBef>
                <a:spcPts val="0"/>
              </a:spcBef>
              <a:spcAft>
                <a:spcPts val="0"/>
              </a:spcAft>
              <a:defRPr/>
            </a:pPr>
            <a:r>
              <a:rPr sz="3600" dirty="0">
                <a:solidFill>
                  <a:srgbClr val="E50101"/>
                </a:solidFill>
                <a:latin typeface="方正隶变_GBK" panose="03000509000000000000" charset="-122"/>
                <a:ea typeface="方正隶变_GBK" panose="03000509000000000000" charset="-122"/>
                <a:cs typeface="+mn-ea"/>
                <a:sym typeface="+mn-lt"/>
              </a:rPr>
              <a:t>《续齐谐记》记载</a:t>
            </a:r>
          </a:p>
          <a:p>
            <a:pPr eaLnBrk="1" fontAlgn="auto" hangingPunct="1">
              <a:lnSpc>
                <a:spcPct val="140000"/>
              </a:lnSpc>
              <a:spcBef>
                <a:spcPts val="0"/>
              </a:spcBef>
              <a:spcAft>
                <a:spcPts val="0"/>
              </a:spcAft>
              <a:defRPr/>
            </a:pPr>
            <a:r>
              <a:rPr dirty="0">
                <a:latin typeface="方正隶变_GBK" panose="03000509000000000000" charset="-122"/>
                <a:ea typeface="方正隶变_GBK" panose="03000509000000000000" charset="-122"/>
                <a:cs typeface="+mn-ea"/>
                <a:sym typeface="+mn-lt"/>
              </a:rPr>
              <a:t>较早有关重阳节的传说，见于梁朝吴均的《续齐谐记》：</a:t>
            </a:r>
          </a:p>
          <a:p>
            <a:pPr eaLnBrk="1" fontAlgn="auto" hangingPunct="1">
              <a:lnSpc>
                <a:spcPct val="140000"/>
              </a:lnSpc>
              <a:spcBef>
                <a:spcPts val="0"/>
              </a:spcBef>
              <a:spcAft>
                <a:spcPts val="0"/>
              </a:spcAft>
              <a:defRPr/>
            </a:pPr>
            <a:r>
              <a:rPr dirty="0">
                <a:latin typeface="方正隶变_GBK" panose="03000509000000000000" charset="-122"/>
                <a:ea typeface="方正隶变_GBK" panose="03000509000000000000" charset="-122"/>
                <a:cs typeface="+mn-ea"/>
                <a:sym typeface="+mn-lt"/>
              </a:rPr>
              <a:t>汝南桓景随费长房游学累年，长房谓曰：“九月九日，汝家中当有灾。宜急去，令家人各作绛囊，盛茱萸，以系臂，登高饮菊花酒，此祸可除。”景如言，齐家登山。夕还，见鸡犬牛羊一时暴死。长房闻之曰：“此可代也。”今世人九日登高饮酒，妇人带茱萸囊，盖始于此。</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30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childTnLst>
                          </p:cTn>
                        </p:par>
                        <p:par>
                          <p:cTn id="12" fill="hold">
                            <p:stCondLst>
                              <p:cond delay="2300"/>
                            </p:stCondLst>
                            <p:childTnLst>
                              <p:par>
                                <p:cTn id="13" presetID="23" presetClass="entr" presetSubtype="32" fill="hold" nodeType="afterEffect">
                                  <p:stCondLst>
                                    <p:cond delay="80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4*#ppt_w"/>
                                          </p:val>
                                        </p:tav>
                                        <p:tav tm="100000">
                                          <p:val>
                                            <p:strVal val="#ppt_w"/>
                                          </p:val>
                                        </p:tav>
                                      </p:tavLst>
                                    </p:anim>
                                    <p:anim calcmode="lin" valueType="num">
                                      <p:cBhvr>
                                        <p:cTn id="16" dur="1000" fill="hold"/>
                                        <p:tgtEl>
                                          <p:spTgt spid="5"/>
                                        </p:tgtEl>
                                        <p:attrNameLst>
                                          <p:attrName>ppt_h</p:attrName>
                                        </p:attrNameLst>
                                      </p:cBhvr>
                                      <p:tavLst>
                                        <p:tav tm="0">
                                          <p:val>
                                            <p:strVal val="4*#ppt_h"/>
                                          </p:val>
                                        </p:tav>
                                        <p:tav tm="100000">
                                          <p:val>
                                            <p:strVal val="#ppt_h"/>
                                          </p:val>
                                        </p:tav>
                                      </p:tavLst>
                                    </p:anim>
                                  </p:childTnLst>
                                </p:cTn>
                              </p:par>
                            </p:childTnLst>
                          </p:cTn>
                        </p:par>
                        <p:par>
                          <p:cTn id="17" fill="hold">
                            <p:stCondLst>
                              <p:cond delay="4100"/>
                            </p:stCondLst>
                            <p:childTnLst>
                              <p:par>
                                <p:cTn id="18" presetID="22" presetClass="entr" presetSubtype="4"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1000"/>
                                        <p:tgtEl>
                                          <p:spTgt spid="27"/>
                                        </p:tgtEl>
                                      </p:cBhvr>
                                    </p:animEffect>
                                  </p:childTnLst>
                                </p:cTn>
                              </p:par>
                            </p:childTnLst>
                          </p:cTn>
                        </p:par>
                        <p:par>
                          <p:cTn id="21" fill="hold">
                            <p:stCondLst>
                              <p:cond delay="5100"/>
                            </p:stCondLst>
                            <p:childTnLst>
                              <p:par>
                                <p:cTn id="22" presetID="7" presetClass="entr" presetSubtype="4"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ppt_x"/>
                                          </p:val>
                                        </p:tav>
                                        <p:tav tm="100000">
                                          <p:val>
                                            <p:strVal val="#ppt_x"/>
                                          </p:val>
                                        </p:tav>
                                      </p:tavLst>
                                    </p:anim>
                                    <p:anim calcmode="lin" valueType="num">
                                      <p:cBhvr additive="base">
                                        <p:cTn id="25" dur="10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896b6276fbda3cc88e2fd8917029813"/>
          <p:cNvPicPr>
            <a:picLocks noChangeAspect="1"/>
          </p:cNvPicPr>
          <p:nvPr/>
        </p:nvPicPr>
        <p:blipFill>
          <a:blip r:embed="rId3"/>
          <a:stretch>
            <a:fillRect/>
          </a:stretch>
        </p:blipFill>
        <p:spPr>
          <a:xfrm>
            <a:off x="-596900" y="-190500"/>
            <a:ext cx="4989830" cy="4989830"/>
          </a:xfrm>
          <a:prstGeom prst="rect">
            <a:avLst/>
          </a:prstGeom>
        </p:spPr>
      </p:pic>
      <p:sp>
        <p:nvSpPr>
          <p:cNvPr id="24" name="文本框 23"/>
          <p:cNvSpPr txBox="1"/>
          <p:nvPr/>
        </p:nvSpPr>
        <p:spPr>
          <a:xfrm>
            <a:off x="5377815" y="2480945"/>
            <a:ext cx="2167890" cy="583565"/>
          </a:xfrm>
          <a:prstGeom prst="rect">
            <a:avLst/>
          </a:prstGeom>
          <a:noFill/>
        </p:spPr>
        <p:txBody>
          <a:bodyPr wrap="square" rtlCol="0">
            <a:spAutoFit/>
          </a:bodyPr>
          <a:lstStyle/>
          <a:p>
            <a:r>
              <a:rPr lang="zh-CN" altLang="en-US" sz="3200" dirty="0">
                <a:latin typeface="方正隶变_GBK" panose="03000509000000000000" charset="-122"/>
                <a:ea typeface="方正隶变_GBK" panose="03000509000000000000" charset="-122"/>
              </a:rPr>
              <a:t>著名诗词</a:t>
            </a:r>
          </a:p>
        </p:txBody>
      </p:sp>
      <p:sp>
        <p:nvSpPr>
          <p:cNvPr id="25" name="文本框 24"/>
          <p:cNvSpPr txBox="1"/>
          <p:nvPr/>
        </p:nvSpPr>
        <p:spPr>
          <a:xfrm>
            <a:off x="4738370" y="3064510"/>
            <a:ext cx="5055235" cy="1002665"/>
          </a:xfrm>
          <a:prstGeom prst="rect">
            <a:avLst/>
          </a:prstGeom>
          <a:noFill/>
        </p:spPr>
        <p:txBody>
          <a:bodyPr wrap="square" rtlCol="0">
            <a:spAutoFit/>
          </a:bodyPr>
          <a:lstStyle/>
          <a:p>
            <a:pPr>
              <a:lnSpc>
                <a:spcPct val="120000"/>
              </a:lnSpc>
            </a:pPr>
            <a:r>
              <a:rPr lang="zh-CN" altLang="en-US" sz="2135" dirty="0">
                <a:solidFill>
                  <a:srgbClr val="C00000"/>
                </a:solidFill>
                <a:latin typeface="方正隶变_GBK" panose="03000509000000000000" charset="-122"/>
                <a:ea typeface="方正隶变_GBK" panose="03000509000000000000" charset="-122"/>
              </a:rPr>
              <a:t>此</a:t>
            </a:r>
            <a:r>
              <a:rPr lang="zh-CN" altLang="en-US" sz="1400" dirty="0">
                <a:solidFill>
                  <a:schemeClr val="tx1">
                    <a:lumMod val="65000"/>
                    <a:lumOff val="35000"/>
                  </a:schemeClr>
                </a:solidFill>
                <a:latin typeface="方正隶变_GBK" panose="03000509000000000000" charset="-122"/>
                <a:ea typeface="方正隶变_GBK" panose="03000509000000000000" charset="-122"/>
              </a:rPr>
              <a:t>处添加详细文本描述，建议与标题相关并符合整体语言风格，语言描述尽量简洁生动。尽量将每页幻灯片的字数控制在</a:t>
            </a:r>
            <a:r>
              <a:rPr lang="en-US" altLang="zh-CN" sz="1400" dirty="0">
                <a:solidFill>
                  <a:schemeClr val="tx1">
                    <a:lumMod val="65000"/>
                    <a:lumOff val="35000"/>
                  </a:schemeClr>
                </a:solidFill>
                <a:latin typeface="方正隶变_GBK" panose="03000509000000000000" charset="-122"/>
                <a:ea typeface="方正隶变_GBK" panose="03000509000000000000" charset="-122"/>
              </a:rPr>
              <a:t>200</a:t>
            </a:r>
            <a:r>
              <a:rPr lang="zh-CN" altLang="en-US" sz="1400" dirty="0">
                <a:solidFill>
                  <a:schemeClr val="tx1">
                    <a:lumMod val="65000"/>
                    <a:lumOff val="35000"/>
                  </a:schemeClr>
                </a:solidFill>
                <a:latin typeface="方正隶变_GBK" panose="03000509000000000000" charset="-122"/>
                <a:ea typeface="方正隶变_GBK" panose="03000509000000000000" charset="-122"/>
              </a:rPr>
              <a:t>字以内，据统计每页幻灯片的最好控制在</a:t>
            </a:r>
            <a:r>
              <a:rPr lang="en-US" altLang="zh-CN" sz="1400" dirty="0">
                <a:solidFill>
                  <a:schemeClr val="tx1">
                    <a:lumMod val="65000"/>
                    <a:lumOff val="35000"/>
                  </a:schemeClr>
                </a:solidFill>
                <a:latin typeface="方正隶变_GBK" panose="03000509000000000000" charset="-122"/>
                <a:ea typeface="方正隶变_GBK" panose="03000509000000000000" charset="-122"/>
              </a:rPr>
              <a:t>5</a:t>
            </a:r>
            <a:r>
              <a:rPr lang="zh-CN" altLang="en-US" sz="1400" dirty="0">
                <a:solidFill>
                  <a:schemeClr val="tx1">
                    <a:lumMod val="65000"/>
                    <a:lumOff val="35000"/>
                  </a:schemeClr>
                </a:solidFill>
                <a:latin typeface="方正隶变_GBK" panose="03000509000000000000" charset="-122"/>
                <a:ea typeface="方正隶变_GBK" panose="03000509000000000000" charset="-122"/>
              </a:rPr>
              <a:t>分钟之内。</a:t>
            </a:r>
          </a:p>
        </p:txBody>
      </p:sp>
      <p:pic>
        <p:nvPicPr>
          <p:cNvPr id="4" name="图片 3" descr="0caa0ffcea9d2a044c0918fb4d59c501"/>
          <p:cNvPicPr>
            <a:picLocks noChangeAspect="1"/>
          </p:cNvPicPr>
          <p:nvPr/>
        </p:nvPicPr>
        <p:blipFill>
          <a:blip r:embed="rId4"/>
          <a:stretch>
            <a:fillRect/>
          </a:stretch>
        </p:blipFill>
        <p:spPr>
          <a:xfrm>
            <a:off x="9140825" y="5071745"/>
            <a:ext cx="2923540" cy="2249170"/>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25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0"/>
                            </p:stCondLst>
                            <p:childTnLst>
                              <p:par>
                                <p:cTn id="13" presetID="21" presetClass="entr" presetSubtype="2"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heel(2)">
                                      <p:cBhvr>
                                        <p:cTn id="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87790" y="0"/>
            <a:ext cx="0" cy="2616591"/>
          </a:xfrm>
          <a:prstGeom prst="line">
            <a:avLst/>
          </a:prstGeom>
        </p:spPr>
        <p:style>
          <a:lnRef idx="1">
            <a:schemeClr val="dk1"/>
          </a:lnRef>
          <a:fillRef idx="0">
            <a:schemeClr val="dk1"/>
          </a:fillRef>
          <a:effectRef idx="0">
            <a:schemeClr val="dk1"/>
          </a:effectRef>
          <a:fontRef idx="minor">
            <a:schemeClr val="tx1"/>
          </a:fontRef>
        </p:style>
      </p:cxnSp>
      <p:grpSp>
        <p:nvGrpSpPr>
          <p:cNvPr id="5" name="组合 4"/>
          <p:cNvGrpSpPr/>
          <p:nvPr/>
        </p:nvGrpSpPr>
        <p:grpSpPr>
          <a:xfrm>
            <a:off x="237826" y="1154227"/>
            <a:ext cx="355538" cy="606781"/>
            <a:chOff x="7435708" y="2114395"/>
            <a:chExt cx="430820" cy="735261"/>
          </a:xfrm>
        </p:grpSpPr>
        <p:pic>
          <p:nvPicPr>
            <p:cNvPr id="6" name="Picture 4" descr="印章 源底"/>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7435708" y="2138497"/>
              <a:ext cx="330938" cy="70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600" dirty="0">
                  <a:solidFill>
                    <a:srgbClr val="FFFFFF"/>
                  </a:solidFill>
                  <a:latin typeface="楷体" panose="02010609060101010101" pitchFamily="49" charset="-122"/>
                  <a:ea typeface="楷体" panose="02010609060101010101" pitchFamily="49" charset="-122"/>
                </a:rPr>
                <a:t>诗词</a:t>
              </a:r>
            </a:p>
          </p:txBody>
        </p:sp>
      </p:grpSp>
      <p:sp>
        <p:nvSpPr>
          <p:cNvPr id="8" name="文本框 7"/>
          <p:cNvSpPr txBox="1"/>
          <p:nvPr/>
        </p:nvSpPr>
        <p:spPr>
          <a:xfrm>
            <a:off x="170815" y="196850"/>
            <a:ext cx="490220" cy="957580"/>
          </a:xfrm>
          <a:prstGeom prst="rect">
            <a:avLst/>
          </a:prstGeom>
          <a:noFill/>
        </p:spPr>
        <p:txBody>
          <a:bodyPr vert="eaVert" wrap="square" rtlCol="0">
            <a:spAutoFit/>
          </a:bodyPr>
          <a:lstStyle/>
          <a:p>
            <a:r>
              <a:rPr lang="zh-CN" altLang="en-US" sz="2000" dirty="0">
                <a:latin typeface="楷体" panose="02010609060101010101" pitchFamily="49" charset="-122"/>
                <a:ea typeface="楷体" panose="02010609060101010101" pitchFamily="49" charset="-122"/>
              </a:rPr>
              <a:t>第四章</a:t>
            </a:r>
          </a:p>
        </p:txBody>
      </p:sp>
      <p:sp>
        <p:nvSpPr>
          <p:cNvPr id="2" name="文本框 1"/>
          <p:cNvSpPr txBox="1"/>
          <p:nvPr/>
        </p:nvSpPr>
        <p:spPr>
          <a:xfrm>
            <a:off x="2045900" y="2159467"/>
            <a:ext cx="7278532" cy="1753235"/>
          </a:xfrm>
          <a:prstGeom prst="rect">
            <a:avLst/>
          </a:prstGeom>
          <a:noFill/>
        </p:spPr>
        <p:txBody>
          <a:bodyPr wrap="square" rtlCol="0">
            <a:spAutoFit/>
          </a:bodyPr>
          <a:lstStyle/>
          <a:p>
            <a:pPr algn="ctr">
              <a:lnSpc>
                <a:spcPct val="150000"/>
              </a:lnSpc>
            </a:pPr>
            <a:r>
              <a:rPr lang="zh-CN" altLang="en-US" sz="2400" dirty="0">
                <a:latin typeface="方正隶变_GBK" panose="03000509000000000000" charset="-122"/>
                <a:ea typeface="方正隶变_GBK" panose="03000509000000000000" charset="-122"/>
              </a:rPr>
              <a:t>九月九日忆山东兄弟</a:t>
            </a:r>
          </a:p>
          <a:p>
            <a:pPr algn="ctr">
              <a:lnSpc>
                <a:spcPct val="150000"/>
              </a:lnSpc>
            </a:pPr>
            <a:r>
              <a:rPr lang="zh-CN" altLang="en-US" sz="2400" dirty="0">
                <a:latin typeface="方正隶变_GBK" panose="03000509000000000000" charset="-122"/>
                <a:ea typeface="方正隶变_GBK" panose="03000509000000000000" charset="-122"/>
              </a:rPr>
              <a:t>独在异乡为异客，每逢佳节倍思亲。</a:t>
            </a:r>
          </a:p>
          <a:p>
            <a:pPr algn="ctr">
              <a:lnSpc>
                <a:spcPct val="150000"/>
              </a:lnSpc>
            </a:pPr>
            <a:r>
              <a:rPr lang="zh-CN" altLang="en-US" sz="2400" dirty="0">
                <a:latin typeface="方正隶变_GBK" panose="03000509000000000000" charset="-122"/>
                <a:ea typeface="方正隶变_GBK" panose="03000509000000000000" charset="-122"/>
              </a:rPr>
              <a:t>遥知兄弟登高处，遍插茱萸少一人。</a:t>
            </a:r>
            <a:endParaRPr lang="zh-CN" altLang="en-US" sz="1465" dirty="0">
              <a:latin typeface="方正隶变_GBK" panose="03000509000000000000" charset="-122"/>
              <a:ea typeface="方正隶变_GBK" panose="03000509000000000000" charset="-122"/>
            </a:endParaRPr>
          </a:p>
        </p:txBody>
      </p:sp>
      <p:pic>
        <p:nvPicPr>
          <p:cNvPr id="3" name="图片 2" descr="c47dd4184b0746051644cc55604f7a2e"/>
          <p:cNvPicPr>
            <a:picLocks noChangeAspect="1"/>
          </p:cNvPicPr>
          <p:nvPr/>
        </p:nvPicPr>
        <p:blipFill>
          <a:blip r:embed="rId4"/>
          <a:stretch>
            <a:fillRect/>
          </a:stretch>
        </p:blipFill>
        <p:spPr>
          <a:xfrm>
            <a:off x="5843270" y="39370"/>
            <a:ext cx="6843395" cy="6843395"/>
          </a:xfrm>
          <a:prstGeom prst="rect">
            <a:avLst/>
          </a:prstGeom>
        </p:spPr>
      </p:pic>
      <p:pic>
        <p:nvPicPr>
          <p:cNvPr id="9" name="图片 8" descr="0caa0ffcea9d2a044c0918fb4d59c501"/>
          <p:cNvPicPr>
            <a:picLocks noChangeAspect="1"/>
          </p:cNvPicPr>
          <p:nvPr/>
        </p:nvPicPr>
        <p:blipFill>
          <a:blip r:embed="rId5"/>
          <a:stretch>
            <a:fillRect/>
          </a:stretch>
        </p:blipFill>
        <p:spPr>
          <a:xfrm>
            <a:off x="-43180" y="5482590"/>
            <a:ext cx="3563620" cy="2741930"/>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75"/>
                                        <p:tgtEl>
                                          <p:spTgt spid="4"/>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75"/>
                                        <p:tgtEl>
                                          <p:spTgt spid="8"/>
                                        </p:tgtEl>
                                      </p:cBhvr>
                                    </p:animEffect>
                                  </p:childTnLst>
                                </p:cTn>
                              </p:par>
                              <p:par>
                                <p:cTn id="11" presetID="23" presetClass="entr" presetSubtype="32" fill="hold" nodeType="withEffect">
                                  <p:stCondLst>
                                    <p:cond delay="8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75" fill="hold"/>
                                        <p:tgtEl>
                                          <p:spTgt spid="5"/>
                                        </p:tgtEl>
                                        <p:attrNameLst>
                                          <p:attrName>ppt_w</p:attrName>
                                        </p:attrNameLst>
                                      </p:cBhvr>
                                      <p:tavLst>
                                        <p:tav tm="0">
                                          <p:val>
                                            <p:strVal val="4*#ppt_w"/>
                                          </p:val>
                                        </p:tav>
                                        <p:tav tm="100000">
                                          <p:val>
                                            <p:strVal val="#ppt_w"/>
                                          </p:val>
                                        </p:tav>
                                      </p:tavLst>
                                    </p:anim>
                                    <p:anim calcmode="lin" valueType="num">
                                      <p:cBhvr>
                                        <p:cTn id="14" dur="575"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87790" y="0"/>
            <a:ext cx="0" cy="2616591"/>
          </a:xfrm>
          <a:prstGeom prst="line">
            <a:avLst/>
          </a:prstGeom>
        </p:spPr>
        <p:style>
          <a:lnRef idx="1">
            <a:schemeClr val="dk1"/>
          </a:lnRef>
          <a:fillRef idx="0">
            <a:schemeClr val="dk1"/>
          </a:fillRef>
          <a:effectRef idx="0">
            <a:schemeClr val="dk1"/>
          </a:effectRef>
          <a:fontRef idx="minor">
            <a:schemeClr val="tx1"/>
          </a:fontRef>
        </p:style>
      </p:cxnSp>
      <p:grpSp>
        <p:nvGrpSpPr>
          <p:cNvPr id="5" name="组合 4"/>
          <p:cNvGrpSpPr/>
          <p:nvPr/>
        </p:nvGrpSpPr>
        <p:grpSpPr>
          <a:xfrm>
            <a:off x="237826" y="1154227"/>
            <a:ext cx="355538" cy="606781"/>
            <a:chOff x="7435708" y="2114395"/>
            <a:chExt cx="430820" cy="735261"/>
          </a:xfrm>
        </p:grpSpPr>
        <p:pic>
          <p:nvPicPr>
            <p:cNvPr id="6" name="Picture 4" descr="印章 源底"/>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7435708" y="2138497"/>
              <a:ext cx="330938" cy="70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600" dirty="0">
                  <a:solidFill>
                    <a:srgbClr val="FFFFFF"/>
                  </a:solidFill>
                  <a:latin typeface="楷体" panose="02010609060101010101" pitchFamily="49" charset="-122"/>
                  <a:ea typeface="楷体" panose="02010609060101010101" pitchFamily="49" charset="-122"/>
                </a:rPr>
                <a:t>诗词</a:t>
              </a:r>
            </a:p>
          </p:txBody>
        </p:sp>
      </p:grpSp>
      <p:sp>
        <p:nvSpPr>
          <p:cNvPr id="8" name="文本框 7"/>
          <p:cNvSpPr txBox="1"/>
          <p:nvPr/>
        </p:nvSpPr>
        <p:spPr>
          <a:xfrm>
            <a:off x="170815" y="196850"/>
            <a:ext cx="490220" cy="957580"/>
          </a:xfrm>
          <a:prstGeom prst="rect">
            <a:avLst/>
          </a:prstGeom>
          <a:noFill/>
        </p:spPr>
        <p:txBody>
          <a:bodyPr vert="eaVert" wrap="square" rtlCol="0">
            <a:spAutoFit/>
          </a:bodyPr>
          <a:lstStyle/>
          <a:p>
            <a:r>
              <a:rPr lang="zh-CN" altLang="en-US" sz="2000" dirty="0">
                <a:latin typeface="楷体" panose="02010609060101010101" pitchFamily="49" charset="-122"/>
                <a:ea typeface="楷体" panose="02010609060101010101" pitchFamily="49" charset="-122"/>
              </a:rPr>
              <a:t>第四章</a:t>
            </a:r>
          </a:p>
        </p:txBody>
      </p:sp>
      <p:sp>
        <p:nvSpPr>
          <p:cNvPr id="2" name="文本框 1"/>
          <p:cNvSpPr txBox="1"/>
          <p:nvPr/>
        </p:nvSpPr>
        <p:spPr>
          <a:xfrm>
            <a:off x="3124200" y="2237740"/>
            <a:ext cx="5571490" cy="1753235"/>
          </a:xfrm>
          <a:prstGeom prst="rect">
            <a:avLst/>
          </a:prstGeom>
          <a:noFill/>
        </p:spPr>
        <p:txBody>
          <a:bodyPr wrap="square" rtlCol="0">
            <a:spAutoFit/>
          </a:bodyPr>
          <a:lstStyle/>
          <a:p>
            <a:pPr algn="ctr">
              <a:lnSpc>
                <a:spcPct val="150000"/>
              </a:lnSpc>
            </a:pPr>
            <a:r>
              <a:rPr lang="zh-CN" altLang="en-US" sz="2400" dirty="0">
                <a:latin typeface="方正隶变_GBK" panose="03000509000000000000" charset="-122"/>
                <a:ea typeface="方正隶变_GBK" panose="03000509000000000000" charset="-122"/>
              </a:rPr>
              <a:t>九月十日即事</a:t>
            </a:r>
          </a:p>
          <a:p>
            <a:pPr algn="ctr">
              <a:lnSpc>
                <a:spcPct val="150000"/>
              </a:lnSpc>
            </a:pPr>
            <a:r>
              <a:rPr lang="zh-CN" altLang="en-US" sz="2400" dirty="0">
                <a:latin typeface="方正隶变_GBK" panose="03000509000000000000" charset="-122"/>
                <a:ea typeface="方正隶变_GBK" panose="03000509000000000000" charset="-122"/>
              </a:rPr>
              <a:t>昨日登高罢，今朝再举觞。</a:t>
            </a:r>
          </a:p>
          <a:p>
            <a:pPr algn="ctr">
              <a:lnSpc>
                <a:spcPct val="150000"/>
              </a:lnSpc>
            </a:pPr>
            <a:r>
              <a:rPr lang="zh-CN" altLang="en-US" sz="2400" dirty="0">
                <a:latin typeface="方正隶变_GBK" panose="03000509000000000000" charset="-122"/>
                <a:ea typeface="方正隶变_GBK" panose="03000509000000000000" charset="-122"/>
              </a:rPr>
              <a:t>菊花何太苦，遭此两重阳？</a:t>
            </a:r>
            <a:endParaRPr lang="zh-CN" altLang="en-US" sz="1465" dirty="0">
              <a:latin typeface="方正隶变_GBK" panose="03000509000000000000" charset="-122"/>
              <a:ea typeface="方正隶变_GBK" panose="03000509000000000000"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1465" y="520700"/>
            <a:ext cx="4417695" cy="6409690"/>
          </a:xfrm>
          <a:prstGeom prst="rect">
            <a:avLst/>
          </a:prstGeom>
        </p:spPr>
      </p:pic>
      <p:pic>
        <p:nvPicPr>
          <p:cNvPr id="10" name="图片 9" descr="3bbe6435400e1b671ddf6d69ac0223a7"/>
          <p:cNvPicPr>
            <a:picLocks noChangeAspect="1"/>
          </p:cNvPicPr>
          <p:nvPr/>
        </p:nvPicPr>
        <p:blipFill>
          <a:blip r:embed="rId5"/>
          <a:stretch>
            <a:fillRect/>
          </a:stretch>
        </p:blipFill>
        <p:spPr>
          <a:xfrm flipH="1">
            <a:off x="-17780" y="4505960"/>
            <a:ext cx="5850890" cy="3578225"/>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30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childTnLst>
                          </p:cTn>
                        </p:par>
                        <p:par>
                          <p:cTn id="12" fill="hold">
                            <p:stCondLst>
                              <p:cond delay="2300"/>
                            </p:stCondLst>
                            <p:childTnLst>
                              <p:par>
                                <p:cTn id="13" presetID="23" presetClass="entr" presetSubtype="32" fill="hold" nodeType="afterEffect">
                                  <p:stCondLst>
                                    <p:cond delay="80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4*#ppt_w"/>
                                          </p:val>
                                        </p:tav>
                                        <p:tav tm="100000">
                                          <p:val>
                                            <p:strVal val="#ppt_w"/>
                                          </p:val>
                                        </p:tav>
                                      </p:tavLst>
                                    </p:anim>
                                    <p:anim calcmode="lin" valueType="num">
                                      <p:cBhvr>
                                        <p:cTn id="16" dur="1000" fill="hold"/>
                                        <p:tgtEl>
                                          <p:spTgt spid="5"/>
                                        </p:tgtEl>
                                        <p:attrNameLst>
                                          <p:attrName>ppt_h</p:attrName>
                                        </p:attrNameLst>
                                      </p:cBhvr>
                                      <p:tavLst>
                                        <p:tav tm="0">
                                          <p:val>
                                            <p:strVal val="4*#ppt_h"/>
                                          </p:val>
                                        </p:tav>
                                        <p:tav tm="100000">
                                          <p:val>
                                            <p:strVal val="#ppt_h"/>
                                          </p:val>
                                        </p:tav>
                                      </p:tavLst>
                                    </p:anim>
                                  </p:childTnLst>
                                </p:cTn>
                              </p:par>
                            </p:childTnLst>
                          </p:cTn>
                        </p:par>
                        <p:par>
                          <p:cTn id="17" fill="hold">
                            <p:stCondLst>
                              <p:cond delay="41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46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510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3"/>
          <a:stretch>
            <a:fillRect/>
          </a:stretch>
        </p:blipFill>
        <p:spPr>
          <a:xfrm>
            <a:off x="0" y="-9525"/>
            <a:ext cx="12195810" cy="6861175"/>
          </a:xfrm>
          <a:prstGeom prst="rect">
            <a:avLst/>
          </a:prstGeom>
        </p:spPr>
      </p:pic>
      <p:sp>
        <p:nvSpPr>
          <p:cNvPr id="9" name="文本框 8"/>
          <p:cNvSpPr txBox="1"/>
          <p:nvPr/>
        </p:nvSpPr>
        <p:spPr>
          <a:xfrm>
            <a:off x="3352800" y="2636520"/>
            <a:ext cx="5205730" cy="156845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sz="9600" b="1" dirty="0">
                <a:solidFill>
                  <a:srgbClr val="000000"/>
                </a:solidFill>
                <a:latin typeface="方正隶变_GBK" panose="03000509000000000000" charset="-122"/>
                <a:ea typeface="方正隶变_GBK" panose="03000509000000000000" charset="-122"/>
              </a:rPr>
              <a:t>感谢观看</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e285ee24bd300e6766b91cbdc92a3ec"/>
          <p:cNvPicPr>
            <a:picLocks noChangeAspect="1"/>
          </p:cNvPicPr>
          <p:nvPr/>
        </p:nvPicPr>
        <p:blipFill>
          <a:blip r:embed="rId3"/>
          <a:stretch>
            <a:fillRect/>
          </a:stretch>
        </p:blipFill>
        <p:spPr>
          <a:xfrm>
            <a:off x="3101340" y="2407285"/>
            <a:ext cx="9511665" cy="5379720"/>
          </a:xfrm>
          <a:prstGeom prst="rect">
            <a:avLst/>
          </a:prstGeom>
        </p:spPr>
      </p:pic>
      <p:sp>
        <p:nvSpPr>
          <p:cNvPr id="7" name="文本框 6"/>
          <p:cNvSpPr txBox="1"/>
          <p:nvPr/>
        </p:nvSpPr>
        <p:spPr>
          <a:xfrm>
            <a:off x="8171962" y="2079864"/>
            <a:ext cx="677108" cy="156845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charset="-122"/>
                <a:ea typeface="方正清刻本悦宋简体" panose="02000000000000000000" charset="-122"/>
              </a:defRPr>
            </a:lvl1pPr>
          </a:lstStyle>
          <a:p>
            <a:pPr algn="ctr"/>
            <a:r>
              <a:rPr lang="zh-CN" altLang="en-US" dirty="0">
                <a:latin typeface="方正隶变_GBK" panose="03000509000000000000" charset="-122"/>
                <a:ea typeface="方正隶变_GBK" panose="03000509000000000000" charset="-122"/>
              </a:rPr>
              <a:t>第一章</a:t>
            </a:r>
          </a:p>
        </p:txBody>
      </p:sp>
      <p:cxnSp>
        <p:nvCxnSpPr>
          <p:cNvPr id="9" name="直接连接符 8"/>
          <p:cNvCxnSpPr/>
          <p:nvPr/>
        </p:nvCxnSpPr>
        <p:spPr>
          <a:xfrm>
            <a:off x="8042968" y="2346640"/>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537509" y="3242385"/>
            <a:ext cx="505460" cy="802640"/>
          </a:xfrm>
          <a:prstGeom prst="rect">
            <a:avLst/>
          </a:prstGeom>
          <a:noFill/>
        </p:spPr>
        <p:txBody>
          <a:bodyPr vert="eaVert" wrap="none" rtlCol="0">
            <a:spAutoFit/>
          </a:bodyPr>
          <a:lstStyle/>
          <a:p>
            <a:pPr algn="l">
              <a:lnSpc>
                <a:spcPct val="150000"/>
              </a:lnSpc>
            </a:pPr>
            <a:r>
              <a:rPr lang="zh-CN" altLang="en-US" sz="1400" dirty="0">
                <a:solidFill>
                  <a:schemeClr val="tx1">
                    <a:lumMod val="50000"/>
                    <a:lumOff val="50000"/>
                  </a:schemeClr>
                </a:solidFill>
                <a:latin typeface="方正隶变_GBK" panose="03000509000000000000" charset="-122"/>
                <a:ea typeface="方正隶变_GBK" panose="03000509000000000000" charset="-122"/>
              </a:rPr>
              <a:t>节日起源</a:t>
            </a:r>
          </a:p>
        </p:txBody>
      </p:sp>
      <p:sp>
        <p:nvSpPr>
          <p:cNvPr id="13" name="文本框 12"/>
          <p:cNvSpPr txBox="1"/>
          <p:nvPr/>
        </p:nvSpPr>
        <p:spPr>
          <a:xfrm>
            <a:off x="6513284" y="2077336"/>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charset="-122"/>
                <a:ea typeface="方正清刻本悦宋简体" panose="02000000000000000000" charset="-122"/>
              </a:defRPr>
            </a:lvl1pPr>
          </a:lstStyle>
          <a:p>
            <a:pPr algn="ctr"/>
            <a:r>
              <a:rPr lang="zh-CN" altLang="en-US" dirty="0">
                <a:latin typeface="方正隶变_GBK" panose="03000509000000000000" charset="-122"/>
                <a:ea typeface="方正隶变_GBK" panose="03000509000000000000" charset="-122"/>
              </a:rPr>
              <a:t>第二章</a:t>
            </a:r>
          </a:p>
        </p:txBody>
      </p:sp>
      <p:cxnSp>
        <p:nvCxnSpPr>
          <p:cNvPr id="14" name="直接连接符 13"/>
          <p:cNvCxnSpPr/>
          <p:nvPr/>
        </p:nvCxnSpPr>
        <p:spPr>
          <a:xfrm>
            <a:off x="6362364" y="2346640"/>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856904" y="3121004"/>
            <a:ext cx="505460" cy="802640"/>
          </a:xfrm>
          <a:prstGeom prst="rect">
            <a:avLst/>
          </a:prstGeom>
          <a:noFill/>
        </p:spPr>
        <p:txBody>
          <a:bodyPr vert="eaVert" wrap="none" rtlCol="0">
            <a:spAutoFit/>
          </a:bodyPr>
          <a:lstStyle/>
          <a:p>
            <a:pPr algn="l">
              <a:lnSpc>
                <a:spcPct val="150000"/>
              </a:lnSpc>
            </a:pPr>
            <a:r>
              <a:rPr lang="zh-CN" altLang="en-US" sz="1400" dirty="0">
                <a:solidFill>
                  <a:schemeClr val="tx1">
                    <a:lumMod val="50000"/>
                    <a:lumOff val="50000"/>
                  </a:schemeClr>
                </a:solidFill>
                <a:latin typeface="方正隶变_GBK" panose="03000509000000000000" charset="-122"/>
                <a:ea typeface="方正隶变_GBK" panose="03000509000000000000" charset="-122"/>
              </a:rPr>
              <a:t>民间习俗</a:t>
            </a:r>
          </a:p>
        </p:txBody>
      </p:sp>
      <p:sp>
        <p:nvSpPr>
          <p:cNvPr id="16" name="文本框 15"/>
          <p:cNvSpPr txBox="1"/>
          <p:nvPr/>
        </p:nvSpPr>
        <p:spPr>
          <a:xfrm>
            <a:off x="4735372" y="2077336"/>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charset="-122"/>
                <a:ea typeface="方正清刻本悦宋简体" panose="02000000000000000000" charset="-122"/>
              </a:defRPr>
            </a:lvl1pPr>
          </a:lstStyle>
          <a:p>
            <a:pPr algn="ctr"/>
            <a:r>
              <a:rPr lang="zh-CN" altLang="en-US" dirty="0">
                <a:latin typeface="方正隶变_GBK" panose="03000509000000000000" charset="-122"/>
                <a:ea typeface="方正隶变_GBK" panose="03000509000000000000" charset="-122"/>
              </a:rPr>
              <a:t>第三章</a:t>
            </a:r>
          </a:p>
        </p:txBody>
      </p:sp>
      <p:cxnSp>
        <p:nvCxnSpPr>
          <p:cNvPr id="17" name="直接连接符 16"/>
          <p:cNvCxnSpPr/>
          <p:nvPr/>
        </p:nvCxnSpPr>
        <p:spPr>
          <a:xfrm>
            <a:off x="4576063" y="2346640"/>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070604" y="3242385"/>
            <a:ext cx="505460" cy="802640"/>
          </a:xfrm>
          <a:prstGeom prst="rect">
            <a:avLst/>
          </a:prstGeom>
          <a:noFill/>
        </p:spPr>
        <p:txBody>
          <a:bodyPr vert="eaVert" wrap="none" rtlCol="0">
            <a:spAutoFit/>
          </a:bodyPr>
          <a:lstStyle/>
          <a:p>
            <a:pPr algn="l">
              <a:lnSpc>
                <a:spcPct val="150000"/>
              </a:lnSpc>
            </a:pPr>
            <a:r>
              <a:rPr lang="zh-CN" altLang="en-US" sz="1400" dirty="0">
                <a:solidFill>
                  <a:schemeClr val="tx1">
                    <a:lumMod val="50000"/>
                    <a:lumOff val="50000"/>
                  </a:schemeClr>
                </a:solidFill>
                <a:latin typeface="方正隶变_GBK" panose="03000509000000000000" charset="-122"/>
                <a:ea typeface="方正隶变_GBK" panose="03000509000000000000" charset="-122"/>
              </a:rPr>
              <a:t>神话传说</a:t>
            </a:r>
          </a:p>
        </p:txBody>
      </p:sp>
      <p:sp>
        <p:nvSpPr>
          <p:cNvPr id="21" name="文本框 20"/>
          <p:cNvSpPr txBox="1"/>
          <p:nvPr/>
        </p:nvSpPr>
        <p:spPr>
          <a:xfrm>
            <a:off x="2949472" y="2077336"/>
            <a:ext cx="677108" cy="1569660"/>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charset="-122"/>
                <a:ea typeface="方正清刻本悦宋简体" panose="02000000000000000000" charset="-122"/>
              </a:defRPr>
            </a:lvl1pPr>
          </a:lstStyle>
          <a:p>
            <a:pPr algn="ctr"/>
            <a:r>
              <a:rPr lang="zh-CN" altLang="en-US" dirty="0">
                <a:latin typeface="方正隶变_GBK" panose="03000509000000000000" charset="-122"/>
                <a:ea typeface="方正隶变_GBK" panose="03000509000000000000" charset="-122"/>
              </a:rPr>
              <a:t>第四章</a:t>
            </a:r>
          </a:p>
        </p:txBody>
      </p:sp>
      <p:cxnSp>
        <p:nvCxnSpPr>
          <p:cNvPr id="22" name="直接连接符 21"/>
          <p:cNvCxnSpPr/>
          <p:nvPr/>
        </p:nvCxnSpPr>
        <p:spPr>
          <a:xfrm>
            <a:off x="2790163" y="2346640"/>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276315" y="3242385"/>
            <a:ext cx="505460" cy="802640"/>
          </a:xfrm>
          <a:prstGeom prst="rect">
            <a:avLst/>
          </a:prstGeom>
          <a:noFill/>
        </p:spPr>
        <p:txBody>
          <a:bodyPr vert="eaVert" wrap="none" rtlCol="0">
            <a:spAutoFit/>
          </a:bodyPr>
          <a:lstStyle/>
          <a:p>
            <a:pPr algn="l">
              <a:lnSpc>
                <a:spcPct val="150000"/>
              </a:lnSpc>
            </a:pPr>
            <a:r>
              <a:rPr lang="zh-CN" altLang="en-US" sz="1400" dirty="0">
                <a:solidFill>
                  <a:schemeClr val="tx1">
                    <a:lumMod val="50000"/>
                    <a:lumOff val="50000"/>
                  </a:schemeClr>
                </a:solidFill>
                <a:latin typeface="方正隶变_GBK" panose="03000509000000000000" charset="-122"/>
                <a:ea typeface="方正隶变_GBK" panose="03000509000000000000" charset="-122"/>
              </a:rPr>
              <a:t>著名诗词</a:t>
            </a:r>
          </a:p>
        </p:txBody>
      </p:sp>
      <p:pic>
        <p:nvPicPr>
          <p:cNvPr id="8" name="图片 7" descr="图片1"/>
          <p:cNvPicPr>
            <a:picLocks noChangeAspect="1"/>
          </p:cNvPicPr>
          <p:nvPr/>
        </p:nvPicPr>
        <p:blipFill>
          <a:blip r:embed="rId4"/>
          <a:stretch>
            <a:fillRect/>
          </a:stretch>
        </p:blipFill>
        <p:spPr>
          <a:xfrm>
            <a:off x="9585960" y="1910715"/>
            <a:ext cx="1609725" cy="2200275"/>
          </a:xfrm>
          <a:prstGeom prst="rect">
            <a:avLst/>
          </a:prstGeom>
        </p:spPr>
      </p:pic>
      <p:sp>
        <p:nvSpPr>
          <p:cNvPr id="6" name="文本框 5"/>
          <p:cNvSpPr txBox="1"/>
          <p:nvPr/>
        </p:nvSpPr>
        <p:spPr>
          <a:xfrm>
            <a:off x="9979660" y="2301875"/>
            <a:ext cx="676910" cy="1445260"/>
          </a:xfrm>
          <a:prstGeom prst="rect">
            <a:avLst/>
          </a:prstGeom>
          <a:noFill/>
          <a:ln>
            <a:noFill/>
          </a:ln>
        </p:spPr>
        <p:txBody>
          <a:bodyPr wrap="square" rtlCol="0">
            <a:spAutoFit/>
          </a:bodyPr>
          <a:lstStyle>
            <a:defPPr>
              <a:defRPr lang="zh-CN"/>
            </a:defPPr>
            <a:lvl1pPr algn="dist">
              <a:defRPr sz="3200">
                <a:latin typeface="方正清刻本悦宋简体" panose="02000000000000000000" charset="-122"/>
                <a:ea typeface="方正清刻本悦宋简体" panose="02000000000000000000" charset="-122"/>
              </a:defRPr>
            </a:lvl1pPr>
          </a:lstStyle>
          <a:p>
            <a:r>
              <a:rPr lang="zh-CN" altLang="en-US" sz="4400" b="1" dirty="0">
                <a:solidFill>
                  <a:schemeClr val="bg1"/>
                </a:solidFill>
                <a:latin typeface="方正隶变_GBK" panose="03000509000000000000" charset="-122"/>
                <a:ea typeface="方正隶变_GBK" panose="03000509000000000000" charset="-122"/>
              </a:rPr>
              <a:t>目录</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250"/>
                                        <p:tgtEl>
                                          <p:spTgt spid="7"/>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250"/>
                                        <p:tgtEl>
                                          <p:spTgt spid="9"/>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250"/>
                                        <p:tgtEl>
                                          <p:spTgt spid="11"/>
                                        </p:tgtEl>
                                      </p:cBhvr>
                                    </p:animEffect>
                                  </p:childTnLst>
                                </p:cTn>
                              </p:par>
                            </p:childTnLst>
                          </p:cTn>
                        </p:par>
                        <p:par>
                          <p:cTn id="16" fill="hold">
                            <p:stCondLst>
                              <p:cond delay="4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250"/>
                                        <p:tgtEl>
                                          <p:spTgt spid="13"/>
                                        </p:tgtEl>
                                      </p:cBhvr>
                                    </p:animEffect>
                                  </p:childTnLst>
                                </p:cTn>
                              </p:par>
                            </p:childTnLst>
                          </p:cTn>
                        </p:par>
                        <p:par>
                          <p:cTn id="20" fill="hold">
                            <p:stCondLst>
                              <p:cond delay="6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250"/>
                                        <p:tgtEl>
                                          <p:spTgt spid="14"/>
                                        </p:tgtEl>
                                      </p:cBhvr>
                                    </p:animEffect>
                                  </p:childTnLst>
                                </p:cTn>
                              </p:par>
                            </p:childTnLst>
                          </p:cTn>
                        </p:par>
                        <p:par>
                          <p:cTn id="24" fill="hold">
                            <p:stCondLst>
                              <p:cond delay="7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250"/>
                                        <p:tgtEl>
                                          <p:spTgt spid="15"/>
                                        </p:tgtEl>
                                      </p:cBhvr>
                                    </p:animEffect>
                                  </p:childTnLst>
                                </p:cTn>
                              </p:par>
                            </p:childTnLst>
                          </p:cTn>
                        </p:par>
                        <p:par>
                          <p:cTn id="28" fill="hold">
                            <p:stCondLst>
                              <p:cond delay="9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250"/>
                                        <p:tgtEl>
                                          <p:spTgt spid="16"/>
                                        </p:tgtEl>
                                      </p:cBhvr>
                                    </p:animEffect>
                                  </p:childTnLst>
                                </p:cTn>
                              </p:par>
                            </p:childTnLst>
                          </p:cTn>
                        </p:par>
                        <p:par>
                          <p:cTn id="32" fill="hold">
                            <p:stCondLst>
                              <p:cond delay="105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250"/>
                                        <p:tgtEl>
                                          <p:spTgt spid="17"/>
                                        </p:tgtEl>
                                      </p:cBhvr>
                                    </p:animEffect>
                                  </p:childTnLst>
                                </p:cTn>
                              </p:par>
                            </p:childTnLst>
                          </p:cTn>
                        </p:par>
                        <p:par>
                          <p:cTn id="36" fill="hold">
                            <p:stCondLst>
                              <p:cond delay="120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250"/>
                                        <p:tgtEl>
                                          <p:spTgt spid="18"/>
                                        </p:tgtEl>
                                      </p:cBhvr>
                                    </p:animEffect>
                                  </p:childTnLst>
                                </p:cTn>
                              </p:par>
                            </p:childTnLst>
                          </p:cTn>
                        </p:par>
                        <p:par>
                          <p:cTn id="40" fill="hold">
                            <p:stCondLst>
                              <p:cond delay="13500"/>
                            </p:stCondLst>
                            <p:childTnLst>
                              <p:par>
                                <p:cTn id="41" presetID="10"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250"/>
                                        <p:tgtEl>
                                          <p:spTgt spid="21"/>
                                        </p:tgtEl>
                                      </p:cBhvr>
                                    </p:animEffect>
                                  </p:childTnLst>
                                </p:cTn>
                              </p:par>
                            </p:childTnLst>
                          </p:cTn>
                        </p:par>
                        <p:par>
                          <p:cTn id="44" fill="hold">
                            <p:stCondLst>
                              <p:cond delay="150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250"/>
                                        <p:tgtEl>
                                          <p:spTgt spid="22"/>
                                        </p:tgtEl>
                                      </p:cBhvr>
                                    </p:animEffect>
                                  </p:childTnLst>
                                </p:cTn>
                              </p:par>
                            </p:childTnLst>
                          </p:cTn>
                        </p:par>
                        <p:par>
                          <p:cTn id="48" fill="hold">
                            <p:stCondLst>
                              <p:cond delay="16500"/>
                            </p:stCondLst>
                            <p:childTnLst>
                              <p:par>
                                <p:cTn id="49" presetID="10"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1" grpId="0"/>
      <p:bldP spid="13" grpId="0" bldLvl="0" animBg="1"/>
      <p:bldP spid="15" grpId="0"/>
      <p:bldP spid="16" grpId="0" bldLvl="0" animBg="1"/>
      <p:bldP spid="18" grpId="0"/>
      <p:bldP spid="21" grpId="0" bldLvl="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896b6276fbda3cc88e2fd8917029813"/>
          <p:cNvPicPr>
            <a:picLocks noChangeAspect="1"/>
          </p:cNvPicPr>
          <p:nvPr/>
        </p:nvPicPr>
        <p:blipFill>
          <a:blip r:embed="rId3"/>
          <a:stretch>
            <a:fillRect/>
          </a:stretch>
        </p:blipFill>
        <p:spPr>
          <a:xfrm>
            <a:off x="-596900" y="-190500"/>
            <a:ext cx="4989830" cy="4989830"/>
          </a:xfrm>
          <a:prstGeom prst="rect">
            <a:avLst/>
          </a:prstGeom>
        </p:spPr>
      </p:pic>
      <p:sp>
        <p:nvSpPr>
          <p:cNvPr id="24" name="文本框 23"/>
          <p:cNvSpPr txBox="1"/>
          <p:nvPr/>
        </p:nvSpPr>
        <p:spPr>
          <a:xfrm>
            <a:off x="5377815" y="2480945"/>
            <a:ext cx="2167890" cy="583565"/>
          </a:xfrm>
          <a:prstGeom prst="rect">
            <a:avLst/>
          </a:prstGeom>
          <a:noFill/>
        </p:spPr>
        <p:txBody>
          <a:bodyPr wrap="square" rtlCol="0">
            <a:spAutoFit/>
          </a:bodyPr>
          <a:lstStyle/>
          <a:p>
            <a:r>
              <a:rPr lang="zh-CN" altLang="en-US" sz="3200" dirty="0">
                <a:latin typeface="方正隶变_GBK" panose="03000509000000000000" charset="-122"/>
                <a:ea typeface="方正隶变_GBK" panose="03000509000000000000" charset="-122"/>
              </a:rPr>
              <a:t>节日起源</a:t>
            </a:r>
          </a:p>
        </p:txBody>
      </p:sp>
      <p:sp>
        <p:nvSpPr>
          <p:cNvPr id="25" name="文本框 24"/>
          <p:cNvSpPr txBox="1"/>
          <p:nvPr/>
        </p:nvSpPr>
        <p:spPr>
          <a:xfrm>
            <a:off x="4738370" y="3064510"/>
            <a:ext cx="5055235" cy="1002665"/>
          </a:xfrm>
          <a:prstGeom prst="rect">
            <a:avLst/>
          </a:prstGeom>
          <a:noFill/>
        </p:spPr>
        <p:txBody>
          <a:bodyPr wrap="square" rtlCol="0">
            <a:spAutoFit/>
          </a:bodyPr>
          <a:lstStyle/>
          <a:p>
            <a:pPr>
              <a:lnSpc>
                <a:spcPct val="120000"/>
              </a:lnSpc>
            </a:pPr>
            <a:r>
              <a:rPr lang="zh-CN" altLang="en-US" sz="2135" dirty="0">
                <a:solidFill>
                  <a:srgbClr val="C00000"/>
                </a:solidFill>
                <a:latin typeface="方正隶变_GBK" panose="03000509000000000000" charset="-122"/>
                <a:ea typeface="方正隶变_GBK" panose="03000509000000000000" charset="-122"/>
              </a:rPr>
              <a:t>此</a:t>
            </a:r>
            <a:r>
              <a:rPr lang="zh-CN" altLang="en-US" sz="1400" dirty="0">
                <a:solidFill>
                  <a:schemeClr val="tx1">
                    <a:lumMod val="65000"/>
                    <a:lumOff val="35000"/>
                  </a:schemeClr>
                </a:solidFill>
                <a:latin typeface="方正隶变_GBK" panose="03000509000000000000" charset="-122"/>
                <a:ea typeface="方正隶变_GBK" panose="03000509000000000000" charset="-122"/>
              </a:rPr>
              <a:t>处添加详细文本描述，建议与标题相关并符合整体语言风格，语言描述尽量简洁生动。尽量将每页幻灯片的字数控制在</a:t>
            </a:r>
            <a:r>
              <a:rPr lang="en-US" altLang="zh-CN" sz="1400" dirty="0">
                <a:solidFill>
                  <a:schemeClr val="tx1">
                    <a:lumMod val="65000"/>
                    <a:lumOff val="35000"/>
                  </a:schemeClr>
                </a:solidFill>
                <a:latin typeface="方正隶变_GBK" panose="03000509000000000000" charset="-122"/>
                <a:ea typeface="方正隶变_GBK" panose="03000509000000000000" charset="-122"/>
              </a:rPr>
              <a:t>200</a:t>
            </a:r>
            <a:r>
              <a:rPr lang="zh-CN" altLang="en-US" sz="1400" dirty="0">
                <a:solidFill>
                  <a:schemeClr val="tx1">
                    <a:lumMod val="65000"/>
                    <a:lumOff val="35000"/>
                  </a:schemeClr>
                </a:solidFill>
                <a:latin typeface="方正隶变_GBK" panose="03000509000000000000" charset="-122"/>
                <a:ea typeface="方正隶变_GBK" panose="03000509000000000000" charset="-122"/>
              </a:rPr>
              <a:t>字以内，据统计每页幻灯片的最好控制在</a:t>
            </a:r>
            <a:r>
              <a:rPr lang="en-US" altLang="zh-CN" sz="1400" dirty="0">
                <a:solidFill>
                  <a:schemeClr val="tx1">
                    <a:lumMod val="65000"/>
                    <a:lumOff val="35000"/>
                  </a:schemeClr>
                </a:solidFill>
                <a:latin typeface="方正隶变_GBK" panose="03000509000000000000" charset="-122"/>
                <a:ea typeface="方正隶变_GBK" panose="03000509000000000000" charset="-122"/>
              </a:rPr>
              <a:t>5</a:t>
            </a:r>
            <a:r>
              <a:rPr lang="zh-CN" altLang="en-US" sz="1400" dirty="0">
                <a:solidFill>
                  <a:schemeClr val="tx1">
                    <a:lumMod val="65000"/>
                    <a:lumOff val="35000"/>
                  </a:schemeClr>
                </a:solidFill>
                <a:latin typeface="方正隶变_GBK" panose="03000509000000000000" charset="-122"/>
                <a:ea typeface="方正隶变_GBK" panose="03000509000000000000" charset="-122"/>
              </a:rPr>
              <a:t>分钟之内。</a:t>
            </a:r>
          </a:p>
        </p:txBody>
      </p:sp>
      <p:pic>
        <p:nvPicPr>
          <p:cNvPr id="4" name="图片 3" descr="0caa0ffcea9d2a044c0918fb4d59c501"/>
          <p:cNvPicPr>
            <a:picLocks noChangeAspect="1"/>
          </p:cNvPicPr>
          <p:nvPr/>
        </p:nvPicPr>
        <p:blipFill>
          <a:blip r:embed="rId4"/>
          <a:stretch>
            <a:fillRect/>
          </a:stretch>
        </p:blipFill>
        <p:spPr>
          <a:xfrm>
            <a:off x="9140825" y="5071745"/>
            <a:ext cx="2923540" cy="2249170"/>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25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0"/>
                            </p:stCondLst>
                            <p:childTnLst>
                              <p:par>
                                <p:cTn id="13" presetID="21" presetClass="entr" presetSubtype="2"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heel(2)">
                                      <p:cBhvr>
                                        <p:cTn id="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87790" y="0"/>
            <a:ext cx="0" cy="2616591"/>
          </a:xfrm>
          <a:prstGeom prst="line">
            <a:avLst/>
          </a:prstGeom>
        </p:spPr>
        <p:style>
          <a:lnRef idx="1">
            <a:schemeClr val="dk1"/>
          </a:lnRef>
          <a:fillRef idx="0">
            <a:schemeClr val="dk1"/>
          </a:fillRef>
          <a:effectRef idx="0">
            <a:schemeClr val="dk1"/>
          </a:effectRef>
          <a:fontRef idx="minor">
            <a:schemeClr val="tx1"/>
          </a:fontRef>
        </p:style>
      </p:cxnSp>
      <p:grpSp>
        <p:nvGrpSpPr>
          <p:cNvPr id="3" name="组合 2"/>
          <p:cNvGrpSpPr/>
          <p:nvPr/>
        </p:nvGrpSpPr>
        <p:grpSpPr>
          <a:xfrm>
            <a:off x="237826" y="1154227"/>
            <a:ext cx="355538" cy="606781"/>
            <a:chOff x="7435708" y="2114395"/>
            <a:chExt cx="430820" cy="735261"/>
          </a:xfrm>
        </p:grpSpPr>
        <p:pic>
          <p:nvPicPr>
            <p:cNvPr id="4" name="Picture 4" descr="印章 源底"/>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7435708" y="2138497"/>
              <a:ext cx="330938" cy="70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600" dirty="0">
                  <a:solidFill>
                    <a:srgbClr val="FFFFFF"/>
                  </a:solidFill>
                  <a:latin typeface="楷体" panose="02010609060101010101" pitchFamily="49" charset="-122"/>
                  <a:ea typeface="楷体" panose="02010609060101010101" pitchFamily="49" charset="-122"/>
                </a:rPr>
                <a:t>起源</a:t>
              </a:r>
            </a:p>
          </p:txBody>
        </p:sp>
      </p:grpSp>
      <p:sp>
        <p:nvSpPr>
          <p:cNvPr id="6" name="文本框 5"/>
          <p:cNvSpPr txBox="1"/>
          <p:nvPr/>
        </p:nvSpPr>
        <p:spPr>
          <a:xfrm>
            <a:off x="170815" y="196850"/>
            <a:ext cx="490220" cy="957580"/>
          </a:xfrm>
          <a:prstGeom prst="rect">
            <a:avLst/>
          </a:prstGeom>
          <a:noFill/>
        </p:spPr>
        <p:txBody>
          <a:bodyPr vert="eaVert" wrap="square" rtlCol="0">
            <a:spAutoFit/>
          </a:bodyPr>
          <a:lstStyle/>
          <a:p>
            <a:r>
              <a:rPr lang="zh-CN" altLang="en-US" sz="2000" dirty="0">
                <a:latin typeface="楷体" panose="02010609060101010101" pitchFamily="49" charset="-122"/>
                <a:ea typeface="楷体" panose="02010609060101010101" pitchFamily="49" charset="-122"/>
              </a:rPr>
              <a:t>第一章</a:t>
            </a:r>
          </a:p>
        </p:txBody>
      </p:sp>
      <p:sp>
        <p:nvSpPr>
          <p:cNvPr id="7" name="PA_文本框 1"/>
          <p:cNvSpPr txBox="1"/>
          <p:nvPr>
            <p:custDataLst>
              <p:tags r:id="rId1"/>
            </p:custDataLst>
          </p:nvPr>
        </p:nvSpPr>
        <p:spPr>
          <a:xfrm>
            <a:off x="2360295" y="1834515"/>
            <a:ext cx="7324090" cy="3000375"/>
          </a:xfrm>
          <a:prstGeom prst="rect">
            <a:avLst/>
          </a:prstGeom>
          <a:noFill/>
        </p:spPr>
        <p:txBody>
          <a:bodyPr wrap="square">
            <a:spAutoFit/>
          </a:bodyPr>
          <a:lstStyle/>
          <a:p>
            <a:pPr eaLnBrk="1" fontAlgn="auto" hangingPunct="1">
              <a:lnSpc>
                <a:spcPct val="110000"/>
              </a:lnSpc>
              <a:spcBef>
                <a:spcPts val="0"/>
              </a:spcBef>
              <a:spcAft>
                <a:spcPts val="0"/>
              </a:spcAft>
              <a:defRPr/>
            </a:pPr>
            <a:r>
              <a:rPr lang="zh-CN" altLang="en-US" sz="2800" dirty="0">
                <a:latin typeface="方正隶变_GBK" panose="03000509000000000000" charset="-122"/>
                <a:ea typeface="方正隶变_GBK" panose="03000509000000000000" charset="-122"/>
                <a:cs typeface="+mn-ea"/>
                <a:sym typeface="+mn-lt"/>
              </a:rPr>
              <a:t>    </a:t>
            </a:r>
            <a:r>
              <a:rPr lang="zh-CN" altLang="en-US" sz="2800" dirty="0">
                <a:solidFill>
                  <a:srgbClr val="E50101"/>
                </a:solidFill>
                <a:latin typeface="方正隶变_GBK" panose="03000509000000000000" charset="-122"/>
                <a:ea typeface="方正隶变_GBK" panose="03000509000000000000" charset="-122"/>
                <a:cs typeface="+mn-ea"/>
                <a:sym typeface="+mn-lt"/>
              </a:rPr>
              <a:t>重阳</a:t>
            </a:r>
            <a:r>
              <a:rPr lang="zh-CN" altLang="en-US" sz="1600" dirty="0">
                <a:latin typeface="方正隶变_GBK" panose="03000509000000000000" charset="-122"/>
                <a:ea typeface="方正隶变_GBK" panose="03000509000000000000" charset="-122"/>
                <a:cs typeface="+mn-ea"/>
                <a:sym typeface="+mn-lt"/>
              </a:rPr>
              <a:t>的源头，可追溯到先秦之前。</a:t>
            </a:r>
            <a:r>
              <a:rPr lang="en-US" altLang="zh-CN" sz="1600" dirty="0">
                <a:latin typeface="方正隶变_GBK" panose="03000509000000000000" charset="-122"/>
                <a:ea typeface="方正隶变_GBK" panose="03000509000000000000" charset="-122"/>
                <a:cs typeface="+mn-ea"/>
                <a:sym typeface="+mn-lt"/>
              </a:rPr>
              <a:t>《</a:t>
            </a:r>
            <a:r>
              <a:rPr lang="zh-CN" altLang="en-US" sz="1600" dirty="0">
                <a:latin typeface="方正隶变_GBK" panose="03000509000000000000" charset="-122"/>
                <a:ea typeface="方正隶变_GBK" panose="03000509000000000000" charset="-122"/>
                <a:cs typeface="+mn-ea"/>
                <a:sym typeface="+mn-lt"/>
              </a:rPr>
              <a:t>吕氏春秋</a:t>
            </a:r>
            <a:r>
              <a:rPr lang="en-US" altLang="zh-CN" sz="1600" dirty="0">
                <a:latin typeface="方正隶变_GBK" panose="03000509000000000000" charset="-122"/>
                <a:ea typeface="方正隶变_GBK" panose="03000509000000000000" charset="-122"/>
                <a:cs typeface="+mn-ea"/>
                <a:sym typeface="+mn-lt"/>
              </a:rPr>
              <a:t>》</a:t>
            </a:r>
            <a:r>
              <a:rPr lang="zh-CN" altLang="en-US" sz="1600" dirty="0">
                <a:latin typeface="方正隶变_GBK" panose="03000509000000000000" charset="-122"/>
                <a:ea typeface="方正隶变_GBK" panose="03000509000000000000" charset="-122"/>
                <a:cs typeface="+mn-ea"/>
                <a:sym typeface="+mn-lt"/>
              </a:rPr>
              <a:t>之中</a:t>
            </a:r>
            <a:r>
              <a:rPr lang="en-US" altLang="zh-CN" sz="1600" dirty="0">
                <a:latin typeface="方正隶变_GBK" panose="03000509000000000000" charset="-122"/>
                <a:ea typeface="方正隶变_GBK" panose="03000509000000000000" charset="-122"/>
                <a:cs typeface="+mn-ea"/>
                <a:sym typeface="+mn-lt"/>
              </a:rPr>
              <a:t>《</a:t>
            </a:r>
            <a:r>
              <a:rPr lang="zh-CN" altLang="en-US" sz="1600" dirty="0">
                <a:latin typeface="方正隶变_GBK" panose="03000509000000000000" charset="-122"/>
                <a:ea typeface="方正隶变_GBK" panose="03000509000000000000" charset="-122"/>
                <a:cs typeface="+mn-ea"/>
                <a:sym typeface="+mn-lt"/>
              </a:rPr>
              <a:t>季秋纪</a:t>
            </a:r>
            <a:r>
              <a:rPr lang="en-US" altLang="zh-CN" sz="1600" dirty="0">
                <a:latin typeface="方正隶变_GBK" panose="03000509000000000000" charset="-122"/>
                <a:ea typeface="方正隶变_GBK" panose="03000509000000000000" charset="-122"/>
                <a:cs typeface="+mn-ea"/>
                <a:sym typeface="+mn-lt"/>
              </a:rPr>
              <a:t>》</a:t>
            </a:r>
            <a:r>
              <a:rPr lang="zh-CN" altLang="en-US" sz="1600" dirty="0">
                <a:latin typeface="方正隶变_GBK" panose="03000509000000000000" charset="-122"/>
                <a:ea typeface="方正隶变_GBK" panose="03000509000000000000" charset="-122"/>
                <a:cs typeface="+mn-ea"/>
                <a:sym typeface="+mn-lt"/>
              </a:rPr>
              <a:t>载：“（九月）命家宰，农事备收，举五种之要。藏帝籍之收于神仓，祗敬必饬。”“是日也，大飨帝，尝牺牲，告备于天子。”可见当时已有在秋九月农作物丰收之时祭飨天帝、祭祖，以谢天帝、祖先恩德的活动。</a:t>
            </a:r>
          </a:p>
          <a:p>
            <a:pPr eaLnBrk="1" fontAlgn="auto" hangingPunct="1">
              <a:lnSpc>
                <a:spcPct val="110000"/>
              </a:lnSpc>
              <a:spcBef>
                <a:spcPts val="0"/>
              </a:spcBef>
              <a:spcAft>
                <a:spcPts val="0"/>
              </a:spcAft>
              <a:defRPr/>
            </a:pPr>
            <a:r>
              <a:rPr lang="zh-CN" altLang="en-US" sz="1600" dirty="0">
                <a:latin typeface="方正隶变_GBK" panose="03000509000000000000" charset="-122"/>
                <a:ea typeface="方正隶变_GBK" panose="03000509000000000000" charset="-122"/>
                <a:cs typeface="+mn-ea"/>
                <a:sym typeface="+mn-lt"/>
              </a:rPr>
              <a:t>        汉代，</a:t>
            </a:r>
            <a:r>
              <a:rPr lang="en-US" altLang="zh-CN" sz="1600" dirty="0">
                <a:latin typeface="方正隶变_GBK" panose="03000509000000000000" charset="-122"/>
                <a:ea typeface="方正隶变_GBK" panose="03000509000000000000" charset="-122"/>
                <a:cs typeface="+mn-ea"/>
                <a:sym typeface="+mn-lt"/>
              </a:rPr>
              <a:t>《</a:t>
            </a:r>
            <a:r>
              <a:rPr lang="zh-CN" altLang="en-US" sz="1600" dirty="0">
                <a:latin typeface="方正隶变_GBK" panose="03000509000000000000" charset="-122"/>
                <a:ea typeface="方正隶变_GBK" panose="03000509000000000000" charset="-122"/>
                <a:cs typeface="+mn-ea"/>
                <a:sym typeface="+mn-lt"/>
              </a:rPr>
              <a:t>西京杂记</a:t>
            </a:r>
            <a:r>
              <a:rPr lang="en-US" altLang="zh-CN" sz="1600" dirty="0">
                <a:latin typeface="方正隶变_GBK" panose="03000509000000000000" charset="-122"/>
                <a:ea typeface="方正隶变_GBK" panose="03000509000000000000" charset="-122"/>
                <a:cs typeface="+mn-ea"/>
                <a:sym typeface="+mn-lt"/>
              </a:rPr>
              <a:t>》</a:t>
            </a:r>
            <a:r>
              <a:rPr lang="zh-CN" altLang="en-US" sz="1600" dirty="0">
                <a:latin typeface="方正隶变_GBK" panose="03000509000000000000" charset="-122"/>
                <a:ea typeface="方正隶变_GBK" panose="03000509000000000000" charset="-122"/>
                <a:cs typeface="+mn-ea"/>
                <a:sym typeface="+mn-lt"/>
              </a:rPr>
              <a:t>中记西汉时的宫人贾佩兰称：“九月九日，佩茱萸，食蓬饵，饮菊花酒，云令人长寿。”相传自此时起，有了重阳节求寿之俗。这是受古代巫师（后为道士）追求长生，采集药物服用的影响。同时还有大型饮宴活动，是由先秦时庆丰收之宴饮发展而来的。</a:t>
            </a:r>
            <a:r>
              <a:rPr lang="en-US" altLang="zh-CN" sz="1600" dirty="0">
                <a:latin typeface="方正隶变_GBK" panose="03000509000000000000" charset="-122"/>
                <a:ea typeface="方正隶变_GBK" panose="03000509000000000000" charset="-122"/>
                <a:cs typeface="+mn-ea"/>
                <a:sym typeface="+mn-lt"/>
              </a:rPr>
              <a:t>《</a:t>
            </a:r>
            <a:r>
              <a:rPr lang="zh-CN" altLang="en-US" sz="1600" dirty="0">
                <a:latin typeface="方正隶变_GBK" panose="03000509000000000000" charset="-122"/>
                <a:ea typeface="方正隶变_GBK" panose="03000509000000000000" charset="-122"/>
                <a:cs typeface="+mn-ea"/>
                <a:sym typeface="+mn-lt"/>
              </a:rPr>
              <a:t>荆楚岁时记</a:t>
            </a:r>
            <a:r>
              <a:rPr lang="en-US" altLang="zh-CN" sz="1600" dirty="0">
                <a:latin typeface="方正隶变_GBK" panose="03000509000000000000" charset="-122"/>
                <a:ea typeface="方正隶变_GBK" panose="03000509000000000000" charset="-122"/>
                <a:cs typeface="+mn-ea"/>
                <a:sym typeface="+mn-lt"/>
              </a:rPr>
              <a:t>》</a:t>
            </a:r>
            <a:r>
              <a:rPr lang="zh-CN" altLang="en-US" sz="1600" dirty="0">
                <a:latin typeface="方正隶变_GBK" panose="03000509000000000000" charset="-122"/>
                <a:ea typeface="方正隶变_GBK" panose="03000509000000000000" charset="-122"/>
                <a:cs typeface="+mn-ea"/>
                <a:sym typeface="+mn-lt"/>
              </a:rPr>
              <a:t>云：“九月九日，四民并籍野饮宴。”隋杜公瞻注云：“九月九日宴会，未知起于何代，然自驻至宋未改。”求长寿及饮宴，构成了重阳节的基础。</a:t>
            </a:r>
            <a:endParaRPr lang="zh-CN" altLang="en-US" sz="1050" dirty="0">
              <a:latin typeface="方正隶变_GBK" panose="03000509000000000000" charset="-122"/>
              <a:ea typeface="方正隶变_GBK" panose="03000509000000000000" charset="-122"/>
              <a:cs typeface="+mn-ea"/>
              <a:sym typeface="+mn-lt"/>
            </a:endParaRPr>
          </a:p>
        </p:txBody>
      </p:sp>
      <p:pic>
        <p:nvPicPr>
          <p:cNvPr id="9" name="图片 8" descr="c1d79aa29ab60ff40b1bc478a9c9e8ec"/>
          <p:cNvPicPr>
            <a:picLocks noChangeAspect="1"/>
          </p:cNvPicPr>
          <p:nvPr/>
        </p:nvPicPr>
        <p:blipFill>
          <a:blip r:embed="rId5"/>
          <a:stretch>
            <a:fillRect/>
          </a:stretch>
        </p:blipFill>
        <p:spPr>
          <a:xfrm>
            <a:off x="7965440" y="2785110"/>
            <a:ext cx="4445000" cy="4170045"/>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75"/>
                                        <p:tgtEl>
                                          <p:spTgt spid="2"/>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75"/>
                                        <p:tgtEl>
                                          <p:spTgt spid="6"/>
                                        </p:tgtEl>
                                      </p:cBhvr>
                                    </p:animEffect>
                                  </p:childTnLst>
                                </p:cTn>
                              </p:par>
                              <p:par>
                                <p:cTn id="11" presetID="23" presetClass="entr" presetSubtype="32" fill="hold" nodeType="withEffect">
                                  <p:stCondLst>
                                    <p:cond delay="8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75" fill="hold"/>
                                        <p:tgtEl>
                                          <p:spTgt spid="3"/>
                                        </p:tgtEl>
                                        <p:attrNameLst>
                                          <p:attrName>ppt_w</p:attrName>
                                        </p:attrNameLst>
                                      </p:cBhvr>
                                      <p:tavLst>
                                        <p:tav tm="0">
                                          <p:val>
                                            <p:strVal val="4*#ppt_w"/>
                                          </p:val>
                                        </p:tav>
                                        <p:tav tm="100000">
                                          <p:val>
                                            <p:strVal val="#ppt_w"/>
                                          </p:val>
                                        </p:tav>
                                      </p:tavLst>
                                    </p:anim>
                                    <p:anim calcmode="lin" valueType="num">
                                      <p:cBhvr>
                                        <p:cTn id="14" dur="575"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0" fill="hold"/>
                                        <p:tgtEl>
                                          <p:spTgt spid="7"/>
                                        </p:tgtEl>
                                        <p:attrNameLst>
                                          <p:attrName>ppt_x</p:attrName>
                                        </p:attrNameLst>
                                      </p:cBhvr>
                                      <p:tavLst>
                                        <p:tav tm="0">
                                          <p:val>
                                            <p:strVal val="#ppt_x"/>
                                          </p:val>
                                        </p:tav>
                                        <p:tav tm="100000">
                                          <p:val>
                                            <p:strVal val="#ppt_x"/>
                                          </p:val>
                                        </p:tav>
                                      </p:tavLst>
                                    </p:anim>
                                    <p:anim calcmode="lin" valueType="num">
                                      <p:cBhvr additive="base">
                                        <p:cTn id="20"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87790" y="0"/>
            <a:ext cx="0" cy="2616591"/>
          </a:xfrm>
          <a:prstGeom prst="line">
            <a:avLst/>
          </a:prstGeom>
        </p:spPr>
        <p:style>
          <a:lnRef idx="1">
            <a:schemeClr val="dk1"/>
          </a:lnRef>
          <a:fillRef idx="0">
            <a:schemeClr val="dk1"/>
          </a:fillRef>
          <a:effectRef idx="0">
            <a:schemeClr val="dk1"/>
          </a:effectRef>
          <a:fontRef idx="minor">
            <a:schemeClr val="tx1"/>
          </a:fontRef>
        </p:style>
      </p:cxnSp>
      <p:grpSp>
        <p:nvGrpSpPr>
          <p:cNvPr id="5" name="组合 4"/>
          <p:cNvGrpSpPr/>
          <p:nvPr/>
        </p:nvGrpSpPr>
        <p:grpSpPr>
          <a:xfrm>
            <a:off x="237826" y="1154227"/>
            <a:ext cx="355538" cy="606781"/>
            <a:chOff x="7435708" y="2114395"/>
            <a:chExt cx="430820" cy="735261"/>
          </a:xfrm>
        </p:grpSpPr>
        <p:pic>
          <p:nvPicPr>
            <p:cNvPr id="6" name="Picture 4" descr="印章 源底"/>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7435708" y="2138497"/>
              <a:ext cx="330938" cy="70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600" dirty="0">
                  <a:solidFill>
                    <a:srgbClr val="FFFFFF"/>
                  </a:solidFill>
                  <a:latin typeface="楷体" panose="02010609060101010101" pitchFamily="49" charset="-122"/>
                  <a:ea typeface="楷体" panose="02010609060101010101" pitchFamily="49" charset="-122"/>
                </a:rPr>
                <a:t>起源</a:t>
              </a:r>
            </a:p>
          </p:txBody>
        </p:sp>
      </p:grpSp>
      <p:sp>
        <p:nvSpPr>
          <p:cNvPr id="8" name="文本框 7"/>
          <p:cNvSpPr txBox="1"/>
          <p:nvPr/>
        </p:nvSpPr>
        <p:spPr>
          <a:xfrm>
            <a:off x="170815" y="196850"/>
            <a:ext cx="490220" cy="957580"/>
          </a:xfrm>
          <a:prstGeom prst="rect">
            <a:avLst/>
          </a:prstGeom>
          <a:noFill/>
        </p:spPr>
        <p:txBody>
          <a:bodyPr vert="eaVert" wrap="square" rtlCol="0">
            <a:spAutoFit/>
          </a:bodyPr>
          <a:lstStyle/>
          <a:p>
            <a:r>
              <a:rPr lang="zh-CN" altLang="en-US" sz="2000" dirty="0">
                <a:latin typeface="楷体" panose="02010609060101010101" pitchFamily="49" charset="-122"/>
                <a:ea typeface="楷体" panose="02010609060101010101" pitchFamily="49" charset="-122"/>
              </a:rPr>
              <a:t>第一章</a:t>
            </a:r>
          </a:p>
        </p:txBody>
      </p:sp>
      <p:sp>
        <p:nvSpPr>
          <p:cNvPr id="9" name="PA_文本框 1"/>
          <p:cNvSpPr txBox="1"/>
          <p:nvPr>
            <p:custDataLst>
              <p:tags r:id="rId1"/>
            </p:custDataLst>
          </p:nvPr>
        </p:nvSpPr>
        <p:spPr>
          <a:xfrm>
            <a:off x="2433955" y="1761490"/>
            <a:ext cx="7324090" cy="2953385"/>
          </a:xfrm>
          <a:prstGeom prst="rect">
            <a:avLst/>
          </a:prstGeom>
          <a:noFill/>
        </p:spPr>
        <p:txBody>
          <a:bodyPr wrap="square">
            <a:spAutoFit/>
          </a:bodyPr>
          <a:lstStyle/>
          <a:p>
            <a:pPr>
              <a:lnSpc>
                <a:spcPct val="150000"/>
              </a:lnSpc>
            </a:pPr>
            <a:r>
              <a:rPr lang="zh-CN" altLang="en-US" sz="2800" dirty="0">
                <a:solidFill>
                  <a:srgbClr val="E50101"/>
                </a:solidFill>
                <a:latin typeface="方正隶变_GBK" panose="03000509000000000000" charset="-122"/>
                <a:ea typeface="方正隶变_GBK" panose="03000509000000000000" charset="-122"/>
                <a:sym typeface="+mn-ea"/>
              </a:rPr>
              <a:t>重阳节</a:t>
            </a:r>
            <a:r>
              <a:rPr lang="zh-CN" altLang="en-US" sz="1600" dirty="0">
                <a:latin typeface="方正隶变_GBK" panose="03000509000000000000" charset="-122"/>
                <a:ea typeface="方正隶变_GBK" panose="03000509000000000000" charset="-122"/>
                <a:sym typeface="+mn-ea"/>
              </a:rPr>
              <a:t>的原型之一是古代的祭祀大火的仪式。</a:t>
            </a:r>
            <a:endParaRPr lang="zh-CN" altLang="en-US" sz="1600" dirty="0">
              <a:latin typeface="方正隶变_GBK" panose="03000509000000000000" charset="-122"/>
              <a:ea typeface="方正隶变_GBK" panose="03000509000000000000" charset="-122"/>
            </a:endParaRPr>
          </a:p>
          <a:p>
            <a:pPr>
              <a:lnSpc>
                <a:spcPct val="150000"/>
              </a:lnSpc>
            </a:pPr>
            <a:r>
              <a:rPr lang="zh-CN" altLang="en-US" sz="1600" dirty="0">
                <a:latin typeface="方正隶变_GBK" panose="03000509000000000000" charset="-122"/>
                <a:ea typeface="方正隶变_GBK" panose="03000509000000000000" charset="-122"/>
                <a:sym typeface="+mn-ea"/>
              </a:rPr>
              <a:t>作为古代季节星宿标志的“大火”星，在季秋九月隐退，</a:t>
            </a:r>
            <a:r>
              <a:rPr lang="en-US" altLang="zh-CN" sz="1600" dirty="0">
                <a:latin typeface="方正隶变_GBK" panose="03000509000000000000" charset="-122"/>
                <a:ea typeface="方正隶变_GBK" panose="03000509000000000000" charset="-122"/>
                <a:sym typeface="+mn-ea"/>
              </a:rPr>
              <a:t>《</a:t>
            </a:r>
            <a:r>
              <a:rPr lang="zh-CN" altLang="en-US" sz="1600" dirty="0">
                <a:latin typeface="方正隶变_GBK" panose="03000509000000000000" charset="-122"/>
                <a:ea typeface="方正隶变_GBK" panose="03000509000000000000" charset="-122"/>
                <a:sym typeface="+mn-ea"/>
              </a:rPr>
              <a:t>夏小正</a:t>
            </a:r>
            <a:r>
              <a:rPr lang="en-US" altLang="zh-CN" sz="1600" dirty="0">
                <a:latin typeface="方正隶变_GBK" panose="03000509000000000000" charset="-122"/>
                <a:ea typeface="方正隶变_GBK" panose="03000509000000000000" charset="-122"/>
                <a:sym typeface="+mn-ea"/>
              </a:rPr>
              <a:t>》</a:t>
            </a:r>
            <a:r>
              <a:rPr lang="zh-CN" altLang="en-US" sz="1600" dirty="0">
                <a:latin typeface="方正隶变_GBK" panose="03000509000000000000" charset="-122"/>
                <a:ea typeface="方正隶变_GBK" panose="03000509000000000000" charset="-122"/>
                <a:sym typeface="+mn-ea"/>
              </a:rPr>
              <a:t>称“九月内火”，“大火”星的退隐，不仅使一向以大火星为季节生产与季节生活标识的古人失去了时间的坐标，同时使将大火奉若神明的古人产生莫名的恐惧，火神的休眠意味着漫漫长冬的到来，因此，在“内火”时节，一如其出现时要有迎火仪式那样，人们要举行相应的送行祭仪。古代的祭仪情形虽渺茫难晓，但还是可以从后世的重阳节仪中寻找到一些古俗遗痕。</a:t>
            </a:r>
            <a:endParaRPr lang="zh-CN" altLang="en-US" sz="1600" dirty="0">
              <a:latin typeface="方正隶变_GBK" panose="03000509000000000000" charset="-122"/>
              <a:ea typeface="方正隶变_GBK" panose="03000509000000000000" charset="-122"/>
              <a:cs typeface="+mn-ea"/>
              <a:sym typeface="+mn-lt"/>
            </a:endParaRPr>
          </a:p>
        </p:txBody>
      </p:sp>
      <p:pic>
        <p:nvPicPr>
          <p:cNvPr id="10" name="图片 9" descr="40eee25dbec5260db28ae003d94c2cbb"/>
          <p:cNvPicPr>
            <a:picLocks noChangeAspect="1"/>
          </p:cNvPicPr>
          <p:nvPr/>
        </p:nvPicPr>
        <p:blipFill>
          <a:blip r:embed="rId5"/>
          <a:stretch>
            <a:fillRect/>
          </a:stretch>
        </p:blipFill>
        <p:spPr>
          <a:xfrm>
            <a:off x="8410575" y="2856865"/>
            <a:ext cx="4161790" cy="4161790"/>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75"/>
                                        <p:tgtEl>
                                          <p:spTgt spid="4"/>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75"/>
                                        <p:tgtEl>
                                          <p:spTgt spid="8"/>
                                        </p:tgtEl>
                                      </p:cBhvr>
                                    </p:animEffect>
                                  </p:childTnLst>
                                </p:cTn>
                              </p:par>
                              <p:par>
                                <p:cTn id="11" presetID="23" presetClass="entr" presetSubtype="32" fill="hold" nodeType="withEffect">
                                  <p:stCondLst>
                                    <p:cond delay="8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75" fill="hold"/>
                                        <p:tgtEl>
                                          <p:spTgt spid="5"/>
                                        </p:tgtEl>
                                        <p:attrNameLst>
                                          <p:attrName>ppt_w</p:attrName>
                                        </p:attrNameLst>
                                      </p:cBhvr>
                                      <p:tavLst>
                                        <p:tav tm="0">
                                          <p:val>
                                            <p:strVal val="4*#ppt_w"/>
                                          </p:val>
                                        </p:tav>
                                        <p:tav tm="100000">
                                          <p:val>
                                            <p:strVal val="#ppt_w"/>
                                          </p:val>
                                        </p:tav>
                                      </p:tavLst>
                                    </p:anim>
                                    <p:anim calcmode="lin" valueType="num">
                                      <p:cBhvr>
                                        <p:cTn id="14" dur="575" fill="hold"/>
                                        <p:tgtEl>
                                          <p:spTgt spid="5"/>
                                        </p:tgtEl>
                                        <p:attrNameLst>
                                          <p:attrName>ppt_h</p:attrName>
                                        </p:attrNameLst>
                                      </p:cBhvr>
                                      <p:tavLst>
                                        <p:tav tm="0">
                                          <p:val>
                                            <p:strVal val="4*#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0" fill="hold"/>
                                        <p:tgtEl>
                                          <p:spTgt spid="9"/>
                                        </p:tgtEl>
                                        <p:attrNameLst>
                                          <p:attrName>ppt_x</p:attrName>
                                        </p:attrNameLst>
                                      </p:cBhvr>
                                      <p:tavLst>
                                        <p:tav tm="0">
                                          <p:val>
                                            <p:strVal val="#ppt_x"/>
                                          </p:val>
                                        </p:tav>
                                        <p:tav tm="100000">
                                          <p:val>
                                            <p:strVal val="#ppt_x"/>
                                          </p:val>
                                        </p:tav>
                                      </p:tavLst>
                                    </p:anim>
                                    <p:anim calcmode="lin" valueType="num">
                                      <p:cBhvr additive="base">
                                        <p:cTn id="20" dur="5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896b6276fbda3cc88e2fd8917029813"/>
          <p:cNvPicPr>
            <a:picLocks noChangeAspect="1"/>
          </p:cNvPicPr>
          <p:nvPr/>
        </p:nvPicPr>
        <p:blipFill>
          <a:blip r:embed="rId3"/>
          <a:stretch>
            <a:fillRect/>
          </a:stretch>
        </p:blipFill>
        <p:spPr>
          <a:xfrm>
            <a:off x="-596900" y="-190500"/>
            <a:ext cx="4989830" cy="4989830"/>
          </a:xfrm>
          <a:prstGeom prst="rect">
            <a:avLst/>
          </a:prstGeom>
        </p:spPr>
      </p:pic>
      <p:sp>
        <p:nvSpPr>
          <p:cNvPr id="24" name="文本框 23"/>
          <p:cNvSpPr txBox="1"/>
          <p:nvPr/>
        </p:nvSpPr>
        <p:spPr>
          <a:xfrm>
            <a:off x="5377815" y="2480945"/>
            <a:ext cx="2167890" cy="583565"/>
          </a:xfrm>
          <a:prstGeom prst="rect">
            <a:avLst/>
          </a:prstGeom>
          <a:noFill/>
        </p:spPr>
        <p:txBody>
          <a:bodyPr wrap="square" rtlCol="0">
            <a:spAutoFit/>
          </a:bodyPr>
          <a:lstStyle/>
          <a:p>
            <a:r>
              <a:rPr lang="zh-CN" altLang="en-US" sz="3200" dirty="0">
                <a:latin typeface="方正隶变_GBK" panose="03000509000000000000" charset="-122"/>
                <a:ea typeface="方正隶变_GBK" panose="03000509000000000000" charset="-122"/>
              </a:rPr>
              <a:t>民间习俗</a:t>
            </a:r>
          </a:p>
        </p:txBody>
      </p:sp>
      <p:sp>
        <p:nvSpPr>
          <p:cNvPr id="25" name="文本框 24"/>
          <p:cNvSpPr txBox="1"/>
          <p:nvPr/>
        </p:nvSpPr>
        <p:spPr>
          <a:xfrm>
            <a:off x="4738370" y="3064510"/>
            <a:ext cx="5055235" cy="1002665"/>
          </a:xfrm>
          <a:prstGeom prst="rect">
            <a:avLst/>
          </a:prstGeom>
          <a:noFill/>
        </p:spPr>
        <p:txBody>
          <a:bodyPr wrap="square" rtlCol="0">
            <a:spAutoFit/>
          </a:bodyPr>
          <a:lstStyle/>
          <a:p>
            <a:pPr>
              <a:lnSpc>
                <a:spcPct val="120000"/>
              </a:lnSpc>
            </a:pPr>
            <a:r>
              <a:rPr lang="zh-CN" altLang="en-US" sz="2135" dirty="0">
                <a:solidFill>
                  <a:srgbClr val="C00000"/>
                </a:solidFill>
                <a:latin typeface="方正隶变_GBK" panose="03000509000000000000" charset="-122"/>
                <a:ea typeface="方正隶变_GBK" panose="03000509000000000000" charset="-122"/>
              </a:rPr>
              <a:t>此</a:t>
            </a:r>
            <a:r>
              <a:rPr lang="zh-CN" altLang="en-US" sz="1400" dirty="0">
                <a:solidFill>
                  <a:schemeClr val="tx1">
                    <a:lumMod val="65000"/>
                    <a:lumOff val="35000"/>
                  </a:schemeClr>
                </a:solidFill>
                <a:latin typeface="方正隶变_GBK" panose="03000509000000000000" charset="-122"/>
                <a:ea typeface="方正隶变_GBK" panose="03000509000000000000" charset="-122"/>
              </a:rPr>
              <a:t>处添加详细文本描述，建议与标题相关并符合整体语言风格，语言描述尽量简洁生动。尽量将每页幻灯片的字数控制在</a:t>
            </a:r>
            <a:r>
              <a:rPr lang="en-US" altLang="zh-CN" sz="1400" dirty="0">
                <a:solidFill>
                  <a:schemeClr val="tx1">
                    <a:lumMod val="65000"/>
                    <a:lumOff val="35000"/>
                  </a:schemeClr>
                </a:solidFill>
                <a:latin typeface="方正隶变_GBK" panose="03000509000000000000" charset="-122"/>
                <a:ea typeface="方正隶变_GBK" panose="03000509000000000000" charset="-122"/>
              </a:rPr>
              <a:t>200</a:t>
            </a:r>
            <a:r>
              <a:rPr lang="zh-CN" altLang="en-US" sz="1400" dirty="0">
                <a:solidFill>
                  <a:schemeClr val="tx1">
                    <a:lumMod val="65000"/>
                    <a:lumOff val="35000"/>
                  </a:schemeClr>
                </a:solidFill>
                <a:latin typeface="方正隶变_GBK" panose="03000509000000000000" charset="-122"/>
                <a:ea typeface="方正隶变_GBK" panose="03000509000000000000" charset="-122"/>
              </a:rPr>
              <a:t>字以内，据统计每页幻灯片的最好控制在</a:t>
            </a:r>
            <a:r>
              <a:rPr lang="en-US" altLang="zh-CN" sz="1400" dirty="0">
                <a:solidFill>
                  <a:schemeClr val="tx1">
                    <a:lumMod val="65000"/>
                    <a:lumOff val="35000"/>
                  </a:schemeClr>
                </a:solidFill>
                <a:latin typeface="方正隶变_GBK" panose="03000509000000000000" charset="-122"/>
                <a:ea typeface="方正隶变_GBK" panose="03000509000000000000" charset="-122"/>
              </a:rPr>
              <a:t>5</a:t>
            </a:r>
            <a:r>
              <a:rPr lang="zh-CN" altLang="en-US" sz="1400" dirty="0">
                <a:solidFill>
                  <a:schemeClr val="tx1">
                    <a:lumMod val="65000"/>
                    <a:lumOff val="35000"/>
                  </a:schemeClr>
                </a:solidFill>
                <a:latin typeface="方正隶变_GBK" panose="03000509000000000000" charset="-122"/>
                <a:ea typeface="方正隶变_GBK" panose="03000509000000000000" charset="-122"/>
              </a:rPr>
              <a:t>分钟之内。</a:t>
            </a:r>
          </a:p>
        </p:txBody>
      </p:sp>
      <p:pic>
        <p:nvPicPr>
          <p:cNvPr id="4" name="图片 3" descr="0caa0ffcea9d2a044c0918fb4d59c501"/>
          <p:cNvPicPr>
            <a:picLocks noChangeAspect="1"/>
          </p:cNvPicPr>
          <p:nvPr/>
        </p:nvPicPr>
        <p:blipFill>
          <a:blip r:embed="rId4"/>
          <a:stretch>
            <a:fillRect/>
          </a:stretch>
        </p:blipFill>
        <p:spPr>
          <a:xfrm>
            <a:off x="9140825" y="5071745"/>
            <a:ext cx="2923540" cy="2249170"/>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25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0"/>
                            </p:stCondLst>
                            <p:childTnLst>
                              <p:par>
                                <p:cTn id="13" presetID="21" presetClass="entr" presetSubtype="2"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heel(2)">
                                      <p:cBhvr>
                                        <p:cTn id="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87790" y="0"/>
            <a:ext cx="0" cy="2616591"/>
          </a:xfrm>
          <a:prstGeom prst="line">
            <a:avLst/>
          </a:prstGeom>
        </p:spPr>
        <p:style>
          <a:lnRef idx="1">
            <a:schemeClr val="dk1"/>
          </a:lnRef>
          <a:fillRef idx="0">
            <a:schemeClr val="dk1"/>
          </a:fillRef>
          <a:effectRef idx="0">
            <a:schemeClr val="dk1"/>
          </a:effectRef>
          <a:fontRef idx="minor">
            <a:schemeClr val="tx1"/>
          </a:fontRef>
        </p:style>
      </p:cxnSp>
      <p:grpSp>
        <p:nvGrpSpPr>
          <p:cNvPr id="5" name="组合 4"/>
          <p:cNvGrpSpPr/>
          <p:nvPr/>
        </p:nvGrpSpPr>
        <p:grpSpPr>
          <a:xfrm>
            <a:off x="237826" y="1154227"/>
            <a:ext cx="355538" cy="606781"/>
            <a:chOff x="7435708" y="2114395"/>
            <a:chExt cx="430820" cy="735261"/>
          </a:xfrm>
        </p:grpSpPr>
        <p:pic>
          <p:nvPicPr>
            <p:cNvPr id="6" name="Picture 4" descr="印章 源底"/>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7435708" y="2138497"/>
              <a:ext cx="330938" cy="70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600" dirty="0">
                  <a:solidFill>
                    <a:srgbClr val="FFFFFF"/>
                  </a:solidFill>
                  <a:latin typeface="楷体" panose="02010609060101010101" pitchFamily="49" charset="-122"/>
                  <a:ea typeface="楷体" panose="02010609060101010101" pitchFamily="49" charset="-122"/>
                </a:rPr>
                <a:t>习俗</a:t>
              </a:r>
            </a:p>
          </p:txBody>
        </p:sp>
      </p:grpSp>
      <p:sp>
        <p:nvSpPr>
          <p:cNvPr id="8" name="文本框 7"/>
          <p:cNvSpPr txBox="1"/>
          <p:nvPr/>
        </p:nvSpPr>
        <p:spPr>
          <a:xfrm>
            <a:off x="170815" y="196850"/>
            <a:ext cx="490220" cy="957580"/>
          </a:xfrm>
          <a:prstGeom prst="rect">
            <a:avLst/>
          </a:prstGeom>
          <a:noFill/>
        </p:spPr>
        <p:txBody>
          <a:bodyPr vert="eaVert" wrap="square" rtlCol="0">
            <a:spAutoFit/>
          </a:bodyPr>
          <a:lstStyle/>
          <a:p>
            <a:r>
              <a:rPr lang="zh-CN" altLang="en-US" sz="2000" dirty="0">
                <a:latin typeface="楷体" panose="02010609060101010101" pitchFamily="49" charset="-122"/>
                <a:ea typeface="楷体" panose="02010609060101010101" pitchFamily="49" charset="-122"/>
              </a:rPr>
              <a:t>第二章</a:t>
            </a:r>
          </a:p>
        </p:txBody>
      </p:sp>
      <p:sp>
        <p:nvSpPr>
          <p:cNvPr id="11" name="矩形 10"/>
          <p:cNvSpPr/>
          <p:nvPr/>
        </p:nvSpPr>
        <p:spPr>
          <a:xfrm>
            <a:off x="5716905" y="1652905"/>
            <a:ext cx="2904490" cy="252349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4" name="矩形 13"/>
          <p:cNvSpPr/>
          <p:nvPr/>
        </p:nvSpPr>
        <p:spPr>
          <a:xfrm>
            <a:off x="7646670" y="3442335"/>
            <a:ext cx="2919730" cy="258000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6" name="文本框 15"/>
          <p:cNvSpPr txBox="1"/>
          <p:nvPr/>
        </p:nvSpPr>
        <p:spPr>
          <a:xfrm>
            <a:off x="4540050" y="1720816"/>
            <a:ext cx="736600" cy="1524773"/>
          </a:xfrm>
          <a:prstGeom prst="rect">
            <a:avLst/>
          </a:prstGeom>
          <a:noFill/>
        </p:spPr>
        <p:txBody>
          <a:bodyPr vert="eaVert" wrap="square" rtlCol="0">
            <a:spAutoFit/>
          </a:bodyPr>
          <a:lstStyle/>
          <a:p>
            <a:r>
              <a:rPr lang="zh-CN" altLang="en-US" sz="3600" dirty="0">
                <a:solidFill>
                  <a:schemeClr val="tx1">
                    <a:lumMod val="85000"/>
                    <a:lumOff val="15000"/>
                  </a:schemeClr>
                </a:solidFill>
                <a:latin typeface="方正隶变_GBK" panose="03000509000000000000" charset="-122"/>
                <a:ea typeface="方正隶变_GBK" panose="03000509000000000000" charset="-122"/>
                <a:sym typeface="+mn-ea"/>
              </a:rPr>
              <a:t>花糕</a:t>
            </a:r>
            <a:endParaRPr lang="zh-CN" altLang="en-US" sz="3600" dirty="0">
              <a:latin typeface="楷体" panose="02010609060101010101" pitchFamily="49" charset="-122"/>
              <a:ea typeface="楷体" panose="02010609060101010101" pitchFamily="49" charset="-122"/>
            </a:endParaRPr>
          </a:p>
        </p:txBody>
      </p:sp>
      <p:cxnSp>
        <p:nvCxnSpPr>
          <p:cNvPr id="17" name="直接连接符 16"/>
          <p:cNvCxnSpPr/>
          <p:nvPr/>
        </p:nvCxnSpPr>
        <p:spPr>
          <a:xfrm>
            <a:off x="4537008" y="1720816"/>
            <a:ext cx="0" cy="3463093"/>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672856" y="1652599"/>
            <a:ext cx="1844675" cy="3905683"/>
          </a:xfrm>
          <a:prstGeom prst="rect">
            <a:avLst/>
          </a:prstGeom>
          <a:noFill/>
        </p:spPr>
        <p:txBody>
          <a:bodyPr vert="eaVert" wrap="square" rtlCol="0">
            <a:spAutoFit/>
          </a:bodyPr>
          <a:lstStyle/>
          <a:p>
            <a:pPr marL="0" indent="0" algn="l" defTabSz="1087755">
              <a:lnSpc>
                <a:spcPct val="150000"/>
              </a:lnSpc>
              <a:spcBef>
                <a:spcPts val="0"/>
              </a:spcBef>
              <a:buNone/>
            </a:pPr>
            <a:r>
              <a:rPr lang="zh-CN" altLang="en-US" dirty="0">
                <a:solidFill>
                  <a:schemeClr val="tx1">
                    <a:lumMod val="85000"/>
                    <a:lumOff val="15000"/>
                  </a:schemeClr>
                </a:solidFill>
                <a:latin typeface="方正隶变_GBK" panose="03000509000000000000" charset="-122"/>
                <a:ea typeface="方正隶变_GBK" panose="03000509000000000000" charset="-122"/>
                <a:sym typeface="+mn-ea"/>
              </a:rPr>
              <a:t>据史料记载，重阳糕又称花糕、菊糕、五色糕，九月九日天明时，以片糕搭儿女头额，祝愿子女百事俱高，乃古人九月作糕的本意。</a:t>
            </a:r>
            <a:endParaRPr lang="zh-CN" altLang="en-US" dirty="0">
              <a:latin typeface="方正隶变_GBK" panose="03000509000000000000" charset="-122"/>
              <a:ea typeface="方正隶变_GBK" panose="03000509000000000000" charset="-122"/>
            </a:endParaRPr>
          </a:p>
        </p:txBody>
      </p:sp>
      <p:pic>
        <p:nvPicPr>
          <p:cNvPr id="20" name="图片 19" descr="605f597b33465e907377a3ec994b84fa"/>
          <p:cNvPicPr>
            <a:picLocks noChangeAspect="1"/>
          </p:cNvPicPr>
          <p:nvPr/>
        </p:nvPicPr>
        <p:blipFill>
          <a:blip r:embed="rId6"/>
          <a:stretch>
            <a:fillRect/>
          </a:stretch>
        </p:blipFill>
        <p:spPr>
          <a:xfrm>
            <a:off x="7499985" y="102870"/>
            <a:ext cx="4371975" cy="2710180"/>
          </a:xfrm>
          <a:prstGeom prst="rect">
            <a:avLst/>
          </a:prstGeom>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75"/>
                                        <p:tgtEl>
                                          <p:spTgt spid="4"/>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75"/>
                                        <p:tgtEl>
                                          <p:spTgt spid="8"/>
                                        </p:tgtEl>
                                      </p:cBhvr>
                                    </p:animEffect>
                                  </p:childTnLst>
                                </p:cTn>
                              </p:par>
                              <p:par>
                                <p:cTn id="11" presetID="23" presetClass="entr" presetSubtype="32" fill="hold" nodeType="withEffect">
                                  <p:stCondLst>
                                    <p:cond delay="8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75" fill="hold"/>
                                        <p:tgtEl>
                                          <p:spTgt spid="5"/>
                                        </p:tgtEl>
                                        <p:attrNameLst>
                                          <p:attrName>ppt_w</p:attrName>
                                        </p:attrNameLst>
                                      </p:cBhvr>
                                      <p:tavLst>
                                        <p:tav tm="0">
                                          <p:val>
                                            <p:strVal val="4*#ppt_w"/>
                                          </p:val>
                                        </p:tav>
                                        <p:tav tm="100000">
                                          <p:val>
                                            <p:strVal val="#ppt_w"/>
                                          </p:val>
                                        </p:tav>
                                      </p:tavLst>
                                    </p:anim>
                                    <p:anim calcmode="lin" valueType="num">
                                      <p:cBhvr>
                                        <p:cTn id="14" dur="575"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1000" fill="hold"/>
                                        <p:tgtEl>
                                          <p:spTgt spid="20"/>
                                        </p:tgtEl>
                                        <p:attrNameLst>
                                          <p:attrName>ppt_x</p:attrName>
                                        </p:attrNameLst>
                                      </p:cBhvr>
                                      <p:tavLst>
                                        <p:tav tm="0">
                                          <p:val>
                                            <p:strVal val="1+#ppt_w/2"/>
                                          </p:val>
                                        </p:tav>
                                        <p:tav tm="100000">
                                          <p:val>
                                            <p:strVal val="#ppt_x"/>
                                          </p:val>
                                        </p:tav>
                                      </p:tavLst>
                                    </p:anim>
                                    <p:anim calcmode="lin" valueType="num">
                                      <p:cBhvr additive="base">
                                        <p:cTn id="19" dur="1000" fill="hold"/>
                                        <p:tgtEl>
                                          <p:spTgt spid="2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2" presetClass="entr" presetSubtype="2"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p:tgtEl>
                                          <p:spTgt spid="11"/>
                                        </p:tgtEl>
                                        <p:attrNameLst>
                                          <p:attrName>ppt_x</p:attrName>
                                        </p:attrNameLst>
                                      </p:cBhvr>
                                      <p:tavLst>
                                        <p:tav tm="0">
                                          <p:val>
                                            <p:strVal val="#ppt_x+#ppt_w*1.125000"/>
                                          </p:val>
                                        </p:tav>
                                        <p:tav tm="100000">
                                          <p:val>
                                            <p:strVal val="#ppt_x"/>
                                          </p:val>
                                        </p:tav>
                                      </p:tavLst>
                                    </p:anim>
                                    <p:animEffect transition="in" filter="wipe(left)">
                                      <p:cBhvr>
                                        <p:cTn id="24" dur="1000"/>
                                        <p:tgtEl>
                                          <p:spTgt spid="11"/>
                                        </p:tgtEl>
                                      </p:cBhvr>
                                    </p:animEffect>
                                  </p:childTnLst>
                                </p:cTn>
                              </p:par>
                            </p:childTnLst>
                          </p:cTn>
                        </p:par>
                        <p:par>
                          <p:cTn id="25" fill="hold">
                            <p:stCondLst>
                              <p:cond delay="3000"/>
                            </p:stCondLst>
                            <p:childTnLst>
                              <p:par>
                                <p:cTn id="26" presetID="1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p:tgtEl>
                                          <p:spTgt spid="14"/>
                                        </p:tgtEl>
                                        <p:attrNameLst>
                                          <p:attrName>ppt_x</p:attrName>
                                        </p:attrNameLst>
                                      </p:cBhvr>
                                      <p:tavLst>
                                        <p:tav tm="0">
                                          <p:val>
                                            <p:strVal val="#ppt_x+#ppt_w*1.125000"/>
                                          </p:val>
                                        </p:tav>
                                        <p:tav tm="100000">
                                          <p:val>
                                            <p:strVal val="#ppt_x"/>
                                          </p:val>
                                        </p:tav>
                                      </p:tavLst>
                                    </p:anim>
                                    <p:animEffect transition="in" filter="wipe(left)">
                                      <p:cBhvr>
                                        <p:cTn id="29" dur="1000"/>
                                        <p:tgtEl>
                                          <p:spTgt spid="14"/>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bldLvl="0" animBg="1"/>
      <p:bldP spid="14" grpId="0" bldLvl="0" animBg="1"/>
      <p:bldP spid="16"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87790" y="0"/>
            <a:ext cx="0" cy="2616591"/>
          </a:xfrm>
          <a:prstGeom prst="line">
            <a:avLst/>
          </a:prstGeom>
        </p:spPr>
        <p:style>
          <a:lnRef idx="1">
            <a:schemeClr val="dk1"/>
          </a:lnRef>
          <a:fillRef idx="0">
            <a:schemeClr val="dk1"/>
          </a:fillRef>
          <a:effectRef idx="0">
            <a:schemeClr val="dk1"/>
          </a:effectRef>
          <a:fontRef idx="minor">
            <a:schemeClr val="tx1"/>
          </a:fontRef>
        </p:style>
      </p:cxnSp>
      <p:grpSp>
        <p:nvGrpSpPr>
          <p:cNvPr id="5" name="组合 4"/>
          <p:cNvGrpSpPr/>
          <p:nvPr/>
        </p:nvGrpSpPr>
        <p:grpSpPr>
          <a:xfrm>
            <a:off x="237826" y="1154227"/>
            <a:ext cx="355538" cy="606781"/>
            <a:chOff x="7435708" y="2114395"/>
            <a:chExt cx="430820" cy="735261"/>
          </a:xfrm>
        </p:grpSpPr>
        <p:pic>
          <p:nvPicPr>
            <p:cNvPr id="6" name="Picture 4" descr="印章 源底"/>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7435708" y="2138497"/>
              <a:ext cx="330938" cy="70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600" dirty="0">
                  <a:solidFill>
                    <a:srgbClr val="FFFFFF"/>
                  </a:solidFill>
                  <a:latin typeface="楷体" panose="02010609060101010101" pitchFamily="49" charset="-122"/>
                  <a:ea typeface="楷体" panose="02010609060101010101" pitchFamily="49" charset="-122"/>
                </a:rPr>
                <a:t>习俗</a:t>
              </a:r>
            </a:p>
          </p:txBody>
        </p:sp>
      </p:grpSp>
      <p:sp>
        <p:nvSpPr>
          <p:cNvPr id="8" name="文本框 7"/>
          <p:cNvSpPr txBox="1"/>
          <p:nvPr/>
        </p:nvSpPr>
        <p:spPr>
          <a:xfrm>
            <a:off x="170815" y="196850"/>
            <a:ext cx="490220" cy="957580"/>
          </a:xfrm>
          <a:prstGeom prst="rect">
            <a:avLst/>
          </a:prstGeom>
          <a:noFill/>
        </p:spPr>
        <p:txBody>
          <a:bodyPr vert="eaVert" wrap="square" rtlCol="0">
            <a:spAutoFit/>
          </a:bodyPr>
          <a:lstStyle/>
          <a:p>
            <a:r>
              <a:rPr lang="zh-CN" altLang="en-US" sz="2000" dirty="0">
                <a:latin typeface="楷体" panose="02010609060101010101" pitchFamily="49" charset="-122"/>
                <a:ea typeface="楷体" panose="02010609060101010101" pitchFamily="49" charset="-122"/>
              </a:rPr>
              <a:t>第二章</a:t>
            </a:r>
          </a:p>
        </p:txBody>
      </p:sp>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b="4791"/>
          <a:stretch>
            <a:fillRect/>
          </a:stretch>
        </p:blipFill>
        <p:spPr>
          <a:xfrm flipH="1">
            <a:off x="5539740" y="2178624"/>
            <a:ext cx="6650023" cy="4748591"/>
          </a:xfrm>
          <a:prstGeom prst="rect">
            <a:avLst/>
          </a:prstGeom>
        </p:spPr>
      </p:pic>
      <p:grpSp>
        <p:nvGrpSpPr>
          <p:cNvPr id="10" name="组合 9"/>
          <p:cNvGrpSpPr/>
          <p:nvPr/>
        </p:nvGrpSpPr>
        <p:grpSpPr>
          <a:xfrm>
            <a:off x="2448560" y="1247140"/>
            <a:ext cx="3870960" cy="3905885"/>
            <a:chOff x="3856" y="1964"/>
            <a:chExt cx="6096" cy="6151"/>
          </a:xfrm>
        </p:grpSpPr>
        <p:sp>
          <p:nvSpPr>
            <p:cNvPr id="2" name="文本框 1"/>
            <p:cNvSpPr txBox="1"/>
            <p:nvPr/>
          </p:nvSpPr>
          <p:spPr>
            <a:xfrm>
              <a:off x="8792" y="2072"/>
              <a:ext cx="1160" cy="4233"/>
            </a:xfrm>
            <a:prstGeom prst="rect">
              <a:avLst/>
            </a:prstGeom>
            <a:noFill/>
          </p:spPr>
          <p:txBody>
            <a:bodyPr vert="eaVert" wrap="square" rtlCol="0">
              <a:spAutoFit/>
            </a:bodyPr>
            <a:lstStyle/>
            <a:p>
              <a:r>
                <a:rPr lang="zh-CN" altLang="en-US" sz="3600" dirty="0">
                  <a:latin typeface="方正隶变_GBK" panose="03000509000000000000" charset="-122"/>
                  <a:ea typeface="方正隶变_GBK" panose="03000509000000000000" charset="-122"/>
                </a:rPr>
                <a:t>重阳节登高</a:t>
              </a:r>
            </a:p>
          </p:txBody>
        </p:sp>
        <p:cxnSp>
          <p:nvCxnSpPr>
            <p:cNvPr id="3" name="直接连接符 2"/>
            <p:cNvCxnSpPr/>
            <p:nvPr/>
          </p:nvCxnSpPr>
          <p:spPr>
            <a:xfrm>
              <a:off x="8787" y="2072"/>
              <a:ext cx="0" cy="5454"/>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856" y="1964"/>
              <a:ext cx="4868" cy="6151"/>
            </a:xfrm>
            <a:prstGeom prst="rect">
              <a:avLst/>
            </a:prstGeom>
            <a:noFill/>
          </p:spPr>
          <p:txBody>
            <a:bodyPr vert="eaVert" wrap="square" rtlCol="0">
              <a:spAutoFit/>
            </a:bodyPr>
            <a:lstStyle/>
            <a:p>
              <a:pPr>
                <a:lnSpc>
                  <a:spcPct val="150000"/>
                </a:lnSpc>
              </a:pPr>
              <a:r>
                <a:rPr lang="zh-CN" altLang="en-US" dirty="0">
                  <a:latin typeface="方正隶变_GBK" panose="03000509000000000000" charset="-122"/>
                  <a:ea typeface="方正隶变_GBK" panose="03000509000000000000" charset="-122"/>
                </a:rPr>
                <a:t>重阳节首先有登高的习俗。金秋九月，天高气爽，这个季节登高远望可达到心旷神怡、健身祛病的目的。</a:t>
              </a:r>
            </a:p>
            <a:p>
              <a:pPr>
                <a:lnSpc>
                  <a:spcPct val="150000"/>
                </a:lnSpc>
              </a:pPr>
              <a:r>
                <a:rPr lang="zh-CN" altLang="en-US" dirty="0">
                  <a:latin typeface="方正隶变_GBK" panose="03000509000000000000" charset="-122"/>
                  <a:ea typeface="方正隶变_GBK" panose="03000509000000000000" charset="-122"/>
                </a:rPr>
                <a:t>早在西汉，</a:t>
              </a:r>
              <a:r>
                <a:rPr lang="en-US" altLang="zh-CN" dirty="0">
                  <a:latin typeface="方正隶变_GBK" panose="03000509000000000000" charset="-122"/>
                  <a:ea typeface="方正隶变_GBK" panose="03000509000000000000" charset="-122"/>
                </a:rPr>
                <a:t>《</a:t>
              </a:r>
              <a:r>
                <a:rPr lang="zh-CN" altLang="en-US" dirty="0">
                  <a:latin typeface="方正隶变_GBK" panose="03000509000000000000" charset="-122"/>
                  <a:ea typeface="方正隶变_GBK" panose="03000509000000000000" charset="-122"/>
                </a:rPr>
                <a:t>长安志</a:t>
              </a:r>
              <a:r>
                <a:rPr lang="en-US" altLang="zh-CN" dirty="0">
                  <a:latin typeface="方正隶变_GBK" panose="03000509000000000000" charset="-122"/>
                  <a:ea typeface="方正隶变_GBK" panose="03000509000000000000" charset="-122"/>
                </a:rPr>
                <a:t>》</a:t>
              </a:r>
              <a:r>
                <a:rPr lang="zh-CN" altLang="en-US" dirty="0">
                  <a:latin typeface="方正隶变_GBK" panose="03000509000000000000" charset="-122"/>
                  <a:ea typeface="方正隶变_GBK" panose="03000509000000000000" charset="-122"/>
                </a:rPr>
                <a:t>中就有汉代京城九月九日时人们游玩观景之记载。在东晋时，有著名的“龙山落帽”故事。</a:t>
              </a:r>
            </a:p>
          </p:txBody>
        </p:sp>
      </p:gr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75"/>
                                        <p:tgtEl>
                                          <p:spTgt spid="4"/>
                                        </p:tgtEl>
                                      </p:cBhvr>
                                    </p:animEffect>
                                  </p:childTnLst>
                                </p:cTn>
                              </p:par>
                            </p:childTnLst>
                          </p:cTn>
                        </p:par>
                        <p:par>
                          <p:cTn id="8" fill="hold">
                            <p:stCondLst>
                              <p:cond delay="1000"/>
                            </p:stCondLst>
                            <p:childTnLst>
                              <p:par>
                                <p:cTn id="9" presetID="22" presetClass="entr" presetSubtype="1" fill="hold" grpId="0" nodeType="afterEffect">
                                  <p:stCondLst>
                                    <p:cond delay="30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75"/>
                                        <p:tgtEl>
                                          <p:spTgt spid="8"/>
                                        </p:tgtEl>
                                      </p:cBhvr>
                                    </p:animEffect>
                                  </p:childTnLst>
                                </p:cTn>
                              </p:par>
                            </p:childTnLst>
                          </p:cTn>
                        </p:par>
                        <p:par>
                          <p:cTn id="12" fill="hold">
                            <p:stCondLst>
                              <p:cond delay="2300"/>
                            </p:stCondLst>
                            <p:childTnLst>
                              <p:par>
                                <p:cTn id="13" presetID="23" presetClass="entr" presetSubtype="32" fill="hold" nodeType="afterEffect">
                                  <p:stCondLst>
                                    <p:cond delay="8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75" fill="hold"/>
                                        <p:tgtEl>
                                          <p:spTgt spid="5"/>
                                        </p:tgtEl>
                                        <p:attrNameLst>
                                          <p:attrName>ppt_w</p:attrName>
                                        </p:attrNameLst>
                                      </p:cBhvr>
                                      <p:tavLst>
                                        <p:tav tm="0">
                                          <p:val>
                                            <p:strVal val="4*#ppt_w"/>
                                          </p:val>
                                        </p:tav>
                                        <p:tav tm="100000">
                                          <p:val>
                                            <p:strVal val="#ppt_w"/>
                                          </p:val>
                                        </p:tav>
                                      </p:tavLst>
                                    </p:anim>
                                    <p:anim calcmode="lin" valueType="num">
                                      <p:cBhvr>
                                        <p:cTn id="16" dur="575" fill="hold"/>
                                        <p:tgtEl>
                                          <p:spTgt spid="5"/>
                                        </p:tgtEl>
                                        <p:attrNameLst>
                                          <p:attrName>ppt_h</p:attrName>
                                        </p:attrNameLst>
                                      </p:cBhvr>
                                      <p:tavLst>
                                        <p:tav tm="0">
                                          <p:val>
                                            <p:strVal val="4*#ppt_h"/>
                                          </p:val>
                                        </p:tav>
                                        <p:tav tm="100000">
                                          <p:val>
                                            <p:strVal val="#ppt_h"/>
                                          </p:val>
                                        </p:tav>
                                      </p:tavLst>
                                    </p:anim>
                                  </p:childTnLst>
                                </p:cTn>
                              </p:par>
                            </p:childTnLst>
                          </p:cTn>
                        </p:par>
                        <p:par>
                          <p:cTn id="17" fill="hold">
                            <p:stCondLst>
                              <p:cond delay="4100"/>
                            </p:stCondLst>
                            <p:childTnLst>
                              <p:par>
                                <p:cTn id="18" presetID="10"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4600"/>
                            </p:stCondLst>
                            <p:childTnLst>
                              <p:par>
                                <p:cTn id="22" presetID="50" presetClass="entr" presetSubtype="0" decel="10000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3"/>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87790" y="0"/>
            <a:ext cx="0" cy="2616591"/>
          </a:xfrm>
          <a:prstGeom prst="line">
            <a:avLst/>
          </a:prstGeom>
        </p:spPr>
        <p:style>
          <a:lnRef idx="1">
            <a:schemeClr val="dk1"/>
          </a:lnRef>
          <a:fillRef idx="0">
            <a:schemeClr val="dk1"/>
          </a:fillRef>
          <a:effectRef idx="0">
            <a:schemeClr val="dk1"/>
          </a:effectRef>
          <a:fontRef idx="minor">
            <a:schemeClr val="tx1"/>
          </a:fontRef>
        </p:style>
      </p:cxnSp>
      <p:grpSp>
        <p:nvGrpSpPr>
          <p:cNvPr id="5" name="组合 4"/>
          <p:cNvGrpSpPr/>
          <p:nvPr/>
        </p:nvGrpSpPr>
        <p:grpSpPr>
          <a:xfrm>
            <a:off x="237826" y="1154227"/>
            <a:ext cx="355538" cy="606781"/>
            <a:chOff x="7435708" y="2114395"/>
            <a:chExt cx="430820" cy="735261"/>
          </a:xfrm>
        </p:grpSpPr>
        <p:pic>
          <p:nvPicPr>
            <p:cNvPr id="6" name="Picture 4" descr="印章 源底"/>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7435708" y="2138497"/>
              <a:ext cx="330938" cy="70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600" dirty="0">
                  <a:solidFill>
                    <a:srgbClr val="FFFFFF"/>
                  </a:solidFill>
                  <a:latin typeface="楷体" panose="02010609060101010101" pitchFamily="49" charset="-122"/>
                  <a:ea typeface="楷体" panose="02010609060101010101" pitchFamily="49" charset="-122"/>
                </a:rPr>
                <a:t>习俗</a:t>
              </a:r>
            </a:p>
          </p:txBody>
        </p:sp>
      </p:grpSp>
      <p:sp>
        <p:nvSpPr>
          <p:cNvPr id="8" name="文本框 7"/>
          <p:cNvSpPr txBox="1"/>
          <p:nvPr/>
        </p:nvSpPr>
        <p:spPr>
          <a:xfrm>
            <a:off x="170815" y="196850"/>
            <a:ext cx="490220" cy="957580"/>
          </a:xfrm>
          <a:prstGeom prst="rect">
            <a:avLst/>
          </a:prstGeom>
          <a:noFill/>
        </p:spPr>
        <p:txBody>
          <a:bodyPr vert="eaVert" wrap="square" rtlCol="0">
            <a:spAutoFit/>
          </a:bodyPr>
          <a:lstStyle/>
          <a:p>
            <a:r>
              <a:rPr lang="zh-CN" altLang="en-US" sz="2000" dirty="0">
                <a:latin typeface="楷体" panose="02010609060101010101" pitchFamily="49" charset="-122"/>
                <a:ea typeface="楷体" panose="02010609060101010101" pitchFamily="49" charset="-122"/>
              </a:rPr>
              <a:t>第二章</a:t>
            </a:r>
          </a:p>
        </p:txBody>
      </p:sp>
      <p:pic>
        <p:nvPicPr>
          <p:cNvPr id="2" name="图片 1" descr="e5bba96ef6fa635fc99eea34076cb88d"/>
          <p:cNvPicPr>
            <a:picLocks noChangeAspect="1"/>
          </p:cNvPicPr>
          <p:nvPr/>
        </p:nvPicPr>
        <p:blipFill>
          <a:blip r:embed="rId4"/>
          <a:stretch>
            <a:fillRect/>
          </a:stretch>
        </p:blipFill>
        <p:spPr>
          <a:xfrm>
            <a:off x="8430895" y="1611630"/>
            <a:ext cx="3785235" cy="5271135"/>
          </a:xfrm>
          <a:prstGeom prst="rect">
            <a:avLst/>
          </a:prstGeom>
        </p:spPr>
      </p:pic>
      <p:sp>
        <p:nvSpPr>
          <p:cNvPr id="3" name="文本框 2"/>
          <p:cNvSpPr txBox="1"/>
          <p:nvPr/>
        </p:nvSpPr>
        <p:spPr>
          <a:xfrm>
            <a:off x="4157839" y="1519116"/>
            <a:ext cx="3876040" cy="4051777"/>
          </a:xfrm>
          <a:prstGeom prst="rect">
            <a:avLst/>
          </a:prstGeom>
          <a:noFill/>
        </p:spPr>
        <p:txBody>
          <a:bodyPr vert="eaVert">
            <a:spAutoFit/>
          </a:bodyPr>
          <a:lstStyle/>
          <a:p>
            <a:pPr eaLnBrk="1" fontAlgn="auto" hangingPunct="1">
              <a:lnSpc>
                <a:spcPct val="120000"/>
              </a:lnSpc>
              <a:spcBef>
                <a:spcPts val="0"/>
              </a:spcBef>
              <a:spcAft>
                <a:spcPts val="0"/>
              </a:spcAft>
              <a:defRPr/>
            </a:pPr>
            <a:r>
              <a:rPr lang="zh-CN" altLang="en-US" sz="2000" dirty="0">
                <a:latin typeface="方正隶变_GBK" panose="03000509000000000000" charset="-122"/>
                <a:ea typeface="方正隶变_GBK" panose="03000509000000000000" charset="-122"/>
              </a:rPr>
              <a:t>古代还风行九九插茱萸的习俗，所以又叫做茱萸节。茱萸入药，可制酒养身祛病。插茱萸和簪菊花在唐代就已经很普遍。茱萸香味浓，有驱虫去湿、逐风邪的作用，并能消积食，治寒热。民间认为九月初九也是逢凶之日，多灾多难，所以在重阳节人们喜欢佩带茱萸以辟邪求吉。茱萸因此还被人们称为“辟邪翁”。</a:t>
            </a:r>
          </a:p>
        </p:txBody>
      </p:sp>
      <p:grpSp>
        <p:nvGrpSpPr>
          <p:cNvPr id="9" name="组合 24"/>
          <p:cNvGrpSpPr/>
          <p:nvPr/>
        </p:nvGrpSpPr>
        <p:grpSpPr bwMode="auto">
          <a:xfrm>
            <a:off x="1915515" y="1995208"/>
            <a:ext cx="1794134" cy="3098800"/>
            <a:chOff x="187167" y="1601919"/>
            <a:chExt cx="1345999" cy="2323813"/>
          </a:xfrm>
        </p:grpSpPr>
        <p:sp>
          <p:nvSpPr>
            <p:cNvPr id="10" name="文本框 9"/>
            <p:cNvSpPr txBox="1"/>
            <p:nvPr/>
          </p:nvSpPr>
          <p:spPr>
            <a:xfrm>
              <a:off x="192505" y="1716615"/>
              <a:ext cx="1340661" cy="1083811"/>
            </a:xfrm>
            <a:prstGeom prst="rect">
              <a:avLst/>
            </a:prstGeom>
            <a:noFill/>
            <a:ln>
              <a:noFill/>
            </a:ln>
          </p:spPr>
          <p:txBody>
            <a:bodyPr>
              <a:spAutoFit/>
            </a:bodyPr>
            <a:lstStyle/>
            <a:p>
              <a:pPr algn="ctr" eaLnBrk="1" fontAlgn="auto" hangingPunct="1">
                <a:spcBef>
                  <a:spcPts val="0"/>
                </a:spcBef>
                <a:spcAft>
                  <a:spcPts val="0"/>
                </a:spcAft>
                <a:defRPr/>
              </a:pPr>
              <a:r>
                <a:rPr lang="zh-CN" altLang="en-US" sz="8800" dirty="0">
                  <a:latin typeface="方正隶变_GBK" panose="03000509000000000000" charset="-122"/>
                  <a:ea typeface="方正隶变_GBK" panose="03000509000000000000" charset="-122"/>
                </a:rPr>
                <a:t>茱</a:t>
              </a:r>
            </a:p>
          </p:txBody>
        </p:sp>
        <p:sp>
          <p:nvSpPr>
            <p:cNvPr id="11" name="文本框 10"/>
            <p:cNvSpPr txBox="1"/>
            <p:nvPr/>
          </p:nvSpPr>
          <p:spPr>
            <a:xfrm>
              <a:off x="187167" y="2652940"/>
              <a:ext cx="1340661" cy="1083811"/>
            </a:xfrm>
            <a:prstGeom prst="rect">
              <a:avLst/>
            </a:prstGeom>
            <a:noFill/>
            <a:ln>
              <a:noFill/>
            </a:ln>
          </p:spPr>
          <p:txBody>
            <a:bodyPr>
              <a:spAutoFit/>
            </a:bodyPr>
            <a:lstStyle/>
            <a:p>
              <a:pPr algn="ctr" eaLnBrk="1" fontAlgn="auto" hangingPunct="1">
                <a:spcBef>
                  <a:spcPts val="0"/>
                </a:spcBef>
                <a:spcAft>
                  <a:spcPts val="0"/>
                </a:spcAft>
                <a:defRPr/>
              </a:pPr>
              <a:r>
                <a:rPr lang="zh-CN" altLang="en-US" sz="8800" dirty="0">
                  <a:latin typeface="方正隶变_GBK" panose="03000509000000000000" charset="-122"/>
                  <a:ea typeface="方正隶变_GBK" panose="03000509000000000000" charset="-122"/>
                </a:rPr>
                <a:t>萸</a:t>
              </a:r>
            </a:p>
          </p:txBody>
        </p:sp>
        <p:grpSp>
          <p:nvGrpSpPr>
            <p:cNvPr id="12" name="组合 14"/>
            <p:cNvGrpSpPr/>
            <p:nvPr/>
          </p:nvGrpSpPr>
          <p:grpSpPr bwMode="auto">
            <a:xfrm>
              <a:off x="742520" y="1601919"/>
              <a:ext cx="603689" cy="2231126"/>
              <a:chOff x="842209" y="1691295"/>
              <a:chExt cx="504000" cy="2141750"/>
            </a:xfrm>
          </p:grpSpPr>
          <p:cxnSp>
            <p:nvCxnSpPr>
              <p:cNvPr id="15" name="直接连接符 14"/>
              <p:cNvCxnSpPr/>
              <p:nvPr/>
            </p:nvCxnSpPr>
            <p:spPr>
              <a:xfrm flipV="1">
                <a:off x="841727" y="1691295"/>
                <a:ext cx="0" cy="216368"/>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1727" y="1691295"/>
                <a:ext cx="505108"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346835" y="1691295"/>
                <a:ext cx="0" cy="1133646"/>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1727" y="2699997"/>
                <a:ext cx="0" cy="1133646"/>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41727" y="3833643"/>
                <a:ext cx="505108"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345510" y="3617275"/>
                <a:ext cx="0" cy="216368"/>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nvGrpSpPr>
            <p:cNvPr id="13" name="组合 15"/>
            <p:cNvGrpSpPr/>
            <p:nvPr/>
          </p:nvGrpSpPr>
          <p:grpSpPr bwMode="auto">
            <a:xfrm>
              <a:off x="858231" y="1719434"/>
              <a:ext cx="626809" cy="2206298"/>
              <a:chOff x="842209" y="1691295"/>
              <a:chExt cx="504000" cy="2141750"/>
            </a:xfrm>
          </p:grpSpPr>
          <p:cxnSp>
            <p:nvCxnSpPr>
              <p:cNvPr id="14" name="直接连接符 13"/>
              <p:cNvCxnSpPr/>
              <p:nvPr/>
            </p:nvCxnSpPr>
            <p:spPr>
              <a:xfrm flipV="1">
                <a:off x="841914" y="1691242"/>
                <a:ext cx="0" cy="215721"/>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1914" y="1691242"/>
                <a:ext cx="504353"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346267" y="1691242"/>
                <a:ext cx="0" cy="1134077"/>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41914" y="2698968"/>
                <a:ext cx="0" cy="1134077"/>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41914" y="3833045"/>
                <a:ext cx="504353"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1344990" y="3617324"/>
                <a:ext cx="0" cy="215721"/>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75"/>
                                        <p:tgtEl>
                                          <p:spTgt spid="4"/>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75"/>
                                        <p:tgtEl>
                                          <p:spTgt spid="8"/>
                                        </p:tgtEl>
                                      </p:cBhvr>
                                    </p:animEffect>
                                  </p:childTnLst>
                                </p:cTn>
                              </p:par>
                              <p:par>
                                <p:cTn id="11" presetID="23" presetClass="entr" presetSubtype="32" fill="hold" nodeType="withEffect">
                                  <p:stCondLst>
                                    <p:cond delay="8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75" fill="hold"/>
                                        <p:tgtEl>
                                          <p:spTgt spid="5"/>
                                        </p:tgtEl>
                                        <p:attrNameLst>
                                          <p:attrName>ppt_w</p:attrName>
                                        </p:attrNameLst>
                                      </p:cBhvr>
                                      <p:tavLst>
                                        <p:tav tm="0">
                                          <p:val>
                                            <p:strVal val="4*#ppt_w"/>
                                          </p:val>
                                        </p:tav>
                                        <p:tav tm="100000">
                                          <p:val>
                                            <p:strVal val="#ppt_w"/>
                                          </p:val>
                                        </p:tav>
                                      </p:tavLst>
                                    </p:anim>
                                    <p:anim calcmode="lin" valueType="num">
                                      <p:cBhvr>
                                        <p:cTn id="14" dur="575"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1003</Words>
  <Application>Microsoft Office PowerPoint</Application>
  <PresentationFormat>宽屏</PresentationFormat>
  <Paragraphs>76</Paragraphs>
  <Slides>16</Slides>
  <Notes>16</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方正隶变_GBK</vt:lpstr>
      <vt:lpstr>楷体</vt:lpstr>
      <vt:lpstr>宋体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dc:creator>Administrator</dc:creator>
  <cp:keywords>RP</cp:keywords>
  <dc:description>RP</dc:description>
  <cp:lastModifiedBy>Administrator</cp:lastModifiedBy>
  <cp:revision>13</cp:revision>
  <dcterms:created xsi:type="dcterms:W3CDTF">2017-10-10T10:00:00Z</dcterms:created>
  <dcterms:modified xsi:type="dcterms:W3CDTF">2017-12-23T04:02:53Z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