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7" r:id="rId12"/>
    <p:sldId id="268" r:id="rId13"/>
    <p:sldId id="272" r:id="rId14"/>
    <p:sldId id="266" r:id="rId15"/>
    <p:sldId id="269" r:id="rId16"/>
    <p:sldId id="270" r:id="rId17"/>
    <p:sldId id="271" r:id="rId18"/>
    <p:sldId id="273" r:id="rId19"/>
    <p:sldId id="274" r:id="rId20"/>
    <p:sldId id="275" r:id="rId21"/>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9900"/>
    <a:srgbClr val="FC7218"/>
    <a:srgbClr val="EC84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97" autoAdjust="0"/>
    <p:restoredTop sz="89651" autoAdjust="0"/>
  </p:normalViewPr>
  <p:slideViewPr>
    <p:cSldViewPr>
      <p:cViewPr varScale="1">
        <p:scale>
          <a:sx n="105" d="100"/>
          <a:sy n="105" d="100"/>
        </p:scale>
        <p:origin x="1758"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653470B-9346-418D-ABC8-3286ED36B69F}" type="datetimeFigureOut">
              <a:rPr lang="zh-CN" altLang="en-US" smtClean="0"/>
              <a:pPr/>
              <a:t>2017/7/24</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4977475-696D-4507-B8C6-AADE480C438F}" type="slidenum">
              <a:rPr lang="zh-CN" altLang="en-US" smtClean="0"/>
              <a:pPr/>
              <a:t>‹#›</a:t>
            </a:fld>
            <a:endParaRPr lang="zh-CN" altLang="en-US"/>
          </a:p>
        </p:txBody>
      </p:sp>
    </p:spTree>
    <p:extLst>
      <p:ext uri="{BB962C8B-B14F-4D97-AF65-F5344CB8AC3E}">
        <p14:creationId xmlns:p14="http://schemas.microsoft.com/office/powerpoint/2010/main" val="6050781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4977475-696D-4507-B8C6-AADE480C438F}" type="slidenum">
              <a:rPr lang="zh-CN" altLang="en-US" smtClean="0"/>
              <a:pPr/>
              <a:t>1</a:t>
            </a:fld>
            <a:endParaRPr lang="zh-CN" altLang="en-US"/>
          </a:p>
        </p:txBody>
      </p:sp>
    </p:spTree>
    <p:extLst>
      <p:ext uri="{BB962C8B-B14F-4D97-AF65-F5344CB8AC3E}">
        <p14:creationId xmlns:p14="http://schemas.microsoft.com/office/powerpoint/2010/main" val="34843199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977475-696D-4507-B8C6-AADE480C438F}" type="slidenum">
              <a:rPr lang="zh-CN" altLang="en-US" smtClean="0"/>
              <a:pPr/>
              <a:t>10</a:t>
            </a:fld>
            <a:endParaRPr lang="zh-CN" altLang="en-US"/>
          </a:p>
        </p:txBody>
      </p:sp>
    </p:spTree>
    <p:extLst>
      <p:ext uri="{BB962C8B-B14F-4D97-AF65-F5344CB8AC3E}">
        <p14:creationId xmlns:p14="http://schemas.microsoft.com/office/powerpoint/2010/main" val="23783881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977475-696D-4507-B8C6-AADE480C438F}" type="slidenum">
              <a:rPr lang="zh-CN" altLang="en-US" smtClean="0"/>
              <a:pPr/>
              <a:t>11</a:t>
            </a:fld>
            <a:endParaRPr lang="zh-CN" altLang="en-US"/>
          </a:p>
        </p:txBody>
      </p:sp>
    </p:spTree>
    <p:extLst>
      <p:ext uri="{BB962C8B-B14F-4D97-AF65-F5344CB8AC3E}">
        <p14:creationId xmlns:p14="http://schemas.microsoft.com/office/powerpoint/2010/main" val="21800802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977475-696D-4507-B8C6-AADE480C438F}" type="slidenum">
              <a:rPr lang="zh-CN" altLang="en-US" smtClean="0"/>
              <a:pPr/>
              <a:t>12</a:t>
            </a:fld>
            <a:endParaRPr lang="zh-CN" altLang="en-US"/>
          </a:p>
        </p:txBody>
      </p:sp>
    </p:spTree>
    <p:extLst>
      <p:ext uri="{BB962C8B-B14F-4D97-AF65-F5344CB8AC3E}">
        <p14:creationId xmlns:p14="http://schemas.microsoft.com/office/powerpoint/2010/main" val="38783824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977475-696D-4507-B8C6-AADE480C438F}" type="slidenum">
              <a:rPr lang="zh-CN" altLang="en-US" smtClean="0"/>
              <a:pPr/>
              <a:t>13</a:t>
            </a:fld>
            <a:endParaRPr lang="zh-CN" altLang="en-US"/>
          </a:p>
        </p:txBody>
      </p:sp>
    </p:spTree>
    <p:extLst>
      <p:ext uri="{BB962C8B-B14F-4D97-AF65-F5344CB8AC3E}">
        <p14:creationId xmlns:p14="http://schemas.microsoft.com/office/powerpoint/2010/main" val="9017252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977475-696D-4507-B8C6-AADE480C438F}" type="slidenum">
              <a:rPr lang="zh-CN" altLang="en-US" smtClean="0"/>
              <a:pPr/>
              <a:t>14</a:t>
            </a:fld>
            <a:endParaRPr lang="zh-CN" altLang="en-US"/>
          </a:p>
        </p:txBody>
      </p:sp>
    </p:spTree>
    <p:extLst>
      <p:ext uri="{BB962C8B-B14F-4D97-AF65-F5344CB8AC3E}">
        <p14:creationId xmlns:p14="http://schemas.microsoft.com/office/powerpoint/2010/main" val="26016524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977475-696D-4507-B8C6-AADE480C438F}" type="slidenum">
              <a:rPr lang="zh-CN" altLang="en-US" smtClean="0"/>
              <a:pPr/>
              <a:t>15</a:t>
            </a:fld>
            <a:endParaRPr lang="zh-CN" altLang="en-US"/>
          </a:p>
        </p:txBody>
      </p:sp>
    </p:spTree>
    <p:extLst>
      <p:ext uri="{BB962C8B-B14F-4D97-AF65-F5344CB8AC3E}">
        <p14:creationId xmlns:p14="http://schemas.microsoft.com/office/powerpoint/2010/main" val="14328743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977475-696D-4507-B8C6-AADE480C438F}" type="slidenum">
              <a:rPr lang="zh-CN" altLang="en-US" smtClean="0"/>
              <a:pPr/>
              <a:t>16</a:t>
            </a:fld>
            <a:endParaRPr lang="zh-CN" altLang="en-US"/>
          </a:p>
        </p:txBody>
      </p:sp>
    </p:spTree>
    <p:extLst>
      <p:ext uri="{BB962C8B-B14F-4D97-AF65-F5344CB8AC3E}">
        <p14:creationId xmlns:p14="http://schemas.microsoft.com/office/powerpoint/2010/main" val="6835781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977475-696D-4507-B8C6-AADE480C438F}" type="slidenum">
              <a:rPr lang="zh-CN" altLang="en-US" smtClean="0"/>
              <a:pPr/>
              <a:t>17</a:t>
            </a:fld>
            <a:endParaRPr lang="zh-CN" altLang="en-US"/>
          </a:p>
        </p:txBody>
      </p:sp>
    </p:spTree>
    <p:extLst>
      <p:ext uri="{BB962C8B-B14F-4D97-AF65-F5344CB8AC3E}">
        <p14:creationId xmlns:p14="http://schemas.microsoft.com/office/powerpoint/2010/main" val="30919701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977475-696D-4507-B8C6-AADE480C438F}" type="slidenum">
              <a:rPr lang="zh-CN" altLang="en-US" smtClean="0"/>
              <a:pPr/>
              <a:t>18</a:t>
            </a:fld>
            <a:endParaRPr lang="zh-CN" altLang="en-US"/>
          </a:p>
        </p:txBody>
      </p:sp>
    </p:spTree>
    <p:extLst>
      <p:ext uri="{BB962C8B-B14F-4D97-AF65-F5344CB8AC3E}">
        <p14:creationId xmlns:p14="http://schemas.microsoft.com/office/powerpoint/2010/main" val="40459343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977475-696D-4507-B8C6-AADE480C438F}" type="slidenum">
              <a:rPr lang="zh-CN" altLang="en-US" smtClean="0"/>
              <a:pPr/>
              <a:t>19</a:t>
            </a:fld>
            <a:endParaRPr lang="zh-CN" altLang="en-US"/>
          </a:p>
        </p:txBody>
      </p:sp>
    </p:spTree>
    <p:extLst>
      <p:ext uri="{BB962C8B-B14F-4D97-AF65-F5344CB8AC3E}">
        <p14:creationId xmlns:p14="http://schemas.microsoft.com/office/powerpoint/2010/main" val="12315598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977475-696D-4507-B8C6-AADE480C438F}" type="slidenum">
              <a:rPr lang="zh-CN" altLang="en-US" smtClean="0"/>
              <a:pPr/>
              <a:t>2</a:t>
            </a:fld>
            <a:endParaRPr lang="zh-CN" altLang="en-US"/>
          </a:p>
        </p:txBody>
      </p:sp>
    </p:spTree>
    <p:extLst>
      <p:ext uri="{BB962C8B-B14F-4D97-AF65-F5344CB8AC3E}">
        <p14:creationId xmlns:p14="http://schemas.microsoft.com/office/powerpoint/2010/main" val="17204346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977475-696D-4507-B8C6-AADE480C438F}" type="slidenum">
              <a:rPr lang="zh-CN" altLang="en-US" smtClean="0"/>
              <a:pPr/>
              <a:t>20</a:t>
            </a:fld>
            <a:endParaRPr lang="zh-CN" altLang="en-US"/>
          </a:p>
        </p:txBody>
      </p:sp>
    </p:spTree>
    <p:extLst>
      <p:ext uri="{BB962C8B-B14F-4D97-AF65-F5344CB8AC3E}">
        <p14:creationId xmlns:p14="http://schemas.microsoft.com/office/powerpoint/2010/main" val="42641235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4977475-696D-4507-B8C6-AADE480C438F}" type="slidenum">
              <a:rPr lang="zh-CN" altLang="en-US" smtClean="0"/>
              <a:pPr/>
              <a:t>3</a:t>
            </a:fld>
            <a:endParaRPr lang="zh-CN" altLang="en-US"/>
          </a:p>
        </p:txBody>
      </p:sp>
    </p:spTree>
    <p:extLst>
      <p:ext uri="{BB962C8B-B14F-4D97-AF65-F5344CB8AC3E}">
        <p14:creationId xmlns:p14="http://schemas.microsoft.com/office/powerpoint/2010/main" val="11660475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4977475-696D-4507-B8C6-AADE480C438F}" type="slidenum">
              <a:rPr lang="zh-CN" altLang="en-US" smtClean="0"/>
              <a:pPr/>
              <a:t>4</a:t>
            </a:fld>
            <a:endParaRPr lang="zh-CN" altLang="en-US"/>
          </a:p>
        </p:txBody>
      </p:sp>
    </p:spTree>
    <p:extLst>
      <p:ext uri="{BB962C8B-B14F-4D97-AF65-F5344CB8AC3E}">
        <p14:creationId xmlns:p14="http://schemas.microsoft.com/office/powerpoint/2010/main" val="40801865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977475-696D-4507-B8C6-AADE480C438F}" type="slidenum">
              <a:rPr lang="zh-CN" altLang="en-US" smtClean="0"/>
              <a:pPr/>
              <a:t>5</a:t>
            </a:fld>
            <a:endParaRPr lang="zh-CN" altLang="en-US"/>
          </a:p>
        </p:txBody>
      </p:sp>
    </p:spTree>
    <p:extLst>
      <p:ext uri="{BB962C8B-B14F-4D97-AF65-F5344CB8AC3E}">
        <p14:creationId xmlns:p14="http://schemas.microsoft.com/office/powerpoint/2010/main" val="35545279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977475-696D-4507-B8C6-AADE480C438F}" type="slidenum">
              <a:rPr lang="zh-CN" altLang="en-US" smtClean="0"/>
              <a:pPr/>
              <a:t>6</a:t>
            </a:fld>
            <a:endParaRPr lang="zh-CN" altLang="en-US"/>
          </a:p>
        </p:txBody>
      </p:sp>
    </p:spTree>
    <p:extLst>
      <p:ext uri="{BB962C8B-B14F-4D97-AF65-F5344CB8AC3E}">
        <p14:creationId xmlns:p14="http://schemas.microsoft.com/office/powerpoint/2010/main" val="21932576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977475-696D-4507-B8C6-AADE480C438F}" type="slidenum">
              <a:rPr lang="zh-CN" altLang="en-US" smtClean="0"/>
              <a:pPr/>
              <a:t>7</a:t>
            </a:fld>
            <a:endParaRPr lang="zh-CN" altLang="en-US"/>
          </a:p>
        </p:txBody>
      </p:sp>
    </p:spTree>
    <p:extLst>
      <p:ext uri="{BB962C8B-B14F-4D97-AF65-F5344CB8AC3E}">
        <p14:creationId xmlns:p14="http://schemas.microsoft.com/office/powerpoint/2010/main" val="14524442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977475-696D-4507-B8C6-AADE480C438F}" type="slidenum">
              <a:rPr lang="zh-CN" altLang="en-US" smtClean="0"/>
              <a:pPr/>
              <a:t>8</a:t>
            </a:fld>
            <a:endParaRPr lang="zh-CN" altLang="en-US"/>
          </a:p>
        </p:txBody>
      </p:sp>
    </p:spTree>
    <p:extLst>
      <p:ext uri="{BB962C8B-B14F-4D97-AF65-F5344CB8AC3E}">
        <p14:creationId xmlns:p14="http://schemas.microsoft.com/office/powerpoint/2010/main" val="28954118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977475-696D-4507-B8C6-AADE480C438F}" type="slidenum">
              <a:rPr lang="zh-CN" altLang="en-US" smtClean="0"/>
              <a:pPr/>
              <a:t>9</a:t>
            </a:fld>
            <a:endParaRPr lang="zh-CN" altLang="en-US"/>
          </a:p>
        </p:txBody>
      </p:sp>
    </p:spTree>
    <p:extLst>
      <p:ext uri="{BB962C8B-B14F-4D97-AF65-F5344CB8AC3E}">
        <p14:creationId xmlns:p14="http://schemas.microsoft.com/office/powerpoint/2010/main" val="23734210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736913A-E072-4E9B-A9D3-1486471D97C4}" type="datetimeFigureOut">
              <a:rPr lang="zh-CN" altLang="en-US" smtClean="0"/>
              <a:pPr/>
              <a:t>2017/7/24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4405D6D-572E-4F77-8838-A50BCC23A5B1}"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736913A-E072-4E9B-A9D3-1486471D97C4}" type="datetimeFigureOut">
              <a:rPr lang="zh-CN" altLang="en-US" smtClean="0"/>
              <a:pPr/>
              <a:t>2017/7/24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4405D6D-572E-4F77-8838-A50BCC23A5B1}"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736913A-E072-4E9B-A9D3-1486471D97C4}" type="datetimeFigureOut">
              <a:rPr lang="zh-CN" altLang="en-US" smtClean="0"/>
              <a:pPr/>
              <a:t>2017/7/24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4405D6D-572E-4F77-8838-A50BCC23A5B1}"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736913A-E072-4E9B-A9D3-1486471D97C4}" type="datetimeFigureOut">
              <a:rPr lang="zh-CN" altLang="en-US" smtClean="0"/>
              <a:pPr/>
              <a:t>2017/7/24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4405D6D-572E-4F77-8838-A50BCC23A5B1}"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4736913A-E072-4E9B-A9D3-1486471D97C4}" type="datetimeFigureOut">
              <a:rPr lang="zh-CN" altLang="en-US" smtClean="0"/>
              <a:pPr/>
              <a:t>2017/7/24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4405D6D-572E-4F77-8838-A50BCC23A5B1}"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736913A-E072-4E9B-A9D3-1486471D97C4}" type="datetimeFigureOut">
              <a:rPr lang="zh-CN" altLang="en-US" smtClean="0"/>
              <a:pPr/>
              <a:t>2017/7/24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4405D6D-572E-4F77-8838-A50BCC23A5B1}"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736913A-E072-4E9B-A9D3-1486471D97C4}" type="datetimeFigureOut">
              <a:rPr lang="zh-CN" altLang="en-US" smtClean="0"/>
              <a:pPr/>
              <a:t>2017/7/24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4405D6D-572E-4F77-8838-A50BCC23A5B1}"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736913A-E072-4E9B-A9D3-1486471D97C4}" type="datetimeFigureOut">
              <a:rPr lang="zh-CN" altLang="en-US" smtClean="0"/>
              <a:pPr/>
              <a:t>2017/7/24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4405D6D-572E-4F77-8838-A50BCC23A5B1}"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736913A-E072-4E9B-A9D3-1486471D97C4}" type="datetimeFigureOut">
              <a:rPr lang="zh-CN" altLang="en-US" smtClean="0"/>
              <a:pPr/>
              <a:t>2017/7/24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4405D6D-572E-4F77-8838-A50BCC23A5B1}"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736913A-E072-4E9B-A9D3-1486471D97C4}" type="datetimeFigureOut">
              <a:rPr lang="zh-CN" altLang="en-US" smtClean="0"/>
              <a:pPr/>
              <a:t>2017/7/24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4405D6D-572E-4F77-8838-A50BCC23A5B1}"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736913A-E072-4E9B-A9D3-1486471D97C4}" type="datetimeFigureOut">
              <a:rPr lang="zh-CN" altLang="en-US" smtClean="0"/>
              <a:pPr/>
              <a:t>2017/7/24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4405D6D-572E-4F77-8838-A50BCC23A5B1}"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36913A-E072-4E9B-A9D3-1486471D97C4}" type="datetimeFigureOut">
              <a:rPr lang="zh-CN" altLang="en-US" smtClean="0"/>
              <a:pPr/>
              <a:t>2017/7/24</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405D6D-572E-4F77-8838-A50BCC23A5B1}"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39477" y="836712"/>
            <a:ext cx="9215372" cy="4510845"/>
            <a:chOff x="-39477" y="836712"/>
            <a:chExt cx="9215372" cy="4510845"/>
          </a:xfrm>
        </p:grpSpPr>
        <p:pic>
          <p:nvPicPr>
            <p:cNvPr id="35" name="图片 3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32407" y="836712"/>
              <a:ext cx="4343488" cy="2851150"/>
            </a:xfrm>
            <a:prstGeom prst="rect">
              <a:avLst/>
            </a:prstGeom>
          </p:spPr>
        </p:pic>
        <p:pic>
          <p:nvPicPr>
            <p:cNvPr id="36" name="图片 3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477" y="2496407"/>
              <a:ext cx="4343488" cy="2851150"/>
            </a:xfrm>
            <a:prstGeom prst="rect">
              <a:avLst/>
            </a:prstGeom>
          </p:spPr>
        </p:pic>
      </p:grpSp>
      <p:sp>
        <p:nvSpPr>
          <p:cNvPr id="38" name="TextBox 37"/>
          <p:cNvSpPr txBox="1"/>
          <p:nvPr/>
        </p:nvSpPr>
        <p:spPr>
          <a:xfrm rot="5400000">
            <a:off x="3623137" y="3506976"/>
            <a:ext cx="878581" cy="261610"/>
          </a:xfrm>
          <a:prstGeom prst="rect">
            <a:avLst/>
          </a:prstGeom>
          <a:noFill/>
        </p:spPr>
        <p:txBody>
          <a:bodyPr wrap="square" rtlCol="0">
            <a:spAutoFit/>
          </a:bodyPr>
          <a:lstStyle/>
          <a:p>
            <a:r>
              <a:rPr lang="en-US" altLang="zh-CN" sz="1100" dirty="0" smtClean="0">
                <a:solidFill>
                  <a:srgbClr val="FF0000"/>
                </a:solidFill>
                <a:latin typeface="微软雅黑" panose="020B0503020204020204" pitchFamily="34" charset="-122"/>
                <a:ea typeface="微软雅黑" panose="020B0503020204020204" pitchFamily="34" charset="-122"/>
              </a:rPr>
              <a:t>DESIGN</a:t>
            </a:r>
            <a:endParaRPr lang="en-US" altLang="zh-CN" sz="1100" dirty="0">
              <a:solidFill>
                <a:srgbClr val="FF0000"/>
              </a:solidFill>
              <a:latin typeface="微软雅黑" panose="020B0503020204020204" pitchFamily="34" charset="-122"/>
              <a:ea typeface="微软雅黑" panose="020B0503020204020204" pitchFamily="34" charset="-122"/>
            </a:endParaRPr>
          </a:p>
        </p:txBody>
      </p:sp>
      <p:pic>
        <p:nvPicPr>
          <p:cNvPr id="54" name="图片 53"/>
          <p:cNvPicPr>
            <a:picLocks noChangeAspect="1"/>
          </p:cNvPicPr>
          <p:nvPr/>
        </p:nvPicPr>
        <p:blipFill>
          <a:blip r:embed="rId5" cstate="print">
            <a:lum bright="70000" contrast="-70000"/>
            <a:extLst>
              <a:ext uri="{28A0092B-C50C-407E-A947-70E740481C1C}">
                <a14:useLocalDpi xmlns:a14="http://schemas.microsoft.com/office/drawing/2010/main" val="0"/>
              </a:ext>
            </a:extLst>
          </a:blip>
          <a:stretch>
            <a:fillRect/>
          </a:stretch>
        </p:blipFill>
        <p:spPr>
          <a:xfrm>
            <a:off x="3517756" y="2496407"/>
            <a:ext cx="1990348" cy="4370841"/>
          </a:xfrm>
          <a:prstGeom prst="rect">
            <a:avLst/>
          </a:prstGeom>
        </p:spPr>
      </p:pic>
      <p:grpSp>
        <p:nvGrpSpPr>
          <p:cNvPr id="55" name="组合 54"/>
          <p:cNvGrpSpPr/>
          <p:nvPr/>
        </p:nvGrpSpPr>
        <p:grpSpPr>
          <a:xfrm>
            <a:off x="2987824" y="4388449"/>
            <a:ext cx="2160240" cy="336695"/>
            <a:chOff x="2987824" y="4388449"/>
            <a:chExt cx="2160240" cy="336695"/>
          </a:xfrm>
        </p:grpSpPr>
        <p:sp>
          <p:nvSpPr>
            <p:cNvPr id="56" name="TextBox 55"/>
            <p:cNvSpPr txBox="1"/>
            <p:nvPr/>
          </p:nvSpPr>
          <p:spPr>
            <a:xfrm>
              <a:off x="2987824" y="4388449"/>
              <a:ext cx="2160240" cy="336695"/>
            </a:xfrm>
            <a:prstGeom prst="rect">
              <a:avLst/>
            </a:prstGeom>
            <a:noFill/>
          </p:spPr>
          <p:txBody>
            <a:bodyPr vert="horz" wrap="square" rtlCol="0">
              <a:spAutoFit/>
            </a:bodyPr>
            <a:lstStyle/>
            <a:p>
              <a:pPr>
                <a:lnSpc>
                  <a:spcPct val="150000"/>
                </a:lnSpc>
              </a:pPr>
              <a:r>
                <a:rPr lang="en-US" altLang="zh-CN" sz="1200" spc="300" dirty="0" smtClean="0">
                  <a:solidFill>
                    <a:schemeClr val="bg1"/>
                  </a:solidFill>
                  <a:latin typeface="微软雅黑" panose="020B0503020204020204" pitchFamily="34" charset="-122"/>
                  <a:ea typeface="微软雅黑" panose="020B0503020204020204" pitchFamily="34" charset="-122"/>
                </a:rPr>
                <a:t>【</a:t>
              </a:r>
              <a:r>
                <a:rPr lang="zh-CN" altLang="en-US" sz="1200" spc="300" dirty="0" smtClean="0">
                  <a:solidFill>
                    <a:schemeClr val="bg1"/>
                  </a:solidFill>
                  <a:latin typeface="微软雅黑" panose="020B0503020204020204" pitchFamily="34" charset="-122"/>
                  <a:ea typeface="微软雅黑" panose="020B0503020204020204" pitchFamily="34" charset="-122"/>
                </a:rPr>
                <a:t>小鹿模板毕业作品集</a:t>
              </a:r>
              <a:r>
                <a:rPr lang="en-US" altLang="zh-CN" sz="1200" spc="300" dirty="0" smtClean="0">
                  <a:solidFill>
                    <a:schemeClr val="bg1"/>
                  </a:solidFill>
                  <a:latin typeface="微软雅黑" panose="020B0503020204020204" pitchFamily="34" charset="-122"/>
                  <a:ea typeface="微软雅黑" panose="020B0503020204020204" pitchFamily="34" charset="-122"/>
                </a:rPr>
                <a:t>】</a:t>
              </a:r>
              <a:endParaRPr lang="zh-CN" altLang="en-US" sz="1200" spc="300" dirty="0">
                <a:solidFill>
                  <a:schemeClr val="bg1"/>
                </a:solidFill>
                <a:latin typeface="微软雅黑" panose="020B0503020204020204" pitchFamily="34" charset="-122"/>
                <a:ea typeface="微软雅黑" panose="020B0503020204020204" pitchFamily="34" charset="-122"/>
              </a:endParaRPr>
            </a:p>
          </p:txBody>
        </p:sp>
        <p:sp>
          <p:nvSpPr>
            <p:cNvPr id="57" name="同心圆 56"/>
            <p:cNvSpPr/>
            <p:nvPr/>
          </p:nvSpPr>
          <p:spPr>
            <a:xfrm>
              <a:off x="3851920" y="4532606"/>
              <a:ext cx="118895" cy="118895"/>
            </a:xfrm>
            <a:prstGeom prst="donu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58" name="TextBox 57"/>
          <p:cNvSpPr txBox="1"/>
          <p:nvPr/>
        </p:nvSpPr>
        <p:spPr>
          <a:xfrm>
            <a:off x="3059832" y="4694653"/>
            <a:ext cx="2232248" cy="369332"/>
          </a:xfrm>
          <a:prstGeom prst="rect">
            <a:avLst/>
          </a:prstGeom>
          <a:noFill/>
        </p:spPr>
        <p:txBody>
          <a:bodyPr wrap="square" rtlCol="0">
            <a:spAutoFit/>
          </a:bodyPr>
          <a:lstStyle/>
          <a:p>
            <a:r>
              <a:rPr lang="zh-CN" altLang="en-US" sz="900" dirty="0">
                <a:solidFill>
                  <a:schemeClr val="bg1"/>
                </a:solidFill>
                <a:latin typeface="微软雅黑" panose="020B0503020204020204" pitchFamily="34" charset="-122"/>
                <a:ea typeface="微软雅黑" panose="020B0503020204020204" pitchFamily="34" charset="-122"/>
              </a:rPr>
              <a:t>某某艺术学院</a:t>
            </a:r>
            <a:r>
              <a:rPr lang="en-US" altLang="zh-CN" sz="900" dirty="0">
                <a:solidFill>
                  <a:schemeClr val="bg1"/>
                </a:solidFill>
                <a:latin typeface="微软雅黑" panose="020B0503020204020204" pitchFamily="34" charset="-122"/>
                <a:ea typeface="微软雅黑" panose="020B0503020204020204" pitchFamily="34" charset="-122"/>
              </a:rPr>
              <a:t>-</a:t>
            </a:r>
            <a:r>
              <a:rPr lang="zh-CN" altLang="en-US" sz="900" dirty="0">
                <a:solidFill>
                  <a:schemeClr val="bg1"/>
                </a:solidFill>
                <a:latin typeface="微软雅黑" panose="020B0503020204020204" pitchFamily="34" charset="-122"/>
                <a:ea typeface="微软雅黑" panose="020B0503020204020204" pitchFamily="34" charset="-122"/>
              </a:rPr>
              <a:t>电子信息工程系            </a:t>
            </a:r>
            <a:endParaRPr lang="en-US" altLang="zh-CN" sz="900" dirty="0" smtClean="0">
              <a:solidFill>
                <a:schemeClr val="bg1"/>
              </a:solidFill>
              <a:latin typeface="微软雅黑" panose="020B0503020204020204" pitchFamily="34" charset="-122"/>
              <a:ea typeface="微软雅黑" panose="020B0503020204020204" pitchFamily="34" charset="-122"/>
            </a:endParaRPr>
          </a:p>
          <a:p>
            <a:r>
              <a:rPr lang="zh-CN" altLang="en-US" sz="900" dirty="0" smtClean="0">
                <a:solidFill>
                  <a:schemeClr val="bg1"/>
                </a:solidFill>
                <a:latin typeface="微软雅黑" panose="020B0503020204020204" pitchFamily="34" charset="-122"/>
                <a:ea typeface="微软雅黑" panose="020B0503020204020204" pitchFamily="34" charset="-122"/>
              </a:rPr>
              <a:t>电脑</a:t>
            </a:r>
            <a:r>
              <a:rPr lang="zh-CN" altLang="en-US" sz="900" dirty="0">
                <a:solidFill>
                  <a:schemeClr val="bg1"/>
                </a:solidFill>
                <a:latin typeface="微软雅黑" panose="020B0503020204020204" pitchFamily="34" charset="-122"/>
                <a:ea typeface="微软雅黑" panose="020B0503020204020204" pitchFamily="34" charset="-122"/>
              </a:rPr>
              <a:t>艺术设计</a:t>
            </a:r>
            <a:r>
              <a:rPr lang="en-US" altLang="zh-CN" sz="900" dirty="0">
                <a:solidFill>
                  <a:schemeClr val="bg1"/>
                </a:solidFill>
                <a:latin typeface="微软雅黑" panose="020B0503020204020204" pitchFamily="34" charset="-122"/>
                <a:ea typeface="微软雅黑" panose="020B0503020204020204" pitchFamily="34" charset="-122"/>
              </a:rPr>
              <a:t>8888</a:t>
            </a:r>
            <a:r>
              <a:rPr lang="zh-CN" altLang="en-US" sz="900" dirty="0">
                <a:solidFill>
                  <a:schemeClr val="bg1"/>
                </a:solidFill>
                <a:latin typeface="微软雅黑" panose="020B0503020204020204" pitchFamily="34" charset="-122"/>
                <a:ea typeface="微软雅黑" panose="020B0503020204020204" pitchFamily="34" charset="-122"/>
              </a:rPr>
              <a:t>班</a:t>
            </a:r>
          </a:p>
        </p:txBody>
      </p:sp>
    </p:spTree>
  </p:cSld>
  <p:clrMapOvr>
    <a:masterClrMapping/>
  </p:clrMapOvr>
  <mc:AlternateContent xmlns:mc="http://schemas.openxmlformats.org/markup-compatibility/2006" xmlns:p14="http://schemas.microsoft.com/office/powerpoint/2010/main">
    <mc:Choice Requires="p14">
      <p:transition spd="slow" p14:dur="4000" advClick="0" advTm="4000">
        <p14:vortex dir="r"/>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childTnLst>
                                </p:cTn>
                              </p:par>
                              <p:par>
                                <p:cTn id="10" presetID="35" presetClass="emph" presetSubtype="0" repeatCount="8000" fill="hold" nodeType="withEffect">
                                  <p:stCondLst>
                                    <p:cond delay="400"/>
                                  </p:stCondLst>
                                  <p:childTnLst>
                                    <p:anim calcmode="discrete" valueType="str">
                                      <p:cBhvr>
                                        <p:cTn id="11" dur="50" fill="hold"/>
                                        <p:tgtEl>
                                          <p:spTgt spid="34"/>
                                        </p:tgtEl>
                                        <p:attrNameLst>
                                          <p:attrName>style.visibility</p:attrName>
                                        </p:attrNameLst>
                                      </p:cBhvr>
                                      <p:tavLst>
                                        <p:tav tm="0">
                                          <p:val>
                                            <p:strVal val="hidden"/>
                                          </p:val>
                                        </p:tav>
                                        <p:tav tm="50000">
                                          <p:val>
                                            <p:strVal val="visible"/>
                                          </p:val>
                                        </p:tav>
                                      </p:tavLst>
                                    </p:anim>
                                  </p:childTnLst>
                                </p:cTn>
                              </p:par>
                            </p:childTnLst>
                          </p:cTn>
                        </p:par>
                        <p:par>
                          <p:cTn id="12" fill="hold">
                            <p:stCondLst>
                              <p:cond delay="500"/>
                            </p:stCondLst>
                            <p:childTnLst>
                              <p:par>
                                <p:cTn id="13" presetID="22" presetClass="entr" presetSubtype="1" fill="hold"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up)">
                                      <p:cBhvr>
                                        <p:cTn id="15" dur="1000"/>
                                        <p:tgtEl>
                                          <p:spTgt spid="54"/>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p:cTn id="19" dur="500" fill="hold"/>
                                        <p:tgtEl>
                                          <p:spTgt spid="38"/>
                                        </p:tgtEl>
                                        <p:attrNameLst>
                                          <p:attrName>ppt_w</p:attrName>
                                        </p:attrNameLst>
                                      </p:cBhvr>
                                      <p:tavLst>
                                        <p:tav tm="0">
                                          <p:val>
                                            <p:fltVal val="0"/>
                                          </p:val>
                                        </p:tav>
                                        <p:tav tm="100000">
                                          <p:val>
                                            <p:strVal val="#ppt_w"/>
                                          </p:val>
                                        </p:tav>
                                      </p:tavLst>
                                    </p:anim>
                                    <p:anim calcmode="lin" valueType="num">
                                      <p:cBhvr>
                                        <p:cTn id="20" dur="500" fill="hold"/>
                                        <p:tgtEl>
                                          <p:spTgt spid="38"/>
                                        </p:tgtEl>
                                        <p:attrNameLst>
                                          <p:attrName>ppt_h</p:attrName>
                                        </p:attrNameLst>
                                      </p:cBhvr>
                                      <p:tavLst>
                                        <p:tav tm="0">
                                          <p:val>
                                            <p:fltVal val="0"/>
                                          </p:val>
                                        </p:tav>
                                        <p:tav tm="100000">
                                          <p:val>
                                            <p:strVal val="#ppt_h"/>
                                          </p:val>
                                        </p:tav>
                                      </p:tavLst>
                                    </p:anim>
                                    <p:animEffect transition="in" filter="fade">
                                      <p:cBhvr>
                                        <p:cTn id="21" dur="500"/>
                                        <p:tgtEl>
                                          <p:spTgt spid="38"/>
                                        </p:tgtEl>
                                      </p:cBhvr>
                                    </p:animEffect>
                                  </p:childTnLst>
                                </p:cTn>
                              </p:par>
                            </p:childTnLst>
                          </p:cTn>
                        </p:par>
                        <p:par>
                          <p:cTn id="22" fill="hold">
                            <p:stCondLst>
                              <p:cond delay="2000"/>
                            </p:stCondLst>
                            <p:childTnLst>
                              <p:par>
                                <p:cTn id="23" presetID="14" presetClass="entr" presetSubtype="10" fill="hold" nodeType="afterEffect">
                                  <p:stCondLst>
                                    <p:cond delay="1000"/>
                                  </p:stCondLst>
                                  <p:childTnLst>
                                    <p:set>
                                      <p:cBhvr>
                                        <p:cTn id="24" dur="1" fill="hold">
                                          <p:stCondLst>
                                            <p:cond delay="0"/>
                                          </p:stCondLst>
                                        </p:cTn>
                                        <p:tgtEl>
                                          <p:spTgt spid="55"/>
                                        </p:tgtEl>
                                        <p:attrNameLst>
                                          <p:attrName>style.visibility</p:attrName>
                                        </p:attrNameLst>
                                      </p:cBhvr>
                                      <p:to>
                                        <p:strVal val="visible"/>
                                      </p:to>
                                    </p:set>
                                    <p:animEffect transition="in" filter="randombar(horizontal)">
                                      <p:cBhvr>
                                        <p:cTn id="25" dur="500"/>
                                        <p:tgtEl>
                                          <p:spTgt spid="55"/>
                                        </p:tgtEl>
                                      </p:cBhvr>
                                    </p:animEffect>
                                  </p:childTnLst>
                                </p:cTn>
                              </p:par>
                              <p:par>
                                <p:cTn id="26" presetID="35" presetClass="emph" presetSubtype="0" repeatCount="8000" fill="hold" grpId="1" nodeType="withEffect">
                                  <p:stCondLst>
                                    <p:cond delay="400"/>
                                  </p:stCondLst>
                                  <p:childTnLst>
                                    <p:anim calcmode="discrete" valueType="str">
                                      <p:cBhvr>
                                        <p:cTn id="27" dur="50" fill="hold"/>
                                        <p:tgtEl>
                                          <p:spTgt spid="38"/>
                                        </p:tgtEl>
                                        <p:attrNameLst>
                                          <p:attrName>style.visibility</p:attrName>
                                        </p:attrNameLst>
                                      </p:cBhvr>
                                      <p:tavLst>
                                        <p:tav tm="0">
                                          <p:val>
                                            <p:strVal val="hidden"/>
                                          </p:val>
                                        </p:tav>
                                        <p:tav tm="50000">
                                          <p:val>
                                            <p:strVal val="visible"/>
                                          </p:val>
                                        </p:tav>
                                      </p:tavLst>
                                    </p:anim>
                                  </p:childTnLst>
                                </p:cTn>
                              </p:par>
                              <p:par>
                                <p:cTn id="28" presetID="22" presetClass="entr" presetSubtype="8" fill="hold" grpId="0" nodeType="withEffect">
                                  <p:stCondLst>
                                    <p:cond delay="1500"/>
                                  </p:stCondLst>
                                  <p:childTnLst>
                                    <p:set>
                                      <p:cBhvr>
                                        <p:cTn id="29" dur="1" fill="hold">
                                          <p:stCondLst>
                                            <p:cond delay="0"/>
                                          </p:stCondLst>
                                        </p:cTn>
                                        <p:tgtEl>
                                          <p:spTgt spid="58"/>
                                        </p:tgtEl>
                                        <p:attrNameLst>
                                          <p:attrName>style.visibility</p:attrName>
                                        </p:attrNameLst>
                                      </p:cBhvr>
                                      <p:to>
                                        <p:strVal val="visible"/>
                                      </p:to>
                                    </p:set>
                                    <p:animEffect transition="in" filter="wipe(left)">
                                      <p:cBhvr>
                                        <p:cTn id="30" dur="125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8" grpId="1"/>
      <p:bldP spid="5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764704"/>
            <a:ext cx="2267744" cy="938808"/>
            <a:chOff x="0" y="1482080"/>
            <a:chExt cx="2267744" cy="938808"/>
          </a:xfrm>
        </p:grpSpPr>
        <p:sp>
          <p:nvSpPr>
            <p:cNvPr id="5" name="矩形 4"/>
            <p:cNvSpPr/>
            <p:nvPr/>
          </p:nvSpPr>
          <p:spPr>
            <a:xfrm>
              <a:off x="0" y="1484784"/>
              <a:ext cx="1547664"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661716" y="1482080"/>
              <a:ext cx="72008"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581709" y="1484784"/>
              <a:ext cx="45719"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763688" y="1484784"/>
              <a:ext cx="45719"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2163422" y="1482080"/>
              <a:ext cx="104322"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28860" y="1484784"/>
              <a:ext cx="45719"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875390" y="1482080"/>
              <a:ext cx="104322"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TextBox 11"/>
          <p:cNvSpPr txBox="1"/>
          <p:nvPr/>
        </p:nvSpPr>
        <p:spPr>
          <a:xfrm>
            <a:off x="607338" y="764704"/>
            <a:ext cx="1547664" cy="523220"/>
          </a:xfrm>
          <a:prstGeom prst="rect">
            <a:avLst/>
          </a:prstGeom>
          <a:noFill/>
        </p:spPr>
        <p:txBody>
          <a:bodyPr wrap="square" rtlCol="0">
            <a:spAutoFit/>
          </a:bodyPr>
          <a:lstStyle/>
          <a:p>
            <a:r>
              <a:rPr lang="zh-CN" altLang="en-US" sz="2800" dirty="0">
                <a:solidFill>
                  <a:schemeClr val="tx1">
                    <a:lumMod val="50000"/>
                    <a:lumOff val="50000"/>
                  </a:schemeClr>
                </a:solidFill>
                <a:latin typeface="微软雅黑" panose="020B0503020204020204" pitchFamily="34" charset="-122"/>
                <a:ea typeface="微软雅黑" panose="020B0503020204020204" pitchFamily="34" charset="-122"/>
              </a:rPr>
              <a:t>手绘</a:t>
            </a:r>
          </a:p>
        </p:txBody>
      </p:sp>
      <p:sp>
        <p:nvSpPr>
          <p:cNvPr id="13" name="TextBox 12"/>
          <p:cNvSpPr txBox="1"/>
          <p:nvPr/>
        </p:nvSpPr>
        <p:spPr>
          <a:xfrm>
            <a:off x="-36512" y="1211106"/>
            <a:ext cx="1547664" cy="523220"/>
          </a:xfrm>
          <a:prstGeom prst="rect">
            <a:avLst/>
          </a:prstGeom>
          <a:noFill/>
        </p:spPr>
        <p:txBody>
          <a:bodyPr wrap="square" rtlCol="0">
            <a:spAutoFit/>
          </a:bodyPr>
          <a:lstStyle/>
          <a:p>
            <a:pPr algn="r"/>
            <a:r>
              <a:rPr lang="zh-CN" altLang="en-US" sz="2800" dirty="0">
                <a:solidFill>
                  <a:srgbClr val="CC9900"/>
                </a:solidFill>
                <a:latin typeface="微软雅黑" panose="020B0503020204020204" pitchFamily="34" charset="-122"/>
                <a:ea typeface="微软雅黑" panose="020B0503020204020204" pitchFamily="34" charset="-122"/>
              </a:rPr>
              <a:t>字体</a:t>
            </a:r>
          </a:p>
        </p:txBody>
      </p:sp>
      <p:sp>
        <p:nvSpPr>
          <p:cNvPr id="14" name="TextBox 13"/>
          <p:cNvSpPr txBox="1"/>
          <p:nvPr/>
        </p:nvSpPr>
        <p:spPr>
          <a:xfrm>
            <a:off x="2267744" y="796214"/>
            <a:ext cx="5453885" cy="923330"/>
          </a:xfrm>
          <a:prstGeom prst="rect">
            <a:avLst/>
          </a:prstGeom>
          <a:noFill/>
        </p:spPr>
        <p:txBody>
          <a:bodyPr wrap="square" rtlCol="0">
            <a:spAutoFit/>
          </a:bodyPr>
          <a:lstStyle/>
          <a:p>
            <a:r>
              <a:rPr lang="en-US" altLang="zh-CN" sz="5400" dirty="0" smtClean="0">
                <a:solidFill>
                  <a:srgbClr val="CC9900"/>
                </a:solidFill>
                <a:latin typeface="Capture it" panose="02000500000000000000" pitchFamily="2" charset="0"/>
              </a:rPr>
              <a:t>Hand painted</a:t>
            </a:r>
            <a:endParaRPr lang="zh-CN" altLang="en-US" sz="5400" dirty="0">
              <a:solidFill>
                <a:srgbClr val="CC9900"/>
              </a:solidFill>
              <a:latin typeface="Capture it" panose="02000500000000000000" pitchFamily="2" charset="0"/>
            </a:endParaRPr>
          </a:p>
        </p:txBody>
      </p:sp>
      <p:sp>
        <p:nvSpPr>
          <p:cNvPr id="17" name="TextBox 16"/>
          <p:cNvSpPr txBox="1"/>
          <p:nvPr/>
        </p:nvSpPr>
        <p:spPr>
          <a:xfrm>
            <a:off x="2265834" y="1526595"/>
            <a:ext cx="3351670" cy="246221"/>
          </a:xfrm>
          <a:prstGeom prst="rect">
            <a:avLst/>
          </a:prstGeom>
          <a:noFill/>
        </p:spPr>
        <p:txBody>
          <a:bodyPr wrap="square" rtlCol="0">
            <a:spAutoFit/>
          </a:bodyPr>
          <a:lstStyle/>
          <a:p>
            <a:r>
              <a:rPr lang="en-US" altLang="zh-CN" sz="1000" cap="all" dirty="0">
                <a:solidFill>
                  <a:schemeClr val="bg1">
                    <a:lumMod val="75000"/>
                  </a:schemeClr>
                </a:solidFill>
                <a:latin typeface="微软雅黑" panose="020B0503020204020204" pitchFamily="34" charset="-122"/>
                <a:ea typeface="微软雅黑" panose="020B0503020204020204" pitchFamily="34" charset="-122"/>
              </a:rPr>
              <a:t>Personal  collection  of  works   by</a:t>
            </a:r>
          </a:p>
        </p:txBody>
      </p:sp>
      <p:pic>
        <p:nvPicPr>
          <p:cNvPr id="9218" name="Picture 2" descr="C:\Documents and Settings\Administrator\桌面\biyezuopinji 方.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967" y="2735779"/>
            <a:ext cx="2043341" cy="3069485"/>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3" descr="C:\Documents and Settings\Administrator\桌面\biyezuopinji 方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00667" y="2735779"/>
            <a:ext cx="2043341" cy="3069485"/>
          </a:xfrm>
          <a:prstGeom prst="rect">
            <a:avLst/>
          </a:prstGeom>
          <a:noFill/>
          <a:extLst>
            <a:ext uri="{909E8E84-426E-40DD-AFC4-6F175D3DCCD1}">
              <a14:hiddenFill xmlns:a14="http://schemas.microsoft.com/office/drawing/2010/main">
                <a:solidFill>
                  <a:srgbClr val="FFFFFF"/>
                </a:solidFill>
              </a14:hiddenFill>
            </a:ext>
          </a:extLst>
        </p:spPr>
      </p:pic>
      <p:cxnSp>
        <p:nvCxnSpPr>
          <p:cNvPr id="18" name="直接连接符 17"/>
          <p:cNvCxnSpPr/>
          <p:nvPr/>
        </p:nvCxnSpPr>
        <p:spPr>
          <a:xfrm flipV="1">
            <a:off x="8604448" y="2205133"/>
            <a:ext cx="0" cy="493048"/>
          </a:xfrm>
          <a:prstGeom prst="line">
            <a:avLst/>
          </a:prstGeom>
          <a:ln>
            <a:solidFill>
              <a:schemeClr val="tx1">
                <a:lumMod val="65000"/>
                <a:lumOff val="35000"/>
              </a:schemeClr>
            </a:solidFill>
            <a:headEnd type="none" w="med" len="med"/>
            <a:tailEnd type="none" w="med" len="med"/>
          </a:ln>
        </p:spPr>
        <p:style>
          <a:lnRef idx="1">
            <a:schemeClr val="accent4"/>
          </a:lnRef>
          <a:fillRef idx="0">
            <a:schemeClr val="accent4"/>
          </a:fillRef>
          <a:effectRef idx="0">
            <a:schemeClr val="accent4"/>
          </a:effectRef>
          <a:fontRef idx="minor">
            <a:schemeClr val="tx1"/>
          </a:fontRef>
        </p:style>
      </p:cxnSp>
      <p:cxnSp>
        <p:nvCxnSpPr>
          <p:cNvPr id="19" name="直接连接符 18"/>
          <p:cNvCxnSpPr/>
          <p:nvPr/>
        </p:nvCxnSpPr>
        <p:spPr>
          <a:xfrm flipH="1">
            <a:off x="607338" y="2060848"/>
            <a:ext cx="7997110" cy="0"/>
          </a:xfrm>
          <a:prstGeom prst="line">
            <a:avLst/>
          </a:prstGeom>
          <a:ln>
            <a:solidFill>
              <a:schemeClr val="tx1">
                <a:lumMod val="65000"/>
                <a:lumOff val="35000"/>
              </a:schemeClr>
            </a:solidFill>
            <a:headEnd type="oval"/>
            <a:tailEnd type="oval"/>
          </a:ln>
        </p:spPr>
        <p:style>
          <a:lnRef idx="1">
            <a:schemeClr val="accent4"/>
          </a:lnRef>
          <a:fillRef idx="0">
            <a:schemeClr val="accent4"/>
          </a:fillRef>
          <a:effectRef idx="0">
            <a:schemeClr val="accent4"/>
          </a:effectRef>
          <a:fontRef idx="minor">
            <a:schemeClr val="tx1"/>
          </a:fontRef>
        </p:style>
      </p:cxnSp>
      <p:cxnSp>
        <p:nvCxnSpPr>
          <p:cNvPr id="20" name="直接连接符 19"/>
          <p:cNvCxnSpPr/>
          <p:nvPr/>
        </p:nvCxnSpPr>
        <p:spPr>
          <a:xfrm>
            <a:off x="4637672" y="6237312"/>
            <a:ext cx="3966776" cy="0"/>
          </a:xfrm>
          <a:prstGeom prst="line">
            <a:avLst/>
          </a:prstGeom>
          <a:ln>
            <a:solidFill>
              <a:schemeClr val="tx1">
                <a:lumMod val="65000"/>
                <a:lumOff val="35000"/>
              </a:schemeClr>
            </a:solidFill>
            <a:headEnd type="oval"/>
            <a:tailEnd type="oval"/>
          </a:ln>
        </p:spPr>
        <p:style>
          <a:lnRef idx="1">
            <a:schemeClr val="accent3"/>
          </a:lnRef>
          <a:fillRef idx="0">
            <a:schemeClr val="accent3"/>
          </a:fillRef>
          <a:effectRef idx="0">
            <a:schemeClr val="accent3"/>
          </a:effectRef>
          <a:fontRef idx="minor">
            <a:schemeClr val="tx1"/>
          </a:fontRef>
        </p:style>
      </p:cxnSp>
      <p:sp>
        <p:nvSpPr>
          <p:cNvPr id="21" name="TextBox 20"/>
          <p:cNvSpPr txBox="1"/>
          <p:nvPr/>
        </p:nvSpPr>
        <p:spPr>
          <a:xfrm>
            <a:off x="4788024" y="2276872"/>
            <a:ext cx="3620754" cy="458908"/>
          </a:xfrm>
          <a:prstGeom prst="rect">
            <a:avLst/>
          </a:prstGeom>
          <a:noFill/>
        </p:spPr>
        <p:txBody>
          <a:bodyPr wrap="square" rtlCol="0">
            <a:spAutoFit/>
          </a:bodyPr>
          <a:lstStyle/>
          <a:p>
            <a:pPr>
              <a:lnSpc>
                <a:spcPct val="150000"/>
              </a:lnSpc>
            </a:pPr>
            <a:r>
              <a:rPr lang="zh-CN" altLang="en-US" b="1" dirty="0">
                <a:solidFill>
                  <a:schemeClr val="bg1">
                    <a:lumMod val="75000"/>
                  </a:schemeClr>
                </a:solidFill>
                <a:latin typeface="微软雅黑" panose="020B0503020204020204" pitchFamily="34" charset="-122"/>
                <a:ea typeface="微软雅黑" panose="020B0503020204020204" pitchFamily="34" charset="-122"/>
              </a:rPr>
              <a:t>二、写字基础</a:t>
            </a:r>
            <a:r>
              <a:rPr lang="en-US" altLang="zh-CN" b="1" dirty="0">
                <a:solidFill>
                  <a:schemeClr val="bg1">
                    <a:lumMod val="75000"/>
                  </a:schemeClr>
                </a:solidFill>
                <a:latin typeface="微软雅黑" panose="020B0503020204020204" pitchFamily="34" charset="-122"/>
                <a:ea typeface="微软雅黑" panose="020B0503020204020204" pitchFamily="34" charset="-122"/>
              </a:rPr>
              <a:t>-pop</a:t>
            </a:r>
            <a:r>
              <a:rPr lang="zh-CN" altLang="en-US" b="1" dirty="0">
                <a:solidFill>
                  <a:schemeClr val="bg1">
                    <a:lumMod val="75000"/>
                  </a:schemeClr>
                </a:solidFill>
                <a:latin typeface="微软雅黑" panose="020B0503020204020204" pitchFamily="34" charset="-122"/>
                <a:ea typeface="微软雅黑" panose="020B0503020204020204" pitchFamily="34" charset="-122"/>
              </a:rPr>
              <a:t>字体设计 </a:t>
            </a:r>
            <a:endParaRPr lang="zh-CN" altLang="en-US" sz="1200" b="1" dirty="0" smtClean="0">
              <a:solidFill>
                <a:schemeClr val="bg1">
                  <a:lumMod val="75000"/>
                </a:schemeClr>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4788024" y="5301208"/>
            <a:ext cx="3620754" cy="700576"/>
          </a:xfrm>
          <a:prstGeom prst="rect">
            <a:avLst/>
          </a:prstGeom>
          <a:noFill/>
        </p:spPr>
        <p:txBody>
          <a:bodyPr wrap="square" rtlCol="0">
            <a:spAutoFit/>
          </a:bodyPr>
          <a:lstStyle/>
          <a:p>
            <a:pPr>
              <a:lnSpc>
                <a:spcPct val="150000"/>
              </a:lnSpc>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       图</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1-1</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是初学时的作品，图</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1-2</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是后期的作品。</a:t>
            </a:r>
          </a:p>
        </p:txBody>
      </p:sp>
      <p:sp>
        <p:nvSpPr>
          <p:cNvPr id="23" name="TextBox 22"/>
          <p:cNvSpPr txBox="1"/>
          <p:nvPr/>
        </p:nvSpPr>
        <p:spPr>
          <a:xfrm>
            <a:off x="4788024" y="2932990"/>
            <a:ext cx="3620754" cy="1708160"/>
          </a:xfrm>
          <a:prstGeom prst="rect">
            <a:avLst/>
          </a:prstGeom>
          <a:noFill/>
        </p:spPr>
        <p:txBody>
          <a:bodyPr wrap="square" rtlCol="0">
            <a:spAutoFit/>
          </a:bodyPr>
          <a:lstStyle/>
          <a:p>
            <a:pPr>
              <a:lnSpc>
                <a:spcPct val="150000"/>
              </a:lnSpc>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       起初</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首先自己要把各种的字体练习很深入的了解，在学习中我也特别有时感觉难</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因为自己表现不出来自己想要的感觉，那就是因为没掌握住</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pop</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字的特点，要自己慢时间尝试，带上自己创新思维去提高。 </a:t>
            </a:r>
          </a:p>
        </p:txBody>
      </p:sp>
    </p:spTree>
  </p:cSld>
  <p:clrMapOvr>
    <a:masterClrMapping/>
  </p:clrMapOvr>
  <p:transition spd="slow" advClick="0" advTm="4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1"/>
                                        </p:tgtEl>
                                        <p:attrNameLst>
                                          <p:attrName>ppt_y</p:attrName>
                                        </p:attrNameLst>
                                      </p:cBhvr>
                                      <p:tavLst>
                                        <p:tav tm="0">
                                          <p:val>
                                            <p:strVal val="#ppt_y"/>
                                          </p:val>
                                        </p:tav>
                                        <p:tav tm="100000">
                                          <p:val>
                                            <p:strVal val="#ppt_y"/>
                                          </p:val>
                                        </p:tav>
                                      </p:tavLst>
                                    </p:anim>
                                    <p:anim calcmode="lin" valueType="num">
                                      <p:cBhvr>
                                        <p:cTn id="9"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1"/>
                                        </p:tgtEl>
                                      </p:cBhvr>
                                    </p:animEffect>
                                  </p:childTnLst>
                                </p:cTn>
                              </p:par>
                            </p:childTnLst>
                          </p:cTn>
                        </p:par>
                        <p:par>
                          <p:cTn id="12" fill="hold">
                            <p:stCondLst>
                              <p:cond delay="1200"/>
                            </p:stCondLst>
                            <p:childTnLst>
                              <p:par>
                                <p:cTn id="13" presetID="22" presetClass="entr" presetSubtype="2" fill="hold"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right)">
                                      <p:cBhvr>
                                        <p:cTn id="15" dur="500"/>
                                        <p:tgtEl>
                                          <p:spTgt spid="19"/>
                                        </p:tgtEl>
                                      </p:cBhvr>
                                    </p:animEffect>
                                  </p:childTnLst>
                                </p:cTn>
                              </p:par>
                              <p:par>
                                <p:cTn id="16" presetID="22" presetClass="entr" presetSubtype="1" fill="hold"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wipe(up)">
                                      <p:cBhvr>
                                        <p:cTn id="18" dur="500"/>
                                        <p:tgtEl>
                                          <p:spTgt spid="18"/>
                                        </p:tgtEl>
                                      </p:cBhvr>
                                    </p:animEffect>
                                  </p:childTnLst>
                                </p:cTn>
                              </p:par>
                              <p:par>
                                <p:cTn id="19" presetID="22" presetClass="entr" presetSubtype="8"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wipe(left)">
                                      <p:cBhvr>
                                        <p:cTn id="21" dur="500"/>
                                        <p:tgtEl>
                                          <p:spTgt spid="20"/>
                                        </p:tgtEl>
                                      </p:cBhvr>
                                    </p:animEffect>
                                  </p:childTnLst>
                                </p:cTn>
                              </p:par>
                              <p:par>
                                <p:cTn id="22" presetID="42" presetClass="entr" presetSubtype="0"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1000"/>
                                        <p:tgtEl>
                                          <p:spTgt spid="23"/>
                                        </p:tgtEl>
                                      </p:cBhvr>
                                    </p:animEffect>
                                    <p:anim calcmode="lin" valueType="num">
                                      <p:cBhvr>
                                        <p:cTn id="25" dur="1000" fill="hold"/>
                                        <p:tgtEl>
                                          <p:spTgt spid="23"/>
                                        </p:tgtEl>
                                        <p:attrNameLst>
                                          <p:attrName>ppt_x</p:attrName>
                                        </p:attrNameLst>
                                      </p:cBhvr>
                                      <p:tavLst>
                                        <p:tav tm="0">
                                          <p:val>
                                            <p:strVal val="#ppt_x"/>
                                          </p:val>
                                        </p:tav>
                                        <p:tav tm="100000">
                                          <p:val>
                                            <p:strVal val="#ppt_x"/>
                                          </p:val>
                                        </p:tav>
                                      </p:tavLst>
                                    </p:anim>
                                    <p:anim calcmode="lin" valueType="num">
                                      <p:cBhvr>
                                        <p:cTn id="26" dur="1000" fill="hold"/>
                                        <p:tgtEl>
                                          <p:spTgt spid="23"/>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1000"/>
                                        <p:tgtEl>
                                          <p:spTgt spid="22"/>
                                        </p:tgtEl>
                                      </p:cBhvr>
                                    </p:animEffect>
                                    <p:anim calcmode="lin" valueType="num">
                                      <p:cBhvr>
                                        <p:cTn id="30" dur="1000" fill="hold"/>
                                        <p:tgtEl>
                                          <p:spTgt spid="22"/>
                                        </p:tgtEl>
                                        <p:attrNameLst>
                                          <p:attrName>ppt_x</p:attrName>
                                        </p:attrNameLst>
                                      </p:cBhvr>
                                      <p:tavLst>
                                        <p:tav tm="0">
                                          <p:val>
                                            <p:strVal val="#ppt_x"/>
                                          </p:val>
                                        </p:tav>
                                        <p:tav tm="100000">
                                          <p:val>
                                            <p:strVal val="#ppt_x"/>
                                          </p:val>
                                        </p:tav>
                                      </p:tavLst>
                                    </p:anim>
                                    <p:anim calcmode="lin" valueType="num">
                                      <p:cBhvr>
                                        <p:cTn id="31"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764704"/>
            <a:ext cx="2267744" cy="938808"/>
            <a:chOff x="0" y="1482080"/>
            <a:chExt cx="2267744" cy="938808"/>
          </a:xfrm>
        </p:grpSpPr>
        <p:sp>
          <p:nvSpPr>
            <p:cNvPr id="5" name="矩形 4"/>
            <p:cNvSpPr/>
            <p:nvPr/>
          </p:nvSpPr>
          <p:spPr>
            <a:xfrm>
              <a:off x="0" y="1484784"/>
              <a:ext cx="1547664"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661716" y="1482080"/>
              <a:ext cx="72008"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581709" y="1484784"/>
              <a:ext cx="45719"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763688" y="1484784"/>
              <a:ext cx="45719"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2163422" y="1482080"/>
              <a:ext cx="104322"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28860" y="1484784"/>
              <a:ext cx="45719"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875390" y="1482080"/>
              <a:ext cx="104322"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TextBox 11"/>
          <p:cNvSpPr txBox="1"/>
          <p:nvPr/>
        </p:nvSpPr>
        <p:spPr>
          <a:xfrm>
            <a:off x="607338" y="764704"/>
            <a:ext cx="1547664" cy="523220"/>
          </a:xfrm>
          <a:prstGeom prst="rect">
            <a:avLst/>
          </a:prstGeom>
          <a:noFill/>
        </p:spPr>
        <p:txBody>
          <a:bodyPr wrap="square" rtlCol="0">
            <a:spAutoFit/>
          </a:bodyPr>
          <a:lstStyle/>
          <a:p>
            <a:r>
              <a:rPr lang="zh-CN" altLang="en-US" sz="2800" dirty="0" smtClean="0">
                <a:solidFill>
                  <a:schemeClr val="tx1">
                    <a:lumMod val="50000"/>
                    <a:lumOff val="50000"/>
                  </a:schemeClr>
                </a:solidFill>
                <a:latin typeface="微软雅黑" panose="020B0503020204020204" pitchFamily="34" charset="-122"/>
                <a:ea typeface="微软雅黑" panose="020B0503020204020204" pitchFamily="34" charset="-122"/>
              </a:rPr>
              <a:t>手绘</a:t>
            </a:r>
            <a:endParaRPr lang="zh-CN" altLang="en-US" sz="28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36512" y="1211106"/>
            <a:ext cx="1547664" cy="400110"/>
          </a:xfrm>
          <a:prstGeom prst="rect">
            <a:avLst/>
          </a:prstGeom>
          <a:noFill/>
        </p:spPr>
        <p:txBody>
          <a:bodyPr wrap="square" rtlCol="0">
            <a:spAutoFit/>
          </a:bodyPr>
          <a:lstStyle/>
          <a:p>
            <a:pPr algn="r"/>
            <a:r>
              <a:rPr lang="zh-CN" altLang="en-US" sz="2000" dirty="0" smtClean="0">
                <a:solidFill>
                  <a:srgbClr val="CC9900"/>
                </a:solidFill>
                <a:latin typeface="微软雅黑" panose="020B0503020204020204" pitchFamily="34" charset="-122"/>
                <a:ea typeface="微软雅黑" panose="020B0503020204020204" pitchFamily="34" charset="-122"/>
              </a:rPr>
              <a:t>景观效果图</a:t>
            </a:r>
            <a:endParaRPr lang="zh-CN" altLang="en-US" sz="2000" dirty="0">
              <a:solidFill>
                <a:srgbClr val="CC9900"/>
              </a:solidFill>
              <a:latin typeface="微软雅黑" panose="020B0503020204020204" pitchFamily="34" charset="-122"/>
              <a:ea typeface="微软雅黑" panose="020B0503020204020204" pitchFamily="34" charset="-122"/>
            </a:endParaRPr>
          </a:p>
        </p:txBody>
      </p:sp>
      <p:sp>
        <p:nvSpPr>
          <p:cNvPr id="14" name="TextBox 13"/>
          <p:cNvSpPr txBox="1"/>
          <p:nvPr/>
        </p:nvSpPr>
        <p:spPr>
          <a:xfrm>
            <a:off x="2267744" y="796214"/>
            <a:ext cx="5453885" cy="923330"/>
          </a:xfrm>
          <a:prstGeom prst="rect">
            <a:avLst/>
          </a:prstGeom>
          <a:noFill/>
        </p:spPr>
        <p:txBody>
          <a:bodyPr wrap="square" rtlCol="0">
            <a:spAutoFit/>
          </a:bodyPr>
          <a:lstStyle/>
          <a:p>
            <a:r>
              <a:rPr lang="en-US" altLang="zh-CN" sz="5400" dirty="0" smtClean="0">
                <a:solidFill>
                  <a:srgbClr val="CC9900"/>
                </a:solidFill>
                <a:latin typeface="Capture it" panose="02000500000000000000" pitchFamily="2" charset="0"/>
              </a:rPr>
              <a:t>Hand painted</a:t>
            </a:r>
            <a:endParaRPr lang="zh-CN" altLang="en-US" sz="5400" dirty="0">
              <a:solidFill>
                <a:srgbClr val="CC9900"/>
              </a:solidFill>
              <a:latin typeface="Capture it" panose="02000500000000000000" pitchFamily="2" charset="0"/>
            </a:endParaRPr>
          </a:p>
        </p:txBody>
      </p:sp>
      <p:sp>
        <p:nvSpPr>
          <p:cNvPr id="17" name="TextBox 16"/>
          <p:cNvSpPr txBox="1"/>
          <p:nvPr/>
        </p:nvSpPr>
        <p:spPr>
          <a:xfrm>
            <a:off x="2265834" y="1526595"/>
            <a:ext cx="3351670" cy="246221"/>
          </a:xfrm>
          <a:prstGeom prst="rect">
            <a:avLst/>
          </a:prstGeom>
          <a:noFill/>
        </p:spPr>
        <p:txBody>
          <a:bodyPr wrap="square" rtlCol="0">
            <a:spAutoFit/>
          </a:bodyPr>
          <a:lstStyle/>
          <a:p>
            <a:r>
              <a:rPr lang="en-US" altLang="zh-CN" sz="1000" cap="all" dirty="0">
                <a:solidFill>
                  <a:schemeClr val="bg1">
                    <a:lumMod val="75000"/>
                  </a:schemeClr>
                </a:solidFill>
                <a:latin typeface="微软雅黑" panose="020B0503020204020204" pitchFamily="34" charset="-122"/>
                <a:ea typeface="微软雅黑" panose="020B0503020204020204" pitchFamily="34" charset="-122"/>
              </a:rPr>
              <a:t>Personal  collection  of  works   by</a:t>
            </a:r>
          </a:p>
        </p:txBody>
      </p:sp>
      <p:pic>
        <p:nvPicPr>
          <p:cNvPr id="10243" name="Picture 3" descr="C:\Documents and Settings\Administrator\桌面\Nipic_9602743_20120912203535002356.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23508" y="2276324"/>
            <a:ext cx="3028790" cy="1717205"/>
          </a:xfrm>
          <a:prstGeom prst="rect">
            <a:avLst/>
          </a:prstGeom>
          <a:noFill/>
          <a:extLst>
            <a:ext uri="{909E8E84-426E-40DD-AFC4-6F175D3DCCD1}">
              <a14:hiddenFill xmlns:a14="http://schemas.microsoft.com/office/drawing/2010/main">
                <a:solidFill>
                  <a:srgbClr val="FFFFFF"/>
                </a:solidFill>
              </a14:hiddenFill>
            </a:ext>
          </a:extLst>
        </p:spPr>
      </p:pic>
      <p:pic>
        <p:nvPicPr>
          <p:cNvPr id="10245" name="Picture 5" descr="C:\Documents and Settings\Administrator\桌面\Nipic_9602743_20120912203535002356.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44323" y="4221088"/>
            <a:ext cx="3028077" cy="1957733"/>
          </a:xfrm>
          <a:prstGeom prst="rect">
            <a:avLst/>
          </a:prstGeom>
          <a:noFill/>
          <a:extLst>
            <a:ext uri="{909E8E84-426E-40DD-AFC4-6F175D3DCCD1}">
              <a14:hiddenFill xmlns:a14="http://schemas.microsoft.com/office/drawing/2010/main">
                <a:solidFill>
                  <a:srgbClr val="FFFFFF"/>
                </a:solidFill>
              </a14:hiddenFill>
            </a:ext>
          </a:extLst>
        </p:spPr>
      </p:pic>
      <p:cxnSp>
        <p:nvCxnSpPr>
          <p:cNvPr id="18" name="直接连接符 17"/>
          <p:cNvCxnSpPr/>
          <p:nvPr/>
        </p:nvCxnSpPr>
        <p:spPr>
          <a:xfrm flipV="1">
            <a:off x="607338" y="2205133"/>
            <a:ext cx="0" cy="493048"/>
          </a:xfrm>
          <a:prstGeom prst="line">
            <a:avLst/>
          </a:prstGeom>
          <a:ln>
            <a:solidFill>
              <a:schemeClr val="tx1">
                <a:lumMod val="65000"/>
                <a:lumOff val="35000"/>
              </a:schemeClr>
            </a:solidFill>
            <a:headEnd type="none" w="med" len="med"/>
            <a:tailEnd type="none" w="med" len="med"/>
          </a:ln>
        </p:spPr>
        <p:style>
          <a:lnRef idx="1">
            <a:schemeClr val="accent4"/>
          </a:lnRef>
          <a:fillRef idx="0">
            <a:schemeClr val="accent4"/>
          </a:fillRef>
          <a:effectRef idx="0">
            <a:schemeClr val="accent4"/>
          </a:effectRef>
          <a:fontRef idx="minor">
            <a:schemeClr val="tx1"/>
          </a:fontRef>
        </p:style>
      </p:cxnSp>
      <p:cxnSp>
        <p:nvCxnSpPr>
          <p:cNvPr id="19" name="直接连接符 18"/>
          <p:cNvCxnSpPr/>
          <p:nvPr/>
        </p:nvCxnSpPr>
        <p:spPr>
          <a:xfrm flipH="1">
            <a:off x="607338" y="2060848"/>
            <a:ext cx="7997110" cy="0"/>
          </a:xfrm>
          <a:prstGeom prst="line">
            <a:avLst/>
          </a:prstGeom>
          <a:ln>
            <a:solidFill>
              <a:schemeClr val="tx1">
                <a:lumMod val="65000"/>
                <a:lumOff val="35000"/>
              </a:schemeClr>
            </a:solidFill>
            <a:headEnd type="oval"/>
            <a:tailEnd type="oval"/>
          </a:ln>
        </p:spPr>
        <p:style>
          <a:lnRef idx="1">
            <a:schemeClr val="accent4"/>
          </a:lnRef>
          <a:fillRef idx="0">
            <a:schemeClr val="accent4"/>
          </a:fillRef>
          <a:effectRef idx="0">
            <a:schemeClr val="accent4"/>
          </a:effectRef>
          <a:fontRef idx="minor">
            <a:schemeClr val="tx1"/>
          </a:fontRef>
        </p:style>
      </p:cxnSp>
      <p:cxnSp>
        <p:nvCxnSpPr>
          <p:cNvPr id="20" name="直接连接符 19"/>
          <p:cNvCxnSpPr/>
          <p:nvPr/>
        </p:nvCxnSpPr>
        <p:spPr>
          <a:xfrm>
            <a:off x="607338" y="6237312"/>
            <a:ext cx="3966776" cy="0"/>
          </a:xfrm>
          <a:prstGeom prst="line">
            <a:avLst/>
          </a:prstGeom>
          <a:ln>
            <a:solidFill>
              <a:schemeClr val="tx1">
                <a:lumMod val="65000"/>
                <a:lumOff val="35000"/>
              </a:schemeClr>
            </a:solidFill>
            <a:headEnd type="oval"/>
            <a:tailEnd type="oval"/>
          </a:ln>
        </p:spPr>
        <p:style>
          <a:lnRef idx="1">
            <a:schemeClr val="accent3"/>
          </a:lnRef>
          <a:fillRef idx="0">
            <a:schemeClr val="accent3"/>
          </a:fillRef>
          <a:effectRef idx="0">
            <a:schemeClr val="accent3"/>
          </a:effectRef>
          <a:fontRef idx="minor">
            <a:schemeClr val="tx1"/>
          </a:fontRef>
        </p:style>
      </p:cxnSp>
      <p:sp>
        <p:nvSpPr>
          <p:cNvPr id="23" name="TextBox 22"/>
          <p:cNvSpPr txBox="1"/>
          <p:nvPr/>
        </p:nvSpPr>
        <p:spPr>
          <a:xfrm>
            <a:off x="879238" y="2398849"/>
            <a:ext cx="3836778" cy="458908"/>
          </a:xfrm>
          <a:prstGeom prst="rect">
            <a:avLst/>
          </a:prstGeom>
          <a:noFill/>
        </p:spPr>
        <p:txBody>
          <a:bodyPr wrap="square" rtlCol="0">
            <a:spAutoFit/>
          </a:bodyPr>
          <a:lstStyle/>
          <a:p>
            <a:pPr>
              <a:lnSpc>
                <a:spcPct val="150000"/>
              </a:lnSpc>
            </a:pPr>
            <a:r>
              <a:rPr lang="zh-CN" altLang="en-US" b="1" dirty="0">
                <a:solidFill>
                  <a:schemeClr val="bg1">
                    <a:lumMod val="75000"/>
                  </a:schemeClr>
                </a:solidFill>
                <a:latin typeface="微软雅黑" panose="020B0503020204020204" pitchFamily="34" charset="-122"/>
                <a:ea typeface="微软雅黑" panose="020B0503020204020204" pitchFamily="34" charset="-122"/>
              </a:rPr>
              <a:t>一、素描基础</a:t>
            </a:r>
            <a:r>
              <a:rPr lang="en-US" altLang="zh-CN" b="1" dirty="0">
                <a:solidFill>
                  <a:schemeClr val="bg1">
                    <a:lumMod val="75000"/>
                  </a:schemeClr>
                </a:solidFill>
                <a:latin typeface="微软雅黑" panose="020B0503020204020204" pitchFamily="34" charset="-122"/>
                <a:ea typeface="微软雅黑" panose="020B0503020204020204" pitchFamily="34" charset="-122"/>
              </a:rPr>
              <a:t>-</a:t>
            </a:r>
            <a:r>
              <a:rPr lang="zh-CN" altLang="en-US" b="1" dirty="0">
                <a:solidFill>
                  <a:schemeClr val="bg1">
                    <a:lumMod val="75000"/>
                  </a:schemeClr>
                </a:solidFill>
                <a:latin typeface="微软雅黑" panose="020B0503020204020204" pitchFamily="34" charset="-122"/>
                <a:ea typeface="微软雅黑" panose="020B0503020204020204" pitchFamily="34" charset="-122"/>
              </a:rPr>
              <a:t>彩铅手绘效果图作品 </a:t>
            </a:r>
            <a:endParaRPr lang="zh-CN" altLang="en-US" sz="1200" b="1" dirty="0" smtClean="0">
              <a:solidFill>
                <a:schemeClr val="bg1">
                  <a:lumMod val="75000"/>
                </a:schemeClr>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879238" y="4737918"/>
            <a:ext cx="3620754" cy="613694"/>
          </a:xfrm>
          <a:prstGeom prst="rect">
            <a:avLst/>
          </a:prstGeom>
          <a:noFill/>
        </p:spPr>
        <p:txBody>
          <a:bodyPr wrap="square" rtlCol="0">
            <a:spAutoFit/>
          </a:bodyPr>
          <a:lstStyle/>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       图</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2-1</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是初学时的临摹作品，图</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2-2</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是后期的手绘绘画作品。 </a:t>
            </a:r>
          </a:p>
        </p:txBody>
      </p:sp>
      <p:sp>
        <p:nvSpPr>
          <p:cNvPr id="25" name="TextBox 24"/>
          <p:cNvSpPr txBox="1"/>
          <p:nvPr/>
        </p:nvSpPr>
        <p:spPr>
          <a:xfrm>
            <a:off x="879238" y="3054967"/>
            <a:ext cx="3620754" cy="1754326"/>
          </a:xfrm>
          <a:prstGeom prst="rect">
            <a:avLst/>
          </a:prstGeom>
          <a:noFill/>
        </p:spPr>
        <p:txBody>
          <a:bodyPr wrap="square" rtlCol="0">
            <a:spAutoFit/>
          </a:bodyPr>
          <a:lstStyle/>
          <a:p>
            <a:pPr>
              <a:lnSpc>
                <a:spcPct val="150000"/>
              </a:lnSpc>
            </a:pP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        在</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学习中我也特别在乎素描的重要性，学习素描的时候下了不少功夫，这里的三幅作品为初学素描时所作，内容很单调，技法也相当欠缺，在后来大量的临摹练习后才逐步领略素描的基本表现方法</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还要加上色彩的搭配。</a:t>
            </a:r>
            <a:endPar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 </a:t>
            </a:r>
          </a:p>
        </p:txBody>
      </p:sp>
    </p:spTree>
  </p:cSld>
  <p:clrMapOvr>
    <a:masterClrMapping/>
  </p:clrMapOvr>
  <p:transition spd="slow" advClick="0" advTm="4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right)">
                                      <p:cBhvr>
                                        <p:cTn id="7" dur="500"/>
                                        <p:tgtEl>
                                          <p:spTgt spid="19"/>
                                        </p:tgtEl>
                                      </p:cBhvr>
                                    </p:animEffect>
                                  </p:childTnLst>
                                </p:cTn>
                              </p:par>
                              <p:par>
                                <p:cTn id="8" presetID="22" presetClass="entr" presetSubtype="1"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wipe(up)">
                                      <p:cBhvr>
                                        <p:cTn id="10" dur="500"/>
                                        <p:tgtEl>
                                          <p:spTgt spid="18"/>
                                        </p:tgtEl>
                                      </p:cBhvr>
                                    </p:animEffect>
                                  </p:childTnLst>
                                </p:cTn>
                              </p:par>
                              <p:par>
                                <p:cTn id="11" presetID="22" presetClass="entr" presetSubtype="8"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3"/>
                                        </p:tgtEl>
                                        <p:attrNameLst>
                                          <p:attrName>style.visibility</p:attrName>
                                        </p:attrNameLst>
                                      </p:cBhvr>
                                      <p:to>
                                        <p:strVal val="visible"/>
                                      </p:to>
                                    </p:set>
                                    <p:anim calcmode="lin" valueType="num">
                                      <p:cBhvr>
                                        <p:cTn id="17"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3"/>
                                        </p:tgtEl>
                                        <p:attrNameLst>
                                          <p:attrName>ppt_y</p:attrName>
                                        </p:attrNameLst>
                                      </p:cBhvr>
                                      <p:tavLst>
                                        <p:tav tm="0">
                                          <p:val>
                                            <p:strVal val="#ppt_y"/>
                                          </p:val>
                                        </p:tav>
                                        <p:tav tm="100000">
                                          <p:val>
                                            <p:strVal val="#ppt_y"/>
                                          </p:val>
                                        </p:tav>
                                      </p:tavLst>
                                    </p:anim>
                                    <p:anim calcmode="lin" valueType="num">
                                      <p:cBhvr>
                                        <p:cTn id="19"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3"/>
                                        </p:tgtEl>
                                      </p:cBhvr>
                                    </p:animEffect>
                                  </p:childTnLst>
                                </p:cTn>
                              </p:par>
                              <p:par>
                                <p:cTn id="22" presetID="42" presetClass="entr" presetSubtype="0" fill="hold" grpId="0" nodeType="with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fade">
                                      <p:cBhvr>
                                        <p:cTn id="24" dur="1000"/>
                                        <p:tgtEl>
                                          <p:spTgt spid="25"/>
                                        </p:tgtEl>
                                      </p:cBhvr>
                                    </p:animEffect>
                                    <p:anim calcmode="lin" valueType="num">
                                      <p:cBhvr>
                                        <p:cTn id="25" dur="1000" fill="hold"/>
                                        <p:tgtEl>
                                          <p:spTgt spid="25"/>
                                        </p:tgtEl>
                                        <p:attrNameLst>
                                          <p:attrName>ppt_x</p:attrName>
                                        </p:attrNameLst>
                                      </p:cBhvr>
                                      <p:tavLst>
                                        <p:tav tm="0">
                                          <p:val>
                                            <p:strVal val="#ppt_x"/>
                                          </p:val>
                                        </p:tav>
                                        <p:tav tm="100000">
                                          <p:val>
                                            <p:strVal val="#ppt_x"/>
                                          </p:val>
                                        </p:tav>
                                      </p:tavLst>
                                    </p:anim>
                                    <p:anim calcmode="lin" valueType="num">
                                      <p:cBhvr>
                                        <p:cTn id="26" dur="1000" fill="hold"/>
                                        <p:tgtEl>
                                          <p:spTgt spid="25"/>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1000"/>
                                        <p:tgtEl>
                                          <p:spTgt spid="24"/>
                                        </p:tgtEl>
                                      </p:cBhvr>
                                    </p:animEffect>
                                    <p:anim calcmode="lin" valueType="num">
                                      <p:cBhvr>
                                        <p:cTn id="30" dur="1000" fill="hold"/>
                                        <p:tgtEl>
                                          <p:spTgt spid="24"/>
                                        </p:tgtEl>
                                        <p:attrNameLst>
                                          <p:attrName>ppt_x</p:attrName>
                                        </p:attrNameLst>
                                      </p:cBhvr>
                                      <p:tavLst>
                                        <p:tav tm="0">
                                          <p:val>
                                            <p:strVal val="#ppt_x"/>
                                          </p:val>
                                        </p:tav>
                                        <p:tav tm="100000">
                                          <p:val>
                                            <p:strVal val="#ppt_x"/>
                                          </p:val>
                                        </p:tav>
                                      </p:tavLst>
                                    </p:anim>
                                    <p:anim calcmode="lin" valueType="num">
                                      <p:cBhvr>
                                        <p:cTn id="31"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764704"/>
            <a:ext cx="2267744" cy="938808"/>
            <a:chOff x="0" y="1482080"/>
            <a:chExt cx="2267744" cy="938808"/>
          </a:xfrm>
        </p:grpSpPr>
        <p:sp>
          <p:nvSpPr>
            <p:cNvPr id="5" name="矩形 4"/>
            <p:cNvSpPr/>
            <p:nvPr/>
          </p:nvSpPr>
          <p:spPr>
            <a:xfrm>
              <a:off x="0" y="1484784"/>
              <a:ext cx="1547664"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661716" y="1482080"/>
              <a:ext cx="72008"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581709" y="1484784"/>
              <a:ext cx="45719"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763688" y="1484784"/>
              <a:ext cx="45719"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2163422" y="1482080"/>
              <a:ext cx="104322"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28860" y="1484784"/>
              <a:ext cx="45719"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875390" y="1482080"/>
              <a:ext cx="104322"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TextBox 11"/>
          <p:cNvSpPr txBox="1"/>
          <p:nvPr/>
        </p:nvSpPr>
        <p:spPr>
          <a:xfrm>
            <a:off x="607338" y="764704"/>
            <a:ext cx="1547664" cy="523220"/>
          </a:xfrm>
          <a:prstGeom prst="rect">
            <a:avLst/>
          </a:prstGeom>
          <a:noFill/>
        </p:spPr>
        <p:txBody>
          <a:bodyPr wrap="square" rtlCol="0">
            <a:spAutoFit/>
          </a:bodyPr>
          <a:lstStyle/>
          <a:p>
            <a:r>
              <a:rPr lang="zh-CN" altLang="en-US" sz="2800" dirty="0" smtClean="0">
                <a:solidFill>
                  <a:schemeClr val="tx1">
                    <a:lumMod val="50000"/>
                    <a:lumOff val="50000"/>
                  </a:schemeClr>
                </a:solidFill>
                <a:latin typeface="微软雅黑" panose="020B0503020204020204" pitchFamily="34" charset="-122"/>
                <a:ea typeface="微软雅黑" panose="020B0503020204020204" pitchFamily="34" charset="-122"/>
              </a:rPr>
              <a:t>手绘</a:t>
            </a:r>
            <a:endParaRPr lang="zh-CN" altLang="en-US" sz="28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36512" y="1211106"/>
            <a:ext cx="1547664" cy="400110"/>
          </a:xfrm>
          <a:prstGeom prst="rect">
            <a:avLst/>
          </a:prstGeom>
          <a:noFill/>
        </p:spPr>
        <p:txBody>
          <a:bodyPr wrap="square" rtlCol="0">
            <a:spAutoFit/>
          </a:bodyPr>
          <a:lstStyle/>
          <a:p>
            <a:pPr algn="r"/>
            <a:r>
              <a:rPr lang="zh-CN" altLang="en-US" sz="2000" dirty="0" smtClean="0">
                <a:solidFill>
                  <a:srgbClr val="CC9900"/>
                </a:solidFill>
                <a:latin typeface="微软雅黑" panose="020B0503020204020204" pitchFamily="34" charset="-122"/>
                <a:ea typeface="微软雅黑" panose="020B0503020204020204" pitchFamily="34" charset="-122"/>
              </a:rPr>
              <a:t>景观效果图</a:t>
            </a:r>
            <a:endParaRPr lang="zh-CN" altLang="en-US" sz="2000" dirty="0">
              <a:solidFill>
                <a:srgbClr val="CC9900"/>
              </a:solidFill>
              <a:latin typeface="微软雅黑" panose="020B0503020204020204" pitchFamily="34" charset="-122"/>
              <a:ea typeface="微软雅黑" panose="020B0503020204020204" pitchFamily="34" charset="-122"/>
            </a:endParaRPr>
          </a:p>
        </p:txBody>
      </p:sp>
      <p:sp>
        <p:nvSpPr>
          <p:cNvPr id="14" name="TextBox 13"/>
          <p:cNvSpPr txBox="1"/>
          <p:nvPr/>
        </p:nvSpPr>
        <p:spPr>
          <a:xfrm>
            <a:off x="2267744" y="796214"/>
            <a:ext cx="5453885" cy="923330"/>
          </a:xfrm>
          <a:prstGeom prst="rect">
            <a:avLst/>
          </a:prstGeom>
          <a:noFill/>
        </p:spPr>
        <p:txBody>
          <a:bodyPr wrap="square" rtlCol="0">
            <a:spAutoFit/>
          </a:bodyPr>
          <a:lstStyle/>
          <a:p>
            <a:r>
              <a:rPr lang="en-US" altLang="zh-CN" sz="5400" dirty="0" smtClean="0">
                <a:solidFill>
                  <a:srgbClr val="CC9900"/>
                </a:solidFill>
                <a:latin typeface="Capture it" panose="02000500000000000000" pitchFamily="2" charset="0"/>
              </a:rPr>
              <a:t>Hand painted</a:t>
            </a:r>
            <a:endParaRPr lang="zh-CN" altLang="en-US" sz="5400" dirty="0">
              <a:solidFill>
                <a:srgbClr val="CC9900"/>
              </a:solidFill>
              <a:latin typeface="Capture it" panose="02000500000000000000" pitchFamily="2" charset="0"/>
            </a:endParaRPr>
          </a:p>
        </p:txBody>
      </p:sp>
      <p:sp>
        <p:nvSpPr>
          <p:cNvPr id="17" name="TextBox 16"/>
          <p:cNvSpPr txBox="1"/>
          <p:nvPr/>
        </p:nvSpPr>
        <p:spPr>
          <a:xfrm>
            <a:off x="2265834" y="1526595"/>
            <a:ext cx="3351670" cy="246221"/>
          </a:xfrm>
          <a:prstGeom prst="rect">
            <a:avLst/>
          </a:prstGeom>
          <a:noFill/>
        </p:spPr>
        <p:txBody>
          <a:bodyPr wrap="square" rtlCol="0">
            <a:spAutoFit/>
          </a:bodyPr>
          <a:lstStyle/>
          <a:p>
            <a:r>
              <a:rPr lang="en-US" altLang="zh-CN" sz="1000" cap="all" dirty="0">
                <a:solidFill>
                  <a:schemeClr val="bg1">
                    <a:lumMod val="75000"/>
                  </a:schemeClr>
                </a:solidFill>
                <a:latin typeface="微软雅黑" panose="020B0503020204020204" pitchFamily="34" charset="-122"/>
                <a:ea typeface="微软雅黑" panose="020B0503020204020204" pitchFamily="34" charset="-122"/>
              </a:rPr>
              <a:t>Personal  collection  of  works   by</a:t>
            </a:r>
          </a:p>
        </p:txBody>
      </p:sp>
      <p:pic>
        <p:nvPicPr>
          <p:cNvPr id="11266" name="Picture 2" descr="C:\Documents and Settings\Administrator\桌面\Nipic_9602743_20120912203535002356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1032" y="4295253"/>
            <a:ext cx="3319462" cy="2125662"/>
          </a:xfrm>
          <a:prstGeom prst="rect">
            <a:avLst/>
          </a:prstGeom>
          <a:noFill/>
          <a:extLst>
            <a:ext uri="{909E8E84-426E-40DD-AFC4-6F175D3DCCD1}">
              <a14:hiddenFill xmlns:a14="http://schemas.microsoft.com/office/drawing/2010/main">
                <a:solidFill>
                  <a:srgbClr val="FFFFFF"/>
                </a:solidFill>
              </a14:hiddenFill>
            </a:ext>
          </a:extLst>
        </p:spPr>
      </p:pic>
      <p:pic>
        <p:nvPicPr>
          <p:cNvPr id="11267" name="Picture 3" descr="C:\Documents and Settings\Administrator\桌面\Nipic_9602743_20120912203535002356.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3568" y="2276323"/>
            <a:ext cx="3316895" cy="1860603"/>
          </a:xfrm>
          <a:prstGeom prst="rect">
            <a:avLst/>
          </a:prstGeom>
          <a:noFill/>
          <a:extLst>
            <a:ext uri="{909E8E84-426E-40DD-AFC4-6F175D3DCCD1}">
              <a14:hiddenFill xmlns:a14="http://schemas.microsoft.com/office/drawing/2010/main">
                <a:solidFill>
                  <a:srgbClr val="FFFFFF"/>
                </a:solidFill>
              </a14:hiddenFill>
            </a:ext>
          </a:extLst>
        </p:spPr>
      </p:pic>
      <p:cxnSp>
        <p:nvCxnSpPr>
          <p:cNvPr id="18" name="直接连接符 17"/>
          <p:cNvCxnSpPr/>
          <p:nvPr/>
        </p:nvCxnSpPr>
        <p:spPr>
          <a:xfrm flipV="1">
            <a:off x="8604448" y="2205133"/>
            <a:ext cx="0" cy="493048"/>
          </a:xfrm>
          <a:prstGeom prst="line">
            <a:avLst/>
          </a:prstGeom>
          <a:ln>
            <a:solidFill>
              <a:schemeClr val="tx1">
                <a:lumMod val="65000"/>
                <a:lumOff val="35000"/>
              </a:schemeClr>
            </a:solidFill>
            <a:headEnd type="none" w="med" len="med"/>
            <a:tailEnd type="none" w="med" len="med"/>
          </a:ln>
        </p:spPr>
        <p:style>
          <a:lnRef idx="1">
            <a:schemeClr val="accent4"/>
          </a:lnRef>
          <a:fillRef idx="0">
            <a:schemeClr val="accent4"/>
          </a:fillRef>
          <a:effectRef idx="0">
            <a:schemeClr val="accent4"/>
          </a:effectRef>
          <a:fontRef idx="minor">
            <a:schemeClr val="tx1"/>
          </a:fontRef>
        </p:style>
      </p:cxnSp>
      <p:cxnSp>
        <p:nvCxnSpPr>
          <p:cNvPr id="19" name="直接连接符 18"/>
          <p:cNvCxnSpPr/>
          <p:nvPr/>
        </p:nvCxnSpPr>
        <p:spPr>
          <a:xfrm flipH="1">
            <a:off x="607338" y="2060848"/>
            <a:ext cx="7997110" cy="0"/>
          </a:xfrm>
          <a:prstGeom prst="line">
            <a:avLst/>
          </a:prstGeom>
          <a:ln>
            <a:solidFill>
              <a:schemeClr val="tx1">
                <a:lumMod val="65000"/>
                <a:lumOff val="35000"/>
              </a:schemeClr>
            </a:solidFill>
            <a:headEnd type="oval"/>
            <a:tailEnd type="oval"/>
          </a:ln>
        </p:spPr>
        <p:style>
          <a:lnRef idx="1">
            <a:schemeClr val="accent4"/>
          </a:lnRef>
          <a:fillRef idx="0">
            <a:schemeClr val="accent4"/>
          </a:fillRef>
          <a:effectRef idx="0">
            <a:schemeClr val="accent4"/>
          </a:effectRef>
          <a:fontRef idx="minor">
            <a:schemeClr val="tx1"/>
          </a:fontRef>
        </p:style>
      </p:cxnSp>
      <p:cxnSp>
        <p:nvCxnSpPr>
          <p:cNvPr id="20" name="直接连接符 19"/>
          <p:cNvCxnSpPr/>
          <p:nvPr/>
        </p:nvCxnSpPr>
        <p:spPr>
          <a:xfrm>
            <a:off x="4637672" y="6237312"/>
            <a:ext cx="3966776" cy="0"/>
          </a:xfrm>
          <a:prstGeom prst="line">
            <a:avLst/>
          </a:prstGeom>
          <a:ln>
            <a:solidFill>
              <a:schemeClr val="tx1">
                <a:lumMod val="65000"/>
                <a:lumOff val="35000"/>
              </a:schemeClr>
            </a:solidFill>
            <a:headEnd type="oval"/>
            <a:tailEnd type="oval"/>
          </a:ln>
        </p:spPr>
        <p:style>
          <a:lnRef idx="1">
            <a:schemeClr val="accent3"/>
          </a:lnRef>
          <a:fillRef idx="0">
            <a:schemeClr val="accent3"/>
          </a:fillRef>
          <a:effectRef idx="0">
            <a:schemeClr val="accent3"/>
          </a:effectRef>
          <a:fontRef idx="minor">
            <a:schemeClr val="tx1"/>
          </a:fontRef>
        </p:style>
      </p:cxnSp>
      <p:sp>
        <p:nvSpPr>
          <p:cNvPr id="21" name="TextBox 20"/>
          <p:cNvSpPr txBox="1"/>
          <p:nvPr/>
        </p:nvSpPr>
        <p:spPr>
          <a:xfrm>
            <a:off x="4788024" y="2276872"/>
            <a:ext cx="3816424" cy="458908"/>
          </a:xfrm>
          <a:prstGeom prst="rect">
            <a:avLst/>
          </a:prstGeom>
          <a:noFill/>
        </p:spPr>
        <p:txBody>
          <a:bodyPr wrap="square" rtlCol="0">
            <a:spAutoFit/>
          </a:bodyPr>
          <a:lstStyle/>
          <a:p>
            <a:pPr>
              <a:lnSpc>
                <a:spcPct val="150000"/>
              </a:lnSpc>
            </a:pPr>
            <a:r>
              <a:rPr lang="zh-CN" altLang="en-US" b="1" dirty="0">
                <a:solidFill>
                  <a:schemeClr val="bg1">
                    <a:lumMod val="75000"/>
                  </a:schemeClr>
                </a:solidFill>
                <a:latin typeface="微软雅黑" panose="020B0503020204020204" pitchFamily="34" charset="-122"/>
                <a:ea typeface="微软雅黑" panose="020B0503020204020204" pitchFamily="34" charset="-122"/>
              </a:rPr>
              <a:t>二、素描基础</a:t>
            </a:r>
            <a:r>
              <a:rPr lang="en-US" altLang="zh-CN" b="1" dirty="0">
                <a:solidFill>
                  <a:schemeClr val="bg1">
                    <a:lumMod val="75000"/>
                  </a:schemeClr>
                </a:solidFill>
                <a:latin typeface="微软雅黑" panose="020B0503020204020204" pitchFamily="34" charset="-122"/>
                <a:ea typeface="微软雅黑" panose="020B0503020204020204" pitchFamily="34" charset="-122"/>
              </a:rPr>
              <a:t>-</a:t>
            </a:r>
            <a:r>
              <a:rPr lang="zh-CN" altLang="en-US" b="1" dirty="0">
                <a:solidFill>
                  <a:schemeClr val="bg1">
                    <a:lumMod val="75000"/>
                  </a:schemeClr>
                </a:solidFill>
                <a:latin typeface="微软雅黑" panose="020B0503020204020204" pitchFamily="34" charset="-122"/>
                <a:ea typeface="微软雅黑" panose="020B0503020204020204" pitchFamily="34" charset="-122"/>
              </a:rPr>
              <a:t>水粉手绘效果图作品 </a:t>
            </a:r>
            <a:endParaRPr lang="zh-CN" altLang="en-US" sz="1200" b="1" dirty="0" smtClean="0">
              <a:solidFill>
                <a:schemeClr val="bg1">
                  <a:lumMod val="75000"/>
                </a:schemeClr>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4788024" y="5301208"/>
            <a:ext cx="3620754" cy="700576"/>
          </a:xfrm>
          <a:prstGeom prst="rect">
            <a:avLst/>
          </a:prstGeom>
          <a:noFill/>
        </p:spPr>
        <p:txBody>
          <a:bodyPr wrap="square" rtlCol="0">
            <a:spAutoFit/>
          </a:bodyPr>
          <a:lstStyle/>
          <a:p>
            <a:pPr>
              <a:lnSpc>
                <a:spcPct val="15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图</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1-1</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是初学时的临摹作品，图</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1-2</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是后期的绘画作品。 </a:t>
            </a:r>
          </a:p>
        </p:txBody>
      </p:sp>
      <p:sp>
        <p:nvSpPr>
          <p:cNvPr id="23" name="TextBox 22"/>
          <p:cNvSpPr txBox="1"/>
          <p:nvPr/>
        </p:nvSpPr>
        <p:spPr>
          <a:xfrm>
            <a:off x="4788024" y="2932990"/>
            <a:ext cx="3620754" cy="2031325"/>
          </a:xfrm>
          <a:prstGeom prst="rect">
            <a:avLst/>
          </a:prstGeom>
          <a:noFill/>
        </p:spPr>
        <p:txBody>
          <a:bodyPr wrap="square" rtlCol="0">
            <a:spAutoFit/>
          </a:bodyPr>
          <a:lstStyle/>
          <a:p>
            <a:pPr>
              <a:lnSpc>
                <a:spcPct val="150000"/>
              </a:lnSpc>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        在</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学习中我也特别在乎素描的重要性，学习素描的时候下了不少功夫，这里的三幅作品为初学素描时所作，内容很单调，技法也相当欠缺，在后来大量的临摹练习后才逐步领略素描的基本表现方法</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还要加上色彩的搭配。 </a:t>
            </a:r>
            <a:endPar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4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right)">
                                      <p:cBhvr>
                                        <p:cTn id="7" dur="500"/>
                                        <p:tgtEl>
                                          <p:spTgt spid="19"/>
                                        </p:tgtEl>
                                      </p:cBhvr>
                                    </p:animEffect>
                                  </p:childTnLst>
                                </p:cTn>
                              </p:par>
                              <p:par>
                                <p:cTn id="8" presetID="22" presetClass="entr" presetSubtype="1"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wipe(up)">
                                      <p:cBhvr>
                                        <p:cTn id="10" dur="500"/>
                                        <p:tgtEl>
                                          <p:spTgt spid="18"/>
                                        </p:tgtEl>
                                      </p:cBhvr>
                                    </p:animEffect>
                                  </p:childTnLst>
                                </p:cTn>
                              </p:par>
                              <p:par>
                                <p:cTn id="11" presetID="22" presetClass="entr" presetSubtype="8"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1"/>
                                        </p:tgtEl>
                                        <p:attrNameLst>
                                          <p:attrName>ppt_y</p:attrName>
                                        </p:attrNameLst>
                                      </p:cBhvr>
                                      <p:tavLst>
                                        <p:tav tm="0">
                                          <p:val>
                                            <p:strVal val="#ppt_y"/>
                                          </p:val>
                                        </p:tav>
                                        <p:tav tm="100000">
                                          <p:val>
                                            <p:strVal val="#ppt_y"/>
                                          </p:val>
                                        </p:tav>
                                      </p:tavLst>
                                    </p:anim>
                                    <p:anim calcmode="lin" valueType="num">
                                      <p:cBhvr>
                                        <p:cTn id="19"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1"/>
                                        </p:tgtEl>
                                      </p:cBhvr>
                                    </p:animEffect>
                                  </p:childTnLst>
                                </p:cTn>
                              </p:par>
                              <p:par>
                                <p:cTn id="22" presetID="42" presetClass="entr" presetSubtype="0"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1000"/>
                                        <p:tgtEl>
                                          <p:spTgt spid="23"/>
                                        </p:tgtEl>
                                      </p:cBhvr>
                                    </p:animEffect>
                                    <p:anim calcmode="lin" valueType="num">
                                      <p:cBhvr>
                                        <p:cTn id="25" dur="1000" fill="hold"/>
                                        <p:tgtEl>
                                          <p:spTgt spid="23"/>
                                        </p:tgtEl>
                                        <p:attrNameLst>
                                          <p:attrName>ppt_x</p:attrName>
                                        </p:attrNameLst>
                                      </p:cBhvr>
                                      <p:tavLst>
                                        <p:tav tm="0">
                                          <p:val>
                                            <p:strVal val="#ppt_x"/>
                                          </p:val>
                                        </p:tav>
                                        <p:tav tm="100000">
                                          <p:val>
                                            <p:strVal val="#ppt_x"/>
                                          </p:val>
                                        </p:tav>
                                      </p:tavLst>
                                    </p:anim>
                                    <p:anim calcmode="lin" valueType="num">
                                      <p:cBhvr>
                                        <p:cTn id="26" dur="1000" fill="hold"/>
                                        <p:tgtEl>
                                          <p:spTgt spid="23"/>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1000"/>
                                        <p:tgtEl>
                                          <p:spTgt spid="22"/>
                                        </p:tgtEl>
                                      </p:cBhvr>
                                    </p:animEffect>
                                    <p:anim calcmode="lin" valueType="num">
                                      <p:cBhvr>
                                        <p:cTn id="30" dur="1000" fill="hold"/>
                                        <p:tgtEl>
                                          <p:spTgt spid="22"/>
                                        </p:tgtEl>
                                        <p:attrNameLst>
                                          <p:attrName>ppt_x</p:attrName>
                                        </p:attrNameLst>
                                      </p:cBhvr>
                                      <p:tavLst>
                                        <p:tav tm="0">
                                          <p:val>
                                            <p:strVal val="#ppt_x"/>
                                          </p:val>
                                        </p:tav>
                                        <p:tav tm="100000">
                                          <p:val>
                                            <p:strVal val="#ppt_x"/>
                                          </p:val>
                                        </p:tav>
                                      </p:tavLst>
                                    </p:anim>
                                    <p:anim calcmode="lin" valueType="num">
                                      <p:cBhvr>
                                        <p:cTn id="31"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764704"/>
            <a:ext cx="2267744" cy="938808"/>
            <a:chOff x="0" y="1482080"/>
            <a:chExt cx="2267744" cy="938808"/>
          </a:xfrm>
        </p:grpSpPr>
        <p:sp>
          <p:nvSpPr>
            <p:cNvPr id="5" name="矩形 4"/>
            <p:cNvSpPr/>
            <p:nvPr/>
          </p:nvSpPr>
          <p:spPr>
            <a:xfrm>
              <a:off x="0" y="1484784"/>
              <a:ext cx="1547664"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661716" y="1482080"/>
              <a:ext cx="72008"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581709" y="1484784"/>
              <a:ext cx="45719"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763688" y="1484784"/>
              <a:ext cx="45719"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2163422" y="1482080"/>
              <a:ext cx="104322"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28860" y="1484784"/>
              <a:ext cx="45719"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875390" y="1482080"/>
              <a:ext cx="104322"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TextBox 11"/>
          <p:cNvSpPr txBox="1"/>
          <p:nvPr/>
        </p:nvSpPr>
        <p:spPr>
          <a:xfrm>
            <a:off x="607338" y="764704"/>
            <a:ext cx="1547664" cy="523220"/>
          </a:xfrm>
          <a:prstGeom prst="rect">
            <a:avLst/>
          </a:prstGeom>
          <a:noFill/>
        </p:spPr>
        <p:txBody>
          <a:bodyPr wrap="square" rtlCol="0">
            <a:spAutoFit/>
          </a:bodyPr>
          <a:lstStyle/>
          <a:p>
            <a:r>
              <a:rPr lang="zh-CN" altLang="en-US" sz="2800" dirty="0" smtClean="0">
                <a:solidFill>
                  <a:schemeClr val="tx1">
                    <a:lumMod val="50000"/>
                    <a:lumOff val="50000"/>
                  </a:schemeClr>
                </a:solidFill>
                <a:latin typeface="微软雅黑" panose="020B0503020204020204" pitchFamily="34" charset="-122"/>
                <a:ea typeface="微软雅黑" panose="020B0503020204020204" pitchFamily="34" charset="-122"/>
              </a:rPr>
              <a:t>手绘</a:t>
            </a:r>
            <a:endParaRPr lang="zh-CN" altLang="en-US" sz="28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36512" y="1211106"/>
            <a:ext cx="1547664" cy="523220"/>
          </a:xfrm>
          <a:prstGeom prst="rect">
            <a:avLst/>
          </a:prstGeom>
          <a:noFill/>
        </p:spPr>
        <p:txBody>
          <a:bodyPr wrap="square" rtlCol="0">
            <a:spAutoFit/>
          </a:bodyPr>
          <a:lstStyle/>
          <a:p>
            <a:pPr algn="r"/>
            <a:r>
              <a:rPr lang="zh-CN" altLang="en-US" sz="2800" dirty="0" smtClean="0">
                <a:solidFill>
                  <a:srgbClr val="CC9900"/>
                </a:solidFill>
                <a:latin typeface="微软雅黑" panose="020B0503020204020204" pitchFamily="34" charset="-122"/>
                <a:ea typeface="微软雅黑" panose="020B0503020204020204" pitchFamily="34" charset="-122"/>
              </a:rPr>
              <a:t>效果图</a:t>
            </a:r>
            <a:endParaRPr lang="zh-CN" altLang="en-US" sz="2800" dirty="0">
              <a:solidFill>
                <a:srgbClr val="CC9900"/>
              </a:solidFill>
              <a:latin typeface="微软雅黑" panose="020B0503020204020204" pitchFamily="34" charset="-122"/>
              <a:ea typeface="微软雅黑" panose="020B0503020204020204" pitchFamily="34" charset="-122"/>
            </a:endParaRPr>
          </a:p>
        </p:txBody>
      </p:sp>
      <p:sp>
        <p:nvSpPr>
          <p:cNvPr id="14" name="TextBox 13"/>
          <p:cNvSpPr txBox="1"/>
          <p:nvPr/>
        </p:nvSpPr>
        <p:spPr>
          <a:xfrm>
            <a:off x="2267744" y="796214"/>
            <a:ext cx="5453885" cy="923330"/>
          </a:xfrm>
          <a:prstGeom prst="rect">
            <a:avLst/>
          </a:prstGeom>
          <a:noFill/>
        </p:spPr>
        <p:txBody>
          <a:bodyPr wrap="square" rtlCol="0">
            <a:spAutoFit/>
          </a:bodyPr>
          <a:lstStyle/>
          <a:p>
            <a:r>
              <a:rPr lang="en-US" altLang="zh-CN" sz="5400" dirty="0" smtClean="0">
                <a:solidFill>
                  <a:srgbClr val="CC9900"/>
                </a:solidFill>
                <a:latin typeface="Capture it" panose="02000500000000000000" pitchFamily="2" charset="0"/>
              </a:rPr>
              <a:t>Hand painted</a:t>
            </a:r>
            <a:endParaRPr lang="zh-CN" altLang="en-US" sz="5400" dirty="0">
              <a:solidFill>
                <a:srgbClr val="CC9900"/>
              </a:solidFill>
              <a:latin typeface="Capture it" panose="02000500000000000000" pitchFamily="2" charset="0"/>
            </a:endParaRPr>
          </a:p>
        </p:txBody>
      </p:sp>
      <p:sp>
        <p:nvSpPr>
          <p:cNvPr id="17" name="TextBox 16"/>
          <p:cNvSpPr txBox="1"/>
          <p:nvPr/>
        </p:nvSpPr>
        <p:spPr>
          <a:xfrm>
            <a:off x="2265834" y="1526595"/>
            <a:ext cx="3351670" cy="246221"/>
          </a:xfrm>
          <a:prstGeom prst="rect">
            <a:avLst/>
          </a:prstGeom>
          <a:noFill/>
        </p:spPr>
        <p:txBody>
          <a:bodyPr wrap="square" rtlCol="0">
            <a:spAutoFit/>
          </a:bodyPr>
          <a:lstStyle/>
          <a:p>
            <a:r>
              <a:rPr lang="en-US" altLang="zh-CN" sz="1000" cap="all" dirty="0">
                <a:solidFill>
                  <a:schemeClr val="bg1">
                    <a:lumMod val="75000"/>
                  </a:schemeClr>
                </a:solidFill>
                <a:latin typeface="微软雅黑" panose="020B0503020204020204" pitchFamily="34" charset="-122"/>
                <a:ea typeface="微软雅黑" panose="020B0503020204020204" pitchFamily="34" charset="-122"/>
              </a:rPr>
              <a:t>Personal  collection  of  works   by</a:t>
            </a:r>
          </a:p>
        </p:txBody>
      </p:sp>
      <p:pic>
        <p:nvPicPr>
          <p:cNvPr id="14338" name="Picture 2" descr="室内效果图"/>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9597" b="10212"/>
          <a:stretch>
            <a:fillRect/>
          </a:stretch>
        </p:blipFill>
        <p:spPr bwMode="auto">
          <a:xfrm>
            <a:off x="4587841" y="2497356"/>
            <a:ext cx="4304639" cy="3451924"/>
          </a:xfrm>
          <a:prstGeom prst="rect">
            <a:avLst/>
          </a:prstGeom>
          <a:noFill/>
          <a:extLst>
            <a:ext uri="{909E8E84-426E-40DD-AFC4-6F175D3DCCD1}">
              <a14:hiddenFill xmlns:a14="http://schemas.microsoft.com/office/drawing/2010/main">
                <a:solidFill>
                  <a:srgbClr val="FFFFFF"/>
                </a:solidFill>
              </a14:hiddenFill>
            </a:ext>
          </a:extLst>
        </p:spPr>
      </p:pic>
      <p:cxnSp>
        <p:nvCxnSpPr>
          <p:cNvPr id="18" name="直接连接符 17"/>
          <p:cNvCxnSpPr/>
          <p:nvPr/>
        </p:nvCxnSpPr>
        <p:spPr>
          <a:xfrm flipV="1">
            <a:off x="607338" y="2205133"/>
            <a:ext cx="0" cy="493048"/>
          </a:xfrm>
          <a:prstGeom prst="line">
            <a:avLst/>
          </a:prstGeom>
          <a:ln>
            <a:solidFill>
              <a:schemeClr val="tx1">
                <a:lumMod val="65000"/>
                <a:lumOff val="35000"/>
              </a:schemeClr>
            </a:solidFill>
            <a:headEnd type="none" w="med" len="med"/>
            <a:tailEnd type="none" w="med" len="med"/>
          </a:ln>
        </p:spPr>
        <p:style>
          <a:lnRef idx="1">
            <a:schemeClr val="accent4"/>
          </a:lnRef>
          <a:fillRef idx="0">
            <a:schemeClr val="accent4"/>
          </a:fillRef>
          <a:effectRef idx="0">
            <a:schemeClr val="accent4"/>
          </a:effectRef>
          <a:fontRef idx="minor">
            <a:schemeClr val="tx1"/>
          </a:fontRef>
        </p:style>
      </p:cxnSp>
      <p:cxnSp>
        <p:nvCxnSpPr>
          <p:cNvPr id="19" name="直接连接符 18"/>
          <p:cNvCxnSpPr/>
          <p:nvPr/>
        </p:nvCxnSpPr>
        <p:spPr>
          <a:xfrm flipH="1">
            <a:off x="607338" y="2060848"/>
            <a:ext cx="7997110" cy="0"/>
          </a:xfrm>
          <a:prstGeom prst="line">
            <a:avLst/>
          </a:prstGeom>
          <a:ln>
            <a:solidFill>
              <a:schemeClr val="tx1">
                <a:lumMod val="65000"/>
                <a:lumOff val="35000"/>
              </a:schemeClr>
            </a:solidFill>
            <a:headEnd type="oval"/>
            <a:tailEnd type="oval"/>
          </a:ln>
        </p:spPr>
        <p:style>
          <a:lnRef idx="1">
            <a:schemeClr val="accent4"/>
          </a:lnRef>
          <a:fillRef idx="0">
            <a:schemeClr val="accent4"/>
          </a:fillRef>
          <a:effectRef idx="0">
            <a:schemeClr val="accent4"/>
          </a:effectRef>
          <a:fontRef idx="minor">
            <a:schemeClr val="tx1"/>
          </a:fontRef>
        </p:style>
      </p:cxnSp>
      <p:cxnSp>
        <p:nvCxnSpPr>
          <p:cNvPr id="20" name="直接连接符 19"/>
          <p:cNvCxnSpPr/>
          <p:nvPr/>
        </p:nvCxnSpPr>
        <p:spPr>
          <a:xfrm>
            <a:off x="607338" y="6237312"/>
            <a:ext cx="3966776" cy="0"/>
          </a:xfrm>
          <a:prstGeom prst="line">
            <a:avLst/>
          </a:prstGeom>
          <a:ln>
            <a:solidFill>
              <a:schemeClr val="tx1">
                <a:lumMod val="65000"/>
                <a:lumOff val="35000"/>
              </a:schemeClr>
            </a:solidFill>
            <a:headEnd type="oval"/>
            <a:tailEnd type="oval"/>
          </a:ln>
        </p:spPr>
        <p:style>
          <a:lnRef idx="1">
            <a:schemeClr val="accent3"/>
          </a:lnRef>
          <a:fillRef idx="0">
            <a:schemeClr val="accent3"/>
          </a:fillRef>
          <a:effectRef idx="0">
            <a:schemeClr val="accent3"/>
          </a:effectRef>
          <a:fontRef idx="minor">
            <a:schemeClr val="tx1"/>
          </a:fontRef>
        </p:style>
      </p:cxnSp>
      <p:sp>
        <p:nvSpPr>
          <p:cNvPr id="21" name="TextBox 20"/>
          <p:cNvSpPr txBox="1"/>
          <p:nvPr/>
        </p:nvSpPr>
        <p:spPr>
          <a:xfrm>
            <a:off x="879238" y="2398849"/>
            <a:ext cx="3836778" cy="458908"/>
          </a:xfrm>
          <a:prstGeom prst="rect">
            <a:avLst/>
          </a:prstGeom>
          <a:noFill/>
        </p:spPr>
        <p:txBody>
          <a:bodyPr wrap="square" rtlCol="0">
            <a:spAutoFit/>
          </a:bodyPr>
          <a:lstStyle/>
          <a:p>
            <a:pPr>
              <a:lnSpc>
                <a:spcPct val="150000"/>
              </a:lnSpc>
            </a:pPr>
            <a:r>
              <a:rPr lang="zh-CN" altLang="en-US" b="1" dirty="0">
                <a:solidFill>
                  <a:schemeClr val="bg1">
                    <a:lumMod val="75000"/>
                  </a:schemeClr>
                </a:solidFill>
                <a:latin typeface="微软雅黑" panose="020B0503020204020204" pitchFamily="34" charset="-122"/>
                <a:ea typeface="微软雅黑" panose="020B0503020204020204" pitchFamily="34" charset="-122"/>
              </a:rPr>
              <a:t>一、软件绘图</a:t>
            </a:r>
            <a:r>
              <a:rPr lang="en-US" altLang="zh-CN" b="1" dirty="0">
                <a:solidFill>
                  <a:schemeClr val="bg1">
                    <a:lumMod val="75000"/>
                  </a:schemeClr>
                </a:solidFill>
                <a:latin typeface="微软雅黑" panose="020B0503020204020204" pitchFamily="34" charset="-122"/>
                <a:ea typeface="微软雅黑" panose="020B0503020204020204" pitchFamily="34" charset="-122"/>
              </a:rPr>
              <a:t>-</a:t>
            </a:r>
            <a:r>
              <a:rPr lang="zh-CN" altLang="en-US" b="1" dirty="0">
                <a:solidFill>
                  <a:schemeClr val="bg1">
                    <a:lumMod val="75000"/>
                  </a:schemeClr>
                </a:solidFill>
                <a:latin typeface="微软雅黑" panose="020B0503020204020204" pitchFamily="34" charset="-122"/>
                <a:ea typeface="微软雅黑" panose="020B0503020204020204" pitchFamily="34" charset="-122"/>
              </a:rPr>
              <a:t>商业布局图 </a:t>
            </a:r>
            <a:endParaRPr lang="zh-CN" altLang="en-US" sz="1200" b="1" dirty="0" smtClean="0">
              <a:solidFill>
                <a:schemeClr val="bg1">
                  <a:lumMod val="75000"/>
                </a:schemeClr>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879238" y="5252545"/>
            <a:ext cx="3620754" cy="336695"/>
          </a:xfrm>
          <a:prstGeom prst="rect">
            <a:avLst/>
          </a:prstGeom>
          <a:noFill/>
        </p:spPr>
        <p:txBody>
          <a:bodyPr wrap="square" rtlCol="0">
            <a:spAutoFit/>
          </a:bodyPr>
          <a:lstStyle/>
          <a:p>
            <a:pPr>
              <a:lnSpc>
                <a:spcPct val="150000"/>
              </a:lnSpc>
            </a:pP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       图</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1-1</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是毕业时的作品。 </a:t>
            </a:r>
          </a:p>
        </p:txBody>
      </p:sp>
      <p:sp>
        <p:nvSpPr>
          <p:cNvPr id="23" name="TextBox 22"/>
          <p:cNvSpPr txBox="1"/>
          <p:nvPr/>
        </p:nvSpPr>
        <p:spPr>
          <a:xfrm>
            <a:off x="879238" y="3054967"/>
            <a:ext cx="3620754" cy="1477328"/>
          </a:xfrm>
          <a:prstGeom prst="rect">
            <a:avLst/>
          </a:prstGeom>
          <a:noFill/>
        </p:spPr>
        <p:txBody>
          <a:bodyPr wrap="square" rtlCol="0">
            <a:spAutoFit/>
          </a:bodyPr>
          <a:lstStyle/>
          <a:p>
            <a:pPr>
              <a:lnSpc>
                <a:spcPct val="150000"/>
              </a:lnSpc>
            </a:pP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       在</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学习二年时开始感觉难</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但是经过一段时间的熟悉和了解</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我们怎么运用它才能做到最好它不仅考验我们的耐心和细心要有经典的布局和搭配，加在大学生活中二年所学的知识、进行行一个汇总看看我们自己学到了什么么。</a:t>
            </a:r>
            <a:endPar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4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right)">
                                      <p:cBhvr>
                                        <p:cTn id="7" dur="500"/>
                                        <p:tgtEl>
                                          <p:spTgt spid="19"/>
                                        </p:tgtEl>
                                      </p:cBhvr>
                                    </p:animEffect>
                                  </p:childTnLst>
                                </p:cTn>
                              </p:par>
                              <p:par>
                                <p:cTn id="8" presetID="22" presetClass="entr" presetSubtype="1"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wipe(up)">
                                      <p:cBhvr>
                                        <p:cTn id="10" dur="500"/>
                                        <p:tgtEl>
                                          <p:spTgt spid="18"/>
                                        </p:tgtEl>
                                      </p:cBhvr>
                                    </p:animEffect>
                                  </p:childTnLst>
                                </p:cTn>
                              </p:par>
                              <p:par>
                                <p:cTn id="11" presetID="22" presetClass="entr" presetSubtype="8"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1"/>
                                        </p:tgtEl>
                                        <p:attrNameLst>
                                          <p:attrName>ppt_y</p:attrName>
                                        </p:attrNameLst>
                                      </p:cBhvr>
                                      <p:tavLst>
                                        <p:tav tm="0">
                                          <p:val>
                                            <p:strVal val="#ppt_y"/>
                                          </p:val>
                                        </p:tav>
                                        <p:tav tm="100000">
                                          <p:val>
                                            <p:strVal val="#ppt_y"/>
                                          </p:val>
                                        </p:tav>
                                      </p:tavLst>
                                    </p:anim>
                                    <p:anim calcmode="lin" valueType="num">
                                      <p:cBhvr>
                                        <p:cTn id="19"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1"/>
                                        </p:tgtEl>
                                      </p:cBhvr>
                                    </p:animEffect>
                                  </p:childTnLst>
                                </p:cTn>
                              </p:par>
                              <p:par>
                                <p:cTn id="22" presetID="42" presetClass="entr" presetSubtype="0"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1000"/>
                                        <p:tgtEl>
                                          <p:spTgt spid="23"/>
                                        </p:tgtEl>
                                      </p:cBhvr>
                                    </p:animEffect>
                                    <p:anim calcmode="lin" valueType="num">
                                      <p:cBhvr>
                                        <p:cTn id="25" dur="1000" fill="hold"/>
                                        <p:tgtEl>
                                          <p:spTgt spid="23"/>
                                        </p:tgtEl>
                                        <p:attrNameLst>
                                          <p:attrName>ppt_x</p:attrName>
                                        </p:attrNameLst>
                                      </p:cBhvr>
                                      <p:tavLst>
                                        <p:tav tm="0">
                                          <p:val>
                                            <p:strVal val="#ppt_x"/>
                                          </p:val>
                                        </p:tav>
                                        <p:tav tm="100000">
                                          <p:val>
                                            <p:strVal val="#ppt_x"/>
                                          </p:val>
                                        </p:tav>
                                      </p:tavLst>
                                    </p:anim>
                                    <p:anim calcmode="lin" valueType="num">
                                      <p:cBhvr>
                                        <p:cTn id="26" dur="1000" fill="hold"/>
                                        <p:tgtEl>
                                          <p:spTgt spid="23"/>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1000"/>
                                        <p:tgtEl>
                                          <p:spTgt spid="22"/>
                                        </p:tgtEl>
                                      </p:cBhvr>
                                    </p:animEffect>
                                    <p:anim calcmode="lin" valueType="num">
                                      <p:cBhvr>
                                        <p:cTn id="30" dur="1000" fill="hold"/>
                                        <p:tgtEl>
                                          <p:spTgt spid="22"/>
                                        </p:tgtEl>
                                        <p:attrNameLst>
                                          <p:attrName>ppt_x</p:attrName>
                                        </p:attrNameLst>
                                      </p:cBhvr>
                                      <p:tavLst>
                                        <p:tav tm="0">
                                          <p:val>
                                            <p:strVal val="#ppt_x"/>
                                          </p:val>
                                        </p:tav>
                                        <p:tav tm="100000">
                                          <p:val>
                                            <p:strVal val="#ppt_x"/>
                                          </p:val>
                                        </p:tav>
                                      </p:tavLst>
                                    </p:anim>
                                    <p:anim calcmode="lin" valueType="num">
                                      <p:cBhvr>
                                        <p:cTn id="31"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0" y="-27384"/>
            <a:ext cx="9144000" cy="688538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1480251" y="-27384"/>
            <a:ext cx="72008" cy="69373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75000"/>
                </a:schemeClr>
              </a:solidFill>
            </a:endParaRPr>
          </a:p>
        </p:txBody>
      </p:sp>
      <p:sp>
        <p:nvSpPr>
          <p:cNvPr id="23" name="矩形 22"/>
          <p:cNvSpPr/>
          <p:nvPr/>
        </p:nvSpPr>
        <p:spPr>
          <a:xfrm>
            <a:off x="2047784" y="-27384"/>
            <a:ext cx="72008" cy="693735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75000"/>
                </a:schemeClr>
              </a:solidFill>
            </a:endParaRPr>
          </a:p>
        </p:txBody>
      </p:sp>
      <p:sp>
        <p:nvSpPr>
          <p:cNvPr id="24" name="矩形 23"/>
          <p:cNvSpPr/>
          <p:nvPr/>
        </p:nvSpPr>
        <p:spPr>
          <a:xfrm>
            <a:off x="1636235" y="-27384"/>
            <a:ext cx="45719" cy="693735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75000"/>
                </a:schemeClr>
              </a:solidFill>
            </a:endParaRPr>
          </a:p>
        </p:txBody>
      </p:sp>
      <p:sp>
        <p:nvSpPr>
          <p:cNvPr id="25" name="矩形 24"/>
          <p:cNvSpPr/>
          <p:nvPr/>
        </p:nvSpPr>
        <p:spPr>
          <a:xfrm>
            <a:off x="1731103" y="-27384"/>
            <a:ext cx="181196" cy="6937353"/>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75000"/>
                </a:schemeClr>
              </a:solidFill>
            </a:endParaRPr>
          </a:p>
        </p:txBody>
      </p:sp>
      <p:sp>
        <p:nvSpPr>
          <p:cNvPr id="26" name="矩形 25"/>
          <p:cNvSpPr/>
          <p:nvPr/>
        </p:nvSpPr>
        <p:spPr>
          <a:xfrm>
            <a:off x="1947127" y="-27384"/>
            <a:ext cx="45719" cy="693735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75000"/>
                </a:schemeClr>
              </a:solidFill>
            </a:endParaRPr>
          </a:p>
        </p:txBody>
      </p:sp>
      <p:sp>
        <p:nvSpPr>
          <p:cNvPr id="27" name="矩形 26"/>
          <p:cNvSpPr/>
          <p:nvPr/>
        </p:nvSpPr>
        <p:spPr>
          <a:xfrm>
            <a:off x="2150017" y="-27384"/>
            <a:ext cx="45719" cy="69373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75000"/>
                </a:schemeClr>
              </a:solidFill>
            </a:endParaRPr>
          </a:p>
        </p:txBody>
      </p:sp>
      <p:sp>
        <p:nvSpPr>
          <p:cNvPr id="4" name="TextBox 3"/>
          <p:cNvSpPr txBox="1"/>
          <p:nvPr/>
        </p:nvSpPr>
        <p:spPr>
          <a:xfrm>
            <a:off x="-684584" y="1600339"/>
            <a:ext cx="1008112" cy="4708981"/>
          </a:xfrm>
          <a:prstGeom prst="rect">
            <a:avLst/>
          </a:prstGeom>
          <a:noFill/>
        </p:spPr>
        <p:txBody>
          <a:bodyPr wrap="square" rtlCol="0">
            <a:spAutoFit/>
          </a:bodyPr>
          <a:lstStyle/>
          <a:p>
            <a:r>
              <a:rPr lang="en-US" altLang="zh-CN" sz="30000" b="1" dirty="0" smtClean="0">
                <a:solidFill>
                  <a:schemeClr val="bg1"/>
                </a:solidFill>
                <a:latin typeface="微软雅黑" panose="020B0503020204020204" pitchFamily="34" charset="-122"/>
                <a:ea typeface="微软雅黑" panose="020B0503020204020204" pitchFamily="34" charset="-122"/>
              </a:rPr>
              <a:t>3</a:t>
            </a:r>
            <a:endParaRPr lang="zh-CN" altLang="en-US" sz="30000" b="1" dirty="0">
              <a:solidFill>
                <a:schemeClr val="bg1"/>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899592" y="2838117"/>
            <a:ext cx="4104456" cy="3183171"/>
            <a:chOff x="899592" y="2838117"/>
            <a:chExt cx="4104456" cy="3183171"/>
          </a:xfrm>
        </p:grpSpPr>
        <p:sp>
          <p:nvSpPr>
            <p:cNvPr id="12" name="矩形 11"/>
            <p:cNvSpPr/>
            <p:nvPr/>
          </p:nvSpPr>
          <p:spPr>
            <a:xfrm>
              <a:off x="899592" y="2866578"/>
              <a:ext cx="4104456" cy="3154710"/>
            </a:xfrm>
            <a:prstGeom prst="rect">
              <a:avLst/>
            </a:prstGeom>
            <a:noFill/>
          </p:spPr>
          <p:txBody>
            <a:bodyPr wrap="square" lIns="91440" tIns="45720" rIns="91440" bIns="45720">
              <a:spAutoFit/>
            </a:bodyPr>
            <a:lstStyle/>
            <a:p>
              <a:pPr algn="ctr"/>
              <a:r>
                <a:rPr lang="en-US" altLang="zh-CN" sz="19900" b="1" dirty="0" err="1" smtClean="0">
                  <a:ln w="31750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latin typeface="Times New Roman" panose="02020603050405020304" pitchFamily="18" charset="0"/>
                  <a:cs typeface="Times New Roman" panose="02020603050405020304" pitchFamily="18" charset="0"/>
                </a:rPr>
                <a:t>rd</a:t>
              </a:r>
              <a:r>
                <a:rPr lang="en-US" altLang="zh-CN" sz="19900" b="1" dirty="0" smtClean="0">
                  <a:ln w="31750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latin typeface="Times New Roman" panose="02020603050405020304" pitchFamily="18" charset="0"/>
                  <a:cs typeface="Times New Roman" panose="02020603050405020304" pitchFamily="18" charset="0"/>
                </a:rPr>
                <a:t>  </a:t>
              </a:r>
              <a:endParaRPr lang="zh-CN" altLang="en-US" sz="19900" b="1" cap="none" spc="0" dirty="0">
                <a:ln w="31750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latin typeface="Times New Roman" panose="02020603050405020304" pitchFamily="18" charset="0"/>
                <a:cs typeface="Times New Roman" panose="02020603050405020304" pitchFamily="18" charset="0"/>
              </a:endParaRPr>
            </a:p>
          </p:txBody>
        </p:sp>
        <p:sp>
          <p:nvSpPr>
            <p:cNvPr id="13" name="TextBox 12"/>
            <p:cNvSpPr txBox="1"/>
            <p:nvPr/>
          </p:nvSpPr>
          <p:spPr>
            <a:xfrm>
              <a:off x="1591716" y="2838117"/>
              <a:ext cx="3124300" cy="3154710"/>
            </a:xfrm>
            <a:prstGeom prst="rect">
              <a:avLst/>
            </a:prstGeom>
            <a:noFill/>
          </p:spPr>
          <p:txBody>
            <a:bodyPr wrap="square" rtlCol="0">
              <a:spAutoFit/>
            </a:bodyPr>
            <a:lstStyle/>
            <a:p>
              <a:r>
                <a:rPr lang="en-US" altLang="zh-CN" sz="19900" b="1" dirty="0" err="1" smtClean="0">
                  <a:solidFill>
                    <a:schemeClr val="bg1">
                      <a:lumMod val="65000"/>
                    </a:schemeClr>
                  </a:solidFill>
                  <a:latin typeface="Times New Roman" panose="02020603050405020304" pitchFamily="18" charset="0"/>
                  <a:cs typeface="Times New Roman" panose="02020603050405020304" pitchFamily="18" charset="0"/>
                </a:rPr>
                <a:t>rd</a:t>
              </a:r>
              <a:endParaRPr lang="zh-CN" altLang="en-US" sz="19900" b="1" dirty="0">
                <a:solidFill>
                  <a:schemeClr val="bg1">
                    <a:lumMod val="65000"/>
                  </a:schemeClr>
                </a:solidFill>
                <a:latin typeface="Times New Roman" panose="02020603050405020304" pitchFamily="18" charset="0"/>
                <a:cs typeface="Times New Roman" panose="02020603050405020304" pitchFamily="18" charset="0"/>
              </a:endParaRPr>
            </a:p>
          </p:txBody>
        </p:sp>
      </p:grpSp>
      <p:cxnSp>
        <p:nvCxnSpPr>
          <p:cNvPr id="14" name="直接连接符 13"/>
          <p:cNvCxnSpPr/>
          <p:nvPr/>
        </p:nvCxnSpPr>
        <p:spPr>
          <a:xfrm>
            <a:off x="4283968" y="3093768"/>
            <a:ext cx="42973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Box 8"/>
          <p:cNvSpPr txBox="1"/>
          <p:nvPr/>
        </p:nvSpPr>
        <p:spPr>
          <a:xfrm>
            <a:off x="7164288" y="1844824"/>
            <a:ext cx="1427112" cy="707886"/>
          </a:xfrm>
          <a:prstGeom prst="rect">
            <a:avLst/>
          </a:prstGeom>
          <a:solidFill>
            <a:srgbClr val="CC9900"/>
          </a:solidFill>
        </p:spPr>
        <p:txBody>
          <a:bodyPr wrap="square" rtlCol="0">
            <a:spAutoFit/>
          </a:bodyPr>
          <a:lstStyle/>
          <a:p>
            <a:pPr algn="r"/>
            <a:r>
              <a:rPr lang="en-US" altLang="zh-CN" sz="4000" b="1" dirty="0">
                <a:latin typeface="微软雅黑" panose="020B0503020204020204" pitchFamily="34" charset="-122"/>
                <a:ea typeface="微软雅黑" panose="020B0503020204020204" pitchFamily="34" charset="-122"/>
              </a:rPr>
              <a:t>CAD</a:t>
            </a:r>
          </a:p>
        </p:txBody>
      </p:sp>
      <p:sp>
        <p:nvSpPr>
          <p:cNvPr id="16" name="矩形 15"/>
          <p:cNvSpPr/>
          <p:nvPr/>
        </p:nvSpPr>
        <p:spPr>
          <a:xfrm>
            <a:off x="4686285" y="3203986"/>
            <a:ext cx="3960440" cy="369332"/>
          </a:xfrm>
          <a:prstGeom prst="rect">
            <a:avLst/>
          </a:prstGeom>
        </p:spPr>
        <p:txBody>
          <a:bodyPr wrap="square">
            <a:spAutoFit/>
          </a:bodyPr>
          <a:lstStyle/>
          <a:p>
            <a:pPr lvl="0" algn="r">
              <a:defRPr/>
            </a:pPr>
            <a:r>
              <a:rPr lang="en-US" altLang="zh-CN" kern="0" dirty="0">
                <a:solidFill>
                  <a:schemeClr val="bg1"/>
                </a:solidFill>
                <a:latin typeface="微软雅黑" panose="020B0503020204020204" pitchFamily="34" charset="-122"/>
                <a:ea typeface="微软雅黑" panose="020B0503020204020204" pitchFamily="34" charset="-122"/>
              </a:rPr>
              <a:t>-- CAD</a:t>
            </a:r>
            <a:r>
              <a:rPr lang="zh-CN" altLang="en-US" kern="0" dirty="0">
                <a:solidFill>
                  <a:schemeClr val="bg1"/>
                </a:solidFill>
                <a:latin typeface="微软雅黑" panose="020B0503020204020204" pitchFamily="34" charset="-122"/>
                <a:ea typeface="微软雅黑" panose="020B0503020204020204" pitchFamily="34" charset="-122"/>
              </a:rPr>
              <a:t>环境布局设计</a:t>
            </a:r>
          </a:p>
        </p:txBody>
      </p:sp>
      <p:sp>
        <p:nvSpPr>
          <p:cNvPr id="17" name="矩形 16"/>
          <p:cNvSpPr/>
          <p:nvPr/>
        </p:nvSpPr>
        <p:spPr>
          <a:xfrm>
            <a:off x="4686285" y="3635732"/>
            <a:ext cx="3960440" cy="369332"/>
          </a:xfrm>
          <a:prstGeom prst="rect">
            <a:avLst/>
          </a:prstGeom>
        </p:spPr>
        <p:txBody>
          <a:bodyPr wrap="square">
            <a:spAutoFit/>
          </a:bodyPr>
          <a:lstStyle/>
          <a:p>
            <a:pPr lvl="0" algn="r">
              <a:defRPr/>
            </a:pPr>
            <a:r>
              <a:rPr lang="en-US" altLang="zh-CN" kern="0" dirty="0">
                <a:solidFill>
                  <a:schemeClr val="bg1"/>
                </a:solidFill>
                <a:latin typeface="微软雅黑" panose="020B0503020204020204" pitchFamily="34" charset="-122"/>
                <a:ea typeface="微软雅黑" panose="020B0503020204020204" pitchFamily="34" charset="-122"/>
              </a:rPr>
              <a:t>--CAD</a:t>
            </a:r>
            <a:r>
              <a:rPr lang="zh-CN" altLang="en-US" kern="0" dirty="0">
                <a:solidFill>
                  <a:schemeClr val="bg1"/>
                </a:solidFill>
                <a:latin typeface="微软雅黑" panose="020B0503020204020204" pitchFamily="34" charset="-122"/>
                <a:ea typeface="微软雅黑" panose="020B0503020204020204" pitchFamily="34" charset="-122"/>
              </a:rPr>
              <a:t>家装布局设计</a:t>
            </a:r>
          </a:p>
        </p:txBody>
      </p:sp>
      <p:sp>
        <p:nvSpPr>
          <p:cNvPr id="18" name="TextBox 17"/>
          <p:cNvSpPr txBox="1"/>
          <p:nvPr/>
        </p:nvSpPr>
        <p:spPr>
          <a:xfrm>
            <a:off x="3995936" y="2443535"/>
            <a:ext cx="4682365" cy="769441"/>
          </a:xfrm>
          <a:prstGeom prst="rect">
            <a:avLst/>
          </a:prstGeom>
          <a:noFill/>
        </p:spPr>
        <p:txBody>
          <a:bodyPr wrap="square" rtlCol="0">
            <a:spAutoFit/>
          </a:bodyPr>
          <a:lstStyle/>
          <a:p>
            <a:pPr algn="r"/>
            <a:r>
              <a:rPr lang="en-US" altLang="zh-CN" sz="4400" dirty="0" smtClean="0">
                <a:solidFill>
                  <a:schemeClr val="bg1">
                    <a:lumMod val="50000"/>
                  </a:schemeClr>
                </a:solidFill>
                <a:latin typeface="Capture it" panose="02000500000000000000" pitchFamily="2" charset="0"/>
              </a:rPr>
              <a:t>AutoCAD</a:t>
            </a:r>
            <a:endParaRPr lang="zh-CN" altLang="en-US" sz="4400" dirty="0">
              <a:solidFill>
                <a:schemeClr val="bg1">
                  <a:lumMod val="50000"/>
                </a:schemeClr>
              </a:solidFill>
              <a:latin typeface="Capture it" panose="02000500000000000000" pitchFamily="2" charset="0"/>
            </a:endParaRPr>
          </a:p>
        </p:txBody>
      </p:sp>
    </p:spTree>
  </p:cSld>
  <p:clrMapOvr>
    <a:masterClrMapping/>
  </p:clrMapOvr>
  <mc:AlternateContent xmlns:mc="http://schemas.openxmlformats.org/markup-compatibility/2006" xmlns:p14="http://schemas.microsoft.com/office/powerpoint/2010/main">
    <mc:Choice Requires="p14">
      <p:transition spd="slow" p14:dur="1600" advClick="0" advTm="4000">
        <p:blinds dir="vert"/>
      </p:transition>
    </mc:Choice>
    <mc:Fallback xmlns="">
      <p:transition spd="slow" advClick="0" advTm="400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up)">
                                          <p:cBhvr>
                                            <p:cTn id="11" dur="750"/>
                                            <p:tgtEl>
                                              <p:spTgt spid="22"/>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wipe(down)">
                                          <p:cBhvr>
                                            <p:cTn id="14" dur="750"/>
                                            <p:tgtEl>
                                              <p:spTgt spid="24"/>
                                            </p:tgtEl>
                                          </p:cBhvr>
                                        </p:animEffect>
                                      </p:childTnLst>
                                    </p:cTn>
                                  </p:par>
                                  <p:par>
                                    <p:cTn id="15" presetID="22" presetClass="entr" presetSubtype="1" fill="hold" grpId="0" nodeType="withEffect">
                                      <p:stCondLst>
                                        <p:cond delay="500"/>
                                      </p:stCondLst>
                                      <p:childTnLst>
                                        <p:set>
                                          <p:cBhvr>
                                            <p:cTn id="16" dur="1" fill="hold">
                                              <p:stCondLst>
                                                <p:cond delay="0"/>
                                              </p:stCondLst>
                                            </p:cTn>
                                            <p:tgtEl>
                                              <p:spTgt spid="25"/>
                                            </p:tgtEl>
                                            <p:attrNameLst>
                                              <p:attrName>style.visibility</p:attrName>
                                            </p:attrNameLst>
                                          </p:cBhvr>
                                          <p:to>
                                            <p:strVal val="visible"/>
                                          </p:to>
                                        </p:set>
                                        <p:animEffect transition="in" filter="wipe(up)">
                                          <p:cBhvr>
                                            <p:cTn id="17" dur="750"/>
                                            <p:tgtEl>
                                              <p:spTgt spid="25"/>
                                            </p:tgtEl>
                                          </p:cBhvr>
                                        </p:animEffect>
                                      </p:childTnLst>
                                    </p:cTn>
                                  </p:par>
                                  <p:par>
                                    <p:cTn id="18" presetID="22" presetClass="entr" presetSubtype="4" fill="hold" grpId="0" nodeType="withEffect">
                                      <p:stCondLst>
                                        <p:cond delay="500"/>
                                      </p:stCondLst>
                                      <p:childTnLst>
                                        <p:set>
                                          <p:cBhvr>
                                            <p:cTn id="19" dur="1" fill="hold">
                                              <p:stCondLst>
                                                <p:cond delay="0"/>
                                              </p:stCondLst>
                                            </p:cTn>
                                            <p:tgtEl>
                                              <p:spTgt spid="26"/>
                                            </p:tgtEl>
                                            <p:attrNameLst>
                                              <p:attrName>style.visibility</p:attrName>
                                            </p:attrNameLst>
                                          </p:cBhvr>
                                          <p:to>
                                            <p:strVal val="visible"/>
                                          </p:to>
                                        </p:set>
                                        <p:animEffect transition="in" filter="wipe(down)">
                                          <p:cBhvr>
                                            <p:cTn id="20" dur="750"/>
                                            <p:tgtEl>
                                              <p:spTgt spid="26"/>
                                            </p:tgtEl>
                                          </p:cBhvr>
                                        </p:animEffect>
                                      </p:childTnLst>
                                    </p:cTn>
                                  </p:par>
                                  <p:par>
                                    <p:cTn id="21" presetID="22" presetClass="entr" presetSubtype="1" fill="hold" grpId="0" nodeType="withEffect">
                                      <p:stCondLst>
                                        <p:cond delay="1000"/>
                                      </p:stCondLst>
                                      <p:childTnLst>
                                        <p:set>
                                          <p:cBhvr>
                                            <p:cTn id="22" dur="1" fill="hold">
                                              <p:stCondLst>
                                                <p:cond delay="0"/>
                                              </p:stCondLst>
                                            </p:cTn>
                                            <p:tgtEl>
                                              <p:spTgt spid="23"/>
                                            </p:tgtEl>
                                            <p:attrNameLst>
                                              <p:attrName>style.visibility</p:attrName>
                                            </p:attrNameLst>
                                          </p:cBhvr>
                                          <p:to>
                                            <p:strVal val="visible"/>
                                          </p:to>
                                        </p:set>
                                        <p:animEffect transition="in" filter="wipe(up)">
                                          <p:cBhvr>
                                            <p:cTn id="23" dur="750"/>
                                            <p:tgtEl>
                                              <p:spTgt spid="23"/>
                                            </p:tgtEl>
                                          </p:cBhvr>
                                        </p:animEffect>
                                      </p:childTnLst>
                                    </p:cTn>
                                  </p:par>
                                  <p:par>
                                    <p:cTn id="24" presetID="22" presetClass="entr" presetSubtype="4" fill="hold" grpId="0" nodeType="withEffect">
                                      <p:stCondLst>
                                        <p:cond delay="1000"/>
                                      </p:stCondLst>
                                      <p:childTnLst>
                                        <p:set>
                                          <p:cBhvr>
                                            <p:cTn id="25" dur="1" fill="hold">
                                              <p:stCondLst>
                                                <p:cond delay="0"/>
                                              </p:stCondLst>
                                            </p:cTn>
                                            <p:tgtEl>
                                              <p:spTgt spid="27"/>
                                            </p:tgtEl>
                                            <p:attrNameLst>
                                              <p:attrName>style.visibility</p:attrName>
                                            </p:attrNameLst>
                                          </p:cBhvr>
                                          <p:to>
                                            <p:strVal val="visible"/>
                                          </p:to>
                                        </p:set>
                                        <p:animEffect transition="in" filter="wipe(down)">
                                          <p:cBhvr>
                                            <p:cTn id="26" dur="750"/>
                                            <p:tgtEl>
                                              <p:spTgt spid="27"/>
                                            </p:tgtEl>
                                          </p:cBhvr>
                                        </p:animEffect>
                                      </p:childTnLst>
                                    </p:cTn>
                                  </p:par>
                                </p:childTnLst>
                              </p:cTn>
                            </p:par>
                            <p:par>
                              <p:cTn id="27" fill="hold">
                                <p:stCondLst>
                                  <p:cond delay="1500"/>
                                </p:stCondLst>
                                <p:childTnLst>
                                  <p:par>
                                    <p:cTn id="28" presetID="10" presetClass="entr" presetSubtype="0" fill="hold" nodeType="after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fade">
                                          <p:cBhvr>
                                            <p:cTn id="30" dur="500"/>
                                            <p:tgtEl>
                                              <p:spTgt spid="2"/>
                                            </p:tgtEl>
                                          </p:cBhvr>
                                        </p:animEffect>
                                      </p:childTnLst>
                                    </p:cTn>
                                  </p:par>
                                  <p:par>
                                    <p:cTn id="31" presetID="63" presetClass="path" presetSubtype="0" accel="50000" fill="hold" nodeType="withEffect" p14:presetBounceEnd="64000">
                                      <p:stCondLst>
                                        <p:cond delay="0"/>
                                      </p:stCondLst>
                                      <p:childTnLst>
                                        <p:animMotion origin="layout" path="M -0.8792 3.7037E-7 L -1.55168E-6 3.7037E-7 " pathEditMode="relative" rAng="0" ptsTypes="AA" p14:bounceEnd="64000">
                                          <p:cBhvr>
                                            <p:cTn id="32" dur="500" fill="hold"/>
                                            <p:tgtEl>
                                              <p:spTgt spid="2"/>
                                            </p:tgtEl>
                                            <p:attrNameLst>
                                              <p:attrName>ppt_x</p:attrName>
                                              <p:attrName>ppt_y</p:attrName>
                                            </p:attrNameLst>
                                          </p:cBhvr>
                                          <p:rCtr x="43960" y="0"/>
                                        </p:animMotion>
                                      </p:childTnLst>
                                    </p:cTn>
                                  </p:par>
                                </p:childTnLst>
                              </p:cTn>
                            </p:par>
                            <p:par>
                              <p:cTn id="33" fill="hold">
                                <p:stCondLst>
                                  <p:cond delay="2000"/>
                                </p:stCondLst>
                                <p:childTnLst>
                                  <p:par>
                                    <p:cTn id="34" presetID="53" presetClass="entr" presetSubtype="16" fill="hold" grpId="0" nodeType="after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p:cTn id="36" dur="500" fill="hold"/>
                                            <p:tgtEl>
                                              <p:spTgt spid="4"/>
                                            </p:tgtEl>
                                            <p:attrNameLst>
                                              <p:attrName>ppt_w</p:attrName>
                                            </p:attrNameLst>
                                          </p:cBhvr>
                                          <p:tavLst>
                                            <p:tav tm="0">
                                              <p:val>
                                                <p:fltVal val="0"/>
                                              </p:val>
                                            </p:tav>
                                            <p:tav tm="100000">
                                              <p:val>
                                                <p:strVal val="#ppt_w"/>
                                              </p:val>
                                            </p:tav>
                                          </p:tavLst>
                                        </p:anim>
                                        <p:anim calcmode="lin" valueType="num">
                                          <p:cBhvr>
                                            <p:cTn id="37" dur="500" fill="hold"/>
                                            <p:tgtEl>
                                              <p:spTgt spid="4"/>
                                            </p:tgtEl>
                                            <p:attrNameLst>
                                              <p:attrName>ppt_h</p:attrName>
                                            </p:attrNameLst>
                                          </p:cBhvr>
                                          <p:tavLst>
                                            <p:tav tm="0">
                                              <p:val>
                                                <p:fltVal val="0"/>
                                              </p:val>
                                            </p:tav>
                                            <p:tav tm="100000">
                                              <p:val>
                                                <p:strVal val="#ppt_h"/>
                                              </p:val>
                                            </p:tav>
                                          </p:tavLst>
                                        </p:anim>
                                        <p:animEffect transition="in" filter="fade">
                                          <p:cBhvr>
                                            <p:cTn id="38" dur="500"/>
                                            <p:tgtEl>
                                              <p:spTgt spid="4"/>
                                            </p:tgtEl>
                                          </p:cBhvr>
                                        </p:animEffect>
                                      </p:childTnLst>
                                    </p:cTn>
                                  </p:par>
                                  <p:par>
                                    <p:cTn id="39" presetID="35" presetClass="emph" presetSubtype="0" repeatCount="8000" fill="hold" grpId="1" nodeType="withEffect">
                                      <p:stCondLst>
                                        <p:cond delay="400"/>
                                      </p:stCondLst>
                                      <p:childTnLst>
                                        <p:anim calcmode="discrete" valueType="str">
                                          <p:cBhvr>
                                            <p:cTn id="40" dur="50" fill="hold"/>
                                            <p:tgtEl>
                                              <p:spTgt spid="4"/>
                                            </p:tgtEl>
                                            <p:attrNameLst>
                                              <p:attrName>style.visibility</p:attrName>
                                            </p:attrNameLst>
                                          </p:cBhvr>
                                          <p:tavLst>
                                            <p:tav tm="0">
                                              <p:val>
                                                <p:strVal val="hidden"/>
                                              </p:val>
                                            </p:tav>
                                            <p:tav tm="50000">
                                              <p:val>
                                                <p:strVal val="visible"/>
                                              </p:val>
                                            </p:tav>
                                          </p:tavLst>
                                        </p:anim>
                                      </p:childTnLst>
                                    </p:cTn>
                                  </p:par>
                                </p:childTnLst>
                              </p:cTn>
                            </p:par>
                            <p:par>
                              <p:cTn id="41" fill="hold">
                                <p:stCondLst>
                                  <p:cond delay="2500"/>
                                </p:stCondLst>
                                <p:childTnLst>
                                  <p:par>
                                    <p:cTn id="42" presetID="1" presetClass="entr" presetSubtype="0"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childTnLst>
                                    </p:cTn>
                                  </p:par>
                                  <p:par>
                                    <p:cTn id="44" presetID="0" presetClass="path" presetSubtype="0" accel="50000" decel="50000" fill="hold" grpId="1" nodeType="withEffect">
                                      <p:stCondLst>
                                        <p:cond delay="0"/>
                                      </p:stCondLst>
                                      <p:childTnLst>
                                        <p:animMotion origin="layout" path="M -3.18927E-6 -1.19861 L -3.18927E-6 7.40741E-7 L 0.00039 -0.12153 L -3.18927E-6 7.40741E-7 " pathEditMode="relative" rAng="0" ptsTypes="AAAA">
                                          <p:cBhvr>
                                            <p:cTn id="45" dur="600" fill="hold"/>
                                            <p:tgtEl>
                                              <p:spTgt spid="15"/>
                                            </p:tgtEl>
                                            <p:attrNameLst>
                                              <p:attrName>ppt_x</p:attrName>
                                              <p:attrName>ppt_y</p:attrName>
                                            </p:attrNameLst>
                                          </p:cBhvr>
                                          <p:rCtr x="13" y="59931"/>
                                        </p:animMotion>
                                      </p:childTnLst>
                                    </p:cTn>
                                  </p:par>
                                </p:childTnLst>
                              </p:cTn>
                            </p:par>
                            <p:par>
                              <p:cTn id="46" fill="hold">
                                <p:stCondLst>
                                  <p:cond delay="2500"/>
                                </p:stCondLst>
                                <p:childTnLst>
                                  <p:par>
                                    <p:cTn id="47" presetID="10" presetClass="entr" presetSubtype="0"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500"/>
                                            <p:tgtEl>
                                              <p:spTgt spid="18"/>
                                            </p:tgtEl>
                                          </p:cBhvr>
                                        </p:animEffect>
                                      </p:childTnLst>
                                    </p:cTn>
                                  </p:par>
                                  <p:par>
                                    <p:cTn id="50" presetID="63" presetClass="path" presetSubtype="0" accel="50000" fill="hold" grpId="1" nodeType="withEffect" p14:presetBounceEnd="64000">
                                      <p:stCondLst>
                                        <p:cond delay="0"/>
                                      </p:stCondLst>
                                      <p:childTnLst>
                                        <p:animMotion origin="layout" path="M -0.8792 3.7037E-7 L -1.55168E-6 3.7037E-7 " pathEditMode="relative" rAng="0" ptsTypes="AA" p14:bounceEnd="64000">
                                          <p:cBhvr>
                                            <p:cTn id="51" dur="500" fill="hold"/>
                                            <p:tgtEl>
                                              <p:spTgt spid="18"/>
                                            </p:tgtEl>
                                            <p:attrNameLst>
                                              <p:attrName>ppt_x</p:attrName>
                                              <p:attrName>ppt_y</p:attrName>
                                            </p:attrNameLst>
                                          </p:cBhvr>
                                          <p:rCtr x="43960" y="0"/>
                                        </p:animMotion>
                                      </p:childTnLst>
                                    </p:cTn>
                                  </p:par>
                                  <p:par>
                                    <p:cTn id="52" presetID="10" presetClass="entr" presetSubtype="0" fill="hold" nodeType="withEffect">
                                      <p:stCondLst>
                                        <p:cond delay="40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500"/>
                                            <p:tgtEl>
                                              <p:spTgt spid="14"/>
                                            </p:tgtEl>
                                          </p:cBhvr>
                                        </p:animEffect>
                                      </p:childTnLst>
                                    </p:cTn>
                                  </p:par>
                                  <p:par>
                                    <p:cTn id="55" presetID="63" presetClass="path" presetSubtype="0" accel="50000" fill="hold" nodeType="withEffect" p14:presetBounceEnd="64000">
                                      <p:stCondLst>
                                        <p:cond delay="400"/>
                                      </p:stCondLst>
                                      <p:childTnLst>
                                        <p:animMotion origin="layout" path="M -0.87926 -3.44126E-6 L -4.00989E-6 -3.44126E-6 " pathEditMode="relative" rAng="0" ptsTypes="AA" p14:bounceEnd="64000">
                                          <p:cBhvr>
                                            <p:cTn id="56" dur="500" fill="hold"/>
                                            <p:tgtEl>
                                              <p:spTgt spid="14"/>
                                            </p:tgtEl>
                                            <p:attrNameLst>
                                              <p:attrName>ppt_x</p:attrName>
                                              <p:attrName>ppt_y</p:attrName>
                                            </p:attrNameLst>
                                          </p:cBhvr>
                                          <p:rCtr x="43963" y="0"/>
                                        </p:animMotion>
                                      </p:childTnLst>
                                    </p:cTn>
                                  </p:par>
                                </p:childTnLst>
                              </p:cTn>
                            </p:par>
                            <p:par>
                              <p:cTn id="57" fill="hold">
                                <p:stCondLst>
                                  <p:cond delay="3000"/>
                                </p:stCondLst>
                                <p:childTnLst>
                                  <p:par>
                                    <p:cTn id="58" presetID="52" presetClass="entr" presetSubtype="0" fill="hold" grpId="0" nodeType="afterEffect">
                                      <p:stCondLst>
                                        <p:cond delay="0"/>
                                      </p:stCondLst>
                                      <p:childTnLst>
                                        <p:set>
                                          <p:cBhvr>
                                            <p:cTn id="59" dur="1" fill="hold">
                                              <p:stCondLst>
                                                <p:cond delay="0"/>
                                              </p:stCondLst>
                                            </p:cTn>
                                            <p:tgtEl>
                                              <p:spTgt spid="16"/>
                                            </p:tgtEl>
                                            <p:attrNameLst>
                                              <p:attrName>style.visibility</p:attrName>
                                            </p:attrNameLst>
                                          </p:cBhvr>
                                          <p:to>
                                            <p:strVal val="visible"/>
                                          </p:to>
                                        </p:set>
                                        <p:animScale>
                                          <p:cBhvr>
                                            <p:cTn id="60"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1" dur="1000" decel="50000" fill="hold">
                                              <p:stCondLst>
                                                <p:cond delay="0"/>
                                              </p:stCondLst>
                                            </p:cTn>
                                            <p:tgtEl>
                                              <p:spTgt spid="16"/>
                                            </p:tgtEl>
                                            <p:attrNameLst>
                                              <p:attrName>ppt_x</p:attrName>
                                              <p:attrName>ppt_y</p:attrName>
                                            </p:attrNameLst>
                                          </p:cBhvr>
                                        </p:animMotion>
                                        <p:animEffect transition="in" filter="fade">
                                          <p:cBhvr>
                                            <p:cTn id="62" dur="1000"/>
                                            <p:tgtEl>
                                              <p:spTgt spid="16"/>
                                            </p:tgtEl>
                                          </p:cBhvr>
                                        </p:animEffect>
                                      </p:childTnLst>
                                    </p:cTn>
                                  </p:par>
                                  <p:par>
                                    <p:cTn id="63" presetID="52" presetClass="entr" presetSubtype="0" fill="hold" grpId="0" nodeType="withEffect">
                                      <p:stCondLst>
                                        <p:cond delay="200"/>
                                      </p:stCondLst>
                                      <p:iterate type="lt">
                                        <p:tmPct val="0"/>
                                      </p:iterate>
                                      <p:childTnLst>
                                        <p:set>
                                          <p:cBhvr>
                                            <p:cTn id="64" dur="1" fill="hold">
                                              <p:stCondLst>
                                                <p:cond delay="0"/>
                                              </p:stCondLst>
                                            </p:cTn>
                                            <p:tgtEl>
                                              <p:spTgt spid="17"/>
                                            </p:tgtEl>
                                            <p:attrNameLst>
                                              <p:attrName>style.visibility</p:attrName>
                                            </p:attrNameLst>
                                          </p:cBhvr>
                                          <p:to>
                                            <p:strVal val="visible"/>
                                          </p:to>
                                        </p:set>
                                        <p:animScale>
                                          <p:cBhvr>
                                            <p:cTn id="65"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6" dur="1000" decel="50000" fill="hold">
                                              <p:stCondLst>
                                                <p:cond delay="0"/>
                                              </p:stCondLst>
                                            </p:cTn>
                                            <p:tgtEl>
                                              <p:spTgt spid="17"/>
                                            </p:tgtEl>
                                            <p:attrNameLst>
                                              <p:attrName>ppt_x</p:attrName>
                                              <p:attrName>ppt_y</p:attrName>
                                            </p:attrNameLst>
                                          </p:cBhvr>
                                        </p:animMotion>
                                        <p:animEffect transition="in" filter="fade">
                                          <p:cBhvr>
                                            <p:cTn id="67"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2" grpId="0" animBg="1"/>
          <p:bldP spid="23" grpId="0" animBg="1"/>
          <p:bldP spid="24" grpId="0" animBg="1"/>
          <p:bldP spid="25" grpId="0" animBg="1"/>
          <p:bldP spid="26" grpId="0" animBg="1"/>
          <p:bldP spid="27" grpId="0" animBg="1"/>
          <p:bldP spid="4" grpId="0"/>
          <p:bldP spid="4" grpId="1"/>
          <p:bldP spid="15" grpId="0" animBg="1"/>
          <p:bldP spid="15" grpId="1" animBg="1"/>
          <p:bldP spid="16" grpId="0"/>
          <p:bldP spid="17" grpId="0"/>
          <p:bldP spid="18" grpId="0"/>
          <p:bldP spid="18"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up)">
                                          <p:cBhvr>
                                            <p:cTn id="11" dur="750"/>
                                            <p:tgtEl>
                                              <p:spTgt spid="22"/>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wipe(down)">
                                          <p:cBhvr>
                                            <p:cTn id="14" dur="750"/>
                                            <p:tgtEl>
                                              <p:spTgt spid="24"/>
                                            </p:tgtEl>
                                          </p:cBhvr>
                                        </p:animEffect>
                                      </p:childTnLst>
                                    </p:cTn>
                                  </p:par>
                                  <p:par>
                                    <p:cTn id="15" presetID="22" presetClass="entr" presetSubtype="1" fill="hold" grpId="0" nodeType="withEffect">
                                      <p:stCondLst>
                                        <p:cond delay="500"/>
                                      </p:stCondLst>
                                      <p:childTnLst>
                                        <p:set>
                                          <p:cBhvr>
                                            <p:cTn id="16" dur="1" fill="hold">
                                              <p:stCondLst>
                                                <p:cond delay="0"/>
                                              </p:stCondLst>
                                            </p:cTn>
                                            <p:tgtEl>
                                              <p:spTgt spid="25"/>
                                            </p:tgtEl>
                                            <p:attrNameLst>
                                              <p:attrName>style.visibility</p:attrName>
                                            </p:attrNameLst>
                                          </p:cBhvr>
                                          <p:to>
                                            <p:strVal val="visible"/>
                                          </p:to>
                                        </p:set>
                                        <p:animEffect transition="in" filter="wipe(up)">
                                          <p:cBhvr>
                                            <p:cTn id="17" dur="750"/>
                                            <p:tgtEl>
                                              <p:spTgt spid="25"/>
                                            </p:tgtEl>
                                          </p:cBhvr>
                                        </p:animEffect>
                                      </p:childTnLst>
                                    </p:cTn>
                                  </p:par>
                                  <p:par>
                                    <p:cTn id="18" presetID="22" presetClass="entr" presetSubtype="4" fill="hold" grpId="0" nodeType="withEffect">
                                      <p:stCondLst>
                                        <p:cond delay="500"/>
                                      </p:stCondLst>
                                      <p:childTnLst>
                                        <p:set>
                                          <p:cBhvr>
                                            <p:cTn id="19" dur="1" fill="hold">
                                              <p:stCondLst>
                                                <p:cond delay="0"/>
                                              </p:stCondLst>
                                            </p:cTn>
                                            <p:tgtEl>
                                              <p:spTgt spid="26"/>
                                            </p:tgtEl>
                                            <p:attrNameLst>
                                              <p:attrName>style.visibility</p:attrName>
                                            </p:attrNameLst>
                                          </p:cBhvr>
                                          <p:to>
                                            <p:strVal val="visible"/>
                                          </p:to>
                                        </p:set>
                                        <p:animEffect transition="in" filter="wipe(down)">
                                          <p:cBhvr>
                                            <p:cTn id="20" dur="750"/>
                                            <p:tgtEl>
                                              <p:spTgt spid="26"/>
                                            </p:tgtEl>
                                          </p:cBhvr>
                                        </p:animEffect>
                                      </p:childTnLst>
                                    </p:cTn>
                                  </p:par>
                                  <p:par>
                                    <p:cTn id="21" presetID="22" presetClass="entr" presetSubtype="1" fill="hold" grpId="0" nodeType="withEffect">
                                      <p:stCondLst>
                                        <p:cond delay="1000"/>
                                      </p:stCondLst>
                                      <p:childTnLst>
                                        <p:set>
                                          <p:cBhvr>
                                            <p:cTn id="22" dur="1" fill="hold">
                                              <p:stCondLst>
                                                <p:cond delay="0"/>
                                              </p:stCondLst>
                                            </p:cTn>
                                            <p:tgtEl>
                                              <p:spTgt spid="23"/>
                                            </p:tgtEl>
                                            <p:attrNameLst>
                                              <p:attrName>style.visibility</p:attrName>
                                            </p:attrNameLst>
                                          </p:cBhvr>
                                          <p:to>
                                            <p:strVal val="visible"/>
                                          </p:to>
                                        </p:set>
                                        <p:animEffect transition="in" filter="wipe(up)">
                                          <p:cBhvr>
                                            <p:cTn id="23" dur="750"/>
                                            <p:tgtEl>
                                              <p:spTgt spid="23"/>
                                            </p:tgtEl>
                                          </p:cBhvr>
                                        </p:animEffect>
                                      </p:childTnLst>
                                    </p:cTn>
                                  </p:par>
                                  <p:par>
                                    <p:cTn id="24" presetID="22" presetClass="entr" presetSubtype="4" fill="hold" grpId="0" nodeType="withEffect">
                                      <p:stCondLst>
                                        <p:cond delay="1000"/>
                                      </p:stCondLst>
                                      <p:childTnLst>
                                        <p:set>
                                          <p:cBhvr>
                                            <p:cTn id="25" dur="1" fill="hold">
                                              <p:stCondLst>
                                                <p:cond delay="0"/>
                                              </p:stCondLst>
                                            </p:cTn>
                                            <p:tgtEl>
                                              <p:spTgt spid="27"/>
                                            </p:tgtEl>
                                            <p:attrNameLst>
                                              <p:attrName>style.visibility</p:attrName>
                                            </p:attrNameLst>
                                          </p:cBhvr>
                                          <p:to>
                                            <p:strVal val="visible"/>
                                          </p:to>
                                        </p:set>
                                        <p:animEffect transition="in" filter="wipe(down)">
                                          <p:cBhvr>
                                            <p:cTn id="26" dur="750"/>
                                            <p:tgtEl>
                                              <p:spTgt spid="27"/>
                                            </p:tgtEl>
                                          </p:cBhvr>
                                        </p:animEffect>
                                      </p:childTnLst>
                                    </p:cTn>
                                  </p:par>
                                </p:childTnLst>
                              </p:cTn>
                            </p:par>
                            <p:par>
                              <p:cTn id="27" fill="hold">
                                <p:stCondLst>
                                  <p:cond delay="1500"/>
                                </p:stCondLst>
                                <p:childTnLst>
                                  <p:par>
                                    <p:cTn id="28" presetID="10" presetClass="entr" presetSubtype="0" fill="hold" nodeType="after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fade">
                                          <p:cBhvr>
                                            <p:cTn id="30" dur="500"/>
                                            <p:tgtEl>
                                              <p:spTgt spid="2"/>
                                            </p:tgtEl>
                                          </p:cBhvr>
                                        </p:animEffect>
                                      </p:childTnLst>
                                    </p:cTn>
                                  </p:par>
                                  <p:par>
                                    <p:cTn id="31" presetID="63" presetClass="path" presetSubtype="0" accel="50000" fill="hold" nodeType="withEffect">
                                      <p:stCondLst>
                                        <p:cond delay="0"/>
                                      </p:stCondLst>
                                      <p:childTnLst>
                                        <p:animMotion origin="layout" path="M -0.8792 3.7037E-7 L -1.55168E-6 3.7037E-7 " pathEditMode="relative" rAng="0" ptsTypes="AA">
                                          <p:cBhvr>
                                            <p:cTn id="32" dur="500" fill="hold"/>
                                            <p:tgtEl>
                                              <p:spTgt spid="2"/>
                                            </p:tgtEl>
                                            <p:attrNameLst>
                                              <p:attrName>ppt_x</p:attrName>
                                              <p:attrName>ppt_y</p:attrName>
                                            </p:attrNameLst>
                                          </p:cBhvr>
                                          <p:rCtr x="43960" y="0"/>
                                        </p:animMotion>
                                      </p:childTnLst>
                                    </p:cTn>
                                  </p:par>
                                </p:childTnLst>
                              </p:cTn>
                            </p:par>
                            <p:par>
                              <p:cTn id="33" fill="hold">
                                <p:stCondLst>
                                  <p:cond delay="2000"/>
                                </p:stCondLst>
                                <p:childTnLst>
                                  <p:par>
                                    <p:cTn id="34" presetID="53" presetClass="entr" presetSubtype="16" fill="hold" grpId="0" nodeType="after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p:cTn id="36" dur="500" fill="hold"/>
                                            <p:tgtEl>
                                              <p:spTgt spid="4"/>
                                            </p:tgtEl>
                                            <p:attrNameLst>
                                              <p:attrName>ppt_w</p:attrName>
                                            </p:attrNameLst>
                                          </p:cBhvr>
                                          <p:tavLst>
                                            <p:tav tm="0">
                                              <p:val>
                                                <p:fltVal val="0"/>
                                              </p:val>
                                            </p:tav>
                                            <p:tav tm="100000">
                                              <p:val>
                                                <p:strVal val="#ppt_w"/>
                                              </p:val>
                                            </p:tav>
                                          </p:tavLst>
                                        </p:anim>
                                        <p:anim calcmode="lin" valueType="num">
                                          <p:cBhvr>
                                            <p:cTn id="37" dur="500" fill="hold"/>
                                            <p:tgtEl>
                                              <p:spTgt spid="4"/>
                                            </p:tgtEl>
                                            <p:attrNameLst>
                                              <p:attrName>ppt_h</p:attrName>
                                            </p:attrNameLst>
                                          </p:cBhvr>
                                          <p:tavLst>
                                            <p:tav tm="0">
                                              <p:val>
                                                <p:fltVal val="0"/>
                                              </p:val>
                                            </p:tav>
                                            <p:tav tm="100000">
                                              <p:val>
                                                <p:strVal val="#ppt_h"/>
                                              </p:val>
                                            </p:tav>
                                          </p:tavLst>
                                        </p:anim>
                                        <p:animEffect transition="in" filter="fade">
                                          <p:cBhvr>
                                            <p:cTn id="38" dur="500"/>
                                            <p:tgtEl>
                                              <p:spTgt spid="4"/>
                                            </p:tgtEl>
                                          </p:cBhvr>
                                        </p:animEffect>
                                      </p:childTnLst>
                                    </p:cTn>
                                  </p:par>
                                  <p:par>
                                    <p:cTn id="39" presetID="35" presetClass="emph" presetSubtype="0" repeatCount="8000" fill="hold" grpId="1" nodeType="withEffect">
                                      <p:stCondLst>
                                        <p:cond delay="400"/>
                                      </p:stCondLst>
                                      <p:childTnLst>
                                        <p:anim calcmode="discrete" valueType="str">
                                          <p:cBhvr>
                                            <p:cTn id="40" dur="50" fill="hold"/>
                                            <p:tgtEl>
                                              <p:spTgt spid="4"/>
                                            </p:tgtEl>
                                            <p:attrNameLst>
                                              <p:attrName>style.visibility</p:attrName>
                                            </p:attrNameLst>
                                          </p:cBhvr>
                                          <p:tavLst>
                                            <p:tav tm="0">
                                              <p:val>
                                                <p:strVal val="hidden"/>
                                              </p:val>
                                            </p:tav>
                                            <p:tav tm="50000">
                                              <p:val>
                                                <p:strVal val="visible"/>
                                              </p:val>
                                            </p:tav>
                                          </p:tavLst>
                                        </p:anim>
                                      </p:childTnLst>
                                    </p:cTn>
                                  </p:par>
                                </p:childTnLst>
                              </p:cTn>
                            </p:par>
                            <p:par>
                              <p:cTn id="41" fill="hold">
                                <p:stCondLst>
                                  <p:cond delay="2500"/>
                                </p:stCondLst>
                                <p:childTnLst>
                                  <p:par>
                                    <p:cTn id="42" presetID="1" presetClass="entr" presetSubtype="0"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childTnLst>
                                    </p:cTn>
                                  </p:par>
                                  <p:par>
                                    <p:cTn id="44" presetID="0" presetClass="path" presetSubtype="0" accel="50000" decel="50000" fill="hold" grpId="1" nodeType="withEffect">
                                      <p:stCondLst>
                                        <p:cond delay="0"/>
                                      </p:stCondLst>
                                      <p:childTnLst>
                                        <p:animMotion origin="layout" path="M -3.18927E-6 -1.19861 L -3.18927E-6 7.40741E-7 L 0.00039 -0.12153 L -3.18927E-6 7.40741E-7 " pathEditMode="relative" rAng="0" ptsTypes="AAAA">
                                          <p:cBhvr>
                                            <p:cTn id="45" dur="600" fill="hold"/>
                                            <p:tgtEl>
                                              <p:spTgt spid="15"/>
                                            </p:tgtEl>
                                            <p:attrNameLst>
                                              <p:attrName>ppt_x</p:attrName>
                                              <p:attrName>ppt_y</p:attrName>
                                            </p:attrNameLst>
                                          </p:cBhvr>
                                          <p:rCtr x="13" y="59931"/>
                                        </p:animMotion>
                                      </p:childTnLst>
                                    </p:cTn>
                                  </p:par>
                                </p:childTnLst>
                              </p:cTn>
                            </p:par>
                            <p:par>
                              <p:cTn id="46" fill="hold">
                                <p:stCondLst>
                                  <p:cond delay="2500"/>
                                </p:stCondLst>
                                <p:childTnLst>
                                  <p:par>
                                    <p:cTn id="47" presetID="10" presetClass="entr" presetSubtype="0"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500"/>
                                            <p:tgtEl>
                                              <p:spTgt spid="18"/>
                                            </p:tgtEl>
                                          </p:cBhvr>
                                        </p:animEffect>
                                      </p:childTnLst>
                                    </p:cTn>
                                  </p:par>
                                  <p:par>
                                    <p:cTn id="50" presetID="63" presetClass="path" presetSubtype="0" accel="50000" fill="hold" grpId="1" nodeType="withEffect">
                                      <p:stCondLst>
                                        <p:cond delay="0"/>
                                      </p:stCondLst>
                                      <p:childTnLst>
                                        <p:animMotion origin="layout" path="M -0.8792 3.7037E-7 L -1.55168E-6 3.7037E-7 " pathEditMode="relative" rAng="0" ptsTypes="AA">
                                          <p:cBhvr>
                                            <p:cTn id="51" dur="500" fill="hold"/>
                                            <p:tgtEl>
                                              <p:spTgt spid="18"/>
                                            </p:tgtEl>
                                            <p:attrNameLst>
                                              <p:attrName>ppt_x</p:attrName>
                                              <p:attrName>ppt_y</p:attrName>
                                            </p:attrNameLst>
                                          </p:cBhvr>
                                          <p:rCtr x="43960" y="0"/>
                                        </p:animMotion>
                                      </p:childTnLst>
                                    </p:cTn>
                                  </p:par>
                                  <p:par>
                                    <p:cTn id="52" presetID="10" presetClass="entr" presetSubtype="0" fill="hold" nodeType="withEffect">
                                      <p:stCondLst>
                                        <p:cond delay="40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500"/>
                                            <p:tgtEl>
                                              <p:spTgt spid="14"/>
                                            </p:tgtEl>
                                          </p:cBhvr>
                                        </p:animEffect>
                                      </p:childTnLst>
                                    </p:cTn>
                                  </p:par>
                                  <p:par>
                                    <p:cTn id="55" presetID="63" presetClass="path" presetSubtype="0" accel="50000" fill="hold" nodeType="withEffect">
                                      <p:stCondLst>
                                        <p:cond delay="400"/>
                                      </p:stCondLst>
                                      <p:childTnLst>
                                        <p:animMotion origin="layout" path="M -0.87926 -3.44126E-6 L -4.00989E-6 -3.44126E-6 " pathEditMode="relative" rAng="0" ptsTypes="AA">
                                          <p:cBhvr>
                                            <p:cTn id="56" dur="500" fill="hold"/>
                                            <p:tgtEl>
                                              <p:spTgt spid="14"/>
                                            </p:tgtEl>
                                            <p:attrNameLst>
                                              <p:attrName>ppt_x</p:attrName>
                                              <p:attrName>ppt_y</p:attrName>
                                            </p:attrNameLst>
                                          </p:cBhvr>
                                          <p:rCtr x="43963" y="0"/>
                                        </p:animMotion>
                                      </p:childTnLst>
                                    </p:cTn>
                                  </p:par>
                                </p:childTnLst>
                              </p:cTn>
                            </p:par>
                            <p:par>
                              <p:cTn id="57" fill="hold">
                                <p:stCondLst>
                                  <p:cond delay="3000"/>
                                </p:stCondLst>
                                <p:childTnLst>
                                  <p:par>
                                    <p:cTn id="58" presetID="52" presetClass="entr" presetSubtype="0" fill="hold" grpId="0" nodeType="afterEffect">
                                      <p:stCondLst>
                                        <p:cond delay="0"/>
                                      </p:stCondLst>
                                      <p:childTnLst>
                                        <p:set>
                                          <p:cBhvr>
                                            <p:cTn id="59" dur="1" fill="hold">
                                              <p:stCondLst>
                                                <p:cond delay="0"/>
                                              </p:stCondLst>
                                            </p:cTn>
                                            <p:tgtEl>
                                              <p:spTgt spid="16"/>
                                            </p:tgtEl>
                                            <p:attrNameLst>
                                              <p:attrName>style.visibility</p:attrName>
                                            </p:attrNameLst>
                                          </p:cBhvr>
                                          <p:to>
                                            <p:strVal val="visible"/>
                                          </p:to>
                                        </p:set>
                                        <p:animScale>
                                          <p:cBhvr>
                                            <p:cTn id="60"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1" dur="1000" decel="50000" fill="hold">
                                              <p:stCondLst>
                                                <p:cond delay="0"/>
                                              </p:stCondLst>
                                            </p:cTn>
                                            <p:tgtEl>
                                              <p:spTgt spid="16"/>
                                            </p:tgtEl>
                                            <p:attrNameLst>
                                              <p:attrName>ppt_x</p:attrName>
                                              <p:attrName>ppt_y</p:attrName>
                                            </p:attrNameLst>
                                          </p:cBhvr>
                                        </p:animMotion>
                                        <p:animEffect transition="in" filter="fade">
                                          <p:cBhvr>
                                            <p:cTn id="62" dur="1000"/>
                                            <p:tgtEl>
                                              <p:spTgt spid="16"/>
                                            </p:tgtEl>
                                          </p:cBhvr>
                                        </p:animEffect>
                                      </p:childTnLst>
                                    </p:cTn>
                                  </p:par>
                                  <p:par>
                                    <p:cTn id="63" presetID="52" presetClass="entr" presetSubtype="0" fill="hold" grpId="0" nodeType="withEffect">
                                      <p:stCondLst>
                                        <p:cond delay="200"/>
                                      </p:stCondLst>
                                      <p:iterate type="lt">
                                        <p:tmPct val="0"/>
                                      </p:iterate>
                                      <p:childTnLst>
                                        <p:set>
                                          <p:cBhvr>
                                            <p:cTn id="64" dur="1" fill="hold">
                                              <p:stCondLst>
                                                <p:cond delay="0"/>
                                              </p:stCondLst>
                                            </p:cTn>
                                            <p:tgtEl>
                                              <p:spTgt spid="17"/>
                                            </p:tgtEl>
                                            <p:attrNameLst>
                                              <p:attrName>style.visibility</p:attrName>
                                            </p:attrNameLst>
                                          </p:cBhvr>
                                          <p:to>
                                            <p:strVal val="visible"/>
                                          </p:to>
                                        </p:set>
                                        <p:animScale>
                                          <p:cBhvr>
                                            <p:cTn id="65"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6" dur="1000" decel="50000" fill="hold">
                                              <p:stCondLst>
                                                <p:cond delay="0"/>
                                              </p:stCondLst>
                                            </p:cTn>
                                            <p:tgtEl>
                                              <p:spTgt spid="17"/>
                                            </p:tgtEl>
                                            <p:attrNameLst>
                                              <p:attrName>ppt_x</p:attrName>
                                              <p:attrName>ppt_y</p:attrName>
                                            </p:attrNameLst>
                                          </p:cBhvr>
                                        </p:animMotion>
                                        <p:animEffect transition="in" filter="fade">
                                          <p:cBhvr>
                                            <p:cTn id="67"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2" grpId="0" animBg="1"/>
          <p:bldP spid="23" grpId="0" animBg="1"/>
          <p:bldP spid="24" grpId="0" animBg="1"/>
          <p:bldP spid="25" grpId="0" animBg="1"/>
          <p:bldP spid="26" grpId="0" animBg="1"/>
          <p:bldP spid="27" grpId="0" animBg="1"/>
          <p:bldP spid="4" grpId="0"/>
          <p:bldP spid="4" grpId="1"/>
          <p:bldP spid="15" grpId="0" animBg="1"/>
          <p:bldP spid="15" grpId="1" animBg="1"/>
          <p:bldP spid="16" grpId="0"/>
          <p:bldP spid="17" grpId="0"/>
          <p:bldP spid="18" grpId="0"/>
          <p:bldP spid="18" grpId="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764704"/>
            <a:ext cx="2267744" cy="938808"/>
            <a:chOff x="0" y="1482080"/>
            <a:chExt cx="2267744" cy="938808"/>
          </a:xfrm>
        </p:grpSpPr>
        <p:sp>
          <p:nvSpPr>
            <p:cNvPr id="5" name="矩形 4"/>
            <p:cNvSpPr/>
            <p:nvPr/>
          </p:nvSpPr>
          <p:spPr>
            <a:xfrm>
              <a:off x="0" y="1484784"/>
              <a:ext cx="1547664"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661716" y="1482080"/>
              <a:ext cx="72008"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581709" y="1484784"/>
              <a:ext cx="45719"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763688" y="1484784"/>
              <a:ext cx="45719"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2163422" y="1482080"/>
              <a:ext cx="104322"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28860" y="1484784"/>
              <a:ext cx="45719"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875390" y="1482080"/>
              <a:ext cx="104322"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TextBox 11"/>
          <p:cNvSpPr txBox="1"/>
          <p:nvPr/>
        </p:nvSpPr>
        <p:spPr>
          <a:xfrm>
            <a:off x="607338" y="764704"/>
            <a:ext cx="1547664" cy="523220"/>
          </a:xfrm>
          <a:prstGeom prst="rect">
            <a:avLst/>
          </a:prstGeom>
          <a:noFill/>
        </p:spPr>
        <p:txBody>
          <a:bodyPr wrap="square" rtlCol="0">
            <a:spAutoFit/>
          </a:bodyPr>
          <a:lstStyle/>
          <a:p>
            <a:r>
              <a:rPr lang="en-US" altLang="zh-CN" sz="2800" dirty="0">
                <a:solidFill>
                  <a:schemeClr val="tx1">
                    <a:lumMod val="50000"/>
                    <a:lumOff val="50000"/>
                  </a:schemeClr>
                </a:solidFill>
                <a:latin typeface="微软雅黑" panose="020B0503020204020204" pitchFamily="34" charset="-122"/>
                <a:ea typeface="微软雅黑" panose="020B0503020204020204" pitchFamily="34" charset="-122"/>
              </a:rPr>
              <a:t>CAD</a:t>
            </a:r>
          </a:p>
        </p:txBody>
      </p:sp>
      <p:sp>
        <p:nvSpPr>
          <p:cNvPr id="14" name="TextBox 13"/>
          <p:cNvSpPr txBox="1"/>
          <p:nvPr/>
        </p:nvSpPr>
        <p:spPr>
          <a:xfrm>
            <a:off x="2267744" y="796214"/>
            <a:ext cx="5453885" cy="923330"/>
          </a:xfrm>
          <a:prstGeom prst="rect">
            <a:avLst/>
          </a:prstGeom>
          <a:noFill/>
        </p:spPr>
        <p:txBody>
          <a:bodyPr wrap="square" rtlCol="0">
            <a:spAutoFit/>
          </a:bodyPr>
          <a:lstStyle/>
          <a:p>
            <a:r>
              <a:rPr lang="en-US" altLang="zh-CN" sz="5400" dirty="0" smtClean="0">
                <a:solidFill>
                  <a:srgbClr val="CC9900"/>
                </a:solidFill>
                <a:latin typeface="Capture it" panose="02000500000000000000" pitchFamily="2" charset="0"/>
              </a:rPr>
              <a:t>AutoCAD</a:t>
            </a:r>
            <a:endParaRPr lang="zh-CN" altLang="en-US" sz="5400" dirty="0">
              <a:solidFill>
                <a:srgbClr val="CC9900"/>
              </a:solidFill>
              <a:latin typeface="Capture it" panose="02000500000000000000" pitchFamily="2" charset="0"/>
            </a:endParaRPr>
          </a:p>
        </p:txBody>
      </p:sp>
      <p:sp>
        <p:nvSpPr>
          <p:cNvPr id="17" name="TextBox 16"/>
          <p:cNvSpPr txBox="1"/>
          <p:nvPr/>
        </p:nvSpPr>
        <p:spPr>
          <a:xfrm>
            <a:off x="2265834" y="1526595"/>
            <a:ext cx="3351670" cy="246221"/>
          </a:xfrm>
          <a:prstGeom prst="rect">
            <a:avLst/>
          </a:prstGeom>
          <a:noFill/>
        </p:spPr>
        <p:txBody>
          <a:bodyPr wrap="square" rtlCol="0">
            <a:spAutoFit/>
          </a:bodyPr>
          <a:lstStyle/>
          <a:p>
            <a:r>
              <a:rPr lang="en-US" altLang="zh-CN" sz="1000" cap="all" dirty="0">
                <a:solidFill>
                  <a:schemeClr val="bg1">
                    <a:lumMod val="75000"/>
                  </a:schemeClr>
                </a:solidFill>
                <a:latin typeface="微软雅黑" panose="020B0503020204020204" pitchFamily="34" charset="-122"/>
                <a:ea typeface="微软雅黑" panose="020B0503020204020204" pitchFamily="34" charset="-122"/>
              </a:rPr>
              <a:t>Personal  collection  of  works   by</a:t>
            </a:r>
          </a:p>
        </p:txBody>
      </p:sp>
      <p:sp>
        <p:nvSpPr>
          <p:cNvPr id="20" name="TextBox 19"/>
          <p:cNvSpPr txBox="1"/>
          <p:nvPr/>
        </p:nvSpPr>
        <p:spPr>
          <a:xfrm>
            <a:off x="-36512" y="1211106"/>
            <a:ext cx="1547664" cy="523220"/>
          </a:xfrm>
          <a:prstGeom prst="rect">
            <a:avLst/>
          </a:prstGeom>
          <a:noFill/>
        </p:spPr>
        <p:txBody>
          <a:bodyPr wrap="square" rtlCol="0">
            <a:spAutoFit/>
          </a:bodyPr>
          <a:lstStyle/>
          <a:p>
            <a:pPr algn="r"/>
            <a:r>
              <a:rPr lang="zh-CN" altLang="en-US" sz="2800" dirty="0">
                <a:solidFill>
                  <a:srgbClr val="CC9900"/>
                </a:solidFill>
                <a:latin typeface="微软雅黑" panose="020B0503020204020204" pitchFamily="34" charset="-122"/>
                <a:ea typeface="微软雅黑" panose="020B0503020204020204" pitchFamily="34" charset="-122"/>
              </a:rPr>
              <a:t>作品</a:t>
            </a:r>
          </a:p>
        </p:txBody>
      </p:sp>
      <p:pic>
        <p:nvPicPr>
          <p:cNvPr id="12290" name="Picture 2" descr="C:\Users\Administrator\Desktop\QQ图片20161028164811.jpgQQ图片20161028164811"/>
          <p:cNvPicPr>
            <a:picLocks noChangeAspect="1" noChangeArrowheads="1"/>
          </p:cNvPicPr>
          <p:nvPr/>
        </p:nvPicPr>
        <p:blipFill>
          <a:blip r:embed="rId3" cstate="print"/>
          <a:srcRect/>
          <a:stretch>
            <a:fillRect/>
          </a:stretch>
        </p:blipFill>
        <p:spPr bwMode="auto">
          <a:xfrm>
            <a:off x="4957007" y="2199171"/>
            <a:ext cx="1691005" cy="2255458"/>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C:\Documents and Settings\Administrator\桌面\Nipic_9602743_20120912203535002356.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39615" y="3615206"/>
            <a:ext cx="2486372" cy="2858288"/>
          </a:xfrm>
          <a:prstGeom prst="rect">
            <a:avLst/>
          </a:prstGeom>
          <a:noFill/>
          <a:extLst>
            <a:ext uri="{909E8E84-426E-40DD-AFC4-6F175D3DCCD1}">
              <a14:hiddenFill xmlns:a14="http://schemas.microsoft.com/office/drawing/2010/main">
                <a:solidFill>
                  <a:srgbClr val="FFFFFF"/>
                </a:solidFill>
              </a14:hiddenFill>
            </a:ext>
          </a:extLst>
        </p:spPr>
      </p:pic>
      <p:cxnSp>
        <p:nvCxnSpPr>
          <p:cNvPr id="18" name="直接连接符 17"/>
          <p:cNvCxnSpPr/>
          <p:nvPr/>
        </p:nvCxnSpPr>
        <p:spPr>
          <a:xfrm flipV="1">
            <a:off x="607338" y="2205133"/>
            <a:ext cx="0" cy="493048"/>
          </a:xfrm>
          <a:prstGeom prst="line">
            <a:avLst/>
          </a:prstGeom>
          <a:ln>
            <a:solidFill>
              <a:schemeClr val="tx1">
                <a:lumMod val="65000"/>
                <a:lumOff val="35000"/>
              </a:schemeClr>
            </a:solidFill>
            <a:headEnd type="none" w="med" len="med"/>
            <a:tailEnd type="none" w="med" len="med"/>
          </a:ln>
        </p:spPr>
        <p:style>
          <a:lnRef idx="1">
            <a:schemeClr val="accent4"/>
          </a:lnRef>
          <a:fillRef idx="0">
            <a:schemeClr val="accent4"/>
          </a:fillRef>
          <a:effectRef idx="0">
            <a:schemeClr val="accent4"/>
          </a:effectRef>
          <a:fontRef idx="minor">
            <a:schemeClr val="tx1"/>
          </a:fontRef>
        </p:style>
      </p:cxnSp>
      <p:cxnSp>
        <p:nvCxnSpPr>
          <p:cNvPr id="19" name="直接连接符 18"/>
          <p:cNvCxnSpPr/>
          <p:nvPr/>
        </p:nvCxnSpPr>
        <p:spPr>
          <a:xfrm flipH="1">
            <a:off x="607338" y="2060848"/>
            <a:ext cx="7997110" cy="0"/>
          </a:xfrm>
          <a:prstGeom prst="line">
            <a:avLst/>
          </a:prstGeom>
          <a:ln>
            <a:solidFill>
              <a:schemeClr val="tx1">
                <a:lumMod val="65000"/>
                <a:lumOff val="35000"/>
              </a:schemeClr>
            </a:solidFill>
            <a:headEnd type="oval"/>
            <a:tailEnd type="oval"/>
          </a:ln>
        </p:spPr>
        <p:style>
          <a:lnRef idx="1">
            <a:schemeClr val="accent4"/>
          </a:lnRef>
          <a:fillRef idx="0">
            <a:schemeClr val="accent4"/>
          </a:fillRef>
          <a:effectRef idx="0">
            <a:schemeClr val="accent4"/>
          </a:effectRef>
          <a:fontRef idx="minor">
            <a:schemeClr val="tx1"/>
          </a:fontRef>
        </p:style>
      </p:cxnSp>
      <p:cxnSp>
        <p:nvCxnSpPr>
          <p:cNvPr id="21" name="直接连接符 20"/>
          <p:cNvCxnSpPr/>
          <p:nvPr/>
        </p:nvCxnSpPr>
        <p:spPr>
          <a:xfrm>
            <a:off x="607338" y="6237312"/>
            <a:ext cx="3966776" cy="0"/>
          </a:xfrm>
          <a:prstGeom prst="line">
            <a:avLst/>
          </a:prstGeom>
          <a:ln>
            <a:solidFill>
              <a:schemeClr val="tx1">
                <a:lumMod val="65000"/>
                <a:lumOff val="35000"/>
              </a:schemeClr>
            </a:solidFill>
            <a:headEnd type="oval"/>
            <a:tailEnd type="oval"/>
          </a:ln>
        </p:spPr>
        <p:style>
          <a:lnRef idx="1">
            <a:schemeClr val="accent3"/>
          </a:lnRef>
          <a:fillRef idx="0">
            <a:schemeClr val="accent3"/>
          </a:fillRef>
          <a:effectRef idx="0">
            <a:schemeClr val="accent3"/>
          </a:effectRef>
          <a:fontRef idx="minor">
            <a:schemeClr val="tx1"/>
          </a:fontRef>
        </p:style>
      </p:cxnSp>
      <p:sp>
        <p:nvSpPr>
          <p:cNvPr id="22" name="TextBox 21"/>
          <p:cNvSpPr txBox="1"/>
          <p:nvPr/>
        </p:nvSpPr>
        <p:spPr>
          <a:xfrm>
            <a:off x="879238" y="2398849"/>
            <a:ext cx="3836778" cy="458908"/>
          </a:xfrm>
          <a:prstGeom prst="rect">
            <a:avLst/>
          </a:prstGeom>
          <a:noFill/>
        </p:spPr>
        <p:txBody>
          <a:bodyPr wrap="square" rtlCol="0">
            <a:spAutoFit/>
          </a:bodyPr>
          <a:lstStyle/>
          <a:p>
            <a:pPr>
              <a:lnSpc>
                <a:spcPct val="150000"/>
              </a:lnSpc>
            </a:pPr>
            <a:r>
              <a:rPr lang="zh-CN" altLang="en-US" b="1" dirty="0">
                <a:solidFill>
                  <a:schemeClr val="bg1">
                    <a:lumMod val="75000"/>
                  </a:schemeClr>
                </a:solidFill>
                <a:latin typeface="微软雅黑" panose="020B0503020204020204" pitchFamily="34" charset="-122"/>
                <a:ea typeface="微软雅黑" panose="020B0503020204020204" pitchFamily="34" charset="-122"/>
              </a:rPr>
              <a:t>一、软件绘画</a:t>
            </a:r>
            <a:r>
              <a:rPr lang="en-US" altLang="zh-CN" b="1" dirty="0">
                <a:solidFill>
                  <a:schemeClr val="bg1">
                    <a:lumMod val="75000"/>
                  </a:schemeClr>
                </a:solidFill>
                <a:latin typeface="微软雅黑" panose="020B0503020204020204" pitchFamily="34" charset="-122"/>
                <a:ea typeface="微软雅黑" panose="020B0503020204020204" pitchFamily="34" charset="-122"/>
              </a:rPr>
              <a:t>-cad</a:t>
            </a:r>
            <a:r>
              <a:rPr lang="zh-CN" altLang="en-US" b="1" dirty="0">
                <a:solidFill>
                  <a:schemeClr val="bg1">
                    <a:lumMod val="75000"/>
                  </a:schemeClr>
                </a:solidFill>
                <a:latin typeface="微软雅黑" panose="020B0503020204020204" pitchFamily="34" charset="-122"/>
                <a:ea typeface="微软雅黑" panose="020B0503020204020204" pitchFamily="34" charset="-122"/>
              </a:rPr>
              <a:t>环境布局设计 </a:t>
            </a:r>
          </a:p>
        </p:txBody>
      </p:sp>
      <p:sp>
        <p:nvSpPr>
          <p:cNvPr id="23" name="TextBox 22"/>
          <p:cNvSpPr txBox="1"/>
          <p:nvPr/>
        </p:nvSpPr>
        <p:spPr>
          <a:xfrm>
            <a:off x="879238" y="4737918"/>
            <a:ext cx="3620754" cy="613694"/>
          </a:xfrm>
          <a:prstGeom prst="rect">
            <a:avLst/>
          </a:prstGeom>
          <a:noFill/>
        </p:spPr>
        <p:txBody>
          <a:bodyPr wrap="square" rtlCol="0">
            <a:spAutoFit/>
          </a:bodyPr>
          <a:lstStyle/>
          <a:p>
            <a:pPr>
              <a:lnSpc>
                <a:spcPct val="150000"/>
              </a:lnSpc>
            </a:pP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       图</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2-1</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是初学时的临摹作品，图</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2-2</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是后期的手绘绘画作品。 </a:t>
            </a:r>
          </a:p>
        </p:txBody>
      </p:sp>
      <p:sp>
        <p:nvSpPr>
          <p:cNvPr id="24" name="TextBox 23"/>
          <p:cNvSpPr txBox="1"/>
          <p:nvPr/>
        </p:nvSpPr>
        <p:spPr>
          <a:xfrm>
            <a:off x="879238" y="3054967"/>
            <a:ext cx="3620754" cy="1200329"/>
          </a:xfrm>
          <a:prstGeom prst="rect">
            <a:avLst/>
          </a:prstGeom>
          <a:noFill/>
        </p:spPr>
        <p:txBody>
          <a:bodyPr wrap="square" rtlCol="0">
            <a:spAutoFit/>
          </a:bodyPr>
          <a:lstStyle/>
          <a:p>
            <a:pPr>
              <a:lnSpc>
                <a:spcPct val="150000"/>
              </a:lnSpc>
            </a:pP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       在</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学习</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cad</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时开始感觉难</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但是经过一段时间的熟悉和了解</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最后很清楚知道了它的功能</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我们怎么运用它才能做到最好它不仅考验我们的耐心和细心。 </a:t>
            </a: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 </a:t>
            </a:r>
          </a:p>
        </p:txBody>
      </p:sp>
    </p:spTree>
  </p:cSld>
  <p:clrMapOvr>
    <a:masterClrMapping/>
  </p:clrMapOvr>
  <p:transition spd="slow" advClick="0" advTm="4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right)">
                                      <p:cBhvr>
                                        <p:cTn id="7" dur="500"/>
                                        <p:tgtEl>
                                          <p:spTgt spid="19"/>
                                        </p:tgtEl>
                                      </p:cBhvr>
                                    </p:animEffect>
                                  </p:childTnLst>
                                </p:cTn>
                              </p:par>
                              <p:par>
                                <p:cTn id="8" presetID="22" presetClass="entr" presetSubtype="1"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wipe(up)">
                                      <p:cBhvr>
                                        <p:cTn id="10" dur="500"/>
                                        <p:tgtEl>
                                          <p:spTgt spid="18"/>
                                        </p:tgtEl>
                                      </p:cBhvr>
                                    </p:animEffect>
                                  </p:childTnLst>
                                </p:cTn>
                              </p:par>
                              <p:par>
                                <p:cTn id="11" presetID="22" presetClass="entr" presetSubtype="8"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wipe(left)">
                                      <p:cBhvr>
                                        <p:cTn id="13" dur="500"/>
                                        <p:tgtEl>
                                          <p:spTgt spid="21"/>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2"/>
                                        </p:tgtEl>
                                        <p:attrNameLst>
                                          <p:attrName>ppt_y</p:attrName>
                                        </p:attrNameLst>
                                      </p:cBhvr>
                                      <p:tavLst>
                                        <p:tav tm="0">
                                          <p:val>
                                            <p:strVal val="#ppt_y"/>
                                          </p:val>
                                        </p:tav>
                                        <p:tav tm="100000">
                                          <p:val>
                                            <p:strVal val="#ppt_y"/>
                                          </p:val>
                                        </p:tav>
                                      </p:tavLst>
                                    </p:anim>
                                    <p:anim calcmode="lin" valueType="num">
                                      <p:cBhvr>
                                        <p:cTn id="19"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2"/>
                                        </p:tgtEl>
                                      </p:cBhvr>
                                    </p:animEffect>
                                  </p:childTnLst>
                                </p:cTn>
                              </p:par>
                              <p:par>
                                <p:cTn id="22" presetID="42" presetClass="entr" presetSubtype="0" fill="hold" grpId="0" nodeType="with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1000"/>
                                        <p:tgtEl>
                                          <p:spTgt spid="24"/>
                                        </p:tgtEl>
                                      </p:cBhvr>
                                    </p:animEffect>
                                    <p:anim calcmode="lin" valueType="num">
                                      <p:cBhvr>
                                        <p:cTn id="25" dur="1000" fill="hold"/>
                                        <p:tgtEl>
                                          <p:spTgt spid="24"/>
                                        </p:tgtEl>
                                        <p:attrNameLst>
                                          <p:attrName>ppt_x</p:attrName>
                                        </p:attrNameLst>
                                      </p:cBhvr>
                                      <p:tavLst>
                                        <p:tav tm="0">
                                          <p:val>
                                            <p:strVal val="#ppt_x"/>
                                          </p:val>
                                        </p:tav>
                                        <p:tav tm="100000">
                                          <p:val>
                                            <p:strVal val="#ppt_x"/>
                                          </p:val>
                                        </p:tav>
                                      </p:tavLst>
                                    </p:anim>
                                    <p:anim calcmode="lin" valueType="num">
                                      <p:cBhvr>
                                        <p:cTn id="26" dur="1000" fill="hold"/>
                                        <p:tgtEl>
                                          <p:spTgt spid="24"/>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1000"/>
                                        <p:tgtEl>
                                          <p:spTgt spid="23"/>
                                        </p:tgtEl>
                                      </p:cBhvr>
                                    </p:animEffect>
                                    <p:anim calcmode="lin" valueType="num">
                                      <p:cBhvr>
                                        <p:cTn id="30" dur="1000" fill="hold"/>
                                        <p:tgtEl>
                                          <p:spTgt spid="23"/>
                                        </p:tgtEl>
                                        <p:attrNameLst>
                                          <p:attrName>ppt_x</p:attrName>
                                        </p:attrNameLst>
                                      </p:cBhvr>
                                      <p:tavLst>
                                        <p:tav tm="0">
                                          <p:val>
                                            <p:strVal val="#ppt_x"/>
                                          </p:val>
                                        </p:tav>
                                        <p:tav tm="100000">
                                          <p:val>
                                            <p:strVal val="#ppt_x"/>
                                          </p:val>
                                        </p:tav>
                                      </p:tavLst>
                                    </p:anim>
                                    <p:anim calcmode="lin" valueType="num">
                                      <p:cBhvr>
                                        <p:cTn id="31"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764704"/>
            <a:ext cx="2267744" cy="938808"/>
            <a:chOff x="0" y="1482080"/>
            <a:chExt cx="2267744" cy="938808"/>
          </a:xfrm>
        </p:grpSpPr>
        <p:sp>
          <p:nvSpPr>
            <p:cNvPr id="5" name="矩形 4"/>
            <p:cNvSpPr/>
            <p:nvPr/>
          </p:nvSpPr>
          <p:spPr>
            <a:xfrm>
              <a:off x="0" y="1484784"/>
              <a:ext cx="1547664"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661716" y="1482080"/>
              <a:ext cx="72008"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581709" y="1484784"/>
              <a:ext cx="45719"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763688" y="1484784"/>
              <a:ext cx="45719"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2163422" y="1482080"/>
              <a:ext cx="104322"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28860" y="1484784"/>
              <a:ext cx="45719"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875390" y="1482080"/>
              <a:ext cx="104322"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TextBox 11"/>
          <p:cNvSpPr txBox="1"/>
          <p:nvPr/>
        </p:nvSpPr>
        <p:spPr>
          <a:xfrm>
            <a:off x="607338" y="764704"/>
            <a:ext cx="1547664" cy="523220"/>
          </a:xfrm>
          <a:prstGeom prst="rect">
            <a:avLst/>
          </a:prstGeom>
          <a:noFill/>
        </p:spPr>
        <p:txBody>
          <a:bodyPr wrap="square" rtlCol="0">
            <a:spAutoFit/>
          </a:bodyPr>
          <a:lstStyle/>
          <a:p>
            <a:r>
              <a:rPr lang="en-US" altLang="zh-CN" sz="2800" dirty="0">
                <a:solidFill>
                  <a:schemeClr val="tx1">
                    <a:lumMod val="50000"/>
                    <a:lumOff val="50000"/>
                  </a:schemeClr>
                </a:solidFill>
                <a:latin typeface="微软雅黑" panose="020B0503020204020204" pitchFamily="34" charset="-122"/>
                <a:ea typeface="微软雅黑" panose="020B0503020204020204" pitchFamily="34" charset="-122"/>
              </a:rPr>
              <a:t>CAD</a:t>
            </a:r>
          </a:p>
        </p:txBody>
      </p:sp>
      <p:sp>
        <p:nvSpPr>
          <p:cNvPr id="13" name="TextBox 12"/>
          <p:cNvSpPr txBox="1"/>
          <p:nvPr/>
        </p:nvSpPr>
        <p:spPr>
          <a:xfrm>
            <a:off x="2267744" y="796214"/>
            <a:ext cx="5453885" cy="923330"/>
          </a:xfrm>
          <a:prstGeom prst="rect">
            <a:avLst/>
          </a:prstGeom>
          <a:noFill/>
        </p:spPr>
        <p:txBody>
          <a:bodyPr wrap="square" rtlCol="0">
            <a:spAutoFit/>
          </a:bodyPr>
          <a:lstStyle/>
          <a:p>
            <a:r>
              <a:rPr lang="en-US" altLang="zh-CN" sz="5400" dirty="0" smtClean="0">
                <a:solidFill>
                  <a:srgbClr val="CC9900"/>
                </a:solidFill>
                <a:latin typeface="Capture it" panose="02000500000000000000" pitchFamily="2" charset="0"/>
              </a:rPr>
              <a:t>AutoCAD</a:t>
            </a:r>
            <a:endParaRPr lang="zh-CN" altLang="en-US" sz="5400" dirty="0">
              <a:solidFill>
                <a:srgbClr val="CC9900"/>
              </a:solidFill>
              <a:latin typeface="Capture it" panose="02000500000000000000" pitchFamily="2" charset="0"/>
            </a:endParaRPr>
          </a:p>
        </p:txBody>
      </p:sp>
      <p:sp>
        <p:nvSpPr>
          <p:cNvPr id="16" name="TextBox 15"/>
          <p:cNvSpPr txBox="1"/>
          <p:nvPr/>
        </p:nvSpPr>
        <p:spPr>
          <a:xfrm>
            <a:off x="2265834" y="1526595"/>
            <a:ext cx="3351670" cy="246221"/>
          </a:xfrm>
          <a:prstGeom prst="rect">
            <a:avLst/>
          </a:prstGeom>
          <a:noFill/>
        </p:spPr>
        <p:txBody>
          <a:bodyPr wrap="square" rtlCol="0">
            <a:spAutoFit/>
          </a:bodyPr>
          <a:lstStyle/>
          <a:p>
            <a:r>
              <a:rPr lang="en-US" altLang="zh-CN" sz="1000" cap="all" dirty="0">
                <a:solidFill>
                  <a:schemeClr val="bg1">
                    <a:lumMod val="75000"/>
                  </a:schemeClr>
                </a:solidFill>
                <a:latin typeface="微软雅黑" panose="020B0503020204020204" pitchFamily="34" charset="-122"/>
                <a:ea typeface="微软雅黑" panose="020B0503020204020204" pitchFamily="34" charset="-122"/>
              </a:rPr>
              <a:t>Personal  collection  of  works   by</a:t>
            </a:r>
          </a:p>
        </p:txBody>
      </p:sp>
      <p:sp>
        <p:nvSpPr>
          <p:cNvPr id="17" name="TextBox 16"/>
          <p:cNvSpPr txBox="1"/>
          <p:nvPr/>
        </p:nvSpPr>
        <p:spPr>
          <a:xfrm>
            <a:off x="-36512" y="1211106"/>
            <a:ext cx="1547664" cy="523220"/>
          </a:xfrm>
          <a:prstGeom prst="rect">
            <a:avLst/>
          </a:prstGeom>
          <a:noFill/>
        </p:spPr>
        <p:txBody>
          <a:bodyPr wrap="square" rtlCol="0">
            <a:spAutoFit/>
          </a:bodyPr>
          <a:lstStyle/>
          <a:p>
            <a:pPr algn="r"/>
            <a:r>
              <a:rPr lang="zh-CN" altLang="en-US" sz="2800" dirty="0">
                <a:solidFill>
                  <a:srgbClr val="CC9900"/>
                </a:solidFill>
                <a:latin typeface="微软雅黑" panose="020B0503020204020204" pitchFamily="34" charset="-122"/>
                <a:ea typeface="微软雅黑" panose="020B0503020204020204" pitchFamily="34" charset="-122"/>
              </a:rPr>
              <a:t>作品</a:t>
            </a:r>
          </a:p>
        </p:txBody>
      </p:sp>
      <p:pic>
        <p:nvPicPr>
          <p:cNvPr id="13314" name="Picture 2" descr="C:\Documents and Settings\Administrator\桌面\Nipic_9602743_20120912203535002356.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0729" y="2259191"/>
            <a:ext cx="1953039" cy="2443994"/>
          </a:xfrm>
          <a:prstGeom prst="rect">
            <a:avLst/>
          </a:prstGeom>
          <a:noFill/>
          <a:extLst>
            <a:ext uri="{909E8E84-426E-40DD-AFC4-6F175D3DCCD1}">
              <a14:hiddenFill xmlns:a14="http://schemas.microsoft.com/office/drawing/2010/main">
                <a:solidFill>
                  <a:srgbClr val="FFFFFF"/>
                </a:solidFill>
              </a14:hiddenFill>
            </a:ext>
          </a:extLst>
        </p:spPr>
      </p:pic>
      <p:pic>
        <p:nvPicPr>
          <p:cNvPr id="13315" name="Picture 3" descr="C:\Documents and Settings\Administrator\桌面\Nipic_9602743_20120912203535002356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95082" y="3359688"/>
            <a:ext cx="2522203" cy="3117356"/>
          </a:xfrm>
          <a:prstGeom prst="rect">
            <a:avLst/>
          </a:prstGeom>
          <a:noFill/>
          <a:extLst>
            <a:ext uri="{909E8E84-426E-40DD-AFC4-6F175D3DCCD1}">
              <a14:hiddenFill xmlns:a14="http://schemas.microsoft.com/office/drawing/2010/main">
                <a:solidFill>
                  <a:srgbClr val="FFFFFF"/>
                </a:solidFill>
              </a14:hiddenFill>
            </a:ext>
          </a:extLst>
        </p:spPr>
      </p:pic>
      <p:cxnSp>
        <p:nvCxnSpPr>
          <p:cNvPr id="18" name="直接连接符 17"/>
          <p:cNvCxnSpPr/>
          <p:nvPr/>
        </p:nvCxnSpPr>
        <p:spPr>
          <a:xfrm flipV="1">
            <a:off x="8604448" y="2205133"/>
            <a:ext cx="0" cy="493048"/>
          </a:xfrm>
          <a:prstGeom prst="line">
            <a:avLst/>
          </a:prstGeom>
          <a:ln>
            <a:solidFill>
              <a:schemeClr val="tx1">
                <a:lumMod val="65000"/>
                <a:lumOff val="35000"/>
              </a:schemeClr>
            </a:solidFill>
            <a:headEnd type="none" w="med" len="med"/>
            <a:tailEnd type="none" w="med" len="med"/>
          </a:ln>
        </p:spPr>
        <p:style>
          <a:lnRef idx="1">
            <a:schemeClr val="accent4"/>
          </a:lnRef>
          <a:fillRef idx="0">
            <a:schemeClr val="accent4"/>
          </a:fillRef>
          <a:effectRef idx="0">
            <a:schemeClr val="accent4"/>
          </a:effectRef>
          <a:fontRef idx="minor">
            <a:schemeClr val="tx1"/>
          </a:fontRef>
        </p:style>
      </p:cxnSp>
      <p:cxnSp>
        <p:nvCxnSpPr>
          <p:cNvPr id="19" name="直接连接符 18"/>
          <p:cNvCxnSpPr/>
          <p:nvPr/>
        </p:nvCxnSpPr>
        <p:spPr>
          <a:xfrm flipH="1">
            <a:off x="607338" y="2060848"/>
            <a:ext cx="7997110" cy="0"/>
          </a:xfrm>
          <a:prstGeom prst="line">
            <a:avLst/>
          </a:prstGeom>
          <a:ln>
            <a:solidFill>
              <a:schemeClr val="tx1">
                <a:lumMod val="65000"/>
                <a:lumOff val="35000"/>
              </a:schemeClr>
            </a:solidFill>
            <a:headEnd type="oval"/>
            <a:tailEnd type="oval"/>
          </a:ln>
        </p:spPr>
        <p:style>
          <a:lnRef idx="1">
            <a:schemeClr val="accent4"/>
          </a:lnRef>
          <a:fillRef idx="0">
            <a:schemeClr val="accent4"/>
          </a:fillRef>
          <a:effectRef idx="0">
            <a:schemeClr val="accent4"/>
          </a:effectRef>
          <a:fontRef idx="minor">
            <a:schemeClr val="tx1"/>
          </a:fontRef>
        </p:style>
      </p:cxnSp>
      <p:cxnSp>
        <p:nvCxnSpPr>
          <p:cNvPr id="20" name="直接连接符 19"/>
          <p:cNvCxnSpPr/>
          <p:nvPr/>
        </p:nvCxnSpPr>
        <p:spPr>
          <a:xfrm>
            <a:off x="4637672" y="6237312"/>
            <a:ext cx="3966776" cy="0"/>
          </a:xfrm>
          <a:prstGeom prst="line">
            <a:avLst/>
          </a:prstGeom>
          <a:ln>
            <a:solidFill>
              <a:schemeClr val="tx1">
                <a:lumMod val="65000"/>
                <a:lumOff val="35000"/>
              </a:schemeClr>
            </a:solidFill>
            <a:headEnd type="oval"/>
            <a:tailEnd type="oval"/>
          </a:ln>
        </p:spPr>
        <p:style>
          <a:lnRef idx="1">
            <a:schemeClr val="accent3"/>
          </a:lnRef>
          <a:fillRef idx="0">
            <a:schemeClr val="accent3"/>
          </a:fillRef>
          <a:effectRef idx="0">
            <a:schemeClr val="accent3"/>
          </a:effectRef>
          <a:fontRef idx="minor">
            <a:schemeClr val="tx1"/>
          </a:fontRef>
        </p:style>
      </p:cxnSp>
      <p:sp>
        <p:nvSpPr>
          <p:cNvPr id="22" name="TextBox 21"/>
          <p:cNvSpPr txBox="1"/>
          <p:nvPr/>
        </p:nvSpPr>
        <p:spPr>
          <a:xfrm>
            <a:off x="4788024" y="2276872"/>
            <a:ext cx="3816424" cy="458908"/>
          </a:xfrm>
          <a:prstGeom prst="rect">
            <a:avLst/>
          </a:prstGeom>
          <a:noFill/>
        </p:spPr>
        <p:txBody>
          <a:bodyPr wrap="square" rtlCol="0">
            <a:spAutoFit/>
          </a:bodyPr>
          <a:lstStyle/>
          <a:p>
            <a:pPr>
              <a:lnSpc>
                <a:spcPct val="150000"/>
              </a:lnSpc>
            </a:pPr>
            <a:r>
              <a:rPr lang="zh-CN" altLang="en-US" b="1" dirty="0">
                <a:solidFill>
                  <a:schemeClr val="bg1">
                    <a:lumMod val="75000"/>
                  </a:schemeClr>
                </a:solidFill>
                <a:latin typeface="微软雅黑" panose="020B0503020204020204" pitchFamily="34" charset="-122"/>
                <a:ea typeface="微软雅黑" panose="020B0503020204020204" pitchFamily="34" charset="-122"/>
              </a:rPr>
              <a:t>二、软件绘画</a:t>
            </a:r>
            <a:r>
              <a:rPr lang="en-US" altLang="zh-CN" b="1" dirty="0">
                <a:solidFill>
                  <a:schemeClr val="bg1">
                    <a:lumMod val="75000"/>
                  </a:schemeClr>
                </a:solidFill>
                <a:latin typeface="微软雅黑" panose="020B0503020204020204" pitchFamily="34" charset="-122"/>
                <a:ea typeface="微软雅黑" panose="020B0503020204020204" pitchFamily="34" charset="-122"/>
              </a:rPr>
              <a:t>-cad</a:t>
            </a:r>
            <a:r>
              <a:rPr lang="zh-CN" altLang="en-US" b="1" dirty="0">
                <a:solidFill>
                  <a:schemeClr val="bg1">
                    <a:lumMod val="75000"/>
                  </a:schemeClr>
                </a:solidFill>
                <a:latin typeface="微软雅黑" panose="020B0503020204020204" pitchFamily="34" charset="-122"/>
                <a:ea typeface="微软雅黑" panose="020B0503020204020204" pitchFamily="34" charset="-122"/>
              </a:rPr>
              <a:t>家装布局设计 </a:t>
            </a:r>
            <a:endParaRPr lang="zh-CN" altLang="en-US" sz="1200" b="1" dirty="0" smtClean="0">
              <a:solidFill>
                <a:schemeClr val="bg1">
                  <a:lumMod val="75000"/>
                </a:schemeClr>
              </a:solidFill>
              <a:latin typeface="微软雅黑" panose="020B0503020204020204" pitchFamily="34" charset="-122"/>
              <a:ea typeface="微软雅黑" panose="020B0503020204020204" pitchFamily="34" charset="-122"/>
            </a:endParaRPr>
          </a:p>
        </p:txBody>
      </p:sp>
      <p:sp>
        <p:nvSpPr>
          <p:cNvPr id="23" name="TextBox 22"/>
          <p:cNvSpPr txBox="1"/>
          <p:nvPr/>
        </p:nvSpPr>
        <p:spPr>
          <a:xfrm>
            <a:off x="4788024" y="5301208"/>
            <a:ext cx="3620754" cy="700576"/>
          </a:xfrm>
          <a:prstGeom prst="rect">
            <a:avLst/>
          </a:prstGeom>
          <a:noFill/>
        </p:spPr>
        <p:txBody>
          <a:bodyPr wrap="square" rtlCol="0">
            <a:spAutoFit/>
          </a:bodyPr>
          <a:lstStyle/>
          <a:p>
            <a:pPr>
              <a:lnSpc>
                <a:spcPct val="150000"/>
              </a:lnSpc>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       图</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1-1</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是初学时的作品。图</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1-2</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是后期时的作品。 </a:t>
            </a:r>
          </a:p>
        </p:txBody>
      </p:sp>
      <p:sp>
        <p:nvSpPr>
          <p:cNvPr id="24" name="TextBox 23"/>
          <p:cNvSpPr txBox="1"/>
          <p:nvPr/>
        </p:nvSpPr>
        <p:spPr>
          <a:xfrm>
            <a:off x="4788024" y="2932990"/>
            <a:ext cx="3620754" cy="1384995"/>
          </a:xfrm>
          <a:prstGeom prst="rect">
            <a:avLst/>
          </a:prstGeom>
          <a:noFill/>
        </p:spPr>
        <p:txBody>
          <a:bodyPr wrap="square" rtlCol="0">
            <a:spAutoFit/>
          </a:bodyPr>
          <a:lstStyle/>
          <a:p>
            <a:pPr>
              <a:lnSpc>
                <a:spcPct val="150000"/>
              </a:lnSpc>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      在</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学习</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cad</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时开始感觉难</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但是经过一段时间的熟悉和了解</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最后很清楚知道了它的功能</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我们怎么运用它才能做到最好它不仅考验我们的耐心和细心。 </a:t>
            </a:r>
          </a:p>
        </p:txBody>
      </p:sp>
    </p:spTree>
  </p:cSld>
  <p:clrMapOvr>
    <a:masterClrMapping/>
  </p:clrMapOvr>
  <p:transition spd="slow" advClick="0" advTm="4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right)">
                                      <p:cBhvr>
                                        <p:cTn id="7" dur="500"/>
                                        <p:tgtEl>
                                          <p:spTgt spid="19"/>
                                        </p:tgtEl>
                                      </p:cBhvr>
                                    </p:animEffect>
                                  </p:childTnLst>
                                </p:cTn>
                              </p:par>
                              <p:par>
                                <p:cTn id="8" presetID="22" presetClass="entr" presetSubtype="1"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wipe(up)">
                                      <p:cBhvr>
                                        <p:cTn id="10" dur="500"/>
                                        <p:tgtEl>
                                          <p:spTgt spid="18"/>
                                        </p:tgtEl>
                                      </p:cBhvr>
                                    </p:animEffect>
                                  </p:childTnLst>
                                </p:cTn>
                              </p:par>
                              <p:par>
                                <p:cTn id="11" presetID="22" presetClass="entr" presetSubtype="8"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2"/>
                                        </p:tgtEl>
                                        <p:attrNameLst>
                                          <p:attrName>ppt_y</p:attrName>
                                        </p:attrNameLst>
                                      </p:cBhvr>
                                      <p:tavLst>
                                        <p:tav tm="0">
                                          <p:val>
                                            <p:strVal val="#ppt_y"/>
                                          </p:val>
                                        </p:tav>
                                        <p:tav tm="100000">
                                          <p:val>
                                            <p:strVal val="#ppt_y"/>
                                          </p:val>
                                        </p:tav>
                                      </p:tavLst>
                                    </p:anim>
                                    <p:anim calcmode="lin" valueType="num">
                                      <p:cBhvr>
                                        <p:cTn id="19"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2"/>
                                        </p:tgtEl>
                                      </p:cBhvr>
                                    </p:animEffect>
                                  </p:childTnLst>
                                </p:cTn>
                              </p:par>
                              <p:par>
                                <p:cTn id="22" presetID="42" presetClass="entr" presetSubtype="0" fill="hold" grpId="0" nodeType="with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1000"/>
                                        <p:tgtEl>
                                          <p:spTgt spid="24"/>
                                        </p:tgtEl>
                                      </p:cBhvr>
                                    </p:animEffect>
                                    <p:anim calcmode="lin" valueType="num">
                                      <p:cBhvr>
                                        <p:cTn id="25" dur="1000" fill="hold"/>
                                        <p:tgtEl>
                                          <p:spTgt spid="24"/>
                                        </p:tgtEl>
                                        <p:attrNameLst>
                                          <p:attrName>ppt_x</p:attrName>
                                        </p:attrNameLst>
                                      </p:cBhvr>
                                      <p:tavLst>
                                        <p:tav tm="0">
                                          <p:val>
                                            <p:strVal val="#ppt_x"/>
                                          </p:val>
                                        </p:tav>
                                        <p:tav tm="100000">
                                          <p:val>
                                            <p:strVal val="#ppt_x"/>
                                          </p:val>
                                        </p:tav>
                                      </p:tavLst>
                                    </p:anim>
                                    <p:anim calcmode="lin" valueType="num">
                                      <p:cBhvr>
                                        <p:cTn id="26" dur="1000" fill="hold"/>
                                        <p:tgtEl>
                                          <p:spTgt spid="24"/>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1000"/>
                                        <p:tgtEl>
                                          <p:spTgt spid="23"/>
                                        </p:tgtEl>
                                      </p:cBhvr>
                                    </p:animEffect>
                                    <p:anim calcmode="lin" valueType="num">
                                      <p:cBhvr>
                                        <p:cTn id="30" dur="1000" fill="hold"/>
                                        <p:tgtEl>
                                          <p:spTgt spid="23"/>
                                        </p:tgtEl>
                                        <p:attrNameLst>
                                          <p:attrName>ppt_x</p:attrName>
                                        </p:attrNameLst>
                                      </p:cBhvr>
                                      <p:tavLst>
                                        <p:tav tm="0">
                                          <p:val>
                                            <p:strVal val="#ppt_x"/>
                                          </p:val>
                                        </p:tav>
                                        <p:tav tm="100000">
                                          <p:val>
                                            <p:strVal val="#ppt_x"/>
                                          </p:val>
                                        </p:tav>
                                      </p:tavLst>
                                    </p:anim>
                                    <p:anim calcmode="lin" valueType="num">
                                      <p:cBhvr>
                                        <p:cTn id="31"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0" y="-27384"/>
            <a:ext cx="9144000" cy="688538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1480251" y="-27384"/>
            <a:ext cx="72008" cy="69373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75000"/>
                </a:schemeClr>
              </a:solidFill>
            </a:endParaRPr>
          </a:p>
        </p:txBody>
      </p:sp>
      <p:sp>
        <p:nvSpPr>
          <p:cNvPr id="23" name="矩形 22"/>
          <p:cNvSpPr/>
          <p:nvPr/>
        </p:nvSpPr>
        <p:spPr>
          <a:xfrm>
            <a:off x="2047784" y="-27384"/>
            <a:ext cx="72008" cy="693735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75000"/>
                </a:schemeClr>
              </a:solidFill>
            </a:endParaRPr>
          </a:p>
        </p:txBody>
      </p:sp>
      <p:sp>
        <p:nvSpPr>
          <p:cNvPr id="24" name="矩形 23"/>
          <p:cNvSpPr/>
          <p:nvPr/>
        </p:nvSpPr>
        <p:spPr>
          <a:xfrm>
            <a:off x="1636235" y="-27384"/>
            <a:ext cx="45719" cy="693735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75000"/>
                </a:schemeClr>
              </a:solidFill>
            </a:endParaRPr>
          </a:p>
        </p:txBody>
      </p:sp>
      <p:sp>
        <p:nvSpPr>
          <p:cNvPr id="25" name="矩形 24"/>
          <p:cNvSpPr/>
          <p:nvPr/>
        </p:nvSpPr>
        <p:spPr>
          <a:xfrm>
            <a:off x="1731103" y="-27384"/>
            <a:ext cx="181196" cy="6937353"/>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75000"/>
                </a:schemeClr>
              </a:solidFill>
            </a:endParaRPr>
          </a:p>
        </p:txBody>
      </p:sp>
      <p:sp>
        <p:nvSpPr>
          <p:cNvPr id="26" name="矩形 25"/>
          <p:cNvSpPr/>
          <p:nvPr/>
        </p:nvSpPr>
        <p:spPr>
          <a:xfrm>
            <a:off x="1947127" y="-27384"/>
            <a:ext cx="45719" cy="693735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75000"/>
                </a:schemeClr>
              </a:solidFill>
            </a:endParaRPr>
          </a:p>
        </p:txBody>
      </p:sp>
      <p:sp>
        <p:nvSpPr>
          <p:cNvPr id="27" name="矩形 26"/>
          <p:cNvSpPr/>
          <p:nvPr/>
        </p:nvSpPr>
        <p:spPr>
          <a:xfrm>
            <a:off x="2150017" y="-27384"/>
            <a:ext cx="45719" cy="69373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75000"/>
                </a:schemeClr>
              </a:solidFill>
            </a:endParaRPr>
          </a:p>
        </p:txBody>
      </p:sp>
      <p:grpSp>
        <p:nvGrpSpPr>
          <p:cNvPr id="2" name="组合 1"/>
          <p:cNvGrpSpPr/>
          <p:nvPr/>
        </p:nvGrpSpPr>
        <p:grpSpPr>
          <a:xfrm>
            <a:off x="-828600" y="3654886"/>
            <a:ext cx="4104456" cy="3154710"/>
            <a:chOff x="-828600" y="3654886"/>
            <a:chExt cx="4104456" cy="3154710"/>
          </a:xfrm>
        </p:grpSpPr>
        <p:sp>
          <p:nvSpPr>
            <p:cNvPr id="12" name="矩形 11"/>
            <p:cNvSpPr/>
            <p:nvPr/>
          </p:nvSpPr>
          <p:spPr>
            <a:xfrm>
              <a:off x="-828600" y="3654886"/>
              <a:ext cx="4104456" cy="3154710"/>
            </a:xfrm>
            <a:prstGeom prst="rect">
              <a:avLst/>
            </a:prstGeom>
            <a:noFill/>
          </p:spPr>
          <p:txBody>
            <a:bodyPr wrap="square" lIns="91440" tIns="45720" rIns="91440" bIns="45720">
              <a:spAutoFit/>
            </a:bodyPr>
            <a:lstStyle/>
            <a:p>
              <a:pPr algn="ctr"/>
              <a:r>
                <a:rPr lang="en-US" altLang="zh-CN" sz="19900" b="1" dirty="0" err="1" smtClean="0">
                  <a:ln w="31750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latin typeface="Times New Roman" panose="02020603050405020304" pitchFamily="18" charset="0"/>
                  <a:cs typeface="Times New Roman" panose="02020603050405020304" pitchFamily="18" charset="0"/>
                </a:rPr>
                <a:t>th</a:t>
              </a:r>
              <a:r>
                <a:rPr lang="en-US" altLang="zh-CN" sz="19900" b="1" dirty="0" smtClean="0">
                  <a:ln w="31750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latin typeface="Times New Roman" panose="02020603050405020304" pitchFamily="18" charset="0"/>
                  <a:cs typeface="Times New Roman" panose="02020603050405020304" pitchFamily="18" charset="0"/>
                </a:rPr>
                <a:t>  </a:t>
              </a:r>
              <a:endParaRPr lang="zh-CN" altLang="en-US" sz="19900" b="1" cap="none" spc="0" dirty="0">
                <a:ln w="31750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latin typeface="Times New Roman" panose="02020603050405020304" pitchFamily="18" charset="0"/>
                <a:cs typeface="Times New Roman" panose="02020603050405020304" pitchFamily="18" charset="0"/>
              </a:endParaRPr>
            </a:p>
          </p:txBody>
        </p:sp>
        <p:sp>
          <p:nvSpPr>
            <p:cNvPr id="13" name="TextBox 12"/>
            <p:cNvSpPr txBox="1"/>
            <p:nvPr/>
          </p:nvSpPr>
          <p:spPr>
            <a:xfrm>
              <a:off x="7540" y="3654886"/>
              <a:ext cx="3124300" cy="3154710"/>
            </a:xfrm>
            <a:prstGeom prst="rect">
              <a:avLst/>
            </a:prstGeom>
            <a:noFill/>
          </p:spPr>
          <p:txBody>
            <a:bodyPr wrap="square" rtlCol="0">
              <a:spAutoFit/>
            </a:bodyPr>
            <a:lstStyle/>
            <a:p>
              <a:r>
                <a:rPr lang="en-US" altLang="zh-CN" sz="19900" b="1" dirty="0" err="1" smtClean="0">
                  <a:solidFill>
                    <a:schemeClr val="bg1">
                      <a:lumMod val="65000"/>
                    </a:schemeClr>
                  </a:solidFill>
                  <a:latin typeface="Times New Roman" panose="02020603050405020304" pitchFamily="18" charset="0"/>
                  <a:cs typeface="Times New Roman" panose="02020603050405020304" pitchFamily="18" charset="0"/>
                </a:rPr>
                <a:t>th</a:t>
              </a:r>
              <a:endParaRPr lang="zh-CN" altLang="en-US" sz="19900" b="1" dirty="0">
                <a:solidFill>
                  <a:schemeClr val="bg1">
                    <a:lumMod val="65000"/>
                  </a:schemeClr>
                </a:solidFill>
                <a:latin typeface="Times New Roman" panose="02020603050405020304" pitchFamily="18" charset="0"/>
                <a:cs typeface="Times New Roman" panose="02020603050405020304" pitchFamily="18" charset="0"/>
              </a:endParaRPr>
            </a:p>
          </p:txBody>
        </p:sp>
      </p:grpSp>
      <p:cxnSp>
        <p:nvCxnSpPr>
          <p:cNvPr id="14" name="直接连接符 13"/>
          <p:cNvCxnSpPr/>
          <p:nvPr/>
        </p:nvCxnSpPr>
        <p:spPr>
          <a:xfrm>
            <a:off x="4283968" y="2877744"/>
            <a:ext cx="42973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Box 8"/>
          <p:cNvSpPr txBox="1"/>
          <p:nvPr/>
        </p:nvSpPr>
        <p:spPr>
          <a:xfrm>
            <a:off x="7596336" y="1628800"/>
            <a:ext cx="995064" cy="707886"/>
          </a:xfrm>
          <a:prstGeom prst="rect">
            <a:avLst/>
          </a:prstGeom>
          <a:solidFill>
            <a:srgbClr val="CC9900"/>
          </a:solidFill>
        </p:spPr>
        <p:txBody>
          <a:bodyPr wrap="square" rtlCol="0">
            <a:spAutoFit/>
          </a:bodyPr>
          <a:lstStyle/>
          <a:p>
            <a:pPr algn="r"/>
            <a:r>
              <a:rPr lang="en-US" altLang="zh-CN" sz="4000" b="1" dirty="0">
                <a:latin typeface="微软雅黑" panose="020B0503020204020204" pitchFamily="34" charset="-122"/>
                <a:ea typeface="微软雅黑" panose="020B0503020204020204" pitchFamily="34" charset="-122"/>
              </a:rPr>
              <a:t>3D</a:t>
            </a:r>
          </a:p>
        </p:txBody>
      </p:sp>
      <p:sp>
        <p:nvSpPr>
          <p:cNvPr id="16" name="矩形 15"/>
          <p:cNvSpPr/>
          <p:nvPr/>
        </p:nvSpPr>
        <p:spPr>
          <a:xfrm>
            <a:off x="4686285" y="2987962"/>
            <a:ext cx="3960440" cy="369332"/>
          </a:xfrm>
          <a:prstGeom prst="rect">
            <a:avLst/>
          </a:prstGeom>
        </p:spPr>
        <p:txBody>
          <a:bodyPr wrap="square">
            <a:spAutoFit/>
          </a:bodyPr>
          <a:lstStyle/>
          <a:p>
            <a:pPr lvl="0" algn="r">
              <a:defRPr/>
            </a:pPr>
            <a:r>
              <a:rPr lang="en-US" altLang="zh-CN" kern="0" dirty="0">
                <a:solidFill>
                  <a:schemeClr val="bg1"/>
                </a:solidFill>
                <a:latin typeface="微软雅黑" panose="020B0503020204020204" pitchFamily="34" charset="-122"/>
                <a:ea typeface="微软雅黑" panose="020B0503020204020204" pitchFamily="34" charset="-122"/>
              </a:rPr>
              <a:t>-- 3Dmax</a:t>
            </a:r>
            <a:r>
              <a:rPr lang="zh-CN" altLang="en-US" kern="0" dirty="0">
                <a:solidFill>
                  <a:schemeClr val="bg1"/>
                </a:solidFill>
                <a:latin typeface="微软雅黑" panose="020B0503020204020204" pitchFamily="34" charset="-122"/>
                <a:ea typeface="微软雅黑" panose="020B0503020204020204" pitchFamily="34" charset="-122"/>
              </a:rPr>
              <a:t>客厅效果图</a:t>
            </a:r>
          </a:p>
        </p:txBody>
      </p:sp>
      <p:sp>
        <p:nvSpPr>
          <p:cNvPr id="18" name="TextBox 17"/>
          <p:cNvSpPr txBox="1"/>
          <p:nvPr/>
        </p:nvSpPr>
        <p:spPr>
          <a:xfrm>
            <a:off x="3995936" y="2227511"/>
            <a:ext cx="4682365" cy="769441"/>
          </a:xfrm>
          <a:prstGeom prst="rect">
            <a:avLst/>
          </a:prstGeom>
          <a:noFill/>
        </p:spPr>
        <p:txBody>
          <a:bodyPr wrap="square" rtlCol="0">
            <a:spAutoFit/>
          </a:bodyPr>
          <a:lstStyle/>
          <a:p>
            <a:pPr algn="r"/>
            <a:r>
              <a:rPr lang="en-US" altLang="zh-CN" sz="4400" dirty="0" smtClean="0">
                <a:solidFill>
                  <a:schemeClr val="bg1">
                    <a:lumMod val="50000"/>
                  </a:schemeClr>
                </a:solidFill>
                <a:latin typeface="Capture it" panose="02000500000000000000" pitchFamily="2" charset="0"/>
              </a:rPr>
              <a:t>3Dmax</a:t>
            </a:r>
            <a:endParaRPr lang="zh-CN" altLang="en-US" sz="4400" dirty="0">
              <a:solidFill>
                <a:schemeClr val="bg1">
                  <a:lumMod val="50000"/>
                </a:schemeClr>
              </a:solidFill>
              <a:latin typeface="Capture it" panose="02000500000000000000" pitchFamily="2" charset="0"/>
            </a:endParaRPr>
          </a:p>
        </p:txBody>
      </p:sp>
      <p:sp>
        <p:nvSpPr>
          <p:cNvPr id="19" name="TextBox 18"/>
          <p:cNvSpPr txBox="1"/>
          <p:nvPr/>
        </p:nvSpPr>
        <p:spPr>
          <a:xfrm>
            <a:off x="1691680" y="3616563"/>
            <a:ext cx="1008112" cy="4708981"/>
          </a:xfrm>
          <a:prstGeom prst="rect">
            <a:avLst/>
          </a:prstGeom>
          <a:noFill/>
        </p:spPr>
        <p:txBody>
          <a:bodyPr wrap="square" rtlCol="0">
            <a:spAutoFit/>
          </a:bodyPr>
          <a:lstStyle/>
          <a:p>
            <a:r>
              <a:rPr lang="en-US" altLang="zh-CN" sz="30000" b="1" dirty="0" smtClean="0">
                <a:solidFill>
                  <a:schemeClr val="bg1"/>
                </a:solidFill>
                <a:latin typeface="微软雅黑" panose="020B0503020204020204" pitchFamily="34" charset="-122"/>
                <a:ea typeface="微软雅黑" panose="020B0503020204020204" pitchFamily="34" charset="-122"/>
              </a:rPr>
              <a:t>4</a:t>
            </a:r>
            <a:endParaRPr lang="zh-CN" altLang="en-US" sz="30000" b="1" dirty="0">
              <a:solidFill>
                <a:schemeClr val="bg1"/>
              </a:solidFill>
              <a:latin typeface="微软雅黑" panose="020B0503020204020204" pitchFamily="34" charset="-122"/>
              <a:ea typeface="微软雅黑" panose="020B0503020204020204" pitchFamily="34" charset="-122"/>
            </a:endParaRPr>
          </a:p>
        </p:txBody>
      </p:sp>
      <p:sp>
        <p:nvSpPr>
          <p:cNvPr id="21" name="矩形 20"/>
          <p:cNvSpPr/>
          <p:nvPr/>
        </p:nvSpPr>
        <p:spPr>
          <a:xfrm>
            <a:off x="4686285" y="3333460"/>
            <a:ext cx="3960440" cy="369332"/>
          </a:xfrm>
          <a:prstGeom prst="rect">
            <a:avLst/>
          </a:prstGeom>
        </p:spPr>
        <p:txBody>
          <a:bodyPr wrap="square">
            <a:spAutoFit/>
          </a:bodyPr>
          <a:lstStyle/>
          <a:p>
            <a:pPr lvl="0" algn="r">
              <a:defRPr/>
            </a:pPr>
            <a:r>
              <a:rPr lang="en-US" altLang="zh-CN" kern="0" dirty="0">
                <a:solidFill>
                  <a:schemeClr val="bg1"/>
                </a:solidFill>
                <a:latin typeface="微软雅黑" panose="020B0503020204020204" pitchFamily="34" charset="-122"/>
                <a:ea typeface="微软雅黑" panose="020B0503020204020204" pitchFamily="34" charset="-122"/>
              </a:rPr>
              <a:t>-- 3Dmax</a:t>
            </a:r>
            <a:r>
              <a:rPr lang="zh-CN" altLang="en-US" kern="0" dirty="0">
                <a:solidFill>
                  <a:schemeClr val="bg1"/>
                </a:solidFill>
                <a:latin typeface="微软雅黑" panose="020B0503020204020204" pitchFamily="34" charset="-122"/>
                <a:ea typeface="微软雅黑" panose="020B0503020204020204" pitchFamily="34" charset="-122"/>
              </a:rPr>
              <a:t>卧室效果图</a:t>
            </a:r>
          </a:p>
        </p:txBody>
      </p:sp>
    </p:spTree>
  </p:cSld>
  <p:clrMapOvr>
    <a:masterClrMapping/>
  </p:clrMapOvr>
  <mc:AlternateContent xmlns:mc="http://schemas.openxmlformats.org/markup-compatibility/2006" xmlns:p14="http://schemas.microsoft.com/office/powerpoint/2010/main">
    <mc:Choice Requires="p14">
      <p:transition spd="slow" p14:dur="1600" advClick="0" advTm="4000">
        <p:blinds dir="vert"/>
      </p:transition>
    </mc:Choice>
    <mc:Fallback xmlns="">
      <p:transition spd="slow" advClick="0" advTm="400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up)">
                                          <p:cBhvr>
                                            <p:cTn id="11" dur="750"/>
                                            <p:tgtEl>
                                              <p:spTgt spid="22"/>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wipe(down)">
                                          <p:cBhvr>
                                            <p:cTn id="14" dur="750"/>
                                            <p:tgtEl>
                                              <p:spTgt spid="24"/>
                                            </p:tgtEl>
                                          </p:cBhvr>
                                        </p:animEffect>
                                      </p:childTnLst>
                                    </p:cTn>
                                  </p:par>
                                  <p:par>
                                    <p:cTn id="15" presetID="22" presetClass="entr" presetSubtype="1" fill="hold" grpId="0" nodeType="withEffect">
                                      <p:stCondLst>
                                        <p:cond delay="500"/>
                                      </p:stCondLst>
                                      <p:childTnLst>
                                        <p:set>
                                          <p:cBhvr>
                                            <p:cTn id="16" dur="1" fill="hold">
                                              <p:stCondLst>
                                                <p:cond delay="0"/>
                                              </p:stCondLst>
                                            </p:cTn>
                                            <p:tgtEl>
                                              <p:spTgt spid="25"/>
                                            </p:tgtEl>
                                            <p:attrNameLst>
                                              <p:attrName>style.visibility</p:attrName>
                                            </p:attrNameLst>
                                          </p:cBhvr>
                                          <p:to>
                                            <p:strVal val="visible"/>
                                          </p:to>
                                        </p:set>
                                        <p:animEffect transition="in" filter="wipe(up)">
                                          <p:cBhvr>
                                            <p:cTn id="17" dur="750"/>
                                            <p:tgtEl>
                                              <p:spTgt spid="25"/>
                                            </p:tgtEl>
                                          </p:cBhvr>
                                        </p:animEffect>
                                      </p:childTnLst>
                                    </p:cTn>
                                  </p:par>
                                  <p:par>
                                    <p:cTn id="18" presetID="22" presetClass="entr" presetSubtype="4" fill="hold" grpId="0" nodeType="withEffect">
                                      <p:stCondLst>
                                        <p:cond delay="500"/>
                                      </p:stCondLst>
                                      <p:childTnLst>
                                        <p:set>
                                          <p:cBhvr>
                                            <p:cTn id="19" dur="1" fill="hold">
                                              <p:stCondLst>
                                                <p:cond delay="0"/>
                                              </p:stCondLst>
                                            </p:cTn>
                                            <p:tgtEl>
                                              <p:spTgt spid="26"/>
                                            </p:tgtEl>
                                            <p:attrNameLst>
                                              <p:attrName>style.visibility</p:attrName>
                                            </p:attrNameLst>
                                          </p:cBhvr>
                                          <p:to>
                                            <p:strVal val="visible"/>
                                          </p:to>
                                        </p:set>
                                        <p:animEffect transition="in" filter="wipe(down)">
                                          <p:cBhvr>
                                            <p:cTn id="20" dur="750"/>
                                            <p:tgtEl>
                                              <p:spTgt spid="26"/>
                                            </p:tgtEl>
                                          </p:cBhvr>
                                        </p:animEffect>
                                      </p:childTnLst>
                                    </p:cTn>
                                  </p:par>
                                  <p:par>
                                    <p:cTn id="21" presetID="22" presetClass="entr" presetSubtype="1" fill="hold" grpId="0" nodeType="withEffect">
                                      <p:stCondLst>
                                        <p:cond delay="1000"/>
                                      </p:stCondLst>
                                      <p:childTnLst>
                                        <p:set>
                                          <p:cBhvr>
                                            <p:cTn id="22" dur="1" fill="hold">
                                              <p:stCondLst>
                                                <p:cond delay="0"/>
                                              </p:stCondLst>
                                            </p:cTn>
                                            <p:tgtEl>
                                              <p:spTgt spid="23"/>
                                            </p:tgtEl>
                                            <p:attrNameLst>
                                              <p:attrName>style.visibility</p:attrName>
                                            </p:attrNameLst>
                                          </p:cBhvr>
                                          <p:to>
                                            <p:strVal val="visible"/>
                                          </p:to>
                                        </p:set>
                                        <p:animEffect transition="in" filter="wipe(up)">
                                          <p:cBhvr>
                                            <p:cTn id="23" dur="750"/>
                                            <p:tgtEl>
                                              <p:spTgt spid="23"/>
                                            </p:tgtEl>
                                          </p:cBhvr>
                                        </p:animEffect>
                                      </p:childTnLst>
                                    </p:cTn>
                                  </p:par>
                                  <p:par>
                                    <p:cTn id="24" presetID="22" presetClass="entr" presetSubtype="4" fill="hold" grpId="0" nodeType="withEffect">
                                      <p:stCondLst>
                                        <p:cond delay="1000"/>
                                      </p:stCondLst>
                                      <p:childTnLst>
                                        <p:set>
                                          <p:cBhvr>
                                            <p:cTn id="25" dur="1" fill="hold">
                                              <p:stCondLst>
                                                <p:cond delay="0"/>
                                              </p:stCondLst>
                                            </p:cTn>
                                            <p:tgtEl>
                                              <p:spTgt spid="27"/>
                                            </p:tgtEl>
                                            <p:attrNameLst>
                                              <p:attrName>style.visibility</p:attrName>
                                            </p:attrNameLst>
                                          </p:cBhvr>
                                          <p:to>
                                            <p:strVal val="visible"/>
                                          </p:to>
                                        </p:set>
                                        <p:animEffect transition="in" filter="wipe(down)">
                                          <p:cBhvr>
                                            <p:cTn id="26" dur="750"/>
                                            <p:tgtEl>
                                              <p:spTgt spid="27"/>
                                            </p:tgtEl>
                                          </p:cBhvr>
                                        </p:animEffect>
                                      </p:childTnLst>
                                    </p:cTn>
                                  </p:par>
                                </p:childTnLst>
                              </p:cTn>
                            </p:par>
                            <p:par>
                              <p:cTn id="27" fill="hold">
                                <p:stCondLst>
                                  <p:cond delay="1500"/>
                                </p:stCondLst>
                                <p:childTnLst>
                                  <p:par>
                                    <p:cTn id="28" presetID="10" presetClass="entr" presetSubtype="0" fill="hold" nodeType="after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fade">
                                          <p:cBhvr>
                                            <p:cTn id="30" dur="500"/>
                                            <p:tgtEl>
                                              <p:spTgt spid="2"/>
                                            </p:tgtEl>
                                          </p:cBhvr>
                                        </p:animEffect>
                                      </p:childTnLst>
                                    </p:cTn>
                                  </p:par>
                                  <p:par>
                                    <p:cTn id="31" presetID="63" presetClass="path" presetSubtype="0" accel="50000" fill="hold" nodeType="withEffect" p14:presetBounceEnd="64000">
                                      <p:stCondLst>
                                        <p:cond delay="0"/>
                                      </p:stCondLst>
                                      <p:childTnLst>
                                        <p:animMotion origin="layout" path="M -0.8792 3.7037E-7 L -1.55168E-6 3.7037E-7 " pathEditMode="relative" rAng="0" ptsTypes="AA" p14:bounceEnd="64000">
                                          <p:cBhvr>
                                            <p:cTn id="32" dur="500" fill="hold"/>
                                            <p:tgtEl>
                                              <p:spTgt spid="2"/>
                                            </p:tgtEl>
                                            <p:attrNameLst>
                                              <p:attrName>ppt_x</p:attrName>
                                              <p:attrName>ppt_y</p:attrName>
                                            </p:attrNameLst>
                                          </p:cBhvr>
                                          <p:rCtr x="43960" y="0"/>
                                        </p:animMotion>
                                      </p:childTnLst>
                                    </p:cTn>
                                  </p:par>
                                </p:childTnLst>
                              </p:cTn>
                            </p:par>
                            <p:par>
                              <p:cTn id="33" fill="hold">
                                <p:stCondLst>
                                  <p:cond delay="2000"/>
                                </p:stCondLst>
                                <p:childTnLst>
                                  <p:par>
                                    <p:cTn id="34" presetID="53" presetClass="entr" presetSubtype="16"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p:cTn id="36" dur="500" fill="hold"/>
                                            <p:tgtEl>
                                              <p:spTgt spid="19"/>
                                            </p:tgtEl>
                                            <p:attrNameLst>
                                              <p:attrName>ppt_w</p:attrName>
                                            </p:attrNameLst>
                                          </p:cBhvr>
                                          <p:tavLst>
                                            <p:tav tm="0">
                                              <p:val>
                                                <p:fltVal val="0"/>
                                              </p:val>
                                            </p:tav>
                                            <p:tav tm="100000">
                                              <p:val>
                                                <p:strVal val="#ppt_w"/>
                                              </p:val>
                                            </p:tav>
                                          </p:tavLst>
                                        </p:anim>
                                        <p:anim calcmode="lin" valueType="num">
                                          <p:cBhvr>
                                            <p:cTn id="37" dur="500" fill="hold"/>
                                            <p:tgtEl>
                                              <p:spTgt spid="19"/>
                                            </p:tgtEl>
                                            <p:attrNameLst>
                                              <p:attrName>ppt_h</p:attrName>
                                            </p:attrNameLst>
                                          </p:cBhvr>
                                          <p:tavLst>
                                            <p:tav tm="0">
                                              <p:val>
                                                <p:fltVal val="0"/>
                                              </p:val>
                                            </p:tav>
                                            <p:tav tm="100000">
                                              <p:val>
                                                <p:strVal val="#ppt_h"/>
                                              </p:val>
                                            </p:tav>
                                          </p:tavLst>
                                        </p:anim>
                                        <p:animEffect transition="in" filter="fade">
                                          <p:cBhvr>
                                            <p:cTn id="38" dur="500"/>
                                            <p:tgtEl>
                                              <p:spTgt spid="19"/>
                                            </p:tgtEl>
                                          </p:cBhvr>
                                        </p:animEffect>
                                      </p:childTnLst>
                                    </p:cTn>
                                  </p:par>
                                  <p:par>
                                    <p:cTn id="39" presetID="35" presetClass="emph" presetSubtype="0" repeatCount="8000" fill="hold" grpId="1" nodeType="withEffect">
                                      <p:stCondLst>
                                        <p:cond delay="400"/>
                                      </p:stCondLst>
                                      <p:childTnLst>
                                        <p:anim calcmode="discrete" valueType="str">
                                          <p:cBhvr>
                                            <p:cTn id="40" dur="50" fill="hold"/>
                                            <p:tgtEl>
                                              <p:spTgt spid="19"/>
                                            </p:tgtEl>
                                            <p:attrNameLst>
                                              <p:attrName>style.visibility</p:attrName>
                                            </p:attrNameLst>
                                          </p:cBhvr>
                                          <p:tavLst>
                                            <p:tav tm="0">
                                              <p:val>
                                                <p:strVal val="hidden"/>
                                              </p:val>
                                            </p:tav>
                                            <p:tav tm="50000">
                                              <p:val>
                                                <p:strVal val="visible"/>
                                              </p:val>
                                            </p:tav>
                                          </p:tavLst>
                                        </p:anim>
                                      </p:childTnLst>
                                    </p:cTn>
                                  </p:par>
                                </p:childTnLst>
                              </p:cTn>
                            </p:par>
                            <p:par>
                              <p:cTn id="41" fill="hold">
                                <p:stCondLst>
                                  <p:cond delay="2500"/>
                                </p:stCondLst>
                                <p:childTnLst>
                                  <p:par>
                                    <p:cTn id="42" presetID="1" presetClass="entr" presetSubtype="0"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childTnLst>
                                    </p:cTn>
                                  </p:par>
                                  <p:par>
                                    <p:cTn id="44" presetID="0" presetClass="path" presetSubtype="0" accel="50000" decel="50000" fill="hold" grpId="1" nodeType="withEffect">
                                      <p:stCondLst>
                                        <p:cond delay="0"/>
                                      </p:stCondLst>
                                      <p:childTnLst>
                                        <p:animMotion origin="layout" path="M -3.18927E-6 -1.19861 L -3.18927E-6 7.40741E-7 L 0.00039 -0.12153 L -3.18927E-6 7.40741E-7 " pathEditMode="relative" rAng="0" ptsTypes="AAAA">
                                          <p:cBhvr>
                                            <p:cTn id="45" dur="600" fill="hold"/>
                                            <p:tgtEl>
                                              <p:spTgt spid="15"/>
                                            </p:tgtEl>
                                            <p:attrNameLst>
                                              <p:attrName>ppt_x</p:attrName>
                                              <p:attrName>ppt_y</p:attrName>
                                            </p:attrNameLst>
                                          </p:cBhvr>
                                          <p:rCtr x="13" y="59931"/>
                                        </p:animMotion>
                                      </p:childTnLst>
                                    </p:cTn>
                                  </p:par>
                                </p:childTnLst>
                              </p:cTn>
                            </p:par>
                            <p:par>
                              <p:cTn id="46" fill="hold">
                                <p:stCondLst>
                                  <p:cond delay="2500"/>
                                </p:stCondLst>
                                <p:childTnLst>
                                  <p:par>
                                    <p:cTn id="47" presetID="10" presetClass="entr" presetSubtype="0"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500"/>
                                            <p:tgtEl>
                                              <p:spTgt spid="18"/>
                                            </p:tgtEl>
                                          </p:cBhvr>
                                        </p:animEffect>
                                      </p:childTnLst>
                                    </p:cTn>
                                  </p:par>
                                  <p:par>
                                    <p:cTn id="50" presetID="63" presetClass="path" presetSubtype="0" accel="50000" fill="hold" grpId="1" nodeType="withEffect" p14:presetBounceEnd="64000">
                                      <p:stCondLst>
                                        <p:cond delay="0"/>
                                      </p:stCondLst>
                                      <p:childTnLst>
                                        <p:animMotion origin="layout" path="M -0.87813 0.0037 L 0.00104 0.0037 " pathEditMode="relative" rAng="0" ptsTypes="AA" p14:bounceEnd="64000">
                                          <p:cBhvr>
                                            <p:cTn id="51" dur="500" fill="hold"/>
                                            <p:tgtEl>
                                              <p:spTgt spid="18"/>
                                            </p:tgtEl>
                                            <p:attrNameLst>
                                              <p:attrName>ppt_x</p:attrName>
                                              <p:attrName>ppt_y</p:attrName>
                                            </p:attrNameLst>
                                          </p:cBhvr>
                                          <p:rCtr x="43958" y="0"/>
                                        </p:animMotion>
                                      </p:childTnLst>
                                    </p:cTn>
                                  </p:par>
                                  <p:par>
                                    <p:cTn id="52" presetID="10" presetClass="entr" presetSubtype="0" fill="hold" nodeType="withEffect">
                                      <p:stCondLst>
                                        <p:cond delay="40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500"/>
                                            <p:tgtEl>
                                              <p:spTgt spid="14"/>
                                            </p:tgtEl>
                                          </p:cBhvr>
                                        </p:animEffect>
                                      </p:childTnLst>
                                    </p:cTn>
                                  </p:par>
                                  <p:par>
                                    <p:cTn id="55" presetID="63" presetClass="path" presetSubtype="0" accel="50000" fill="hold" nodeType="withEffect" p14:presetBounceEnd="64000">
                                      <p:stCondLst>
                                        <p:cond delay="400"/>
                                      </p:stCondLst>
                                      <p:childTnLst>
                                        <p:animMotion origin="layout" path="M -0.87926 -3.44126E-6 L -4.00989E-6 -3.44126E-6 " pathEditMode="relative" rAng="0" ptsTypes="AA" p14:bounceEnd="64000">
                                          <p:cBhvr>
                                            <p:cTn id="56" dur="500" fill="hold"/>
                                            <p:tgtEl>
                                              <p:spTgt spid="14"/>
                                            </p:tgtEl>
                                            <p:attrNameLst>
                                              <p:attrName>ppt_x</p:attrName>
                                              <p:attrName>ppt_y</p:attrName>
                                            </p:attrNameLst>
                                          </p:cBhvr>
                                          <p:rCtr x="43963" y="0"/>
                                        </p:animMotion>
                                      </p:childTnLst>
                                    </p:cTn>
                                  </p:par>
                                </p:childTnLst>
                              </p:cTn>
                            </p:par>
                            <p:par>
                              <p:cTn id="57" fill="hold">
                                <p:stCondLst>
                                  <p:cond delay="3000"/>
                                </p:stCondLst>
                                <p:childTnLst>
                                  <p:par>
                                    <p:cTn id="58" presetID="52" presetClass="entr" presetSubtype="0" fill="hold" grpId="0" nodeType="afterEffect">
                                      <p:stCondLst>
                                        <p:cond delay="0"/>
                                      </p:stCondLst>
                                      <p:childTnLst>
                                        <p:set>
                                          <p:cBhvr>
                                            <p:cTn id="59" dur="1" fill="hold">
                                              <p:stCondLst>
                                                <p:cond delay="0"/>
                                              </p:stCondLst>
                                            </p:cTn>
                                            <p:tgtEl>
                                              <p:spTgt spid="16"/>
                                            </p:tgtEl>
                                            <p:attrNameLst>
                                              <p:attrName>style.visibility</p:attrName>
                                            </p:attrNameLst>
                                          </p:cBhvr>
                                          <p:to>
                                            <p:strVal val="visible"/>
                                          </p:to>
                                        </p:set>
                                        <p:animScale>
                                          <p:cBhvr>
                                            <p:cTn id="60"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1" dur="1000" decel="50000" fill="hold">
                                              <p:stCondLst>
                                                <p:cond delay="0"/>
                                              </p:stCondLst>
                                            </p:cTn>
                                            <p:tgtEl>
                                              <p:spTgt spid="16"/>
                                            </p:tgtEl>
                                            <p:attrNameLst>
                                              <p:attrName>ppt_x</p:attrName>
                                              <p:attrName>ppt_y</p:attrName>
                                            </p:attrNameLst>
                                          </p:cBhvr>
                                        </p:animMotion>
                                        <p:animEffect transition="in" filter="fade">
                                          <p:cBhvr>
                                            <p:cTn id="62" dur="1000"/>
                                            <p:tgtEl>
                                              <p:spTgt spid="16"/>
                                            </p:tgtEl>
                                          </p:cBhvr>
                                        </p:animEffect>
                                      </p:childTnLst>
                                    </p:cTn>
                                  </p:par>
                                </p:childTnLst>
                              </p:cTn>
                            </p:par>
                            <p:par>
                              <p:cTn id="63" fill="hold">
                                <p:stCondLst>
                                  <p:cond delay="4000"/>
                                </p:stCondLst>
                                <p:childTnLst>
                                  <p:par>
                                    <p:cTn id="64" presetID="52" presetClass="entr" presetSubtype="0" fill="hold" grpId="0" nodeType="afterEffect">
                                      <p:stCondLst>
                                        <p:cond delay="0"/>
                                      </p:stCondLst>
                                      <p:childTnLst>
                                        <p:set>
                                          <p:cBhvr>
                                            <p:cTn id="65" dur="1" fill="hold">
                                              <p:stCondLst>
                                                <p:cond delay="0"/>
                                              </p:stCondLst>
                                            </p:cTn>
                                            <p:tgtEl>
                                              <p:spTgt spid="21"/>
                                            </p:tgtEl>
                                            <p:attrNameLst>
                                              <p:attrName>style.visibility</p:attrName>
                                            </p:attrNameLst>
                                          </p:cBhvr>
                                          <p:to>
                                            <p:strVal val="visible"/>
                                          </p:to>
                                        </p:set>
                                        <p:animScale>
                                          <p:cBhvr>
                                            <p:cTn id="66"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7" dur="1000" decel="50000" fill="hold">
                                              <p:stCondLst>
                                                <p:cond delay="0"/>
                                              </p:stCondLst>
                                            </p:cTn>
                                            <p:tgtEl>
                                              <p:spTgt spid="21"/>
                                            </p:tgtEl>
                                            <p:attrNameLst>
                                              <p:attrName>ppt_x</p:attrName>
                                              <p:attrName>ppt_y</p:attrName>
                                            </p:attrNameLst>
                                          </p:cBhvr>
                                        </p:animMotion>
                                        <p:animEffect transition="in" filter="fade">
                                          <p:cBhvr>
                                            <p:cTn id="68"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animBg="1"/>
          <p:bldP spid="23" grpId="0" animBg="1"/>
          <p:bldP spid="24" grpId="0" animBg="1"/>
          <p:bldP spid="25" grpId="0" animBg="1"/>
          <p:bldP spid="26" grpId="0" animBg="1"/>
          <p:bldP spid="27" grpId="0" animBg="1"/>
          <p:bldP spid="15" grpId="0" animBg="1"/>
          <p:bldP spid="15" grpId="1" animBg="1"/>
          <p:bldP spid="16" grpId="0"/>
          <p:bldP spid="18" grpId="0"/>
          <p:bldP spid="18" grpId="1"/>
          <p:bldP spid="19" grpId="0"/>
          <p:bldP spid="19" grpId="1"/>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up)">
                                          <p:cBhvr>
                                            <p:cTn id="11" dur="750"/>
                                            <p:tgtEl>
                                              <p:spTgt spid="22"/>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wipe(down)">
                                          <p:cBhvr>
                                            <p:cTn id="14" dur="750"/>
                                            <p:tgtEl>
                                              <p:spTgt spid="24"/>
                                            </p:tgtEl>
                                          </p:cBhvr>
                                        </p:animEffect>
                                      </p:childTnLst>
                                    </p:cTn>
                                  </p:par>
                                  <p:par>
                                    <p:cTn id="15" presetID="22" presetClass="entr" presetSubtype="1" fill="hold" grpId="0" nodeType="withEffect">
                                      <p:stCondLst>
                                        <p:cond delay="500"/>
                                      </p:stCondLst>
                                      <p:childTnLst>
                                        <p:set>
                                          <p:cBhvr>
                                            <p:cTn id="16" dur="1" fill="hold">
                                              <p:stCondLst>
                                                <p:cond delay="0"/>
                                              </p:stCondLst>
                                            </p:cTn>
                                            <p:tgtEl>
                                              <p:spTgt spid="25"/>
                                            </p:tgtEl>
                                            <p:attrNameLst>
                                              <p:attrName>style.visibility</p:attrName>
                                            </p:attrNameLst>
                                          </p:cBhvr>
                                          <p:to>
                                            <p:strVal val="visible"/>
                                          </p:to>
                                        </p:set>
                                        <p:animEffect transition="in" filter="wipe(up)">
                                          <p:cBhvr>
                                            <p:cTn id="17" dur="750"/>
                                            <p:tgtEl>
                                              <p:spTgt spid="25"/>
                                            </p:tgtEl>
                                          </p:cBhvr>
                                        </p:animEffect>
                                      </p:childTnLst>
                                    </p:cTn>
                                  </p:par>
                                  <p:par>
                                    <p:cTn id="18" presetID="22" presetClass="entr" presetSubtype="4" fill="hold" grpId="0" nodeType="withEffect">
                                      <p:stCondLst>
                                        <p:cond delay="500"/>
                                      </p:stCondLst>
                                      <p:childTnLst>
                                        <p:set>
                                          <p:cBhvr>
                                            <p:cTn id="19" dur="1" fill="hold">
                                              <p:stCondLst>
                                                <p:cond delay="0"/>
                                              </p:stCondLst>
                                            </p:cTn>
                                            <p:tgtEl>
                                              <p:spTgt spid="26"/>
                                            </p:tgtEl>
                                            <p:attrNameLst>
                                              <p:attrName>style.visibility</p:attrName>
                                            </p:attrNameLst>
                                          </p:cBhvr>
                                          <p:to>
                                            <p:strVal val="visible"/>
                                          </p:to>
                                        </p:set>
                                        <p:animEffect transition="in" filter="wipe(down)">
                                          <p:cBhvr>
                                            <p:cTn id="20" dur="750"/>
                                            <p:tgtEl>
                                              <p:spTgt spid="26"/>
                                            </p:tgtEl>
                                          </p:cBhvr>
                                        </p:animEffect>
                                      </p:childTnLst>
                                    </p:cTn>
                                  </p:par>
                                  <p:par>
                                    <p:cTn id="21" presetID="22" presetClass="entr" presetSubtype="1" fill="hold" grpId="0" nodeType="withEffect">
                                      <p:stCondLst>
                                        <p:cond delay="1000"/>
                                      </p:stCondLst>
                                      <p:childTnLst>
                                        <p:set>
                                          <p:cBhvr>
                                            <p:cTn id="22" dur="1" fill="hold">
                                              <p:stCondLst>
                                                <p:cond delay="0"/>
                                              </p:stCondLst>
                                            </p:cTn>
                                            <p:tgtEl>
                                              <p:spTgt spid="23"/>
                                            </p:tgtEl>
                                            <p:attrNameLst>
                                              <p:attrName>style.visibility</p:attrName>
                                            </p:attrNameLst>
                                          </p:cBhvr>
                                          <p:to>
                                            <p:strVal val="visible"/>
                                          </p:to>
                                        </p:set>
                                        <p:animEffect transition="in" filter="wipe(up)">
                                          <p:cBhvr>
                                            <p:cTn id="23" dur="750"/>
                                            <p:tgtEl>
                                              <p:spTgt spid="23"/>
                                            </p:tgtEl>
                                          </p:cBhvr>
                                        </p:animEffect>
                                      </p:childTnLst>
                                    </p:cTn>
                                  </p:par>
                                  <p:par>
                                    <p:cTn id="24" presetID="22" presetClass="entr" presetSubtype="4" fill="hold" grpId="0" nodeType="withEffect">
                                      <p:stCondLst>
                                        <p:cond delay="1000"/>
                                      </p:stCondLst>
                                      <p:childTnLst>
                                        <p:set>
                                          <p:cBhvr>
                                            <p:cTn id="25" dur="1" fill="hold">
                                              <p:stCondLst>
                                                <p:cond delay="0"/>
                                              </p:stCondLst>
                                            </p:cTn>
                                            <p:tgtEl>
                                              <p:spTgt spid="27"/>
                                            </p:tgtEl>
                                            <p:attrNameLst>
                                              <p:attrName>style.visibility</p:attrName>
                                            </p:attrNameLst>
                                          </p:cBhvr>
                                          <p:to>
                                            <p:strVal val="visible"/>
                                          </p:to>
                                        </p:set>
                                        <p:animEffect transition="in" filter="wipe(down)">
                                          <p:cBhvr>
                                            <p:cTn id="26" dur="750"/>
                                            <p:tgtEl>
                                              <p:spTgt spid="27"/>
                                            </p:tgtEl>
                                          </p:cBhvr>
                                        </p:animEffect>
                                      </p:childTnLst>
                                    </p:cTn>
                                  </p:par>
                                </p:childTnLst>
                              </p:cTn>
                            </p:par>
                            <p:par>
                              <p:cTn id="27" fill="hold">
                                <p:stCondLst>
                                  <p:cond delay="1500"/>
                                </p:stCondLst>
                                <p:childTnLst>
                                  <p:par>
                                    <p:cTn id="28" presetID="10" presetClass="entr" presetSubtype="0" fill="hold" nodeType="after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fade">
                                          <p:cBhvr>
                                            <p:cTn id="30" dur="500"/>
                                            <p:tgtEl>
                                              <p:spTgt spid="2"/>
                                            </p:tgtEl>
                                          </p:cBhvr>
                                        </p:animEffect>
                                      </p:childTnLst>
                                    </p:cTn>
                                  </p:par>
                                  <p:par>
                                    <p:cTn id="31" presetID="63" presetClass="path" presetSubtype="0" accel="50000" fill="hold" nodeType="withEffect">
                                      <p:stCondLst>
                                        <p:cond delay="0"/>
                                      </p:stCondLst>
                                      <p:childTnLst>
                                        <p:animMotion origin="layout" path="M -0.8792 3.7037E-7 L -1.55168E-6 3.7037E-7 " pathEditMode="relative" rAng="0" ptsTypes="AA">
                                          <p:cBhvr>
                                            <p:cTn id="32" dur="500" fill="hold"/>
                                            <p:tgtEl>
                                              <p:spTgt spid="2"/>
                                            </p:tgtEl>
                                            <p:attrNameLst>
                                              <p:attrName>ppt_x</p:attrName>
                                              <p:attrName>ppt_y</p:attrName>
                                            </p:attrNameLst>
                                          </p:cBhvr>
                                          <p:rCtr x="43960" y="0"/>
                                        </p:animMotion>
                                      </p:childTnLst>
                                    </p:cTn>
                                  </p:par>
                                </p:childTnLst>
                              </p:cTn>
                            </p:par>
                            <p:par>
                              <p:cTn id="33" fill="hold">
                                <p:stCondLst>
                                  <p:cond delay="2000"/>
                                </p:stCondLst>
                                <p:childTnLst>
                                  <p:par>
                                    <p:cTn id="34" presetID="53" presetClass="entr" presetSubtype="16"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p:cTn id="36" dur="500" fill="hold"/>
                                            <p:tgtEl>
                                              <p:spTgt spid="19"/>
                                            </p:tgtEl>
                                            <p:attrNameLst>
                                              <p:attrName>ppt_w</p:attrName>
                                            </p:attrNameLst>
                                          </p:cBhvr>
                                          <p:tavLst>
                                            <p:tav tm="0">
                                              <p:val>
                                                <p:fltVal val="0"/>
                                              </p:val>
                                            </p:tav>
                                            <p:tav tm="100000">
                                              <p:val>
                                                <p:strVal val="#ppt_w"/>
                                              </p:val>
                                            </p:tav>
                                          </p:tavLst>
                                        </p:anim>
                                        <p:anim calcmode="lin" valueType="num">
                                          <p:cBhvr>
                                            <p:cTn id="37" dur="500" fill="hold"/>
                                            <p:tgtEl>
                                              <p:spTgt spid="19"/>
                                            </p:tgtEl>
                                            <p:attrNameLst>
                                              <p:attrName>ppt_h</p:attrName>
                                            </p:attrNameLst>
                                          </p:cBhvr>
                                          <p:tavLst>
                                            <p:tav tm="0">
                                              <p:val>
                                                <p:fltVal val="0"/>
                                              </p:val>
                                            </p:tav>
                                            <p:tav tm="100000">
                                              <p:val>
                                                <p:strVal val="#ppt_h"/>
                                              </p:val>
                                            </p:tav>
                                          </p:tavLst>
                                        </p:anim>
                                        <p:animEffect transition="in" filter="fade">
                                          <p:cBhvr>
                                            <p:cTn id="38" dur="500"/>
                                            <p:tgtEl>
                                              <p:spTgt spid="19"/>
                                            </p:tgtEl>
                                          </p:cBhvr>
                                        </p:animEffect>
                                      </p:childTnLst>
                                    </p:cTn>
                                  </p:par>
                                  <p:par>
                                    <p:cTn id="39" presetID="35" presetClass="emph" presetSubtype="0" repeatCount="8000" fill="hold" grpId="1" nodeType="withEffect">
                                      <p:stCondLst>
                                        <p:cond delay="400"/>
                                      </p:stCondLst>
                                      <p:childTnLst>
                                        <p:anim calcmode="discrete" valueType="str">
                                          <p:cBhvr>
                                            <p:cTn id="40" dur="50" fill="hold"/>
                                            <p:tgtEl>
                                              <p:spTgt spid="19"/>
                                            </p:tgtEl>
                                            <p:attrNameLst>
                                              <p:attrName>style.visibility</p:attrName>
                                            </p:attrNameLst>
                                          </p:cBhvr>
                                          <p:tavLst>
                                            <p:tav tm="0">
                                              <p:val>
                                                <p:strVal val="hidden"/>
                                              </p:val>
                                            </p:tav>
                                            <p:tav tm="50000">
                                              <p:val>
                                                <p:strVal val="visible"/>
                                              </p:val>
                                            </p:tav>
                                          </p:tavLst>
                                        </p:anim>
                                      </p:childTnLst>
                                    </p:cTn>
                                  </p:par>
                                </p:childTnLst>
                              </p:cTn>
                            </p:par>
                            <p:par>
                              <p:cTn id="41" fill="hold">
                                <p:stCondLst>
                                  <p:cond delay="2500"/>
                                </p:stCondLst>
                                <p:childTnLst>
                                  <p:par>
                                    <p:cTn id="42" presetID="1" presetClass="entr" presetSubtype="0"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childTnLst>
                                    </p:cTn>
                                  </p:par>
                                  <p:par>
                                    <p:cTn id="44" presetID="0" presetClass="path" presetSubtype="0" accel="50000" decel="50000" fill="hold" grpId="1" nodeType="withEffect">
                                      <p:stCondLst>
                                        <p:cond delay="0"/>
                                      </p:stCondLst>
                                      <p:childTnLst>
                                        <p:animMotion origin="layout" path="M -3.18927E-6 -1.19861 L -3.18927E-6 7.40741E-7 L 0.00039 -0.12153 L -3.18927E-6 7.40741E-7 " pathEditMode="relative" rAng="0" ptsTypes="AAAA">
                                          <p:cBhvr>
                                            <p:cTn id="45" dur="600" fill="hold"/>
                                            <p:tgtEl>
                                              <p:spTgt spid="15"/>
                                            </p:tgtEl>
                                            <p:attrNameLst>
                                              <p:attrName>ppt_x</p:attrName>
                                              <p:attrName>ppt_y</p:attrName>
                                            </p:attrNameLst>
                                          </p:cBhvr>
                                          <p:rCtr x="13" y="59931"/>
                                        </p:animMotion>
                                      </p:childTnLst>
                                    </p:cTn>
                                  </p:par>
                                </p:childTnLst>
                              </p:cTn>
                            </p:par>
                            <p:par>
                              <p:cTn id="46" fill="hold">
                                <p:stCondLst>
                                  <p:cond delay="2500"/>
                                </p:stCondLst>
                                <p:childTnLst>
                                  <p:par>
                                    <p:cTn id="47" presetID="10" presetClass="entr" presetSubtype="0"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500"/>
                                            <p:tgtEl>
                                              <p:spTgt spid="18"/>
                                            </p:tgtEl>
                                          </p:cBhvr>
                                        </p:animEffect>
                                      </p:childTnLst>
                                    </p:cTn>
                                  </p:par>
                                  <p:par>
                                    <p:cTn id="50" presetID="63" presetClass="path" presetSubtype="0" accel="50000" fill="hold" grpId="1" nodeType="withEffect">
                                      <p:stCondLst>
                                        <p:cond delay="0"/>
                                      </p:stCondLst>
                                      <p:childTnLst>
                                        <p:animMotion origin="layout" path="M -0.87813 0.0037 L 0.00104 0.0037 " pathEditMode="relative" rAng="0" ptsTypes="AA">
                                          <p:cBhvr>
                                            <p:cTn id="51" dur="500" fill="hold"/>
                                            <p:tgtEl>
                                              <p:spTgt spid="18"/>
                                            </p:tgtEl>
                                            <p:attrNameLst>
                                              <p:attrName>ppt_x</p:attrName>
                                              <p:attrName>ppt_y</p:attrName>
                                            </p:attrNameLst>
                                          </p:cBhvr>
                                          <p:rCtr x="43958" y="0"/>
                                        </p:animMotion>
                                      </p:childTnLst>
                                    </p:cTn>
                                  </p:par>
                                  <p:par>
                                    <p:cTn id="52" presetID="10" presetClass="entr" presetSubtype="0" fill="hold" nodeType="withEffect">
                                      <p:stCondLst>
                                        <p:cond delay="40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500"/>
                                            <p:tgtEl>
                                              <p:spTgt spid="14"/>
                                            </p:tgtEl>
                                          </p:cBhvr>
                                        </p:animEffect>
                                      </p:childTnLst>
                                    </p:cTn>
                                  </p:par>
                                  <p:par>
                                    <p:cTn id="55" presetID="63" presetClass="path" presetSubtype="0" accel="50000" fill="hold" nodeType="withEffect">
                                      <p:stCondLst>
                                        <p:cond delay="400"/>
                                      </p:stCondLst>
                                      <p:childTnLst>
                                        <p:animMotion origin="layout" path="M -0.87926 -3.44126E-6 L -4.00989E-6 -3.44126E-6 " pathEditMode="relative" rAng="0" ptsTypes="AA">
                                          <p:cBhvr>
                                            <p:cTn id="56" dur="500" fill="hold"/>
                                            <p:tgtEl>
                                              <p:spTgt spid="14"/>
                                            </p:tgtEl>
                                            <p:attrNameLst>
                                              <p:attrName>ppt_x</p:attrName>
                                              <p:attrName>ppt_y</p:attrName>
                                            </p:attrNameLst>
                                          </p:cBhvr>
                                          <p:rCtr x="43963" y="0"/>
                                        </p:animMotion>
                                      </p:childTnLst>
                                    </p:cTn>
                                  </p:par>
                                </p:childTnLst>
                              </p:cTn>
                            </p:par>
                            <p:par>
                              <p:cTn id="57" fill="hold">
                                <p:stCondLst>
                                  <p:cond delay="3000"/>
                                </p:stCondLst>
                                <p:childTnLst>
                                  <p:par>
                                    <p:cTn id="58" presetID="52" presetClass="entr" presetSubtype="0" fill="hold" grpId="0" nodeType="afterEffect">
                                      <p:stCondLst>
                                        <p:cond delay="0"/>
                                      </p:stCondLst>
                                      <p:childTnLst>
                                        <p:set>
                                          <p:cBhvr>
                                            <p:cTn id="59" dur="1" fill="hold">
                                              <p:stCondLst>
                                                <p:cond delay="0"/>
                                              </p:stCondLst>
                                            </p:cTn>
                                            <p:tgtEl>
                                              <p:spTgt spid="16"/>
                                            </p:tgtEl>
                                            <p:attrNameLst>
                                              <p:attrName>style.visibility</p:attrName>
                                            </p:attrNameLst>
                                          </p:cBhvr>
                                          <p:to>
                                            <p:strVal val="visible"/>
                                          </p:to>
                                        </p:set>
                                        <p:animScale>
                                          <p:cBhvr>
                                            <p:cTn id="60"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1" dur="1000" decel="50000" fill="hold">
                                              <p:stCondLst>
                                                <p:cond delay="0"/>
                                              </p:stCondLst>
                                            </p:cTn>
                                            <p:tgtEl>
                                              <p:spTgt spid="16"/>
                                            </p:tgtEl>
                                            <p:attrNameLst>
                                              <p:attrName>ppt_x</p:attrName>
                                              <p:attrName>ppt_y</p:attrName>
                                            </p:attrNameLst>
                                          </p:cBhvr>
                                        </p:animMotion>
                                        <p:animEffect transition="in" filter="fade">
                                          <p:cBhvr>
                                            <p:cTn id="62" dur="1000"/>
                                            <p:tgtEl>
                                              <p:spTgt spid="16"/>
                                            </p:tgtEl>
                                          </p:cBhvr>
                                        </p:animEffect>
                                      </p:childTnLst>
                                    </p:cTn>
                                  </p:par>
                                </p:childTnLst>
                              </p:cTn>
                            </p:par>
                            <p:par>
                              <p:cTn id="63" fill="hold">
                                <p:stCondLst>
                                  <p:cond delay="4000"/>
                                </p:stCondLst>
                                <p:childTnLst>
                                  <p:par>
                                    <p:cTn id="64" presetID="52" presetClass="entr" presetSubtype="0" fill="hold" grpId="0" nodeType="afterEffect">
                                      <p:stCondLst>
                                        <p:cond delay="0"/>
                                      </p:stCondLst>
                                      <p:childTnLst>
                                        <p:set>
                                          <p:cBhvr>
                                            <p:cTn id="65" dur="1" fill="hold">
                                              <p:stCondLst>
                                                <p:cond delay="0"/>
                                              </p:stCondLst>
                                            </p:cTn>
                                            <p:tgtEl>
                                              <p:spTgt spid="21"/>
                                            </p:tgtEl>
                                            <p:attrNameLst>
                                              <p:attrName>style.visibility</p:attrName>
                                            </p:attrNameLst>
                                          </p:cBhvr>
                                          <p:to>
                                            <p:strVal val="visible"/>
                                          </p:to>
                                        </p:set>
                                        <p:animScale>
                                          <p:cBhvr>
                                            <p:cTn id="66"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7" dur="1000" decel="50000" fill="hold">
                                              <p:stCondLst>
                                                <p:cond delay="0"/>
                                              </p:stCondLst>
                                            </p:cTn>
                                            <p:tgtEl>
                                              <p:spTgt spid="21"/>
                                            </p:tgtEl>
                                            <p:attrNameLst>
                                              <p:attrName>ppt_x</p:attrName>
                                              <p:attrName>ppt_y</p:attrName>
                                            </p:attrNameLst>
                                          </p:cBhvr>
                                        </p:animMotion>
                                        <p:animEffect transition="in" filter="fade">
                                          <p:cBhvr>
                                            <p:cTn id="68"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animBg="1"/>
          <p:bldP spid="23" grpId="0" animBg="1"/>
          <p:bldP spid="24" grpId="0" animBg="1"/>
          <p:bldP spid="25" grpId="0" animBg="1"/>
          <p:bldP spid="26" grpId="0" animBg="1"/>
          <p:bldP spid="27" grpId="0" animBg="1"/>
          <p:bldP spid="15" grpId="0" animBg="1"/>
          <p:bldP spid="15" grpId="1" animBg="1"/>
          <p:bldP spid="16" grpId="0"/>
          <p:bldP spid="18" grpId="0"/>
          <p:bldP spid="18" grpId="1"/>
          <p:bldP spid="19" grpId="0"/>
          <p:bldP spid="19" grpId="1"/>
          <p:bldP spid="21"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764704"/>
            <a:ext cx="2267744" cy="938808"/>
            <a:chOff x="0" y="1482080"/>
            <a:chExt cx="2267744" cy="938808"/>
          </a:xfrm>
        </p:grpSpPr>
        <p:sp>
          <p:nvSpPr>
            <p:cNvPr id="5" name="矩形 4"/>
            <p:cNvSpPr/>
            <p:nvPr/>
          </p:nvSpPr>
          <p:spPr>
            <a:xfrm>
              <a:off x="0" y="1484784"/>
              <a:ext cx="1547664"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661716" y="1482080"/>
              <a:ext cx="72008"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581709" y="1484784"/>
              <a:ext cx="45719"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763688" y="1484784"/>
              <a:ext cx="45719"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2163422" y="1482080"/>
              <a:ext cx="104322"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28860" y="1484784"/>
              <a:ext cx="45719"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875390" y="1482080"/>
              <a:ext cx="104322"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TextBox 11"/>
          <p:cNvSpPr txBox="1"/>
          <p:nvPr/>
        </p:nvSpPr>
        <p:spPr>
          <a:xfrm>
            <a:off x="648072" y="766445"/>
            <a:ext cx="1547664" cy="646331"/>
          </a:xfrm>
          <a:prstGeom prst="rect">
            <a:avLst/>
          </a:prstGeom>
          <a:noFill/>
        </p:spPr>
        <p:txBody>
          <a:bodyPr wrap="square" rtlCol="0">
            <a:spAutoFit/>
          </a:bodyPr>
          <a:lstStyle/>
          <a:p>
            <a:r>
              <a:rPr lang="en-US" altLang="zh-CN" sz="3600" b="1" dirty="0">
                <a:solidFill>
                  <a:schemeClr val="tx1">
                    <a:lumMod val="50000"/>
                    <a:lumOff val="50000"/>
                  </a:schemeClr>
                </a:solidFill>
                <a:latin typeface="微软雅黑" panose="020B0503020204020204" pitchFamily="34" charset="-122"/>
                <a:ea typeface="微软雅黑" panose="020B0503020204020204" pitchFamily="34" charset="-122"/>
              </a:rPr>
              <a:t>3D</a:t>
            </a:r>
          </a:p>
        </p:txBody>
      </p:sp>
      <p:sp>
        <p:nvSpPr>
          <p:cNvPr id="13" name="TextBox 12"/>
          <p:cNvSpPr txBox="1"/>
          <p:nvPr/>
        </p:nvSpPr>
        <p:spPr>
          <a:xfrm>
            <a:off x="-36512" y="1211106"/>
            <a:ext cx="1547664" cy="523220"/>
          </a:xfrm>
          <a:prstGeom prst="rect">
            <a:avLst/>
          </a:prstGeom>
          <a:noFill/>
        </p:spPr>
        <p:txBody>
          <a:bodyPr wrap="square" rtlCol="0">
            <a:spAutoFit/>
          </a:bodyPr>
          <a:lstStyle/>
          <a:p>
            <a:pPr algn="r"/>
            <a:r>
              <a:rPr lang="zh-CN" altLang="en-US" sz="2800" dirty="0">
                <a:solidFill>
                  <a:srgbClr val="CC9900"/>
                </a:solidFill>
                <a:latin typeface="微软雅黑" panose="020B0503020204020204" pitchFamily="34" charset="-122"/>
                <a:ea typeface="微软雅黑" panose="020B0503020204020204" pitchFamily="34" charset="-122"/>
              </a:rPr>
              <a:t>效果图</a:t>
            </a:r>
          </a:p>
        </p:txBody>
      </p:sp>
      <p:sp>
        <p:nvSpPr>
          <p:cNvPr id="14" name="TextBox 13"/>
          <p:cNvSpPr txBox="1"/>
          <p:nvPr/>
        </p:nvSpPr>
        <p:spPr>
          <a:xfrm>
            <a:off x="2267744" y="796214"/>
            <a:ext cx="5453885" cy="923330"/>
          </a:xfrm>
          <a:prstGeom prst="rect">
            <a:avLst/>
          </a:prstGeom>
          <a:noFill/>
        </p:spPr>
        <p:txBody>
          <a:bodyPr wrap="square" rtlCol="0">
            <a:spAutoFit/>
          </a:bodyPr>
          <a:lstStyle/>
          <a:p>
            <a:r>
              <a:rPr lang="en-US" altLang="zh-CN" sz="5400" dirty="0" smtClean="0">
                <a:solidFill>
                  <a:srgbClr val="CC9900"/>
                </a:solidFill>
                <a:latin typeface="Capture it" panose="02000500000000000000" pitchFamily="2" charset="0"/>
              </a:rPr>
              <a:t>3Dmax </a:t>
            </a:r>
            <a:endParaRPr lang="zh-CN" altLang="en-US" sz="5400" dirty="0">
              <a:solidFill>
                <a:srgbClr val="CC9900"/>
              </a:solidFill>
              <a:latin typeface="Capture it" panose="02000500000000000000" pitchFamily="2" charset="0"/>
            </a:endParaRPr>
          </a:p>
        </p:txBody>
      </p:sp>
      <p:sp>
        <p:nvSpPr>
          <p:cNvPr id="17" name="TextBox 16"/>
          <p:cNvSpPr txBox="1"/>
          <p:nvPr/>
        </p:nvSpPr>
        <p:spPr>
          <a:xfrm>
            <a:off x="2265834" y="1526595"/>
            <a:ext cx="3351670" cy="246221"/>
          </a:xfrm>
          <a:prstGeom prst="rect">
            <a:avLst/>
          </a:prstGeom>
          <a:noFill/>
        </p:spPr>
        <p:txBody>
          <a:bodyPr wrap="square" rtlCol="0">
            <a:spAutoFit/>
          </a:bodyPr>
          <a:lstStyle/>
          <a:p>
            <a:r>
              <a:rPr lang="en-US" altLang="zh-CN" sz="1000" cap="all" dirty="0">
                <a:solidFill>
                  <a:schemeClr val="bg1">
                    <a:lumMod val="75000"/>
                  </a:schemeClr>
                </a:solidFill>
                <a:latin typeface="微软雅黑" panose="020B0503020204020204" pitchFamily="34" charset="-122"/>
                <a:ea typeface="微软雅黑" panose="020B0503020204020204" pitchFamily="34" charset="-122"/>
              </a:rPr>
              <a:t>Personal  collection  of  works   by</a:t>
            </a:r>
          </a:p>
        </p:txBody>
      </p:sp>
      <p:pic>
        <p:nvPicPr>
          <p:cNvPr id="18434" name="Picture 2" descr="室内效果图"/>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810" r="8270" b="5687"/>
          <a:stretch>
            <a:fillRect/>
          </a:stretch>
        </p:blipFill>
        <p:spPr bwMode="auto">
          <a:xfrm>
            <a:off x="4669387" y="2673649"/>
            <a:ext cx="3935061" cy="3054141"/>
          </a:xfrm>
          <a:prstGeom prst="rect">
            <a:avLst/>
          </a:prstGeom>
          <a:noFill/>
          <a:extLst>
            <a:ext uri="{909E8E84-426E-40DD-AFC4-6F175D3DCCD1}">
              <a14:hiddenFill xmlns:a14="http://schemas.microsoft.com/office/drawing/2010/main">
                <a:solidFill>
                  <a:srgbClr val="FFFFFF"/>
                </a:solidFill>
              </a14:hiddenFill>
            </a:ext>
          </a:extLst>
        </p:spPr>
      </p:pic>
      <p:cxnSp>
        <p:nvCxnSpPr>
          <p:cNvPr id="18" name="直接连接符 17"/>
          <p:cNvCxnSpPr/>
          <p:nvPr/>
        </p:nvCxnSpPr>
        <p:spPr>
          <a:xfrm flipV="1">
            <a:off x="607338" y="2205133"/>
            <a:ext cx="0" cy="493048"/>
          </a:xfrm>
          <a:prstGeom prst="line">
            <a:avLst/>
          </a:prstGeom>
          <a:ln>
            <a:solidFill>
              <a:schemeClr val="tx1">
                <a:lumMod val="65000"/>
                <a:lumOff val="35000"/>
              </a:schemeClr>
            </a:solidFill>
            <a:headEnd type="none" w="med" len="med"/>
            <a:tailEnd type="none" w="med" len="med"/>
          </a:ln>
        </p:spPr>
        <p:style>
          <a:lnRef idx="1">
            <a:schemeClr val="accent4"/>
          </a:lnRef>
          <a:fillRef idx="0">
            <a:schemeClr val="accent4"/>
          </a:fillRef>
          <a:effectRef idx="0">
            <a:schemeClr val="accent4"/>
          </a:effectRef>
          <a:fontRef idx="minor">
            <a:schemeClr val="tx1"/>
          </a:fontRef>
        </p:style>
      </p:cxnSp>
      <p:cxnSp>
        <p:nvCxnSpPr>
          <p:cNvPr id="19" name="直接连接符 18"/>
          <p:cNvCxnSpPr/>
          <p:nvPr/>
        </p:nvCxnSpPr>
        <p:spPr>
          <a:xfrm flipH="1">
            <a:off x="607338" y="2060848"/>
            <a:ext cx="7997110" cy="0"/>
          </a:xfrm>
          <a:prstGeom prst="line">
            <a:avLst/>
          </a:prstGeom>
          <a:ln>
            <a:solidFill>
              <a:schemeClr val="tx1">
                <a:lumMod val="65000"/>
                <a:lumOff val="35000"/>
              </a:schemeClr>
            </a:solidFill>
            <a:headEnd type="oval"/>
            <a:tailEnd type="oval"/>
          </a:ln>
        </p:spPr>
        <p:style>
          <a:lnRef idx="1">
            <a:schemeClr val="accent4"/>
          </a:lnRef>
          <a:fillRef idx="0">
            <a:schemeClr val="accent4"/>
          </a:fillRef>
          <a:effectRef idx="0">
            <a:schemeClr val="accent4"/>
          </a:effectRef>
          <a:fontRef idx="minor">
            <a:schemeClr val="tx1"/>
          </a:fontRef>
        </p:style>
      </p:cxnSp>
      <p:cxnSp>
        <p:nvCxnSpPr>
          <p:cNvPr id="20" name="直接连接符 19"/>
          <p:cNvCxnSpPr/>
          <p:nvPr/>
        </p:nvCxnSpPr>
        <p:spPr>
          <a:xfrm>
            <a:off x="607338" y="6237312"/>
            <a:ext cx="3966776" cy="0"/>
          </a:xfrm>
          <a:prstGeom prst="line">
            <a:avLst/>
          </a:prstGeom>
          <a:ln>
            <a:solidFill>
              <a:schemeClr val="tx1">
                <a:lumMod val="65000"/>
                <a:lumOff val="35000"/>
              </a:schemeClr>
            </a:solidFill>
            <a:headEnd type="oval"/>
            <a:tailEnd type="oval"/>
          </a:ln>
        </p:spPr>
        <p:style>
          <a:lnRef idx="1">
            <a:schemeClr val="accent3"/>
          </a:lnRef>
          <a:fillRef idx="0">
            <a:schemeClr val="accent3"/>
          </a:fillRef>
          <a:effectRef idx="0">
            <a:schemeClr val="accent3"/>
          </a:effectRef>
          <a:fontRef idx="minor">
            <a:schemeClr val="tx1"/>
          </a:fontRef>
        </p:style>
      </p:cxnSp>
      <p:sp>
        <p:nvSpPr>
          <p:cNvPr id="21" name="TextBox 20"/>
          <p:cNvSpPr txBox="1"/>
          <p:nvPr/>
        </p:nvSpPr>
        <p:spPr>
          <a:xfrm>
            <a:off x="879238" y="2398849"/>
            <a:ext cx="3836778" cy="458908"/>
          </a:xfrm>
          <a:prstGeom prst="rect">
            <a:avLst/>
          </a:prstGeom>
          <a:noFill/>
        </p:spPr>
        <p:txBody>
          <a:bodyPr wrap="square" rtlCol="0">
            <a:spAutoFit/>
          </a:bodyPr>
          <a:lstStyle/>
          <a:p>
            <a:pPr>
              <a:lnSpc>
                <a:spcPct val="150000"/>
              </a:lnSpc>
            </a:pPr>
            <a:r>
              <a:rPr lang="zh-CN" altLang="en-US" b="1" dirty="0">
                <a:solidFill>
                  <a:schemeClr val="bg1">
                    <a:lumMod val="75000"/>
                  </a:schemeClr>
                </a:solidFill>
                <a:latin typeface="微软雅黑" panose="020B0503020204020204" pitchFamily="34" charset="-122"/>
                <a:ea typeface="微软雅黑" panose="020B0503020204020204" pitchFamily="34" charset="-122"/>
              </a:rPr>
              <a:t>一、软件绘图</a:t>
            </a:r>
            <a:r>
              <a:rPr lang="en-US" altLang="zh-CN" b="1" dirty="0">
                <a:solidFill>
                  <a:schemeClr val="bg1">
                    <a:lumMod val="75000"/>
                  </a:schemeClr>
                </a:solidFill>
                <a:latin typeface="微软雅黑" panose="020B0503020204020204" pitchFamily="34" charset="-122"/>
                <a:ea typeface="微软雅黑" panose="020B0503020204020204" pitchFamily="34" charset="-122"/>
              </a:rPr>
              <a:t>-</a:t>
            </a:r>
            <a:r>
              <a:rPr lang="zh-CN" altLang="en-US" b="1" dirty="0">
                <a:solidFill>
                  <a:schemeClr val="bg1">
                    <a:lumMod val="75000"/>
                  </a:schemeClr>
                </a:solidFill>
                <a:latin typeface="微软雅黑" panose="020B0503020204020204" pitchFamily="34" charset="-122"/>
                <a:ea typeface="微软雅黑" panose="020B0503020204020204" pitchFamily="34" charset="-122"/>
              </a:rPr>
              <a:t>毕业设计客厅效果图 </a:t>
            </a:r>
          </a:p>
        </p:txBody>
      </p:sp>
      <p:sp>
        <p:nvSpPr>
          <p:cNvPr id="22" name="TextBox 21"/>
          <p:cNvSpPr txBox="1"/>
          <p:nvPr/>
        </p:nvSpPr>
        <p:spPr>
          <a:xfrm>
            <a:off x="879238" y="5252545"/>
            <a:ext cx="3620754" cy="336695"/>
          </a:xfrm>
          <a:prstGeom prst="rect">
            <a:avLst/>
          </a:prstGeom>
          <a:noFill/>
        </p:spPr>
        <p:txBody>
          <a:bodyPr wrap="square" rtlCol="0">
            <a:spAutoFit/>
          </a:bodyPr>
          <a:lstStyle/>
          <a:p>
            <a:pPr>
              <a:lnSpc>
                <a:spcPct val="150000"/>
              </a:lnSpc>
            </a:pP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      图</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1-1</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是毕业时的作品。 </a:t>
            </a:r>
          </a:p>
        </p:txBody>
      </p:sp>
      <p:sp>
        <p:nvSpPr>
          <p:cNvPr id="23" name="TextBox 22"/>
          <p:cNvSpPr txBox="1"/>
          <p:nvPr/>
        </p:nvSpPr>
        <p:spPr>
          <a:xfrm>
            <a:off x="879238" y="3054967"/>
            <a:ext cx="3620754" cy="1477328"/>
          </a:xfrm>
          <a:prstGeom prst="rect">
            <a:avLst/>
          </a:prstGeom>
          <a:noFill/>
        </p:spPr>
        <p:txBody>
          <a:bodyPr wrap="square" rtlCol="0">
            <a:spAutoFit/>
          </a:bodyPr>
          <a:lstStyle/>
          <a:p>
            <a:pPr>
              <a:lnSpc>
                <a:spcPct val="150000"/>
              </a:lnSpc>
            </a:pP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在学习二年时开始感觉难</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但是经过一段时间的熟悉和了解</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我们怎么运用它才能做到最好它不仅考验我们的耐心和细心要有经典的布局和搭配，加在大学生活中二年所学的知识、</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进行</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一个汇总看看我们自己学到了</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什么</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 </a:t>
            </a:r>
          </a:p>
        </p:txBody>
      </p:sp>
    </p:spTree>
  </p:cSld>
  <p:clrMapOvr>
    <a:masterClrMapping/>
  </p:clrMapOvr>
  <p:transition spd="slow" advClick="0" advTm="4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right)">
                                      <p:cBhvr>
                                        <p:cTn id="7" dur="500"/>
                                        <p:tgtEl>
                                          <p:spTgt spid="19"/>
                                        </p:tgtEl>
                                      </p:cBhvr>
                                    </p:animEffect>
                                  </p:childTnLst>
                                </p:cTn>
                              </p:par>
                              <p:par>
                                <p:cTn id="8" presetID="22" presetClass="entr" presetSubtype="1"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wipe(up)">
                                      <p:cBhvr>
                                        <p:cTn id="10" dur="500"/>
                                        <p:tgtEl>
                                          <p:spTgt spid="18"/>
                                        </p:tgtEl>
                                      </p:cBhvr>
                                    </p:animEffect>
                                  </p:childTnLst>
                                </p:cTn>
                              </p:par>
                              <p:par>
                                <p:cTn id="11" presetID="22" presetClass="entr" presetSubtype="8"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1"/>
                                        </p:tgtEl>
                                        <p:attrNameLst>
                                          <p:attrName>ppt_y</p:attrName>
                                        </p:attrNameLst>
                                      </p:cBhvr>
                                      <p:tavLst>
                                        <p:tav tm="0">
                                          <p:val>
                                            <p:strVal val="#ppt_y"/>
                                          </p:val>
                                        </p:tav>
                                        <p:tav tm="100000">
                                          <p:val>
                                            <p:strVal val="#ppt_y"/>
                                          </p:val>
                                        </p:tav>
                                      </p:tavLst>
                                    </p:anim>
                                    <p:anim calcmode="lin" valueType="num">
                                      <p:cBhvr>
                                        <p:cTn id="19"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1"/>
                                        </p:tgtEl>
                                      </p:cBhvr>
                                    </p:animEffect>
                                  </p:childTnLst>
                                </p:cTn>
                              </p:par>
                              <p:par>
                                <p:cTn id="22" presetID="42" presetClass="entr" presetSubtype="0"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1000"/>
                                        <p:tgtEl>
                                          <p:spTgt spid="23"/>
                                        </p:tgtEl>
                                      </p:cBhvr>
                                    </p:animEffect>
                                    <p:anim calcmode="lin" valueType="num">
                                      <p:cBhvr>
                                        <p:cTn id="25" dur="1000" fill="hold"/>
                                        <p:tgtEl>
                                          <p:spTgt spid="23"/>
                                        </p:tgtEl>
                                        <p:attrNameLst>
                                          <p:attrName>ppt_x</p:attrName>
                                        </p:attrNameLst>
                                      </p:cBhvr>
                                      <p:tavLst>
                                        <p:tav tm="0">
                                          <p:val>
                                            <p:strVal val="#ppt_x"/>
                                          </p:val>
                                        </p:tav>
                                        <p:tav tm="100000">
                                          <p:val>
                                            <p:strVal val="#ppt_x"/>
                                          </p:val>
                                        </p:tav>
                                      </p:tavLst>
                                    </p:anim>
                                    <p:anim calcmode="lin" valueType="num">
                                      <p:cBhvr>
                                        <p:cTn id="26" dur="1000" fill="hold"/>
                                        <p:tgtEl>
                                          <p:spTgt spid="23"/>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1000"/>
                                        <p:tgtEl>
                                          <p:spTgt spid="22"/>
                                        </p:tgtEl>
                                      </p:cBhvr>
                                    </p:animEffect>
                                    <p:anim calcmode="lin" valueType="num">
                                      <p:cBhvr>
                                        <p:cTn id="30" dur="1000" fill="hold"/>
                                        <p:tgtEl>
                                          <p:spTgt spid="22"/>
                                        </p:tgtEl>
                                        <p:attrNameLst>
                                          <p:attrName>ppt_x</p:attrName>
                                        </p:attrNameLst>
                                      </p:cBhvr>
                                      <p:tavLst>
                                        <p:tav tm="0">
                                          <p:val>
                                            <p:strVal val="#ppt_x"/>
                                          </p:val>
                                        </p:tav>
                                        <p:tav tm="100000">
                                          <p:val>
                                            <p:strVal val="#ppt_x"/>
                                          </p:val>
                                        </p:tav>
                                      </p:tavLst>
                                    </p:anim>
                                    <p:anim calcmode="lin" valueType="num">
                                      <p:cBhvr>
                                        <p:cTn id="31"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764704"/>
            <a:ext cx="2267744" cy="938808"/>
            <a:chOff x="0" y="1482080"/>
            <a:chExt cx="2267744" cy="938808"/>
          </a:xfrm>
        </p:grpSpPr>
        <p:sp>
          <p:nvSpPr>
            <p:cNvPr id="5" name="矩形 4"/>
            <p:cNvSpPr/>
            <p:nvPr/>
          </p:nvSpPr>
          <p:spPr>
            <a:xfrm>
              <a:off x="0" y="1484784"/>
              <a:ext cx="1547664"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661716" y="1482080"/>
              <a:ext cx="72008"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581709" y="1484784"/>
              <a:ext cx="45719"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763688" y="1484784"/>
              <a:ext cx="45719"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2163422" y="1482080"/>
              <a:ext cx="104322"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28860" y="1484784"/>
              <a:ext cx="45719"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875390" y="1482080"/>
              <a:ext cx="104322"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TextBox 11"/>
          <p:cNvSpPr txBox="1"/>
          <p:nvPr/>
        </p:nvSpPr>
        <p:spPr>
          <a:xfrm>
            <a:off x="648072" y="766445"/>
            <a:ext cx="1547664" cy="646331"/>
          </a:xfrm>
          <a:prstGeom prst="rect">
            <a:avLst/>
          </a:prstGeom>
          <a:noFill/>
        </p:spPr>
        <p:txBody>
          <a:bodyPr wrap="square" rtlCol="0">
            <a:spAutoFit/>
          </a:bodyPr>
          <a:lstStyle/>
          <a:p>
            <a:r>
              <a:rPr lang="en-US" altLang="zh-CN" sz="3600" b="1" dirty="0" smtClean="0">
                <a:solidFill>
                  <a:schemeClr val="tx1">
                    <a:lumMod val="50000"/>
                    <a:lumOff val="50000"/>
                  </a:schemeClr>
                </a:solidFill>
                <a:latin typeface="微软雅黑" panose="020B0503020204020204" pitchFamily="34" charset="-122"/>
                <a:ea typeface="微软雅黑" panose="020B0503020204020204" pitchFamily="34" charset="-122"/>
              </a:rPr>
              <a:t>3D</a:t>
            </a:r>
            <a:endParaRPr lang="en-US" altLang="zh-CN" sz="3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36512" y="1211106"/>
            <a:ext cx="1547664" cy="523220"/>
          </a:xfrm>
          <a:prstGeom prst="rect">
            <a:avLst/>
          </a:prstGeom>
          <a:noFill/>
        </p:spPr>
        <p:txBody>
          <a:bodyPr wrap="square" rtlCol="0">
            <a:spAutoFit/>
          </a:bodyPr>
          <a:lstStyle/>
          <a:p>
            <a:pPr algn="r"/>
            <a:r>
              <a:rPr lang="zh-CN" altLang="en-US" sz="2800" dirty="0">
                <a:solidFill>
                  <a:srgbClr val="CC9900"/>
                </a:solidFill>
                <a:latin typeface="微软雅黑" panose="020B0503020204020204" pitchFamily="34" charset="-122"/>
                <a:ea typeface="微软雅黑" panose="020B0503020204020204" pitchFamily="34" charset="-122"/>
              </a:rPr>
              <a:t>效果图</a:t>
            </a:r>
          </a:p>
        </p:txBody>
      </p:sp>
      <p:sp>
        <p:nvSpPr>
          <p:cNvPr id="14" name="TextBox 13"/>
          <p:cNvSpPr txBox="1"/>
          <p:nvPr/>
        </p:nvSpPr>
        <p:spPr>
          <a:xfrm>
            <a:off x="2267744" y="796214"/>
            <a:ext cx="5453885" cy="923330"/>
          </a:xfrm>
          <a:prstGeom prst="rect">
            <a:avLst/>
          </a:prstGeom>
          <a:noFill/>
        </p:spPr>
        <p:txBody>
          <a:bodyPr wrap="square" rtlCol="0">
            <a:spAutoFit/>
          </a:bodyPr>
          <a:lstStyle/>
          <a:p>
            <a:r>
              <a:rPr lang="en-US" altLang="zh-CN" sz="5400" dirty="0" smtClean="0">
                <a:solidFill>
                  <a:srgbClr val="CC9900"/>
                </a:solidFill>
                <a:latin typeface="Capture it" panose="02000500000000000000" pitchFamily="2" charset="0"/>
              </a:rPr>
              <a:t>3Dmax </a:t>
            </a:r>
            <a:endParaRPr lang="zh-CN" altLang="en-US" sz="5400" dirty="0">
              <a:solidFill>
                <a:srgbClr val="CC9900"/>
              </a:solidFill>
              <a:latin typeface="Capture it" panose="02000500000000000000" pitchFamily="2" charset="0"/>
            </a:endParaRPr>
          </a:p>
        </p:txBody>
      </p:sp>
      <p:sp>
        <p:nvSpPr>
          <p:cNvPr id="17" name="TextBox 16"/>
          <p:cNvSpPr txBox="1"/>
          <p:nvPr/>
        </p:nvSpPr>
        <p:spPr>
          <a:xfrm>
            <a:off x="2265834" y="1526595"/>
            <a:ext cx="3351670" cy="246221"/>
          </a:xfrm>
          <a:prstGeom prst="rect">
            <a:avLst/>
          </a:prstGeom>
          <a:noFill/>
        </p:spPr>
        <p:txBody>
          <a:bodyPr wrap="square" rtlCol="0">
            <a:spAutoFit/>
          </a:bodyPr>
          <a:lstStyle/>
          <a:p>
            <a:r>
              <a:rPr lang="en-US" altLang="zh-CN" sz="1000" cap="all" dirty="0">
                <a:solidFill>
                  <a:schemeClr val="bg1">
                    <a:lumMod val="75000"/>
                  </a:schemeClr>
                </a:solidFill>
                <a:latin typeface="微软雅黑" panose="020B0503020204020204" pitchFamily="34" charset="-122"/>
                <a:ea typeface="微软雅黑" panose="020B0503020204020204" pitchFamily="34" charset="-122"/>
              </a:rPr>
              <a:t>Personal  collection  of  works   by</a:t>
            </a:r>
          </a:p>
        </p:txBody>
      </p:sp>
      <p:pic>
        <p:nvPicPr>
          <p:cNvPr id="19458" name="Picture 2" descr="效果图"/>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269" b="6454"/>
          <a:stretch>
            <a:fillRect/>
          </a:stretch>
        </p:blipFill>
        <p:spPr bwMode="auto">
          <a:xfrm>
            <a:off x="-10223" y="2442476"/>
            <a:ext cx="4438207" cy="3287017"/>
          </a:xfrm>
          <a:prstGeom prst="rect">
            <a:avLst/>
          </a:prstGeom>
          <a:noFill/>
          <a:extLst>
            <a:ext uri="{909E8E84-426E-40DD-AFC4-6F175D3DCCD1}">
              <a14:hiddenFill xmlns:a14="http://schemas.microsoft.com/office/drawing/2010/main">
                <a:solidFill>
                  <a:srgbClr val="FFFFFF"/>
                </a:solidFill>
              </a14:hiddenFill>
            </a:ext>
          </a:extLst>
        </p:spPr>
      </p:pic>
      <p:cxnSp>
        <p:nvCxnSpPr>
          <p:cNvPr id="18" name="直接连接符 17"/>
          <p:cNvCxnSpPr/>
          <p:nvPr/>
        </p:nvCxnSpPr>
        <p:spPr>
          <a:xfrm flipV="1">
            <a:off x="8604448" y="2205133"/>
            <a:ext cx="0" cy="493048"/>
          </a:xfrm>
          <a:prstGeom prst="line">
            <a:avLst/>
          </a:prstGeom>
          <a:ln>
            <a:solidFill>
              <a:schemeClr val="tx1">
                <a:lumMod val="65000"/>
                <a:lumOff val="35000"/>
              </a:schemeClr>
            </a:solidFill>
            <a:headEnd type="none" w="med" len="med"/>
            <a:tailEnd type="none" w="med" len="med"/>
          </a:ln>
        </p:spPr>
        <p:style>
          <a:lnRef idx="1">
            <a:schemeClr val="accent4"/>
          </a:lnRef>
          <a:fillRef idx="0">
            <a:schemeClr val="accent4"/>
          </a:fillRef>
          <a:effectRef idx="0">
            <a:schemeClr val="accent4"/>
          </a:effectRef>
          <a:fontRef idx="minor">
            <a:schemeClr val="tx1"/>
          </a:fontRef>
        </p:style>
      </p:cxnSp>
      <p:cxnSp>
        <p:nvCxnSpPr>
          <p:cNvPr id="19" name="直接连接符 18"/>
          <p:cNvCxnSpPr/>
          <p:nvPr/>
        </p:nvCxnSpPr>
        <p:spPr>
          <a:xfrm flipH="1">
            <a:off x="607338" y="2060848"/>
            <a:ext cx="7997110" cy="0"/>
          </a:xfrm>
          <a:prstGeom prst="line">
            <a:avLst/>
          </a:prstGeom>
          <a:ln>
            <a:solidFill>
              <a:schemeClr val="tx1">
                <a:lumMod val="65000"/>
                <a:lumOff val="35000"/>
              </a:schemeClr>
            </a:solidFill>
            <a:headEnd type="oval"/>
            <a:tailEnd type="oval"/>
          </a:ln>
        </p:spPr>
        <p:style>
          <a:lnRef idx="1">
            <a:schemeClr val="accent4"/>
          </a:lnRef>
          <a:fillRef idx="0">
            <a:schemeClr val="accent4"/>
          </a:fillRef>
          <a:effectRef idx="0">
            <a:schemeClr val="accent4"/>
          </a:effectRef>
          <a:fontRef idx="minor">
            <a:schemeClr val="tx1"/>
          </a:fontRef>
        </p:style>
      </p:cxnSp>
      <p:cxnSp>
        <p:nvCxnSpPr>
          <p:cNvPr id="20" name="直接连接符 19"/>
          <p:cNvCxnSpPr/>
          <p:nvPr/>
        </p:nvCxnSpPr>
        <p:spPr>
          <a:xfrm>
            <a:off x="4637672" y="6237312"/>
            <a:ext cx="3966776" cy="0"/>
          </a:xfrm>
          <a:prstGeom prst="line">
            <a:avLst/>
          </a:prstGeom>
          <a:ln>
            <a:solidFill>
              <a:schemeClr val="tx1">
                <a:lumMod val="65000"/>
                <a:lumOff val="35000"/>
              </a:schemeClr>
            </a:solidFill>
            <a:headEnd type="oval"/>
            <a:tailEnd type="oval"/>
          </a:ln>
        </p:spPr>
        <p:style>
          <a:lnRef idx="1">
            <a:schemeClr val="accent3"/>
          </a:lnRef>
          <a:fillRef idx="0">
            <a:schemeClr val="accent3"/>
          </a:fillRef>
          <a:effectRef idx="0">
            <a:schemeClr val="accent3"/>
          </a:effectRef>
          <a:fontRef idx="minor">
            <a:schemeClr val="tx1"/>
          </a:fontRef>
        </p:style>
      </p:cxnSp>
      <p:sp>
        <p:nvSpPr>
          <p:cNvPr id="21" name="TextBox 20"/>
          <p:cNvSpPr txBox="1"/>
          <p:nvPr/>
        </p:nvSpPr>
        <p:spPr>
          <a:xfrm>
            <a:off x="4788024" y="2276872"/>
            <a:ext cx="3816424" cy="458908"/>
          </a:xfrm>
          <a:prstGeom prst="rect">
            <a:avLst/>
          </a:prstGeom>
          <a:noFill/>
        </p:spPr>
        <p:txBody>
          <a:bodyPr wrap="square" rtlCol="0">
            <a:spAutoFit/>
          </a:bodyPr>
          <a:lstStyle/>
          <a:p>
            <a:pPr>
              <a:lnSpc>
                <a:spcPct val="150000"/>
              </a:lnSpc>
            </a:pPr>
            <a:r>
              <a:rPr lang="zh-CN" altLang="en-US" b="1" dirty="0">
                <a:solidFill>
                  <a:schemeClr val="bg1">
                    <a:lumMod val="75000"/>
                  </a:schemeClr>
                </a:solidFill>
                <a:latin typeface="微软雅黑" panose="020B0503020204020204" pitchFamily="34" charset="-122"/>
                <a:ea typeface="微软雅黑" panose="020B0503020204020204" pitchFamily="34" charset="-122"/>
              </a:rPr>
              <a:t>二、软件绘图</a:t>
            </a:r>
            <a:r>
              <a:rPr lang="en-US" altLang="zh-CN" b="1" dirty="0">
                <a:solidFill>
                  <a:schemeClr val="bg1">
                    <a:lumMod val="75000"/>
                  </a:schemeClr>
                </a:solidFill>
                <a:latin typeface="微软雅黑" panose="020B0503020204020204" pitchFamily="34" charset="-122"/>
                <a:ea typeface="微软雅黑" panose="020B0503020204020204" pitchFamily="34" charset="-122"/>
              </a:rPr>
              <a:t>-</a:t>
            </a:r>
            <a:r>
              <a:rPr lang="zh-CN" altLang="en-US" b="1" dirty="0">
                <a:solidFill>
                  <a:schemeClr val="bg1">
                    <a:lumMod val="75000"/>
                  </a:schemeClr>
                </a:solidFill>
                <a:latin typeface="微软雅黑" panose="020B0503020204020204" pitchFamily="34" charset="-122"/>
                <a:ea typeface="微软雅黑" panose="020B0503020204020204" pitchFamily="34" charset="-122"/>
              </a:rPr>
              <a:t>毕业设计卧室效果图 </a:t>
            </a:r>
          </a:p>
        </p:txBody>
      </p:sp>
      <p:sp>
        <p:nvSpPr>
          <p:cNvPr id="22" name="TextBox 21"/>
          <p:cNvSpPr txBox="1"/>
          <p:nvPr/>
        </p:nvSpPr>
        <p:spPr>
          <a:xfrm>
            <a:off x="4788024" y="5301208"/>
            <a:ext cx="3620754" cy="377411"/>
          </a:xfrm>
          <a:prstGeom prst="rect">
            <a:avLst/>
          </a:prstGeom>
          <a:noFill/>
        </p:spPr>
        <p:txBody>
          <a:bodyPr wrap="square" rtlCol="0">
            <a:spAutoFit/>
          </a:bodyPr>
          <a:lstStyle/>
          <a:p>
            <a:pPr>
              <a:lnSpc>
                <a:spcPct val="150000"/>
              </a:lnSpc>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       图</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2-1</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是毕业时的作品。 </a:t>
            </a:r>
          </a:p>
        </p:txBody>
      </p:sp>
      <p:sp>
        <p:nvSpPr>
          <p:cNvPr id="23" name="TextBox 22"/>
          <p:cNvSpPr txBox="1"/>
          <p:nvPr/>
        </p:nvSpPr>
        <p:spPr>
          <a:xfrm>
            <a:off x="4788024" y="2932990"/>
            <a:ext cx="3620754" cy="2031325"/>
          </a:xfrm>
          <a:prstGeom prst="rect">
            <a:avLst/>
          </a:prstGeom>
          <a:noFill/>
        </p:spPr>
        <p:txBody>
          <a:bodyPr wrap="square" rtlCol="0">
            <a:spAutoFit/>
          </a:bodyPr>
          <a:lstStyle/>
          <a:p>
            <a:pPr>
              <a:lnSpc>
                <a:spcPct val="150000"/>
              </a:lnSpc>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       在</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学习二年时开始感觉难</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但是经过一段时间的熟悉和了解</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我们怎么运用它才能做到最好它不仅考验我们的耐心和细心要有经典的布局和搭配，加在大学生活中二年所学的知识、</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进行</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一个汇总看看我们自己学到了</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什么</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a:t>
            </a:r>
          </a:p>
        </p:txBody>
      </p:sp>
    </p:spTree>
  </p:cSld>
  <p:clrMapOvr>
    <a:masterClrMapping/>
  </p:clrMapOvr>
  <p:transition spd="slow" advClick="0" advTm="4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right)">
                                      <p:cBhvr>
                                        <p:cTn id="7" dur="500"/>
                                        <p:tgtEl>
                                          <p:spTgt spid="19"/>
                                        </p:tgtEl>
                                      </p:cBhvr>
                                    </p:animEffect>
                                  </p:childTnLst>
                                </p:cTn>
                              </p:par>
                              <p:par>
                                <p:cTn id="8" presetID="22" presetClass="entr" presetSubtype="1"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wipe(up)">
                                      <p:cBhvr>
                                        <p:cTn id="10" dur="500"/>
                                        <p:tgtEl>
                                          <p:spTgt spid="18"/>
                                        </p:tgtEl>
                                      </p:cBhvr>
                                    </p:animEffect>
                                  </p:childTnLst>
                                </p:cTn>
                              </p:par>
                              <p:par>
                                <p:cTn id="11" presetID="22" presetClass="entr" presetSubtype="8"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1"/>
                                        </p:tgtEl>
                                        <p:attrNameLst>
                                          <p:attrName>ppt_y</p:attrName>
                                        </p:attrNameLst>
                                      </p:cBhvr>
                                      <p:tavLst>
                                        <p:tav tm="0">
                                          <p:val>
                                            <p:strVal val="#ppt_y"/>
                                          </p:val>
                                        </p:tav>
                                        <p:tav tm="100000">
                                          <p:val>
                                            <p:strVal val="#ppt_y"/>
                                          </p:val>
                                        </p:tav>
                                      </p:tavLst>
                                    </p:anim>
                                    <p:anim calcmode="lin" valueType="num">
                                      <p:cBhvr>
                                        <p:cTn id="19"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1"/>
                                        </p:tgtEl>
                                      </p:cBhvr>
                                    </p:animEffect>
                                  </p:childTnLst>
                                </p:cTn>
                              </p:par>
                              <p:par>
                                <p:cTn id="22" presetID="42" presetClass="entr" presetSubtype="0"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1000"/>
                                        <p:tgtEl>
                                          <p:spTgt spid="23"/>
                                        </p:tgtEl>
                                      </p:cBhvr>
                                    </p:animEffect>
                                    <p:anim calcmode="lin" valueType="num">
                                      <p:cBhvr>
                                        <p:cTn id="25" dur="1000" fill="hold"/>
                                        <p:tgtEl>
                                          <p:spTgt spid="23"/>
                                        </p:tgtEl>
                                        <p:attrNameLst>
                                          <p:attrName>ppt_x</p:attrName>
                                        </p:attrNameLst>
                                      </p:cBhvr>
                                      <p:tavLst>
                                        <p:tav tm="0">
                                          <p:val>
                                            <p:strVal val="#ppt_x"/>
                                          </p:val>
                                        </p:tav>
                                        <p:tav tm="100000">
                                          <p:val>
                                            <p:strVal val="#ppt_x"/>
                                          </p:val>
                                        </p:tav>
                                      </p:tavLst>
                                    </p:anim>
                                    <p:anim calcmode="lin" valueType="num">
                                      <p:cBhvr>
                                        <p:cTn id="26" dur="1000" fill="hold"/>
                                        <p:tgtEl>
                                          <p:spTgt spid="23"/>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1000"/>
                                        <p:tgtEl>
                                          <p:spTgt spid="22"/>
                                        </p:tgtEl>
                                      </p:cBhvr>
                                    </p:animEffect>
                                    <p:anim calcmode="lin" valueType="num">
                                      <p:cBhvr>
                                        <p:cTn id="30" dur="1000" fill="hold"/>
                                        <p:tgtEl>
                                          <p:spTgt spid="22"/>
                                        </p:tgtEl>
                                        <p:attrNameLst>
                                          <p:attrName>ppt_x</p:attrName>
                                        </p:attrNameLst>
                                      </p:cBhvr>
                                      <p:tavLst>
                                        <p:tav tm="0">
                                          <p:val>
                                            <p:strVal val="#ppt_x"/>
                                          </p:val>
                                        </p:tav>
                                        <p:tav tm="100000">
                                          <p:val>
                                            <p:strVal val="#ppt_x"/>
                                          </p:val>
                                        </p:tav>
                                      </p:tavLst>
                                    </p:anim>
                                    <p:anim calcmode="lin" valueType="num">
                                      <p:cBhvr>
                                        <p:cTn id="31"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27384"/>
            <a:ext cx="2267744" cy="1296144"/>
            <a:chOff x="0" y="1482080"/>
            <a:chExt cx="2267744" cy="938808"/>
          </a:xfrm>
        </p:grpSpPr>
        <p:sp>
          <p:nvSpPr>
            <p:cNvPr id="4" name="矩形 3"/>
            <p:cNvSpPr/>
            <p:nvPr/>
          </p:nvSpPr>
          <p:spPr>
            <a:xfrm>
              <a:off x="0" y="1484784"/>
              <a:ext cx="1547664"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661716" y="1482080"/>
              <a:ext cx="72008"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581709" y="1484784"/>
              <a:ext cx="45719"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763688" y="1484784"/>
              <a:ext cx="45719"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2163422" y="1482080"/>
              <a:ext cx="104322"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28860" y="1484784"/>
              <a:ext cx="45719"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875390" y="1482080"/>
              <a:ext cx="104322"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TextBox 11"/>
          <p:cNvSpPr txBox="1"/>
          <p:nvPr/>
        </p:nvSpPr>
        <p:spPr>
          <a:xfrm>
            <a:off x="1115616" y="1546914"/>
            <a:ext cx="7128792" cy="3970318"/>
          </a:xfrm>
          <a:prstGeom prst="rect">
            <a:avLst/>
          </a:prstGeom>
          <a:noFill/>
        </p:spPr>
        <p:txBody>
          <a:bodyPr wrap="square" rtlCol="0">
            <a:spAutoFit/>
          </a:bodyPr>
          <a:lstStyle/>
          <a:p>
            <a:pPr>
              <a:lnSpc>
                <a:spcPct val="150000"/>
              </a:lnSpc>
            </a:pP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       几年</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的大学生活即将结束了，时间很仓促，可是通过自己的努力还是有所收获的。现在转念一想开始，虽然以前有点绘画基础，可刚开始的时候手绘对我来说是一件辣手的差事，怎么画都不像，又没点效率，我想这也是很多人都遇到过的问题，在老师的细心教导下，我开始努力的练习，虽然以前没画过，但是自己有兴趣的，学起来也就有干劲了！画的还行的时候有老师的表扬，同学的赞许，会有小小的成就感，我喜欢那种成就感，也更激励我去学习。</a:t>
            </a:r>
          </a:p>
          <a:p>
            <a:pPr>
              <a:lnSpc>
                <a:spcPct val="150000"/>
              </a:lnSpc>
            </a:pP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　　做为设计者来说，手绘的重要性，越来越成为共识！因为手绘是设计者表达情感，表达设计理念，讲述方案结果的最直接的“视觉语言”！</a:t>
            </a:r>
          </a:p>
          <a:p>
            <a:pPr>
              <a:lnSpc>
                <a:spcPct val="150000"/>
              </a:lnSpc>
            </a:pP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　    在老师教导的前提下，也不能忽视教材，教程的唯一目的，不是让我们学着做，而是知道怎么用这些方法，学完一个，要能举一反三。</a:t>
            </a:r>
          </a:p>
          <a:p>
            <a:pPr>
              <a:lnSpc>
                <a:spcPct val="150000"/>
              </a:lnSpc>
            </a:pP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        总之，学习是一个漫长的过程，如同我们生命不管是学习手绘还是学习其他，都要有个好的心态，正确的学习他，认真的对待每一次学习的机会！这样的心态伴着我读过了大学三年。</a:t>
            </a:r>
          </a:p>
        </p:txBody>
      </p:sp>
      <p:sp>
        <p:nvSpPr>
          <p:cNvPr id="13" name="TextBox 12"/>
          <p:cNvSpPr txBox="1"/>
          <p:nvPr/>
        </p:nvSpPr>
        <p:spPr>
          <a:xfrm>
            <a:off x="479511" y="157031"/>
            <a:ext cx="1008112" cy="1107996"/>
          </a:xfrm>
          <a:prstGeom prst="rect">
            <a:avLst/>
          </a:prstGeom>
          <a:noFill/>
        </p:spPr>
        <p:txBody>
          <a:bodyPr wrap="square" rtlCol="0">
            <a:spAutoFit/>
          </a:bodyPr>
          <a:lstStyle/>
          <a:p>
            <a:r>
              <a:rPr lang="zh-CN" altLang="en-US" sz="6600" dirty="0">
                <a:solidFill>
                  <a:schemeClr val="tx1">
                    <a:lumMod val="50000"/>
                    <a:lumOff val="50000"/>
                  </a:schemeClr>
                </a:solidFill>
                <a:latin typeface="微软雅黑" panose="020B0503020204020204" pitchFamily="34" charset="-122"/>
                <a:ea typeface="微软雅黑" panose="020B0503020204020204" pitchFamily="34" charset="-122"/>
              </a:rPr>
              <a:t>序</a:t>
            </a:r>
          </a:p>
        </p:txBody>
      </p:sp>
    </p:spTree>
  </p:cSld>
  <p:clrMapOvr>
    <a:masterClrMapping/>
  </p:clrMapOvr>
  <p:transition spd="slow" advClick="0" advTm="4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par>
                                <p:cTn id="14" presetID="35" presetClass="emph" presetSubtype="0" repeatCount="8000" fill="hold" grpId="1" nodeType="withEffect">
                                  <p:stCondLst>
                                    <p:cond delay="400"/>
                                  </p:stCondLst>
                                  <p:childTnLst>
                                    <p:anim calcmode="discrete" valueType="str">
                                      <p:cBhvr>
                                        <p:cTn id="15" dur="50" fill="hold"/>
                                        <p:tgtEl>
                                          <p:spTgt spid="13"/>
                                        </p:tgtEl>
                                        <p:attrNameLst>
                                          <p:attrName>style.visibility</p:attrName>
                                        </p:attrNameLst>
                                      </p:cBhvr>
                                      <p:tavLst>
                                        <p:tav tm="0">
                                          <p:val>
                                            <p:strVal val="hidden"/>
                                          </p:val>
                                        </p:tav>
                                        <p:tav tm="50000">
                                          <p:val>
                                            <p:strVal val="visible"/>
                                          </p:val>
                                        </p:tav>
                                      </p:tavLst>
                                    </p:anim>
                                  </p:childTnLst>
                                </p:cTn>
                              </p:par>
                            </p:childTnLst>
                          </p:cTn>
                        </p:par>
                        <p:par>
                          <p:cTn id="16" fill="hold">
                            <p:stCondLst>
                              <p:cond delay="1000"/>
                            </p:stCondLst>
                            <p:childTnLst>
                              <p:par>
                                <p:cTn id="17" presetID="52"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Scale>
                                      <p:cBhvr>
                                        <p:cTn id="19"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12"/>
                                        </p:tgtEl>
                                        <p:attrNameLst>
                                          <p:attrName>ppt_x</p:attrName>
                                          <p:attrName>ppt_y</p:attrName>
                                        </p:attrNameLst>
                                      </p:cBhvr>
                                    </p:animMotion>
                                    <p:animEffect transition="in" filter="fade">
                                      <p:cBhvr>
                                        <p:cTn id="21"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3"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2517324" y="2675759"/>
            <a:ext cx="1943966" cy="1361847"/>
            <a:chOff x="2483768" y="1988840"/>
            <a:chExt cx="4203700" cy="2944906"/>
          </a:xfrm>
        </p:grpSpPr>
        <p:pic>
          <p:nvPicPr>
            <p:cNvPr id="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83768" y="1988840"/>
              <a:ext cx="4203700" cy="2497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6079393" y="2878161"/>
              <a:ext cx="565715" cy="2055585"/>
            </a:xfrm>
            <a:prstGeom prst="rect">
              <a:avLst/>
            </a:prstGeom>
            <a:noFill/>
          </p:spPr>
          <p:txBody>
            <a:bodyPr vert="eaVert" wrap="square" rtlCol="0">
              <a:spAutoFit/>
            </a:bodyPr>
            <a:lstStyle/>
            <a:p>
              <a:r>
                <a:rPr lang="en-US" altLang="zh-CN" sz="500" dirty="0">
                  <a:solidFill>
                    <a:schemeClr val="bg1"/>
                  </a:solidFill>
                  <a:latin typeface="微软雅黑" panose="020B0503020204020204" pitchFamily="34" charset="-122"/>
                  <a:ea typeface="微软雅黑" panose="020B0503020204020204" pitchFamily="34" charset="-122"/>
                </a:rPr>
                <a:t>【</a:t>
              </a:r>
              <a:r>
                <a:rPr lang="zh-CN" altLang="en-US" sz="500" dirty="0">
                  <a:solidFill>
                    <a:schemeClr val="bg1"/>
                  </a:solidFill>
                  <a:latin typeface="微软雅黑" panose="020B0503020204020204" pitchFamily="34" charset="-122"/>
                  <a:ea typeface="微软雅黑" panose="020B0503020204020204" pitchFamily="34" charset="-122"/>
                </a:rPr>
                <a:t>环艺专业     个人展示</a:t>
              </a:r>
              <a:r>
                <a:rPr lang="en-US" altLang="zh-CN" sz="500" dirty="0">
                  <a:solidFill>
                    <a:schemeClr val="bg1"/>
                  </a:solidFill>
                  <a:latin typeface="微软雅黑" panose="020B0503020204020204" pitchFamily="34" charset="-122"/>
                  <a:ea typeface="微软雅黑" panose="020B0503020204020204" pitchFamily="34" charset="-122"/>
                </a:rPr>
                <a:t>】</a:t>
              </a:r>
              <a:endParaRPr lang="zh-CN" altLang="en-US" sz="500" dirty="0">
                <a:solidFill>
                  <a:schemeClr val="bg1"/>
                </a:solidFill>
                <a:latin typeface="微软雅黑" panose="020B0503020204020204" pitchFamily="34" charset="-122"/>
                <a:ea typeface="微软雅黑" panose="020B0503020204020204" pitchFamily="34" charset="-122"/>
              </a:endParaRPr>
            </a:p>
          </p:txBody>
        </p:sp>
        <p:sp>
          <p:nvSpPr>
            <p:cNvPr id="9" name="同心圆 8"/>
            <p:cNvSpPr/>
            <p:nvPr/>
          </p:nvSpPr>
          <p:spPr>
            <a:xfrm>
              <a:off x="6279812" y="3724488"/>
              <a:ext cx="111612" cy="111612"/>
            </a:xfrm>
            <a:prstGeom prst="donu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TextBox 9"/>
            <p:cNvSpPr txBox="1"/>
            <p:nvPr/>
          </p:nvSpPr>
          <p:spPr>
            <a:xfrm rot="5400000">
              <a:off x="2672708" y="3807249"/>
              <a:ext cx="1539010" cy="399328"/>
            </a:xfrm>
            <a:prstGeom prst="rect">
              <a:avLst/>
            </a:prstGeom>
            <a:noFill/>
          </p:spPr>
          <p:txBody>
            <a:bodyPr wrap="square" rtlCol="0">
              <a:spAutoFit/>
            </a:bodyPr>
            <a:lstStyle/>
            <a:p>
              <a:r>
                <a:rPr lang="en-US" altLang="zh-CN" sz="600" dirty="0">
                  <a:solidFill>
                    <a:schemeClr val="bg1"/>
                  </a:solidFill>
                  <a:latin typeface="微软雅黑" panose="020B0503020204020204" pitchFamily="34" charset="-122"/>
                  <a:ea typeface="微软雅黑" panose="020B0503020204020204" pitchFamily="34" charset="-122"/>
                </a:rPr>
                <a:t>COLLECTION</a:t>
              </a:r>
            </a:p>
          </p:txBody>
        </p:sp>
      </p:grpSp>
      <p:sp>
        <p:nvSpPr>
          <p:cNvPr id="11" name="TextBox 10"/>
          <p:cNvSpPr txBox="1"/>
          <p:nvPr/>
        </p:nvSpPr>
        <p:spPr>
          <a:xfrm rot="5400000">
            <a:off x="4135162" y="3596266"/>
            <a:ext cx="578504" cy="200055"/>
          </a:xfrm>
          <a:prstGeom prst="rect">
            <a:avLst/>
          </a:prstGeom>
          <a:noFill/>
        </p:spPr>
        <p:txBody>
          <a:bodyPr wrap="square" rtlCol="0">
            <a:spAutoFit/>
          </a:bodyPr>
          <a:lstStyle/>
          <a:p>
            <a:r>
              <a:rPr lang="en-US" altLang="zh-CN" sz="700" dirty="0" smtClean="0">
                <a:solidFill>
                  <a:srgbClr val="FF0000"/>
                </a:solidFill>
                <a:latin typeface="微软雅黑" panose="020B0503020204020204" pitchFamily="34" charset="-122"/>
                <a:ea typeface="微软雅黑" panose="020B0503020204020204" pitchFamily="34" charset="-122"/>
              </a:rPr>
              <a:t>DESIGN</a:t>
            </a:r>
            <a:endParaRPr lang="en-US" altLang="zh-CN" sz="700" dirty="0">
              <a:solidFill>
                <a:srgbClr val="FF0000"/>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169767" y="65529"/>
            <a:ext cx="2969617" cy="246221"/>
          </a:xfrm>
          <a:prstGeom prst="rect">
            <a:avLst/>
          </a:prstGeom>
          <a:noFill/>
        </p:spPr>
        <p:txBody>
          <a:bodyPr wrap="square" rtlCol="0">
            <a:spAutoFit/>
          </a:bodyPr>
          <a:lstStyle/>
          <a:p>
            <a:r>
              <a:rPr lang="en-US" altLang="zh-CN" sz="1000" dirty="0" smtClean="0">
                <a:solidFill>
                  <a:schemeClr val="bg1">
                    <a:lumMod val="50000"/>
                  </a:schemeClr>
                </a:solidFill>
              </a:rPr>
              <a:t>PERSONAL COLLECTION OF WORKS  BY</a:t>
            </a:r>
            <a:endParaRPr lang="zh-CN" altLang="en-US" sz="1000" dirty="0">
              <a:solidFill>
                <a:schemeClr val="bg1">
                  <a:lumMod val="50000"/>
                </a:schemeClr>
              </a:solidFill>
            </a:endParaRPr>
          </a:p>
        </p:txBody>
      </p:sp>
      <p:sp>
        <p:nvSpPr>
          <p:cNvPr id="21" name="TextBox 20"/>
          <p:cNvSpPr txBox="1"/>
          <p:nvPr/>
        </p:nvSpPr>
        <p:spPr>
          <a:xfrm>
            <a:off x="4216275" y="5807707"/>
            <a:ext cx="1152128" cy="276999"/>
          </a:xfrm>
          <a:prstGeom prst="rect">
            <a:avLst/>
          </a:prstGeom>
          <a:noFill/>
        </p:spPr>
        <p:txBody>
          <a:bodyPr wrap="square" rtlCol="0">
            <a:spAutoFit/>
          </a:bodyPr>
          <a:lstStyle/>
          <a:p>
            <a:r>
              <a:rPr lang="en-US" altLang="zh-CN" sz="1200" dirty="0" smtClean="0">
                <a:solidFill>
                  <a:schemeClr val="bg1">
                    <a:lumMod val="50000"/>
                  </a:schemeClr>
                </a:solidFill>
                <a:latin typeface="微软雅黑" panose="020B0503020204020204" pitchFamily="34" charset="-122"/>
                <a:ea typeface="微软雅黑" panose="020B0503020204020204" pitchFamily="34" charset="-122"/>
              </a:rPr>
              <a:t>THANK’S</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3952631" y="5373216"/>
            <a:ext cx="1415772" cy="461665"/>
          </a:xfrm>
          <a:prstGeom prst="rect">
            <a:avLst/>
          </a:prstGeom>
          <a:noFill/>
          <a:effectLst/>
        </p:spPr>
        <p:txBody>
          <a:bodyPr wrap="none">
            <a:spAutoFit/>
          </a:bodyPr>
          <a:lstStyle/>
          <a:p>
            <a:pPr fontAlgn="auto">
              <a:spcBef>
                <a:spcPts val="0"/>
              </a:spcBef>
              <a:spcAft>
                <a:spcPts val="0"/>
              </a:spcAft>
              <a:defRPr/>
            </a:pPr>
            <a:r>
              <a:rPr lang="zh-CN" altLang="en-US" sz="2400" b="1" dirty="0" smtClean="0">
                <a:solidFill>
                  <a:srgbClr val="CC9900"/>
                </a:solidFill>
                <a:effectLst>
                  <a:reflection blurRad="25400" stA="30000" endPos="30000" dist="50800" dir="5400000" sy="-100000" algn="bl" rotWithShape="0"/>
                </a:effectLst>
                <a:latin typeface="微软雅黑" panose="020B0503020204020204" pitchFamily="34" charset="-122"/>
                <a:ea typeface="微软雅黑" panose="020B0503020204020204" pitchFamily="34" charset="-122"/>
              </a:rPr>
              <a:t>谢谢观赏</a:t>
            </a:r>
            <a:endParaRPr lang="zh-CN" altLang="en-US" sz="2400" b="1" dirty="0">
              <a:solidFill>
                <a:srgbClr val="CC9900"/>
              </a:solidFill>
              <a:effectLst>
                <a:reflection blurRad="25400" stA="30000" endPos="30000" dist="50800" dir="5400000" sy="-100000" algn="bl" rotWithShape="0"/>
              </a:effectLst>
              <a:latin typeface="微软雅黑" panose="020B0503020204020204" pitchFamily="34" charset="-122"/>
              <a:ea typeface="微软雅黑" panose="020B0503020204020204" pitchFamily="34" charset="-122"/>
            </a:endParaRPr>
          </a:p>
        </p:txBody>
      </p:sp>
      <p:pic>
        <p:nvPicPr>
          <p:cNvPr id="23" name="图片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52855" y="5445224"/>
            <a:ext cx="271273" cy="338329"/>
          </a:xfrm>
          <a:prstGeom prst="rect">
            <a:avLst/>
          </a:prstGeom>
        </p:spPr>
      </p:pic>
      <p:pic>
        <p:nvPicPr>
          <p:cNvPr id="24" name="图片 2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3652655" y="5445224"/>
            <a:ext cx="271273" cy="338329"/>
          </a:xfrm>
          <a:prstGeom prst="rect">
            <a:avLst/>
          </a:prstGeom>
        </p:spPr>
      </p:pic>
      <p:sp>
        <p:nvSpPr>
          <p:cNvPr id="26" name="TextBox 25"/>
          <p:cNvSpPr txBox="1"/>
          <p:nvPr/>
        </p:nvSpPr>
        <p:spPr>
          <a:xfrm>
            <a:off x="5146224" y="2958043"/>
            <a:ext cx="2234088" cy="830997"/>
          </a:xfrm>
          <a:prstGeom prst="rect">
            <a:avLst/>
          </a:prstGeom>
          <a:noFill/>
        </p:spPr>
        <p:txBody>
          <a:bodyPr wrap="squar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某某艺术学院</a:t>
            </a:r>
            <a:r>
              <a:rPr lang="en-US" altLang="zh-CN" sz="1200" dirty="0">
                <a:solidFill>
                  <a:schemeClr val="bg1"/>
                </a:solidFill>
                <a:latin typeface="微软雅黑" panose="020B0503020204020204" pitchFamily="34" charset="-122"/>
                <a:ea typeface="微软雅黑" panose="020B0503020204020204" pitchFamily="34" charset="-122"/>
              </a:rPr>
              <a:t>-</a:t>
            </a:r>
            <a:r>
              <a:rPr lang="zh-CN" altLang="en-US" sz="1200" dirty="0">
                <a:solidFill>
                  <a:schemeClr val="bg1"/>
                </a:solidFill>
                <a:latin typeface="微软雅黑" panose="020B0503020204020204" pitchFamily="34" charset="-122"/>
                <a:ea typeface="微软雅黑" panose="020B0503020204020204" pitchFamily="34" charset="-122"/>
              </a:rPr>
              <a:t>电子信息工程系</a:t>
            </a:r>
          </a:p>
          <a:p>
            <a:r>
              <a:rPr lang="zh-CN" altLang="en-US" sz="1200" dirty="0">
                <a:solidFill>
                  <a:schemeClr val="bg1"/>
                </a:solidFill>
                <a:latin typeface="微软雅黑" panose="020B0503020204020204" pitchFamily="34" charset="-122"/>
                <a:ea typeface="微软雅黑" panose="020B0503020204020204" pitchFamily="34" charset="-122"/>
              </a:rPr>
              <a:t>电脑艺术设计</a:t>
            </a:r>
            <a:r>
              <a:rPr lang="en-US" altLang="zh-CN" sz="1200" dirty="0">
                <a:solidFill>
                  <a:schemeClr val="bg1"/>
                </a:solidFill>
                <a:latin typeface="微软雅黑" panose="020B0503020204020204" pitchFamily="34" charset="-122"/>
                <a:ea typeface="微软雅黑" panose="020B0503020204020204" pitchFamily="34" charset="-122"/>
              </a:rPr>
              <a:t>8888</a:t>
            </a:r>
            <a:r>
              <a:rPr lang="zh-CN" altLang="en-US" sz="1200" dirty="0">
                <a:solidFill>
                  <a:schemeClr val="bg1"/>
                </a:solidFill>
                <a:latin typeface="微软雅黑" panose="020B0503020204020204" pitchFamily="34" charset="-122"/>
                <a:ea typeface="微软雅黑" panose="020B0503020204020204" pitchFamily="34" charset="-122"/>
              </a:rPr>
              <a:t>班</a:t>
            </a:r>
          </a:p>
          <a:p>
            <a:r>
              <a:rPr lang="zh-CN" altLang="en-US" sz="1200" dirty="0">
                <a:solidFill>
                  <a:schemeClr val="bg1"/>
                </a:solidFill>
                <a:latin typeface="微软雅黑" panose="020B0503020204020204" pitchFamily="34" charset="-122"/>
                <a:ea typeface="微软雅黑" panose="020B0503020204020204" pitchFamily="34" charset="-122"/>
              </a:rPr>
              <a:t>作者</a:t>
            </a:r>
            <a:r>
              <a:rPr lang="zh-CN" altLang="en-US" sz="1200" dirty="0" smtClean="0">
                <a:solidFill>
                  <a:schemeClr val="bg1"/>
                </a:solidFill>
                <a:latin typeface="微软雅黑" panose="020B0503020204020204" pitchFamily="34" charset="-122"/>
                <a:ea typeface="微软雅黑" panose="020B0503020204020204" pitchFamily="34" charset="-122"/>
              </a:rPr>
              <a:t>：小鹿模板旗舰</a:t>
            </a:r>
            <a:r>
              <a:rPr lang="zh-CN" altLang="en-US" sz="1200" dirty="0" smtClean="0">
                <a:solidFill>
                  <a:schemeClr val="bg1"/>
                </a:solidFill>
                <a:latin typeface="微软雅黑" panose="020B0503020204020204" pitchFamily="34" charset="-122"/>
                <a:ea typeface="微软雅黑" panose="020B0503020204020204" pitchFamily="34" charset="-122"/>
              </a:rPr>
              <a:t>店     </a:t>
            </a:r>
            <a:endParaRPr lang="zh-CN" altLang="en-US" sz="1200" dirty="0">
              <a:solidFill>
                <a:schemeClr val="bg1"/>
              </a:solidFill>
              <a:latin typeface="微软雅黑" panose="020B0503020204020204" pitchFamily="34" charset="-122"/>
              <a:ea typeface="微软雅黑" panose="020B0503020204020204" pitchFamily="34" charset="-122"/>
            </a:endParaRPr>
          </a:p>
          <a:p>
            <a:r>
              <a:rPr lang="zh-CN" altLang="en-US" sz="1200" dirty="0">
                <a:solidFill>
                  <a:schemeClr val="bg1"/>
                </a:solidFill>
                <a:latin typeface="微软雅黑" panose="020B0503020204020204" pitchFamily="34" charset="-122"/>
                <a:ea typeface="微软雅黑" panose="020B0503020204020204" pitchFamily="34" charset="-122"/>
              </a:rPr>
              <a:t>学号：</a:t>
            </a:r>
            <a:r>
              <a:rPr lang="en-US" altLang="zh-CN" sz="1200" dirty="0">
                <a:solidFill>
                  <a:schemeClr val="bg1"/>
                </a:solidFill>
                <a:latin typeface="微软雅黑" panose="020B0503020204020204" pitchFamily="34" charset="-122"/>
                <a:ea typeface="微软雅黑" panose="020B0503020204020204" pitchFamily="34" charset="-122"/>
              </a:rPr>
              <a:t>201888888</a:t>
            </a:r>
            <a:endParaRPr lang="zh-CN" altLang="en-US" sz="1200" dirty="0">
              <a:solidFill>
                <a:schemeClr val="bg1"/>
              </a:solidFill>
              <a:latin typeface="微软雅黑" panose="020B0503020204020204" pitchFamily="34" charset="-122"/>
              <a:ea typeface="微软雅黑" panose="020B0503020204020204" pitchFamily="34" charset="-122"/>
            </a:endParaRPr>
          </a:p>
        </p:txBody>
      </p:sp>
      <p:cxnSp>
        <p:nvCxnSpPr>
          <p:cNvPr id="29" name="直接连接符 28"/>
          <p:cNvCxnSpPr/>
          <p:nvPr/>
        </p:nvCxnSpPr>
        <p:spPr>
          <a:xfrm>
            <a:off x="4788024" y="2564904"/>
            <a:ext cx="0" cy="139994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600" advClick="0" advTm="3000">
        <p:blinds dir="vert"/>
      </p:transition>
    </mc:Choice>
    <mc:Fallback xmlns="">
      <p:transition spd="slow" advClick="0" advTm="3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childTnLst>
                          </p:cTn>
                        </p:par>
                        <p:par>
                          <p:cTn id="12" fill="hold">
                            <p:stCondLst>
                              <p:cond delay="1000"/>
                            </p:stCondLst>
                            <p:childTnLst>
                              <p:par>
                                <p:cTn id="13" presetID="63" presetClass="path" presetSubtype="0" accel="50000" fill="hold" nodeType="afterEffect">
                                  <p:stCondLst>
                                    <p:cond delay="0"/>
                                  </p:stCondLst>
                                  <p:childTnLst>
                                    <p:animMotion origin="layout" path="M 0.79636 1.48148E-6 L -1.11111E-6 1.48148E-6 " pathEditMode="relative" rAng="0" ptsTypes="AA">
                                      <p:cBhvr>
                                        <p:cTn id="14" dur="500" fill="hold"/>
                                        <p:tgtEl>
                                          <p:spTgt spid="29"/>
                                        </p:tgtEl>
                                        <p:attrNameLst>
                                          <p:attrName>ppt_x</p:attrName>
                                          <p:attrName>ppt_y</p:attrName>
                                        </p:attrNameLst>
                                      </p:cBhvr>
                                      <p:rCtr x="-39826" y="0"/>
                                    </p:animMotion>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left)">
                                      <p:cBhvr>
                                        <p:cTn id="18" dur="1250"/>
                                        <p:tgtEl>
                                          <p:spTgt spid="26"/>
                                        </p:tgtEl>
                                      </p:cBhvr>
                                    </p:animEffect>
                                  </p:childTnLst>
                                </p:cTn>
                              </p:par>
                            </p:childTnLst>
                          </p:cTn>
                        </p:par>
                        <p:par>
                          <p:cTn id="19" fill="hold">
                            <p:stCondLst>
                              <p:cond delay="3000"/>
                            </p:stCondLst>
                            <p:childTnLst>
                              <p:par>
                                <p:cTn id="20" presetID="53" presetClass="entr" presetSubtype="16"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childTnLst>
                                </p:cTn>
                              </p:par>
                              <p:par>
                                <p:cTn id="25" presetID="35" presetClass="emph" presetSubtype="0" repeatCount="8000" fill="hold" grpId="1" nodeType="withEffect">
                                  <p:stCondLst>
                                    <p:cond delay="400"/>
                                  </p:stCondLst>
                                  <p:childTnLst>
                                    <p:anim calcmode="discrete" valueType="str">
                                      <p:cBhvr>
                                        <p:cTn id="26" dur="50" fill="hold"/>
                                        <p:tgtEl>
                                          <p:spTgt spid="11"/>
                                        </p:tgtEl>
                                        <p:attrNameLst>
                                          <p:attrName>style.visibility</p:attrName>
                                        </p:attrNameLst>
                                      </p:cBhvr>
                                      <p:tavLst>
                                        <p:tav tm="0">
                                          <p:val>
                                            <p:strVal val="hidden"/>
                                          </p:val>
                                        </p:tav>
                                        <p:tav tm="50000">
                                          <p:val>
                                            <p:strVal val="visible"/>
                                          </p:val>
                                        </p:tav>
                                      </p:tavLst>
                                    </p:anim>
                                  </p:childTnLst>
                                </p:cTn>
                              </p:par>
                              <p:par>
                                <p:cTn id="27" presetID="14" presetClass="entr" presetSubtype="10" fill="hold" grpId="0" nodeType="withEffect">
                                  <p:stCondLst>
                                    <p:cond delay="1000"/>
                                  </p:stCondLst>
                                  <p:childTnLst>
                                    <p:set>
                                      <p:cBhvr>
                                        <p:cTn id="28" dur="1" fill="hold">
                                          <p:stCondLst>
                                            <p:cond delay="0"/>
                                          </p:stCondLst>
                                        </p:cTn>
                                        <p:tgtEl>
                                          <p:spTgt spid="22"/>
                                        </p:tgtEl>
                                        <p:attrNameLst>
                                          <p:attrName>style.visibility</p:attrName>
                                        </p:attrNameLst>
                                      </p:cBhvr>
                                      <p:to>
                                        <p:strVal val="visible"/>
                                      </p:to>
                                    </p:set>
                                    <p:animEffect transition="in" filter="randombar(horizontal)">
                                      <p:cBhvr>
                                        <p:cTn id="29" dur="500"/>
                                        <p:tgtEl>
                                          <p:spTgt spid="22"/>
                                        </p:tgtEl>
                                      </p:cBhvr>
                                    </p:animEffect>
                                  </p:childTnLst>
                                </p:cTn>
                              </p:par>
                              <p:par>
                                <p:cTn id="30" presetID="10" presetClass="entr" presetSubtype="0" fill="hold" nodeType="withEffect">
                                  <p:stCondLst>
                                    <p:cond delay="150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500"/>
                                        <p:tgtEl>
                                          <p:spTgt spid="24"/>
                                        </p:tgtEl>
                                      </p:cBhvr>
                                    </p:animEffect>
                                  </p:childTnLst>
                                </p:cTn>
                              </p:par>
                              <p:par>
                                <p:cTn id="33" presetID="63" presetClass="path" presetSubtype="0" accel="50000" fill="hold" nodeType="withEffect">
                                  <p:stCondLst>
                                    <p:cond delay="1500"/>
                                  </p:stCondLst>
                                  <p:childTnLst>
                                    <p:animMotion origin="layout" path="M -0.8792 3.7037E-7 L -1.55168E-6 3.7037E-7 " pathEditMode="relative" rAng="0" ptsTypes="AA">
                                      <p:cBhvr>
                                        <p:cTn id="34" dur="500" fill="hold"/>
                                        <p:tgtEl>
                                          <p:spTgt spid="24"/>
                                        </p:tgtEl>
                                        <p:attrNameLst>
                                          <p:attrName>ppt_x</p:attrName>
                                          <p:attrName>ppt_y</p:attrName>
                                        </p:attrNameLst>
                                      </p:cBhvr>
                                      <p:rCtr x="43960" y="0"/>
                                    </p:animMotion>
                                  </p:childTnLst>
                                </p:cTn>
                              </p:par>
                              <p:par>
                                <p:cTn id="35" presetID="10" presetClass="entr" presetSubtype="0" fill="hold" nodeType="withEffect">
                                  <p:stCondLst>
                                    <p:cond delay="150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500"/>
                                        <p:tgtEl>
                                          <p:spTgt spid="23"/>
                                        </p:tgtEl>
                                      </p:cBhvr>
                                    </p:animEffect>
                                  </p:childTnLst>
                                </p:cTn>
                              </p:par>
                              <p:par>
                                <p:cTn id="38" presetID="63" presetClass="path" presetSubtype="0" accel="50000" fill="hold" nodeType="withEffect">
                                  <p:stCondLst>
                                    <p:cond delay="1500"/>
                                  </p:stCondLst>
                                  <p:childTnLst>
                                    <p:animMotion origin="layout" path="M 0.79636 1.48148E-6 L -1.11111E-6 1.48148E-6 " pathEditMode="relative" rAng="0" ptsTypes="AA">
                                      <p:cBhvr>
                                        <p:cTn id="39" dur="500" fill="hold"/>
                                        <p:tgtEl>
                                          <p:spTgt spid="23"/>
                                        </p:tgtEl>
                                        <p:attrNameLst>
                                          <p:attrName>ppt_x</p:attrName>
                                          <p:attrName>ppt_y</p:attrName>
                                        </p:attrNameLst>
                                      </p:cBhvr>
                                      <p:rCtr x="-39826" y="0"/>
                                    </p:animMotion>
                                  </p:childTnLst>
                                </p:cTn>
                              </p:par>
                              <p:par>
                                <p:cTn id="40" presetID="22" presetClass="entr" presetSubtype="8" fill="hold" grpId="0" nodeType="withEffect">
                                  <p:stCondLst>
                                    <p:cond delay="2250"/>
                                  </p:stCondLst>
                                  <p:childTnLst>
                                    <p:set>
                                      <p:cBhvr>
                                        <p:cTn id="41" dur="1" fill="hold">
                                          <p:stCondLst>
                                            <p:cond delay="0"/>
                                          </p:stCondLst>
                                        </p:cTn>
                                        <p:tgtEl>
                                          <p:spTgt spid="21"/>
                                        </p:tgtEl>
                                        <p:attrNameLst>
                                          <p:attrName>style.visibility</p:attrName>
                                        </p:attrNameLst>
                                      </p:cBhvr>
                                      <p:to>
                                        <p:strVal val="visible"/>
                                      </p:to>
                                    </p:set>
                                    <p:animEffect transition="in" filter="wipe(left)">
                                      <p:cBhvr>
                                        <p:cTn id="42" dur="1250"/>
                                        <p:tgtEl>
                                          <p:spTgt spid="21"/>
                                        </p:tgtEl>
                                      </p:cBhvr>
                                    </p:animEffect>
                                  </p:childTnLst>
                                </p:cTn>
                              </p:par>
                              <p:par>
                                <p:cTn id="43" presetID="22" presetClass="entr" presetSubtype="8" fill="hold" grpId="0" nodeType="withEffect">
                                  <p:stCondLst>
                                    <p:cond delay="3000"/>
                                  </p:stCondLst>
                                  <p:childTnLst>
                                    <p:set>
                                      <p:cBhvr>
                                        <p:cTn id="44" dur="1" fill="hold">
                                          <p:stCondLst>
                                            <p:cond delay="0"/>
                                          </p:stCondLst>
                                        </p:cTn>
                                        <p:tgtEl>
                                          <p:spTgt spid="20"/>
                                        </p:tgtEl>
                                        <p:attrNameLst>
                                          <p:attrName>style.visibility</p:attrName>
                                        </p:attrNameLst>
                                      </p:cBhvr>
                                      <p:to>
                                        <p:strVal val="visible"/>
                                      </p:to>
                                    </p:set>
                                    <p:animEffect transition="in" filter="wipe(left)">
                                      <p:cBhvr>
                                        <p:cTn id="45" dur="12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20" grpId="0"/>
      <p:bldP spid="21" grpId="0"/>
      <p:bldP spid="22" grpId="0"/>
      <p:bldP spid="2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43543" y="1336146"/>
            <a:ext cx="2311287" cy="1296144"/>
            <a:chOff x="-43543" y="1482080"/>
            <a:chExt cx="2311287" cy="938808"/>
          </a:xfrm>
          <a:solidFill>
            <a:schemeClr val="tx1"/>
          </a:solidFill>
        </p:grpSpPr>
        <p:sp>
          <p:nvSpPr>
            <p:cNvPr id="6" name="矩形 5"/>
            <p:cNvSpPr/>
            <p:nvPr/>
          </p:nvSpPr>
          <p:spPr>
            <a:xfrm>
              <a:off x="-43543" y="1484784"/>
              <a:ext cx="1547664" cy="936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7" name="矩形 6"/>
            <p:cNvSpPr/>
            <p:nvPr/>
          </p:nvSpPr>
          <p:spPr>
            <a:xfrm>
              <a:off x="1661716" y="1482080"/>
              <a:ext cx="72008" cy="936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8" name="矩形 7"/>
            <p:cNvSpPr/>
            <p:nvPr/>
          </p:nvSpPr>
          <p:spPr>
            <a:xfrm>
              <a:off x="1581709" y="1484784"/>
              <a:ext cx="45719" cy="936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9" name="矩形 8"/>
            <p:cNvSpPr/>
            <p:nvPr/>
          </p:nvSpPr>
          <p:spPr>
            <a:xfrm>
              <a:off x="1763688" y="1484784"/>
              <a:ext cx="45719" cy="936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10" name="矩形 9"/>
            <p:cNvSpPr/>
            <p:nvPr/>
          </p:nvSpPr>
          <p:spPr>
            <a:xfrm>
              <a:off x="2163422" y="1482080"/>
              <a:ext cx="104322" cy="936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11" name="矩形 10"/>
            <p:cNvSpPr/>
            <p:nvPr/>
          </p:nvSpPr>
          <p:spPr>
            <a:xfrm>
              <a:off x="2028860" y="1484784"/>
              <a:ext cx="45719" cy="936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12" name="矩形 11"/>
            <p:cNvSpPr/>
            <p:nvPr/>
          </p:nvSpPr>
          <p:spPr>
            <a:xfrm>
              <a:off x="1875390" y="1482080"/>
              <a:ext cx="104322" cy="936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grpSp>
      <p:sp>
        <p:nvSpPr>
          <p:cNvPr id="14" name="TextBox 13"/>
          <p:cNvSpPr txBox="1"/>
          <p:nvPr/>
        </p:nvSpPr>
        <p:spPr>
          <a:xfrm>
            <a:off x="2352175" y="852969"/>
            <a:ext cx="3515969" cy="2215991"/>
          </a:xfrm>
          <a:prstGeom prst="rect">
            <a:avLst/>
          </a:prstGeom>
          <a:noFill/>
        </p:spPr>
        <p:txBody>
          <a:bodyPr wrap="square" rtlCol="0">
            <a:spAutoFit/>
          </a:bodyPr>
          <a:lstStyle/>
          <a:p>
            <a:r>
              <a:rPr lang="en-US" altLang="zh-CN" sz="13800" dirty="0" smtClean="0">
                <a:solidFill>
                  <a:schemeClr val="bg1">
                    <a:lumMod val="65000"/>
                  </a:schemeClr>
                </a:solidFill>
                <a:latin typeface="Capture it" panose="02000500000000000000" pitchFamily="2" charset="0"/>
              </a:rPr>
              <a:t>me</a:t>
            </a:r>
            <a:endParaRPr lang="zh-CN" altLang="en-US" sz="13800" dirty="0">
              <a:solidFill>
                <a:schemeClr val="bg1">
                  <a:lumMod val="65000"/>
                </a:schemeClr>
              </a:solidFill>
              <a:latin typeface="Capture it" panose="02000500000000000000" pitchFamily="2" charset="0"/>
            </a:endParaRPr>
          </a:p>
        </p:txBody>
      </p:sp>
      <p:sp>
        <p:nvSpPr>
          <p:cNvPr id="24" name="TextBox 23"/>
          <p:cNvSpPr txBox="1"/>
          <p:nvPr/>
        </p:nvSpPr>
        <p:spPr>
          <a:xfrm>
            <a:off x="2359599" y="494963"/>
            <a:ext cx="2860473" cy="1061829"/>
          </a:xfrm>
          <a:prstGeom prst="rect">
            <a:avLst/>
          </a:prstGeom>
          <a:noFill/>
        </p:spPr>
        <p:txBody>
          <a:bodyPr wrap="square" rtlCol="0">
            <a:spAutoFit/>
          </a:bodyPr>
          <a:lstStyle/>
          <a:p>
            <a:r>
              <a:rPr lang="en-US" altLang="zh-CN" sz="6300" dirty="0">
                <a:solidFill>
                  <a:schemeClr val="bg1">
                    <a:lumMod val="65000"/>
                  </a:schemeClr>
                </a:solidFill>
                <a:latin typeface="Capture it" panose="02000500000000000000" pitchFamily="2" charset="0"/>
              </a:rPr>
              <a:t>ABOUT</a:t>
            </a:r>
            <a:endParaRPr lang="zh-CN" altLang="en-US" sz="6300" dirty="0">
              <a:solidFill>
                <a:schemeClr val="bg1">
                  <a:lumMod val="65000"/>
                </a:schemeClr>
              </a:solidFill>
              <a:latin typeface="Capture it" panose="02000500000000000000" pitchFamily="2" charset="0"/>
            </a:endParaRPr>
          </a:p>
        </p:txBody>
      </p:sp>
      <p:grpSp>
        <p:nvGrpSpPr>
          <p:cNvPr id="1040" name="组合 1039"/>
          <p:cNvGrpSpPr/>
          <p:nvPr/>
        </p:nvGrpSpPr>
        <p:grpSpPr>
          <a:xfrm>
            <a:off x="2339752" y="2926037"/>
            <a:ext cx="2340768" cy="1072862"/>
            <a:chOff x="4794014" y="2684888"/>
            <a:chExt cx="2340768" cy="1072862"/>
          </a:xfrm>
        </p:grpSpPr>
        <p:sp>
          <p:nvSpPr>
            <p:cNvPr id="17" name="TextBox 16"/>
            <p:cNvSpPr txBox="1"/>
            <p:nvPr/>
          </p:nvSpPr>
          <p:spPr>
            <a:xfrm>
              <a:off x="4794014" y="2684888"/>
              <a:ext cx="864096" cy="336695"/>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基本情况</a:t>
              </a:r>
              <a:r>
                <a:rPr lang="en-US" altLang="zh-CN" sz="1200" dirty="0" smtClean="0">
                  <a:solidFill>
                    <a:schemeClr val="bg1"/>
                  </a:solidFill>
                  <a:latin typeface="微软雅黑" panose="020B0503020204020204" pitchFamily="34" charset="-122"/>
                  <a:ea typeface="微软雅黑" panose="020B0503020204020204" pitchFamily="34" charset="-122"/>
                </a:rPr>
                <a:t>/</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5514094" y="2721762"/>
              <a:ext cx="1224136" cy="295978"/>
            </a:xfrm>
            <a:prstGeom prst="rect">
              <a:avLst/>
            </a:prstGeom>
            <a:noFill/>
          </p:spPr>
          <p:txBody>
            <a:bodyPr wrap="square" rtlCol="0">
              <a:spAutoFit/>
            </a:bodyPr>
            <a:lstStyle/>
            <a:p>
              <a:pPr>
                <a:lnSpc>
                  <a:spcPct val="150000"/>
                </a:lnSpc>
              </a:pPr>
              <a:r>
                <a:rPr lang="en-US" altLang="zh-CN" sz="1000" dirty="0">
                  <a:solidFill>
                    <a:srgbClr val="CC9900"/>
                  </a:solidFill>
                  <a:latin typeface="微软雅黑" panose="020B0503020204020204" pitchFamily="34" charset="-122"/>
                  <a:ea typeface="微软雅黑" panose="020B0503020204020204" pitchFamily="34" charset="-122"/>
                </a:rPr>
                <a:t>Basic situation</a:t>
              </a:r>
              <a:endParaRPr lang="zh-CN" altLang="en-US" sz="1000" dirty="0">
                <a:solidFill>
                  <a:srgbClr val="CC9900"/>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4794014" y="2972920"/>
              <a:ext cx="2340768" cy="784830"/>
            </a:xfrm>
            <a:prstGeom prst="rect">
              <a:avLst/>
            </a:prstGeom>
            <a:noFill/>
          </p:spPr>
          <p:txBody>
            <a:bodyPr wrap="square" rtlCol="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毕业院校：您所就读的学校全名</a:t>
              </a: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姓       名：您名字</a:t>
              </a: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专       业：平面造型专业</a:t>
              </a: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联系电话：</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13888888888</a:t>
              </a:r>
            </a:p>
            <a:p>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E-mail   </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moumou@163.com</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041" name="组合 1040"/>
          <p:cNvGrpSpPr/>
          <p:nvPr/>
        </p:nvGrpSpPr>
        <p:grpSpPr>
          <a:xfrm>
            <a:off x="2339752" y="4152391"/>
            <a:ext cx="2340768" cy="795863"/>
            <a:chOff x="4794014" y="3911242"/>
            <a:chExt cx="2340768" cy="795863"/>
          </a:xfrm>
        </p:grpSpPr>
        <p:sp>
          <p:nvSpPr>
            <p:cNvPr id="21" name="TextBox 20"/>
            <p:cNvSpPr txBox="1"/>
            <p:nvPr/>
          </p:nvSpPr>
          <p:spPr>
            <a:xfrm>
              <a:off x="4794014" y="3911242"/>
              <a:ext cx="864096" cy="336695"/>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获奖经历</a:t>
              </a:r>
              <a:r>
                <a:rPr lang="en-US" altLang="zh-CN" sz="1200" dirty="0" smtClean="0">
                  <a:solidFill>
                    <a:schemeClr val="bg1"/>
                  </a:solidFill>
                  <a:latin typeface="微软雅黑" panose="020B0503020204020204" pitchFamily="34" charset="-122"/>
                  <a:ea typeface="微软雅黑" panose="020B0503020204020204" pitchFamily="34" charset="-122"/>
                </a:rPr>
                <a:t>/</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5514094" y="3948116"/>
              <a:ext cx="1620688" cy="323165"/>
            </a:xfrm>
            <a:prstGeom prst="rect">
              <a:avLst/>
            </a:prstGeom>
            <a:noFill/>
          </p:spPr>
          <p:txBody>
            <a:bodyPr wrap="square" rtlCol="0">
              <a:spAutoFit/>
            </a:bodyPr>
            <a:lstStyle/>
            <a:p>
              <a:pPr>
                <a:lnSpc>
                  <a:spcPct val="150000"/>
                </a:lnSpc>
              </a:pPr>
              <a:r>
                <a:rPr lang="en-US" altLang="zh-CN" sz="1000" dirty="0">
                  <a:solidFill>
                    <a:srgbClr val="CC9900"/>
                  </a:solidFill>
                  <a:latin typeface="微软雅黑" panose="020B0503020204020204" pitchFamily="34" charset="-122"/>
                  <a:ea typeface="微软雅黑" panose="020B0503020204020204" pitchFamily="34" charset="-122"/>
                </a:rPr>
                <a:t>The winning experience</a:t>
              </a:r>
              <a:endParaRPr lang="zh-CN" altLang="en-US" sz="1000" dirty="0">
                <a:solidFill>
                  <a:srgbClr val="CC9900"/>
                </a:solidFill>
                <a:latin typeface="微软雅黑" panose="020B0503020204020204" pitchFamily="34" charset="-122"/>
                <a:ea typeface="微软雅黑" panose="020B0503020204020204" pitchFamily="34" charset="-122"/>
              </a:endParaRPr>
            </a:p>
          </p:txBody>
        </p:sp>
        <p:sp>
          <p:nvSpPr>
            <p:cNvPr id="23" name="TextBox 22"/>
            <p:cNvSpPr txBox="1"/>
            <p:nvPr/>
          </p:nvSpPr>
          <p:spPr>
            <a:xfrm>
              <a:off x="4794014" y="4199274"/>
              <a:ext cx="2340768" cy="507831"/>
            </a:xfrm>
            <a:prstGeom prst="rect">
              <a:avLst/>
            </a:prstGeom>
            <a:noFill/>
          </p:spPr>
          <p:txBody>
            <a:bodyPr wrap="square" rtlCol="0">
              <a:spAutoFit/>
            </a:bodyPr>
            <a:lstStyle/>
            <a:p>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2011</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年：获优秀学习委员</a:t>
              </a:r>
            </a:p>
            <a:p>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2012</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年：获某某某某大赛设计类优秀奖</a:t>
              </a:r>
            </a:p>
            <a:p>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2013</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年：浙江大学生设计作品大赛入围奖</a:t>
              </a:r>
            </a:p>
          </p:txBody>
        </p:sp>
      </p:grpSp>
      <p:grpSp>
        <p:nvGrpSpPr>
          <p:cNvPr id="1043" name="组合 1042"/>
          <p:cNvGrpSpPr/>
          <p:nvPr/>
        </p:nvGrpSpPr>
        <p:grpSpPr>
          <a:xfrm>
            <a:off x="2339752" y="5249526"/>
            <a:ext cx="2399485" cy="1059794"/>
            <a:chOff x="4794014" y="5317109"/>
            <a:chExt cx="2399485" cy="1059794"/>
          </a:xfrm>
        </p:grpSpPr>
        <p:sp>
          <p:nvSpPr>
            <p:cNvPr id="25" name="TextBox 24"/>
            <p:cNvSpPr txBox="1"/>
            <p:nvPr/>
          </p:nvSpPr>
          <p:spPr>
            <a:xfrm>
              <a:off x="4794014" y="5317109"/>
              <a:ext cx="864096" cy="336695"/>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软件技能</a:t>
              </a:r>
              <a:r>
                <a:rPr lang="en-US" altLang="zh-CN" sz="1200" dirty="0" smtClean="0">
                  <a:solidFill>
                    <a:schemeClr val="bg1"/>
                  </a:solidFill>
                  <a:latin typeface="微软雅黑" panose="020B0503020204020204" pitchFamily="34" charset="-122"/>
                  <a:ea typeface="微软雅黑" panose="020B0503020204020204" pitchFamily="34" charset="-122"/>
                </a:rPr>
                <a:t>/</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5514094" y="5353983"/>
              <a:ext cx="1620688" cy="295978"/>
            </a:xfrm>
            <a:prstGeom prst="rect">
              <a:avLst/>
            </a:prstGeom>
            <a:noFill/>
          </p:spPr>
          <p:txBody>
            <a:bodyPr wrap="square" rtlCol="0">
              <a:spAutoFit/>
            </a:bodyPr>
            <a:lstStyle/>
            <a:p>
              <a:pPr>
                <a:lnSpc>
                  <a:spcPct val="150000"/>
                </a:lnSpc>
              </a:pPr>
              <a:r>
                <a:rPr lang="en-US" altLang="zh-CN" sz="1000" dirty="0" smtClean="0">
                  <a:solidFill>
                    <a:srgbClr val="CC9900"/>
                  </a:solidFill>
                  <a:latin typeface="微软雅黑" panose="020B0503020204020204" pitchFamily="34" charset="-122"/>
                  <a:ea typeface="微软雅黑" panose="020B0503020204020204" pitchFamily="34" charset="-122"/>
                </a:rPr>
                <a:t>Software</a:t>
              </a:r>
              <a:endParaRPr lang="zh-CN" altLang="en-US" sz="1000" dirty="0">
                <a:solidFill>
                  <a:srgbClr val="CC9900"/>
                </a:solidFill>
                <a:latin typeface="微软雅黑" panose="020B0503020204020204" pitchFamily="34" charset="-122"/>
                <a:ea typeface="微软雅黑" panose="020B0503020204020204" pitchFamily="34" charset="-122"/>
              </a:endParaRPr>
            </a:p>
          </p:txBody>
        </p:sp>
        <p:grpSp>
          <p:nvGrpSpPr>
            <p:cNvPr id="1036" name="组合 1035"/>
            <p:cNvGrpSpPr/>
            <p:nvPr/>
          </p:nvGrpSpPr>
          <p:grpSpPr>
            <a:xfrm>
              <a:off x="4848347" y="5702047"/>
              <a:ext cx="417102" cy="369332"/>
              <a:chOff x="2370864" y="5577264"/>
              <a:chExt cx="417102" cy="369332"/>
            </a:xfrm>
          </p:grpSpPr>
          <p:sp>
            <p:nvSpPr>
              <p:cNvPr id="1034" name="圆角矩形 1033"/>
              <p:cNvSpPr/>
              <p:nvPr/>
            </p:nvSpPr>
            <p:spPr>
              <a:xfrm>
                <a:off x="2411760" y="5594275"/>
                <a:ext cx="335310" cy="335310"/>
              </a:xfrm>
              <a:prstGeom prst="round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5" name="TextBox 1034"/>
              <p:cNvSpPr txBox="1"/>
              <p:nvPr/>
            </p:nvSpPr>
            <p:spPr>
              <a:xfrm>
                <a:off x="2370864" y="5577264"/>
                <a:ext cx="417102" cy="369332"/>
              </a:xfrm>
              <a:prstGeom prst="rect">
                <a:avLst/>
              </a:prstGeom>
              <a:noFill/>
            </p:spPr>
            <p:txBody>
              <a:bodyPr wrap="none" rtlCol="0">
                <a:spAutoFit/>
              </a:bodyPr>
              <a:lstStyle/>
              <a:p>
                <a:r>
                  <a:rPr lang="en-US" altLang="zh-CN" b="1" dirty="0" smtClean="0"/>
                  <a:t>PS</a:t>
                </a:r>
                <a:endParaRPr lang="zh-CN" altLang="en-US" b="1" dirty="0"/>
              </a:p>
            </p:txBody>
          </p:sp>
        </p:grpSp>
        <p:grpSp>
          <p:nvGrpSpPr>
            <p:cNvPr id="52" name="组合 51"/>
            <p:cNvGrpSpPr/>
            <p:nvPr/>
          </p:nvGrpSpPr>
          <p:grpSpPr>
            <a:xfrm>
              <a:off x="5302575" y="5719058"/>
              <a:ext cx="450764" cy="335310"/>
              <a:chOff x="2367896" y="5594275"/>
              <a:chExt cx="450764" cy="335310"/>
            </a:xfrm>
          </p:grpSpPr>
          <p:sp>
            <p:nvSpPr>
              <p:cNvPr id="53" name="圆角矩形 52"/>
              <p:cNvSpPr/>
              <p:nvPr/>
            </p:nvSpPr>
            <p:spPr>
              <a:xfrm>
                <a:off x="2411760" y="5594275"/>
                <a:ext cx="335310" cy="335310"/>
              </a:xfrm>
              <a:prstGeom prst="round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TextBox 53"/>
              <p:cNvSpPr txBox="1"/>
              <p:nvPr/>
            </p:nvSpPr>
            <p:spPr>
              <a:xfrm>
                <a:off x="2367896" y="5623430"/>
                <a:ext cx="450764" cy="276999"/>
              </a:xfrm>
              <a:prstGeom prst="rect">
                <a:avLst/>
              </a:prstGeom>
              <a:noFill/>
            </p:spPr>
            <p:txBody>
              <a:bodyPr wrap="none" rtlCol="0">
                <a:spAutoFit/>
              </a:bodyPr>
              <a:lstStyle/>
              <a:p>
                <a:r>
                  <a:rPr lang="en-US" altLang="zh-CN" sz="1200" b="1" dirty="0" smtClean="0"/>
                  <a:t>CDR</a:t>
                </a:r>
                <a:endParaRPr lang="zh-CN" altLang="en-US" sz="1200" b="1" dirty="0"/>
              </a:p>
            </p:txBody>
          </p:sp>
        </p:grpSp>
        <p:grpSp>
          <p:nvGrpSpPr>
            <p:cNvPr id="58" name="组合 57"/>
            <p:cNvGrpSpPr/>
            <p:nvPr/>
          </p:nvGrpSpPr>
          <p:grpSpPr>
            <a:xfrm>
              <a:off x="5761903" y="5691697"/>
              <a:ext cx="385042" cy="369332"/>
              <a:chOff x="2386894" y="5566914"/>
              <a:chExt cx="385042" cy="369332"/>
            </a:xfrm>
          </p:grpSpPr>
          <p:sp>
            <p:nvSpPr>
              <p:cNvPr id="59" name="圆角矩形 58"/>
              <p:cNvSpPr/>
              <p:nvPr/>
            </p:nvSpPr>
            <p:spPr>
              <a:xfrm>
                <a:off x="2411760" y="5594275"/>
                <a:ext cx="335310" cy="335310"/>
              </a:xfrm>
              <a:prstGeom prst="round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TextBox 59"/>
              <p:cNvSpPr txBox="1"/>
              <p:nvPr/>
            </p:nvSpPr>
            <p:spPr>
              <a:xfrm>
                <a:off x="2386894" y="5566914"/>
                <a:ext cx="385042" cy="369332"/>
              </a:xfrm>
              <a:prstGeom prst="rect">
                <a:avLst/>
              </a:prstGeom>
              <a:noFill/>
            </p:spPr>
            <p:txBody>
              <a:bodyPr wrap="none" rtlCol="0">
                <a:spAutoFit/>
              </a:bodyPr>
              <a:lstStyle/>
              <a:p>
                <a:r>
                  <a:rPr lang="en-US" altLang="zh-CN" b="1" dirty="0" smtClean="0"/>
                  <a:t>AI</a:t>
                </a:r>
                <a:endParaRPr lang="zh-CN" altLang="en-US" b="1" dirty="0"/>
              </a:p>
            </p:txBody>
          </p:sp>
        </p:grpSp>
        <p:grpSp>
          <p:nvGrpSpPr>
            <p:cNvPr id="61" name="组合 60"/>
            <p:cNvGrpSpPr/>
            <p:nvPr/>
          </p:nvGrpSpPr>
          <p:grpSpPr>
            <a:xfrm>
              <a:off x="6168303" y="5702046"/>
              <a:ext cx="436338" cy="369332"/>
              <a:chOff x="2361246" y="5577263"/>
              <a:chExt cx="436338" cy="369332"/>
            </a:xfrm>
          </p:grpSpPr>
          <p:sp>
            <p:nvSpPr>
              <p:cNvPr id="62" name="圆角矩形 61"/>
              <p:cNvSpPr/>
              <p:nvPr/>
            </p:nvSpPr>
            <p:spPr>
              <a:xfrm>
                <a:off x="2411760" y="5594275"/>
                <a:ext cx="335310" cy="335310"/>
              </a:xfrm>
              <a:prstGeom prst="round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TextBox 62"/>
              <p:cNvSpPr txBox="1"/>
              <p:nvPr/>
            </p:nvSpPr>
            <p:spPr>
              <a:xfrm>
                <a:off x="2361246" y="5577263"/>
                <a:ext cx="436338" cy="369332"/>
              </a:xfrm>
              <a:prstGeom prst="rect">
                <a:avLst/>
              </a:prstGeom>
              <a:noFill/>
            </p:spPr>
            <p:txBody>
              <a:bodyPr wrap="none" rtlCol="0">
                <a:spAutoFit/>
              </a:bodyPr>
              <a:lstStyle/>
              <a:p>
                <a:r>
                  <a:rPr lang="en-US" altLang="zh-CN" b="1" dirty="0" smtClean="0"/>
                  <a:t>AE</a:t>
                </a:r>
                <a:endParaRPr lang="zh-CN" altLang="en-US" b="1" dirty="0"/>
              </a:p>
            </p:txBody>
          </p:sp>
        </p:grpSp>
        <p:grpSp>
          <p:nvGrpSpPr>
            <p:cNvPr id="64" name="组合 63"/>
            <p:cNvGrpSpPr/>
            <p:nvPr/>
          </p:nvGrpSpPr>
          <p:grpSpPr>
            <a:xfrm>
              <a:off x="6617435" y="5704731"/>
              <a:ext cx="391454" cy="369332"/>
              <a:chOff x="2374040" y="5579948"/>
              <a:chExt cx="391454" cy="369332"/>
            </a:xfrm>
          </p:grpSpPr>
          <p:sp>
            <p:nvSpPr>
              <p:cNvPr id="65" name="圆角矩形 64"/>
              <p:cNvSpPr/>
              <p:nvPr/>
            </p:nvSpPr>
            <p:spPr>
              <a:xfrm>
                <a:off x="2411760" y="5594275"/>
                <a:ext cx="335310" cy="335310"/>
              </a:xfrm>
              <a:prstGeom prst="round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TextBox 65"/>
              <p:cNvSpPr txBox="1"/>
              <p:nvPr/>
            </p:nvSpPr>
            <p:spPr>
              <a:xfrm>
                <a:off x="2374040" y="5579948"/>
                <a:ext cx="391454" cy="369332"/>
              </a:xfrm>
              <a:prstGeom prst="rect">
                <a:avLst/>
              </a:prstGeom>
              <a:noFill/>
            </p:spPr>
            <p:txBody>
              <a:bodyPr wrap="none" rtlCol="0">
                <a:spAutoFit/>
              </a:bodyPr>
              <a:lstStyle/>
              <a:p>
                <a:r>
                  <a:rPr lang="en-US" altLang="zh-CN" b="1" dirty="0" smtClean="0"/>
                  <a:t>ID</a:t>
                </a:r>
                <a:endParaRPr lang="zh-CN" altLang="en-US" b="1" dirty="0"/>
              </a:p>
            </p:txBody>
          </p:sp>
        </p:grpSp>
        <p:cxnSp>
          <p:nvCxnSpPr>
            <p:cNvPr id="1038" name="直接连接符 1037"/>
            <p:cNvCxnSpPr/>
            <p:nvPr/>
          </p:nvCxnSpPr>
          <p:spPr>
            <a:xfrm>
              <a:off x="4961251" y="6146071"/>
              <a:ext cx="2047638"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0" name="TextBox 69"/>
            <p:cNvSpPr txBox="1"/>
            <p:nvPr/>
          </p:nvSpPr>
          <p:spPr>
            <a:xfrm>
              <a:off x="4852731" y="6146071"/>
              <a:ext cx="2340768" cy="230832"/>
            </a:xfrm>
            <a:prstGeom prst="rect">
              <a:avLst/>
            </a:prstGeom>
            <a:noFill/>
          </p:spPr>
          <p:txBody>
            <a:bodyPr wrap="square" rtlCol="0">
              <a:spAutoFit/>
            </a:bodyPr>
            <a:lstStyle/>
            <a:p>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90% </a:t>
              </a:r>
              <a:r>
                <a:rPr lang="en-US" altLang="zh-CN" sz="900" dirty="0" smtClean="0">
                  <a:solidFill>
                    <a:schemeClr val="tx1">
                      <a:lumMod val="50000"/>
                      <a:lumOff val="50000"/>
                    </a:schemeClr>
                  </a:solidFill>
                  <a:latin typeface="微软雅黑" panose="020B0503020204020204" pitchFamily="34" charset="-122"/>
                  <a:ea typeface="微软雅黑" panose="020B0503020204020204" pitchFamily="34" charset="-122"/>
                </a:rPr>
                <a:t>     </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70%  </a:t>
              </a:r>
              <a:r>
                <a:rPr lang="en-US" altLang="zh-CN" sz="900" dirty="0" smtClean="0">
                  <a:solidFill>
                    <a:schemeClr val="tx1">
                      <a:lumMod val="50000"/>
                      <a:lumOff val="50000"/>
                    </a:schemeClr>
                  </a:solidFill>
                  <a:latin typeface="微软雅黑" panose="020B0503020204020204" pitchFamily="34" charset="-122"/>
                  <a:ea typeface="微软雅黑" panose="020B0503020204020204" pitchFamily="34" charset="-122"/>
                </a:rPr>
                <a:t>     </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60%   </a:t>
              </a:r>
              <a:r>
                <a:rPr lang="en-US" altLang="zh-CN" sz="900" dirty="0" smtClean="0">
                  <a:solidFill>
                    <a:schemeClr val="tx1">
                      <a:lumMod val="50000"/>
                      <a:lumOff val="50000"/>
                    </a:schemeClr>
                  </a:solidFill>
                  <a:latin typeface="微软雅黑" panose="020B0503020204020204" pitchFamily="34" charset="-122"/>
                  <a:ea typeface="微软雅黑" panose="020B0503020204020204" pitchFamily="34" charset="-122"/>
                </a:rPr>
                <a:t>   </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30%  </a:t>
              </a:r>
              <a:r>
                <a:rPr lang="en-US" altLang="zh-CN" sz="900" dirty="0" smtClean="0">
                  <a:solidFill>
                    <a:schemeClr val="tx1">
                      <a:lumMod val="50000"/>
                      <a:lumOff val="50000"/>
                    </a:schemeClr>
                  </a:solidFill>
                  <a:latin typeface="微软雅黑" panose="020B0503020204020204" pitchFamily="34" charset="-122"/>
                  <a:ea typeface="微软雅黑" panose="020B0503020204020204" pitchFamily="34" charset="-122"/>
                </a:rPr>
                <a:t>    30%</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600" advClick="0" advTm="4000">
        <p:blinds dir="vert"/>
      </p:transition>
    </mc:Choice>
    <mc:Fallback xmlns="">
      <p:transition spd="slow" advClick="0" advTm="4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up)">
                                      <p:cBhvr>
                                        <p:cTn id="15" dur="500"/>
                                        <p:tgtEl>
                                          <p:spTgt spid="24"/>
                                        </p:tgtEl>
                                      </p:cBhvr>
                                    </p:animEffect>
                                  </p:childTnLst>
                                </p:cTn>
                              </p:par>
                            </p:childTnLst>
                          </p:cTn>
                        </p:par>
                        <p:par>
                          <p:cTn id="16" fill="hold">
                            <p:stCondLst>
                              <p:cond delay="1500"/>
                            </p:stCondLst>
                            <p:childTnLst>
                              <p:par>
                                <p:cTn id="17" presetID="52" presetClass="entr" presetSubtype="0" fill="hold" nodeType="afterEffect">
                                  <p:stCondLst>
                                    <p:cond delay="0"/>
                                  </p:stCondLst>
                                  <p:childTnLst>
                                    <p:set>
                                      <p:cBhvr>
                                        <p:cTn id="18" dur="1" fill="hold">
                                          <p:stCondLst>
                                            <p:cond delay="0"/>
                                          </p:stCondLst>
                                        </p:cTn>
                                        <p:tgtEl>
                                          <p:spTgt spid="1040"/>
                                        </p:tgtEl>
                                        <p:attrNameLst>
                                          <p:attrName>style.visibility</p:attrName>
                                        </p:attrNameLst>
                                      </p:cBhvr>
                                      <p:to>
                                        <p:strVal val="visible"/>
                                      </p:to>
                                    </p:set>
                                    <p:animScale>
                                      <p:cBhvr>
                                        <p:cTn id="19" dur="1000" decel="50000" fill="hold">
                                          <p:stCondLst>
                                            <p:cond delay="0"/>
                                          </p:stCondLst>
                                        </p:cTn>
                                        <p:tgtEl>
                                          <p:spTgt spid="10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1040"/>
                                        </p:tgtEl>
                                        <p:attrNameLst>
                                          <p:attrName>ppt_x</p:attrName>
                                          <p:attrName>ppt_y</p:attrName>
                                        </p:attrNameLst>
                                      </p:cBhvr>
                                    </p:animMotion>
                                    <p:animEffect transition="in" filter="fade">
                                      <p:cBhvr>
                                        <p:cTn id="21" dur="1000"/>
                                        <p:tgtEl>
                                          <p:spTgt spid="1040"/>
                                        </p:tgtEl>
                                      </p:cBhvr>
                                    </p:animEffect>
                                  </p:childTnLst>
                                </p:cTn>
                              </p:par>
                            </p:childTnLst>
                          </p:cTn>
                        </p:par>
                        <p:par>
                          <p:cTn id="22" fill="hold">
                            <p:stCondLst>
                              <p:cond delay="2500"/>
                            </p:stCondLst>
                            <p:childTnLst>
                              <p:par>
                                <p:cTn id="23" presetID="52" presetClass="entr" presetSubtype="0" fill="hold" nodeType="afterEffect">
                                  <p:stCondLst>
                                    <p:cond delay="0"/>
                                  </p:stCondLst>
                                  <p:childTnLst>
                                    <p:set>
                                      <p:cBhvr>
                                        <p:cTn id="24" dur="1" fill="hold">
                                          <p:stCondLst>
                                            <p:cond delay="0"/>
                                          </p:stCondLst>
                                        </p:cTn>
                                        <p:tgtEl>
                                          <p:spTgt spid="1041"/>
                                        </p:tgtEl>
                                        <p:attrNameLst>
                                          <p:attrName>style.visibility</p:attrName>
                                        </p:attrNameLst>
                                      </p:cBhvr>
                                      <p:to>
                                        <p:strVal val="visible"/>
                                      </p:to>
                                    </p:set>
                                    <p:animScale>
                                      <p:cBhvr>
                                        <p:cTn id="25" dur="1000" decel="50000" fill="hold">
                                          <p:stCondLst>
                                            <p:cond delay="0"/>
                                          </p:stCondLst>
                                        </p:cTn>
                                        <p:tgtEl>
                                          <p:spTgt spid="104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1041"/>
                                        </p:tgtEl>
                                        <p:attrNameLst>
                                          <p:attrName>ppt_x</p:attrName>
                                          <p:attrName>ppt_y</p:attrName>
                                        </p:attrNameLst>
                                      </p:cBhvr>
                                    </p:animMotion>
                                    <p:animEffect transition="in" filter="fade">
                                      <p:cBhvr>
                                        <p:cTn id="27" dur="1000"/>
                                        <p:tgtEl>
                                          <p:spTgt spid="1041"/>
                                        </p:tgtEl>
                                      </p:cBhvr>
                                    </p:animEffect>
                                  </p:childTnLst>
                                </p:cTn>
                              </p:par>
                            </p:childTnLst>
                          </p:cTn>
                        </p:par>
                        <p:par>
                          <p:cTn id="28" fill="hold">
                            <p:stCondLst>
                              <p:cond delay="3500"/>
                            </p:stCondLst>
                            <p:childTnLst>
                              <p:par>
                                <p:cTn id="29" presetID="52" presetClass="entr" presetSubtype="0" fill="hold" nodeType="afterEffect">
                                  <p:stCondLst>
                                    <p:cond delay="0"/>
                                  </p:stCondLst>
                                  <p:childTnLst>
                                    <p:set>
                                      <p:cBhvr>
                                        <p:cTn id="30" dur="1" fill="hold">
                                          <p:stCondLst>
                                            <p:cond delay="0"/>
                                          </p:stCondLst>
                                        </p:cTn>
                                        <p:tgtEl>
                                          <p:spTgt spid="1043"/>
                                        </p:tgtEl>
                                        <p:attrNameLst>
                                          <p:attrName>style.visibility</p:attrName>
                                        </p:attrNameLst>
                                      </p:cBhvr>
                                      <p:to>
                                        <p:strVal val="visible"/>
                                      </p:to>
                                    </p:set>
                                    <p:animScale>
                                      <p:cBhvr>
                                        <p:cTn id="31" dur="1000" decel="50000" fill="hold">
                                          <p:stCondLst>
                                            <p:cond delay="0"/>
                                          </p:stCondLst>
                                        </p:cTn>
                                        <p:tgtEl>
                                          <p:spTgt spid="104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1043"/>
                                        </p:tgtEl>
                                        <p:attrNameLst>
                                          <p:attrName>ppt_x</p:attrName>
                                          <p:attrName>ppt_y</p:attrName>
                                        </p:attrNameLst>
                                      </p:cBhvr>
                                    </p:animMotion>
                                    <p:animEffect transition="in" filter="fade">
                                      <p:cBhvr>
                                        <p:cTn id="33" dur="1000"/>
                                        <p:tgtEl>
                                          <p:spTgt spid="10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72008"/>
            <a:ext cx="9144000" cy="6957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0" y="-51969"/>
            <a:ext cx="5555218" cy="693735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5669270" y="-72008"/>
            <a:ext cx="72008" cy="693735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5589263" y="-51969"/>
            <a:ext cx="45719" cy="693735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5771242" y="-51969"/>
            <a:ext cx="45719" cy="693735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6170976" y="-72008"/>
            <a:ext cx="104322" cy="693735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6036414" y="-51969"/>
            <a:ext cx="45719" cy="693735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5882944" y="-72008"/>
            <a:ext cx="104322" cy="693735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0" y="1628800"/>
            <a:ext cx="6420064" cy="11521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3638223" y="2996952"/>
            <a:ext cx="1661993" cy="2308324"/>
          </a:xfrm>
          <a:prstGeom prst="rect">
            <a:avLst/>
          </a:prstGeom>
          <a:noFill/>
        </p:spPr>
        <p:txBody>
          <a:bodyPr vert="eaVert" wrap="square" rtlCol="0">
            <a:spAutoFit/>
          </a:bodyPr>
          <a:lstStyle/>
          <a:p>
            <a:pPr>
              <a:lnSpc>
                <a:spcPct val="150000"/>
              </a:lnSpc>
            </a:pPr>
            <a:r>
              <a:rPr lang="en-US" altLang="zh-CN" sz="1600" spc="300" dirty="0">
                <a:solidFill>
                  <a:schemeClr val="bg1">
                    <a:lumMod val="75000"/>
                  </a:schemeClr>
                </a:solidFill>
                <a:latin typeface="微软雅黑" panose="020B0503020204020204" pitchFamily="34" charset="-122"/>
                <a:ea typeface="微软雅黑" panose="020B0503020204020204" pitchFamily="34" charset="-122"/>
              </a:rPr>
              <a:t>1</a:t>
            </a:r>
            <a:r>
              <a:rPr lang="zh-CN" altLang="en-US" sz="1600" spc="300" dirty="0">
                <a:solidFill>
                  <a:schemeClr val="bg1">
                    <a:lumMod val="75000"/>
                  </a:schemeClr>
                </a:solidFill>
                <a:latin typeface="微软雅黑" panose="020B0503020204020204" pitchFamily="34" charset="-122"/>
                <a:ea typeface="微软雅黑" panose="020B0503020204020204" pitchFamily="34" charset="-122"/>
              </a:rPr>
              <a:t>、色彩</a:t>
            </a:r>
          </a:p>
          <a:p>
            <a:pPr>
              <a:lnSpc>
                <a:spcPct val="150000"/>
              </a:lnSpc>
            </a:pPr>
            <a:r>
              <a:rPr lang="en-US" altLang="zh-CN" sz="1600" spc="300" dirty="0">
                <a:solidFill>
                  <a:schemeClr val="bg1">
                    <a:lumMod val="75000"/>
                  </a:schemeClr>
                </a:solidFill>
                <a:latin typeface="微软雅黑" panose="020B0503020204020204" pitchFamily="34" charset="-122"/>
                <a:ea typeface="微软雅黑" panose="020B0503020204020204" pitchFamily="34" charset="-122"/>
              </a:rPr>
              <a:t>2</a:t>
            </a:r>
            <a:r>
              <a:rPr lang="zh-CN" altLang="en-US" sz="1600" spc="300" dirty="0">
                <a:solidFill>
                  <a:schemeClr val="bg1">
                    <a:lumMod val="75000"/>
                  </a:schemeClr>
                </a:solidFill>
                <a:latin typeface="微软雅黑" panose="020B0503020204020204" pitchFamily="34" charset="-122"/>
                <a:ea typeface="微软雅黑" panose="020B0503020204020204" pitchFamily="34" charset="-122"/>
              </a:rPr>
              <a:t>、手绘作品</a:t>
            </a:r>
          </a:p>
          <a:p>
            <a:pPr>
              <a:lnSpc>
                <a:spcPct val="150000"/>
              </a:lnSpc>
            </a:pPr>
            <a:r>
              <a:rPr lang="en-US" altLang="zh-CN" sz="1600" spc="300" dirty="0">
                <a:solidFill>
                  <a:schemeClr val="bg1">
                    <a:lumMod val="75000"/>
                  </a:schemeClr>
                </a:solidFill>
                <a:latin typeface="微软雅黑" panose="020B0503020204020204" pitchFamily="34" charset="-122"/>
                <a:ea typeface="微软雅黑" panose="020B0503020204020204" pitchFamily="34" charset="-122"/>
              </a:rPr>
              <a:t>3</a:t>
            </a:r>
            <a:r>
              <a:rPr lang="zh-CN" altLang="en-US" sz="1600" spc="300" dirty="0">
                <a:solidFill>
                  <a:schemeClr val="bg1">
                    <a:lumMod val="75000"/>
                  </a:schemeClr>
                </a:solidFill>
                <a:latin typeface="微软雅黑" panose="020B0503020204020204" pitchFamily="34" charset="-122"/>
                <a:ea typeface="微软雅黑" panose="020B0503020204020204" pitchFamily="34" charset="-122"/>
              </a:rPr>
              <a:t>、</a:t>
            </a:r>
            <a:r>
              <a:rPr lang="en-US" altLang="zh-CN" sz="1600" spc="300" dirty="0">
                <a:solidFill>
                  <a:schemeClr val="bg1">
                    <a:lumMod val="75000"/>
                  </a:schemeClr>
                </a:solidFill>
                <a:latin typeface="微软雅黑" panose="020B0503020204020204" pitchFamily="34" charset="-122"/>
                <a:ea typeface="微软雅黑" panose="020B0503020204020204" pitchFamily="34" charset="-122"/>
              </a:rPr>
              <a:t>CAD</a:t>
            </a:r>
            <a:r>
              <a:rPr lang="zh-CN" altLang="en-US" sz="1600" spc="300" dirty="0">
                <a:solidFill>
                  <a:schemeClr val="bg1">
                    <a:lumMod val="75000"/>
                  </a:schemeClr>
                </a:solidFill>
                <a:latin typeface="微软雅黑" panose="020B0503020204020204" pitchFamily="34" charset="-122"/>
                <a:ea typeface="微软雅黑" panose="020B0503020204020204" pitchFamily="34" charset="-122"/>
              </a:rPr>
              <a:t>作品</a:t>
            </a:r>
          </a:p>
          <a:p>
            <a:pPr>
              <a:lnSpc>
                <a:spcPct val="150000"/>
              </a:lnSpc>
            </a:pPr>
            <a:r>
              <a:rPr lang="en-US" altLang="zh-CN" sz="1600" spc="300" dirty="0">
                <a:solidFill>
                  <a:schemeClr val="bg1">
                    <a:lumMod val="75000"/>
                  </a:schemeClr>
                </a:solidFill>
                <a:latin typeface="微软雅黑" panose="020B0503020204020204" pitchFamily="34" charset="-122"/>
                <a:ea typeface="微软雅黑" panose="020B0503020204020204" pitchFamily="34" charset="-122"/>
              </a:rPr>
              <a:t>4</a:t>
            </a:r>
            <a:r>
              <a:rPr lang="zh-CN" altLang="en-US" sz="1600" spc="300" dirty="0">
                <a:solidFill>
                  <a:schemeClr val="bg1">
                    <a:lumMod val="75000"/>
                  </a:schemeClr>
                </a:solidFill>
                <a:latin typeface="微软雅黑" panose="020B0503020204020204" pitchFamily="34" charset="-122"/>
                <a:ea typeface="微软雅黑" panose="020B0503020204020204" pitchFamily="34" charset="-122"/>
              </a:rPr>
              <a:t>、</a:t>
            </a:r>
            <a:r>
              <a:rPr lang="en-US" altLang="zh-CN" sz="1600" spc="300" dirty="0">
                <a:solidFill>
                  <a:schemeClr val="bg1">
                    <a:lumMod val="75000"/>
                  </a:schemeClr>
                </a:solidFill>
                <a:latin typeface="微软雅黑" panose="020B0503020204020204" pitchFamily="34" charset="-122"/>
                <a:ea typeface="微软雅黑" panose="020B0503020204020204" pitchFamily="34" charset="-122"/>
              </a:rPr>
              <a:t>3Dmax</a:t>
            </a:r>
            <a:r>
              <a:rPr lang="zh-CN" altLang="en-US" sz="1600" spc="300" dirty="0">
                <a:solidFill>
                  <a:schemeClr val="bg1">
                    <a:lumMod val="75000"/>
                  </a:schemeClr>
                </a:solidFill>
                <a:latin typeface="微软雅黑" panose="020B0503020204020204" pitchFamily="34" charset="-122"/>
                <a:ea typeface="微软雅黑" panose="020B0503020204020204" pitchFamily="34" charset="-122"/>
              </a:rPr>
              <a:t>作品</a:t>
            </a:r>
          </a:p>
        </p:txBody>
      </p:sp>
      <p:sp>
        <p:nvSpPr>
          <p:cNvPr id="14" name="TextBox 13"/>
          <p:cNvSpPr txBox="1"/>
          <p:nvPr/>
        </p:nvSpPr>
        <p:spPr>
          <a:xfrm rot="5400000">
            <a:off x="4342037" y="4495182"/>
            <a:ext cx="4680520" cy="1107996"/>
          </a:xfrm>
          <a:prstGeom prst="rect">
            <a:avLst/>
          </a:prstGeom>
          <a:noFill/>
        </p:spPr>
        <p:txBody>
          <a:bodyPr wrap="square" rtlCol="0">
            <a:spAutoFit/>
          </a:bodyPr>
          <a:lstStyle/>
          <a:p>
            <a:r>
              <a:rPr lang="en-US" altLang="zh-CN" sz="6600" dirty="0" smtClean="0">
                <a:solidFill>
                  <a:schemeClr val="bg1">
                    <a:lumMod val="85000"/>
                  </a:schemeClr>
                </a:solidFill>
                <a:latin typeface="Capture it" panose="02000500000000000000" pitchFamily="2" charset="0"/>
              </a:rPr>
              <a:t>CONTENTS</a:t>
            </a:r>
            <a:endParaRPr lang="zh-CN" altLang="en-US" sz="6600" dirty="0">
              <a:solidFill>
                <a:schemeClr val="bg1">
                  <a:lumMod val="85000"/>
                </a:schemeClr>
              </a:solidFill>
              <a:latin typeface="Capture it" panose="02000500000000000000" pitchFamily="2" charset="0"/>
            </a:endParaRPr>
          </a:p>
        </p:txBody>
      </p:sp>
      <p:sp>
        <p:nvSpPr>
          <p:cNvPr id="15" name="TextBox 14"/>
          <p:cNvSpPr txBox="1"/>
          <p:nvPr/>
        </p:nvSpPr>
        <p:spPr>
          <a:xfrm>
            <a:off x="4248955" y="1867471"/>
            <a:ext cx="2051237" cy="769441"/>
          </a:xfrm>
          <a:prstGeom prst="rect">
            <a:avLst/>
          </a:prstGeom>
          <a:noFill/>
        </p:spPr>
        <p:txBody>
          <a:bodyPr wrap="square" rtlCol="0">
            <a:spAutoFit/>
          </a:bodyPr>
          <a:lstStyle/>
          <a:p>
            <a:r>
              <a:rPr lang="en-US" altLang="zh-CN" sz="4400" dirty="0">
                <a:solidFill>
                  <a:srgbClr val="CC9900"/>
                </a:solidFill>
                <a:latin typeface="微软雅黑" panose="020B0503020204020204" pitchFamily="34" charset="-122"/>
                <a:ea typeface="微软雅黑" panose="020B0503020204020204" pitchFamily="34" charset="-122"/>
              </a:rPr>
              <a:t>【</a:t>
            </a:r>
            <a:r>
              <a:rPr lang="zh-CN" altLang="en-US" sz="4400" dirty="0">
                <a:solidFill>
                  <a:srgbClr val="CC9900"/>
                </a:solidFill>
                <a:latin typeface="微软雅黑" panose="020B0503020204020204" pitchFamily="34" charset="-122"/>
                <a:ea typeface="微软雅黑" panose="020B0503020204020204" pitchFamily="34" charset="-122"/>
              </a:rPr>
              <a:t>目录</a:t>
            </a:r>
            <a:r>
              <a:rPr lang="en-US" altLang="zh-CN" sz="4400" dirty="0">
                <a:solidFill>
                  <a:srgbClr val="CC9900"/>
                </a:solidFill>
                <a:latin typeface="微软雅黑" panose="020B0503020204020204" pitchFamily="34" charset="-122"/>
                <a:ea typeface="微软雅黑" panose="020B0503020204020204" pitchFamily="34" charset="-122"/>
              </a:rPr>
              <a:t>】</a:t>
            </a:r>
          </a:p>
        </p:txBody>
      </p:sp>
    </p:spTree>
  </p:cSld>
  <p:clrMapOvr>
    <a:masterClrMapping/>
  </p:clrMapOvr>
  <mc:AlternateContent xmlns:mc="http://schemas.openxmlformats.org/markup-compatibility/2006" xmlns:p14="http://schemas.microsoft.com/office/powerpoint/2010/main">
    <mc:Choice Requires="p14">
      <p:transition spd="slow" p14:dur="1200" advClick="0" advTm="4000">
        <p14:prism/>
      </p:transition>
    </mc:Choice>
    <mc:Fallback xmlns="">
      <p:transition spd="slow" advClick="0" advTm="4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750"/>
                                            <p:tgtEl>
                                              <p:spTgt spid="8"/>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down)">
                                          <p:cBhvr>
                                            <p:cTn id="14" dur="750"/>
                                            <p:tgtEl>
                                              <p:spTgt spid="7"/>
                                            </p:tgtEl>
                                          </p:cBhvr>
                                        </p:animEffect>
                                      </p:childTnLst>
                                    </p:cTn>
                                  </p:par>
                                  <p:par>
                                    <p:cTn id="15" presetID="22" presetClass="entr" presetSubtype="1" fill="hold" grpId="0" nodeType="withEffect">
                                      <p:stCondLst>
                                        <p:cond delay="500"/>
                                      </p:stCondLst>
                                      <p:childTnLst>
                                        <p:set>
                                          <p:cBhvr>
                                            <p:cTn id="16" dur="1" fill="hold">
                                              <p:stCondLst>
                                                <p:cond delay="0"/>
                                              </p:stCondLst>
                                            </p:cTn>
                                            <p:tgtEl>
                                              <p:spTgt spid="9"/>
                                            </p:tgtEl>
                                            <p:attrNameLst>
                                              <p:attrName>style.visibility</p:attrName>
                                            </p:attrNameLst>
                                          </p:cBhvr>
                                          <p:to>
                                            <p:strVal val="visible"/>
                                          </p:to>
                                        </p:set>
                                        <p:animEffect transition="in" filter="wipe(up)">
                                          <p:cBhvr>
                                            <p:cTn id="17" dur="750"/>
                                            <p:tgtEl>
                                              <p:spTgt spid="9"/>
                                            </p:tgtEl>
                                          </p:cBhvr>
                                        </p:animEffect>
                                      </p:childTnLst>
                                    </p:cTn>
                                  </p:par>
                                  <p:par>
                                    <p:cTn id="18" presetID="22" presetClass="entr" presetSubtype="4" fill="hold" grpId="0" nodeType="withEffect">
                                      <p:stCondLst>
                                        <p:cond delay="500"/>
                                      </p:stCondLst>
                                      <p:childTnLst>
                                        <p:set>
                                          <p:cBhvr>
                                            <p:cTn id="19" dur="1" fill="hold">
                                              <p:stCondLst>
                                                <p:cond delay="0"/>
                                              </p:stCondLst>
                                            </p:cTn>
                                            <p:tgtEl>
                                              <p:spTgt spid="12"/>
                                            </p:tgtEl>
                                            <p:attrNameLst>
                                              <p:attrName>style.visibility</p:attrName>
                                            </p:attrNameLst>
                                          </p:cBhvr>
                                          <p:to>
                                            <p:strVal val="visible"/>
                                          </p:to>
                                        </p:set>
                                        <p:animEffect transition="in" filter="wipe(down)">
                                          <p:cBhvr>
                                            <p:cTn id="20" dur="750"/>
                                            <p:tgtEl>
                                              <p:spTgt spid="12"/>
                                            </p:tgtEl>
                                          </p:cBhvr>
                                        </p:animEffect>
                                      </p:childTnLst>
                                    </p:cTn>
                                  </p:par>
                                  <p:par>
                                    <p:cTn id="21" presetID="22" presetClass="entr" presetSubtype="4" fill="hold" grpId="0" nodeType="withEffect">
                                      <p:stCondLst>
                                        <p:cond delay="100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750"/>
                                            <p:tgtEl>
                                              <p:spTgt spid="10"/>
                                            </p:tgtEl>
                                          </p:cBhvr>
                                        </p:animEffect>
                                      </p:childTnLst>
                                    </p:cTn>
                                  </p:par>
                                  <p:par>
                                    <p:cTn id="24" presetID="22" presetClass="entr" presetSubtype="1" fill="hold" grpId="0" nodeType="withEffect">
                                      <p:stCondLst>
                                        <p:cond delay="1000"/>
                                      </p:stCondLst>
                                      <p:childTnLst>
                                        <p:set>
                                          <p:cBhvr>
                                            <p:cTn id="25" dur="1" fill="hold">
                                              <p:stCondLst>
                                                <p:cond delay="0"/>
                                              </p:stCondLst>
                                            </p:cTn>
                                            <p:tgtEl>
                                              <p:spTgt spid="11"/>
                                            </p:tgtEl>
                                            <p:attrNameLst>
                                              <p:attrName>style.visibility</p:attrName>
                                            </p:attrNameLst>
                                          </p:cBhvr>
                                          <p:to>
                                            <p:strVal val="visible"/>
                                          </p:to>
                                        </p:set>
                                        <p:animEffect transition="in" filter="wipe(up)">
                                          <p:cBhvr>
                                            <p:cTn id="26" dur="750"/>
                                            <p:tgtEl>
                                              <p:spTgt spid="11"/>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fade">
                                          <p:cBhvr>
                                            <p:cTn id="30" dur="500"/>
                                            <p:tgtEl>
                                              <p:spTgt spid="4"/>
                                            </p:tgtEl>
                                          </p:cBhvr>
                                        </p:animEffect>
                                      </p:childTnLst>
                                    </p:cTn>
                                  </p:par>
                                  <p:par>
                                    <p:cTn id="31" presetID="63" presetClass="path" presetSubtype="0" accel="50000" fill="hold" grpId="1" nodeType="withEffect" p14:presetBounceEnd="64000">
                                      <p:stCondLst>
                                        <p:cond delay="0"/>
                                      </p:stCondLst>
                                      <p:childTnLst>
                                        <p:animMotion origin="layout" path="M -0.8792 3.7037E-7 L -1.55168E-6 3.7037E-7 " pathEditMode="relative" rAng="0" ptsTypes="AA" p14:bounceEnd="64000">
                                          <p:cBhvr>
                                            <p:cTn id="32" dur="500" fill="hold"/>
                                            <p:tgtEl>
                                              <p:spTgt spid="4"/>
                                            </p:tgtEl>
                                            <p:attrNameLst>
                                              <p:attrName>ppt_x</p:attrName>
                                              <p:attrName>ppt_y</p:attrName>
                                            </p:attrNameLst>
                                          </p:cBhvr>
                                          <p:rCtr x="43960" y="0"/>
                                        </p:animMotion>
                                      </p:childTnLst>
                                    </p:cTn>
                                  </p:par>
                                </p:childTnLst>
                              </p:cTn>
                            </p:par>
                            <p:par>
                              <p:cTn id="33" fill="hold">
                                <p:stCondLst>
                                  <p:cond delay="2000"/>
                                </p:stCondLst>
                                <p:childTnLst>
                                  <p:par>
                                    <p:cTn id="34" presetID="53" presetClass="entr" presetSubtype="16" fill="hold" grpId="0" nodeType="after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fill="hold"/>
                                            <p:tgtEl>
                                              <p:spTgt spid="15"/>
                                            </p:tgtEl>
                                            <p:attrNameLst>
                                              <p:attrName>ppt_w</p:attrName>
                                            </p:attrNameLst>
                                          </p:cBhvr>
                                          <p:tavLst>
                                            <p:tav tm="0">
                                              <p:val>
                                                <p:fltVal val="0"/>
                                              </p:val>
                                            </p:tav>
                                            <p:tav tm="100000">
                                              <p:val>
                                                <p:strVal val="#ppt_w"/>
                                              </p:val>
                                            </p:tav>
                                          </p:tavLst>
                                        </p:anim>
                                        <p:anim calcmode="lin" valueType="num">
                                          <p:cBhvr>
                                            <p:cTn id="37" dur="500" fill="hold"/>
                                            <p:tgtEl>
                                              <p:spTgt spid="15"/>
                                            </p:tgtEl>
                                            <p:attrNameLst>
                                              <p:attrName>ppt_h</p:attrName>
                                            </p:attrNameLst>
                                          </p:cBhvr>
                                          <p:tavLst>
                                            <p:tav tm="0">
                                              <p:val>
                                                <p:fltVal val="0"/>
                                              </p:val>
                                            </p:tav>
                                            <p:tav tm="100000">
                                              <p:val>
                                                <p:strVal val="#ppt_h"/>
                                              </p:val>
                                            </p:tav>
                                          </p:tavLst>
                                        </p:anim>
                                        <p:animEffect transition="in" filter="fade">
                                          <p:cBhvr>
                                            <p:cTn id="38" dur="500"/>
                                            <p:tgtEl>
                                              <p:spTgt spid="15"/>
                                            </p:tgtEl>
                                          </p:cBhvr>
                                        </p:animEffect>
                                      </p:childTnLst>
                                    </p:cTn>
                                  </p:par>
                                  <p:par>
                                    <p:cTn id="39" presetID="35" presetClass="emph" presetSubtype="0" repeatCount="8000" fill="hold" grpId="1" nodeType="withEffect">
                                      <p:stCondLst>
                                        <p:cond delay="400"/>
                                      </p:stCondLst>
                                      <p:childTnLst>
                                        <p:anim calcmode="discrete" valueType="str">
                                          <p:cBhvr>
                                            <p:cTn id="40" dur="50" fill="hold"/>
                                            <p:tgtEl>
                                              <p:spTgt spid="15"/>
                                            </p:tgtEl>
                                            <p:attrNameLst>
                                              <p:attrName>style.visibility</p:attrName>
                                            </p:attrNameLst>
                                          </p:cBhvr>
                                          <p:tavLst>
                                            <p:tav tm="0">
                                              <p:val>
                                                <p:strVal val="hidden"/>
                                              </p:val>
                                            </p:tav>
                                            <p:tav tm="50000">
                                              <p:val>
                                                <p:strVal val="visible"/>
                                              </p:val>
                                            </p:tav>
                                          </p:tavLst>
                                        </p:anim>
                                      </p:childTnLst>
                                    </p:cTn>
                                  </p:par>
                                </p:childTnLst>
                              </p:cTn>
                            </p:par>
                            <p:par>
                              <p:cTn id="41" fill="hold">
                                <p:stCondLst>
                                  <p:cond delay="2500"/>
                                </p:stCondLst>
                                <p:childTnLst>
                                  <p:par>
                                    <p:cTn id="42" presetID="52" presetClass="entr" presetSubtype="0"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Scale>
                                          <p:cBhvr>
                                            <p:cTn id="44"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1000" decel="50000" fill="hold">
                                              <p:stCondLst>
                                                <p:cond delay="0"/>
                                              </p:stCondLst>
                                            </p:cTn>
                                            <p:tgtEl>
                                              <p:spTgt spid="13"/>
                                            </p:tgtEl>
                                            <p:attrNameLst>
                                              <p:attrName>ppt_x</p:attrName>
                                              <p:attrName>ppt_y</p:attrName>
                                            </p:attrNameLst>
                                          </p:cBhvr>
                                        </p:animMotion>
                                        <p:animEffect transition="in" filter="fade">
                                          <p:cBhvr>
                                            <p:cTn id="46" dur="1000"/>
                                            <p:tgtEl>
                                              <p:spTgt spid="13"/>
                                            </p:tgtEl>
                                          </p:cBhvr>
                                        </p:animEffect>
                                      </p:childTnLst>
                                    </p:cTn>
                                  </p:par>
                                </p:childTnLst>
                              </p:cTn>
                            </p:par>
                            <p:par>
                              <p:cTn id="47" fill="hold">
                                <p:stCondLst>
                                  <p:cond delay="3500"/>
                                </p:stCondLst>
                                <p:childTnLst>
                                  <p:par>
                                    <p:cTn id="48" presetID="14" presetClass="entr" presetSubtype="10" fill="hold" grpId="0" nodeType="after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randombar(horizontal)">
                                          <p:cBhvr>
                                            <p:cTn id="5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4" grpId="0" animBg="1"/>
          <p:bldP spid="4" grpId="1" animBg="1"/>
          <p:bldP spid="13" grpId="0"/>
          <p:bldP spid="14" grpId="0"/>
          <p:bldP spid="15" grpId="0"/>
          <p:bldP spid="15"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750"/>
                                            <p:tgtEl>
                                              <p:spTgt spid="8"/>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down)">
                                          <p:cBhvr>
                                            <p:cTn id="14" dur="750"/>
                                            <p:tgtEl>
                                              <p:spTgt spid="7"/>
                                            </p:tgtEl>
                                          </p:cBhvr>
                                        </p:animEffect>
                                      </p:childTnLst>
                                    </p:cTn>
                                  </p:par>
                                  <p:par>
                                    <p:cTn id="15" presetID="22" presetClass="entr" presetSubtype="1" fill="hold" grpId="0" nodeType="withEffect">
                                      <p:stCondLst>
                                        <p:cond delay="500"/>
                                      </p:stCondLst>
                                      <p:childTnLst>
                                        <p:set>
                                          <p:cBhvr>
                                            <p:cTn id="16" dur="1" fill="hold">
                                              <p:stCondLst>
                                                <p:cond delay="0"/>
                                              </p:stCondLst>
                                            </p:cTn>
                                            <p:tgtEl>
                                              <p:spTgt spid="9"/>
                                            </p:tgtEl>
                                            <p:attrNameLst>
                                              <p:attrName>style.visibility</p:attrName>
                                            </p:attrNameLst>
                                          </p:cBhvr>
                                          <p:to>
                                            <p:strVal val="visible"/>
                                          </p:to>
                                        </p:set>
                                        <p:animEffect transition="in" filter="wipe(up)">
                                          <p:cBhvr>
                                            <p:cTn id="17" dur="750"/>
                                            <p:tgtEl>
                                              <p:spTgt spid="9"/>
                                            </p:tgtEl>
                                          </p:cBhvr>
                                        </p:animEffect>
                                      </p:childTnLst>
                                    </p:cTn>
                                  </p:par>
                                  <p:par>
                                    <p:cTn id="18" presetID="22" presetClass="entr" presetSubtype="4" fill="hold" grpId="0" nodeType="withEffect">
                                      <p:stCondLst>
                                        <p:cond delay="500"/>
                                      </p:stCondLst>
                                      <p:childTnLst>
                                        <p:set>
                                          <p:cBhvr>
                                            <p:cTn id="19" dur="1" fill="hold">
                                              <p:stCondLst>
                                                <p:cond delay="0"/>
                                              </p:stCondLst>
                                            </p:cTn>
                                            <p:tgtEl>
                                              <p:spTgt spid="12"/>
                                            </p:tgtEl>
                                            <p:attrNameLst>
                                              <p:attrName>style.visibility</p:attrName>
                                            </p:attrNameLst>
                                          </p:cBhvr>
                                          <p:to>
                                            <p:strVal val="visible"/>
                                          </p:to>
                                        </p:set>
                                        <p:animEffect transition="in" filter="wipe(down)">
                                          <p:cBhvr>
                                            <p:cTn id="20" dur="750"/>
                                            <p:tgtEl>
                                              <p:spTgt spid="12"/>
                                            </p:tgtEl>
                                          </p:cBhvr>
                                        </p:animEffect>
                                      </p:childTnLst>
                                    </p:cTn>
                                  </p:par>
                                  <p:par>
                                    <p:cTn id="21" presetID="22" presetClass="entr" presetSubtype="4" fill="hold" grpId="0" nodeType="withEffect">
                                      <p:stCondLst>
                                        <p:cond delay="100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750"/>
                                            <p:tgtEl>
                                              <p:spTgt spid="10"/>
                                            </p:tgtEl>
                                          </p:cBhvr>
                                        </p:animEffect>
                                      </p:childTnLst>
                                    </p:cTn>
                                  </p:par>
                                  <p:par>
                                    <p:cTn id="24" presetID="22" presetClass="entr" presetSubtype="1" fill="hold" grpId="0" nodeType="withEffect">
                                      <p:stCondLst>
                                        <p:cond delay="1000"/>
                                      </p:stCondLst>
                                      <p:childTnLst>
                                        <p:set>
                                          <p:cBhvr>
                                            <p:cTn id="25" dur="1" fill="hold">
                                              <p:stCondLst>
                                                <p:cond delay="0"/>
                                              </p:stCondLst>
                                            </p:cTn>
                                            <p:tgtEl>
                                              <p:spTgt spid="11"/>
                                            </p:tgtEl>
                                            <p:attrNameLst>
                                              <p:attrName>style.visibility</p:attrName>
                                            </p:attrNameLst>
                                          </p:cBhvr>
                                          <p:to>
                                            <p:strVal val="visible"/>
                                          </p:to>
                                        </p:set>
                                        <p:animEffect transition="in" filter="wipe(up)">
                                          <p:cBhvr>
                                            <p:cTn id="26" dur="750"/>
                                            <p:tgtEl>
                                              <p:spTgt spid="11"/>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fade">
                                          <p:cBhvr>
                                            <p:cTn id="30" dur="500"/>
                                            <p:tgtEl>
                                              <p:spTgt spid="4"/>
                                            </p:tgtEl>
                                          </p:cBhvr>
                                        </p:animEffect>
                                      </p:childTnLst>
                                    </p:cTn>
                                  </p:par>
                                  <p:par>
                                    <p:cTn id="31" presetID="63" presetClass="path" presetSubtype="0" accel="50000" fill="hold" grpId="1" nodeType="withEffect">
                                      <p:stCondLst>
                                        <p:cond delay="0"/>
                                      </p:stCondLst>
                                      <p:childTnLst>
                                        <p:animMotion origin="layout" path="M -0.8792 3.7037E-7 L -1.55168E-6 3.7037E-7 " pathEditMode="relative" rAng="0" ptsTypes="AA">
                                          <p:cBhvr>
                                            <p:cTn id="32" dur="500" fill="hold"/>
                                            <p:tgtEl>
                                              <p:spTgt spid="4"/>
                                            </p:tgtEl>
                                            <p:attrNameLst>
                                              <p:attrName>ppt_x</p:attrName>
                                              <p:attrName>ppt_y</p:attrName>
                                            </p:attrNameLst>
                                          </p:cBhvr>
                                          <p:rCtr x="43960" y="0"/>
                                        </p:animMotion>
                                      </p:childTnLst>
                                    </p:cTn>
                                  </p:par>
                                </p:childTnLst>
                              </p:cTn>
                            </p:par>
                            <p:par>
                              <p:cTn id="33" fill="hold">
                                <p:stCondLst>
                                  <p:cond delay="2000"/>
                                </p:stCondLst>
                                <p:childTnLst>
                                  <p:par>
                                    <p:cTn id="34" presetID="53" presetClass="entr" presetSubtype="16" fill="hold" grpId="0" nodeType="after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fill="hold"/>
                                            <p:tgtEl>
                                              <p:spTgt spid="15"/>
                                            </p:tgtEl>
                                            <p:attrNameLst>
                                              <p:attrName>ppt_w</p:attrName>
                                            </p:attrNameLst>
                                          </p:cBhvr>
                                          <p:tavLst>
                                            <p:tav tm="0">
                                              <p:val>
                                                <p:fltVal val="0"/>
                                              </p:val>
                                            </p:tav>
                                            <p:tav tm="100000">
                                              <p:val>
                                                <p:strVal val="#ppt_w"/>
                                              </p:val>
                                            </p:tav>
                                          </p:tavLst>
                                        </p:anim>
                                        <p:anim calcmode="lin" valueType="num">
                                          <p:cBhvr>
                                            <p:cTn id="37" dur="500" fill="hold"/>
                                            <p:tgtEl>
                                              <p:spTgt spid="15"/>
                                            </p:tgtEl>
                                            <p:attrNameLst>
                                              <p:attrName>ppt_h</p:attrName>
                                            </p:attrNameLst>
                                          </p:cBhvr>
                                          <p:tavLst>
                                            <p:tav tm="0">
                                              <p:val>
                                                <p:fltVal val="0"/>
                                              </p:val>
                                            </p:tav>
                                            <p:tav tm="100000">
                                              <p:val>
                                                <p:strVal val="#ppt_h"/>
                                              </p:val>
                                            </p:tav>
                                          </p:tavLst>
                                        </p:anim>
                                        <p:animEffect transition="in" filter="fade">
                                          <p:cBhvr>
                                            <p:cTn id="38" dur="500"/>
                                            <p:tgtEl>
                                              <p:spTgt spid="15"/>
                                            </p:tgtEl>
                                          </p:cBhvr>
                                        </p:animEffect>
                                      </p:childTnLst>
                                    </p:cTn>
                                  </p:par>
                                  <p:par>
                                    <p:cTn id="39" presetID="35" presetClass="emph" presetSubtype="0" repeatCount="8000" fill="hold" grpId="1" nodeType="withEffect">
                                      <p:stCondLst>
                                        <p:cond delay="400"/>
                                      </p:stCondLst>
                                      <p:childTnLst>
                                        <p:anim calcmode="discrete" valueType="str">
                                          <p:cBhvr>
                                            <p:cTn id="40" dur="50" fill="hold"/>
                                            <p:tgtEl>
                                              <p:spTgt spid="15"/>
                                            </p:tgtEl>
                                            <p:attrNameLst>
                                              <p:attrName>style.visibility</p:attrName>
                                            </p:attrNameLst>
                                          </p:cBhvr>
                                          <p:tavLst>
                                            <p:tav tm="0">
                                              <p:val>
                                                <p:strVal val="hidden"/>
                                              </p:val>
                                            </p:tav>
                                            <p:tav tm="50000">
                                              <p:val>
                                                <p:strVal val="visible"/>
                                              </p:val>
                                            </p:tav>
                                          </p:tavLst>
                                        </p:anim>
                                      </p:childTnLst>
                                    </p:cTn>
                                  </p:par>
                                </p:childTnLst>
                              </p:cTn>
                            </p:par>
                            <p:par>
                              <p:cTn id="41" fill="hold">
                                <p:stCondLst>
                                  <p:cond delay="2500"/>
                                </p:stCondLst>
                                <p:childTnLst>
                                  <p:par>
                                    <p:cTn id="42" presetID="52" presetClass="entr" presetSubtype="0"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Scale>
                                          <p:cBhvr>
                                            <p:cTn id="44"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1000" decel="50000" fill="hold">
                                              <p:stCondLst>
                                                <p:cond delay="0"/>
                                              </p:stCondLst>
                                            </p:cTn>
                                            <p:tgtEl>
                                              <p:spTgt spid="13"/>
                                            </p:tgtEl>
                                            <p:attrNameLst>
                                              <p:attrName>ppt_x</p:attrName>
                                              <p:attrName>ppt_y</p:attrName>
                                            </p:attrNameLst>
                                          </p:cBhvr>
                                        </p:animMotion>
                                        <p:animEffect transition="in" filter="fade">
                                          <p:cBhvr>
                                            <p:cTn id="46" dur="1000"/>
                                            <p:tgtEl>
                                              <p:spTgt spid="13"/>
                                            </p:tgtEl>
                                          </p:cBhvr>
                                        </p:animEffect>
                                      </p:childTnLst>
                                    </p:cTn>
                                  </p:par>
                                </p:childTnLst>
                              </p:cTn>
                            </p:par>
                            <p:par>
                              <p:cTn id="47" fill="hold">
                                <p:stCondLst>
                                  <p:cond delay="3500"/>
                                </p:stCondLst>
                                <p:childTnLst>
                                  <p:par>
                                    <p:cTn id="48" presetID="14" presetClass="entr" presetSubtype="10" fill="hold" grpId="0" nodeType="after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randombar(horizontal)">
                                          <p:cBhvr>
                                            <p:cTn id="5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4" grpId="0" animBg="1"/>
          <p:bldP spid="4" grpId="1" animBg="1"/>
          <p:bldP spid="13" grpId="0"/>
          <p:bldP spid="14" grpId="0"/>
          <p:bldP spid="15" grpId="0"/>
          <p:bldP spid="15" grpId="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0" y="-27384"/>
            <a:ext cx="9144000" cy="688538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7"/>
          <p:cNvSpPr txBox="1"/>
          <p:nvPr/>
        </p:nvSpPr>
        <p:spPr>
          <a:xfrm>
            <a:off x="-756592" y="-1035496"/>
            <a:ext cx="1008112" cy="4708981"/>
          </a:xfrm>
          <a:prstGeom prst="rect">
            <a:avLst/>
          </a:prstGeom>
          <a:noFill/>
        </p:spPr>
        <p:txBody>
          <a:bodyPr wrap="square" rtlCol="0">
            <a:spAutoFit/>
          </a:bodyPr>
          <a:lstStyle/>
          <a:p>
            <a:r>
              <a:rPr lang="en-US" altLang="zh-CN" sz="30000" b="1" dirty="0" smtClean="0">
                <a:solidFill>
                  <a:schemeClr val="bg1"/>
                </a:solidFill>
                <a:latin typeface="微软雅黑" panose="020B0503020204020204" pitchFamily="34" charset="-122"/>
                <a:ea typeface="微软雅黑" panose="020B0503020204020204" pitchFamily="34" charset="-122"/>
              </a:rPr>
              <a:t>1</a:t>
            </a:r>
            <a:endParaRPr lang="zh-CN" altLang="en-US" sz="30000" b="1" dirty="0">
              <a:solidFill>
                <a:schemeClr val="bg1"/>
              </a:solidFill>
              <a:latin typeface="微软雅黑" panose="020B0503020204020204" pitchFamily="34" charset="-122"/>
              <a:ea typeface="微软雅黑" panose="020B0503020204020204" pitchFamily="34" charset="-122"/>
            </a:endParaRPr>
          </a:p>
        </p:txBody>
      </p:sp>
      <p:sp>
        <p:nvSpPr>
          <p:cNvPr id="12" name="矩形 11"/>
          <p:cNvSpPr/>
          <p:nvPr/>
        </p:nvSpPr>
        <p:spPr>
          <a:xfrm>
            <a:off x="1408243" y="-27384"/>
            <a:ext cx="72008" cy="69373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75000"/>
                </a:schemeClr>
              </a:solidFill>
            </a:endParaRPr>
          </a:p>
        </p:txBody>
      </p:sp>
      <p:sp>
        <p:nvSpPr>
          <p:cNvPr id="13" name="矩形 12"/>
          <p:cNvSpPr/>
          <p:nvPr/>
        </p:nvSpPr>
        <p:spPr>
          <a:xfrm>
            <a:off x="1975776" y="-27384"/>
            <a:ext cx="72008" cy="693735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75000"/>
                </a:schemeClr>
              </a:solidFill>
            </a:endParaRPr>
          </a:p>
        </p:txBody>
      </p:sp>
      <p:sp>
        <p:nvSpPr>
          <p:cNvPr id="14" name="矩形 13"/>
          <p:cNvSpPr/>
          <p:nvPr/>
        </p:nvSpPr>
        <p:spPr>
          <a:xfrm>
            <a:off x="1564227" y="-27384"/>
            <a:ext cx="45719" cy="693735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75000"/>
                </a:schemeClr>
              </a:solidFill>
            </a:endParaRPr>
          </a:p>
        </p:txBody>
      </p:sp>
      <p:sp>
        <p:nvSpPr>
          <p:cNvPr id="15" name="矩形 14"/>
          <p:cNvSpPr/>
          <p:nvPr/>
        </p:nvSpPr>
        <p:spPr>
          <a:xfrm>
            <a:off x="1659095" y="-27384"/>
            <a:ext cx="181196" cy="6937353"/>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75000"/>
                </a:schemeClr>
              </a:solidFill>
            </a:endParaRPr>
          </a:p>
        </p:txBody>
      </p:sp>
      <p:sp>
        <p:nvSpPr>
          <p:cNvPr id="16" name="矩形 15"/>
          <p:cNvSpPr/>
          <p:nvPr/>
        </p:nvSpPr>
        <p:spPr>
          <a:xfrm>
            <a:off x="1875119" y="-27384"/>
            <a:ext cx="45719" cy="693735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75000"/>
                </a:schemeClr>
              </a:solidFill>
            </a:endParaRPr>
          </a:p>
        </p:txBody>
      </p:sp>
      <p:sp>
        <p:nvSpPr>
          <p:cNvPr id="17" name="矩形 16"/>
          <p:cNvSpPr/>
          <p:nvPr/>
        </p:nvSpPr>
        <p:spPr>
          <a:xfrm>
            <a:off x="2078009" y="-27384"/>
            <a:ext cx="45719" cy="69373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75000"/>
                </a:schemeClr>
              </a:solidFill>
            </a:endParaRPr>
          </a:p>
        </p:txBody>
      </p:sp>
      <p:grpSp>
        <p:nvGrpSpPr>
          <p:cNvPr id="2" name="组合 1"/>
          <p:cNvGrpSpPr/>
          <p:nvPr/>
        </p:nvGrpSpPr>
        <p:grpSpPr>
          <a:xfrm>
            <a:off x="1187624" y="116632"/>
            <a:ext cx="2781079" cy="3154710"/>
            <a:chOff x="1187624" y="116632"/>
            <a:chExt cx="2781079" cy="3154710"/>
          </a:xfrm>
        </p:grpSpPr>
        <p:sp>
          <p:nvSpPr>
            <p:cNvPr id="21" name="矩形 20"/>
            <p:cNvSpPr/>
            <p:nvPr/>
          </p:nvSpPr>
          <p:spPr>
            <a:xfrm>
              <a:off x="1187624" y="116632"/>
              <a:ext cx="2781079" cy="3154710"/>
            </a:xfrm>
            <a:prstGeom prst="rect">
              <a:avLst/>
            </a:prstGeom>
            <a:noFill/>
          </p:spPr>
          <p:txBody>
            <a:bodyPr wrap="square" lIns="91440" tIns="45720" rIns="91440" bIns="45720">
              <a:spAutoFit/>
            </a:bodyPr>
            <a:lstStyle/>
            <a:p>
              <a:pPr algn="ctr"/>
              <a:r>
                <a:rPr lang="en-US" altLang="zh-CN" sz="19900" b="1" cap="none" spc="0" dirty="0" err="1" smtClean="0">
                  <a:ln w="31750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latin typeface="Times New Roman" panose="02020603050405020304" pitchFamily="18" charset="0"/>
                  <a:cs typeface="Times New Roman" panose="02020603050405020304" pitchFamily="18" charset="0"/>
                </a:rPr>
                <a:t>st</a:t>
              </a:r>
              <a:endParaRPr lang="zh-CN" altLang="en-US" sz="19900" b="1" cap="none" spc="0" dirty="0">
                <a:ln w="31750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latin typeface="Times New Roman" panose="02020603050405020304" pitchFamily="18" charset="0"/>
                <a:cs typeface="Times New Roman" panose="02020603050405020304" pitchFamily="18" charset="0"/>
              </a:endParaRPr>
            </a:p>
          </p:txBody>
        </p:sp>
        <p:sp>
          <p:nvSpPr>
            <p:cNvPr id="22" name="TextBox 21"/>
            <p:cNvSpPr txBox="1"/>
            <p:nvPr/>
          </p:nvSpPr>
          <p:spPr>
            <a:xfrm>
              <a:off x="1561985" y="116632"/>
              <a:ext cx="2209287" cy="3154710"/>
            </a:xfrm>
            <a:prstGeom prst="rect">
              <a:avLst/>
            </a:prstGeom>
            <a:noFill/>
          </p:spPr>
          <p:txBody>
            <a:bodyPr wrap="square" rtlCol="0">
              <a:spAutoFit/>
            </a:bodyPr>
            <a:lstStyle/>
            <a:p>
              <a:r>
                <a:rPr lang="en-US" altLang="zh-CN" sz="19900" b="1" dirty="0" err="1" smtClean="0">
                  <a:solidFill>
                    <a:schemeClr val="bg1">
                      <a:lumMod val="65000"/>
                    </a:schemeClr>
                  </a:solidFill>
                  <a:latin typeface="Times New Roman" panose="02020603050405020304" pitchFamily="18" charset="0"/>
                  <a:cs typeface="Times New Roman" panose="02020603050405020304" pitchFamily="18" charset="0"/>
                </a:rPr>
                <a:t>st</a:t>
              </a:r>
              <a:endParaRPr lang="zh-CN" altLang="en-US" sz="19900" b="1" dirty="0">
                <a:solidFill>
                  <a:schemeClr val="bg1">
                    <a:lumMod val="65000"/>
                  </a:schemeClr>
                </a:solidFill>
                <a:latin typeface="Times New Roman" panose="02020603050405020304" pitchFamily="18" charset="0"/>
                <a:cs typeface="Times New Roman" panose="02020603050405020304" pitchFamily="18" charset="0"/>
              </a:endParaRPr>
            </a:p>
          </p:txBody>
        </p:sp>
      </p:grpSp>
      <p:cxnSp>
        <p:nvCxnSpPr>
          <p:cNvPr id="27" name="直接连接符 26"/>
          <p:cNvCxnSpPr/>
          <p:nvPr/>
        </p:nvCxnSpPr>
        <p:spPr>
          <a:xfrm>
            <a:off x="4283968" y="4029872"/>
            <a:ext cx="42973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TextBox 8"/>
          <p:cNvSpPr txBox="1"/>
          <p:nvPr/>
        </p:nvSpPr>
        <p:spPr>
          <a:xfrm>
            <a:off x="7380312" y="2635704"/>
            <a:ext cx="1211088" cy="707886"/>
          </a:xfrm>
          <a:prstGeom prst="rect">
            <a:avLst/>
          </a:prstGeom>
          <a:solidFill>
            <a:srgbClr val="CC9900"/>
          </a:solidFill>
        </p:spPr>
        <p:txBody>
          <a:bodyPr wrap="square" rtlCol="0">
            <a:spAutoFit/>
          </a:bodyPr>
          <a:lstStyle/>
          <a:p>
            <a:pPr algn="r"/>
            <a:r>
              <a:rPr lang="zh-CN" altLang="en-US" sz="4000" b="1" dirty="0">
                <a:latin typeface="微软雅黑" panose="020B0503020204020204" pitchFamily="34" charset="-122"/>
                <a:ea typeface="微软雅黑" panose="020B0503020204020204" pitchFamily="34" charset="-122"/>
              </a:rPr>
              <a:t>色彩</a:t>
            </a:r>
          </a:p>
        </p:txBody>
      </p:sp>
      <p:sp>
        <p:nvSpPr>
          <p:cNvPr id="29" name="矩形 28"/>
          <p:cNvSpPr/>
          <p:nvPr/>
        </p:nvSpPr>
        <p:spPr>
          <a:xfrm>
            <a:off x="4686285" y="4140090"/>
            <a:ext cx="3960440" cy="369332"/>
          </a:xfrm>
          <a:prstGeom prst="rect">
            <a:avLst/>
          </a:prstGeom>
        </p:spPr>
        <p:txBody>
          <a:bodyPr wrap="square">
            <a:spAutoFit/>
          </a:bodyPr>
          <a:lstStyle/>
          <a:p>
            <a:pPr lvl="0" algn="r">
              <a:defRPr/>
            </a:pPr>
            <a:r>
              <a:rPr lang="en-US" altLang="zh-CN" kern="0" dirty="0">
                <a:solidFill>
                  <a:schemeClr val="bg1"/>
                </a:solidFill>
                <a:latin typeface="微软雅黑" panose="020B0503020204020204" pitchFamily="34" charset="-122"/>
                <a:ea typeface="微软雅黑" panose="020B0503020204020204" pitchFamily="34" charset="-122"/>
              </a:rPr>
              <a:t>-- </a:t>
            </a:r>
            <a:r>
              <a:rPr lang="zh-CN" altLang="en-US" kern="0" dirty="0">
                <a:solidFill>
                  <a:schemeClr val="bg1"/>
                </a:solidFill>
                <a:latin typeface="微软雅黑" panose="020B0503020204020204" pitchFamily="34" charset="-122"/>
                <a:ea typeface="微软雅黑" panose="020B0503020204020204" pitchFamily="34" charset="-122"/>
              </a:rPr>
              <a:t>色彩基础</a:t>
            </a:r>
          </a:p>
        </p:txBody>
      </p:sp>
      <p:sp>
        <p:nvSpPr>
          <p:cNvPr id="30" name="矩形 29"/>
          <p:cNvSpPr/>
          <p:nvPr/>
        </p:nvSpPr>
        <p:spPr>
          <a:xfrm>
            <a:off x="4686285" y="4571836"/>
            <a:ext cx="3960440" cy="369332"/>
          </a:xfrm>
          <a:prstGeom prst="rect">
            <a:avLst/>
          </a:prstGeom>
        </p:spPr>
        <p:txBody>
          <a:bodyPr wrap="square">
            <a:spAutoFit/>
          </a:bodyPr>
          <a:lstStyle/>
          <a:p>
            <a:pPr lvl="0" algn="r">
              <a:defRPr/>
            </a:pPr>
            <a:r>
              <a:rPr lang="en-US" altLang="zh-CN" kern="0" dirty="0">
                <a:solidFill>
                  <a:schemeClr val="bg1"/>
                </a:solidFill>
                <a:latin typeface="微软雅黑" panose="020B0503020204020204" pitchFamily="34" charset="-122"/>
                <a:ea typeface="微软雅黑" panose="020B0503020204020204" pitchFamily="34" charset="-122"/>
              </a:rPr>
              <a:t>-- </a:t>
            </a:r>
            <a:r>
              <a:rPr lang="zh-CN" altLang="en-US" kern="0" dirty="0">
                <a:solidFill>
                  <a:schemeClr val="bg1"/>
                </a:solidFill>
                <a:latin typeface="微软雅黑" panose="020B0503020204020204" pitchFamily="34" charset="-122"/>
                <a:ea typeface="微软雅黑" panose="020B0503020204020204" pitchFamily="34" charset="-122"/>
              </a:rPr>
              <a:t>色彩构成</a:t>
            </a:r>
          </a:p>
        </p:txBody>
      </p:sp>
      <p:sp>
        <p:nvSpPr>
          <p:cNvPr id="33" name="TextBox 32"/>
          <p:cNvSpPr txBox="1"/>
          <p:nvPr/>
        </p:nvSpPr>
        <p:spPr>
          <a:xfrm>
            <a:off x="5292080" y="3211768"/>
            <a:ext cx="3386221" cy="923330"/>
          </a:xfrm>
          <a:prstGeom prst="rect">
            <a:avLst/>
          </a:prstGeom>
          <a:noFill/>
        </p:spPr>
        <p:txBody>
          <a:bodyPr wrap="square" rtlCol="0">
            <a:spAutoFit/>
          </a:bodyPr>
          <a:lstStyle/>
          <a:p>
            <a:pPr algn="r"/>
            <a:r>
              <a:rPr lang="en-US" altLang="zh-CN" sz="5400" dirty="0" smtClean="0">
                <a:solidFill>
                  <a:schemeClr val="bg1">
                    <a:lumMod val="50000"/>
                  </a:schemeClr>
                </a:solidFill>
                <a:latin typeface="Capture it" panose="02000500000000000000" pitchFamily="2" charset="0"/>
              </a:rPr>
              <a:t>COLOUR</a:t>
            </a:r>
            <a:endParaRPr lang="zh-CN" altLang="en-US" sz="5400" dirty="0">
              <a:solidFill>
                <a:schemeClr val="bg1">
                  <a:lumMod val="50000"/>
                </a:schemeClr>
              </a:solidFill>
              <a:latin typeface="Capture it" panose="02000500000000000000" pitchFamily="2" charset="0"/>
            </a:endParaRPr>
          </a:p>
        </p:txBody>
      </p:sp>
    </p:spTree>
  </p:cSld>
  <p:clrMapOvr>
    <a:masterClrMapping/>
  </p:clrMapOvr>
  <mc:AlternateContent xmlns:mc="http://schemas.openxmlformats.org/markup-compatibility/2006" xmlns:p14="http://schemas.microsoft.com/office/powerpoint/2010/main">
    <mc:Choice Requires="p14">
      <p:transition spd="slow" p14:dur="1600" advClick="0" advTm="4000">
        <p14:gallery dir="l"/>
      </p:transition>
    </mc:Choice>
    <mc:Fallback xmlns="">
      <p:transition spd="slow" advClick="0" advTm="4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up)">
                                          <p:cBhvr>
                                            <p:cTn id="11" dur="750"/>
                                            <p:tgtEl>
                                              <p:spTgt spid="12"/>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ipe(down)">
                                          <p:cBhvr>
                                            <p:cTn id="14" dur="750"/>
                                            <p:tgtEl>
                                              <p:spTgt spid="14"/>
                                            </p:tgtEl>
                                          </p:cBhvr>
                                        </p:animEffect>
                                      </p:childTnLst>
                                    </p:cTn>
                                  </p:par>
                                  <p:par>
                                    <p:cTn id="15" presetID="22" presetClass="entr" presetSubtype="1" fill="hold" grpId="0" nodeType="withEffect">
                                      <p:stCondLst>
                                        <p:cond delay="500"/>
                                      </p:stCondLst>
                                      <p:childTnLst>
                                        <p:set>
                                          <p:cBhvr>
                                            <p:cTn id="16" dur="1" fill="hold">
                                              <p:stCondLst>
                                                <p:cond delay="0"/>
                                              </p:stCondLst>
                                            </p:cTn>
                                            <p:tgtEl>
                                              <p:spTgt spid="15"/>
                                            </p:tgtEl>
                                            <p:attrNameLst>
                                              <p:attrName>style.visibility</p:attrName>
                                            </p:attrNameLst>
                                          </p:cBhvr>
                                          <p:to>
                                            <p:strVal val="visible"/>
                                          </p:to>
                                        </p:set>
                                        <p:animEffect transition="in" filter="wipe(up)">
                                          <p:cBhvr>
                                            <p:cTn id="17" dur="750"/>
                                            <p:tgtEl>
                                              <p:spTgt spid="15"/>
                                            </p:tgtEl>
                                          </p:cBhvr>
                                        </p:animEffect>
                                      </p:childTnLst>
                                    </p:cTn>
                                  </p:par>
                                  <p:par>
                                    <p:cTn id="18" presetID="22" presetClass="entr" presetSubtype="4" fill="hold" grpId="0" nodeType="withEffect">
                                      <p:stCondLst>
                                        <p:cond delay="500"/>
                                      </p:stCondLst>
                                      <p:childTnLst>
                                        <p:set>
                                          <p:cBhvr>
                                            <p:cTn id="19" dur="1" fill="hold">
                                              <p:stCondLst>
                                                <p:cond delay="0"/>
                                              </p:stCondLst>
                                            </p:cTn>
                                            <p:tgtEl>
                                              <p:spTgt spid="16"/>
                                            </p:tgtEl>
                                            <p:attrNameLst>
                                              <p:attrName>style.visibility</p:attrName>
                                            </p:attrNameLst>
                                          </p:cBhvr>
                                          <p:to>
                                            <p:strVal val="visible"/>
                                          </p:to>
                                        </p:set>
                                        <p:animEffect transition="in" filter="wipe(down)">
                                          <p:cBhvr>
                                            <p:cTn id="20" dur="750"/>
                                            <p:tgtEl>
                                              <p:spTgt spid="16"/>
                                            </p:tgtEl>
                                          </p:cBhvr>
                                        </p:animEffect>
                                      </p:childTnLst>
                                    </p:cTn>
                                  </p:par>
                                  <p:par>
                                    <p:cTn id="21" presetID="22" presetClass="entr" presetSubtype="1" fill="hold" grpId="0" nodeType="withEffect">
                                      <p:stCondLst>
                                        <p:cond delay="100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750"/>
                                            <p:tgtEl>
                                              <p:spTgt spid="13"/>
                                            </p:tgtEl>
                                          </p:cBhvr>
                                        </p:animEffect>
                                      </p:childTnLst>
                                    </p:cTn>
                                  </p:par>
                                  <p:par>
                                    <p:cTn id="24" presetID="22" presetClass="entr" presetSubtype="4" fill="hold" grpId="0" nodeType="withEffect">
                                      <p:stCondLst>
                                        <p:cond delay="1000"/>
                                      </p:stCondLst>
                                      <p:childTnLst>
                                        <p:set>
                                          <p:cBhvr>
                                            <p:cTn id="25" dur="1" fill="hold">
                                              <p:stCondLst>
                                                <p:cond delay="0"/>
                                              </p:stCondLst>
                                            </p:cTn>
                                            <p:tgtEl>
                                              <p:spTgt spid="17"/>
                                            </p:tgtEl>
                                            <p:attrNameLst>
                                              <p:attrName>style.visibility</p:attrName>
                                            </p:attrNameLst>
                                          </p:cBhvr>
                                          <p:to>
                                            <p:strVal val="visible"/>
                                          </p:to>
                                        </p:set>
                                        <p:animEffect transition="in" filter="wipe(down)">
                                          <p:cBhvr>
                                            <p:cTn id="26" dur="750"/>
                                            <p:tgtEl>
                                              <p:spTgt spid="17"/>
                                            </p:tgtEl>
                                          </p:cBhvr>
                                        </p:animEffect>
                                      </p:childTnLst>
                                    </p:cTn>
                                  </p:par>
                                </p:childTnLst>
                              </p:cTn>
                            </p:par>
                            <p:par>
                              <p:cTn id="27" fill="hold">
                                <p:stCondLst>
                                  <p:cond delay="1500"/>
                                </p:stCondLst>
                                <p:childTnLst>
                                  <p:par>
                                    <p:cTn id="28" presetID="10" presetClass="entr" presetSubtype="0" fill="hold" nodeType="after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fade">
                                          <p:cBhvr>
                                            <p:cTn id="30" dur="500"/>
                                            <p:tgtEl>
                                              <p:spTgt spid="2"/>
                                            </p:tgtEl>
                                          </p:cBhvr>
                                        </p:animEffect>
                                      </p:childTnLst>
                                    </p:cTn>
                                  </p:par>
                                  <p:par>
                                    <p:cTn id="31" presetID="63" presetClass="path" presetSubtype="0" accel="50000" fill="hold" nodeType="withEffect" p14:presetBounceEnd="64000">
                                      <p:stCondLst>
                                        <p:cond delay="0"/>
                                      </p:stCondLst>
                                      <p:childTnLst>
                                        <p:animMotion origin="layout" path="M -0.8792 3.7037E-7 L -1.55168E-6 3.7037E-7 " pathEditMode="relative" rAng="0" ptsTypes="AA" p14:bounceEnd="64000">
                                          <p:cBhvr>
                                            <p:cTn id="32" dur="500" fill="hold"/>
                                            <p:tgtEl>
                                              <p:spTgt spid="2"/>
                                            </p:tgtEl>
                                            <p:attrNameLst>
                                              <p:attrName>ppt_x</p:attrName>
                                              <p:attrName>ppt_y</p:attrName>
                                            </p:attrNameLst>
                                          </p:cBhvr>
                                          <p:rCtr x="43960" y="0"/>
                                        </p:animMotion>
                                      </p:childTnLst>
                                    </p:cTn>
                                  </p:par>
                                </p:childTnLst>
                              </p:cTn>
                            </p:par>
                            <p:par>
                              <p:cTn id="33" fill="hold">
                                <p:stCondLst>
                                  <p:cond delay="2000"/>
                                </p:stCondLst>
                                <p:childTnLst>
                                  <p:par>
                                    <p:cTn id="34" presetID="53" presetClass="entr" presetSubtype="16"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par>
                                    <p:cTn id="39" presetID="35" presetClass="emph" presetSubtype="0" repeatCount="8000" fill="hold" grpId="1" nodeType="withEffect">
                                      <p:stCondLst>
                                        <p:cond delay="400"/>
                                      </p:stCondLst>
                                      <p:childTnLst>
                                        <p:anim calcmode="discrete" valueType="str">
                                          <p:cBhvr>
                                            <p:cTn id="40" dur="50" fill="hold"/>
                                            <p:tgtEl>
                                              <p:spTgt spid="18"/>
                                            </p:tgtEl>
                                            <p:attrNameLst>
                                              <p:attrName>style.visibility</p:attrName>
                                            </p:attrNameLst>
                                          </p:cBhvr>
                                          <p:tavLst>
                                            <p:tav tm="0">
                                              <p:val>
                                                <p:strVal val="hidden"/>
                                              </p:val>
                                            </p:tav>
                                            <p:tav tm="50000">
                                              <p:val>
                                                <p:strVal val="visible"/>
                                              </p:val>
                                            </p:tav>
                                          </p:tavLst>
                                        </p:anim>
                                      </p:childTnLst>
                                    </p:cTn>
                                  </p:par>
                                </p:childTnLst>
                              </p:cTn>
                            </p:par>
                            <p:par>
                              <p:cTn id="41" fill="hold">
                                <p:stCondLst>
                                  <p:cond delay="2500"/>
                                </p:stCondLst>
                                <p:childTnLst>
                                  <p:par>
                                    <p:cTn id="42" presetID="1" presetClass="entr" presetSubtype="0" fill="hold" grpId="0" nodeType="afterEffect">
                                      <p:stCondLst>
                                        <p:cond delay="0"/>
                                      </p:stCondLst>
                                      <p:childTnLst>
                                        <p:set>
                                          <p:cBhvr>
                                            <p:cTn id="43" dur="1" fill="hold">
                                              <p:stCondLst>
                                                <p:cond delay="0"/>
                                              </p:stCondLst>
                                            </p:cTn>
                                            <p:tgtEl>
                                              <p:spTgt spid="28"/>
                                            </p:tgtEl>
                                            <p:attrNameLst>
                                              <p:attrName>style.visibility</p:attrName>
                                            </p:attrNameLst>
                                          </p:cBhvr>
                                          <p:to>
                                            <p:strVal val="visible"/>
                                          </p:to>
                                        </p:set>
                                      </p:childTnLst>
                                    </p:cTn>
                                  </p:par>
                                  <p:par>
                                    <p:cTn id="44" presetID="0" presetClass="path" presetSubtype="0" accel="50000" decel="50000" fill="hold" grpId="1" nodeType="withEffect">
                                      <p:stCondLst>
                                        <p:cond delay="0"/>
                                      </p:stCondLst>
                                      <p:childTnLst>
                                        <p:animMotion origin="layout" path="M -3.18927E-6 -1.19861 L -3.18927E-6 7.40741E-7 L 0.00039 -0.12153 L -3.18927E-6 7.40741E-7 " pathEditMode="relative" rAng="0" ptsTypes="AAAA">
                                          <p:cBhvr>
                                            <p:cTn id="45" dur="600" fill="hold"/>
                                            <p:tgtEl>
                                              <p:spTgt spid="28"/>
                                            </p:tgtEl>
                                            <p:attrNameLst>
                                              <p:attrName>ppt_x</p:attrName>
                                              <p:attrName>ppt_y</p:attrName>
                                            </p:attrNameLst>
                                          </p:cBhvr>
                                          <p:rCtr x="13" y="59931"/>
                                        </p:animMotion>
                                      </p:childTnLst>
                                    </p:cTn>
                                  </p:par>
                                </p:childTnLst>
                              </p:cTn>
                            </p:par>
                            <p:par>
                              <p:cTn id="46" fill="hold">
                                <p:stCondLst>
                                  <p:cond delay="2500"/>
                                </p:stCondLst>
                                <p:childTnLst>
                                  <p:par>
                                    <p:cTn id="47" presetID="10" presetClass="entr" presetSubtype="0"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500"/>
                                            <p:tgtEl>
                                              <p:spTgt spid="33"/>
                                            </p:tgtEl>
                                          </p:cBhvr>
                                        </p:animEffect>
                                      </p:childTnLst>
                                    </p:cTn>
                                  </p:par>
                                  <p:par>
                                    <p:cTn id="50" presetID="63" presetClass="path" presetSubtype="0" accel="50000" fill="hold" grpId="1" nodeType="withEffect" p14:presetBounceEnd="64000">
                                      <p:stCondLst>
                                        <p:cond delay="0"/>
                                      </p:stCondLst>
                                      <p:childTnLst>
                                        <p:animMotion origin="layout" path="M -0.8792 3.7037E-7 L -1.55168E-6 3.7037E-7 " pathEditMode="relative" rAng="0" ptsTypes="AA" p14:bounceEnd="64000">
                                          <p:cBhvr>
                                            <p:cTn id="51" dur="500" fill="hold"/>
                                            <p:tgtEl>
                                              <p:spTgt spid="33"/>
                                            </p:tgtEl>
                                            <p:attrNameLst>
                                              <p:attrName>ppt_x</p:attrName>
                                              <p:attrName>ppt_y</p:attrName>
                                            </p:attrNameLst>
                                          </p:cBhvr>
                                          <p:rCtr x="43960" y="0"/>
                                        </p:animMotion>
                                      </p:childTnLst>
                                    </p:cTn>
                                  </p:par>
                                  <p:par>
                                    <p:cTn id="52" presetID="10" presetClass="entr" presetSubtype="0" fill="hold" nodeType="withEffect">
                                      <p:stCondLst>
                                        <p:cond delay="400"/>
                                      </p:stCondLst>
                                      <p:childTnLst>
                                        <p:set>
                                          <p:cBhvr>
                                            <p:cTn id="53" dur="1" fill="hold">
                                              <p:stCondLst>
                                                <p:cond delay="0"/>
                                              </p:stCondLst>
                                            </p:cTn>
                                            <p:tgtEl>
                                              <p:spTgt spid="27"/>
                                            </p:tgtEl>
                                            <p:attrNameLst>
                                              <p:attrName>style.visibility</p:attrName>
                                            </p:attrNameLst>
                                          </p:cBhvr>
                                          <p:to>
                                            <p:strVal val="visible"/>
                                          </p:to>
                                        </p:set>
                                        <p:animEffect transition="in" filter="fade">
                                          <p:cBhvr>
                                            <p:cTn id="54" dur="500"/>
                                            <p:tgtEl>
                                              <p:spTgt spid="27"/>
                                            </p:tgtEl>
                                          </p:cBhvr>
                                        </p:animEffect>
                                      </p:childTnLst>
                                    </p:cTn>
                                  </p:par>
                                  <p:par>
                                    <p:cTn id="55" presetID="63" presetClass="path" presetSubtype="0" accel="50000" fill="hold" nodeType="withEffect" p14:presetBounceEnd="64000">
                                      <p:stCondLst>
                                        <p:cond delay="400"/>
                                      </p:stCondLst>
                                      <p:childTnLst>
                                        <p:animMotion origin="layout" path="M -0.87926 -3.44126E-6 L -4.00989E-6 -3.44126E-6 " pathEditMode="relative" rAng="0" ptsTypes="AA" p14:bounceEnd="64000">
                                          <p:cBhvr>
                                            <p:cTn id="56" dur="500" fill="hold"/>
                                            <p:tgtEl>
                                              <p:spTgt spid="27"/>
                                            </p:tgtEl>
                                            <p:attrNameLst>
                                              <p:attrName>ppt_x</p:attrName>
                                              <p:attrName>ppt_y</p:attrName>
                                            </p:attrNameLst>
                                          </p:cBhvr>
                                          <p:rCtr x="43963" y="0"/>
                                        </p:animMotion>
                                      </p:childTnLst>
                                    </p:cTn>
                                  </p:par>
                                </p:childTnLst>
                              </p:cTn>
                            </p:par>
                            <p:par>
                              <p:cTn id="57" fill="hold">
                                <p:stCondLst>
                                  <p:cond delay="3000"/>
                                </p:stCondLst>
                                <p:childTnLst>
                                  <p:par>
                                    <p:cTn id="58" presetID="52" presetClass="entr" presetSubtype="0" fill="hold" grpId="0" nodeType="afterEffect">
                                      <p:stCondLst>
                                        <p:cond delay="0"/>
                                      </p:stCondLst>
                                      <p:childTnLst>
                                        <p:set>
                                          <p:cBhvr>
                                            <p:cTn id="59" dur="1" fill="hold">
                                              <p:stCondLst>
                                                <p:cond delay="0"/>
                                              </p:stCondLst>
                                            </p:cTn>
                                            <p:tgtEl>
                                              <p:spTgt spid="29"/>
                                            </p:tgtEl>
                                            <p:attrNameLst>
                                              <p:attrName>style.visibility</p:attrName>
                                            </p:attrNameLst>
                                          </p:cBhvr>
                                          <p:to>
                                            <p:strVal val="visible"/>
                                          </p:to>
                                        </p:set>
                                        <p:animScale>
                                          <p:cBhvr>
                                            <p:cTn id="60"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1" dur="1000" decel="50000" fill="hold">
                                              <p:stCondLst>
                                                <p:cond delay="0"/>
                                              </p:stCondLst>
                                            </p:cTn>
                                            <p:tgtEl>
                                              <p:spTgt spid="29"/>
                                            </p:tgtEl>
                                            <p:attrNameLst>
                                              <p:attrName>ppt_x</p:attrName>
                                              <p:attrName>ppt_y</p:attrName>
                                            </p:attrNameLst>
                                          </p:cBhvr>
                                        </p:animMotion>
                                        <p:animEffect transition="in" filter="fade">
                                          <p:cBhvr>
                                            <p:cTn id="62" dur="1000"/>
                                            <p:tgtEl>
                                              <p:spTgt spid="29"/>
                                            </p:tgtEl>
                                          </p:cBhvr>
                                        </p:animEffect>
                                      </p:childTnLst>
                                    </p:cTn>
                                  </p:par>
                                  <p:par>
                                    <p:cTn id="63" presetID="52" presetClass="entr" presetSubtype="0" fill="hold" grpId="0" nodeType="withEffect">
                                      <p:stCondLst>
                                        <p:cond delay="200"/>
                                      </p:stCondLst>
                                      <p:iterate type="lt">
                                        <p:tmPct val="0"/>
                                      </p:iterate>
                                      <p:childTnLst>
                                        <p:set>
                                          <p:cBhvr>
                                            <p:cTn id="64" dur="1" fill="hold">
                                              <p:stCondLst>
                                                <p:cond delay="0"/>
                                              </p:stCondLst>
                                            </p:cTn>
                                            <p:tgtEl>
                                              <p:spTgt spid="30"/>
                                            </p:tgtEl>
                                            <p:attrNameLst>
                                              <p:attrName>style.visibility</p:attrName>
                                            </p:attrNameLst>
                                          </p:cBhvr>
                                          <p:to>
                                            <p:strVal val="visible"/>
                                          </p:to>
                                        </p:set>
                                        <p:animScale>
                                          <p:cBhvr>
                                            <p:cTn id="65" dur="10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6" dur="1000" decel="50000" fill="hold">
                                              <p:stCondLst>
                                                <p:cond delay="0"/>
                                              </p:stCondLst>
                                            </p:cTn>
                                            <p:tgtEl>
                                              <p:spTgt spid="30"/>
                                            </p:tgtEl>
                                            <p:attrNameLst>
                                              <p:attrName>ppt_x</p:attrName>
                                              <p:attrName>ppt_y</p:attrName>
                                            </p:attrNameLst>
                                          </p:cBhvr>
                                        </p:animMotion>
                                        <p:animEffect transition="in" filter="fade">
                                          <p:cBhvr>
                                            <p:cTn id="67"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8" grpId="0"/>
          <p:bldP spid="18" grpId="1"/>
          <p:bldP spid="12" grpId="0" animBg="1"/>
          <p:bldP spid="13" grpId="0" animBg="1"/>
          <p:bldP spid="14" grpId="0" animBg="1"/>
          <p:bldP spid="15" grpId="0" animBg="1"/>
          <p:bldP spid="16" grpId="0" animBg="1"/>
          <p:bldP spid="17" grpId="0" animBg="1"/>
          <p:bldP spid="28" grpId="0" animBg="1"/>
          <p:bldP spid="28" grpId="1" animBg="1"/>
          <p:bldP spid="29" grpId="0"/>
          <p:bldP spid="30" grpId="0"/>
          <p:bldP spid="33" grpId="0"/>
          <p:bldP spid="33"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up)">
                                          <p:cBhvr>
                                            <p:cTn id="11" dur="750"/>
                                            <p:tgtEl>
                                              <p:spTgt spid="12"/>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ipe(down)">
                                          <p:cBhvr>
                                            <p:cTn id="14" dur="750"/>
                                            <p:tgtEl>
                                              <p:spTgt spid="14"/>
                                            </p:tgtEl>
                                          </p:cBhvr>
                                        </p:animEffect>
                                      </p:childTnLst>
                                    </p:cTn>
                                  </p:par>
                                  <p:par>
                                    <p:cTn id="15" presetID="22" presetClass="entr" presetSubtype="1" fill="hold" grpId="0" nodeType="withEffect">
                                      <p:stCondLst>
                                        <p:cond delay="500"/>
                                      </p:stCondLst>
                                      <p:childTnLst>
                                        <p:set>
                                          <p:cBhvr>
                                            <p:cTn id="16" dur="1" fill="hold">
                                              <p:stCondLst>
                                                <p:cond delay="0"/>
                                              </p:stCondLst>
                                            </p:cTn>
                                            <p:tgtEl>
                                              <p:spTgt spid="15"/>
                                            </p:tgtEl>
                                            <p:attrNameLst>
                                              <p:attrName>style.visibility</p:attrName>
                                            </p:attrNameLst>
                                          </p:cBhvr>
                                          <p:to>
                                            <p:strVal val="visible"/>
                                          </p:to>
                                        </p:set>
                                        <p:animEffect transition="in" filter="wipe(up)">
                                          <p:cBhvr>
                                            <p:cTn id="17" dur="750"/>
                                            <p:tgtEl>
                                              <p:spTgt spid="15"/>
                                            </p:tgtEl>
                                          </p:cBhvr>
                                        </p:animEffect>
                                      </p:childTnLst>
                                    </p:cTn>
                                  </p:par>
                                  <p:par>
                                    <p:cTn id="18" presetID="22" presetClass="entr" presetSubtype="4" fill="hold" grpId="0" nodeType="withEffect">
                                      <p:stCondLst>
                                        <p:cond delay="500"/>
                                      </p:stCondLst>
                                      <p:childTnLst>
                                        <p:set>
                                          <p:cBhvr>
                                            <p:cTn id="19" dur="1" fill="hold">
                                              <p:stCondLst>
                                                <p:cond delay="0"/>
                                              </p:stCondLst>
                                            </p:cTn>
                                            <p:tgtEl>
                                              <p:spTgt spid="16"/>
                                            </p:tgtEl>
                                            <p:attrNameLst>
                                              <p:attrName>style.visibility</p:attrName>
                                            </p:attrNameLst>
                                          </p:cBhvr>
                                          <p:to>
                                            <p:strVal val="visible"/>
                                          </p:to>
                                        </p:set>
                                        <p:animEffect transition="in" filter="wipe(down)">
                                          <p:cBhvr>
                                            <p:cTn id="20" dur="750"/>
                                            <p:tgtEl>
                                              <p:spTgt spid="16"/>
                                            </p:tgtEl>
                                          </p:cBhvr>
                                        </p:animEffect>
                                      </p:childTnLst>
                                    </p:cTn>
                                  </p:par>
                                  <p:par>
                                    <p:cTn id="21" presetID="22" presetClass="entr" presetSubtype="1" fill="hold" grpId="0" nodeType="withEffect">
                                      <p:stCondLst>
                                        <p:cond delay="100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750"/>
                                            <p:tgtEl>
                                              <p:spTgt spid="13"/>
                                            </p:tgtEl>
                                          </p:cBhvr>
                                        </p:animEffect>
                                      </p:childTnLst>
                                    </p:cTn>
                                  </p:par>
                                  <p:par>
                                    <p:cTn id="24" presetID="22" presetClass="entr" presetSubtype="4" fill="hold" grpId="0" nodeType="withEffect">
                                      <p:stCondLst>
                                        <p:cond delay="1000"/>
                                      </p:stCondLst>
                                      <p:childTnLst>
                                        <p:set>
                                          <p:cBhvr>
                                            <p:cTn id="25" dur="1" fill="hold">
                                              <p:stCondLst>
                                                <p:cond delay="0"/>
                                              </p:stCondLst>
                                            </p:cTn>
                                            <p:tgtEl>
                                              <p:spTgt spid="17"/>
                                            </p:tgtEl>
                                            <p:attrNameLst>
                                              <p:attrName>style.visibility</p:attrName>
                                            </p:attrNameLst>
                                          </p:cBhvr>
                                          <p:to>
                                            <p:strVal val="visible"/>
                                          </p:to>
                                        </p:set>
                                        <p:animEffect transition="in" filter="wipe(down)">
                                          <p:cBhvr>
                                            <p:cTn id="26" dur="750"/>
                                            <p:tgtEl>
                                              <p:spTgt spid="17"/>
                                            </p:tgtEl>
                                          </p:cBhvr>
                                        </p:animEffect>
                                      </p:childTnLst>
                                    </p:cTn>
                                  </p:par>
                                </p:childTnLst>
                              </p:cTn>
                            </p:par>
                            <p:par>
                              <p:cTn id="27" fill="hold">
                                <p:stCondLst>
                                  <p:cond delay="1500"/>
                                </p:stCondLst>
                                <p:childTnLst>
                                  <p:par>
                                    <p:cTn id="28" presetID="10" presetClass="entr" presetSubtype="0" fill="hold" nodeType="after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fade">
                                          <p:cBhvr>
                                            <p:cTn id="30" dur="500"/>
                                            <p:tgtEl>
                                              <p:spTgt spid="2"/>
                                            </p:tgtEl>
                                          </p:cBhvr>
                                        </p:animEffect>
                                      </p:childTnLst>
                                    </p:cTn>
                                  </p:par>
                                  <p:par>
                                    <p:cTn id="31" presetID="63" presetClass="path" presetSubtype="0" accel="50000" fill="hold" nodeType="withEffect">
                                      <p:stCondLst>
                                        <p:cond delay="0"/>
                                      </p:stCondLst>
                                      <p:childTnLst>
                                        <p:animMotion origin="layout" path="M -0.8792 3.7037E-7 L -1.55168E-6 3.7037E-7 " pathEditMode="relative" rAng="0" ptsTypes="AA">
                                          <p:cBhvr>
                                            <p:cTn id="32" dur="500" fill="hold"/>
                                            <p:tgtEl>
                                              <p:spTgt spid="2"/>
                                            </p:tgtEl>
                                            <p:attrNameLst>
                                              <p:attrName>ppt_x</p:attrName>
                                              <p:attrName>ppt_y</p:attrName>
                                            </p:attrNameLst>
                                          </p:cBhvr>
                                          <p:rCtr x="43960" y="0"/>
                                        </p:animMotion>
                                      </p:childTnLst>
                                    </p:cTn>
                                  </p:par>
                                </p:childTnLst>
                              </p:cTn>
                            </p:par>
                            <p:par>
                              <p:cTn id="33" fill="hold">
                                <p:stCondLst>
                                  <p:cond delay="2000"/>
                                </p:stCondLst>
                                <p:childTnLst>
                                  <p:par>
                                    <p:cTn id="34" presetID="53" presetClass="entr" presetSubtype="16"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par>
                                    <p:cTn id="39" presetID="35" presetClass="emph" presetSubtype="0" repeatCount="8000" fill="hold" grpId="1" nodeType="withEffect">
                                      <p:stCondLst>
                                        <p:cond delay="400"/>
                                      </p:stCondLst>
                                      <p:childTnLst>
                                        <p:anim calcmode="discrete" valueType="str">
                                          <p:cBhvr>
                                            <p:cTn id="40" dur="50" fill="hold"/>
                                            <p:tgtEl>
                                              <p:spTgt spid="18"/>
                                            </p:tgtEl>
                                            <p:attrNameLst>
                                              <p:attrName>style.visibility</p:attrName>
                                            </p:attrNameLst>
                                          </p:cBhvr>
                                          <p:tavLst>
                                            <p:tav tm="0">
                                              <p:val>
                                                <p:strVal val="hidden"/>
                                              </p:val>
                                            </p:tav>
                                            <p:tav tm="50000">
                                              <p:val>
                                                <p:strVal val="visible"/>
                                              </p:val>
                                            </p:tav>
                                          </p:tavLst>
                                        </p:anim>
                                      </p:childTnLst>
                                    </p:cTn>
                                  </p:par>
                                </p:childTnLst>
                              </p:cTn>
                            </p:par>
                            <p:par>
                              <p:cTn id="41" fill="hold">
                                <p:stCondLst>
                                  <p:cond delay="2500"/>
                                </p:stCondLst>
                                <p:childTnLst>
                                  <p:par>
                                    <p:cTn id="42" presetID="1" presetClass="entr" presetSubtype="0" fill="hold" grpId="0" nodeType="afterEffect">
                                      <p:stCondLst>
                                        <p:cond delay="0"/>
                                      </p:stCondLst>
                                      <p:childTnLst>
                                        <p:set>
                                          <p:cBhvr>
                                            <p:cTn id="43" dur="1" fill="hold">
                                              <p:stCondLst>
                                                <p:cond delay="0"/>
                                              </p:stCondLst>
                                            </p:cTn>
                                            <p:tgtEl>
                                              <p:spTgt spid="28"/>
                                            </p:tgtEl>
                                            <p:attrNameLst>
                                              <p:attrName>style.visibility</p:attrName>
                                            </p:attrNameLst>
                                          </p:cBhvr>
                                          <p:to>
                                            <p:strVal val="visible"/>
                                          </p:to>
                                        </p:set>
                                      </p:childTnLst>
                                    </p:cTn>
                                  </p:par>
                                  <p:par>
                                    <p:cTn id="44" presetID="0" presetClass="path" presetSubtype="0" accel="50000" decel="50000" fill="hold" grpId="1" nodeType="withEffect">
                                      <p:stCondLst>
                                        <p:cond delay="0"/>
                                      </p:stCondLst>
                                      <p:childTnLst>
                                        <p:animMotion origin="layout" path="M -3.18927E-6 -1.19861 L -3.18927E-6 7.40741E-7 L 0.00039 -0.12153 L -3.18927E-6 7.40741E-7 " pathEditMode="relative" rAng="0" ptsTypes="AAAA">
                                          <p:cBhvr>
                                            <p:cTn id="45" dur="600" fill="hold"/>
                                            <p:tgtEl>
                                              <p:spTgt spid="28"/>
                                            </p:tgtEl>
                                            <p:attrNameLst>
                                              <p:attrName>ppt_x</p:attrName>
                                              <p:attrName>ppt_y</p:attrName>
                                            </p:attrNameLst>
                                          </p:cBhvr>
                                          <p:rCtr x="13" y="59931"/>
                                        </p:animMotion>
                                      </p:childTnLst>
                                    </p:cTn>
                                  </p:par>
                                </p:childTnLst>
                              </p:cTn>
                            </p:par>
                            <p:par>
                              <p:cTn id="46" fill="hold">
                                <p:stCondLst>
                                  <p:cond delay="2500"/>
                                </p:stCondLst>
                                <p:childTnLst>
                                  <p:par>
                                    <p:cTn id="47" presetID="10" presetClass="entr" presetSubtype="0"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500"/>
                                            <p:tgtEl>
                                              <p:spTgt spid="33"/>
                                            </p:tgtEl>
                                          </p:cBhvr>
                                        </p:animEffect>
                                      </p:childTnLst>
                                    </p:cTn>
                                  </p:par>
                                  <p:par>
                                    <p:cTn id="50" presetID="63" presetClass="path" presetSubtype="0" accel="50000" fill="hold" grpId="1" nodeType="withEffect">
                                      <p:stCondLst>
                                        <p:cond delay="0"/>
                                      </p:stCondLst>
                                      <p:childTnLst>
                                        <p:animMotion origin="layout" path="M -0.8792 3.7037E-7 L -1.55168E-6 3.7037E-7 " pathEditMode="relative" rAng="0" ptsTypes="AA">
                                          <p:cBhvr>
                                            <p:cTn id="51" dur="500" fill="hold"/>
                                            <p:tgtEl>
                                              <p:spTgt spid="33"/>
                                            </p:tgtEl>
                                            <p:attrNameLst>
                                              <p:attrName>ppt_x</p:attrName>
                                              <p:attrName>ppt_y</p:attrName>
                                            </p:attrNameLst>
                                          </p:cBhvr>
                                          <p:rCtr x="43960" y="0"/>
                                        </p:animMotion>
                                      </p:childTnLst>
                                    </p:cTn>
                                  </p:par>
                                  <p:par>
                                    <p:cTn id="52" presetID="10" presetClass="entr" presetSubtype="0" fill="hold" nodeType="withEffect">
                                      <p:stCondLst>
                                        <p:cond delay="400"/>
                                      </p:stCondLst>
                                      <p:childTnLst>
                                        <p:set>
                                          <p:cBhvr>
                                            <p:cTn id="53" dur="1" fill="hold">
                                              <p:stCondLst>
                                                <p:cond delay="0"/>
                                              </p:stCondLst>
                                            </p:cTn>
                                            <p:tgtEl>
                                              <p:spTgt spid="27"/>
                                            </p:tgtEl>
                                            <p:attrNameLst>
                                              <p:attrName>style.visibility</p:attrName>
                                            </p:attrNameLst>
                                          </p:cBhvr>
                                          <p:to>
                                            <p:strVal val="visible"/>
                                          </p:to>
                                        </p:set>
                                        <p:animEffect transition="in" filter="fade">
                                          <p:cBhvr>
                                            <p:cTn id="54" dur="500"/>
                                            <p:tgtEl>
                                              <p:spTgt spid="27"/>
                                            </p:tgtEl>
                                          </p:cBhvr>
                                        </p:animEffect>
                                      </p:childTnLst>
                                    </p:cTn>
                                  </p:par>
                                  <p:par>
                                    <p:cTn id="55" presetID="63" presetClass="path" presetSubtype="0" accel="50000" fill="hold" nodeType="withEffect">
                                      <p:stCondLst>
                                        <p:cond delay="400"/>
                                      </p:stCondLst>
                                      <p:childTnLst>
                                        <p:animMotion origin="layout" path="M -0.87926 -3.44126E-6 L -4.00989E-6 -3.44126E-6 " pathEditMode="relative" rAng="0" ptsTypes="AA">
                                          <p:cBhvr>
                                            <p:cTn id="56" dur="500" fill="hold"/>
                                            <p:tgtEl>
                                              <p:spTgt spid="27"/>
                                            </p:tgtEl>
                                            <p:attrNameLst>
                                              <p:attrName>ppt_x</p:attrName>
                                              <p:attrName>ppt_y</p:attrName>
                                            </p:attrNameLst>
                                          </p:cBhvr>
                                          <p:rCtr x="43963" y="0"/>
                                        </p:animMotion>
                                      </p:childTnLst>
                                    </p:cTn>
                                  </p:par>
                                </p:childTnLst>
                              </p:cTn>
                            </p:par>
                            <p:par>
                              <p:cTn id="57" fill="hold">
                                <p:stCondLst>
                                  <p:cond delay="3000"/>
                                </p:stCondLst>
                                <p:childTnLst>
                                  <p:par>
                                    <p:cTn id="58" presetID="52" presetClass="entr" presetSubtype="0" fill="hold" grpId="0" nodeType="afterEffect">
                                      <p:stCondLst>
                                        <p:cond delay="0"/>
                                      </p:stCondLst>
                                      <p:childTnLst>
                                        <p:set>
                                          <p:cBhvr>
                                            <p:cTn id="59" dur="1" fill="hold">
                                              <p:stCondLst>
                                                <p:cond delay="0"/>
                                              </p:stCondLst>
                                            </p:cTn>
                                            <p:tgtEl>
                                              <p:spTgt spid="29"/>
                                            </p:tgtEl>
                                            <p:attrNameLst>
                                              <p:attrName>style.visibility</p:attrName>
                                            </p:attrNameLst>
                                          </p:cBhvr>
                                          <p:to>
                                            <p:strVal val="visible"/>
                                          </p:to>
                                        </p:set>
                                        <p:animScale>
                                          <p:cBhvr>
                                            <p:cTn id="60"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1" dur="1000" decel="50000" fill="hold">
                                              <p:stCondLst>
                                                <p:cond delay="0"/>
                                              </p:stCondLst>
                                            </p:cTn>
                                            <p:tgtEl>
                                              <p:spTgt spid="29"/>
                                            </p:tgtEl>
                                            <p:attrNameLst>
                                              <p:attrName>ppt_x</p:attrName>
                                              <p:attrName>ppt_y</p:attrName>
                                            </p:attrNameLst>
                                          </p:cBhvr>
                                        </p:animMotion>
                                        <p:animEffect transition="in" filter="fade">
                                          <p:cBhvr>
                                            <p:cTn id="62" dur="1000"/>
                                            <p:tgtEl>
                                              <p:spTgt spid="29"/>
                                            </p:tgtEl>
                                          </p:cBhvr>
                                        </p:animEffect>
                                      </p:childTnLst>
                                    </p:cTn>
                                  </p:par>
                                  <p:par>
                                    <p:cTn id="63" presetID="52" presetClass="entr" presetSubtype="0" fill="hold" grpId="0" nodeType="withEffect">
                                      <p:stCondLst>
                                        <p:cond delay="200"/>
                                      </p:stCondLst>
                                      <p:iterate type="lt">
                                        <p:tmPct val="0"/>
                                      </p:iterate>
                                      <p:childTnLst>
                                        <p:set>
                                          <p:cBhvr>
                                            <p:cTn id="64" dur="1" fill="hold">
                                              <p:stCondLst>
                                                <p:cond delay="0"/>
                                              </p:stCondLst>
                                            </p:cTn>
                                            <p:tgtEl>
                                              <p:spTgt spid="30"/>
                                            </p:tgtEl>
                                            <p:attrNameLst>
                                              <p:attrName>style.visibility</p:attrName>
                                            </p:attrNameLst>
                                          </p:cBhvr>
                                          <p:to>
                                            <p:strVal val="visible"/>
                                          </p:to>
                                        </p:set>
                                        <p:animScale>
                                          <p:cBhvr>
                                            <p:cTn id="65" dur="10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6" dur="1000" decel="50000" fill="hold">
                                              <p:stCondLst>
                                                <p:cond delay="0"/>
                                              </p:stCondLst>
                                            </p:cTn>
                                            <p:tgtEl>
                                              <p:spTgt spid="30"/>
                                            </p:tgtEl>
                                            <p:attrNameLst>
                                              <p:attrName>ppt_x</p:attrName>
                                              <p:attrName>ppt_y</p:attrName>
                                            </p:attrNameLst>
                                          </p:cBhvr>
                                        </p:animMotion>
                                        <p:animEffect transition="in" filter="fade">
                                          <p:cBhvr>
                                            <p:cTn id="67"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8" grpId="0"/>
          <p:bldP spid="18" grpId="1"/>
          <p:bldP spid="12" grpId="0" animBg="1"/>
          <p:bldP spid="13" grpId="0" animBg="1"/>
          <p:bldP spid="14" grpId="0" animBg="1"/>
          <p:bldP spid="15" grpId="0" animBg="1"/>
          <p:bldP spid="16" grpId="0" animBg="1"/>
          <p:bldP spid="17" grpId="0" animBg="1"/>
          <p:bldP spid="28" grpId="0" animBg="1"/>
          <p:bldP spid="28" grpId="1" animBg="1"/>
          <p:bldP spid="29" grpId="0"/>
          <p:bldP spid="30" grpId="0"/>
          <p:bldP spid="33" grpId="0"/>
          <p:bldP spid="33" grpId="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764704"/>
            <a:ext cx="2267744" cy="938808"/>
            <a:chOff x="0" y="1482080"/>
            <a:chExt cx="2267744" cy="938808"/>
          </a:xfrm>
        </p:grpSpPr>
        <p:sp>
          <p:nvSpPr>
            <p:cNvPr id="6" name="矩形 5"/>
            <p:cNvSpPr/>
            <p:nvPr/>
          </p:nvSpPr>
          <p:spPr>
            <a:xfrm>
              <a:off x="0" y="1484784"/>
              <a:ext cx="1547664"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661716" y="1482080"/>
              <a:ext cx="72008"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581709" y="1484784"/>
              <a:ext cx="45719"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763688" y="1484784"/>
              <a:ext cx="45719"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163422" y="1482080"/>
              <a:ext cx="104322"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028860" y="1484784"/>
              <a:ext cx="45719"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875390" y="1482080"/>
              <a:ext cx="104322"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TextBox 12"/>
          <p:cNvSpPr txBox="1"/>
          <p:nvPr/>
        </p:nvSpPr>
        <p:spPr>
          <a:xfrm>
            <a:off x="607338" y="764704"/>
            <a:ext cx="1547664" cy="523220"/>
          </a:xfrm>
          <a:prstGeom prst="rect">
            <a:avLst/>
          </a:prstGeom>
          <a:noFill/>
        </p:spPr>
        <p:txBody>
          <a:bodyPr wrap="square" rtlCol="0">
            <a:spAutoFit/>
          </a:bodyPr>
          <a:lstStyle/>
          <a:p>
            <a:r>
              <a:rPr lang="zh-CN" altLang="en-US" sz="2800" dirty="0">
                <a:solidFill>
                  <a:schemeClr val="tx1">
                    <a:lumMod val="50000"/>
                    <a:lumOff val="50000"/>
                  </a:schemeClr>
                </a:solidFill>
                <a:latin typeface="微软雅黑" panose="020B0503020204020204" pitchFamily="34" charset="-122"/>
                <a:ea typeface="微软雅黑" panose="020B0503020204020204" pitchFamily="34" charset="-122"/>
              </a:rPr>
              <a:t>色彩</a:t>
            </a:r>
          </a:p>
        </p:txBody>
      </p:sp>
      <p:sp>
        <p:nvSpPr>
          <p:cNvPr id="14" name="TextBox 13"/>
          <p:cNvSpPr txBox="1"/>
          <p:nvPr/>
        </p:nvSpPr>
        <p:spPr>
          <a:xfrm>
            <a:off x="625137" y="1211106"/>
            <a:ext cx="1547664" cy="523220"/>
          </a:xfrm>
          <a:prstGeom prst="rect">
            <a:avLst/>
          </a:prstGeom>
          <a:noFill/>
        </p:spPr>
        <p:txBody>
          <a:bodyPr wrap="square" rtlCol="0">
            <a:spAutoFit/>
          </a:bodyPr>
          <a:lstStyle/>
          <a:p>
            <a:r>
              <a:rPr lang="zh-CN" altLang="en-US" sz="2800" dirty="0">
                <a:solidFill>
                  <a:srgbClr val="CC9900"/>
                </a:solidFill>
                <a:latin typeface="微软雅黑" panose="020B0503020204020204" pitchFamily="34" charset="-122"/>
                <a:ea typeface="微软雅黑" panose="020B0503020204020204" pitchFamily="34" charset="-122"/>
              </a:rPr>
              <a:t>基础</a:t>
            </a:r>
          </a:p>
        </p:txBody>
      </p:sp>
      <p:sp>
        <p:nvSpPr>
          <p:cNvPr id="15" name="TextBox 14"/>
          <p:cNvSpPr txBox="1"/>
          <p:nvPr/>
        </p:nvSpPr>
        <p:spPr>
          <a:xfrm>
            <a:off x="1638395" y="796214"/>
            <a:ext cx="3386221" cy="923330"/>
          </a:xfrm>
          <a:prstGeom prst="rect">
            <a:avLst/>
          </a:prstGeom>
          <a:noFill/>
        </p:spPr>
        <p:txBody>
          <a:bodyPr wrap="square" rtlCol="0">
            <a:spAutoFit/>
          </a:bodyPr>
          <a:lstStyle/>
          <a:p>
            <a:pPr algn="r"/>
            <a:r>
              <a:rPr lang="en-US" altLang="zh-CN" sz="5400" dirty="0" smtClean="0">
                <a:solidFill>
                  <a:srgbClr val="CC9900"/>
                </a:solidFill>
                <a:latin typeface="Capture it" panose="02000500000000000000" pitchFamily="2" charset="0"/>
              </a:rPr>
              <a:t>COLOUR</a:t>
            </a:r>
            <a:endParaRPr lang="zh-CN" altLang="en-US" sz="5400" dirty="0">
              <a:solidFill>
                <a:srgbClr val="CC9900"/>
              </a:solidFill>
              <a:latin typeface="Capture it" panose="02000500000000000000" pitchFamily="2" charset="0"/>
            </a:endParaRPr>
          </a:p>
        </p:txBody>
      </p:sp>
      <p:sp>
        <p:nvSpPr>
          <p:cNvPr id="18" name="TextBox 17"/>
          <p:cNvSpPr txBox="1"/>
          <p:nvPr/>
        </p:nvSpPr>
        <p:spPr>
          <a:xfrm>
            <a:off x="879238" y="2398849"/>
            <a:ext cx="3620754" cy="458908"/>
          </a:xfrm>
          <a:prstGeom prst="rect">
            <a:avLst/>
          </a:prstGeom>
          <a:noFill/>
        </p:spPr>
        <p:txBody>
          <a:bodyPr wrap="square" rtlCol="0">
            <a:spAutoFit/>
          </a:bodyPr>
          <a:lstStyle/>
          <a:p>
            <a:pPr>
              <a:lnSpc>
                <a:spcPct val="150000"/>
              </a:lnSpc>
            </a:pPr>
            <a:r>
              <a:rPr lang="zh-CN" altLang="en-US" b="1" dirty="0">
                <a:solidFill>
                  <a:schemeClr val="bg1">
                    <a:lumMod val="75000"/>
                  </a:schemeClr>
                </a:solidFill>
                <a:latin typeface="微软雅黑" panose="020B0503020204020204" pitchFamily="34" charset="-122"/>
                <a:ea typeface="微软雅黑" panose="020B0503020204020204" pitchFamily="34" charset="-122"/>
              </a:rPr>
              <a:t> 一、色彩基础</a:t>
            </a:r>
            <a:r>
              <a:rPr lang="en-US" altLang="zh-CN" b="1" dirty="0">
                <a:solidFill>
                  <a:schemeClr val="bg1">
                    <a:lumMod val="75000"/>
                  </a:schemeClr>
                </a:solidFill>
                <a:latin typeface="微软雅黑" panose="020B0503020204020204" pitchFamily="34" charset="-122"/>
                <a:ea typeface="微软雅黑" panose="020B0503020204020204" pitchFamily="34" charset="-122"/>
              </a:rPr>
              <a:t>-</a:t>
            </a:r>
            <a:r>
              <a:rPr lang="zh-CN" altLang="en-US" b="1" dirty="0">
                <a:solidFill>
                  <a:schemeClr val="bg1">
                    <a:lumMod val="75000"/>
                  </a:schemeClr>
                </a:solidFill>
                <a:latin typeface="微软雅黑" panose="020B0503020204020204" pitchFamily="34" charset="-122"/>
                <a:ea typeface="微软雅黑" panose="020B0503020204020204" pitchFamily="34" charset="-122"/>
              </a:rPr>
              <a:t>静物写生作品 </a:t>
            </a:r>
          </a:p>
        </p:txBody>
      </p:sp>
      <p:sp>
        <p:nvSpPr>
          <p:cNvPr id="23" name="TextBox 22"/>
          <p:cNvSpPr txBox="1"/>
          <p:nvPr/>
        </p:nvSpPr>
        <p:spPr>
          <a:xfrm>
            <a:off x="2265834" y="1526595"/>
            <a:ext cx="3351670" cy="246221"/>
          </a:xfrm>
          <a:prstGeom prst="rect">
            <a:avLst/>
          </a:prstGeom>
          <a:noFill/>
        </p:spPr>
        <p:txBody>
          <a:bodyPr wrap="square" rtlCol="0">
            <a:spAutoFit/>
          </a:bodyPr>
          <a:lstStyle/>
          <a:p>
            <a:r>
              <a:rPr lang="en-US" altLang="zh-CN" sz="1000" cap="all" dirty="0">
                <a:solidFill>
                  <a:schemeClr val="bg1">
                    <a:lumMod val="75000"/>
                  </a:schemeClr>
                </a:solidFill>
                <a:latin typeface="微软雅黑" panose="020B0503020204020204" pitchFamily="34" charset="-122"/>
                <a:ea typeface="微软雅黑" panose="020B0503020204020204" pitchFamily="34" charset="-122"/>
              </a:rPr>
              <a:t>Personal  collection  of  works   by</a:t>
            </a:r>
          </a:p>
        </p:txBody>
      </p:sp>
      <p:pic>
        <p:nvPicPr>
          <p:cNvPr id="6147" name="Picture 3" descr="C:\Documents and Settings\Administrator\桌面\biyezuopinji 方.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56896" y="4261549"/>
            <a:ext cx="3547552" cy="1975763"/>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C:\Documents and Settings\Administrator\桌面\Nipic_9602743_20120912203535002356.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57140" y="2279650"/>
            <a:ext cx="1635760" cy="185483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5" descr="C:\Users\Administrator\Desktop\QQ图片20161028164811.jpgQQ图片20161028164811"/>
          <p:cNvPicPr>
            <a:picLocks noChangeAspect="1" noChangeArrowheads="1"/>
          </p:cNvPicPr>
          <p:nvPr/>
        </p:nvPicPr>
        <p:blipFill>
          <a:blip r:embed="rId5" cstate="print"/>
          <a:srcRect/>
          <a:stretch>
            <a:fillRect/>
          </a:stretch>
        </p:blipFill>
        <p:spPr bwMode="auto">
          <a:xfrm>
            <a:off x="7087870" y="2277110"/>
            <a:ext cx="1393190" cy="1858010"/>
          </a:xfrm>
          <a:prstGeom prst="rect">
            <a:avLst/>
          </a:prstGeom>
          <a:noFill/>
          <a:extLst>
            <a:ext uri="{909E8E84-426E-40DD-AFC4-6F175D3DCCD1}">
              <a14:hiddenFill xmlns:a14="http://schemas.microsoft.com/office/drawing/2010/main">
                <a:solidFill>
                  <a:srgbClr val="FFFFFF"/>
                </a:solidFill>
              </a14:hiddenFill>
            </a:ext>
          </a:extLst>
        </p:spPr>
      </p:pic>
      <p:cxnSp>
        <p:nvCxnSpPr>
          <p:cNvPr id="21" name="直接连接符 20"/>
          <p:cNvCxnSpPr/>
          <p:nvPr/>
        </p:nvCxnSpPr>
        <p:spPr>
          <a:xfrm flipV="1">
            <a:off x="607338" y="2205133"/>
            <a:ext cx="0" cy="493048"/>
          </a:xfrm>
          <a:prstGeom prst="line">
            <a:avLst/>
          </a:prstGeom>
          <a:ln>
            <a:solidFill>
              <a:schemeClr val="tx1">
                <a:lumMod val="65000"/>
                <a:lumOff val="35000"/>
              </a:schemeClr>
            </a:solidFill>
            <a:headEnd type="none" w="med" len="med"/>
            <a:tailEnd type="none" w="med" len="med"/>
          </a:ln>
        </p:spPr>
        <p:style>
          <a:lnRef idx="1">
            <a:schemeClr val="accent4"/>
          </a:lnRef>
          <a:fillRef idx="0">
            <a:schemeClr val="accent4"/>
          </a:fillRef>
          <a:effectRef idx="0">
            <a:schemeClr val="accent4"/>
          </a:effectRef>
          <a:fontRef idx="minor">
            <a:schemeClr val="tx1"/>
          </a:fontRef>
        </p:style>
      </p:cxnSp>
      <p:cxnSp>
        <p:nvCxnSpPr>
          <p:cNvPr id="22" name="直接连接符 21"/>
          <p:cNvCxnSpPr/>
          <p:nvPr/>
        </p:nvCxnSpPr>
        <p:spPr>
          <a:xfrm flipH="1">
            <a:off x="607338" y="2060848"/>
            <a:ext cx="7997110" cy="0"/>
          </a:xfrm>
          <a:prstGeom prst="line">
            <a:avLst/>
          </a:prstGeom>
          <a:ln>
            <a:solidFill>
              <a:schemeClr val="tx1">
                <a:lumMod val="65000"/>
                <a:lumOff val="35000"/>
              </a:schemeClr>
            </a:solidFill>
            <a:headEnd type="oval"/>
            <a:tailEnd type="oval"/>
          </a:ln>
        </p:spPr>
        <p:style>
          <a:lnRef idx="1">
            <a:schemeClr val="accent4"/>
          </a:lnRef>
          <a:fillRef idx="0">
            <a:schemeClr val="accent4"/>
          </a:fillRef>
          <a:effectRef idx="0">
            <a:schemeClr val="accent4"/>
          </a:effectRef>
          <a:fontRef idx="minor">
            <a:schemeClr val="tx1"/>
          </a:fontRef>
        </p:style>
      </p:cxnSp>
      <p:cxnSp>
        <p:nvCxnSpPr>
          <p:cNvPr id="24" name="直接连接符 23"/>
          <p:cNvCxnSpPr/>
          <p:nvPr/>
        </p:nvCxnSpPr>
        <p:spPr>
          <a:xfrm>
            <a:off x="607338" y="6237312"/>
            <a:ext cx="3966776" cy="0"/>
          </a:xfrm>
          <a:prstGeom prst="line">
            <a:avLst/>
          </a:prstGeom>
          <a:ln>
            <a:solidFill>
              <a:schemeClr val="tx1">
                <a:lumMod val="65000"/>
                <a:lumOff val="35000"/>
              </a:schemeClr>
            </a:solidFill>
            <a:headEnd type="oval"/>
            <a:tailEnd type="oval"/>
          </a:ln>
        </p:spPr>
        <p:style>
          <a:lnRef idx="1">
            <a:schemeClr val="accent3"/>
          </a:lnRef>
          <a:fillRef idx="0">
            <a:schemeClr val="accent3"/>
          </a:fillRef>
          <a:effectRef idx="0">
            <a:schemeClr val="accent3"/>
          </a:effectRef>
          <a:fontRef idx="minor">
            <a:schemeClr val="tx1"/>
          </a:fontRef>
        </p:style>
      </p:cxnSp>
      <p:sp>
        <p:nvSpPr>
          <p:cNvPr id="27" name="TextBox 26"/>
          <p:cNvSpPr txBox="1"/>
          <p:nvPr/>
        </p:nvSpPr>
        <p:spPr>
          <a:xfrm>
            <a:off x="879238" y="4737918"/>
            <a:ext cx="3620754" cy="923330"/>
          </a:xfrm>
          <a:prstGeom prst="rect">
            <a:avLst/>
          </a:prstGeom>
          <a:noFill/>
        </p:spPr>
        <p:txBody>
          <a:bodyPr wrap="square" rtlCol="0">
            <a:spAutoFit/>
          </a:bodyPr>
          <a:lstStyle/>
          <a:p>
            <a:pPr>
              <a:lnSpc>
                <a:spcPct val="150000"/>
              </a:lnSpc>
            </a:pP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      图</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2-1</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、图</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2-2</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是初学色彩时的静物写生作品，图</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2-3</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是后期的色彩绘画作品，通过几幅的对比，觉得自己在色彩绘画中还是有所进步的。</a:t>
            </a:r>
          </a:p>
        </p:txBody>
      </p:sp>
      <p:sp>
        <p:nvSpPr>
          <p:cNvPr id="28" name="TextBox 27"/>
          <p:cNvSpPr txBox="1"/>
          <p:nvPr/>
        </p:nvSpPr>
        <p:spPr>
          <a:xfrm>
            <a:off x="879238" y="3054967"/>
            <a:ext cx="3620754" cy="1477328"/>
          </a:xfrm>
          <a:prstGeom prst="rect">
            <a:avLst/>
          </a:prstGeom>
          <a:noFill/>
        </p:spPr>
        <p:txBody>
          <a:bodyPr wrap="square" rtlCol="0">
            <a:spAutoFit/>
          </a:bodyPr>
          <a:lstStyle/>
          <a:p>
            <a:pPr>
              <a:lnSpc>
                <a:spcPct val="150000"/>
              </a:lnSpc>
            </a:pP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       装饰</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色彩在设计领域的应用非常广泛，因而在设计学科中占有重要位置。装饰花卉、动物、风景、人物的色彩创意表现课程，是艺术设计学科学生的必修内容。它涵盖了设计学科装饰语言表现的基本知识</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也是步入艺术设计创作的基础。</a:t>
            </a:r>
          </a:p>
        </p:txBody>
      </p:sp>
    </p:spTree>
  </p:cSld>
  <p:clrMapOvr>
    <a:masterClrMapping/>
  </p:clrMapOvr>
  <p:transition spd="slow" advClick="0" advTm="4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8"/>
                                        </p:tgtEl>
                                        <p:attrNameLst>
                                          <p:attrName>ppt_y</p:attrName>
                                        </p:attrNameLst>
                                      </p:cBhvr>
                                      <p:tavLst>
                                        <p:tav tm="0">
                                          <p:val>
                                            <p:strVal val="#ppt_y"/>
                                          </p:val>
                                        </p:tav>
                                        <p:tav tm="100000">
                                          <p:val>
                                            <p:strVal val="#ppt_y"/>
                                          </p:val>
                                        </p:tav>
                                      </p:tavLst>
                                    </p:anim>
                                    <p:anim calcmode="lin" valueType="num">
                                      <p:cBhvr>
                                        <p:cTn id="9"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8"/>
                                        </p:tgtEl>
                                      </p:cBhvr>
                                    </p:animEffect>
                                  </p:childTnLst>
                                </p:cTn>
                              </p:par>
                            </p:childTnLst>
                          </p:cTn>
                        </p:par>
                        <p:par>
                          <p:cTn id="12" fill="hold">
                            <p:stCondLst>
                              <p:cond delay="1200"/>
                            </p:stCondLst>
                            <p:childTnLst>
                              <p:par>
                                <p:cTn id="13" presetID="22" presetClass="entr" presetSubtype="2"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right)">
                                      <p:cBhvr>
                                        <p:cTn id="15" dur="500"/>
                                        <p:tgtEl>
                                          <p:spTgt spid="22"/>
                                        </p:tgtEl>
                                      </p:cBhvr>
                                    </p:animEffect>
                                  </p:childTnLst>
                                </p:cTn>
                              </p:par>
                              <p:par>
                                <p:cTn id="16" presetID="22" presetClass="entr" presetSubtype="1" fill="hold" nodeType="with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wipe(up)">
                                      <p:cBhvr>
                                        <p:cTn id="18" dur="500"/>
                                        <p:tgtEl>
                                          <p:spTgt spid="21"/>
                                        </p:tgtEl>
                                      </p:cBhvr>
                                    </p:animEffect>
                                  </p:childTnLst>
                                </p:cTn>
                              </p:par>
                              <p:par>
                                <p:cTn id="19" presetID="22" presetClass="entr" presetSubtype="8" fill="hold" nodeType="with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left)">
                                      <p:cBhvr>
                                        <p:cTn id="21" dur="500"/>
                                        <p:tgtEl>
                                          <p:spTgt spid="24"/>
                                        </p:tgtEl>
                                      </p:cBhvr>
                                    </p:animEffect>
                                  </p:childTnLst>
                                </p:cTn>
                              </p:par>
                              <p:par>
                                <p:cTn id="22" presetID="42" presetClass="entr" presetSubtype="0" fill="hold" grpId="0"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1000"/>
                                        <p:tgtEl>
                                          <p:spTgt spid="28"/>
                                        </p:tgtEl>
                                      </p:cBhvr>
                                    </p:animEffect>
                                    <p:anim calcmode="lin" valueType="num">
                                      <p:cBhvr>
                                        <p:cTn id="25" dur="1000" fill="hold"/>
                                        <p:tgtEl>
                                          <p:spTgt spid="28"/>
                                        </p:tgtEl>
                                        <p:attrNameLst>
                                          <p:attrName>ppt_x</p:attrName>
                                        </p:attrNameLst>
                                      </p:cBhvr>
                                      <p:tavLst>
                                        <p:tav tm="0">
                                          <p:val>
                                            <p:strVal val="#ppt_x"/>
                                          </p:val>
                                        </p:tav>
                                        <p:tav tm="100000">
                                          <p:val>
                                            <p:strVal val="#ppt_x"/>
                                          </p:val>
                                        </p:tav>
                                      </p:tavLst>
                                    </p:anim>
                                    <p:anim calcmode="lin" valueType="num">
                                      <p:cBhvr>
                                        <p:cTn id="26" dur="1000" fill="hold"/>
                                        <p:tgtEl>
                                          <p:spTgt spid="28"/>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1000"/>
                                        <p:tgtEl>
                                          <p:spTgt spid="27"/>
                                        </p:tgtEl>
                                      </p:cBhvr>
                                    </p:animEffect>
                                    <p:anim calcmode="lin" valueType="num">
                                      <p:cBhvr>
                                        <p:cTn id="30" dur="1000" fill="hold"/>
                                        <p:tgtEl>
                                          <p:spTgt spid="27"/>
                                        </p:tgtEl>
                                        <p:attrNameLst>
                                          <p:attrName>ppt_x</p:attrName>
                                        </p:attrNameLst>
                                      </p:cBhvr>
                                      <p:tavLst>
                                        <p:tav tm="0">
                                          <p:val>
                                            <p:strVal val="#ppt_x"/>
                                          </p:val>
                                        </p:tav>
                                        <p:tav tm="100000">
                                          <p:val>
                                            <p:strVal val="#ppt_x"/>
                                          </p:val>
                                        </p:tav>
                                      </p:tavLst>
                                    </p:anim>
                                    <p:anim calcmode="lin" valueType="num">
                                      <p:cBhvr>
                                        <p:cTn id="31"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7" grpId="0"/>
      <p:bldP spid="2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764704"/>
            <a:ext cx="2267744" cy="938808"/>
            <a:chOff x="0" y="1482080"/>
            <a:chExt cx="2267744" cy="938808"/>
          </a:xfrm>
        </p:grpSpPr>
        <p:sp>
          <p:nvSpPr>
            <p:cNvPr id="5" name="矩形 4"/>
            <p:cNvSpPr/>
            <p:nvPr/>
          </p:nvSpPr>
          <p:spPr>
            <a:xfrm>
              <a:off x="0" y="1484784"/>
              <a:ext cx="1547664"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661716" y="1482080"/>
              <a:ext cx="72008"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581709" y="1484784"/>
              <a:ext cx="45719"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763688" y="1484784"/>
              <a:ext cx="45719"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2163422" y="1482080"/>
              <a:ext cx="104322"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28860" y="1484784"/>
              <a:ext cx="45719"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875390" y="1482080"/>
              <a:ext cx="104322"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TextBox 11"/>
          <p:cNvSpPr txBox="1"/>
          <p:nvPr/>
        </p:nvSpPr>
        <p:spPr>
          <a:xfrm>
            <a:off x="607338" y="764704"/>
            <a:ext cx="1547664" cy="523220"/>
          </a:xfrm>
          <a:prstGeom prst="rect">
            <a:avLst/>
          </a:prstGeom>
          <a:noFill/>
        </p:spPr>
        <p:txBody>
          <a:bodyPr wrap="square" rtlCol="0">
            <a:spAutoFit/>
          </a:bodyPr>
          <a:lstStyle/>
          <a:p>
            <a:r>
              <a:rPr lang="zh-CN" altLang="en-US" sz="2800" dirty="0">
                <a:solidFill>
                  <a:schemeClr val="tx1">
                    <a:lumMod val="50000"/>
                    <a:lumOff val="50000"/>
                  </a:schemeClr>
                </a:solidFill>
                <a:latin typeface="微软雅黑" panose="020B0503020204020204" pitchFamily="34" charset="-122"/>
                <a:ea typeface="微软雅黑" panose="020B0503020204020204" pitchFamily="34" charset="-122"/>
              </a:rPr>
              <a:t>色彩</a:t>
            </a:r>
          </a:p>
        </p:txBody>
      </p:sp>
      <p:sp>
        <p:nvSpPr>
          <p:cNvPr id="13" name="TextBox 12"/>
          <p:cNvSpPr txBox="1"/>
          <p:nvPr/>
        </p:nvSpPr>
        <p:spPr>
          <a:xfrm>
            <a:off x="625137" y="1211106"/>
            <a:ext cx="1547664" cy="523220"/>
          </a:xfrm>
          <a:prstGeom prst="rect">
            <a:avLst/>
          </a:prstGeom>
          <a:noFill/>
        </p:spPr>
        <p:txBody>
          <a:bodyPr wrap="square" rtlCol="0">
            <a:spAutoFit/>
          </a:bodyPr>
          <a:lstStyle/>
          <a:p>
            <a:r>
              <a:rPr lang="zh-CN" altLang="en-US" sz="2800" dirty="0">
                <a:solidFill>
                  <a:srgbClr val="CC9900"/>
                </a:solidFill>
                <a:latin typeface="微软雅黑" panose="020B0503020204020204" pitchFamily="34" charset="-122"/>
                <a:ea typeface="微软雅黑" panose="020B0503020204020204" pitchFamily="34" charset="-122"/>
              </a:rPr>
              <a:t>构成</a:t>
            </a:r>
          </a:p>
        </p:txBody>
      </p:sp>
      <p:sp>
        <p:nvSpPr>
          <p:cNvPr id="14" name="TextBox 13"/>
          <p:cNvSpPr txBox="1"/>
          <p:nvPr/>
        </p:nvSpPr>
        <p:spPr>
          <a:xfrm>
            <a:off x="1638395" y="796214"/>
            <a:ext cx="3386221" cy="923330"/>
          </a:xfrm>
          <a:prstGeom prst="rect">
            <a:avLst/>
          </a:prstGeom>
          <a:noFill/>
        </p:spPr>
        <p:txBody>
          <a:bodyPr wrap="square" rtlCol="0">
            <a:spAutoFit/>
          </a:bodyPr>
          <a:lstStyle/>
          <a:p>
            <a:pPr algn="r"/>
            <a:r>
              <a:rPr lang="en-US" altLang="zh-CN" sz="5400" dirty="0" smtClean="0">
                <a:solidFill>
                  <a:srgbClr val="CC9900"/>
                </a:solidFill>
                <a:latin typeface="Capture it" panose="02000500000000000000" pitchFamily="2" charset="0"/>
              </a:rPr>
              <a:t>COLOUR</a:t>
            </a:r>
            <a:endParaRPr lang="zh-CN" altLang="en-US" sz="5400" dirty="0">
              <a:solidFill>
                <a:srgbClr val="CC9900"/>
              </a:solidFill>
              <a:latin typeface="Capture it" panose="02000500000000000000" pitchFamily="2" charset="0"/>
            </a:endParaRPr>
          </a:p>
        </p:txBody>
      </p:sp>
      <p:sp>
        <p:nvSpPr>
          <p:cNvPr id="17" name="TextBox 16"/>
          <p:cNvSpPr txBox="1"/>
          <p:nvPr/>
        </p:nvSpPr>
        <p:spPr>
          <a:xfrm>
            <a:off x="2265834" y="1526595"/>
            <a:ext cx="3351670" cy="246221"/>
          </a:xfrm>
          <a:prstGeom prst="rect">
            <a:avLst/>
          </a:prstGeom>
          <a:noFill/>
        </p:spPr>
        <p:txBody>
          <a:bodyPr wrap="square" rtlCol="0">
            <a:spAutoFit/>
          </a:bodyPr>
          <a:lstStyle/>
          <a:p>
            <a:r>
              <a:rPr lang="en-US" altLang="zh-CN" sz="1000" cap="all" dirty="0">
                <a:solidFill>
                  <a:schemeClr val="bg1">
                    <a:lumMod val="75000"/>
                  </a:schemeClr>
                </a:solidFill>
                <a:latin typeface="微软雅黑" panose="020B0503020204020204" pitchFamily="34" charset="-122"/>
                <a:ea typeface="微软雅黑" panose="020B0503020204020204" pitchFamily="34" charset="-122"/>
              </a:rPr>
              <a:t>Personal  collection  of  works   by</a:t>
            </a:r>
          </a:p>
        </p:txBody>
      </p:sp>
      <p:pic>
        <p:nvPicPr>
          <p:cNvPr id="7170" name="Picture 2" descr="C:\Documents and Settings\Administrator\桌面\biyezuopinji 方.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279" y="3289345"/>
            <a:ext cx="3554826" cy="2910808"/>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descr="C:\Documents and Settings\Administrator\桌面\55.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9142" y="2276872"/>
            <a:ext cx="3554826" cy="903969"/>
          </a:xfrm>
          <a:prstGeom prst="rect">
            <a:avLst/>
          </a:prstGeom>
          <a:noFill/>
          <a:extLst>
            <a:ext uri="{909E8E84-426E-40DD-AFC4-6F175D3DCCD1}">
              <a14:hiddenFill xmlns:a14="http://schemas.microsoft.com/office/drawing/2010/main">
                <a:solidFill>
                  <a:srgbClr val="FFFFFF"/>
                </a:solidFill>
              </a14:hiddenFill>
            </a:ext>
          </a:extLst>
        </p:spPr>
      </p:pic>
      <p:cxnSp>
        <p:nvCxnSpPr>
          <p:cNvPr id="24" name="直接连接符 23"/>
          <p:cNvCxnSpPr/>
          <p:nvPr/>
        </p:nvCxnSpPr>
        <p:spPr>
          <a:xfrm flipV="1">
            <a:off x="8604448" y="2205133"/>
            <a:ext cx="0" cy="493048"/>
          </a:xfrm>
          <a:prstGeom prst="line">
            <a:avLst/>
          </a:prstGeom>
          <a:ln>
            <a:solidFill>
              <a:schemeClr val="tx1">
                <a:lumMod val="65000"/>
                <a:lumOff val="35000"/>
              </a:schemeClr>
            </a:solidFill>
            <a:headEnd type="none" w="med" len="med"/>
            <a:tailEnd type="none" w="med" len="med"/>
          </a:ln>
        </p:spPr>
        <p:style>
          <a:lnRef idx="1">
            <a:schemeClr val="accent4"/>
          </a:lnRef>
          <a:fillRef idx="0">
            <a:schemeClr val="accent4"/>
          </a:fillRef>
          <a:effectRef idx="0">
            <a:schemeClr val="accent4"/>
          </a:effectRef>
          <a:fontRef idx="minor">
            <a:schemeClr val="tx1"/>
          </a:fontRef>
        </p:style>
      </p:cxnSp>
      <p:cxnSp>
        <p:nvCxnSpPr>
          <p:cNvPr id="25" name="直接连接符 24"/>
          <p:cNvCxnSpPr/>
          <p:nvPr/>
        </p:nvCxnSpPr>
        <p:spPr>
          <a:xfrm flipH="1">
            <a:off x="607338" y="2060848"/>
            <a:ext cx="7997110" cy="0"/>
          </a:xfrm>
          <a:prstGeom prst="line">
            <a:avLst/>
          </a:prstGeom>
          <a:ln>
            <a:solidFill>
              <a:schemeClr val="tx1">
                <a:lumMod val="65000"/>
                <a:lumOff val="35000"/>
              </a:schemeClr>
            </a:solidFill>
            <a:headEnd type="oval"/>
            <a:tailEnd type="oval"/>
          </a:ln>
        </p:spPr>
        <p:style>
          <a:lnRef idx="1">
            <a:schemeClr val="accent4"/>
          </a:lnRef>
          <a:fillRef idx="0">
            <a:schemeClr val="accent4"/>
          </a:fillRef>
          <a:effectRef idx="0">
            <a:schemeClr val="accent4"/>
          </a:effectRef>
          <a:fontRef idx="minor">
            <a:schemeClr val="tx1"/>
          </a:fontRef>
        </p:style>
      </p:cxnSp>
      <p:cxnSp>
        <p:nvCxnSpPr>
          <p:cNvPr id="26" name="直接连接符 25"/>
          <p:cNvCxnSpPr/>
          <p:nvPr/>
        </p:nvCxnSpPr>
        <p:spPr>
          <a:xfrm>
            <a:off x="4637672" y="6237312"/>
            <a:ext cx="3966776" cy="0"/>
          </a:xfrm>
          <a:prstGeom prst="line">
            <a:avLst/>
          </a:prstGeom>
          <a:ln>
            <a:solidFill>
              <a:schemeClr val="tx1">
                <a:lumMod val="65000"/>
                <a:lumOff val="35000"/>
              </a:schemeClr>
            </a:solidFill>
            <a:headEnd type="oval"/>
            <a:tailEnd type="oval"/>
          </a:ln>
        </p:spPr>
        <p:style>
          <a:lnRef idx="1">
            <a:schemeClr val="accent3"/>
          </a:lnRef>
          <a:fillRef idx="0">
            <a:schemeClr val="accent3"/>
          </a:fillRef>
          <a:effectRef idx="0">
            <a:schemeClr val="accent3"/>
          </a:effectRef>
          <a:fontRef idx="minor">
            <a:schemeClr val="tx1"/>
          </a:fontRef>
        </p:style>
      </p:cxnSp>
      <p:sp>
        <p:nvSpPr>
          <p:cNvPr id="31" name="TextBox 30"/>
          <p:cNvSpPr txBox="1"/>
          <p:nvPr/>
        </p:nvSpPr>
        <p:spPr>
          <a:xfrm>
            <a:off x="4788024" y="2276872"/>
            <a:ext cx="3620754" cy="458908"/>
          </a:xfrm>
          <a:prstGeom prst="rect">
            <a:avLst/>
          </a:prstGeom>
          <a:noFill/>
        </p:spPr>
        <p:txBody>
          <a:bodyPr wrap="square" rtlCol="0">
            <a:spAutoFit/>
          </a:bodyPr>
          <a:lstStyle/>
          <a:p>
            <a:pPr>
              <a:lnSpc>
                <a:spcPct val="150000"/>
              </a:lnSpc>
            </a:pPr>
            <a:r>
              <a:rPr lang="zh-CN" altLang="en-US" b="1" dirty="0">
                <a:solidFill>
                  <a:schemeClr val="bg1">
                    <a:lumMod val="75000"/>
                  </a:schemeClr>
                </a:solidFill>
                <a:latin typeface="微软雅黑" panose="020B0503020204020204" pitchFamily="34" charset="-122"/>
                <a:ea typeface="微软雅黑" panose="020B0503020204020204" pitchFamily="34" charset="-122"/>
              </a:rPr>
              <a:t>二、色彩构成作品</a:t>
            </a:r>
          </a:p>
        </p:txBody>
      </p:sp>
      <p:sp>
        <p:nvSpPr>
          <p:cNvPr id="32" name="TextBox 31"/>
          <p:cNvSpPr txBox="1"/>
          <p:nvPr/>
        </p:nvSpPr>
        <p:spPr>
          <a:xfrm>
            <a:off x="4788024" y="5301208"/>
            <a:ext cx="3620754" cy="923330"/>
          </a:xfrm>
          <a:prstGeom prst="rect">
            <a:avLst/>
          </a:prstGeom>
          <a:noFill/>
        </p:spPr>
        <p:txBody>
          <a:bodyPr wrap="square" rtlCol="0">
            <a:spAutoFit/>
          </a:bodyPr>
          <a:lstStyle/>
          <a:p>
            <a:pPr>
              <a:lnSpc>
                <a:spcPct val="150000"/>
              </a:lnSpc>
            </a:pP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       图</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2-8</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是通过为期一学期的色彩构成学习之后所作的色彩创作，作为装饰画它体现的是一种宁静与和谐的美 。</a:t>
            </a:r>
          </a:p>
        </p:txBody>
      </p:sp>
      <p:sp>
        <p:nvSpPr>
          <p:cNvPr id="33" name="TextBox 32"/>
          <p:cNvSpPr txBox="1"/>
          <p:nvPr/>
        </p:nvSpPr>
        <p:spPr>
          <a:xfrm>
            <a:off x="4788024" y="2932990"/>
            <a:ext cx="3620754" cy="2308324"/>
          </a:xfrm>
          <a:prstGeom prst="rect">
            <a:avLst/>
          </a:prstGeom>
          <a:noFill/>
        </p:spPr>
        <p:txBody>
          <a:bodyPr wrap="square" rtlCol="0">
            <a:spAutoFit/>
          </a:bodyPr>
          <a:lstStyle/>
          <a:p>
            <a:pPr>
              <a:lnSpc>
                <a:spcPct val="150000"/>
              </a:lnSpc>
            </a:pP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       色彩</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构成即色彩的相互作用，是从人对色彩的知觉和心理效果出发，用科学分析的方法，把复杂的色彩现象还原为基本要素，利用色彩在空间、量与质上的可变幻性，按照一定的规律去组合各构成之间的相互关系，再创造出新的色彩效果的过程。色彩构成是艺术设计的基础理论之一，它与平面构成及立体构成有着不可分割的关系，色彩不能脱离形体、空间、位置、面积、肌理等而独立存在。</a:t>
            </a:r>
            <a:endPar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4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1"/>
                                        </p:tgtEl>
                                        <p:attrNameLst>
                                          <p:attrName>ppt_y</p:attrName>
                                        </p:attrNameLst>
                                      </p:cBhvr>
                                      <p:tavLst>
                                        <p:tav tm="0">
                                          <p:val>
                                            <p:strVal val="#ppt_y"/>
                                          </p:val>
                                        </p:tav>
                                        <p:tav tm="100000">
                                          <p:val>
                                            <p:strVal val="#ppt_y"/>
                                          </p:val>
                                        </p:tav>
                                      </p:tavLst>
                                    </p:anim>
                                    <p:anim calcmode="lin" valueType="num">
                                      <p:cBhvr>
                                        <p:cTn id="9"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1"/>
                                        </p:tgtEl>
                                      </p:cBhvr>
                                    </p:animEffect>
                                  </p:childTnLst>
                                </p:cTn>
                              </p:par>
                            </p:childTnLst>
                          </p:cTn>
                        </p:par>
                        <p:par>
                          <p:cTn id="12" fill="hold">
                            <p:stCondLst>
                              <p:cond delay="850"/>
                            </p:stCondLst>
                            <p:childTnLst>
                              <p:par>
                                <p:cTn id="13" presetID="22" presetClass="entr" presetSubtype="2"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right)">
                                      <p:cBhvr>
                                        <p:cTn id="15" dur="500"/>
                                        <p:tgtEl>
                                          <p:spTgt spid="25"/>
                                        </p:tgtEl>
                                      </p:cBhvr>
                                    </p:animEffect>
                                  </p:childTnLst>
                                </p:cTn>
                              </p:par>
                              <p:par>
                                <p:cTn id="16" presetID="22" presetClass="entr" presetSubtype="1" fill="hold" nodeType="with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wipe(up)">
                                      <p:cBhvr>
                                        <p:cTn id="18" dur="500"/>
                                        <p:tgtEl>
                                          <p:spTgt spid="24"/>
                                        </p:tgtEl>
                                      </p:cBhvr>
                                    </p:animEffect>
                                  </p:childTnLst>
                                </p:cTn>
                              </p:par>
                              <p:par>
                                <p:cTn id="19" presetID="22" presetClass="entr" presetSubtype="8" fill="hold" nodeType="with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wipe(left)">
                                      <p:cBhvr>
                                        <p:cTn id="21" dur="500"/>
                                        <p:tgtEl>
                                          <p:spTgt spid="26"/>
                                        </p:tgtEl>
                                      </p:cBhvr>
                                    </p:animEffect>
                                  </p:childTnLst>
                                </p:cTn>
                              </p:par>
                              <p:par>
                                <p:cTn id="22" presetID="42" presetClass="entr" presetSubtype="0"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1000"/>
                                        <p:tgtEl>
                                          <p:spTgt spid="33"/>
                                        </p:tgtEl>
                                      </p:cBhvr>
                                    </p:animEffect>
                                    <p:anim calcmode="lin" valueType="num">
                                      <p:cBhvr>
                                        <p:cTn id="25" dur="1000" fill="hold"/>
                                        <p:tgtEl>
                                          <p:spTgt spid="33"/>
                                        </p:tgtEl>
                                        <p:attrNameLst>
                                          <p:attrName>ppt_x</p:attrName>
                                        </p:attrNameLst>
                                      </p:cBhvr>
                                      <p:tavLst>
                                        <p:tav tm="0">
                                          <p:val>
                                            <p:strVal val="#ppt_x"/>
                                          </p:val>
                                        </p:tav>
                                        <p:tav tm="100000">
                                          <p:val>
                                            <p:strVal val="#ppt_x"/>
                                          </p:val>
                                        </p:tav>
                                      </p:tavLst>
                                    </p:anim>
                                    <p:anim calcmode="lin" valueType="num">
                                      <p:cBhvr>
                                        <p:cTn id="26" dur="1000" fill="hold"/>
                                        <p:tgtEl>
                                          <p:spTgt spid="33"/>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fade">
                                      <p:cBhvr>
                                        <p:cTn id="29" dur="1000"/>
                                        <p:tgtEl>
                                          <p:spTgt spid="32"/>
                                        </p:tgtEl>
                                      </p:cBhvr>
                                    </p:animEffect>
                                    <p:anim calcmode="lin" valueType="num">
                                      <p:cBhvr>
                                        <p:cTn id="30" dur="1000" fill="hold"/>
                                        <p:tgtEl>
                                          <p:spTgt spid="32"/>
                                        </p:tgtEl>
                                        <p:attrNameLst>
                                          <p:attrName>ppt_x</p:attrName>
                                        </p:attrNameLst>
                                      </p:cBhvr>
                                      <p:tavLst>
                                        <p:tav tm="0">
                                          <p:val>
                                            <p:strVal val="#ppt_x"/>
                                          </p:val>
                                        </p:tav>
                                        <p:tav tm="100000">
                                          <p:val>
                                            <p:strVal val="#ppt_x"/>
                                          </p:val>
                                        </p:tav>
                                      </p:tavLst>
                                    </p:anim>
                                    <p:anim calcmode="lin" valueType="num">
                                      <p:cBhvr>
                                        <p:cTn id="31"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0" y="-27384"/>
            <a:ext cx="9144000" cy="688538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684584" y="260648"/>
            <a:ext cx="1008112" cy="4708981"/>
          </a:xfrm>
          <a:prstGeom prst="rect">
            <a:avLst/>
          </a:prstGeom>
          <a:noFill/>
        </p:spPr>
        <p:txBody>
          <a:bodyPr wrap="square" rtlCol="0">
            <a:spAutoFit/>
          </a:bodyPr>
          <a:lstStyle/>
          <a:p>
            <a:r>
              <a:rPr lang="en-US" altLang="zh-CN" sz="30000" b="1" dirty="0" smtClean="0">
                <a:solidFill>
                  <a:schemeClr val="bg1"/>
                </a:solidFill>
                <a:latin typeface="微软雅黑" panose="020B0503020204020204" pitchFamily="34" charset="-122"/>
                <a:ea typeface="微软雅黑" panose="020B0503020204020204" pitchFamily="34" charset="-122"/>
              </a:rPr>
              <a:t>2</a:t>
            </a:r>
            <a:endParaRPr lang="zh-CN" altLang="en-US" sz="30000" b="1"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1480251" y="-27384"/>
            <a:ext cx="72008" cy="69373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75000"/>
                </a:schemeClr>
              </a:solidFill>
            </a:endParaRPr>
          </a:p>
        </p:txBody>
      </p:sp>
      <p:sp>
        <p:nvSpPr>
          <p:cNvPr id="7" name="矩形 6"/>
          <p:cNvSpPr/>
          <p:nvPr/>
        </p:nvSpPr>
        <p:spPr>
          <a:xfrm>
            <a:off x="2047784" y="-27384"/>
            <a:ext cx="72008" cy="693735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75000"/>
                </a:schemeClr>
              </a:solidFill>
            </a:endParaRPr>
          </a:p>
        </p:txBody>
      </p:sp>
      <p:sp>
        <p:nvSpPr>
          <p:cNvPr id="8" name="矩形 7"/>
          <p:cNvSpPr/>
          <p:nvPr/>
        </p:nvSpPr>
        <p:spPr>
          <a:xfrm>
            <a:off x="1636235" y="-27384"/>
            <a:ext cx="45719" cy="693735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75000"/>
                </a:schemeClr>
              </a:solidFill>
            </a:endParaRPr>
          </a:p>
        </p:txBody>
      </p:sp>
      <p:sp>
        <p:nvSpPr>
          <p:cNvPr id="9" name="矩形 8"/>
          <p:cNvSpPr/>
          <p:nvPr/>
        </p:nvSpPr>
        <p:spPr>
          <a:xfrm>
            <a:off x="1731103" y="-27384"/>
            <a:ext cx="181196" cy="6937353"/>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75000"/>
                </a:schemeClr>
              </a:solidFill>
            </a:endParaRPr>
          </a:p>
        </p:txBody>
      </p:sp>
      <p:sp>
        <p:nvSpPr>
          <p:cNvPr id="10" name="矩形 9"/>
          <p:cNvSpPr/>
          <p:nvPr/>
        </p:nvSpPr>
        <p:spPr>
          <a:xfrm>
            <a:off x="1947127" y="-27384"/>
            <a:ext cx="45719" cy="693735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75000"/>
                </a:schemeClr>
              </a:solidFill>
            </a:endParaRPr>
          </a:p>
        </p:txBody>
      </p:sp>
      <p:sp>
        <p:nvSpPr>
          <p:cNvPr id="11" name="矩形 10"/>
          <p:cNvSpPr/>
          <p:nvPr/>
        </p:nvSpPr>
        <p:spPr>
          <a:xfrm>
            <a:off x="2150017" y="-27384"/>
            <a:ext cx="45719" cy="69373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75000"/>
                </a:schemeClr>
              </a:solidFill>
            </a:endParaRPr>
          </a:p>
        </p:txBody>
      </p:sp>
      <p:grpSp>
        <p:nvGrpSpPr>
          <p:cNvPr id="2" name="组合 1"/>
          <p:cNvGrpSpPr/>
          <p:nvPr/>
        </p:nvGrpSpPr>
        <p:grpSpPr>
          <a:xfrm>
            <a:off x="1259632" y="1412776"/>
            <a:ext cx="4104456" cy="3168352"/>
            <a:chOff x="1259632" y="1412776"/>
            <a:chExt cx="4104456" cy="3168352"/>
          </a:xfrm>
        </p:grpSpPr>
        <p:sp>
          <p:nvSpPr>
            <p:cNvPr id="12" name="矩形 11"/>
            <p:cNvSpPr/>
            <p:nvPr/>
          </p:nvSpPr>
          <p:spPr>
            <a:xfrm>
              <a:off x="1259632" y="1412776"/>
              <a:ext cx="4104456" cy="3154710"/>
            </a:xfrm>
            <a:prstGeom prst="rect">
              <a:avLst/>
            </a:prstGeom>
            <a:noFill/>
          </p:spPr>
          <p:txBody>
            <a:bodyPr wrap="square" lIns="91440" tIns="45720" rIns="91440" bIns="45720">
              <a:spAutoFit/>
            </a:bodyPr>
            <a:lstStyle/>
            <a:p>
              <a:pPr algn="ctr"/>
              <a:r>
                <a:rPr lang="en-US" altLang="zh-CN" sz="19900" b="1" dirty="0" err="1" smtClean="0">
                  <a:ln w="31750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latin typeface="Times New Roman" panose="02020603050405020304" pitchFamily="18" charset="0"/>
                  <a:cs typeface="Times New Roman" panose="02020603050405020304" pitchFamily="18" charset="0"/>
                </a:rPr>
                <a:t>nd</a:t>
              </a:r>
              <a:endParaRPr lang="zh-CN" altLang="en-US" sz="19900" b="1" cap="none" spc="0" dirty="0">
                <a:ln w="31750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latin typeface="Times New Roman" panose="02020603050405020304" pitchFamily="18" charset="0"/>
                <a:cs typeface="Times New Roman" panose="02020603050405020304" pitchFamily="18" charset="0"/>
              </a:endParaRPr>
            </a:p>
          </p:txBody>
        </p:sp>
        <p:sp>
          <p:nvSpPr>
            <p:cNvPr id="13" name="TextBox 12"/>
            <p:cNvSpPr txBox="1"/>
            <p:nvPr/>
          </p:nvSpPr>
          <p:spPr>
            <a:xfrm>
              <a:off x="1807740" y="1426418"/>
              <a:ext cx="3124300" cy="3154710"/>
            </a:xfrm>
            <a:prstGeom prst="rect">
              <a:avLst/>
            </a:prstGeom>
            <a:noFill/>
          </p:spPr>
          <p:txBody>
            <a:bodyPr wrap="square" rtlCol="0">
              <a:spAutoFit/>
            </a:bodyPr>
            <a:lstStyle/>
            <a:p>
              <a:r>
                <a:rPr lang="en-US" altLang="zh-CN" sz="19900" b="1" dirty="0" err="1" smtClean="0">
                  <a:solidFill>
                    <a:schemeClr val="bg1">
                      <a:lumMod val="65000"/>
                    </a:schemeClr>
                  </a:solidFill>
                  <a:latin typeface="Times New Roman" panose="02020603050405020304" pitchFamily="18" charset="0"/>
                  <a:cs typeface="Times New Roman" panose="02020603050405020304" pitchFamily="18" charset="0"/>
                </a:rPr>
                <a:t>nd</a:t>
              </a:r>
              <a:endParaRPr lang="zh-CN" altLang="en-US" sz="19900" b="1" dirty="0">
                <a:solidFill>
                  <a:schemeClr val="bg1">
                    <a:lumMod val="65000"/>
                  </a:schemeClr>
                </a:solidFill>
                <a:latin typeface="Times New Roman" panose="02020603050405020304" pitchFamily="18" charset="0"/>
                <a:cs typeface="Times New Roman" panose="02020603050405020304" pitchFamily="18" charset="0"/>
              </a:endParaRPr>
            </a:p>
          </p:txBody>
        </p:sp>
      </p:grpSp>
      <p:cxnSp>
        <p:nvCxnSpPr>
          <p:cNvPr id="14" name="直接连接符 13"/>
          <p:cNvCxnSpPr/>
          <p:nvPr/>
        </p:nvCxnSpPr>
        <p:spPr>
          <a:xfrm>
            <a:off x="4283968" y="4317904"/>
            <a:ext cx="42973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Box 8"/>
          <p:cNvSpPr txBox="1"/>
          <p:nvPr/>
        </p:nvSpPr>
        <p:spPr>
          <a:xfrm>
            <a:off x="7380312" y="3068960"/>
            <a:ext cx="1211088" cy="707886"/>
          </a:xfrm>
          <a:prstGeom prst="rect">
            <a:avLst/>
          </a:prstGeom>
          <a:solidFill>
            <a:srgbClr val="CC9900"/>
          </a:solidFill>
        </p:spPr>
        <p:txBody>
          <a:bodyPr wrap="square" rtlCol="0">
            <a:spAutoFit/>
          </a:bodyPr>
          <a:lstStyle/>
          <a:p>
            <a:pPr algn="r"/>
            <a:r>
              <a:rPr lang="zh-CN" altLang="en-US" sz="4000" b="1" dirty="0">
                <a:latin typeface="微软雅黑" panose="020B0503020204020204" pitchFamily="34" charset="-122"/>
                <a:ea typeface="微软雅黑" panose="020B0503020204020204" pitchFamily="34" charset="-122"/>
              </a:rPr>
              <a:t>手绘</a:t>
            </a:r>
          </a:p>
        </p:txBody>
      </p:sp>
      <p:sp>
        <p:nvSpPr>
          <p:cNvPr id="16" name="矩形 15"/>
          <p:cNvSpPr/>
          <p:nvPr/>
        </p:nvSpPr>
        <p:spPr>
          <a:xfrm>
            <a:off x="4686285" y="4428122"/>
            <a:ext cx="3960440" cy="369332"/>
          </a:xfrm>
          <a:prstGeom prst="rect">
            <a:avLst/>
          </a:prstGeom>
        </p:spPr>
        <p:txBody>
          <a:bodyPr wrap="square">
            <a:spAutoFit/>
          </a:bodyPr>
          <a:lstStyle/>
          <a:p>
            <a:pPr lvl="0" algn="r">
              <a:defRPr/>
            </a:pPr>
            <a:r>
              <a:rPr lang="en-US" altLang="zh-CN" kern="0" dirty="0">
                <a:solidFill>
                  <a:schemeClr val="bg1"/>
                </a:solidFill>
                <a:latin typeface="微软雅黑" panose="020B0503020204020204" pitchFamily="34" charset="-122"/>
                <a:ea typeface="微软雅黑" panose="020B0503020204020204" pitchFamily="34" charset="-122"/>
              </a:rPr>
              <a:t>-- </a:t>
            </a:r>
            <a:r>
              <a:rPr lang="zh-CN" altLang="en-US" kern="0" dirty="0">
                <a:solidFill>
                  <a:schemeClr val="bg1"/>
                </a:solidFill>
                <a:latin typeface="微软雅黑" panose="020B0503020204020204" pitchFamily="34" charset="-122"/>
                <a:ea typeface="微软雅黑" panose="020B0503020204020204" pitchFamily="34" charset="-122"/>
              </a:rPr>
              <a:t>手绘作品</a:t>
            </a:r>
            <a:r>
              <a:rPr lang="en-US" altLang="zh-CN" kern="0" dirty="0">
                <a:solidFill>
                  <a:schemeClr val="bg1"/>
                </a:solidFill>
                <a:latin typeface="微软雅黑" panose="020B0503020204020204" pitchFamily="34" charset="-122"/>
                <a:ea typeface="微软雅黑" panose="020B0503020204020204" pitchFamily="34" charset="-122"/>
              </a:rPr>
              <a:t>-</a:t>
            </a:r>
            <a:r>
              <a:rPr lang="zh-CN" altLang="en-US" kern="0" dirty="0">
                <a:solidFill>
                  <a:schemeClr val="bg1"/>
                </a:solidFill>
                <a:latin typeface="微软雅黑" panose="020B0503020204020204" pitchFamily="34" charset="-122"/>
                <a:ea typeface="微软雅黑" panose="020B0503020204020204" pitchFamily="34" charset="-122"/>
              </a:rPr>
              <a:t>效果图</a:t>
            </a:r>
          </a:p>
        </p:txBody>
      </p:sp>
      <p:sp>
        <p:nvSpPr>
          <p:cNvPr id="17" name="矩形 16"/>
          <p:cNvSpPr/>
          <p:nvPr/>
        </p:nvSpPr>
        <p:spPr>
          <a:xfrm>
            <a:off x="4686285" y="4859868"/>
            <a:ext cx="3960440" cy="369332"/>
          </a:xfrm>
          <a:prstGeom prst="rect">
            <a:avLst/>
          </a:prstGeom>
        </p:spPr>
        <p:txBody>
          <a:bodyPr wrap="square">
            <a:spAutoFit/>
          </a:bodyPr>
          <a:lstStyle/>
          <a:p>
            <a:pPr lvl="0" algn="r">
              <a:defRPr/>
            </a:pPr>
            <a:r>
              <a:rPr lang="en-US" altLang="zh-CN" kern="0" dirty="0">
                <a:solidFill>
                  <a:schemeClr val="bg1"/>
                </a:solidFill>
                <a:latin typeface="微软雅黑" panose="020B0503020204020204" pitchFamily="34" charset="-122"/>
                <a:ea typeface="微软雅黑" panose="020B0503020204020204" pitchFamily="34" charset="-122"/>
              </a:rPr>
              <a:t>--</a:t>
            </a:r>
            <a:r>
              <a:rPr lang="zh-CN" altLang="en-US" kern="0" dirty="0">
                <a:solidFill>
                  <a:schemeClr val="bg1"/>
                </a:solidFill>
                <a:latin typeface="微软雅黑" panose="020B0503020204020204" pitchFamily="34" charset="-122"/>
                <a:ea typeface="微软雅黑" panose="020B0503020204020204" pitchFamily="34" charset="-122"/>
              </a:rPr>
              <a:t>手绘作品</a:t>
            </a:r>
            <a:r>
              <a:rPr lang="en-US" altLang="zh-CN" kern="0" dirty="0">
                <a:solidFill>
                  <a:schemeClr val="bg1"/>
                </a:solidFill>
                <a:latin typeface="微软雅黑" panose="020B0503020204020204" pitchFamily="34" charset="-122"/>
                <a:ea typeface="微软雅黑" panose="020B0503020204020204" pitchFamily="34" charset="-122"/>
              </a:rPr>
              <a:t>-POP</a:t>
            </a:r>
            <a:r>
              <a:rPr lang="zh-CN" altLang="en-US" kern="0" dirty="0">
                <a:solidFill>
                  <a:schemeClr val="bg1"/>
                </a:solidFill>
                <a:latin typeface="微软雅黑" panose="020B0503020204020204" pitchFamily="34" charset="-122"/>
                <a:ea typeface="微软雅黑" panose="020B0503020204020204" pitchFamily="34" charset="-122"/>
              </a:rPr>
              <a:t>海报字体</a:t>
            </a:r>
          </a:p>
        </p:txBody>
      </p:sp>
      <p:sp>
        <p:nvSpPr>
          <p:cNvPr id="18" name="TextBox 17"/>
          <p:cNvSpPr txBox="1"/>
          <p:nvPr/>
        </p:nvSpPr>
        <p:spPr>
          <a:xfrm>
            <a:off x="3995936" y="3667671"/>
            <a:ext cx="4682365" cy="769441"/>
          </a:xfrm>
          <a:prstGeom prst="rect">
            <a:avLst/>
          </a:prstGeom>
          <a:noFill/>
        </p:spPr>
        <p:txBody>
          <a:bodyPr wrap="square" rtlCol="0">
            <a:spAutoFit/>
          </a:bodyPr>
          <a:lstStyle/>
          <a:p>
            <a:pPr algn="r"/>
            <a:r>
              <a:rPr lang="en-US" altLang="zh-CN" sz="4400" dirty="0" smtClean="0">
                <a:solidFill>
                  <a:schemeClr val="tx1">
                    <a:lumMod val="50000"/>
                    <a:lumOff val="50000"/>
                  </a:schemeClr>
                </a:solidFill>
                <a:latin typeface="Capture it" panose="02000500000000000000" pitchFamily="2" charset="0"/>
              </a:rPr>
              <a:t>Hand painted</a:t>
            </a:r>
            <a:endParaRPr lang="zh-CN" altLang="en-US" sz="4400" dirty="0">
              <a:solidFill>
                <a:schemeClr val="tx1">
                  <a:lumMod val="50000"/>
                  <a:lumOff val="50000"/>
                </a:schemeClr>
              </a:solidFill>
              <a:latin typeface="Capture it" panose="02000500000000000000" pitchFamily="2" charset="0"/>
            </a:endParaRPr>
          </a:p>
        </p:txBody>
      </p:sp>
      <p:sp>
        <p:nvSpPr>
          <p:cNvPr id="20" name="矩形 19"/>
          <p:cNvSpPr/>
          <p:nvPr/>
        </p:nvSpPr>
        <p:spPr>
          <a:xfrm>
            <a:off x="4686285" y="5301208"/>
            <a:ext cx="3960440" cy="369332"/>
          </a:xfrm>
          <a:prstGeom prst="rect">
            <a:avLst/>
          </a:prstGeom>
        </p:spPr>
        <p:txBody>
          <a:bodyPr wrap="square">
            <a:spAutoFit/>
          </a:bodyPr>
          <a:lstStyle/>
          <a:p>
            <a:pPr lvl="0" algn="r">
              <a:defRPr/>
            </a:pPr>
            <a:r>
              <a:rPr lang="en-US" altLang="zh-CN" kern="0" dirty="0">
                <a:solidFill>
                  <a:schemeClr val="bg1"/>
                </a:solidFill>
                <a:latin typeface="微软雅黑" panose="020B0503020204020204" pitchFamily="34" charset="-122"/>
                <a:ea typeface="微软雅黑" panose="020B0503020204020204" pitchFamily="34" charset="-122"/>
              </a:rPr>
              <a:t>--</a:t>
            </a:r>
            <a:r>
              <a:rPr lang="zh-CN" altLang="en-US" kern="0" dirty="0">
                <a:solidFill>
                  <a:schemeClr val="bg1"/>
                </a:solidFill>
                <a:latin typeface="微软雅黑" panose="020B0503020204020204" pitchFamily="34" charset="-122"/>
                <a:ea typeface="微软雅黑" panose="020B0503020204020204" pitchFamily="34" charset="-122"/>
              </a:rPr>
              <a:t>手绘作品</a:t>
            </a:r>
            <a:r>
              <a:rPr lang="en-US" altLang="zh-CN" kern="0" dirty="0" smtClean="0">
                <a:solidFill>
                  <a:schemeClr val="bg1"/>
                </a:solidFill>
                <a:latin typeface="微软雅黑" panose="020B0503020204020204" pitchFamily="34" charset="-122"/>
                <a:ea typeface="微软雅黑" panose="020B0503020204020204" pitchFamily="34" charset="-122"/>
              </a:rPr>
              <a:t>-</a:t>
            </a:r>
            <a:r>
              <a:rPr lang="zh-CN" altLang="en-US" kern="0" dirty="0" smtClean="0">
                <a:solidFill>
                  <a:schemeClr val="bg1"/>
                </a:solidFill>
                <a:latin typeface="微软雅黑" panose="020B0503020204020204" pitchFamily="34" charset="-122"/>
                <a:ea typeface="微软雅黑" panose="020B0503020204020204" pitchFamily="34" charset="-122"/>
              </a:rPr>
              <a:t>景观效果图</a:t>
            </a:r>
            <a:endParaRPr lang="zh-CN" altLang="en-US" kern="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Click="0" advTm="4000">
        <p:blinds dir="vert"/>
      </p:transition>
    </mc:Choice>
    <mc:Fallback xmlns="">
      <p:transition spd="slow" advClick="0" advTm="400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750"/>
                                            <p:tgtEl>
                                              <p:spTgt spid="6"/>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down)">
                                          <p:cBhvr>
                                            <p:cTn id="14" dur="750"/>
                                            <p:tgtEl>
                                              <p:spTgt spid="8"/>
                                            </p:tgtEl>
                                          </p:cBhvr>
                                        </p:animEffect>
                                      </p:childTnLst>
                                    </p:cTn>
                                  </p:par>
                                  <p:par>
                                    <p:cTn id="15" presetID="22" presetClass="entr" presetSubtype="1" fill="hold" grpId="0" nodeType="withEffect">
                                      <p:stCondLst>
                                        <p:cond delay="500"/>
                                      </p:stCondLst>
                                      <p:childTnLst>
                                        <p:set>
                                          <p:cBhvr>
                                            <p:cTn id="16" dur="1" fill="hold">
                                              <p:stCondLst>
                                                <p:cond delay="0"/>
                                              </p:stCondLst>
                                            </p:cTn>
                                            <p:tgtEl>
                                              <p:spTgt spid="9"/>
                                            </p:tgtEl>
                                            <p:attrNameLst>
                                              <p:attrName>style.visibility</p:attrName>
                                            </p:attrNameLst>
                                          </p:cBhvr>
                                          <p:to>
                                            <p:strVal val="visible"/>
                                          </p:to>
                                        </p:set>
                                        <p:animEffect transition="in" filter="wipe(up)">
                                          <p:cBhvr>
                                            <p:cTn id="17" dur="750"/>
                                            <p:tgtEl>
                                              <p:spTgt spid="9"/>
                                            </p:tgtEl>
                                          </p:cBhvr>
                                        </p:animEffect>
                                      </p:childTnLst>
                                    </p:cTn>
                                  </p:par>
                                  <p:par>
                                    <p:cTn id="18" presetID="22" presetClass="entr" presetSubtype="4" fill="hold" grpId="0" nodeType="withEffect">
                                      <p:stCondLst>
                                        <p:cond delay="500"/>
                                      </p:stCondLst>
                                      <p:childTnLst>
                                        <p:set>
                                          <p:cBhvr>
                                            <p:cTn id="19" dur="1" fill="hold">
                                              <p:stCondLst>
                                                <p:cond delay="0"/>
                                              </p:stCondLst>
                                            </p:cTn>
                                            <p:tgtEl>
                                              <p:spTgt spid="10"/>
                                            </p:tgtEl>
                                            <p:attrNameLst>
                                              <p:attrName>style.visibility</p:attrName>
                                            </p:attrNameLst>
                                          </p:cBhvr>
                                          <p:to>
                                            <p:strVal val="visible"/>
                                          </p:to>
                                        </p:set>
                                        <p:animEffect transition="in" filter="wipe(down)">
                                          <p:cBhvr>
                                            <p:cTn id="20" dur="750"/>
                                            <p:tgtEl>
                                              <p:spTgt spid="10"/>
                                            </p:tgtEl>
                                          </p:cBhvr>
                                        </p:animEffect>
                                      </p:childTnLst>
                                    </p:cTn>
                                  </p:par>
                                  <p:par>
                                    <p:cTn id="21" presetID="22" presetClass="entr" presetSubtype="1" fill="hold" grpId="0" nodeType="withEffect">
                                      <p:stCondLst>
                                        <p:cond delay="1000"/>
                                      </p:stCondLst>
                                      <p:childTnLst>
                                        <p:set>
                                          <p:cBhvr>
                                            <p:cTn id="22" dur="1" fill="hold">
                                              <p:stCondLst>
                                                <p:cond delay="0"/>
                                              </p:stCondLst>
                                            </p:cTn>
                                            <p:tgtEl>
                                              <p:spTgt spid="7"/>
                                            </p:tgtEl>
                                            <p:attrNameLst>
                                              <p:attrName>style.visibility</p:attrName>
                                            </p:attrNameLst>
                                          </p:cBhvr>
                                          <p:to>
                                            <p:strVal val="visible"/>
                                          </p:to>
                                        </p:set>
                                        <p:animEffect transition="in" filter="wipe(up)">
                                          <p:cBhvr>
                                            <p:cTn id="23" dur="750"/>
                                            <p:tgtEl>
                                              <p:spTgt spid="7"/>
                                            </p:tgtEl>
                                          </p:cBhvr>
                                        </p:animEffect>
                                      </p:childTnLst>
                                    </p:cTn>
                                  </p:par>
                                  <p:par>
                                    <p:cTn id="24" presetID="22" presetClass="entr" presetSubtype="4" fill="hold" grpId="0" nodeType="withEffect">
                                      <p:stCondLst>
                                        <p:cond delay="1000"/>
                                      </p:stCondLst>
                                      <p:childTnLst>
                                        <p:set>
                                          <p:cBhvr>
                                            <p:cTn id="25" dur="1" fill="hold">
                                              <p:stCondLst>
                                                <p:cond delay="0"/>
                                              </p:stCondLst>
                                            </p:cTn>
                                            <p:tgtEl>
                                              <p:spTgt spid="11"/>
                                            </p:tgtEl>
                                            <p:attrNameLst>
                                              <p:attrName>style.visibility</p:attrName>
                                            </p:attrNameLst>
                                          </p:cBhvr>
                                          <p:to>
                                            <p:strVal val="visible"/>
                                          </p:to>
                                        </p:set>
                                        <p:animEffect transition="in" filter="wipe(down)">
                                          <p:cBhvr>
                                            <p:cTn id="26" dur="750"/>
                                            <p:tgtEl>
                                              <p:spTgt spid="11"/>
                                            </p:tgtEl>
                                          </p:cBhvr>
                                        </p:animEffect>
                                      </p:childTnLst>
                                    </p:cTn>
                                  </p:par>
                                </p:childTnLst>
                              </p:cTn>
                            </p:par>
                            <p:par>
                              <p:cTn id="27" fill="hold">
                                <p:stCondLst>
                                  <p:cond delay="1500"/>
                                </p:stCondLst>
                                <p:childTnLst>
                                  <p:par>
                                    <p:cTn id="28" presetID="10" presetClass="entr" presetSubtype="0" fill="hold" nodeType="after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fade">
                                          <p:cBhvr>
                                            <p:cTn id="30" dur="500"/>
                                            <p:tgtEl>
                                              <p:spTgt spid="2"/>
                                            </p:tgtEl>
                                          </p:cBhvr>
                                        </p:animEffect>
                                      </p:childTnLst>
                                    </p:cTn>
                                  </p:par>
                                  <p:par>
                                    <p:cTn id="31" presetID="63" presetClass="path" presetSubtype="0" accel="50000" fill="hold" nodeType="withEffect" p14:presetBounceEnd="64000">
                                      <p:stCondLst>
                                        <p:cond delay="0"/>
                                      </p:stCondLst>
                                      <p:childTnLst>
                                        <p:animMotion origin="layout" path="M -0.8792 3.7037E-7 L -1.55168E-6 3.7037E-7 " pathEditMode="relative" rAng="0" ptsTypes="AA" p14:bounceEnd="64000">
                                          <p:cBhvr>
                                            <p:cTn id="32" dur="500" fill="hold"/>
                                            <p:tgtEl>
                                              <p:spTgt spid="2"/>
                                            </p:tgtEl>
                                            <p:attrNameLst>
                                              <p:attrName>ppt_x</p:attrName>
                                              <p:attrName>ppt_y</p:attrName>
                                            </p:attrNameLst>
                                          </p:cBhvr>
                                          <p:rCtr x="43960" y="0"/>
                                        </p:animMotion>
                                      </p:childTnLst>
                                    </p:cTn>
                                  </p:par>
                                </p:childTnLst>
                              </p:cTn>
                            </p:par>
                            <p:par>
                              <p:cTn id="33" fill="hold">
                                <p:stCondLst>
                                  <p:cond delay="2000"/>
                                </p:stCondLst>
                                <p:childTnLst>
                                  <p:par>
                                    <p:cTn id="34" presetID="53" presetClass="entr" presetSubtype="16" fill="hold" grpId="0" nodeType="after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p:cTn id="36" dur="500" fill="hold"/>
                                            <p:tgtEl>
                                              <p:spTgt spid="4"/>
                                            </p:tgtEl>
                                            <p:attrNameLst>
                                              <p:attrName>ppt_w</p:attrName>
                                            </p:attrNameLst>
                                          </p:cBhvr>
                                          <p:tavLst>
                                            <p:tav tm="0">
                                              <p:val>
                                                <p:fltVal val="0"/>
                                              </p:val>
                                            </p:tav>
                                            <p:tav tm="100000">
                                              <p:val>
                                                <p:strVal val="#ppt_w"/>
                                              </p:val>
                                            </p:tav>
                                          </p:tavLst>
                                        </p:anim>
                                        <p:anim calcmode="lin" valueType="num">
                                          <p:cBhvr>
                                            <p:cTn id="37" dur="500" fill="hold"/>
                                            <p:tgtEl>
                                              <p:spTgt spid="4"/>
                                            </p:tgtEl>
                                            <p:attrNameLst>
                                              <p:attrName>ppt_h</p:attrName>
                                            </p:attrNameLst>
                                          </p:cBhvr>
                                          <p:tavLst>
                                            <p:tav tm="0">
                                              <p:val>
                                                <p:fltVal val="0"/>
                                              </p:val>
                                            </p:tav>
                                            <p:tav tm="100000">
                                              <p:val>
                                                <p:strVal val="#ppt_h"/>
                                              </p:val>
                                            </p:tav>
                                          </p:tavLst>
                                        </p:anim>
                                        <p:animEffect transition="in" filter="fade">
                                          <p:cBhvr>
                                            <p:cTn id="38" dur="500"/>
                                            <p:tgtEl>
                                              <p:spTgt spid="4"/>
                                            </p:tgtEl>
                                          </p:cBhvr>
                                        </p:animEffect>
                                      </p:childTnLst>
                                    </p:cTn>
                                  </p:par>
                                  <p:par>
                                    <p:cTn id="39" presetID="35" presetClass="emph" presetSubtype="0" repeatCount="8000" fill="hold" grpId="1" nodeType="withEffect">
                                      <p:stCondLst>
                                        <p:cond delay="400"/>
                                      </p:stCondLst>
                                      <p:childTnLst>
                                        <p:anim calcmode="discrete" valueType="str">
                                          <p:cBhvr>
                                            <p:cTn id="40" dur="50" fill="hold"/>
                                            <p:tgtEl>
                                              <p:spTgt spid="4"/>
                                            </p:tgtEl>
                                            <p:attrNameLst>
                                              <p:attrName>style.visibility</p:attrName>
                                            </p:attrNameLst>
                                          </p:cBhvr>
                                          <p:tavLst>
                                            <p:tav tm="0">
                                              <p:val>
                                                <p:strVal val="hidden"/>
                                              </p:val>
                                            </p:tav>
                                            <p:tav tm="50000">
                                              <p:val>
                                                <p:strVal val="visible"/>
                                              </p:val>
                                            </p:tav>
                                          </p:tavLst>
                                        </p:anim>
                                      </p:childTnLst>
                                    </p:cTn>
                                  </p:par>
                                </p:childTnLst>
                              </p:cTn>
                            </p:par>
                            <p:par>
                              <p:cTn id="41" fill="hold">
                                <p:stCondLst>
                                  <p:cond delay="2500"/>
                                </p:stCondLst>
                                <p:childTnLst>
                                  <p:par>
                                    <p:cTn id="42" presetID="1" presetClass="entr" presetSubtype="0"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childTnLst>
                                    </p:cTn>
                                  </p:par>
                                  <p:par>
                                    <p:cTn id="44" presetID="0" presetClass="path" presetSubtype="0" accel="50000" decel="50000" fill="hold" grpId="1" nodeType="withEffect">
                                      <p:stCondLst>
                                        <p:cond delay="0"/>
                                      </p:stCondLst>
                                      <p:childTnLst>
                                        <p:animMotion origin="layout" path="M -3.18927E-6 -1.19861 L -3.18927E-6 7.40741E-7 L 0.00039 -0.12153 L -3.18927E-6 7.40741E-7 " pathEditMode="relative" rAng="0" ptsTypes="AAAA">
                                          <p:cBhvr>
                                            <p:cTn id="45" dur="600" fill="hold"/>
                                            <p:tgtEl>
                                              <p:spTgt spid="15"/>
                                            </p:tgtEl>
                                            <p:attrNameLst>
                                              <p:attrName>ppt_x</p:attrName>
                                              <p:attrName>ppt_y</p:attrName>
                                            </p:attrNameLst>
                                          </p:cBhvr>
                                          <p:rCtr x="13" y="59931"/>
                                        </p:animMotion>
                                      </p:childTnLst>
                                    </p:cTn>
                                  </p:par>
                                </p:childTnLst>
                              </p:cTn>
                            </p:par>
                            <p:par>
                              <p:cTn id="46" fill="hold">
                                <p:stCondLst>
                                  <p:cond delay="2500"/>
                                </p:stCondLst>
                                <p:childTnLst>
                                  <p:par>
                                    <p:cTn id="47" presetID="10" presetClass="entr" presetSubtype="0"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500"/>
                                            <p:tgtEl>
                                              <p:spTgt spid="18"/>
                                            </p:tgtEl>
                                          </p:cBhvr>
                                        </p:animEffect>
                                      </p:childTnLst>
                                    </p:cTn>
                                  </p:par>
                                  <p:par>
                                    <p:cTn id="50" presetID="63" presetClass="path" presetSubtype="0" accel="50000" fill="hold" grpId="1" nodeType="withEffect" p14:presetBounceEnd="64000">
                                      <p:stCondLst>
                                        <p:cond delay="0"/>
                                      </p:stCondLst>
                                      <p:childTnLst>
                                        <p:animMotion origin="layout" path="M -0.8792 3.7037E-7 L -1.55168E-6 3.7037E-7 " pathEditMode="relative" rAng="0" ptsTypes="AA" p14:bounceEnd="64000">
                                          <p:cBhvr>
                                            <p:cTn id="51" dur="500" fill="hold"/>
                                            <p:tgtEl>
                                              <p:spTgt spid="18"/>
                                            </p:tgtEl>
                                            <p:attrNameLst>
                                              <p:attrName>ppt_x</p:attrName>
                                              <p:attrName>ppt_y</p:attrName>
                                            </p:attrNameLst>
                                          </p:cBhvr>
                                          <p:rCtr x="43960" y="0"/>
                                        </p:animMotion>
                                      </p:childTnLst>
                                    </p:cTn>
                                  </p:par>
                                  <p:par>
                                    <p:cTn id="52" presetID="10" presetClass="entr" presetSubtype="0" fill="hold" nodeType="withEffect">
                                      <p:stCondLst>
                                        <p:cond delay="40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500"/>
                                            <p:tgtEl>
                                              <p:spTgt spid="14"/>
                                            </p:tgtEl>
                                          </p:cBhvr>
                                        </p:animEffect>
                                      </p:childTnLst>
                                    </p:cTn>
                                  </p:par>
                                  <p:par>
                                    <p:cTn id="55" presetID="63" presetClass="path" presetSubtype="0" accel="50000" fill="hold" nodeType="withEffect" p14:presetBounceEnd="64000">
                                      <p:stCondLst>
                                        <p:cond delay="400"/>
                                      </p:stCondLst>
                                      <p:childTnLst>
                                        <p:animMotion origin="layout" path="M -0.87926 -3.44126E-6 L -4.00989E-6 -3.44126E-6 " pathEditMode="relative" rAng="0" ptsTypes="AA" p14:bounceEnd="64000">
                                          <p:cBhvr>
                                            <p:cTn id="56" dur="500" fill="hold"/>
                                            <p:tgtEl>
                                              <p:spTgt spid="14"/>
                                            </p:tgtEl>
                                            <p:attrNameLst>
                                              <p:attrName>ppt_x</p:attrName>
                                              <p:attrName>ppt_y</p:attrName>
                                            </p:attrNameLst>
                                          </p:cBhvr>
                                          <p:rCtr x="43963" y="0"/>
                                        </p:animMotion>
                                      </p:childTnLst>
                                    </p:cTn>
                                  </p:par>
                                </p:childTnLst>
                              </p:cTn>
                            </p:par>
                            <p:par>
                              <p:cTn id="57" fill="hold">
                                <p:stCondLst>
                                  <p:cond delay="3000"/>
                                </p:stCondLst>
                                <p:childTnLst>
                                  <p:par>
                                    <p:cTn id="58" presetID="52" presetClass="entr" presetSubtype="0" fill="hold" grpId="0" nodeType="afterEffect">
                                      <p:stCondLst>
                                        <p:cond delay="0"/>
                                      </p:stCondLst>
                                      <p:childTnLst>
                                        <p:set>
                                          <p:cBhvr>
                                            <p:cTn id="59" dur="1" fill="hold">
                                              <p:stCondLst>
                                                <p:cond delay="0"/>
                                              </p:stCondLst>
                                            </p:cTn>
                                            <p:tgtEl>
                                              <p:spTgt spid="16"/>
                                            </p:tgtEl>
                                            <p:attrNameLst>
                                              <p:attrName>style.visibility</p:attrName>
                                            </p:attrNameLst>
                                          </p:cBhvr>
                                          <p:to>
                                            <p:strVal val="visible"/>
                                          </p:to>
                                        </p:set>
                                        <p:animScale>
                                          <p:cBhvr>
                                            <p:cTn id="60"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1" dur="1000" decel="50000" fill="hold">
                                              <p:stCondLst>
                                                <p:cond delay="0"/>
                                              </p:stCondLst>
                                            </p:cTn>
                                            <p:tgtEl>
                                              <p:spTgt spid="16"/>
                                            </p:tgtEl>
                                            <p:attrNameLst>
                                              <p:attrName>ppt_x</p:attrName>
                                              <p:attrName>ppt_y</p:attrName>
                                            </p:attrNameLst>
                                          </p:cBhvr>
                                        </p:animMotion>
                                        <p:animEffect transition="in" filter="fade">
                                          <p:cBhvr>
                                            <p:cTn id="62" dur="1000"/>
                                            <p:tgtEl>
                                              <p:spTgt spid="16"/>
                                            </p:tgtEl>
                                          </p:cBhvr>
                                        </p:animEffect>
                                      </p:childTnLst>
                                    </p:cTn>
                                  </p:par>
                                  <p:par>
                                    <p:cTn id="63" presetID="52" presetClass="entr" presetSubtype="0" fill="hold" grpId="0" nodeType="withEffect">
                                      <p:stCondLst>
                                        <p:cond delay="200"/>
                                      </p:stCondLst>
                                      <p:iterate type="lt">
                                        <p:tmPct val="0"/>
                                      </p:iterate>
                                      <p:childTnLst>
                                        <p:set>
                                          <p:cBhvr>
                                            <p:cTn id="64" dur="1" fill="hold">
                                              <p:stCondLst>
                                                <p:cond delay="0"/>
                                              </p:stCondLst>
                                            </p:cTn>
                                            <p:tgtEl>
                                              <p:spTgt spid="17"/>
                                            </p:tgtEl>
                                            <p:attrNameLst>
                                              <p:attrName>style.visibility</p:attrName>
                                            </p:attrNameLst>
                                          </p:cBhvr>
                                          <p:to>
                                            <p:strVal val="visible"/>
                                          </p:to>
                                        </p:set>
                                        <p:animScale>
                                          <p:cBhvr>
                                            <p:cTn id="65"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6" dur="1000" decel="50000" fill="hold">
                                              <p:stCondLst>
                                                <p:cond delay="0"/>
                                              </p:stCondLst>
                                            </p:cTn>
                                            <p:tgtEl>
                                              <p:spTgt spid="17"/>
                                            </p:tgtEl>
                                            <p:attrNameLst>
                                              <p:attrName>ppt_x</p:attrName>
                                              <p:attrName>ppt_y</p:attrName>
                                            </p:attrNameLst>
                                          </p:cBhvr>
                                        </p:animMotion>
                                        <p:animEffect transition="in" filter="fade">
                                          <p:cBhvr>
                                            <p:cTn id="67" dur="1000"/>
                                            <p:tgtEl>
                                              <p:spTgt spid="17"/>
                                            </p:tgtEl>
                                          </p:cBhvr>
                                        </p:animEffect>
                                      </p:childTnLst>
                                    </p:cTn>
                                  </p:par>
                                  <p:par>
                                    <p:cTn id="68" presetID="52" presetClass="entr" presetSubtype="0" fill="hold" grpId="0" nodeType="withEffect">
                                      <p:stCondLst>
                                        <p:cond delay="200"/>
                                      </p:stCondLst>
                                      <p:iterate type="lt">
                                        <p:tmPct val="0"/>
                                      </p:iterate>
                                      <p:childTnLst>
                                        <p:set>
                                          <p:cBhvr>
                                            <p:cTn id="69" dur="1" fill="hold">
                                              <p:stCondLst>
                                                <p:cond delay="0"/>
                                              </p:stCondLst>
                                            </p:cTn>
                                            <p:tgtEl>
                                              <p:spTgt spid="20"/>
                                            </p:tgtEl>
                                            <p:attrNameLst>
                                              <p:attrName>style.visibility</p:attrName>
                                            </p:attrNameLst>
                                          </p:cBhvr>
                                          <p:to>
                                            <p:strVal val="visible"/>
                                          </p:to>
                                        </p:set>
                                        <p:animScale>
                                          <p:cBhvr>
                                            <p:cTn id="70"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1" dur="1000" decel="50000" fill="hold">
                                              <p:stCondLst>
                                                <p:cond delay="0"/>
                                              </p:stCondLst>
                                            </p:cTn>
                                            <p:tgtEl>
                                              <p:spTgt spid="20"/>
                                            </p:tgtEl>
                                            <p:attrNameLst>
                                              <p:attrName>ppt_x</p:attrName>
                                              <p:attrName>ppt_y</p:attrName>
                                            </p:attrNameLst>
                                          </p:cBhvr>
                                        </p:animMotion>
                                        <p:animEffect transition="in" filter="fade">
                                          <p:cBhvr>
                                            <p:cTn id="72"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4" grpId="0"/>
          <p:bldP spid="4" grpId="1"/>
          <p:bldP spid="6" grpId="0" animBg="1"/>
          <p:bldP spid="7" grpId="0" animBg="1"/>
          <p:bldP spid="8" grpId="0" animBg="1"/>
          <p:bldP spid="9" grpId="0" animBg="1"/>
          <p:bldP spid="10" grpId="0" animBg="1"/>
          <p:bldP spid="11" grpId="0" animBg="1"/>
          <p:bldP spid="15" grpId="0" animBg="1"/>
          <p:bldP spid="15" grpId="1" animBg="1"/>
          <p:bldP spid="16" grpId="0"/>
          <p:bldP spid="17" grpId="0"/>
          <p:bldP spid="18" grpId="0"/>
          <p:bldP spid="18" grpId="1"/>
          <p:bldP spid="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750"/>
                                            <p:tgtEl>
                                              <p:spTgt spid="6"/>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down)">
                                          <p:cBhvr>
                                            <p:cTn id="14" dur="750"/>
                                            <p:tgtEl>
                                              <p:spTgt spid="8"/>
                                            </p:tgtEl>
                                          </p:cBhvr>
                                        </p:animEffect>
                                      </p:childTnLst>
                                    </p:cTn>
                                  </p:par>
                                  <p:par>
                                    <p:cTn id="15" presetID="22" presetClass="entr" presetSubtype="1" fill="hold" grpId="0" nodeType="withEffect">
                                      <p:stCondLst>
                                        <p:cond delay="500"/>
                                      </p:stCondLst>
                                      <p:childTnLst>
                                        <p:set>
                                          <p:cBhvr>
                                            <p:cTn id="16" dur="1" fill="hold">
                                              <p:stCondLst>
                                                <p:cond delay="0"/>
                                              </p:stCondLst>
                                            </p:cTn>
                                            <p:tgtEl>
                                              <p:spTgt spid="9"/>
                                            </p:tgtEl>
                                            <p:attrNameLst>
                                              <p:attrName>style.visibility</p:attrName>
                                            </p:attrNameLst>
                                          </p:cBhvr>
                                          <p:to>
                                            <p:strVal val="visible"/>
                                          </p:to>
                                        </p:set>
                                        <p:animEffect transition="in" filter="wipe(up)">
                                          <p:cBhvr>
                                            <p:cTn id="17" dur="750"/>
                                            <p:tgtEl>
                                              <p:spTgt spid="9"/>
                                            </p:tgtEl>
                                          </p:cBhvr>
                                        </p:animEffect>
                                      </p:childTnLst>
                                    </p:cTn>
                                  </p:par>
                                  <p:par>
                                    <p:cTn id="18" presetID="22" presetClass="entr" presetSubtype="4" fill="hold" grpId="0" nodeType="withEffect">
                                      <p:stCondLst>
                                        <p:cond delay="500"/>
                                      </p:stCondLst>
                                      <p:childTnLst>
                                        <p:set>
                                          <p:cBhvr>
                                            <p:cTn id="19" dur="1" fill="hold">
                                              <p:stCondLst>
                                                <p:cond delay="0"/>
                                              </p:stCondLst>
                                            </p:cTn>
                                            <p:tgtEl>
                                              <p:spTgt spid="10"/>
                                            </p:tgtEl>
                                            <p:attrNameLst>
                                              <p:attrName>style.visibility</p:attrName>
                                            </p:attrNameLst>
                                          </p:cBhvr>
                                          <p:to>
                                            <p:strVal val="visible"/>
                                          </p:to>
                                        </p:set>
                                        <p:animEffect transition="in" filter="wipe(down)">
                                          <p:cBhvr>
                                            <p:cTn id="20" dur="750"/>
                                            <p:tgtEl>
                                              <p:spTgt spid="10"/>
                                            </p:tgtEl>
                                          </p:cBhvr>
                                        </p:animEffect>
                                      </p:childTnLst>
                                    </p:cTn>
                                  </p:par>
                                  <p:par>
                                    <p:cTn id="21" presetID="22" presetClass="entr" presetSubtype="1" fill="hold" grpId="0" nodeType="withEffect">
                                      <p:stCondLst>
                                        <p:cond delay="1000"/>
                                      </p:stCondLst>
                                      <p:childTnLst>
                                        <p:set>
                                          <p:cBhvr>
                                            <p:cTn id="22" dur="1" fill="hold">
                                              <p:stCondLst>
                                                <p:cond delay="0"/>
                                              </p:stCondLst>
                                            </p:cTn>
                                            <p:tgtEl>
                                              <p:spTgt spid="7"/>
                                            </p:tgtEl>
                                            <p:attrNameLst>
                                              <p:attrName>style.visibility</p:attrName>
                                            </p:attrNameLst>
                                          </p:cBhvr>
                                          <p:to>
                                            <p:strVal val="visible"/>
                                          </p:to>
                                        </p:set>
                                        <p:animEffect transition="in" filter="wipe(up)">
                                          <p:cBhvr>
                                            <p:cTn id="23" dur="750"/>
                                            <p:tgtEl>
                                              <p:spTgt spid="7"/>
                                            </p:tgtEl>
                                          </p:cBhvr>
                                        </p:animEffect>
                                      </p:childTnLst>
                                    </p:cTn>
                                  </p:par>
                                  <p:par>
                                    <p:cTn id="24" presetID="22" presetClass="entr" presetSubtype="4" fill="hold" grpId="0" nodeType="withEffect">
                                      <p:stCondLst>
                                        <p:cond delay="1000"/>
                                      </p:stCondLst>
                                      <p:childTnLst>
                                        <p:set>
                                          <p:cBhvr>
                                            <p:cTn id="25" dur="1" fill="hold">
                                              <p:stCondLst>
                                                <p:cond delay="0"/>
                                              </p:stCondLst>
                                            </p:cTn>
                                            <p:tgtEl>
                                              <p:spTgt spid="11"/>
                                            </p:tgtEl>
                                            <p:attrNameLst>
                                              <p:attrName>style.visibility</p:attrName>
                                            </p:attrNameLst>
                                          </p:cBhvr>
                                          <p:to>
                                            <p:strVal val="visible"/>
                                          </p:to>
                                        </p:set>
                                        <p:animEffect transition="in" filter="wipe(down)">
                                          <p:cBhvr>
                                            <p:cTn id="26" dur="750"/>
                                            <p:tgtEl>
                                              <p:spTgt spid="11"/>
                                            </p:tgtEl>
                                          </p:cBhvr>
                                        </p:animEffect>
                                      </p:childTnLst>
                                    </p:cTn>
                                  </p:par>
                                </p:childTnLst>
                              </p:cTn>
                            </p:par>
                            <p:par>
                              <p:cTn id="27" fill="hold">
                                <p:stCondLst>
                                  <p:cond delay="1500"/>
                                </p:stCondLst>
                                <p:childTnLst>
                                  <p:par>
                                    <p:cTn id="28" presetID="10" presetClass="entr" presetSubtype="0" fill="hold" nodeType="after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fade">
                                          <p:cBhvr>
                                            <p:cTn id="30" dur="500"/>
                                            <p:tgtEl>
                                              <p:spTgt spid="2"/>
                                            </p:tgtEl>
                                          </p:cBhvr>
                                        </p:animEffect>
                                      </p:childTnLst>
                                    </p:cTn>
                                  </p:par>
                                  <p:par>
                                    <p:cTn id="31" presetID="63" presetClass="path" presetSubtype="0" accel="50000" fill="hold" nodeType="withEffect">
                                      <p:stCondLst>
                                        <p:cond delay="0"/>
                                      </p:stCondLst>
                                      <p:childTnLst>
                                        <p:animMotion origin="layout" path="M -0.8792 3.7037E-7 L -1.55168E-6 3.7037E-7 " pathEditMode="relative" rAng="0" ptsTypes="AA">
                                          <p:cBhvr>
                                            <p:cTn id="32" dur="500" fill="hold"/>
                                            <p:tgtEl>
                                              <p:spTgt spid="2"/>
                                            </p:tgtEl>
                                            <p:attrNameLst>
                                              <p:attrName>ppt_x</p:attrName>
                                              <p:attrName>ppt_y</p:attrName>
                                            </p:attrNameLst>
                                          </p:cBhvr>
                                          <p:rCtr x="43960" y="0"/>
                                        </p:animMotion>
                                      </p:childTnLst>
                                    </p:cTn>
                                  </p:par>
                                </p:childTnLst>
                              </p:cTn>
                            </p:par>
                            <p:par>
                              <p:cTn id="33" fill="hold">
                                <p:stCondLst>
                                  <p:cond delay="2000"/>
                                </p:stCondLst>
                                <p:childTnLst>
                                  <p:par>
                                    <p:cTn id="34" presetID="53" presetClass="entr" presetSubtype="16" fill="hold" grpId="0" nodeType="after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p:cTn id="36" dur="500" fill="hold"/>
                                            <p:tgtEl>
                                              <p:spTgt spid="4"/>
                                            </p:tgtEl>
                                            <p:attrNameLst>
                                              <p:attrName>ppt_w</p:attrName>
                                            </p:attrNameLst>
                                          </p:cBhvr>
                                          <p:tavLst>
                                            <p:tav tm="0">
                                              <p:val>
                                                <p:fltVal val="0"/>
                                              </p:val>
                                            </p:tav>
                                            <p:tav tm="100000">
                                              <p:val>
                                                <p:strVal val="#ppt_w"/>
                                              </p:val>
                                            </p:tav>
                                          </p:tavLst>
                                        </p:anim>
                                        <p:anim calcmode="lin" valueType="num">
                                          <p:cBhvr>
                                            <p:cTn id="37" dur="500" fill="hold"/>
                                            <p:tgtEl>
                                              <p:spTgt spid="4"/>
                                            </p:tgtEl>
                                            <p:attrNameLst>
                                              <p:attrName>ppt_h</p:attrName>
                                            </p:attrNameLst>
                                          </p:cBhvr>
                                          <p:tavLst>
                                            <p:tav tm="0">
                                              <p:val>
                                                <p:fltVal val="0"/>
                                              </p:val>
                                            </p:tav>
                                            <p:tav tm="100000">
                                              <p:val>
                                                <p:strVal val="#ppt_h"/>
                                              </p:val>
                                            </p:tav>
                                          </p:tavLst>
                                        </p:anim>
                                        <p:animEffect transition="in" filter="fade">
                                          <p:cBhvr>
                                            <p:cTn id="38" dur="500"/>
                                            <p:tgtEl>
                                              <p:spTgt spid="4"/>
                                            </p:tgtEl>
                                          </p:cBhvr>
                                        </p:animEffect>
                                      </p:childTnLst>
                                    </p:cTn>
                                  </p:par>
                                  <p:par>
                                    <p:cTn id="39" presetID="35" presetClass="emph" presetSubtype="0" repeatCount="8000" fill="hold" grpId="1" nodeType="withEffect">
                                      <p:stCondLst>
                                        <p:cond delay="400"/>
                                      </p:stCondLst>
                                      <p:childTnLst>
                                        <p:anim calcmode="discrete" valueType="str">
                                          <p:cBhvr>
                                            <p:cTn id="40" dur="50" fill="hold"/>
                                            <p:tgtEl>
                                              <p:spTgt spid="4"/>
                                            </p:tgtEl>
                                            <p:attrNameLst>
                                              <p:attrName>style.visibility</p:attrName>
                                            </p:attrNameLst>
                                          </p:cBhvr>
                                          <p:tavLst>
                                            <p:tav tm="0">
                                              <p:val>
                                                <p:strVal val="hidden"/>
                                              </p:val>
                                            </p:tav>
                                            <p:tav tm="50000">
                                              <p:val>
                                                <p:strVal val="visible"/>
                                              </p:val>
                                            </p:tav>
                                          </p:tavLst>
                                        </p:anim>
                                      </p:childTnLst>
                                    </p:cTn>
                                  </p:par>
                                </p:childTnLst>
                              </p:cTn>
                            </p:par>
                            <p:par>
                              <p:cTn id="41" fill="hold">
                                <p:stCondLst>
                                  <p:cond delay="2500"/>
                                </p:stCondLst>
                                <p:childTnLst>
                                  <p:par>
                                    <p:cTn id="42" presetID="1" presetClass="entr" presetSubtype="0"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childTnLst>
                                    </p:cTn>
                                  </p:par>
                                  <p:par>
                                    <p:cTn id="44" presetID="0" presetClass="path" presetSubtype="0" accel="50000" decel="50000" fill="hold" grpId="1" nodeType="withEffect">
                                      <p:stCondLst>
                                        <p:cond delay="0"/>
                                      </p:stCondLst>
                                      <p:childTnLst>
                                        <p:animMotion origin="layout" path="M -3.18927E-6 -1.19861 L -3.18927E-6 7.40741E-7 L 0.00039 -0.12153 L -3.18927E-6 7.40741E-7 " pathEditMode="relative" rAng="0" ptsTypes="AAAA">
                                          <p:cBhvr>
                                            <p:cTn id="45" dur="600" fill="hold"/>
                                            <p:tgtEl>
                                              <p:spTgt spid="15"/>
                                            </p:tgtEl>
                                            <p:attrNameLst>
                                              <p:attrName>ppt_x</p:attrName>
                                              <p:attrName>ppt_y</p:attrName>
                                            </p:attrNameLst>
                                          </p:cBhvr>
                                          <p:rCtr x="13" y="59931"/>
                                        </p:animMotion>
                                      </p:childTnLst>
                                    </p:cTn>
                                  </p:par>
                                </p:childTnLst>
                              </p:cTn>
                            </p:par>
                            <p:par>
                              <p:cTn id="46" fill="hold">
                                <p:stCondLst>
                                  <p:cond delay="2500"/>
                                </p:stCondLst>
                                <p:childTnLst>
                                  <p:par>
                                    <p:cTn id="47" presetID="10" presetClass="entr" presetSubtype="0"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500"/>
                                            <p:tgtEl>
                                              <p:spTgt spid="18"/>
                                            </p:tgtEl>
                                          </p:cBhvr>
                                        </p:animEffect>
                                      </p:childTnLst>
                                    </p:cTn>
                                  </p:par>
                                  <p:par>
                                    <p:cTn id="50" presetID="63" presetClass="path" presetSubtype="0" accel="50000" fill="hold" grpId="1" nodeType="withEffect">
                                      <p:stCondLst>
                                        <p:cond delay="0"/>
                                      </p:stCondLst>
                                      <p:childTnLst>
                                        <p:animMotion origin="layout" path="M -0.8792 3.7037E-7 L -1.55168E-6 3.7037E-7 " pathEditMode="relative" rAng="0" ptsTypes="AA">
                                          <p:cBhvr>
                                            <p:cTn id="51" dur="500" fill="hold"/>
                                            <p:tgtEl>
                                              <p:spTgt spid="18"/>
                                            </p:tgtEl>
                                            <p:attrNameLst>
                                              <p:attrName>ppt_x</p:attrName>
                                              <p:attrName>ppt_y</p:attrName>
                                            </p:attrNameLst>
                                          </p:cBhvr>
                                          <p:rCtr x="43960" y="0"/>
                                        </p:animMotion>
                                      </p:childTnLst>
                                    </p:cTn>
                                  </p:par>
                                  <p:par>
                                    <p:cTn id="52" presetID="10" presetClass="entr" presetSubtype="0" fill="hold" nodeType="withEffect">
                                      <p:stCondLst>
                                        <p:cond delay="40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500"/>
                                            <p:tgtEl>
                                              <p:spTgt spid="14"/>
                                            </p:tgtEl>
                                          </p:cBhvr>
                                        </p:animEffect>
                                      </p:childTnLst>
                                    </p:cTn>
                                  </p:par>
                                  <p:par>
                                    <p:cTn id="55" presetID="63" presetClass="path" presetSubtype="0" accel="50000" fill="hold" nodeType="withEffect">
                                      <p:stCondLst>
                                        <p:cond delay="400"/>
                                      </p:stCondLst>
                                      <p:childTnLst>
                                        <p:animMotion origin="layout" path="M -0.87926 -3.44126E-6 L -4.00989E-6 -3.44126E-6 " pathEditMode="relative" rAng="0" ptsTypes="AA">
                                          <p:cBhvr>
                                            <p:cTn id="56" dur="500" fill="hold"/>
                                            <p:tgtEl>
                                              <p:spTgt spid="14"/>
                                            </p:tgtEl>
                                            <p:attrNameLst>
                                              <p:attrName>ppt_x</p:attrName>
                                              <p:attrName>ppt_y</p:attrName>
                                            </p:attrNameLst>
                                          </p:cBhvr>
                                          <p:rCtr x="43963" y="0"/>
                                        </p:animMotion>
                                      </p:childTnLst>
                                    </p:cTn>
                                  </p:par>
                                </p:childTnLst>
                              </p:cTn>
                            </p:par>
                            <p:par>
                              <p:cTn id="57" fill="hold">
                                <p:stCondLst>
                                  <p:cond delay="3000"/>
                                </p:stCondLst>
                                <p:childTnLst>
                                  <p:par>
                                    <p:cTn id="58" presetID="52" presetClass="entr" presetSubtype="0" fill="hold" grpId="0" nodeType="afterEffect">
                                      <p:stCondLst>
                                        <p:cond delay="0"/>
                                      </p:stCondLst>
                                      <p:childTnLst>
                                        <p:set>
                                          <p:cBhvr>
                                            <p:cTn id="59" dur="1" fill="hold">
                                              <p:stCondLst>
                                                <p:cond delay="0"/>
                                              </p:stCondLst>
                                            </p:cTn>
                                            <p:tgtEl>
                                              <p:spTgt spid="16"/>
                                            </p:tgtEl>
                                            <p:attrNameLst>
                                              <p:attrName>style.visibility</p:attrName>
                                            </p:attrNameLst>
                                          </p:cBhvr>
                                          <p:to>
                                            <p:strVal val="visible"/>
                                          </p:to>
                                        </p:set>
                                        <p:animScale>
                                          <p:cBhvr>
                                            <p:cTn id="60"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1" dur="1000" decel="50000" fill="hold">
                                              <p:stCondLst>
                                                <p:cond delay="0"/>
                                              </p:stCondLst>
                                            </p:cTn>
                                            <p:tgtEl>
                                              <p:spTgt spid="16"/>
                                            </p:tgtEl>
                                            <p:attrNameLst>
                                              <p:attrName>ppt_x</p:attrName>
                                              <p:attrName>ppt_y</p:attrName>
                                            </p:attrNameLst>
                                          </p:cBhvr>
                                        </p:animMotion>
                                        <p:animEffect transition="in" filter="fade">
                                          <p:cBhvr>
                                            <p:cTn id="62" dur="1000"/>
                                            <p:tgtEl>
                                              <p:spTgt spid="16"/>
                                            </p:tgtEl>
                                          </p:cBhvr>
                                        </p:animEffect>
                                      </p:childTnLst>
                                    </p:cTn>
                                  </p:par>
                                  <p:par>
                                    <p:cTn id="63" presetID="52" presetClass="entr" presetSubtype="0" fill="hold" grpId="0" nodeType="withEffect">
                                      <p:stCondLst>
                                        <p:cond delay="200"/>
                                      </p:stCondLst>
                                      <p:iterate type="lt">
                                        <p:tmPct val="0"/>
                                      </p:iterate>
                                      <p:childTnLst>
                                        <p:set>
                                          <p:cBhvr>
                                            <p:cTn id="64" dur="1" fill="hold">
                                              <p:stCondLst>
                                                <p:cond delay="0"/>
                                              </p:stCondLst>
                                            </p:cTn>
                                            <p:tgtEl>
                                              <p:spTgt spid="17"/>
                                            </p:tgtEl>
                                            <p:attrNameLst>
                                              <p:attrName>style.visibility</p:attrName>
                                            </p:attrNameLst>
                                          </p:cBhvr>
                                          <p:to>
                                            <p:strVal val="visible"/>
                                          </p:to>
                                        </p:set>
                                        <p:animScale>
                                          <p:cBhvr>
                                            <p:cTn id="65"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6" dur="1000" decel="50000" fill="hold">
                                              <p:stCondLst>
                                                <p:cond delay="0"/>
                                              </p:stCondLst>
                                            </p:cTn>
                                            <p:tgtEl>
                                              <p:spTgt spid="17"/>
                                            </p:tgtEl>
                                            <p:attrNameLst>
                                              <p:attrName>ppt_x</p:attrName>
                                              <p:attrName>ppt_y</p:attrName>
                                            </p:attrNameLst>
                                          </p:cBhvr>
                                        </p:animMotion>
                                        <p:animEffect transition="in" filter="fade">
                                          <p:cBhvr>
                                            <p:cTn id="67" dur="1000"/>
                                            <p:tgtEl>
                                              <p:spTgt spid="17"/>
                                            </p:tgtEl>
                                          </p:cBhvr>
                                        </p:animEffect>
                                      </p:childTnLst>
                                    </p:cTn>
                                  </p:par>
                                  <p:par>
                                    <p:cTn id="68" presetID="52" presetClass="entr" presetSubtype="0" fill="hold" grpId="0" nodeType="withEffect">
                                      <p:stCondLst>
                                        <p:cond delay="200"/>
                                      </p:stCondLst>
                                      <p:iterate type="lt">
                                        <p:tmPct val="0"/>
                                      </p:iterate>
                                      <p:childTnLst>
                                        <p:set>
                                          <p:cBhvr>
                                            <p:cTn id="69" dur="1" fill="hold">
                                              <p:stCondLst>
                                                <p:cond delay="0"/>
                                              </p:stCondLst>
                                            </p:cTn>
                                            <p:tgtEl>
                                              <p:spTgt spid="20"/>
                                            </p:tgtEl>
                                            <p:attrNameLst>
                                              <p:attrName>style.visibility</p:attrName>
                                            </p:attrNameLst>
                                          </p:cBhvr>
                                          <p:to>
                                            <p:strVal val="visible"/>
                                          </p:to>
                                        </p:set>
                                        <p:animScale>
                                          <p:cBhvr>
                                            <p:cTn id="70"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1" dur="1000" decel="50000" fill="hold">
                                              <p:stCondLst>
                                                <p:cond delay="0"/>
                                              </p:stCondLst>
                                            </p:cTn>
                                            <p:tgtEl>
                                              <p:spTgt spid="20"/>
                                            </p:tgtEl>
                                            <p:attrNameLst>
                                              <p:attrName>ppt_x</p:attrName>
                                              <p:attrName>ppt_y</p:attrName>
                                            </p:attrNameLst>
                                          </p:cBhvr>
                                        </p:animMotion>
                                        <p:animEffect transition="in" filter="fade">
                                          <p:cBhvr>
                                            <p:cTn id="72"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4" grpId="0"/>
          <p:bldP spid="4" grpId="1"/>
          <p:bldP spid="6" grpId="0" animBg="1"/>
          <p:bldP spid="7" grpId="0" animBg="1"/>
          <p:bldP spid="8" grpId="0" animBg="1"/>
          <p:bldP spid="9" grpId="0" animBg="1"/>
          <p:bldP spid="10" grpId="0" animBg="1"/>
          <p:bldP spid="11" grpId="0" animBg="1"/>
          <p:bldP spid="15" grpId="0" animBg="1"/>
          <p:bldP spid="15" grpId="1" animBg="1"/>
          <p:bldP spid="16" grpId="0"/>
          <p:bldP spid="17" grpId="0"/>
          <p:bldP spid="18" grpId="0"/>
          <p:bldP spid="18" grpId="1"/>
          <p:bldP spid="20"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764704"/>
            <a:ext cx="2267744" cy="938808"/>
            <a:chOff x="0" y="1482080"/>
            <a:chExt cx="2267744" cy="938808"/>
          </a:xfrm>
        </p:grpSpPr>
        <p:sp>
          <p:nvSpPr>
            <p:cNvPr id="5" name="矩形 4"/>
            <p:cNvSpPr/>
            <p:nvPr/>
          </p:nvSpPr>
          <p:spPr>
            <a:xfrm>
              <a:off x="0" y="1484784"/>
              <a:ext cx="1547664"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661716" y="1482080"/>
              <a:ext cx="72008"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581709" y="1484784"/>
              <a:ext cx="45719"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763688" y="1484784"/>
              <a:ext cx="45719"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2163422" y="1482080"/>
              <a:ext cx="104322"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28860" y="1484784"/>
              <a:ext cx="45719"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875390" y="1482080"/>
              <a:ext cx="104322" cy="9361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TextBox 11"/>
          <p:cNvSpPr txBox="1"/>
          <p:nvPr/>
        </p:nvSpPr>
        <p:spPr>
          <a:xfrm>
            <a:off x="607338" y="764704"/>
            <a:ext cx="1547664" cy="523220"/>
          </a:xfrm>
          <a:prstGeom prst="rect">
            <a:avLst/>
          </a:prstGeom>
          <a:noFill/>
        </p:spPr>
        <p:txBody>
          <a:bodyPr wrap="square" rtlCol="0">
            <a:spAutoFit/>
          </a:bodyPr>
          <a:lstStyle/>
          <a:p>
            <a:r>
              <a:rPr lang="zh-CN" altLang="en-US" sz="2800" dirty="0">
                <a:solidFill>
                  <a:schemeClr val="tx1">
                    <a:lumMod val="50000"/>
                    <a:lumOff val="50000"/>
                  </a:schemeClr>
                </a:solidFill>
                <a:latin typeface="微软雅黑" panose="020B0503020204020204" pitchFamily="34" charset="-122"/>
                <a:ea typeface="微软雅黑" panose="020B0503020204020204" pitchFamily="34" charset="-122"/>
              </a:rPr>
              <a:t>手绘</a:t>
            </a:r>
          </a:p>
        </p:txBody>
      </p:sp>
      <p:sp>
        <p:nvSpPr>
          <p:cNvPr id="13" name="TextBox 12"/>
          <p:cNvSpPr txBox="1"/>
          <p:nvPr/>
        </p:nvSpPr>
        <p:spPr>
          <a:xfrm>
            <a:off x="-36512" y="1211106"/>
            <a:ext cx="1547664" cy="523220"/>
          </a:xfrm>
          <a:prstGeom prst="rect">
            <a:avLst/>
          </a:prstGeom>
          <a:noFill/>
        </p:spPr>
        <p:txBody>
          <a:bodyPr wrap="square" rtlCol="0">
            <a:spAutoFit/>
          </a:bodyPr>
          <a:lstStyle/>
          <a:p>
            <a:pPr algn="r"/>
            <a:r>
              <a:rPr lang="zh-CN" altLang="en-US" sz="2800" dirty="0">
                <a:solidFill>
                  <a:srgbClr val="CC9900"/>
                </a:solidFill>
                <a:latin typeface="微软雅黑" panose="020B0503020204020204" pitchFamily="34" charset="-122"/>
                <a:ea typeface="微软雅黑" panose="020B0503020204020204" pitchFamily="34" charset="-122"/>
              </a:rPr>
              <a:t>效果图</a:t>
            </a:r>
          </a:p>
        </p:txBody>
      </p:sp>
      <p:sp>
        <p:nvSpPr>
          <p:cNvPr id="14" name="TextBox 13"/>
          <p:cNvSpPr txBox="1"/>
          <p:nvPr/>
        </p:nvSpPr>
        <p:spPr>
          <a:xfrm>
            <a:off x="2267744" y="796214"/>
            <a:ext cx="5453885" cy="923330"/>
          </a:xfrm>
          <a:prstGeom prst="rect">
            <a:avLst/>
          </a:prstGeom>
          <a:noFill/>
        </p:spPr>
        <p:txBody>
          <a:bodyPr wrap="square" rtlCol="0">
            <a:spAutoFit/>
          </a:bodyPr>
          <a:lstStyle/>
          <a:p>
            <a:r>
              <a:rPr lang="en-US" altLang="zh-CN" sz="5400" dirty="0" smtClean="0">
                <a:solidFill>
                  <a:srgbClr val="CC9900"/>
                </a:solidFill>
                <a:latin typeface="Capture it" panose="02000500000000000000" pitchFamily="2" charset="0"/>
              </a:rPr>
              <a:t>Hand painted</a:t>
            </a:r>
            <a:endParaRPr lang="zh-CN" altLang="en-US" sz="5400" dirty="0">
              <a:solidFill>
                <a:srgbClr val="CC9900"/>
              </a:solidFill>
              <a:latin typeface="Capture it" panose="02000500000000000000" pitchFamily="2" charset="0"/>
            </a:endParaRPr>
          </a:p>
        </p:txBody>
      </p:sp>
      <p:sp>
        <p:nvSpPr>
          <p:cNvPr id="17" name="TextBox 16"/>
          <p:cNvSpPr txBox="1"/>
          <p:nvPr/>
        </p:nvSpPr>
        <p:spPr>
          <a:xfrm>
            <a:off x="2265834" y="1526595"/>
            <a:ext cx="3351670" cy="246221"/>
          </a:xfrm>
          <a:prstGeom prst="rect">
            <a:avLst/>
          </a:prstGeom>
          <a:noFill/>
        </p:spPr>
        <p:txBody>
          <a:bodyPr wrap="square" rtlCol="0">
            <a:spAutoFit/>
          </a:bodyPr>
          <a:lstStyle/>
          <a:p>
            <a:r>
              <a:rPr lang="en-US" altLang="zh-CN" sz="1000" cap="all" dirty="0">
                <a:solidFill>
                  <a:schemeClr val="bg1">
                    <a:lumMod val="75000"/>
                  </a:schemeClr>
                </a:solidFill>
                <a:latin typeface="微软雅黑" panose="020B0503020204020204" pitchFamily="34" charset="-122"/>
                <a:ea typeface="微软雅黑" panose="020B0503020204020204" pitchFamily="34" charset="-122"/>
              </a:rPr>
              <a:t>Personal  collection  of  works   by</a:t>
            </a:r>
          </a:p>
        </p:txBody>
      </p:sp>
      <p:pic>
        <p:nvPicPr>
          <p:cNvPr id="8194" name="Picture 2" descr="C:\Documents and Settings\Administrator\桌面\Nipic_9602743_2012091220353501102356.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23507" y="4221088"/>
            <a:ext cx="3192909" cy="1925789"/>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descr="C:\Documents and Settings\Administrator\桌面\Nipic_9602743_20120912203535002356.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35532" y="2276873"/>
            <a:ext cx="3181403" cy="1806790"/>
          </a:xfrm>
          <a:prstGeom prst="rect">
            <a:avLst/>
          </a:prstGeom>
          <a:noFill/>
          <a:extLst>
            <a:ext uri="{909E8E84-426E-40DD-AFC4-6F175D3DCCD1}">
              <a14:hiddenFill xmlns:a14="http://schemas.microsoft.com/office/drawing/2010/main">
                <a:solidFill>
                  <a:srgbClr val="FFFFFF"/>
                </a:solidFill>
              </a14:hiddenFill>
            </a:ext>
          </a:extLst>
        </p:spPr>
      </p:pic>
      <p:cxnSp>
        <p:nvCxnSpPr>
          <p:cNvPr id="18" name="直接连接符 17"/>
          <p:cNvCxnSpPr/>
          <p:nvPr/>
        </p:nvCxnSpPr>
        <p:spPr>
          <a:xfrm flipV="1">
            <a:off x="607338" y="2205133"/>
            <a:ext cx="0" cy="493048"/>
          </a:xfrm>
          <a:prstGeom prst="line">
            <a:avLst/>
          </a:prstGeom>
          <a:ln>
            <a:solidFill>
              <a:schemeClr val="tx1">
                <a:lumMod val="65000"/>
                <a:lumOff val="35000"/>
              </a:schemeClr>
            </a:solidFill>
            <a:headEnd type="none" w="med" len="med"/>
            <a:tailEnd type="none" w="med" len="med"/>
          </a:ln>
        </p:spPr>
        <p:style>
          <a:lnRef idx="1">
            <a:schemeClr val="accent4"/>
          </a:lnRef>
          <a:fillRef idx="0">
            <a:schemeClr val="accent4"/>
          </a:fillRef>
          <a:effectRef idx="0">
            <a:schemeClr val="accent4"/>
          </a:effectRef>
          <a:fontRef idx="minor">
            <a:schemeClr val="tx1"/>
          </a:fontRef>
        </p:style>
      </p:cxnSp>
      <p:cxnSp>
        <p:nvCxnSpPr>
          <p:cNvPr id="19" name="直接连接符 18"/>
          <p:cNvCxnSpPr/>
          <p:nvPr/>
        </p:nvCxnSpPr>
        <p:spPr>
          <a:xfrm flipH="1">
            <a:off x="607338" y="2060848"/>
            <a:ext cx="7997110" cy="0"/>
          </a:xfrm>
          <a:prstGeom prst="line">
            <a:avLst/>
          </a:prstGeom>
          <a:ln>
            <a:solidFill>
              <a:schemeClr val="tx1">
                <a:lumMod val="65000"/>
                <a:lumOff val="35000"/>
              </a:schemeClr>
            </a:solidFill>
            <a:headEnd type="oval"/>
            <a:tailEnd type="oval"/>
          </a:ln>
        </p:spPr>
        <p:style>
          <a:lnRef idx="1">
            <a:schemeClr val="accent4"/>
          </a:lnRef>
          <a:fillRef idx="0">
            <a:schemeClr val="accent4"/>
          </a:fillRef>
          <a:effectRef idx="0">
            <a:schemeClr val="accent4"/>
          </a:effectRef>
          <a:fontRef idx="minor">
            <a:schemeClr val="tx1"/>
          </a:fontRef>
        </p:style>
      </p:cxnSp>
      <p:cxnSp>
        <p:nvCxnSpPr>
          <p:cNvPr id="20" name="直接连接符 19"/>
          <p:cNvCxnSpPr/>
          <p:nvPr/>
        </p:nvCxnSpPr>
        <p:spPr>
          <a:xfrm>
            <a:off x="607338" y="6237312"/>
            <a:ext cx="3966776" cy="0"/>
          </a:xfrm>
          <a:prstGeom prst="line">
            <a:avLst/>
          </a:prstGeom>
          <a:ln>
            <a:solidFill>
              <a:schemeClr val="tx1">
                <a:lumMod val="65000"/>
                <a:lumOff val="35000"/>
              </a:schemeClr>
            </a:solidFill>
            <a:headEnd type="oval"/>
            <a:tailEnd type="oval"/>
          </a:ln>
        </p:spPr>
        <p:style>
          <a:lnRef idx="1">
            <a:schemeClr val="accent3"/>
          </a:lnRef>
          <a:fillRef idx="0">
            <a:schemeClr val="accent3"/>
          </a:fillRef>
          <a:effectRef idx="0">
            <a:schemeClr val="accent3"/>
          </a:effectRef>
          <a:fontRef idx="minor">
            <a:schemeClr val="tx1"/>
          </a:fontRef>
        </p:style>
      </p:cxnSp>
      <p:sp>
        <p:nvSpPr>
          <p:cNvPr id="21" name="TextBox 20"/>
          <p:cNvSpPr txBox="1"/>
          <p:nvPr/>
        </p:nvSpPr>
        <p:spPr>
          <a:xfrm>
            <a:off x="879238" y="2398849"/>
            <a:ext cx="3836778" cy="458908"/>
          </a:xfrm>
          <a:prstGeom prst="rect">
            <a:avLst/>
          </a:prstGeom>
          <a:noFill/>
        </p:spPr>
        <p:txBody>
          <a:bodyPr wrap="square" rtlCol="0">
            <a:spAutoFit/>
          </a:bodyPr>
          <a:lstStyle/>
          <a:p>
            <a:pPr>
              <a:lnSpc>
                <a:spcPct val="150000"/>
              </a:lnSpc>
            </a:pPr>
            <a:r>
              <a:rPr lang="zh-CN" altLang="en-US" b="1" dirty="0">
                <a:solidFill>
                  <a:schemeClr val="bg1">
                    <a:lumMod val="75000"/>
                  </a:schemeClr>
                </a:solidFill>
                <a:latin typeface="微软雅黑" panose="020B0503020204020204" pitchFamily="34" charset="-122"/>
                <a:ea typeface="微软雅黑" panose="020B0503020204020204" pitchFamily="34" charset="-122"/>
              </a:rPr>
              <a:t>一、素描基础</a:t>
            </a:r>
            <a:r>
              <a:rPr lang="en-US" altLang="zh-CN" b="1" dirty="0">
                <a:solidFill>
                  <a:schemeClr val="bg1">
                    <a:lumMod val="75000"/>
                  </a:schemeClr>
                </a:solidFill>
                <a:latin typeface="微软雅黑" panose="020B0503020204020204" pitchFamily="34" charset="-122"/>
                <a:ea typeface="微软雅黑" panose="020B0503020204020204" pitchFamily="34" charset="-122"/>
              </a:rPr>
              <a:t>-</a:t>
            </a:r>
            <a:r>
              <a:rPr lang="zh-CN" altLang="en-US" b="1" dirty="0">
                <a:solidFill>
                  <a:schemeClr val="bg1">
                    <a:lumMod val="75000"/>
                  </a:schemeClr>
                </a:solidFill>
                <a:latin typeface="微软雅黑" panose="020B0503020204020204" pitchFamily="34" charset="-122"/>
                <a:ea typeface="微软雅黑" panose="020B0503020204020204" pitchFamily="34" charset="-122"/>
              </a:rPr>
              <a:t>色彩手绘效果图作品 </a:t>
            </a:r>
            <a:endParaRPr lang="zh-CN" altLang="en-US" sz="1200" b="1" dirty="0" smtClean="0">
              <a:solidFill>
                <a:schemeClr val="bg1">
                  <a:lumMod val="75000"/>
                </a:schemeClr>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879238" y="4737918"/>
            <a:ext cx="3620754" cy="613694"/>
          </a:xfrm>
          <a:prstGeom prst="rect">
            <a:avLst/>
          </a:prstGeom>
          <a:noFill/>
        </p:spPr>
        <p:txBody>
          <a:bodyPr wrap="square" rtlCol="0">
            <a:spAutoFit/>
          </a:bodyPr>
          <a:lstStyle/>
          <a:p>
            <a:pPr>
              <a:lnSpc>
                <a:spcPct val="150000"/>
              </a:lnSpc>
            </a:pP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       图</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2-1</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是初学时的临摹作品，图</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2-2</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是后期的手绘绘画作品。</a:t>
            </a:r>
          </a:p>
        </p:txBody>
      </p:sp>
      <p:sp>
        <p:nvSpPr>
          <p:cNvPr id="23" name="TextBox 22"/>
          <p:cNvSpPr txBox="1"/>
          <p:nvPr/>
        </p:nvSpPr>
        <p:spPr>
          <a:xfrm>
            <a:off x="879238" y="3054967"/>
            <a:ext cx="3620754" cy="1477328"/>
          </a:xfrm>
          <a:prstGeom prst="rect">
            <a:avLst/>
          </a:prstGeom>
          <a:noFill/>
        </p:spPr>
        <p:txBody>
          <a:bodyPr wrap="square" rtlCol="0">
            <a:spAutoFit/>
          </a:bodyPr>
          <a:lstStyle/>
          <a:p>
            <a:pPr>
              <a:lnSpc>
                <a:spcPct val="150000"/>
              </a:lnSpc>
            </a:pP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       在</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学习中我也特别在乎素描的重要性，学习素描的时候下了不少功夫，这里的三幅作品为初学素描时所作，内容很单调，技法也相当欠缺，在后来大量的临摹练习后才逐步领略素描的基本表现方法</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还要加上色彩的搭配</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4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right)">
                                      <p:cBhvr>
                                        <p:cTn id="7" dur="500"/>
                                        <p:tgtEl>
                                          <p:spTgt spid="19"/>
                                        </p:tgtEl>
                                      </p:cBhvr>
                                    </p:animEffect>
                                  </p:childTnLst>
                                </p:cTn>
                              </p:par>
                              <p:par>
                                <p:cTn id="8" presetID="22" presetClass="entr" presetSubtype="1"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wipe(up)">
                                      <p:cBhvr>
                                        <p:cTn id="10" dur="500"/>
                                        <p:tgtEl>
                                          <p:spTgt spid="18"/>
                                        </p:tgtEl>
                                      </p:cBhvr>
                                    </p:animEffect>
                                  </p:childTnLst>
                                </p:cTn>
                              </p:par>
                              <p:par>
                                <p:cTn id="11" presetID="22" presetClass="entr" presetSubtype="8"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1"/>
                                        </p:tgtEl>
                                        <p:attrNameLst>
                                          <p:attrName>ppt_y</p:attrName>
                                        </p:attrNameLst>
                                      </p:cBhvr>
                                      <p:tavLst>
                                        <p:tav tm="0">
                                          <p:val>
                                            <p:strVal val="#ppt_y"/>
                                          </p:val>
                                        </p:tav>
                                        <p:tav tm="100000">
                                          <p:val>
                                            <p:strVal val="#ppt_y"/>
                                          </p:val>
                                        </p:tav>
                                      </p:tavLst>
                                    </p:anim>
                                    <p:anim calcmode="lin" valueType="num">
                                      <p:cBhvr>
                                        <p:cTn id="19"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1"/>
                                        </p:tgtEl>
                                      </p:cBhvr>
                                    </p:animEffect>
                                  </p:childTnLst>
                                </p:cTn>
                              </p:par>
                              <p:par>
                                <p:cTn id="22" presetID="42" presetClass="entr" presetSubtype="0"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1000"/>
                                        <p:tgtEl>
                                          <p:spTgt spid="23"/>
                                        </p:tgtEl>
                                      </p:cBhvr>
                                    </p:animEffect>
                                    <p:anim calcmode="lin" valueType="num">
                                      <p:cBhvr>
                                        <p:cTn id="25" dur="1000" fill="hold"/>
                                        <p:tgtEl>
                                          <p:spTgt spid="23"/>
                                        </p:tgtEl>
                                        <p:attrNameLst>
                                          <p:attrName>ppt_x</p:attrName>
                                        </p:attrNameLst>
                                      </p:cBhvr>
                                      <p:tavLst>
                                        <p:tav tm="0">
                                          <p:val>
                                            <p:strVal val="#ppt_x"/>
                                          </p:val>
                                        </p:tav>
                                        <p:tav tm="100000">
                                          <p:val>
                                            <p:strVal val="#ppt_x"/>
                                          </p:val>
                                        </p:tav>
                                      </p:tavLst>
                                    </p:anim>
                                    <p:anim calcmode="lin" valueType="num">
                                      <p:cBhvr>
                                        <p:cTn id="26" dur="1000" fill="hold"/>
                                        <p:tgtEl>
                                          <p:spTgt spid="23"/>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1000"/>
                                        <p:tgtEl>
                                          <p:spTgt spid="22"/>
                                        </p:tgtEl>
                                      </p:cBhvr>
                                    </p:animEffect>
                                    <p:anim calcmode="lin" valueType="num">
                                      <p:cBhvr>
                                        <p:cTn id="30" dur="1000" fill="hold"/>
                                        <p:tgtEl>
                                          <p:spTgt spid="22"/>
                                        </p:tgtEl>
                                        <p:attrNameLst>
                                          <p:attrName>ppt_x</p:attrName>
                                        </p:attrNameLst>
                                      </p:cBhvr>
                                      <p:tavLst>
                                        <p:tav tm="0">
                                          <p:val>
                                            <p:strVal val="#ppt_x"/>
                                          </p:val>
                                        </p:tav>
                                        <p:tav tm="100000">
                                          <p:val>
                                            <p:strVal val="#ppt_x"/>
                                          </p:val>
                                        </p:tav>
                                      </p:tavLst>
                                    </p:anim>
                                    <p:anim calcmode="lin" valueType="num">
                                      <p:cBhvr>
                                        <p:cTn id="31"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TotalTime>
  <Words>1511</Words>
  <Application>Microsoft Office PowerPoint</Application>
  <PresentationFormat>全屏显示(4:3)</PresentationFormat>
  <Paragraphs>178</Paragraphs>
  <Slides>20</Slides>
  <Notes>20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20</vt:i4>
      </vt:variant>
    </vt:vector>
  </HeadingPairs>
  <TitlesOfParts>
    <vt:vector size="27" baseType="lpstr">
      <vt:lpstr>Capture it</vt:lpstr>
      <vt:lpstr>宋体</vt:lpstr>
      <vt:lpstr>微软雅黑</vt:lpstr>
      <vt:lpstr>Arial</vt:lpstr>
      <vt:lpstr>Calibri</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大侠素材铺</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大侠素材铺</dc:title>
  <dc:creator>大侠素材铺</dc:creator>
  <dc:description>大侠素材铺_x000d_
淘宝店：https://dxpu.taobao.com/</dc:description>
  <cp:lastModifiedBy>user</cp:lastModifiedBy>
  <cp:revision>95</cp:revision>
  <dcterms:created xsi:type="dcterms:W3CDTF">2014-06-13T06:22:00Z</dcterms:created>
  <dcterms:modified xsi:type="dcterms:W3CDTF">2017-07-24T01:24:59Z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2052-10.1.0.6029</vt:lpwstr>
  </property>
</Properties>
</file>