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64" r:id="rId6"/>
    <p:sldId id="272" r:id="rId7"/>
    <p:sldId id="261" r:id="rId8"/>
    <p:sldId id="273" r:id="rId9"/>
    <p:sldId id="265" r:id="rId10"/>
    <p:sldId id="259" r:id="rId11"/>
    <p:sldId id="262" r:id="rId12"/>
    <p:sldId id="266" r:id="rId13"/>
    <p:sldId id="268" r:id="rId14"/>
    <p:sldId id="270" r:id="rId15"/>
    <p:sldId id="263" r:id="rId16"/>
    <p:sldId id="269" r:id="rId17"/>
    <p:sldId id="274" r:id="rId18"/>
    <p:sldId id="267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EC94BC"/>
    <a:srgbClr val="F6F4F7"/>
    <a:srgbClr val="F6F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5" autoAdjust="0"/>
    <p:restoredTop sz="94660"/>
  </p:normalViewPr>
  <p:slideViewPr>
    <p:cSldViewPr snapToGrid="0">
      <p:cViewPr>
        <p:scale>
          <a:sx n="75" d="100"/>
          <a:sy n="75" d="100"/>
        </p:scale>
        <p:origin x="600" y="3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4" r="8723" b="16798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67335" y="189230"/>
            <a:ext cx="11657330" cy="6479540"/>
          </a:xfrm>
          <a:prstGeom prst="rect">
            <a:avLst/>
          </a:prstGeom>
          <a:gradFill>
            <a:gsLst>
              <a:gs pos="0">
                <a:srgbClr val="FFFEFE">
                  <a:alpha val="89804"/>
                </a:srgbClr>
              </a:gs>
              <a:gs pos="100000">
                <a:srgbClr val="F3F2F2">
                  <a:alpha val="9098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C7654-9068-464A-867C-CB528CB12E56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AE52D-E386-4101-B042-70A1CF4ED87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s://pan.baidu.com/s/1htUNBQc" TargetMode="External"/><Relationship Id="rId1" Type="http://schemas.openxmlformats.org/officeDocument/2006/relationships/hyperlink" Target="https://pan.baidu.com/s/1c4m6Gp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4" r="8723" b="16798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150" y="1380281"/>
            <a:ext cx="9097701" cy="4097438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4519852" y="4410979"/>
            <a:ext cx="3152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市场部</a:t>
            </a:r>
            <a:r>
              <a:rPr kumimoji="0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-</a:t>
            </a:r>
            <a:r>
              <a:rPr kumimoji="0" lang="zh-CN" altLang="en-US" sz="20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极简演示</a:t>
            </a:r>
            <a:endParaRPr kumimoji="0" lang="en-US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8357" y="2046912"/>
            <a:ext cx="71352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流体渐变商务通用</a:t>
            </a:r>
            <a:endParaRPr lang="en-US" sz="6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7624" y="3366253"/>
            <a:ext cx="5696753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Life is like a sea, only the strong-willed can reach the other shore. Life is like a sea, only the strong-willed can reach the </a:t>
            </a:r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other shore</a:t>
            </a:r>
            <a:endParaRPr lang="en-US" altLang="zh-CN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96710" y="3225356"/>
            <a:ext cx="5598581" cy="0"/>
          </a:xfrm>
          <a:prstGeom prst="line">
            <a:avLst/>
          </a:prstGeom>
          <a:ln>
            <a:solidFill>
              <a:srgbClr val="EAE4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rot="5400000">
            <a:off x="1547150" y="1380282"/>
            <a:ext cx="590308" cy="590308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直角三角形 8"/>
          <p:cNvSpPr/>
          <p:nvPr/>
        </p:nvSpPr>
        <p:spPr>
          <a:xfrm rot="5400000" flipH="1" flipV="1">
            <a:off x="10054543" y="4887411"/>
            <a:ext cx="590308" cy="590308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6453" y="4006523"/>
            <a:ext cx="4239095" cy="6940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en-US" altLang="zh-CN"/>
              <a:t>Life is like a sea, only the strong-willed can reach the other shore. Life is like a sea, only the strong-willed can reach the other shore . Life is like a sea, only the strong-willed can reach the other shore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260309" y="2714406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40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节标题文字</a:t>
            </a:r>
            <a:endParaRPr lang="zh-CN" altLang="en-US" sz="40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3715978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/>
          <p:cNvSpPr/>
          <p:nvPr/>
        </p:nvSpPr>
        <p:spPr>
          <a:xfrm rot="2700000">
            <a:off x="5747420" y="1582315"/>
            <a:ext cx="697162" cy="697162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56804" y="1607730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03</a:t>
            </a:r>
            <a:endParaRPr lang="en-US" sz="36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/>
          <p:cNvSpPr/>
          <p:nvPr/>
        </p:nvSpPr>
        <p:spPr>
          <a:xfrm>
            <a:off x="1294278" y="24813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椭圆 1"/>
          <p:cNvSpPr/>
          <p:nvPr/>
        </p:nvSpPr>
        <p:spPr>
          <a:xfrm>
            <a:off x="2118641" y="2137061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0189" y="3720246"/>
            <a:ext cx="1814066" cy="1732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sea, only the strong-willed can reach the other shore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7808" y="3134360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219647" y="3554873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/>
        </p:nvSpPr>
        <p:spPr>
          <a:xfrm>
            <a:off x="4953056" y="24813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5777419" y="2137061"/>
            <a:ext cx="637162" cy="637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88967" y="3720246"/>
            <a:ext cx="1814066" cy="1732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sea, only the strong-willed can reach the other shore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6586" y="3134360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78425" y="3554873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/>
        </p:nvSpPr>
        <p:spPr>
          <a:xfrm>
            <a:off x="8611834" y="24813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/>
          <p:nvPr/>
        </p:nvSpPr>
        <p:spPr>
          <a:xfrm>
            <a:off x="9436197" y="2137061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847745" y="3720246"/>
            <a:ext cx="1814066" cy="1732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sea, only the strong-willed can reach the other shore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85364" y="3134360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537203" y="3554873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179779" y="2224809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01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38557" y="2213086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02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497335" y="2213086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03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2269948" y="2788920"/>
            <a:ext cx="4373880" cy="3307080"/>
          </a:xfrm>
          <a:custGeom>
            <a:avLst/>
            <a:gdLst>
              <a:gd name="connsiteX0" fmla="*/ 3545072 w 4373880"/>
              <a:gd name="connsiteY0" fmla="*/ 1493520 h 3307080"/>
              <a:gd name="connsiteX1" fmla="*/ 3545072 w 4373880"/>
              <a:gd name="connsiteY1" fmla="*/ 1493520 h 3307080"/>
              <a:gd name="connsiteX2" fmla="*/ 4373880 w 4373880"/>
              <a:gd name="connsiteY2" fmla="*/ 3307080 h 3307080"/>
              <a:gd name="connsiteX3" fmla="*/ 1511357 w 4373880"/>
              <a:gd name="connsiteY3" fmla="*/ 0 h 3307080"/>
              <a:gd name="connsiteX4" fmla="*/ 2862524 w 4373880"/>
              <a:gd name="connsiteY4" fmla="*/ 0 h 3307080"/>
              <a:gd name="connsiteX5" fmla="*/ 3545072 w 4373880"/>
              <a:gd name="connsiteY5" fmla="*/ 1493520 h 3307080"/>
              <a:gd name="connsiteX6" fmla="*/ 828809 w 4373880"/>
              <a:gd name="connsiteY6" fmla="*/ 1493520 h 3307080"/>
              <a:gd name="connsiteX7" fmla="*/ 0 w 4373880"/>
              <a:gd name="connsiteY7" fmla="*/ 3307080 h 330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3880" h="3307080">
                <a:moveTo>
                  <a:pt x="3545072" y="1493520"/>
                </a:moveTo>
                <a:lnTo>
                  <a:pt x="3545072" y="1493520"/>
                </a:lnTo>
                <a:lnTo>
                  <a:pt x="4373880" y="3307080"/>
                </a:lnTo>
                <a:close/>
                <a:moveTo>
                  <a:pt x="1511357" y="0"/>
                </a:moveTo>
                <a:lnTo>
                  <a:pt x="2862524" y="0"/>
                </a:lnTo>
                <a:lnTo>
                  <a:pt x="3545072" y="1493520"/>
                </a:lnTo>
                <a:lnTo>
                  <a:pt x="828809" y="1493520"/>
                </a:lnTo>
                <a:lnTo>
                  <a:pt x="0" y="33070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3781305" y="1319784"/>
            <a:ext cx="1351167" cy="1478280"/>
          </a:xfrm>
          <a:custGeom>
            <a:avLst/>
            <a:gdLst>
              <a:gd name="connsiteX0" fmla="*/ 675583 w 1351167"/>
              <a:gd name="connsiteY0" fmla="*/ 0 h 1478280"/>
              <a:gd name="connsiteX1" fmla="*/ 1351167 w 1351167"/>
              <a:gd name="connsiteY1" fmla="*/ 1478280 h 1478280"/>
              <a:gd name="connsiteX2" fmla="*/ 0 w 1351167"/>
              <a:gd name="connsiteY2" fmla="*/ 1478280 h 1478280"/>
              <a:gd name="connsiteX3" fmla="*/ 675583 w 1351167"/>
              <a:gd name="connsiteY3" fmla="*/ 0 h 14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167" h="1478280">
                <a:moveTo>
                  <a:pt x="675583" y="0"/>
                </a:moveTo>
                <a:lnTo>
                  <a:pt x="1351167" y="1478280"/>
                </a:lnTo>
                <a:lnTo>
                  <a:pt x="0" y="1478280"/>
                </a:lnTo>
                <a:lnTo>
                  <a:pt x="675583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2269948" y="4282440"/>
            <a:ext cx="4373880" cy="1813560"/>
          </a:xfrm>
          <a:custGeom>
            <a:avLst/>
            <a:gdLst>
              <a:gd name="connsiteX0" fmla="*/ 828809 w 4373880"/>
              <a:gd name="connsiteY0" fmla="*/ 0 h 1813560"/>
              <a:gd name="connsiteX1" fmla="*/ 3545072 w 4373880"/>
              <a:gd name="connsiteY1" fmla="*/ 0 h 1813560"/>
              <a:gd name="connsiteX2" fmla="*/ 4373880 w 4373880"/>
              <a:gd name="connsiteY2" fmla="*/ 1813560 h 1813560"/>
              <a:gd name="connsiteX3" fmla="*/ 0 w 4373880"/>
              <a:gd name="connsiteY3" fmla="*/ 1813560 h 1813560"/>
              <a:gd name="connsiteX4" fmla="*/ 828809 w 4373880"/>
              <a:gd name="connsiteY4" fmla="*/ 0 h 181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3880" h="1813560">
                <a:moveTo>
                  <a:pt x="828809" y="0"/>
                </a:moveTo>
                <a:lnTo>
                  <a:pt x="3545072" y="0"/>
                </a:lnTo>
                <a:lnTo>
                  <a:pt x="4373880" y="1813560"/>
                </a:lnTo>
                <a:lnTo>
                  <a:pt x="0" y="1813560"/>
                </a:lnTo>
                <a:lnTo>
                  <a:pt x="82880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矩形 28"/>
          <p:cNvSpPr/>
          <p:nvPr/>
        </p:nvSpPr>
        <p:spPr>
          <a:xfrm>
            <a:off x="6438088" y="2103963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38089" y="1854226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>
            <a:off x="4802929" y="3550920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4578808" y="2274079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5389491" y="5189220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643828" y="3495857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43829" y="3246120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89647" y="4967038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89648" y="4717301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35560" y="1971312"/>
            <a:ext cx="12263120" cy="29893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5800" y="2956560"/>
            <a:ext cx="21183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5800" y="4008120"/>
            <a:ext cx="21183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16694" y="3095163"/>
            <a:ext cx="2256572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文字内容</a:t>
            </a:r>
            <a:endParaRPr lang="zh-CN" altLang="en-US" sz="24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43856" y="2290464"/>
            <a:ext cx="476173" cy="4761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0308" y="3631353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</a:rPr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2528" y="3045467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64367" y="3465980"/>
            <a:ext cx="435151" cy="0"/>
          </a:xfrm>
          <a:prstGeom prst="line">
            <a:avLst/>
          </a:prstGeom>
          <a:ln w="127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087017" y="2366968"/>
            <a:ext cx="38985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01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615955" y="2290464"/>
            <a:ext cx="476173" cy="4761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22407" y="3631353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</a:rPr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4627" y="3045467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36466" y="3465980"/>
            <a:ext cx="435151" cy="0"/>
          </a:xfrm>
          <a:prstGeom prst="line">
            <a:avLst/>
          </a:prstGeom>
          <a:ln w="127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659116" y="2366968"/>
            <a:ext cx="38985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01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188054" y="2290464"/>
            <a:ext cx="476173" cy="4761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394506" y="3631353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</a:rPr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56726" y="3045467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0208565" y="3465980"/>
            <a:ext cx="435151" cy="0"/>
          </a:xfrm>
          <a:prstGeom prst="line">
            <a:avLst/>
          </a:prstGeom>
          <a:ln w="127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0231215" y="2366968"/>
            <a:ext cx="38985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>
                <a:solidFill>
                  <a:schemeClr val="bg1"/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01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6453" y="4006523"/>
            <a:ext cx="4239095" cy="6940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en-US" altLang="zh-CN"/>
              <a:t>Life is like a sea, only the strong-willed can reach the other shore. Life is like a sea, only the strong-willed can reach the other shore . Life is like a sea, only the strong-willed can reach the other shore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260309" y="2714406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40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节标题文字</a:t>
            </a:r>
            <a:endParaRPr lang="zh-CN" altLang="en-US" sz="40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3715978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/>
          <p:cNvSpPr/>
          <p:nvPr/>
        </p:nvSpPr>
        <p:spPr>
          <a:xfrm rot="2700000">
            <a:off x="5747420" y="1582315"/>
            <a:ext cx="697162" cy="697162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56804" y="1607730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04</a:t>
            </a:r>
            <a:endParaRPr lang="en-US" sz="36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927473" y="1892235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927473" y="4785359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42606" y="1892235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42606" y="4785359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6850013" y="2278350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C94BC"/>
                </a:gs>
                <a:gs pos="100000">
                  <a:srgbClr val="EC94BC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3983231" y="2362996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C94BC"/>
                </a:gs>
                <a:gs pos="100000">
                  <a:srgbClr val="EC94BC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994083" y="4160653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C94BC"/>
                </a:gs>
                <a:gs pos="100000">
                  <a:srgbClr val="EC94BC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756830" y="4055889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C94BC"/>
                </a:gs>
                <a:gs pos="100000">
                  <a:srgbClr val="EC94BC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179846" y="2683256"/>
            <a:ext cx="1832309" cy="18323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32648" y="2003791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32649" y="1754054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32648" y="4978157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632649" y="4728420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5079" y="2003791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95463" y="1754054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4028" y="4978157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94412" y="4728420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79846" y="3197702"/>
            <a:ext cx="1832309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 spc="3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en-US" altLang="zh-CN" sz="2400" b="1" spc="3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2400" b="1" spc="3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endParaRPr lang="zh-CN" altLang="en-US" sz="2400" b="1" spc="3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5882626" y="1889824"/>
            <a:ext cx="426748" cy="4216024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377335" y="2903175"/>
            <a:ext cx="1437331" cy="14373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38886" y="3194951"/>
            <a:ext cx="1071362" cy="468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要求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3523" y="2500850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53524" y="2251113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51220" y="3588793"/>
            <a:ext cx="973343" cy="3231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24563" y="3588793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1220" y="4305800"/>
            <a:ext cx="973343" cy="3231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24563" y="4305800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51220" y="5022807"/>
            <a:ext cx="973343" cy="3231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24563" y="5022807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04462" y="2500850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04463" y="2251113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2159" y="3588793"/>
            <a:ext cx="973343" cy="3231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75502" y="3588793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2159" y="4305800"/>
            <a:ext cx="973343" cy="3231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75502" y="4305800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2159" y="5022807"/>
            <a:ext cx="973343" cy="3231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文字内容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75502" y="5022807"/>
            <a:ext cx="303240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弦形 42"/>
          <p:cNvSpPr/>
          <p:nvPr/>
        </p:nvSpPr>
        <p:spPr>
          <a:xfrm rot="14636850">
            <a:off x="5371281" y="2898945"/>
            <a:ext cx="1449436" cy="1449436"/>
          </a:xfrm>
          <a:prstGeom prst="chord">
            <a:avLst>
              <a:gd name="adj1" fmla="val 3804024"/>
              <a:gd name="adj2" fmla="val 14726871"/>
            </a:avLst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5874567" y="3621840"/>
            <a:ext cx="1071362" cy="468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要求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4" r="8723" b="16798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150" y="1380281"/>
            <a:ext cx="9097701" cy="4097438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4519852" y="4410979"/>
            <a:ext cx="3152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市场部</a:t>
            </a:r>
            <a:r>
              <a:rPr kumimoji="0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-</a:t>
            </a:r>
            <a:r>
              <a:rPr kumimoji="0" lang="zh-CN" altLang="en-US" sz="2000" b="1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极简演示</a:t>
            </a:r>
            <a:endParaRPr kumimoji="0" lang="en-US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0493" y="1803984"/>
            <a:ext cx="22910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谢谢</a:t>
            </a:r>
            <a:endParaRPr lang="en-US" sz="8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7624" y="3366253"/>
            <a:ext cx="5696753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Life is like a sea, only the strong-willed can reach the other shore. Life is like a sea, only the strong-willed can reach the </a:t>
            </a:r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other shore</a:t>
            </a:r>
            <a:endParaRPr lang="en-US" altLang="zh-CN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96710" y="3225356"/>
            <a:ext cx="5598581" cy="0"/>
          </a:xfrm>
          <a:prstGeom prst="line">
            <a:avLst/>
          </a:prstGeom>
          <a:ln>
            <a:solidFill>
              <a:srgbClr val="EAE4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rot="5400000">
            <a:off x="1547150" y="1380282"/>
            <a:ext cx="590308" cy="590308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直角三角形 8"/>
          <p:cNvSpPr/>
          <p:nvPr/>
        </p:nvSpPr>
        <p:spPr>
          <a:xfrm rot="5400000" flipH="1" flipV="1">
            <a:off x="10054543" y="4887411"/>
            <a:ext cx="590308" cy="590308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69" y="91507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90204" pitchFamily="34" charset="0"/>
              </a:rPr>
              <a:t>极简演示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9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70914" y="2091055"/>
            <a:ext cx="1441462" cy="319557"/>
            <a:chOff x="5370914" y="2060575"/>
            <a:chExt cx="1441462" cy="319557"/>
          </a:xfrm>
        </p:grpSpPr>
        <p:sp>
          <p:nvSpPr>
            <p:cNvPr id="4" name="矩形 3"/>
            <p:cNvSpPr/>
            <p:nvPr/>
          </p:nvSpPr>
          <p:spPr>
            <a:xfrm>
              <a:off x="5370914" y="2060575"/>
              <a:ext cx="1441462" cy="307777"/>
            </a:xfrm>
            <a:prstGeom prst="rect">
              <a:avLst/>
            </a:prstGeom>
            <a:solidFill>
              <a:srgbClr val="0C0D12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14395" y="2072355"/>
              <a:ext cx="115450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字体下载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6" name="矩形 5">
            <a:hlinkClick r:id="rId1"/>
          </p:cNvPr>
          <p:cNvSpPr/>
          <p:nvPr/>
        </p:nvSpPr>
        <p:spPr>
          <a:xfrm>
            <a:off x="3998994" y="2520287"/>
            <a:ext cx="418530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2"/>
              </a:rPr>
              <a:t>https://pan.baidu.com/s/1htUNBQc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75269" y="3351073"/>
            <a:ext cx="1441462" cy="307777"/>
          </a:xfrm>
          <a:prstGeom prst="rect">
            <a:avLst/>
          </a:prstGeom>
          <a:solidFill>
            <a:srgbClr val="0C0D1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8750" y="3362853"/>
            <a:ext cx="1154501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字体安装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4247" y="2910986"/>
            <a:ext cx="7132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本模板所用字体</a:t>
            </a:r>
            <a:r>
              <a:rPr lang="zh-CN" altLang="en-US" sz="12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为思源黑体（细），免费可商用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9853" y="3781307"/>
            <a:ext cx="7132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将字体安装包复制到：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C:\Windows\Fonts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8259" y="1293872"/>
            <a:ext cx="382839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8260" y="1044135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此处添加文字标题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49104" y="1093566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48259" y="2638441"/>
            <a:ext cx="382839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8260" y="2388704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49104" y="2438135"/>
            <a:ext cx="637162" cy="637162"/>
          </a:xfrm>
          <a:prstGeom prst="ellipse">
            <a:avLst/>
          </a:prstGeom>
          <a:solidFill>
            <a:srgbClr val="6E2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148259" y="3983010"/>
            <a:ext cx="382839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48260" y="3733273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49104" y="3782704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148259" y="5327579"/>
            <a:ext cx="382839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48260" y="5077842"/>
            <a:ext cx="176202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149104" y="5127273"/>
            <a:ext cx="637162" cy="637162"/>
          </a:xfrm>
          <a:prstGeom prst="ellipse">
            <a:avLst/>
          </a:prstGeom>
          <a:solidFill>
            <a:srgbClr val="6E2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245509" y="1227481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45509" y="2572050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02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245509" y="3916619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03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45509" y="5261187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04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66731" y="2110385"/>
            <a:ext cx="14478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目录</a:t>
            </a:r>
            <a:endParaRPr lang="en-US" sz="4800" b="1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91375" y="3075297"/>
            <a:ext cx="2998543" cy="3819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buClr>
                <a:srgbClr val="E7E6E6">
                  <a:lumMod val="10000"/>
                </a:srgbClr>
              </a:buClr>
              <a:def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en-US" altLang="zh-CN" sz="1400"/>
              <a:t>-  CONTENTS  -</a:t>
            </a:r>
            <a:endParaRPr lang="en-US" altLang="zh-CN" sz="1400" dirty="0"/>
          </a:p>
        </p:txBody>
      </p:sp>
      <p:sp>
        <p:nvSpPr>
          <p:cNvPr id="23" name="矩形: 圆角 22"/>
          <p:cNvSpPr/>
          <p:nvPr/>
        </p:nvSpPr>
        <p:spPr>
          <a:xfrm rot="2700000">
            <a:off x="1567168" y="1756982"/>
            <a:ext cx="2246955" cy="2246955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6453" y="4006523"/>
            <a:ext cx="4239095" cy="6940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en-US" altLang="zh-CN"/>
              <a:t>Life is like a sea, only the strong-willed can reach the other shore. Life is like a sea, only the strong-willed can reach the other shore . Life is like a sea, only the strong-willed can reach the other shore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260309" y="2714406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40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节标题文字</a:t>
            </a:r>
            <a:endParaRPr lang="zh-CN" altLang="en-US" sz="40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3715978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/>
          <p:cNvSpPr/>
          <p:nvPr/>
        </p:nvSpPr>
        <p:spPr>
          <a:xfrm rot="2700000">
            <a:off x="5747420" y="1582315"/>
            <a:ext cx="697162" cy="697162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56804" y="1607730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01</a:t>
            </a:r>
            <a:endParaRPr lang="en-US" sz="36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 rot="2700000">
            <a:off x="2486006" y="2602397"/>
            <a:ext cx="2246955" cy="2246955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74097" y="869070"/>
            <a:ext cx="3673382" cy="5769178"/>
            <a:chOff x="866913" y="1186146"/>
            <a:chExt cx="3234220" cy="5079459"/>
          </a:xfrm>
        </p:grpSpPr>
        <p:pic>
          <p:nvPicPr>
            <p:cNvPr id="2" name="Picture 13" descr="iPhone6_mockup_front_white.png"/>
            <p:cNvPicPr/>
            <p:nvPr/>
          </p:nvPicPr>
          <p:blipFill>
            <a:blip r:embed="rId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913" y="1186146"/>
              <a:ext cx="3234220" cy="50794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01" t="1280" r="27262" b="1123"/>
            <a:stretch>
              <a:fillRect/>
            </a:stretch>
          </p:blipFill>
          <p:spPr>
            <a:xfrm>
              <a:off x="1490243" y="1978738"/>
              <a:ext cx="1960035" cy="3499911"/>
            </a:xfrm>
            <a:custGeom>
              <a:avLst/>
              <a:gdLst>
                <a:gd name="connsiteX0" fmla="*/ 0 w 1960035"/>
                <a:gd name="connsiteY0" fmla="*/ 0 h 3499911"/>
                <a:gd name="connsiteX1" fmla="*/ 1960035 w 1960035"/>
                <a:gd name="connsiteY1" fmla="*/ 0 h 3499911"/>
                <a:gd name="connsiteX2" fmla="*/ 1960035 w 1960035"/>
                <a:gd name="connsiteY2" fmla="*/ 3499911 h 3499911"/>
                <a:gd name="connsiteX3" fmla="*/ 0 w 1960035"/>
                <a:gd name="connsiteY3" fmla="*/ 3499911 h 349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35" h="3499911">
                  <a:moveTo>
                    <a:pt x="0" y="0"/>
                  </a:moveTo>
                  <a:lnTo>
                    <a:pt x="1960035" y="0"/>
                  </a:lnTo>
                  <a:lnTo>
                    <a:pt x="1960035" y="3499911"/>
                  </a:lnTo>
                  <a:lnTo>
                    <a:pt x="0" y="3499911"/>
                  </a:lnTo>
                  <a:close/>
                </a:path>
              </a:pathLst>
            </a:custGeom>
          </p:spPr>
        </p:pic>
      </p:grpSp>
      <p:sp>
        <p:nvSpPr>
          <p:cNvPr id="7" name="文本框 6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174259" y="2264147"/>
            <a:ext cx="592898" cy="592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矩形 19"/>
          <p:cNvSpPr/>
          <p:nvPr/>
        </p:nvSpPr>
        <p:spPr>
          <a:xfrm>
            <a:off x="6916859" y="2386774"/>
            <a:ext cx="3254495" cy="69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16859" y="2137037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AutoShape 112"/>
          <p:cNvSpPr/>
          <p:nvPr/>
        </p:nvSpPr>
        <p:spPr bwMode="auto">
          <a:xfrm>
            <a:off x="6345196" y="2436050"/>
            <a:ext cx="250193" cy="24909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015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sym typeface="Gill Sans" panose="020B0502020104020203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74259" y="4605342"/>
            <a:ext cx="592898" cy="592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4" name="矩形 23"/>
          <p:cNvSpPr/>
          <p:nvPr/>
        </p:nvSpPr>
        <p:spPr>
          <a:xfrm>
            <a:off x="6916859" y="4754315"/>
            <a:ext cx="3254495" cy="69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 Life is like a sea, only the strong-willed can reach the other shore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16859" y="4504578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374005" y="4776897"/>
            <a:ext cx="171356" cy="249788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6174259" y="3484706"/>
            <a:ext cx="592898" cy="592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矩形 21"/>
          <p:cNvSpPr/>
          <p:nvPr/>
        </p:nvSpPr>
        <p:spPr>
          <a:xfrm>
            <a:off x="6916859" y="3570545"/>
            <a:ext cx="3254495" cy="69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16859" y="3320808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6346027" y="3656473"/>
            <a:ext cx="249362" cy="24936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1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2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6" r="32267" b="1984"/>
          <a:stretch>
            <a:fillRect/>
          </a:stretch>
        </p:blipFill>
        <p:spPr>
          <a:xfrm>
            <a:off x="2124477" y="1080860"/>
            <a:ext cx="3215640" cy="3764279"/>
          </a:xfrm>
          <a:custGeom>
            <a:avLst/>
            <a:gdLst>
              <a:gd name="connsiteX0" fmla="*/ 0 w 3215640"/>
              <a:gd name="connsiteY0" fmla="*/ 0 h 3764279"/>
              <a:gd name="connsiteX1" fmla="*/ 3215640 w 3215640"/>
              <a:gd name="connsiteY1" fmla="*/ 0 h 3764279"/>
              <a:gd name="connsiteX2" fmla="*/ 3215640 w 3215640"/>
              <a:gd name="connsiteY2" fmla="*/ 3764279 h 3764279"/>
              <a:gd name="connsiteX3" fmla="*/ 0 w 3215640"/>
              <a:gd name="connsiteY3" fmla="*/ 3764279 h 37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3764279">
                <a:moveTo>
                  <a:pt x="0" y="0"/>
                </a:moveTo>
                <a:lnTo>
                  <a:pt x="3215640" y="0"/>
                </a:lnTo>
                <a:lnTo>
                  <a:pt x="3215640" y="3764279"/>
                </a:lnTo>
                <a:lnTo>
                  <a:pt x="0" y="3764279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1" b="21797"/>
          <a:stretch>
            <a:fillRect/>
          </a:stretch>
        </p:blipFill>
        <p:spPr>
          <a:xfrm>
            <a:off x="7473717" y="1850480"/>
            <a:ext cx="4175760" cy="2232659"/>
          </a:xfrm>
          <a:custGeom>
            <a:avLst/>
            <a:gdLst>
              <a:gd name="connsiteX0" fmla="*/ 0 w 4175760"/>
              <a:gd name="connsiteY0" fmla="*/ 0 h 2232659"/>
              <a:gd name="connsiteX1" fmla="*/ 4175760 w 4175760"/>
              <a:gd name="connsiteY1" fmla="*/ 0 h 2232659"/>
              <a:gd name="connsiteX2" fmla="*/ 4175760 w 4175760"/>
              <a:gd name="connsiteY2" fmla="*/ 2232659 h 2232659"/>
              <a:gd name="connsiteX3" fmla="*/ 0 w 4175760"/>
              <a:gd name="connsiteY3" fmla="*/ 2232659 h 223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760" h="2232659">
                <a:moveTo>
                  <a:pt x="0" y="0"/>
                </a:moveTo>
                <a:lnTo>
                  <a:pt x="4175760" y="0"/>
                </a:lnTo>
                <a:lnTo>
                  <a:pt x="4175760" y="2232659"/>
                </a:lnTo>
                <a:lnTo>
                  <a:pt x="0" y="2232659"/>
                </a:lnTo>
                <a:close/>
              </a:path>
            </a:pathLst>
          </a:custGeom>
        </p:spPr>
      </p:pic>
      <p:cxnSp>
        <p:nvCxnSpPr>
          <p:cNvPr id="6" name="直接连接符 5"/>
          <p:cNvCxnSpPr/>
          <p:nvPr/>
        </p:nvCxnSpPr>
        <p:spPr>
          <a:xfrm>
            <a:off x="1019577" y="1080858"/>
            <a:ext cx="0" cy="1508760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19577" y="3328758"/>
            <a:ext cx="0" cy="1508760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19577" y="5675037"/>
            <a:ext cx="4594860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9577" y="5351872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3717" y="5578695"/>
            <a:ext cx="4175760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3717" y="5255530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04197" y="4852758"/>
            <a:ext cx="4145280" cy="0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659105" y="696677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rot="5400000">
            <a:off x="11431901" y="1080858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42523" y="2773186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图片内容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6453" y="4006523"/>
            <a:ext cx="4239095" cy="6940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en-US" altLang="zh-CN"/>
              <a:t>Life is like a sea, only the strong-willed can reach the other shore. Life is like a sea, only the strong-willed can reach the other shore . Life is like a sea, only the strong-willed can reach the other shore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260309" y="2714406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40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节标题文字</a:t>
            </a:r>
            <a:endParaRPr lang="zh-CN" altLang="en-US" sz="40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78425" y="3715978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/>
          <p:cNvSpPr/>
          <p:nvPr/>
        </p:nvSpPr>
        <p:spPr>
          <a:xfrm rot="2700000">
            <a:off x="5747420" y="1582315"/>
            <a:ext cx="697162" cy="697162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56804" y="1607730"/>
            <a:ext cx="678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02</a:t>
            </a:r>
            <a:endParaRPr lang="en-US" sz="36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"/>
          <a:stretch>
            <a:fillRect/>
          </a:stretch>
        </p:blipFill>
        <p:spPr>
          <a:xfrm>
            <a:off x="6096001" y="2583180"/>
            <a:ext cx="2148839" cy="1386840"/>
          </a:xfrm>
          <a:custGeom>
            <a:avLst/>
            <a:gdLst>
              <a:gd name="connsiteX0" fmla="*/ 124468 w 2148839"/>
              <a:gd name="connsiteY0" fmla="*/ 0 h 1386840"/>
              <a:gd name="connsiteX1" fmla="*/ 2024370 w 2148839"/>
              <a:gd name="connsiteY1" fmla="*/ 0 h 1386840"/>
              <a:gd name="connsiteX2" fmla="*/ 2148839 w 2148839"/>
              <a:gd name="connsiteY2" fmla="*/ 124469 h 1386840"/>
              <a:gd name="connsiteX3" fmla="*/ 2148839 w 2148839"/>
              <a:gd name="connsiteY3" fmla="*/ 1262371 h 1386840"/>
              <a:gd name="connsiteX4" fmla="*/ 2024370 w 2148839"/>
              <a:gd name="connsiteY4" fmla="*/ 1386840 h 1386840"/>
              <a:gd name="connsiteX5" fmla="*/ 124468 w 2148839"/>
              <a:gd name="connsiteY5" fmla="*/ 1386840 h 1386840"/>
              <a:gd name="connsiteX6" fmla="*/ 9781 w 2148839"/>
              <a:gd name="connsiteY6" fmla="*/ 1310820 h 1386840"/>
              <a:gd name="connsiteX7" fmla="*/ 0 w 2148839"/>
              <a:gd name="connsiteY7" fmla="*/ 1262376 h 1386840"/>
              <a:gd name="connsiteX8" fmla="*/ 0 w 2148839"/>
              <a:gd name="connsiteY8" fmla="*/ 124464 h 1386840"/>
              <a:gd name="connsiteX9" fmla="*/ 9781 w 2148839"/>
              <a:gd name="connsiteY9" fmla="*/ 76020 h 1386840"/>
              <a:gd name="connsiteX10" fmla="*/ 124468 w 2148839"/>
              <a:gd name="connsiteY10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8839" h="1386840">
                <a:moveTo>
                  <a:pt x="124468" y="0"/>
                </a:moveTo>
                <a:lnTo>
                  <a:pt x="2024370" y="0"/>
                </a:lnTo>
                <a:cubicBezTo>
                  <a:pt x="2093112" y="0"/>
                  <a:pt x="2148839" y="55727"/>
                  <a:pt x="2148839" y="124469"/>
                </a:cubicBezTo>
                <a:lnTo>
                  <a:pt x="2148839" y="1262371"/>
                </a:lnTo>
                <a:cubicBezTo>
                  <a:pt x="2148839" y="1331113"/>
                  <a:pt x="2093112" y="1386840"/>
                  <a:pt x="2024370" y="1386840"/>
                </a:cubicBezTo>
                <a:lnTo>
                  <a:pt x="124468" y="1386840"/>
                </a:lnTo>
                <a:cubicBezTo>
                  <a:pt x="72912" y="1386840"/>
                  <a:pt x="28676" y="1355494"/>
                  <a:pt x="9781" y="1310820"/>
                </a:cubicBezTo>
                <a:lnTo>
                  <a:pt x="0" y="1262376"/>
                </a:lnTo>
                <a:lnTo>
                  <a:pt x="0" y="124464"/>
                </a:lnTo>
                <a:lnTo>
                  <a:pt x="9781" y="76020"/>
                </a:lnTo>
                <a:cubicBezTo>
                  <a:pt x="28676" y="31347"/>
                  <a:pt x="72912" y="0"/>
                  <a:pt x="124468" y="0"/>
                </a:cubicBez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" t="1053" r="243" b="3158"/>
          <a:stretch>
            <a:fillRect/>
          </a:stretch>
        </p:blipFill>
        <p:spPr>
          <a:xfrm>
            <a:off x="8426823" y="10210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" t="4555" r="3227" b="2053"/>
          <a:stretch>
            <a:fillRect/>
          </a:stretch>
        </p:blipFill>
        <p:spPr>
          <a:xfrm>
            <a:off x="3832860" y="10210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9" t="8618" r="6519" b="8628"/>
          <a:stretch>
            <a:fillRect/>
          </a:stretch>
        </p:blipFill>
        <p:spPr>
          <a:xfrm>
            <a:off x="1554480" y="259842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" t="16432" r="14741" b="3307"/>
          <a:stretch>
            <a:fillRect/>
          </a:stretch>
        </p:blipFill>
        <p:spPr>
          <a:xfrm>
            <a:off x="6095999" y="10210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11016" r="8463" b="11016"/>
          <a:stretch>
            <a:fillRect/>
          </a:stretch>
        </p:blipFill>
        <p:spPr>
          <a:xfrm>
            <a:off x="3832860" y="25831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/>
        </p:nvSpPr>
        <p:spPr>
          <a:xfrm>
            <a:off x="1554480" y="1021080"/>
            <a:ext cx="2148840" cy="1386840"/>
          </a:xfrm>
          <a:prstGeom prst="roundRect">
            <a:avLst>
              <a:gd name="adj" fmla="val 89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: 圆角 6"/>
          <p:cNvSpPr/>
          <p:nvPr/>
        </p:nvSpPr>
        <p:spPr>
          <a:xfrm>
            <a:off x="8426823" y="2552700"/>
            <a:ext cx="2148840" cy="1386840"/>
          </a:xfrm>
          <a:prstGeom prst="roundRect">
            <a:avLst>
              <a:gd name="adj" fmla="val 89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417320" y="5163246"/>
            <a:ext cx="8519160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 Life is like a sea, only the strong-willed can reach the other shore.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7320" y="4678499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24189" y="3105835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图片内容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51846" y="1552917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图片内容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697367" y="2837793"/>
            <a:ext cx="10797266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 rot="2700000">
            <a:off x="1897624" y="2438013"/>
            <a:ext cx="799559" cy="799560"/>
          </a:xfrm>
          <a:prstGeom prst="roundRect">
            <a:avLst/>
          </a:prstGeom>
          <a:solidFill>
            <a:srgbClr val="F6F1F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矩形: 圆角 2"/>
          <p:cNvSpPr/>
          <p:nvPr/>
        </p:nvSpPr>
        <p:spPr>
          <a:xfrm rot="2700000">
            <a:off x="2021229" y="2561617"/>
            <a:ext cx="552351" cy="5523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" name="文本框 3"/>
          <p:cNvSpPr txBox="1"/>
          <p:nvPr/>
        </p:nvSpPr>
        <p:spPr>
          <a:xfrm>
            <a:off x="2093941" y="2606712"/>
            <a:ext cx="406926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01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13" name="矩形: 圆角 12"/>
          <p:cNvSpPr/>
          <p:nvPr/>
        </p:nvSpPr>
        <p:spPr>
          <a:xfrm rot="2700000">
            <a:off x="4430021" y="2438013"/>
            <a:ext cx="799559" cy="799560"/>
          </a:xfrm>
          <a:prstGeom prst="roundRect">
            <a:avLst/>
          </a:prstGeom>
          <a:solidFill>
            <a:srgbClr val="F6F1F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" name="矩形: 圆角 13"/>
          <p:cNvSpPr/>
          <p:nvPr/>
        </p:nvSpPr>
        <p:spPr>
          <a:xfrm rot="2700000">
            <a:off x="4553625" y="2561617"/>
            <a:ext cx="552351" cy="55235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文本框 14"/>
          <p:cNvSpPr txBox="1"/>
          <p:nvPr/>
        </p:nvSpPr>
        <p:spPr>
          <a:xfrm>
            <a:off x="4626337" y="2606712"/>
            <a:ext cx="406926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02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17" name="矩形: 圆角 16"/>
          <p:cNvSpPr/>
          <p:nvPr/>
        </p:nvSpPr>
        <p:spPr>
          <a:xfrm rot="2700000">
            <a:off x="6962421" y="2438013"/>
            <a:ext cx="799559" cy="799560"/>
          </a:xfrm>
          <a:prstGeom prst="roundRect">
            <a:avLst/>
          </a:prstGeom>
          <a:solidFill>
            <a:srgbClr val="F6F1F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矩形: 圆角 17"/>
          <p:cNvSpPr/>
          <p:nvPr/>
        </p:nvSpPr>
        <p:spPr>
          <a:xfrm rot="2700000">
            <a:off x="7086025" y="2561617"/>
            <a:ext cx="552351" cy="5523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9" name="文本框 18"/>
          <p:cNvSpPr txBox="1"/>
          <p:nvPr/>
        </p:nvSpPr>
        <p:spPr>
          <a:xfrm>
            <a:off x="7158738" y="2606712"/>
            <a:ext cx="406926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03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 rot="2700000">
            <a:off x="9494816" y="2438013"/>
            <a:ext cx="799559" cy="799560"/>
          </a:xfrm>
          <a:prstGeom prst="roundRect">
            <a:avLst/>
          </a:prstGeom>
          <a:solidFill>
            <a:srgbClr val="F6F1F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2" name="矩形: 圆角 21"/>
          <p:cNvSpPr/>
          <p:nvPr/>
        </p:nvSpPr>
        <p:spPr>
          <a:xfrm rot="2700000">
            <a:off x="9618420" y="2561617"/>
            <a:ext cx="552351" cy="55235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3" name="文本框 22"/>
          <p:cNvSpPr txBox="1"/>
          <p:nvPr/>
        </p:nvSpPr>
        <p:spPr>
          <a:xfrm>
            <a:off x="9691132" y="2606712"/>
            <a:ext cx="406926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04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65770" y="4389896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27990" y="3804010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079829" y="4224523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798167" y="4389896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60387" y="3845552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612226" y="4266065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330567" y="4389896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92787" y="3845552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144626" y="4266065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862962" y="4389896"/>
            <a:ext cx="2063268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/>
              <a:t>Life is like a sea, only the strong-willed can reach the other shore. Life is like a sea, only the strong-willed can reach the other shore . Life is like a sea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225182" y="3845552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微软雅黑"/>
                <a:sym typeface="+mn-lt"/>
              </a:rPr>
              <a:t>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677021" y="4266065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02486" y="2760408"/>
            <a:ext cx="2246955" cy="2246955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81851" y="2822861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72526" y="2822861"/>
            <a:ext cx="637162" cy="637162"/>
          </a:xfrm>
          <a:prstGeom prst="ellipse">
            <a:avLst/>
          </a:prstGeom>
          <a:solidFill>
            <a:srgbClr val="6E2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81851" y="4394486"/>
            <a:ext cx="637162" cy="637162"/>
          </a:xfrm>
          <a:prstGeom prst="ellipse">
            <a:avLst/>
          </a:prstGeom>
          <a:solidFill>
            <a:srgbClr val="6E2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72526" y="4394486"/>
            <a:ext cx="637162" cy="637162"/>
          </a:xfrm>
          <a:prstGeom prst="ellipse">
            <a:avLst/>
          </a:prstGeom>
          <a:solidFill>
            <a:srgbClr val="EC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1681" y="2947411"/>
            <a:ext cx="3032405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</a:t>
            </a: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1682" y="2697674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1682" y="4617040"/>
            <a:ext cx="3032404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Life is like a sea, only the strong-willed can reach the other shore.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1682" y="4367303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7914" y="2924357"/>
            <a:ext cx="2694482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Life is like a sea, only the strong-willed can reach the other shore.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8847" y="2674620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7914" y="4593986"/>
            <a:ext cx="2694482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rgbClr val="282A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Life is like a sea, only the strong-willed can reach the other shore. Life is like a sea, only the strong-willed can reach the other shore.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58847" y="4344249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此处添加文字内容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AutoShape 112"/>
          <p:cNvSpPr/>
          <p:nvPr/>
        </p:nvSpPr>
        <p:spPr bwMode="auto">
          <a:xfrm>
            <a:off x="4922437" y="2962249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17" name="AutoShape 113"/>
          <p:cNvSpPr/>
          <p:nvPr/>
        </p:nvSpPr>
        <p:spPr bwMode="auto">
          <a:xfrm>
            <a:off x="6567701" y="4533176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18" name="AutoShape 114"/>
          <p:cNvSpPr/>
          <p:nvPr/>
        </p:nvSpPr>
        <p:spPr bwMode="auto">
          <a:xfrm>
            <a:off x="6623570" y="4589660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0" name="AutoShape 123"/>
          <p:cNvSpPr/>
          <p:nvPr/>
        </p:nvSpPr>
        <p:spPr bwMode="auto">
          <a:xfrm>
            <a:off x="6515112" y="2961859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1" name="AutoShape 124"/>
          <p:cNvSpPr/>
          <p:nvPr/>
        </p:nvSpPr>
        <p:spPr bwMode="auto">
          <a:xfrm>
            <a:off x="6616414" y="3062548"/>
            <a:ext cx="157173" cy="157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250"/>
                </a:moveTo>
                <a:cubicBezTo>
                  <a:pt x="5580" y="20250"/>
                  <a:pt x="1350" y="16017"/>
                  <a:pt x="1350" y="10800"/>
                </a:cubicBezTo>
                <a:cubicBezTo>
                  <a:pt x="1350" y="5582"/>
                  <a:pt x="5580" y="1349"/>
                  <a:pt x="10800" y="1349"/>
                </a:cubicBezTo>
                <a:cubicBezTo>
                  <a:pt x="16016" y="1349"/>
                  <a:pt x="20250" y="5582"/>
                  <a:pt x="20250" y="10800"/>
                </a:cubicBezTo>
                <a:cubicBezTo>
                  <a:pt x="20250" y="16017"/>
                  <a:pt x="16016" y="20250"/>
                  <a:pt x="10800" y="2025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3"/>
                  <a:pt x="4836" y="21600"/>
                  <a:pt x="10800" y="21600"/>
                </a:cubicBezTo>
                <a:cubicBezTo>
                  <a:pt x="16763" y="21600"/>
                  <a:pt x="21599" y="16763"/>
                  <a:pt x="21599" y="10800"/>
                </a:cubicBezTo>
                <a:cubicBezTo>
                  <a:pt x="21599" y="4836"/>
                  <a:pt x="16763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2" name="AutoShape 125"/>
          <p:cNvSpPr/>
          <p:nvPr/>
        </p:nvSpPr>
        <p:spPr bwMode="auto">
          <a:xfrm>
            <a:off x="6649569" y="3096315"/>
            <a:ext cx="90253" cy="90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4" name="AutoShape 126"/>
          <p:cNvSpPr/>
          <p:nvPr/>
        </p:nvSpPr>
        <p:spPr bwMode="auto">
          <a:xfrm>
            <a:off x="4920850" y="4533484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5" name="AutoShape 127"/>
          <p:cNvSpPr/>
          <p:nvPr/>
        </p:nvSpPr>
        <p:spPr bwMode="auto">
          <a:xfrm>
            <a:off x="5066357" y="4589353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60309" y="370922"/>
            <a:ext cx="5671383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</a:t>
            </a:r>
            <a:endParaRPr lang="zh-CN" altLang="en-US" sz="280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878425" y="1121462"/>
            <a:ext cx="435151" cy="0"/>
          </a:xfrm>
          <a:prstGeom prst="line">
            <a:avLst/>
          </a:prstGeom>
          <a:ln w="127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流体渐变">
      <a:dk1>
        <a:sysClr val="windowText" lastClr="000000"/>
      </a:dk1>
      <a:lt1>
        <a:sysClr val="window" lastClr="FFFFFF"/>
      </a:lt1>
      <a:dk2>
        <a:srgbClr val="383C3C"/>
      </a:dk2>
      <a:lt2>
        <a:srgbClr val="E7E6E6"/>
      </a:lt2>
      <a:accent1>
        <a:srgbClr val="EC94BC"/>
      </a:accent1>
      <a:accent2>
        <a:srgbClr val="6E2FB8"/>
      </a:accent2>
      <a:accent3>
        <a:srgbClr val="38B48B"/>
      </a:accent3>
      <a:accent4>
        <a:srgbClr val="262626"/>
      </a:accent4>
      <a:accent5>
        <a:srgbClr val="9FA0A0"/>
      </a:accent5>
      <a:accent6>
        <a:srgbClr val="7D7D7D"/>
      </a:accent6>
      <a:hlink>
        <a:srgbClr val="0563C1"/>
      </a:hlink>
      <a:folHlink>
        <a:srgbClr val="954F72"/>
      </a:folHlink>
    </a:clrScheme>
    <a:fontScheme name="思源黑细">
      <a:majorFont>
        <a:latin typeface="思源黑体 CN Light"/>
        <a:ea typeface="思源黑体 CN Light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C94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7235</Words>
  <Application>WPS 演示</Application>
  <PresentationFormat>宽屏</PresentationFormat>
  <Paragraphs>269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方正书宋_GBK</vt:lpstr>
      <vt:lpstr>Wingdings</vt:lpstr>
      <vt:lpstr>思源黑体 CN Light</vt:lpstr>
      <vt:lpstr>冬青黑体简体中文</vt:lpstr>
      <vt:lpstr>微软雅黑</vt:lpstr>
      <vt:lpstr>Gill Sans</vt:lpstr>
      <vt:lpstr>宋体</vt:lpstr>
      <vt:lpstr>思源黑体 CN Heavy</vt:lpstr>
      <vt:lpstr>苹方-简</vt:lpstr>
      <vt:lpstr>微软雅黑</vt:lpstr>
      <vt:lpstr>汉仪旗黑KW</vt:lpstr>
      <vt:lpstr>宋体</vt:lpstr>
      <vt:lpstr>Arial Unicode MS</vt:lpstr>
      <vt:lpstr>汉仪书宋二KW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极简演示</dc:creator>
  <cp:lastModifiedBy>toandfro</cp:lastModifiedBy>
  <cp:revision>7</cp:revision>
  <dcterms:created xsi:type="dcterms:W3CDTF">2020-03-24T07:54:13Z</dcterms:created>
  <dcterms:modified xsi:type="dcterms:W3CDTF">2020-03-24T07:54:13Z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