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B2614-343D-4744-92B3-0AA431FF17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4786"/>
            <a:ext cx="12206105" cy="60198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784176" y="2441083"/>
            <a:ext cx="1165227" cy="1165227"/>
            <a:chOff x="5333998" y="2666998"/>
            <a:chExt cx="1524003" cy="15240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5498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278" y="-593006"/>
            <a:ext cx="2716251" cy="38421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27" y="83792"/>
            <a:ext cx="1954674" cy="2764918"/>
          </a:xfrm>
          <a:prstGeom prst="rect">
            <a:avLst/>
          </a:prstGeom>
        </p:spPr>
      </p:pic>
      <p:pic>
        <p:nvPicPr>
          <p:cNvPr id="17" name="骆集益 - 高山流水(变奏)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12925" y="2174875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10403" y="1957507"/>
            <a:ext cx="8826500" cy="281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李旭科书法" charset="0"/>
                <a:ea typeface="李旭科书法" charset="0"/>
              </a:rPr>
              <a:t>中国风</a:t>
            </a:r>
            <a:endParaRPr lang="zh-CN" altLang="en-US" sz="9600" dirty="0">
              <a:latin typeface="李旭科书法" charset="0"/>
              <a:ea typeface="李旭科书法" charset="0"/>
            </a:endParaRPr>
          </a:p>
          <a:p>
            <a:pPr algn="ctr"/>
            <a:r>
              <a:rPr lang="zh-CN" altLang="en-US" sz="8000" dirty="0">
                <a:latin typeface="李旭科书法" charset="0"/>
                <a:ea typeface="李旭科书法" charset="0"/>
              </a:rPr>
              <a:t>传统文化模板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65226" y="2667000"/>
            <a:ext cx="3124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ea typeface="华文行楷" charset="0"/>
              </a:rPr>
              <a:t>第二讲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1" y="2374900"/>
            <a:ext cx="12737255" cy="44831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06812" y="2994202"/>
            <a:ext cx="1165227" cy="1165227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第二讲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234" y="1270001"/>
            <a:ext cx="3810532" cy="50775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4081" y="1854200"/>
            <a:ext cx="337015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ea typeface="华文行楷" charset="0"/>
              </a:rPr>
              <a:t>时难年荒世业空，弟兄羁旅各西东。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田园寥落干戈后，骨肉流离道路中。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吊影分为千里雁，辞根散作九秋蓬。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981819" y="1700568"/>
            <a:ext cx="272382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300000"/>
              </a:lnSpc>
            </a:pPr>
            <a:r>
              <a:rPr lang="zh-CN" altLang="en-US" sz="6600" dirty="0">
                <a:ea typeface="华文行楷" charset="0"/>
              </a:rPr>
              <a:t>望月有感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905465" y="3962400"/>
            <a:ext cx="1165227" cy="1165227"/>
            <a:chOff x="5333998" y="2666998"/>
            <a:chExt cx="1524003" cy="15240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387263" y="1816100"/>
            <a:ext cx="3048000" cy="36957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第二讲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399" y="1143249"/>
            <a:ext cx="5041402" cy="504140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93000" y="1816100"/>
            <a:ext cx="3048000" cy="3695700"/>
          </a:xfrm>
          <a:prstGeom prst="rect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26186" y="1968251"/>
            <a:ext cx="337015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31923" y="2069851"/>
            <a:ext cx="337015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82098" y="4498724"/>
            <a:ext cx="1165227" cy="1165227"/>
            <a:chOff x="5333998" y="2666998"/>
            <a:chExt cx="1524003" cy="15240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390" y="861593"/>
            <a:ext cx="8868103" cy="599640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第二讲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92585" y="1633835"/>
            <a:ext cx="1165227" cy="1165227"/>
            <a:chOff x="5333998" y="2666998"/>
            <a:chExt cx="1524003" cy="152400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357812" y="2401373"/>
            <a:ext cx="3370153" cy="199253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058893" y="1658899"/>
            <a:ext cx="3231654" cy="53240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6600" spc="600" dirty="0">
                <a:ea typeface="华文行楷" charset="0"/>
              </a:rPr>
              <a:t>望月有感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第二讲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4"/>
          <a:stretch>
            <a:fillRect/>
          </a:stretch>
        </p:blipFill>
        <p:spPr>
          <a:xfrm>
            <a:off x="5926428" y="2566812"/>
            <a:ext cx="6388100" cy="42911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1426" y="1249932"/>
            <a:ext cx="1477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a typeface="华文行楷" charset="0"/>
              </a:rPr>
              <a:t>一</a:t>
            </a:r>
          </a:p>
        </p:txBody>
      </p:sp>
      <p:sp>
        <p:nvSpPr>
          <p:cNvPr id="12" name="椭圆 11"/>
          <p:cNvSpPr/>
          <p:nvPr/>
        </p:nvSpPr>
        <p:spPr>
          <a:xfrm>
            <a:off x="721367" y="1136710"/>
            <a:ext cx="1149774" cy="11497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1426" y="3066032"/>
            <a:ext cx="1477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a typeface="华文行楷" charset="0"/>
              </a:rPr>
              <a:t>一</a:t>
            </a:r>
          </a:p>
        </p:txBody>
      </p:sp>
      <p:sp>
        <p:nvSpPr>
          <p:cNvPr id="14" name="椭圆 13"/>
          <p:cNvSpPr/>
          <p:nvPr/>
        </p:nvSpPr>
        <p:spPr>
          <a:xfrm>
            <a:off x="721367" y="2952810"/>
            <a:ext cx="1149774" cy="11497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31426" y="4995354"/>
            <a:ext cx="1477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ea typeface="华文行楷" charset="0"/>
              </a:rPr>
              <a:t>一</a:t>
            </a:r>
          </a:p>
        </p:txBody>
      </p:sp>
      <p:sp>
        <p:nvSpPr>
          <p:cNvPr id="16" name="椭圆 15"/>
          <p:cNvSpPr/>
          <p:nvPr/>
        </p:nvSpPr>
        <p:spPr>
          <a:xfrm>
            <a:off x="721367" y="4882132"/>
            <a:ext cx="1149774" cy="11497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171700" y="1449987"/>
            <a:ext cx="873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华文行楷" charset="0"/>
              </a:rPr>
              <a:t>时难年荒世业空，弟兄羁旅各西东。</a:t>
            </a:r>
            <a:endParaRPr lang="en-US" altLang="zh-CN" sz="2800" dirty="0">
              <a:ea typeface="华文行楷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71700" y="3266087"/>
            <a:ext cx="873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华文行楷" charset="0"/>
              </a:rPr>
              <a:t>时难年荒世业空，弟兄羁旅各西东。</a:t>
            </a:r>
            <a:endParaRPr lang="en-US" altLang="zh-CN" sz="2800" dirty="0">
              <a:ea typeface="华文行楷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35876" y="5195409"/>
            <a:ext cx="873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华文行楷" charset="0"/>
              </a:rPr>
              <a:t>时难年荒世业空，弟兄羁旅各西东。</a:t>
            </a:r>
            <a:endParaRPr lang="en-US" altLang="zh-CN" sz="2800" dirty="0"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1" y="2374900"/>
            <a:ext cx="12737255" cy="4483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5226" y="2667000"/>
            <a:ext cx="3124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ea typeface="华文行楷" charset="0"/>
              </a:rPr>
              <a:t>第三讲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06812" y="2994202"/>
            <a:ext cx="1165227" cy="1165227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第三讲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74" y="1685500"/>
            <a:ext cx="3860732" cy="39786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10263" y="1854200"/>
            <a:ext cx="3048000" cy="36957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49186" y="2006351"/>
            <a:ext cx="337015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0205098" y="4536824"/>
            <a:ext cx="1165227" cy="1165227"/>
            <a:chOff x="5333998" y="2666998"/>
            <a:chExt cx="1524003" cy="15240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36735" y="2392149"/>
            <a:ext cx="1661993" cy="25653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第三讲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1"/>
            <a:ext cx="12192000" cy="812800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17700" y="1362838"/>
            <a:ext cx="9548231" cy="41012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ea typeface="华文行楷" charset="0"/>
              </a:rPr>
              <a:t>明月皎皎照我床，星汉西流夜未央。秋风萧瑟天气凉，草木摇落露为霜，群燕辞归鹄南翔。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念君客游思断肠，慊慊思归恋故乡，君何淹留寄他方？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贱妾茕茕守空房，忧来思君不敢忘，不觉泪下沾衣裳。</a:t>
            </a:r>
            <a:endParaRPr lang="en-US" altLang="zh-CN" dirty="0">
              <a:ea typeface="华文行楷" charset="0"/>
            </a:endParaRPr>
          </a:p>
          <a:p>
            <a:pPr>
              <a:lnSpc>
                <a:spcPct val="300000"/>
              </a:lnSpc>
            </a:pPr>
            <a:br>
              <a:rPr lang="zh-CN" altLang="en-US" dirty="0">
                <a:ea typeface="华文行楷" charset="0"/>
              </a:rPr>
            </a:br>
            <a:endParaRPr lang="zh-CN" altLang="en-US" dirty="0">
              <a:ea typeface="华文行楷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15898" y="3000124"/>
            <a:ext cx="1165227" cy="1165227"/>
            <a:chOff x="5333998" y="2666998"/>
            <a:chExt cx="1524003" cy="15240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第三讲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98" y="736600"/>
            <a:ext cx="4003201" cy="6121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9359" y="1270001"/>
            <a:ext cx="7974541" cy="1219200"/>
          </a:xfrm>
          <a:prstGeom prst="rect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8426" y="2867668"/>
            <a:ext cx="6610774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52296" y="1501209"/>
            <a:ext cx="625356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06184" y="1857374"/>
            <a:ext cx="1165227" cy="1165227"/>
            <a:chOff x="5333998" y="2666998"/>
            <a:chExt cx="1524003" cy="15240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第三讲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572"/>
            <a:ext cx="8126984" cy="457142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27800" y="2524768"/>
            <a:ext cx="4762500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73396" y="1158309"/>
            <a:ext cx="625356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40098" y="1703958"/>
            <a:ext cx="1165227" cy="1165227"/>
            <a:chOff x="5333998" y="2666998"/>
            <a:chExt cx="1524003" cy="15240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" y="89297"/>
            <a:ext cx="6476190" cy="6349206"/>
            <a:chOff x="216305" y="279797"/>
            <a:chExt cx="6476190" cy="63492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79797" y="216305"/>
              <a:ext cx="6349206" cy="647619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9700" y="1803400"/>
              <a:ext cx="113030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ea typeface="华文行楷" charset="0"/>
                </a:rPr>
                <a:t>目</a:t>
              </a:r>
              <a:endParaRPr lang="en-US" altLang="zh-CN" sz="9600" dirty="0">
                <a:ea typeface="华文行楷" charset="0"/>
              </a:endParaRPr>
            </a:p>
            <a:p>
              <a:r>
                <a:rPr lang="zh-CN" altLang="en-US" sz="9600" dirty="0">
                  <a:ea typeface="华文行楷" charset="0"/>
                </a:rPr>
                <a:t>录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62335" y="909935"/>
            <a:ext cx="914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+mj-ea"/>
                <a:ea typeface="华文行楷" charset="0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67255" y="909935"/>
            <a:ext cx="914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+mj-ea"/>
                <a:ea typeface="华文行楷" charset="0"/>
              </a:rPr>
              <a:t>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72175" y="909935"/>
            <a:ext cx="914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+mj-ea"/>
                <a:ea typeface="华文行楷" charset="0"/>
              </a:rPr>
              <a:t>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77095" y="909935"/>
            <a:ext cx="9144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+mj-ea"/>
                <a:ea typeface="华文行楷" charset="0"/>
              </a:rPr>
              <a:t>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60562" y="2107059"/>
            <a:ext cx="1431161" cy="4057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少年听雨歌楼上，红烛昏罗帐。壮年听雨客舟中，江阔云低断雁叫西风。</a:t>
            </a:r>
            <a:endParaRPr lang="zh-CN" altLang="en-US" dirty="0">
              <a:latin typeface="+mj-ea"/>
              <a:ea typeface="华文行楷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+mj-ea"/>
              <a:ea typeface="华文行楷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6809" y="2107059"/>
            <a:ext cx="1431161" cy="4057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少年听雨歌楼上，红烛昏罗帐。壮年听雨客舟中，江阔云低断雁叫西风。</a:t>
            </a:r>
            <a:endParaRPr lang="zh-CN" altLang="en-US" dirty="0">
              <a:latin typeface="+mj-ea"/>
              <a:ea typeface="华文行楷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+mj-ea"/>
              <a:ea typeface="华文行楷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9519" y="2107059"/>
            <a:ext cx="1431161" cy="4057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少年听雨歌楼上，红烛昏罗帐。壮年听雨客舟中，江阔云低断雁叫西风。</a:t>
            </a:r>
            <a:endParaRPr lang="zh-CN" altLang="en-US" dirty="0">
              <a:latin typeface="+mj-ea"/>
              <a:ea typeface="华文行楷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+mj-ea"/>
              <a:ea typeface="华文行楷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02229" y="2107059"/>
            <a:ext cx="1431161" cy="4057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少年听雨歌楼上，红烛昏罗帐。壮年听雨客舟中，江阔云低断雁叫西风。</a:t>
            </a:r>
            <a:endParaRPr lang="zh-CN" altLang="en-US" dirty="0">
              <a:latin typeface="+mj-ea"/>
              <a:ea typeface="华文行楷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+mj-ea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1" y="2374900"/>
            <a:ext cx="12737255" cy="4483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5226" y="2667000"/>
            <a:ext cx="3124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ea typeface="华文行楷" charset="0"/>
              </a:rPr>
              <a:t>第四讲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106812" y="2994202"/>
            <a:ext cx="1165227" cy="1165227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第四讲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126" y="1079500"/>
            <a:ext cx="4495545" cy="5334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82700" y="1816100"/>
            <a:ext cx="3048000" cy="3695700"/>
          </a:xfrm>
          <a:prstGeom prst="rect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21623" y="2069851"/>
            <a:ext cx="3370153" cy="42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30439" y="2381250"/>
            <a:ext cx="923330" cy="25653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68265" y="4168647"/>
            <a:ext cx="1165227" cy="1165227"/>
            <a:chOff x="5333998" y="2666998"/>
            <a:chExt cx="1524003" cy="15240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第四讲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400" y="-558800"/>
            <a:ext cx="8337301" cy="83373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415626" y="1266276"/>
            <a:ext cx="2343574" cy="23435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dirty="0">
                <a:solidFill>
                  <a:schemeClr val="tx1"/>
                </a:solidFill>
                <a:ea typeface="华文行楷" charset="0"/>
              </a:rPr>
              <a:t>晴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6133" y="3886200"/>
            <a:ext cx="39576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时难年荒世业空，弟兄羁旅各西东。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田园寥落干戈后，骨肉流离道路中。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吊影分为千里雁，辞根散作九秋蓬。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共看明月应垂泪，一夜乡心五处同。</a:t>
            </a:r>
            <a:endParaRPr lang="zh-CN" altLang="en-US" dirty="0">
              <a:ea typeface="华文行楷" charset="0"/>
            </a:endParaRP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第四讲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574732"/>
            <a:ext cx="6660901" cy="666090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30163" y="1705865"/>
            <a:ext cx="2870200" cy="1123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人有悲欢离合</a:t>
            </a:r>
            <a:endParaRPr lang="en-US" altLang="zh-CN" b="1" dirty="0">
              <a:latin typeface="+mj-ea"/>
              <a:ea typeface="华文行楷" charset="0"/>
            </a:endParaRPr>
          </a:p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月有阴晴圆缺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82649" y="3138389"/>
            <a:ext cx="1165227" cy="1165227"/>
            <a:chOff x="5333998" y="2666998"/>
            <a:chExt cx="1524003" cy="15240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625600" y="4506372"/>
            <a:ext cx="287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某年某月某天</a:t>
            </a:r>
            <a:endParaRPr lang="en-US" altLang="zh-CN" b="1" dirty="0">
              <a:latin typeface="+mj-ea"/>
              <a:ea typeface="华文行楷" charset="0"/>
            </a:endParaRPr>
          </a:p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无时无刻无念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第四讲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681298" y="2842268"/>
            <a:ext cx="4762500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300000"/>
              </a:lnSpc>
            </a:pPr>
            <a:r>
              <a:rPr lang="zh-CN" altLang="en-US" sz="1600" dirty="0">
                <a:ea typeface="华文行楷" charset="0"/>
              </a:rPr>
              <a:t>时难年荒世业空，弟兄羁旅各西东。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田园寥落干戈后，骨肉流离道路中。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吊影分为千里雁，辞根散作九秋蓬。</a:t>
            </a:r>
            <a:br>
              <a:rPr lang="zh-CN" altLang="en-US" sz="1600" dirty="0">
                <a:ea typeface="华文行楷" charset="0"/>
              </a:rPr>
            </a:br>
            <a:r>
              <a:rPr lang="zh-CN" altLang="en-US" sz="1600" dirty="0">
                <a:ea typeface="华文行楷" charset="0"/>
              </a:rPr>
              <a:t>共看明月应垂泪，一夜乡心五处同。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35766" y="1475809"/>
            <a:ext cx="625356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33" y="2399923"/>
            <a:ext cx="3103099" cy="41348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031" y="2399923"/>
            <a:ext cx="3103099" cy="413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12206105" cy="6019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88676" y="2402983"/>
            <a:ext cx="1165227" cy="1165227"/>
            <a:chOff x="5333998" y="2666998"/>
            <a:chExt cx="1524003" cy="15240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25959" y="2381909"/>
            <a:ext cx="8826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ea typeface="华文行楷" charset="0"/>
              </a:rPr>
              <a:t>感谢观看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1" y="2374900"/>
            <a:ext cx="12737255" cy="4483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5226" y="2667000"/>
            <a:ext cx="3124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ea typeface="华文行楷" charset="0"/>
              </a:rPr>
              <a:t>第一讲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106812" y="2994202"/>
            <a:ext cx="1165227" cy="1165227"/>
            <a:chOff x="5333998" y="2666998"/>
            <a:chExt cx="1524003" cy="15240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74" y="755420"/>
            <a:ext cx="5376683" cy="63794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58426" y="1361434"/>
            <a:ext cx="287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人有悲欢离合</a:t>
            </a:r>
            <a:endParaRPr lang="en-US" altLang="zh-CN" b="1" dirty="0">
              <a:latin typeface="+mj-ea"/>
              <a:ea typeface="华文行楷" charset="0"/>
            </a:endParaRPr>
          </a:p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月有阴晴圆缺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87802" y="1742583"/>
            <a:ext cx="1165227" cy="1165227"/>
            <a:chOff x="5333998" y="2666998"/>
            <a:chExt cx="1524003" cy="15240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58426" y="3213683"/>
            <a:ext cx="4114800" cy="274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少年听雨歌楼上，红烛昏罗帐。</a:t>
            </a:r>
            <a:endParaRPr lang="en-US" altLang="zh-CN" dirty="0">
              <a:latin typeface="+mj-ea"/>
              <a:ea typeface="华文行楷" charset="0"/>
            </a:endParaRPr>
          </a:p>
          <a:p>
            <a:pPr>
              <a:lnSpc>
                <a:spcPct val="2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壮年听雨客舟中，江阔云低断雁叫西风。</a:t>
            </a:r>
            <a:endParaRPr lang="zh-CN" altLang="en-US" dirty="0">
              <a:latin typeface="+mj-ea"/>
              <a:ea typeface="华文行楷" charset="0"/>
            </a:endParaRPr>
          </a:p>
          <a:p>
            <a:pPr>
              <a:lnSpc>
                <a:spcPct val="2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而今听雨僧庐下，鬓已星星也。</a:t>
            </a:r>
            <a:endParaRPr lang="en-US" altLang="zh-CN" dirty="0">
              <a:latin typeface="+mj-ea"/>
              <a:ea typeface="华文行楷" charset="0"/>
            </a:endParaRPr>
          </a:p>
          <a:p>
            <a:pPr>
              <a:lnSpc>
                <a:spcPct val="250000"/>
              </a:lnSpc>
            </a:pPr>
            <a:r>
              <a:rPr lang="zh-CN" altLang="en-US" dirty="0">
                <a:latin typeface="+mj-ea"/>
                <a:ea typeface="华文行楷" charset="0"/>
              </a:rPr>
              <a:t>悲欢离合总无情，一任阶前点滴到天明。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8"/>
          <a:stretch>
            <a:fillRect/>
          </a:stretch>
        </p:blipFill>
        <p:spPr>
          <a:xfrm>
            <a:off x="0" y="2286572"/>
            <a:ext cx="7175500" cy="457142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425102" y="1121345"/>
            <a:ext cx="1165227" cy="1165227"/>
            <a:chOff x="5333998" y="2666998"/>
            <a:chExt cx="1524003" cy="15240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285476" y="1270001"/>
            <a:ext cx="3993401" cy="53974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明月皎皎照我床，星汉西流夜未央。秋风萧瑟天气凉，草木摇落露为霜，群燕辞归鹄南翔。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念君客游思断肠，慊慊思归恋故乡，君何淹留寄他方？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贱妾茕茕守空房，忧来思君不敢忘，不觉泪下沾衣裳。</a:t>
            </a:r>
            <a:endParaRPr lang="en-US" altLang="zh-CN" dirty="0">
              <a:ea typeface="华文行楷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援琴鸣弦发清商，短歌微吟不能长。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明月皎皎照我床，星汉西流夜未央。</a:t>
            </a:r>
            <a:br>
              <a:rPr lang="zh-CN" altLang="en-US" dirty="0">
                <a:ea typeface="华文行楷" charset="0"/>
              </a:rPr>
            </a:br>
            <a:endParaRPr lang="zh-CN" altLang="en-US" dirty="0">
              <a:ea typeface="华文行楷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8426" y="1270001"/>
            <a:ext cx="4299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56133" y="1638300"/>
            <a:ext cx="10773867" cy="4343400"/>
          </a:xfrm>
          <a:prstGeom prst="rect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52" b="19470"/>
          <a:stretch>
            <a:fillRect/>
          </a:stretch>
        </p:blipFill>
        <p:spPr>
          <a:xfrm>
            <a:off x="7183351" y="1968500"/>
            <a:ext cx="2671267" cy="18704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4" b="19470"/>
          <a:stretch>
            <a:fillRect/>
          </a:stretch>
        </p:blipFill>
        <p:spPr>
          <a:xfrm>
            <a:off x="7914481" y="3656816"/>
            <a:ext cx="2421433" cy="187046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364518" y="2331439"/>
            <a:ext cx="3290199" cy="32474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027230" y="4536484"/>
            <a:ext cx="1165227" cy="1165227"/>
            <a:chOff x="5333998" y="2666998"/>
            <a:chExt cx="1524003" cy="15240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202713" y="2031098"/>
            <a:ext cx="5655394" cy="3848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明月皎皎照我床，星汉西流夜未央。秋风萧瑟天气凉，草木摇落露为霜，群燕辞归鹄南翔。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念君客游思断肠，慊慊思归恋故乡，君何淹留寄他方？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贱妾茕茕守空房，忧来思君不敢忘，不觉泪下沾衣裳。</a:t>
            </a:r>
            <a:endParaRPr lang="en-US" altLang="zh-CN" dirty="0">
              <a:ea typeface="华文行楷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援琴鸣弦发清商，短歌微吟不能长。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明月皎皎照我床，星汉西流夜未央。</a:t>
            </a:r>
            <a:br>
              <a:rPr lang="zh-CN" altLang="en-US" dirty="0">
                <a:ea typeface="华文行楷" charset="0"/>
              </a:rPr>
            </a:br>
            <a:endParaRPr lang="zh-CN" altLang="en-US" dirty="0"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44226" y="2425701"/>
            <a:ext cx="5709074" cy="39703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明月皎皎照我床，星汉西流夜未央。秋风萧瑟天气凉，草木摇落露为霜，群燕辞归鹄南翔。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念君客游思断肠，慊慊思归恋故乡，君何淹留寄他方？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贱妾茕茕守空房，忧来思君不敢忘，不觉泪下沾衣裳。</a:t>
            </a:r>
            <a:endParaRPr lang="en-US" altLang="zh-CN" dirty="0">
              <a:ea typeface="华文行楷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援琴鸣弦发清商，短歌微吟不能长。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明月皎皎照我床，星汉西流夜未央。</a:t>
            </a:r>
            <a:br>
              <a:rPr lang="zh-CN" altLang="en-US" dirty="0">
                <a:ea typeface="华文行楷" charset="0"/>
              </a:rPr>
            </a:br>
            <a:endParaRPr lang="zh-CN" altLang="en-US" dirty="0">
              <a:ea typeface="华文行楷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9826" y="1155701"/>
            <a:ext cx="4299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b="1" dirty="0">
              <a:ea typeface="华文行楷" charset="0"/>
            </a:endParaRPr>
          </a:p>
          <a:p>
            <a:pPr algn="dist"/>
            <a:endParaRPr lang="zh-CN" altLang="en-US" sz="4800" dirty="0">
              <a:ea typeface="华文行楷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1910186"/>
            <a:ext cx="2619958" cy="523991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805487" y="1260474"/>
            <a:ext cx="1165227" cy="1165227"/>
            <a:chOff x="5333998" y="2666998"/>
            <a:chExt cx="1524003" cy="15240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399" y="482600"/>
            <a:ext cx="6165601" cy="616560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56826" y="2400885"/>
            <a:ext cx="5683674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明月皎皎照我床，星汉西流夜未央。秋风萧瑟天气凉，草木摇落露为霜，群燕辞归鹄南翔。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念君客游思断肠，慊慊思归恋故乡，君何淹留寄他方？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贱妾茕茕守空房，忧来思君不敢忘，不觉泪下沾衣裳。</a:t>
            </a:r>
            <a:endParaRPr lang="en-US" altLang="zh-CN" dirty="0">
              <a:ea typeface="华文行楷" charset="0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ea typeface="华文行楷" charset="0"/>
              </a:rPr>
              <a:t>援琴鸣弦发清商，短歌微吟不能长。</a:t>
            </a:r>
            <a:br>
              <a:rPr lang="zh-CN" altLang="en-US" dirty="0">
                <a:ea typeface="华文行楷" charset="0"/>
              </a:rPr>
            </a:br>
            <a:r>
              <a:rPr lang="zh-CN" altLang="en-US" dirty="0">
                <a:ea typeface="华文行楷" charset="0"/>
              </a:rPr>
              <a:t>明月皎皎照我床，星汉西流夜未央。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48976" y="1154390"/>
            <a:ext cx="429937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ea typeface="华文行楷" charset="0"/>
              </a:rPr>
              <a:t>燕歌行</a:t>
            </a:r>
            <a:endParaRPr lang="zh-CN" altLang="en-US" sz="4800" dirty="0">
              <a:ea typeface="华文行楷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65736" y="1402773"/>
            <a:ext cx="1165227" cy="1165227"/>
            <a:chOff x="5333998" y="2666998"/>
            <a:chExt cx="1524003" cy="15240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0400" y="736600"/>
            <a:ext cx="105320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56826" y="203200"/>
            <a:ext cx="106087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华文行楷" charset="0"/>
              </a:rPr>
              <a:t>第一讲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1600" y="203200"/>
            <a:ext cx="856826" cy="688334"/>
            <a:chOff x="5333998" y="2666998"/>
            <a:chExt cx="1524003" cy="152400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10250" y="3067050"/>
              <a:ext cx="510074" cy="422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29" y="337457"/>
            <a:ext cx="12437059" cy="667870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87263" y="1388365"/>
            <a:ext cx="2870200" cy="1123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人有悲欢离合</a:t>
            </a:r>
            <a:endParaRPr lang="en-US" altLang="zh-CN" b="1" dirty="0">
              <a:latin typeface="+mj-ea"/>
              <a:ea typeface="华文行楷" charset="0"/>
            </a:endParaRPr>
          </a:p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月有阴晴圆缺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74212" y="2206005"/>
            <a:ext cx="1165227" cy="1165227"/>
            <a:chOff x="5333998" y="2666998"/>
            <a:chExt cx="1524003" cy="15240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3998" y="2666998"/>
              <a:ext cx="1524003" cy="152400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810250" y="3067050"/>
              <a:ext cx="510074" cy="603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★日文毛笔" pitchFamily="49" charset="-128"/>
                  <a:ea typeface="★日文毛笔" pitchFamily="49" charset="-128"/>
                </a:rPr>
                <a:t>晴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626263" y="1380200"/>
            <a:ext cx="287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某年某月某天</a:t>
            </a:r>
            <a:endParaRPr lang="en-US" altLang="zh-CN" b="1" dirty="0">
              <a:latin typeface="+mj-ea"/>
              <a:ea typeface="华文行楷" charset="0"/>
            </a:endParaRPr>
          </a:p>
          <a:p>
            <a:pPr algn="dist">
              <a:lnSpc>
                <a:spcPct val="200000"/>
              </a:lnSpc>
            </a:pPr>
            <a:r>
              <a:rPr lang="zh-CN" altLang="en-US" b="1" dirty="0">
                <a:latin typeface="+mj-ea"/>
                <a:ea typeface="华文行楷" charset="0"/>
              </a:rPr>
              <a:t>无时无刻无念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1716</Words>
  <Application>Kingsoft Office WPP</Application>
  <PresentationFormat>宽屏</PresentationFormat>
  <Paragraphs>246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</dc:creator>
  <cp:keywords>RP</cp:keywords>
  <dc:description>RP</dc:description>
  <cp:lastModifiedBy>apple</cp:lastModifiedBy>
  <cp:revision>18</cp:revision>
  <dcterms:created xsi:type="dcterms:W3CDTF">2017-07-07T15:43:00Z</dcterms:created>
  <dcterms:modified xsi:type="dcterms:W3CDTF">2018-01-02T14:51:02Z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