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36" r:id="rId4"/>
    <p:sldId id="350" r:id="rId5"/>
    <p:sldId id="410" r:id="rId6"/>
    <p:sldId id="411" r:id="rId7"/>
    <p:sldId id="412" r:id="rId8"/>
    <p:sldId id="413" r:id="rId9"/>
    <p:sldId id="398" r:id="rId10"/>
    <p:sldId id="414" r:id="rId11"/>
    <p:sldId id="415" r:id="rId12"/>
    <p:sldId id="416" r:id="rId13"/>
    <p:sldId id="417" r:id="rId14"/>
    <p:sldId id="396" r:id="rId15"/>
    <p:sldId id="369" r:id="rId16"/>
    <p:sldId id="371" r:id="rId17"/>
    <p:sldId id="372" r:id="rId18"/>
    <p:sldId id="400" r:id="rId19"/>
    <p:sldId id="397" r:id="rId20"/>
    <p:sldId id="418" r:id="rId21"/>
    <p:sldId id="419" r:id="rId22"/>
    <p:sldId id="420" r:id="rId23"/>
    <p:sldId id="421" r:id="rId24"/>
    <p:sldId id="399" r:id="rId25"/>
    <p:sldId id="422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1814F"/>
    <a:srgbClr val="DFA785"/>
    <a:srgbClr val="9EC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2058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4" t="20184" b="6671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0"/>
          <p:cNvSpPr txBox="1"/>
          <p:nvPr/>
        </p:nvSpPr>
        <p:spPr>
          <a:xfrm>
            <a:off x="3396569" y="1617491"/>
            <a:ext cx="8706531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0">
                <a:rot lat="900000" lon="899981" rev="0"/>
              </a:camera>
              <a:lightRig rig="flat" dir="t"/>
            </a:scene3d>
            <a:sp3d extrusionH="273050" prstMaterial="matte">
              <a:extrusionClr>
                <a:srgbClr val="E555DB"/>
              </a:extrusion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000" dirty="0">
                <a:solidFill>
                  <a:schemeClr val="bg1"/>
                </a:solidFill>
                <a:effectLst>
                  <a:outerShdw dist="38100" dir="13200000" sx="103000" sy="103000" algn="r" rotWithShape="0">
                    <a:srgbClr val="00F7EF"/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招聘快闪</a:t>
            </a:r>
            <a:endParaRPr lang="en-US" altLang="zh-CN" sz="10000" dirty="0">
              <a:solidFill>
                <a:schemeClr val="bg1"/>
              </a:solidFill>
              <a:effectLst>
                <a:outerShdw dist="38100" dir="13200000" sx="103000" sy="103000" algn="r" rotWithShape="0">
                  <a:srgbClr val="00F7EF"/>
                </a:outerShdw>
              </a:effectLst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  <a:p>
            <a:pPr algn="ctr"/>
            <a:r>
              <a:rPr lang="en-US" altLang="zh-CN" sz="12000" dirty="0">
                <a:solidFill>
                  <a:schemeClr val="bg1"/>
                </a:solidFill>
                <a:effectLst>
                  <a:outerShdw dist="38100" dir="13200000" sx="103000" sy="103000" algn="r" rotWithShape="0">
                    <a:srgbClr val="00F7EF"/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YOUNG</a:t>
            </a:r>
            <a:endParaRPr lang="en-US" altLang="zh-CN" sz="12000" dirty="0">
              <a:solidFill>
                <a:schemeClr val="bg1"/>
              </a:solidFill>
              <a:effectLst>
                <a:outerShdw dist="38100" dir="13200000" sx="103000" sy="103000" algn="r" rotWithShape="0">
                  <a:srgbClr val="00F7EF"/>
                </a:outerShdw>
              </a:effectLst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 rot="247168" flipH="1">
            <a:off x="3700986" y="1400453"/>
            <a:ext cx="7918431" cy="3810764"/>
          </a:xfrm>
          <a:prstGeom prst="parallelogram">
            <a:avLst>
              <a:gd name="adj" fmla="val 16563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4586740" y="422839"/>
            <a:ext cx="2220686" cy="1320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950589" y="5095366"/>
            <a:ext cx="2220686" cy="1320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平行四边形 24"/>
          <p:cNvSpPr/>
          <p:nvPr/>
        </p:nvSpPr>
        <p:spPr>
          <a:xfrm rot="247168" flipH="1">
            <a:off x="3790619" y="1278104"/>
            <a:ext cx="7918431" cy="3810764"/>
          </a:xfrm>
          <a:prstGeom prst="parallelogram">
            <a:avLst>
              <a:gd name="adj" fmla="val 16563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815892" y="594890"/>
            <a:ext cx="1357567" cy="80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9756835" y="5395244"/>
            <a:ext cx="1357567" cy="80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10950661" y="1089696"/>
            <a:ext cx="163741" cy="1637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407861" y="439526"/>
            <a:ext cx="427836" cy="427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845172">
            <a:off x="5065482" y="5399032"/>
            <a:ext cx="163741" cy="1637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845172">
            <a:off x="3940710" y="5650973"/>
            <a:ext cx="427836" cy="427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编辑后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38132" y="-151643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0" grpId="0"/>
      <p:bldP spid="8" grpId="0" animBg="1"/>
      <p:bldP spid="25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6332" y="1782396"/>
            <a:ext cx="108193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800" dirty="0">
                <a:solidFill>
                  <a:srgbClr val="FF7979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诚信第一</a:t>
            </a:r>
            <a:endParaRPr lang="zh-CN" altLang="en-US" sz="20800" dirty="0">
              <a:solidFill>
                <a:srgbClr val="FF7979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6332" y="1782396"/>
            <a:ext cx="108193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800" dirty="0">
                <a:solidFill>
                  <a:srgbClr val="FF7979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质量第一</a:t>
            </a:r>
            <a:endParaRPr lang="zh-CN" altLang="en-US" sz="20800" dirty="0">
              <a:solidFill>
                <a:srgbClr val="FF7979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6332" y="1782396"/>
            <a:ext cx="108193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800" dirty="0">
                <a:solidFill>
                  <a:srgbClr val="FF7979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技术第一</a:t>
            </a:r>
            <a:endParaRPr lang="zh-CN" altLang="en-US" sz="20800" dirty="0">
              <a:solidFill>
                <a:srgbClr val="FF7979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5302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5907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931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关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5024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于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926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要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1721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求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8106" y="2051700"/>
            <a:ext cx="9815789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4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为人坦率</a:t>
            </a:r>
            <a:endParaRPr lang="zh-CN" altLang="en-US" sz="17300" dirty="0">
              <a:solidFill>
                <a:schemeClr val="accent4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7496" y="2051700"/>
            <a:ext cx="9497008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4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讲求原则</a:t>
            </a:r>
            <a:endParaRPr lang="zh-CN" altLang="en-US" sz="17300" dirty="0">
              <a:solidFill>
                <a:schemeClr val="accent4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4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处事乐观</a:t>
            </a:r>
            <a:endParaRPr lang="zh-CN" altLang="en-US" sz="17300" dirty="0">
              <a:solidFill>
                <a:schemeClr val="accent4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4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适应加班</a:t>
            </a:r>
            <a:endParaRPr lang="zh-CN" altLang="en-US" sz="17300" dirty="0">
              <a:solidFill>
                <a:schemeClr val="accent4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5302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5907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931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关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5024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于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926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待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1721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遇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6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包吃包住</a:t>
            </a:r>
            <a:endParaRPr lang="zh-CN" altLang="en-US" sz="17300" dirty="0">
              <a:solidFill>
                <a:schemeClr val="accent6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倒计时背景1"/>
          <p:cNvSpPr/>
          <p:nvPr/>
        </p:nvSpPr>
        <p:spPr>
          <a:xfrm>
            <a:off x="-616292" y="836712"/>
            <a:ext cx="13418211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2倒计时背景2"/>
          <p:cNvGrpSpPr/>
          <p:nvPr/>
        </p:nvGrpSpPr>
        <p:grpSpPr>
          <a:xfrm>
            <a:off x="-1287203" y="0"/>
            <a:ext cx="14760032" cy="6858000"/>
            <a:chOff x="-6374" y="0"/>
            <a:chExt cx="12198374" cy="685800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-6374" y="708028"/>
              <a:ext cx="12198374" cy="5477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倒计时数字2"/>
          <p:cNvSpPr txBox="1"/>
          <p:nvPr/>
        </p:nvSpPr>
        <p:spPr>
          <a:xfrm>
            <a:off x="2567608" y="-4059832"/>
            <a:ext cx="73808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</a:rPr>
              <a:t>2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7" name="3倒计时背景3"/>
          <p:cNvSpPr/>
          <p:nvPr/>
        </p:nvSpPr>
        <p:spPr>
          <a:xfrm>
            <a:off x="-616292" y="345060"/>
            <a:ext cx="13418211" cy="6248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倒计时数字3"/>
          <p:cNvSpPr txBox="1"/>
          <p:nvPr/>
        </p:nvSpPr>
        <p:spPr>
          <a:xfrm>
            <a:off x="2866912" y="-4779912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90204" pitchFamily="34" charset="0"/>
              </a:rPr>
              <a:t>3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90204" pitchFamily="34" charset="0"/>
            </a:endParaRPr>
          </a:p>
        </p:txBody>
      </p:sp>
      <p:sp>
        <p:nvSpPr>
          <p:cNvPr id="9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grpSp>
        <p:nvGrpSpPr>
          <p:cNvPr id="10" name="变大眨眼"/>
          <p:cNvGrpSpPr/>
          <p:nvPr/>
        </p:nvGrpSpPr>
        <p:grpSpPr>
          <a:xfrm>
            <a:off x="0" y="222738"/>
            <a:ext cx="12220918" cy="6447919"/>
            <a:chOff x="0" y="222738"/>
            <a:chExt cx="12220918" cy="6447919"/>
          </a:xfrm>
        </p:grpSpPr>
        <p:sp>
          <p:nvSpPr>
            <p:cNvPr id="11" name="白色屏幕"/>
            <p:cNvSpPr/>
            <p:nvPr/>
          </p:nvSpPr>
          <p:spPr>
            <a:xfrm>
              <a:off x="0" y="836712"/>
              <a:ext cx="12214544" cy="5184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9638" y="222738"/>
              <a:ext cx="1152128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13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  <a:endParaRPr kumimoji="0" lang="zh-CN" altLang="en-US" sz="4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endParaRPr>
            </a:p>
          </p:txBody>
        </p:sp>
      </p:grpSp>
      <p:sp>
        <p:nvSpPr>
          <p:cNvPr id="13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4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5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6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"/>
                            </p:stCondLst>
                            <p:childTnLst>
                              <p:par>
                                <p:cTn id="35" presetID="23" presetClass="exit" presetSubtype="3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/>
      <p:bldP spid="6" grpId="1"/>
      <p:bldP spid="7" grpId="0" animBg="1"/>
      <p:bldP spid="7" grpId="1" animBg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6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朝九晚五</a:t>
            </a:r>
            <a:endParaRPr lang="zh-CN" altLang="en-US" sz="17300" dirty="0">
              <a:solidFill>
                <a:schemeClr val="accent6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6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不打卡</a:t>
            </a:r>
            <a:endParaRPr lang="zh-CN" altLang="en-US" sz="17300" dirty="0">
              <a:solidFill>
                <a:schemeClr val="accent6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830" y="2051700"/>
            <a:ext cx="939634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>
                <a:solidFill>
                  <a:schemeClr val="accent6">
                    <a:lumMod val="60000"/>
                    <a:lumOff val="40000"/>
                  </a:schemeClr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工资丰厚</a:t>
            </a:r>
            <a:endParaRPr lang="zh-CN" altLang="en-US" sz="17300" dirty="0">
              <a:solidFill>
                <a:schemeClr val="accent6">
                  <a:lumMod val="60000"/>
                  <a:lumOff val="40000"/>
                </a:schemeClr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4038" y="673750"/>
            <a:ext cx="1132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我们的</a:t>
            </a:r>
            <a:r>
              <a:rPr lang="zh-CN" altLang="en-US" sz="144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联系方式</a:t>
            </a:r>
            <a:endParaRPr lang="zh-CN" altLang="en-US" sz="12000" b="1" dirty="0">
              <a:solidFill>
                <a:schemeClr val="bg1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893309" y="613696"/>
            <a:ext cx="10405382" cy="1330621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地址：</a:t>
            </a:r>
            <a:r>
              <a:rPr lang="en-US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There are many variations of passages of Lorem Ipsum available, but the majority have suffered alteration in some form, by injected </a:t>
            </a:r>
            <a:r>
              <a:rPr lang="en-US" sz="2000" dirty="0" err="1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humour</a:t>
            </a:r>
            <a:r>
              <a:rPr lang="en-US" sz="20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.</a:t>
            </a:r>
            <a:endParaRPr lang="en-US" sz="2000" dirty="0"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tillium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3309" y="2889642"/>
            <a:ext cx="10405382" cy="81458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4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电话：</a:t>
            </a:r>
            <a:r>
              <a:rPr 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000-00000000000</a:t>
            </a:r>
            <a:endParaRPr lang="en-US" sz="2000" dirty="0">
              <a:solidFill>
                <a:schemeClr val="accent6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tillium" charset="0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893309" y="4969560"/>
            <a:ext cx="10405382" cy="81458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E-mail</a:t>
            </a:r>
            <a:r>
              <a:rPr lang="zh-CN" altLang="en-US" sz="4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：</a:t>
            </a:r>
            <a:r>
              <a:rPr lang="en-US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tillium" charset="0"/>
              </a:rPr>
              <a:t>abcdefg@163.com</a:t>
            </a:r>
            <a:endParaRPr lang="en-US" sz="2000" dirty="0">
              <a:solidFill>
                <a:schemeClr val="accent4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tillium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228" y="613696"/>
            <a:ext cx="11350304" cy="1642942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228" y="2607529"/>
            <a:ext cx="11350304" cy="1642942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228" y="4633252"/>
            <a:ext cx="11350304" cy="1642942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25"/>
                            </p:stCondLst>
                            <p:childTnLst>
                              <p:par>
                                <p:cTn id="22" presetID="9" presetClass="emph" presetSubtype="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4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"/>
                            </p:stCondLst>
                            <p:childTnLst>
                              <p:par>
                                <p:cTn id="32" presetID="9" presetClass="emph" presetSubtype="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4" t="20184" b="6671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0"/>
          <p:cNvSpPr txBox="1"/>
          <p:nvPr/>
        </p:nvSpPr>
        <p:spPr>
          <a:xfrm>
            <a:off x="3396569" y="1617491"/>
            <a:ext cx="8706531" cy="329320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0">
                <a:rot lat="900000" lon="899981" rev="0"/>
              </a:camera>
              <a:lightRig rig="flat" dir="t"/>
            </a:scene3d>
            <a:sp3d extrusionH="273050" prstMaterial="matte">
              <a:extrusionClr>
                <a:srgbClr val="E555DB"/>
              </a:extrusion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dist="38100" dir="13200000" sx="103000" sy="103000" algn="r" rotWithShape="0">
                    <a:srgbClr val="00F7EF"/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期待你的加入</a:t>
            </a:r>
            <a:r>
              <a:rPr lang="en-US" altLang="zh-CN" sz="12000" dirty="0">
                <a:solidFill>
                  <a:schemeClr val="bg1"/>
                </a:solidFill>
                <a:effectLst>
                  <a:outerShdw dist="38100" dir="13200000" sx="103000" sy="103000" algn="r" rotWithShape="0">
                    <a:srgbClr val="00F7EF"/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YOUNG</a:t>
            </a:r>
            <a:endParaRPr lang="en-US" altLang="zh-CN" sz="12000" dirty="0">
              <a:solidFill>
                <a:schemeClr val="bg1"/>
              </a:solidFill>
              <a:effectLst>
                <a:outerShdw dist="38100" dir="13200000" sx="103000" sy="103000" algn="r" rotWithShape="0">
                  <a:srgbClr val="00F7EF"/>
                </a:outerShdw>
              </a:effectLst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 rot="247168" flipH="1">
            <a:off x="3700986" y="1400453"/>
            <a:ext cx="7918431" cy="3810764"/>
          </a:xfrm>
          <a:prstGeom prst="parallelogram">
            <a:avLst>
              <a:gd name="adj" fmla="val 16563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231031" y="102317"/>
            <a:ext cx="2220686" cy="1320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950589" y="5095366"/>
            <a:ext cx="2220686" cy="1320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平行四边形 24"/>
          <p:cNvSpPr/>
          <p:nvPr/>
        </p:nvSpPr>
        <p:spPr>
          <a:xfrm rot="247168" flipH="1">
            <a:off x="3790619" y="1278104"/>
            <a:ext cx="7918431" cy="3810764"/>
          </a:xfrm>
          <a:prstGeom prst="parallelogram">
            <a:avLst>
              <a:gd name="adj" fmla="val 16563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815892" y="594890"/>
            <a:ext cx="1357567" cy="80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9756835" y="5395244"/>
            <a:ext cx="1357567" cy="80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10950661" y="1089696"/>
            <a:ext cx="163741" cy="1637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407861" y="439526"/>
            <a:ext cx="427836" cy="427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845172">
            <a:off x="5065482" y="5399032"/>
            <a:ext cx="163741" cy="1637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845172">
            <a:off x="3940710" y="5650973"/>
            <a:ext cx="427836" cy="427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animBg="1"/>
      <p:bldP spid="25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5302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5907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931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关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5024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于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926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我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1721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们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上班弹性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班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弹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性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上市公司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上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市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公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司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团队庞大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团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队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庞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大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蒸蒸日上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蒸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蒸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日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dirty="0">
                <a:solidFill>
                  <a:srgbClr val="00B0F0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上</a:t>
            </a:r>
            <a:endParaRPr lang="zh-CN" altLang="en-US" sz="16600" dirty="0">
              <a:solidFill>
                <a:srgbClr val="00B0F0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5302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5907" y="0"/>
            <a:ext cx="305609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931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关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5024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于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926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荣</a:t>
            </a:r>
            <a:endParaRPr lang="zh-CN" altLang="en-US" sz="199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17210" y="1851645"/>
            <a:ext cx="273664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b="1" dirty="0">
                <a:latin typeface="汉仪方叠体简" panose="02010609000101010101" pitchFamily="49" charset="-122"/>
                <a:ea typeface="汉仪方叠体简" panose="02010609000101010101" pitchFamily="49" charset="-122"/>
              </a:rPr>
              <a:t>誉</a:t>
            </a:r>
            <a:endParaRPr lang="zh-CN" altLang="en-US" sz="3200" b="1" dirty="0"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6332" y="1782396"/>
            <a:ext cx="1081933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800" dirty="0">
                <a:solidFill>
                  <a:srgbClr val="FF7979"/>
                </a:solidFill>
                <a:latin typeface="汉仪方叠体简" panose="02010609000101010101" pitchFamily="49" charset="-122"/>
                <a:ea typeface="汉仪方叠体简" panose="02010609000101010101" pitchFamily="49" charset="-122"/>
              </a:rPr>
              <a:t>销量第一</a:t>
            </a:r>
            <a:endParaRPr lang="zh-CN" altLang="en-US" sz="20800" dirty="0">
              <a:solidFill>
                <a:srgbClr val="FF7979"/>
              </a:solidFill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演示</Application>
  <PresentationFormat>宽屏</PresentationFormat>
  <Paragraphs>123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方正书宋_GBK</vt:lpstr>
      <vt:lpstr>Wingdings</vt:lpstr>
      <vt:lpstr>汉仪方叠体简</vt:lpstr>
      <vt:lpstr>华文宋体</vt:lpstr>
      <vt:lpstr>Calibri</vt:lpstr>
      <vt:lpstr>宋体</vt:lpstr>
      <vt:lpstr>微软雅黑</vt:lpstr>
      <vt:lpstr>汉仪旗黑KW</vt:lpstr>
      <vt:lpstr>Hiragino Sans GB W6</vt:lpstr>
      <vt:lpstr>Titillium</vt:lpstr>
      <vt:lpstr>宋体</vt:lpstr>
      <vt:lpstr>Arial Unicode MS</vt:lpstr>
      <vt:lpstr>汉仪书宋二KW</vt:lpstr>
      <vt:lpstr>苹方-简</vt:lpstr>
      <vt:lpstr>Calibri Light</vt:lpstr>
      <vt:lpstr>Helvetica Neue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24</cp:revision>
  <dcterms:created xsi:type="dcterms:W3CDTF">2020-04-14T03:29:07Z</dcterms:created>
  <dcterms:modified xsi:type="dcterms:W3CDTF">2020-04-14T03:29:07Z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