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67" r:id="rId3"/>
    <p:sldId id="257" r:id="rId4"/>
    <p:sldId id="256" r:id="rId5"/>
    <p:sldId id="268" r:id="rId6"/>
    <p:sldId id="269" r:id="rId7"/>
    <p:sldId id="270" r:id="rId8"/>
    <p:sldId id="281" r:id="rId9"/>
    <p:sldId id="284" r:id="rId10"/>
    <p:sldId id="282" r:id="rId11"/>
    <p:sldId id="283" r:id="rId12"/>
    <p:sldId id="285" r:id="rId13"/>
    <p:sldId id="271" r:id="rId14"/>
    <p:sldId id="272" r:id="rId15"/>
    <p:sldId id="286" r:id="rId16"/>
    <p:sldId id="280" r:id="rId17"/>
    <p:sldId id="273" r:id="rId18"/>
    <p:sldId id="264" r:id="rId19"/>
    <p:sldId id="289" r:id="rId20"/>
    <p:sldId id="290" r:id="rId21"/>
    <p:sldId id="288" r:id="rId22"/>
    <p:sldId id="265" r:id="rId23"/>
    <p:sldId id="287" r:id="rId24"/>
    <p:sldId id="274" r:id="rId25"/>
    <p:sldId id="26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C2CC"/>
    <a:srgbClr val="E4E4E4"/>
    <a:srgbClr val="6E0210"/>
    <a:srgbClr val="5B9BD5"/>
    <a:srgbClr val="7D94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026" y="115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BE5F5-4039-48FC-815E-3044D418C823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01AAE-4BA0-476A-B623-FE1E7D1D0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22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189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2847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20" dirty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1015655-4C52-4FA4-9218-DDFF7091D2AE}" type="slidenum">
              <a:rPr lang="zh-CN" altLang="en-US" sz="1200"/>
              <a:pPr/>
              <a:t>11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2514105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977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3923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6196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1969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634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13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20" dirty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1015655-4C52-4FA4-9218-DDFF7091D2AE}" type="slidenum">
              <a:rPr lang="zh-CN" altLang="en-US" sz="1200"/>
              <a:pPr/>
              <a:t>18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42511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636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930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0923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9776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0628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903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2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440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228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1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718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75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005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01AAE-4BA0-476A-B623-FE1E7D1D0A1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90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819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16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4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02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0" y="3962400"/>
            <a:ext cx="3046420" cy="2895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6420" y="3962400"/>
            <a:ext cx="3046420" cy="2895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096000" y="3962400"/>
            <a:ext cx="3046420" cy="2895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9142420" y="3962400"/>
            <a:ext cx="3046420" cy="2895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4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258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38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6998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0841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329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488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090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95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595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2974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8849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39FF-E68A-416A-B53A-9A76AB5C41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7F0-8BC3-4CC4-9B08-7ADD556F36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578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94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5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10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18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357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539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9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7980A-EDBC-4644-BCF8-9AD98E2B2AF2}" type="datetimeFigureOut">
              <a:rPr lang="zh-CN" altLang="en-US" smtClean="0"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267C8-81BB-4BF1-B209-ADAE2F6BA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121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639FF-E68A-416A-B53A-9A76AB5C410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CC7F0-8BC3-4CC4-9B08-7ADD556F360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645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15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8271577" y="-539913"/>
            <a:ext cx="1749846" cy="6090999"/>
            <a:chOff x="9477877" y="494297"/>
            <a:chExt cx="1674392" cy="582835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894" y="1210733"/>
              <a:ext cx="934007" cy="4436534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989487"/>
              <a:ext cx="934007" cy="1523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5713886"/>
              <a:ext cx="934007" cy="15239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9625263" y="625642"/>
              <a:ext cx="1379621" cy="5566611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493918" y="494297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889580" y="494297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477877" y="6059961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873539" y="6059961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375527" y="2201047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</a:t>
            </a:r>
            <a:r>
              <a:rPr lang="zh-CN" altLang="en-US" sz="3600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爱中国风</a:t>
            </a:r>
            <a:r>
              <a:rPr lang="en-US" altLang="zh-CN" sz="3600" spc="6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endParaRPr lang="zh-CN" altLang="en-US" sz="3600" spc="6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40094" y="1653183"/>
            <a:ext cx="369908" cy="463646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" t="9784" r="5427" b="20221"/>
          <a:stretch/>
        </p:blipFill>
        <p:spPr>
          <a:xfrm>
            <a:off x="0" y="43542"/>
            <a:ext cx="5950857" cy="6836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28" y="2036165"/>
            <a:ext cx="5095835" cy="38279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319" y="2328699"/>
            <a:ext cx="5351499" cy="425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62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000">
        <p14:ripple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357 0.01898 L 0.07643 0.0189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8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18" r="20418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88" r="20488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77" r="15577"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75" r="11677"/>
          <a:stretch/>
        </p:blipFill>
        <p:spPr/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36241" y="-1306944"/>
            <a:ext cx="585351" cy="4636460"/>
          </a:xfrm>
          <a:prstGeom prst="rect">
            <a:avLst/>
          </a:prstGeom>
          <a:blipFill dpi="0" rotWithShape="1">
            <a:blip r:embed="rId8"/>
            <a:srcRect/>
            <a:tile tx="0" ty="0" sx="100000" sy="100000" flip="none" algn="tl"/>
          </a:blipFill>
        </p:spPr>
      </p:pic>
      <p:sp>
        <p:nvSpPr>
          <p:cNvPr id="7" name="文本框 6"/>
          <p:cNvSpPr txBox="1"/>
          <p:nvPr/>
        </p:nvSpPr>
        <p:spPr>
          <a:xfrm>
            <a:off x="1589266" y="2434777"/>
            <a:ext cx="8679299" cy="1273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sz="1600" dirty="0"/>
              <a:t>诗仅四句，描写的场景也不大，但却真实、贴切地把夏日的山中和山中的夏日展现在了读者面前。夏日的清风吹来，山中的松叶沙沙作响，诗人解下头巾，挂在山中的石壁上，多么凉爽宜人。全诗写出了作者旷达潇洒，不为礼法所拘的形象，有魏晋风度</a:t>
            </a:r>
            <a:r>
              <a:rPr lang="zh-CN" altLang="en-US" sz="1600" dirty="0"/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77638" y="556671"/>
            <a:ext cx="34304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dist"/>
            <a:r>
              <a:rPr lang="zh-CN" altLang="en-US" sz="4400" dirty="0"/>
              <a:t>夏日山中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37907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8806905" y="2303906"/>
            <a:ext cx="2677656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8806905" y="3366741"/>
            <a:ext cx="3195404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8806905" y="4429576"/>
            <a:ext cx="3195404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564" y="33650"/>
            <a:ext cx="6760637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65352" y="3795260"/>
            <a:ext cx="63999" cy="463646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</p:spPr>
      </p:pic>
      <p:grpSp>
        <p:nvGrpSpPr>
          <p:cNvPr id="22" name="组合 21"/>
          <p:cNvGrpSpPr/>
          <p:nvPr/>
        </p:nvGrpSpPr>
        <p:grpSpPr>
          <a:xfrm>
            <a:off x="9948082" y="577591"/>
            <a:ext cx="1107996" cy="1107996"/>
            <a:chOff x="3251200" y="863600"/>
            <a:chExt cx="5334000" cy="5334000"/>
          </a:xfrm>
        </p:grpSpPr>
        <p:sp>
          <p:nvSpPr>
            <p:cNvPr id="23" name="矩形 22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1"/>
              <a:endCxn id="2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3" idx="0"/>
              <a:endCxn id="23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9860090" y="408314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388989" y="577591"/>
            <a:ext cx="1107996" cy="1107996"/>
            <a:chOff x="3251200" y="863600"/>
            <a:chExt cx="5334000" cy="5334000"/>
          </a:xfrm>
        </p:grpSpPr>
        <p:sp>
          <p:nvSpPr>
            <p:cNvPr id="29" name="矩形 2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9" idx="1"/>
              <a:endCxn id="2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29" idx="0"/>
              <a:endCxn id="2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8300997" y="408314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627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1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30" b="6930"/>
          <a:stretch>
            <a:fillRect/>
          </a:stretch>
        </p:blipFill>
        <p:spPr>
          <a:xfrm>
            <a:off x="53111" y="0"/>
            <a:ext cx="4403889" cy="6744186"/>
          </a:xfrm>
          <a:prstGeom prst="rect">
            <a:avLst/>
          </a:prstGeom>
        </p:spPr>
      </p:pic>
      <p:pic>
        <p:nvPicPr>
          <p:cNvPr id="6" name="Picture Placeholder 2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94" r="14494"/>
          <a:stretch>
            <a:fillRect/>
          </a:stretch>
        </p:blipFill>
        <p:spPr>
          <a:xfrm>
            <a:off x="8671598" y="1"/>
            <a:ext cx="3520402" cy="3305033"/>
          </a:xfrm>
          <a:prstGeom prst="rect">
            <a:avLst/>
          </a:prstGeom>
        </p:spPr>
      </p:pic>
      <p:pic>
        <p:nvPicPr>
          <p:cNvPr id="7" name="Picture Placeholder 3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94" r="14494"/>
          <a:stretch>
            <a:fillRect/>
          </a:stretch>
        </p:blipFill>
        <p:spPr>
          <a:xfrm>
            <a:off x="8671598" y="3439154"/>
            <a:ext cx="3520402" cy="3305033"/>
          </a:xfrm>
          <a:prstGeom prst="rect">
            <a:avLst/>
          </a:prstGeom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928207" y="1492860"/>
            <a:ext cx="2414852" cy="42473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此诗以纳凉为题，诗中着力表现的是一个绝离烦热之处。诗人首先经过寻访，发现了这个处所的秘密，其次进行具体布置，置身其间，与外境融而为一，把思想感情寄托在另外一个“自清凉无汗”的世界。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7974" y="-1183082"/>
            <a:ext cx="103712" cy="4636460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</p:spPr>
      </p:pic>
      <p:sp>
        <p:nvSpPr>
          <p:cNvPr id="17" name="文本框 16"/>
          <p:cNvSpPr txBox="1"/>
          <p:nvPr/>
        </p:nvSpPr>
        <p:spPr>
          <a:xfrm>
            <a:off x="4738060" y="4970736"/>
            <a:ext cx="34304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dist"/>
            <a:r>
              <a:rPr lang="zh-CN" altLang="en-US" sz="4400" dirty="0">
                <a:solidFill>
                  <a:schemeClr val="bg2">
                    <a:lumMod val="10000"/>
                  </a:schemeClr>
                </a:solidFill>
              </a:rPr>
              <a:t>夏日山中</a:t>
            </a:r>
            <a:endParaRPr lang="zh-CN" altLang="en-US" sz="44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58933" y="2751036"/>
            <a:ext cx="1107996" cy="1107996"/>
            <a:chOff x="3251200" y="863600"/>
            <a:chExt cx="5334000" cy="5334000"/>
          </a:xfrm>
        </p:grpSpPr>
        <p:sp>
          <p:nvSpPr>
            <p:cNvPr id="23" name="矩形 22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1"/>
              <a:endCxn id="2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3" idx="0"/>
              <a:endCxn id="23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5570941" y="2581759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行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2859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922" y="378488"/>
            <a:ext cx="6540467" cy="647951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32884" y="984856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5125" y="984856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4" name="矩形 3"/>
          <p:cNvSpPr/>
          <p:nvPr/>
        </p:nvSpPr>
        <p:spPr>
          <a:xfrm>
            <a:off x="4699543" y="984856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5" name="矩形 4"/>
          <p:cNvSpPr/>
          <p:nvPr/>
        </p:nvSpPr>
        <p:spPr>
          <a:xfrm>
            <a:off x="6870161" y="984856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86770" y="-1507542"/>
            <a:ext cx="103712" cy="463646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8" name="组合 7"/>
          <p:cNvGrpSpPr/>
          <p:nvPr/>
        </p:nvGrpSpPr>
        <p:grpSpPr>
          <a:xfrm>
            <a:off x="2079969" y="3424439"/>
            <a:ext cx="1107996" cy="1107996"/>
            <a:chOff x="3251200" y="863600"/>
            <a:chExt cx="5334000" cy="5334000"/>
          </a:xfrm>
        </p:grpSpPr>
        <p:sp>
          <p:nvSpPr>
            <p:cNvPr id="9" name="矩形 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1"/>
              <a:endCxn id="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9" idx="0"/>
              <a:endCxn id="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991977" y="3255162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风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0876" y="3424439"/>
            <a:ext cx="1107996" cy="1107996"/>
            <a:chOff x="3251200" y="863600"/>
            <a:chExt cx="5334000" cy="5334000"/>
          </a:xfrm>
        </p:grpSpPr>
        <p:sp>
          <p:nvSpPr>
            <p:cNvPr id="14" name="矩形 1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1"/>
              <a:endCxn id="1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4" idx="0"/>
              <a:endCxn id="1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432884" y="3255162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听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20524" y="3424439"/>
            <a:ext cx="1107996" cy="1107996"/>
            <a:chOff x="3251200" y="863600"/>
            <a:chExt cx="5334000" cy="5334000"/>
          </a:xfrm>
        </p:grpSpPr>
        <p:sp>
          <p:nvSpPr>
            <p:cNvPr id="19" name="矩形 1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9" idx="0"/>
              <a:endCxn id="1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3532532" y="3255162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来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8154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9827915" y="2164896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50588" y="3060641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副标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题输入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22239" y="3096618"/>
            <a:ext cx="1431161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</a:rPr>
              <a:t>ICIBA 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  <p:sp>
        <p:nvSpPr>
          <p:cNvPr id="9" name="椭圆 8"/>
          <p:cNvSpPr/>
          <p:nvPr/>
        </p:nvSpPr>
        <p:spPr>
          <a:xfrm>
            <a:off x="10025104" y="2320460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79057" y="2418468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叁</a:t>
            </a:r>
            <a:endParaRPr lang="zh-CN" altLang="en-US" sz="88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68949" cy="4953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87" t="-421" r="23226" b="421"/>
          <a:stretch/>
        </p:blipFill>
        <p:spPr>
          <a:xfrm>
            <a:off x="1240155" y="848496"/>
            <a:ext cx="5383490" cy="55938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0311610" y="159578"/>
            <a:ext cx="1019401" cy="13214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9645396" y="686977"/>
            <a:ext cx="759419" cy="98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01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23066" y="2532075"/>
            <a:ext cx="4794249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易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寒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仰天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呼气兮成白虹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萧萧兮易水寒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一去兮不复还。壮士一去兮不复还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0963" y="2683348"/>
            <a:ext cx="4794249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易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寒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仰天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呼气兮成白虹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萧萧兮易水寒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一去兮不复还。壮士一去兮不复还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51" y="1131509"/>
            <a:ext cx="5448518" cy="494683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185589" y="768325"/>
            <a:ext cx="1107996" cy="1107996"/>
            <a:chOff x="3251200" y="863600"/>
            <a:chExt cx="5334000" cy="5334000"/>
          </a:xfrm>
        </p:grpSpPr>
        <p:sp>
          <p:nvSpPr>
            <p:cNvPr id="11" name="矩形 10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1"/>
              <a:endCxn id="11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11" idx="0"/>
              <a:endCxn id="11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26496" y="768325"/>
            <a:ext cx="1107996" cy="1107996"/>
            <a:chOff x="3251200" y="863600"/>
            <a:chExt cx="5334000" cy="5334000"/>
          </a:xfrm>
        </p:grpSpPr>
        <p:sp>
          <p:nvSpPr>
            <p:cNvPr id="15" name="矩形 14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5" idx="0"/>
              <a:endCxn id="15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538504" y="59904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听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95703" y="556286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见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98552" y="302939"/>
            <a:ext cx="585351" cy="2257925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2901453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1351" y="5276576"/>
            <a:ext cx="8171543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水墨主题请在此输入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文字</a:t>
            </a: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水墨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主题请在此输入文字  水墨主题请在此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输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入文字水墨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主题请在此输入文字 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 水墨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主题请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在此输入文字</a:t>
            </a: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水墨主题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请在此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输入文字 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44448" y="-243077"/>
            <a:ext cx="585351" cy="225792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22"/>
          <a:stretch/>
        </p:blipFill>
        <p:spPr>
          <a:xfrm>
            <a:off x="1433379" y="3047423"/>
            <a:ext cx="9618536" cy="209303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84989" y="1602457"/>
            <a:ext cx="8679299" cy="1273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sz="1600" dirty="0"/>
              <a:t>诗仅四句，描写的</a:t>
            </a:r>
            <a:r>
              <a:rPr lang="zh-CN" altLang="en-US" sz="1600" dirty="0" smtClean="0"/>
              <a:t>场景也不大，但</a:t>
            </a:r>
            <a:r>
              <a:rPr lang="zh-CN" altLang="en-US" sz="1600" dirty="0"/>
              <a:t>却真实、贴切地把夏日的山中和山中的夏日展现在了读者面前。夏日的清风吹来，山中的松叶沙沙作响，诗人解下头巾，挂在山中的石壁上，多么凉爽宜人。全诗写出了作者旷达潇洒，不为礼法所拘的形象，有魏晋风度</a:t>
            </a:r>
            <a:r>
              <a:rPr lang="zh-CN" altLang="en-US" sz="1600" dirty="0"/>
              <a:t>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0674048" y="1585000"/>
            <a:ext cx="1107996" cy="1107996"/>
            <a:chOff x="3251200" y="863600"/>
            <a:chExt cx="5334000" cy="5334000"/>
          </a:xfrm>
        </p:grpSpPr>
        <p:sp>
          <p:nvSpPr>
            <p:cNvPr id="14" name="矩形 1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1"/>
              <a:endCxn id="1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4" idx="0"/>
              <a:endCxn id="1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0586056" y="1415723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03975" y="1585000"/>
            <a:ext cx="1107996" cy="1107996"/>
            <a:chOff x="3251200" y="863600"/>
            <a:chExt cx="5334000" cy="5334000"/>
          </a:xfrm>
        </p:grpSpPr>
        <p:sp>
          <p:nvSpPr>
            <p:cNvPr id="19" name="矩形 1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9" idx="0"/>
              <a:endCxn id="1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215983" y="1415723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180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317"/>
            <a:ext cx="9366422" cy="625676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80359" y="361372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70331" y="100827"/>
            <a:ext cx="1163483" cy="2257925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sp>
        <p:nvSpPr>
          <p:cNvPr id="3" name="文本框 2"/>
          <p:cNvSpPr txBox="1"/>
          <p:nvPr/>
        </p:nvSpPr>
        <p:spPr>
          <a:xfrm>
            <a:off x="10310838" y="506515"/>
            <a:ext cx="22585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照</a:t>
            </a:r>
            <a:endParaRPr lang="zh-CN" altLang="en-US" sz="88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3892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2566604" y="1580082"/>
            <a:ext cx="2677656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2566604" y="2832796"/>
            <a:ext cx="3195404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2566604" y="4021701"/>
            <a:ext cx="3195404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请输入文本内容</a:t>
            </a:r>
            <a:endParaRPr lang="en-US" altLang="zh-CN" dirty="0"/>
          </a:p>
          <a:p>
            <a:r>
              <a:rPr lang="zh-CN" altLang="en-US" dirty="0"/>
              <a:t>请输入文本内容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363" y="1033277"/>
            <a:ext cx="6760637" cy="484950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1919" y="-1189175"/>
            <a:ext cx="520677" cy="3827941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25" name="组合 24"/>
          <p:cNvGrpSpPr/>
          <p:nvPr/>
        </p:nvGrpSpPr>
        <p:grpSpPr>
          <a:xfrm>
            <a:off x="904610" y="1580082"/>
            <a:ext cx="1107996" cy="1107996"/>
            <a:chOff x="3251200" y="863600"/>
            <a:chExt cx="5334000" cy="5334000"/>
          </a:xfrm>
        </p:grpSpPr>
        <p:sp>
          <p:nvSpPr>
            <p:cNvPr id="26" name="矩形 25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>
              <a:stCxn id="26" idx="1"/>
              <a:endCxn id="26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26" idx="0"/>
              <a:endCxn id="26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816618" y="1410805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撞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77171" y="3740460"/>
            <a:ext cx="1107996" cy="1107996"/>
            <a:chOff x="3251200" y="863600"/>
            <a:chExt cx="5334000" cy="5334000"/>
          </a:xfrm>
        </p:grpSpPr>
        <p:sp>
          <p:nvSpPr>
            <p:cNvPr id="32" name="矩形 31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816618" y="3548492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思</a:t>
            </a:r>
          </a:p>
        </p:txBody>
      </p:sp>
    </p:spTree>
    <p:extLst>
      <p:ext uri="{BB962C8B-B14F-4D97-AF65-F5344CB8AC3E}">
        <p14:creationId xmlns:p14="http://schemas.microsoft.com/office/powerpoint/2010/main" val="45905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5" r="4833"/>
          <a:stretch/>
        </p:blipFill>
        <p:spPr>
          <a:xfrm>
            <a:off x="-279535" y="0"/>
            <a:ext cx="6342743" cy="6855312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570164" y="4331018"/>
            <a:ext cx="1962188" cy="196218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13041" y="4452457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肆</a:t>
            </a:r>
            <a:endParaRPr lang="zh-CN" altLang="en-US" sz="88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77598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899411" y="4193141"/>
            <a:ext cx="4339650" cy="1705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俨骖騑于上路，访风景于崇阿。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临帝子之长洲，得仙人之旧馆。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0563308" y="1835471"/>
            <a:ext cx="1019401" cy="13214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9897094" y="2362870"/>
            <a:ext cx="759419" cy="98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592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0811221" y="926263"/>
            <a:ext cx="1107996" cy="1107996"/>
            <a:chOff x="3251200" y="863600"/>
            <a:chExt cx="5334000" cy="5334000"/>
          </a:xfrm>
        </p:grpSpPr>
        <p:sp>
          <p:nvSpPr>
            <p:cNvPr id="29" name="矩形 2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9" idx="1"/>
              <a:endCxn id="2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29" idx="0"/>
              <a:endCxn id="2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894" y="1210733"/>
            <a:ext cx="934007" cy="44365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41"/>
          <a:stretch/>
        </p:blipFill>
        <p:spPr>
          <a:xfrm>
            <a:off x="9357893" y="989487"/>
            <a:ext cx="934007" cy="1523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41"/>
          <a:stretch/>
        </p:blipFill>
        <p:spPr>
          <a:xfrm>
            <a:off x="9357893" y="5713886"/>
            <a:ext cx="934007" cy="15239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482518" y="1741876"/>
            <a:ext cx="677108" cy="4982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落红不是无情物</a:t>
            </a:r>
            <a:endParaRPr lang="zh-CN" altLang="en-US" sz="3200" spc="6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17263" y="625642"/>
            <a:ext cx="1379621" cy="5566611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985918" y="494297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381580" y="494297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969877" y="6059961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365539" y="6059961"/>
            <a:ext cx="262689" cy="262689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221982" y="1127262"/>
            <a:ext cx="585351" cy="463646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3" name="文本框 2"/>
          <p:cNvSpPr txBox="1"/>
          <p:nvPr/>
        </p:nvSpPr>
        <p:spPr>
          <a:xfrm>
            <a:off x="8176103" y="1741876"/>
            <a:ext cx="677108" cy="35035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3200" spc="6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dirty="0"/>
              <a:t>化作春泥更护花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76"/>
          <a:stretch/>
        </p:blipFill>
        <p:spPr>
          <a:xfrm>
            <a:off x="55317" y="209653"/>
            <a:ext cx="6296647" cy="35350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79" y="-32902"/>
            <a:ext cx="5839485" cy="57602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979" y="595895"/>
            <a:ext cx="4102269" cy="494344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723229" y="756986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序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90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8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805"/>
            <a:ext cx="12192000" cy="6924805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6467356" y="764568"/>
            <a:ext cx="5724644" cy="14996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1919" y="-1189175"/>
            <a:ext cx="520677" cy="3827941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13" name="组合 12"/>
          <p:cNvGrpSpPr/>
          <p:nvPr/>
        </p:nvGrpSpPr>
        <p:grpSpPr>
          <a:xfrm>
            <a:off x="1020724" y="2567053"/>
            <a:ext cx="1107996" cy="1107996"/>
            <a:chOff x="3251200" y="863600"/>
            <a:chExt cx="5334000" cy="5334000"/>
          </a:xfrm>
        </p:grpSpPr>
        <p:sp>
          <p:nvSpPr>
            <p:cNvPr id="14" name="矩形 1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1"/>
              <a:endCxn id="1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4" idx="0"/>
              <a:endCxn id="1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891309" y="2397776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望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1324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429000"/>
            <a:ext cx="12217887" cy="2485401"/>
            <a:chOff x="0" y="3694669"/>
            <a:chExt cx="12217887" cy="209616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694669"/>
              <a:ext cx="4743450" cy="2096165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0533" y="3694669"/>
              <a:ext cx="4743450" cy="209616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4437" y="3694669"/>
              <a:ext cx="4743450" cy="2096165"/>
            </a:xfrm>
            <a:prstGeom prst="rect">
              <a:avLst/>
            </a:prstGeom>
          </p:spPr>
        </p:pic>
      </p:grpSp>
      <p:sp>
        <p:nvSpPr>
          <p:cNvPr id="38" name="文本框 37"/>
          <p:cNvSpPr txBox="1"/>
          <p:nvPr/>
        </p:nvSpPr>
        <p:spPr>
          <a:xfrm>
            <a:off x="1032262" y="3733101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709" y="189244"/>
            <a:ext cx="6540467" cy="647951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132276" y="2037035"/>
            <a:ext cx="1107996" cy="1107996"/>
            <a:chOff x="3251200" y="863600"/>
            <a:chExt cx="5334000" cy="5334000"/>
          </a:xfrm>
        </p:grpSpPr>
        <p:sp>
          <p:nvSpPr>
            <p:cNvPr id="25" name="矩形 24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2044284" y="186775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73183" y="2037035"/>
            <a:ext cx="1107996" cy="1107996"/>
            <a:chOff x="3251200" y="863600"/>
            <a:chExt cx="5334000" cy="5334000"/>
          </a:xfrm>
        </p:grpSpPr>
        <p:sp>
          <p:nvSpPr>
            <p:cNvPr id="48" name="矩形 47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>
              <a:stCxn id="48" idx="1"/>
              <a:endCxn id="48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8" idx="0"/>
              <a:endCxn id="48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485191" y="186775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7014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16" y="1046011"/>
            <a:ext cx="4695226" cy="487409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8644" y="2212258"/>
            <a:ext cx="9127187" cy="28169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38514" y="2393944"/>
            <a:ext cx="4247317" cy="24535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sz="1600" dirty="0"/>
              <a:t>诗仅四句，描写的</a:t>
            </a:r>
            <a:r>
              <a:rPr lang="zh-CN" altLang="en-US" sz="1600" dirty="0" smtClean="0"/>
              <a:t>场景也不大，但</a:t>
            </a:r>
            <a:r>
              <a:rPr lang="zh-CN" altLang="en-US" sz="1600" dirty="0"/>
              <a:t>却真实、贴切地把夏日的山中和山中的夏日展现在了读者面前。夏日的清风吹来，山中的松叶沙沙作响，诗人解下头巾，挂在山中的石壁上，多么凉爽宜人。全诗写出了作者旷达潇洒，不为礼法所拘的形象，有魏晋风度</a:t>
            </a:r>
            <a:r>
              <a:rPr lang="zh-CN" altLang="en-US" sz="1600" dirty="0"/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408091" y="3136193"/>
            <a:ext cx="585351" cy="4982467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7" name="组合 6"/>
          <p:cNvGrpSpPr/>
          <p:nvPr/>
        </p:nvGrpSpPr>
        <p:grpSpPr>
          <a:xfrm>
            <a:off x="10217819" y="934985"/>
            <a:ext cx="1107996" cy="1107996"/>
            <a:chOff x="3251200" y="863600"/>
            <a:chExt cx="5334000" cy="5334000"/>
          </a:xfrm>
        </p:grpSpPr>
        <p:sp>
          <p:nvSpPr>
            <p:cNvPr id="9" name="矩形 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1"/>
              <a:endCxn id="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9" idx="0"/>
              <a:endCxn id="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658726" y="934985"/>
            <a:ext cx="1107996" cy="1107996"/>
            <a:chOff x="3251200" y="863600"/>
            <a:chExt cx="5334000" cy="5334000"/>
          </a:xfrm>
        </p:grpSpPr>
        <p:sp>
          <p:nvSpPr>
            <p:cNvPr id="14" name="矩形 1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1"/>
              <a:endCxn id="1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4" idx="0"/>
              <a:endCxn id="1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8570734" y="76570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看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73790" y="779767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见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3445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87" y="317249"/>
            <a:ext cx="6442939" cy="6223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6084" y="3205541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08325" y="3205541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6" name="矩形 5"/>
          <p:cNvSpPr/>
          <p:nvPr/>
        </p:nvSpPr>
        <p:spPr>
          <a:xfrm>
            <a:off x="7559399" y="3481313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31640" y="3481313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68287" y="-1138033"/>
            <a:ext cx="585351" cy="5413127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17" name="组合 16"/>
          <p:cNvGrpSpPr/>
          <p:nvPr/>
        </p:nvGrpSpPr>
        <p:grpSpPr>
          <a:xfrm>
            <a:off x="1999855" y="1011775"/>
            <a:ext cx="1107996" cy="1107996"/>
            <a:chOff x="3251200" y="863600"/>
            <a:chExt cx="5334000" cy="5334000"/>
          </a:xfrm>
        </p:grpSpPr>
        <p:sp>
          <p:nvSpPr>
            <p:cNvPr id="18" name="矩形 17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0"/>
              <a:endCxn id="18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1939302" y="819807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得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4208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39" y="1268269"/>
            <a:ext cx="5095835" cy="3827971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076375" y="1061944"/>
            <a:ext cx="1966226" cy="196622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60348" y="1321782"/>
            <a:ext cx="2798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谢谢</a:t>
            </a:r>
          </a:p>
        </p:txBody>
      </p:sp>
      <p:sp>
        <p:nvSpPr>
          <p:cNvPr id="14" name="矩形 13"/>
          <p:cNvSpPr/>
          <p:nvPr/>
        </p:nvSpPr>
        <p:spPr>
          <a:xfrm>
            <a:off x="7228510" y="631516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45947" y="631516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28510" y="3208833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45947" y="3208833"/>
            <a:ext cx="244518" cy="244518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177598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2424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375" y="2518007"/>
            <a:ext cx="5461564" cy="433999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68206" y="753775"/>
            <a:ext cx="2582563" cy="2582563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945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0570017" y="531002"/>
            <a:ext cx="1107996" cy="1107996"/>
            <a:chOff x="3251200" y="863600"/>
            <a:chExt cx="5334000" cy="5334000"/>
          </a:xfrm>
        </p:grpSpPr>
        <p:sp>
          <p:nvSpPr>
            <p:cNvPr id="4" name="矩形 3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4" idx="1"/>
              <a:endCxn id="4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4" idx="0"/>
              <a:endCxn id="4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10570017" y="1803125"/>
            <a:ext cx="1107996" cy="1107996"/>
            <a:chOff x="3251200" y="863600"/>
            <a:chExt cx="5334000" cy="5334000"/>
          </a:xfrm>
        </p:grpSpPr>
        <p:sp>
          <p:nvSpPr>
            <p:cNvPr id="19" name="矩形 18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9" idx="0"/>
              <a:endCxn id="19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497447" y="361725"/>
            <a:ext cx="15388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目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497446" y="1633848"/>
            <a:ext cx="15388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录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1925453" y="-9210"/>
            <a:ext cx="545863" cy="438350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838355" y="2501272"/>
            <a:ext cx="545863" cy="438350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4099647" y="-9210"/>
            <a:ext cx="545863" cy="438350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3012550" y="2501272"/>
            <a:ext cx="545863" cy="438350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966780" y="-28146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95021" y="2663001"/>
            <a:ext cx="553998" cy="2168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日出而作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884309" y="5411450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贰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987583" y="2666030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日入而息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916323" y="2627001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凿井而饮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29733" y="2627001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耕田而食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801838" y="18414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叁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11672" y="5411450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357" y="813885"/>
            <a:ext cx="6073580" cy="586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74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9827915" y="2164896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50588" y="3060641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副标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题输入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22239" y="3096618"/>
            <a:ext cx="1431161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</a:rPr>
              <a:t>ICIBA 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  <p:sp>
        <p:nvSpPr>
          <p:cNvPr id="9" name="椭圆 8"/>
          <p:cNvSpPr/>
          <p:nvPr/>
        </p:nvSpPr>
        <p:spPr>
          <a:xfrm>
            <a:off x="10025104" y="2320460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79057" y="2418468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壹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87" t="-421" r="23226" b="421"/>
          <a:stretch/>
        </p:blipFill>
        <p:spPr>
          <a:xfrm>
            <a:off x="-14513" y="-39532"/>
            <a:ext cx="6638158" cy="68975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0311610" y="159578"/>
            <a:ext cx="1019401" cy="13214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9645396" y="686977"/>
            <a:ext cx="759419" cy="98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91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3" t="9598" b="20122"/>
          <a:stretch/>
        </p:blipFill>
        <p:spPr>
          <a:xfrm>
            <a:off x="0" y="-38399"/>
            <a:ext cx="6362116" cy="68652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24426" y="3394230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96667" y="3394230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5" name="矩形 34"/>
          <p:cNvSpPr/>
          <p:nvPr/>
        </p:nvSpPr>
        <p:spPr>
          <a:xfrm>
            <a:off x="7791085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6" name="矩形 35"/>
          <p:cNvSpPr/>
          <p:nvPr/>
        </p:nvSpPr>
        <p:spPr>
          <a:xfrm>
            <a:off x="9961703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？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216136" y="1376205"/>
            <a:ext cx="1107996" cy="1107996"/>
            <a:chOff x="3251200" y="863600"/>
            <a:chExt cx="5334000" cy="5334000"/>
          </a:xfrm>
        </p:grpSpPr>
        <p:sp>
          <p:nvSpPr>
            <p:cNvPr id="18" name="矩形 17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0"/>
              <a:endCxn id="18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10128144" y="120692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57043" y="1376205"/>
            <a:ext cx="1107996" cy="1107996"/>
            <a:chOff x="3251200" y="863600"/>
            <a:chExt cx="5334000" cy="5334000"/>
          </a:xfrm>
        </p:grpSpPr>
        <p:sp>
          <p:nvSpPr>
            <p:cNvPr id="23" name="矩形 22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1"/>
              <a:endCxn id="2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3" idx="0"/>
              <a:endCxn id="23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8569051" y="1206928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01773" y="682003"/>
            <a:ext cx="118283" cy="406217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3399533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24"/>
          <a:stretch/>
        </p:blipFill>
        <p:spPr>
          <a:xfrm>
            <a:off x="7298607" y="91924"/>
            <a:ext cx="4893394" cy="63381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0752" y="942766"/>
            <a:ext cx="585351" cy="463646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</p:pic>
      <p:grpSp>
        <p:nvGrpSpPr>
          <p:cNvPr id="22" name="组合 21"/>
          <p:cNvGrpSpPr/>
          <p:nvPr/>
        </p:nvGrpSpPr>
        <p:grpSpPr>
          <a:xfrm>
            <a:off x="1298972" y="918767"/>
            <a:ext cx="1107996" cy="1107996"/>
            <a:chOff x="3251200" y="863600"/>
            <a:chExt cx="5334000" cy="5334000"/>
          </a:xfrm>
        </p:grpSpPr>
        <p:sp>
          <p:nvSpPr>
            <p:cNvPr id="23" name="矩形 22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1"/>
              <a:endCxn id="2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3" idx="0"/>
              <a:endCxn id="23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1298972" y="2190890"/>
            <a:ext cx="1107996" cy="1107996"/>
            <a:chOff x="3251200" y="863600"/>
            <a:chExt cx="5334000" cy="5334000"/>
          </a:xfrm>
        </p:grpSpPr>
        <p:sp>
          <p:nvSpPr>
            <p:cNvPr id="27" name="矩形 26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>
              <a:stCxn id="27" idx="1"/>
              <a:endCxn id="27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27" idx="0"/>
              <a:endCxn id="27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226402" y="749490"/>
            <a:ext cx="15388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 smtClean="0"/>
              <a:t>题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1226401" y="2021613"/>
            <a:ext cx="15388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r>
              <a:rPr lang="zh-CN" altLang="en-US" dirty="0"/>
              <a:t>录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406968" y="1690602"/>
            <a:ext cx="3631763" cy="3555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3200" spc="600">
                <a:solidFill>
                  <a:schemeClr val="bg2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800" dirty="0"/>
              <a:t>夜热依然午热同</a:t>
            </a:r>
            <a:r>
              <a:rPr lang="zh-CN" altLang="en-US" sz="2800" dirty="0"/>
              <a:t>，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开门</a:t>
            </a:r>
            <a:r>
              <a:rPr lang="zh-CN" altLang="en-US" sz="2800" dirty="0"/>
              <a:t>小立月明中。</a:t>
            </a:r>
            <a:r>
              <a:rPr lang="zh-CN" altLang="en-US" sz="2800" dirty="0"/>
              <a:t/>
            </a:r>
            <a:br>
              <a:rPr lang="zh-CN" altLang="en-US" sz="2800" dirty="0"/>
            </a:br>
            <a:r>
              <a:rPr lang="zh-CN" altLang="en-US" sz="2800" dirty="0"/>
              <a:t>竹深树密虫鸣处</a:t>
            </a:r>
            <a:r>
              <a:rPr lang="zh-CN" altLang="en-US" sz="2800" dirty="0"/>
              <a:t>，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时</a:t>
            </a:r>
            <a:r>
              <a:rPr lang="zh-CN" altLang="en-US" sz="2800" dirty="0"/>
              <a:t>有微凉不是风。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34191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0" name="Rectangle 9"/>
          <p:cNvSpPr/>
          <p:nvPr/>
        </p:nvSpPr>
        <p:spPr>
          <a:xfrm>
            <a:off x="-1959" y="-130629"/>
            <a:ext cx="12188825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B8BBC1">
                  <a:alpha val="87000"/>
                  <a:lumMod val="4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Montserrat Light" charset="0"/>
            </a:endParaRPr>
          </a:p>
        </p:txBody>
      </p:sp>
      <p:sp>
        <p:nvSpPr>
          <p:cNvPr id="11" name="Rectangle 10"/>
          <p:cNvSpPr/>
          <p:nvPr/>
        </p:nvSpPr>
        <p:spPr>
          <a:xfrm rot="16200000">
            <a:off x="4117428" y="1450428"/>
            <a:ext cx="3957145" cy="3957145"/>
          </a:xfrm>
          <a:prstGeom prst="rect">
            <a:avLst/>
          </a:prstGeom>
          <a:noFill/>
          <a:ln w="152400">
            <a:solidFill>
              <a:srgbClr val="6E0210"/>
            </a:solidFill>
          </a:ln>
          <a:effectLst>
            <a:outerShdw blurRad="50800" dist="50800" dir="5400000" algn="ctr" rotWithShape="0">
              <a:srgbClr val="E4E4E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7" name="TextBox 6"/>
          <p:cNvSpPr txBox="1"/>
          <p:nvPr/>
        </p:nvSpPr>
        <p:spPr>
          <a:xfrm>
            <a:off x="4388895" y="2214314"/>
            <a:ext cx="3407120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50" spc="300" dirty="0" smtClean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晴天</a:t>
            </a:r>
            <a:endParaRPr lang="en-US" altLang="zh-CN" sz="5750" spc="300" dirty="0" smtClean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  <a:p>
            <a:pPr algn="ctr"/>
            <a:r>
              <a:rPr lang="zh-CN" altLang="en-US" sz="5750" spc="300" dirty="0" smtClean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雨</a:t>
            </a:r>
            <a:endParaRPr lang="en-US" altLang="zh-CN" sz="5750" spc="300" dirty="0" smtClean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  <a:p>
            <a:pPr algn="ctr"/>
            <a:r>
              <a:rPr lang="zh-CN" altLang="en-US" sz="5750" spc="300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雪</a:t>
            </a:r>
            <a:endParaRPr lang="en-US" sz="5750" spc="300" dirty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88895" y="1822075"/>
            <a:ext cx="340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600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WRITE HERE SOMETHING</a:t>
            </a:r>
            <a:endParaRPr lang="en-US" sz="1400" spc="600" dirty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050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116" y="1847326"/>
            <a:ext cx="5095835" cy="382797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2427926" y="2842985"/>
            <a:ext cx="1504950" cy="1638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180401" y="3145990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易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寒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一去兮不复还。探虎穴兮入蛟宫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仰天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呼气兮成白虹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萧萧兮易水寒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一去兮不复还。壮士一去兮不复还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064745" y="2842985"/>
            <a:ext cx="1504950" cy="1638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817220" y="3145990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易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寒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一去兮不复还。探虎穴兮入蛟宫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仰天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呼气兮成白虹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萧萧兮易水寒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壮士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一去兮不复还。壮士一去兮不复还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矩形 19"/>
          <p:cNvSpPr/>
          <p:nvPr/>
        </p:nvSpPr>
        <p:spPr>
          <a:xfrm>
            <a:off x="986127" y="2828471"/>
            <a:ext cx="2645187" cy="1652814"/>
          </a:xfrm>
          <a:custGeom>
            <a:avLst/>
            <a:gdLst>
              <a:gd name="connsiteX0" fmla="*/ 0 w 2645187"/>
              <a:gd name="connsiteY0" fmla="*/ 0 h 1638300"/>
              <a:gd name="connsiteX1" fmla="*/ 2645187 w 2645187"/>
              <a:gd name="connsiteY1" fmla="*/ 0 h 1638300"/>
              <a:gd name="connsiteX2" fmla="*/ 2645187 w 2645187"/>
              <a:gd name="connsiteY2" fmla="*/ 1638300 h 1638300"/>
              <a:gd name="connsiteX3" fmla="*/ 0 w 2645187"/>
              <a:gd name="connsiteY3" fmla="*/ 1638300 h 1638300"/>
              <a:gd name="connsiteX4" fmla="*/ 0 w 2645187"/>
              <a:gd name="connsiteY4" fmla="*/ 0 h 1638300"/>
              <a:gd name="connsiteX0" fmla="*/ 0 w 2645187"/>
              <a:gd name="connsiteY0" fmla="*/ 0 h 1652814"/>
              <a:gd name="connsiteX1" fmla="*/ 2645187 w 2645187"/>
              <a:gd name="connsiteY1" fmla="*/ 0 h 1652814"/>
              <a:gd name="connsiteX2" fmla="*/ 1164730 w 2645187"/>
              <a:gd name="connsiteY2" fmla="*/ 1652814 h 1652814"/>
              <a:gd name="connsiteX3" fmla="*/ 0 w 2645187"/>
              <a:gd name="connsiteY3" fmla="*/ 1638300 h 1652814"/>
              <a:gd name="connsiteX4" fmla="*/ 0 w 2645187"/>
              <a:gd name="connsiteY4" fmla="*/ 0 h 165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187" h="1652814">
                <a:moveTo>
                  <a:pt x="0" y="0"/>
                </a:moveTo>
                <a:lnTo>
                  <a:pt x="2645187" y="0"/>
                </a:lnTo>
                <a:lnTo>
                  <a:pt x="1164730" y="1652814"/>
                </a:lnTo>
                <a:lnTo>
                  <a:pt x="0" y="16383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0"/>
          <p:cNvSpPr/>
          <p:nvPr/>
        </p:nvSpPr>
        <p:spPr>
          <a:xfrm>
            <a:off x="9599315" y="2828471"/>
            <a:ext cx="1257300" cy="1638300"/>
          </a:xfrm>
          <a:custGeom>
            <a:avLst/>
            <a:gdLst>
              <a:gd name="connsiteX0" fmla="*/ 0 w 1252248"/>
              <a:gd name="connsiteY0" fmla="*/ 0 h 1638300"/>
              <a:gd name="connsiteX1" fmla="*/ 1252248 w 1252248"/>
              <a:gd name="connsiteY1" fmla="*/ 0 h 1638300"/>
              <a:gd name="connsiteX2" fmla="*/ 1252248 w 1252248"/>
              <a:gd name="connsiteY2" fmla="*/ 1638300 h 1638300"/>
              <a:gd name="connsiteX3" fmla="*/ 0 w 1252248"/>
              <a:gd name="connsiteY3" fmla="*/ 1638300 h 1638300"/>
              <a:gd name="connsiteX4" fmla="*/ 0 w 1252248"/>
              <a:gd name="connsiteY4" fmla="*/ 0 h 1638300"/>
              <a:gd name="connsiteX0" fmla="*/ 1257300 w 1257300"/>
              <a:gd name="connsiteY0" fmla="*/ 19050 h 1638300"/>
              <a:gd name="connsiteX1" fmla="*/ 1252248 w 1257300"/>
              <a:gd name="connsiteY1" fmla="*/ 0 h 1638300"/>
              <a:gd name="connsiteX2" fmla="*/ 1252248 w 1257300"/>
              <a:gd name="connsiteY2" fmla="*/ 1638300 h 1638300"/>
              <a:gd name="connsiteX3" fmla="*/ 0 w 1257300"/>
              <a:gd name="connsiteY3" fmla="*/ 1638300 h 1638300"/>
              <a:gd name="connsiteX4" fmla="*/ 1257300 w 1257300"/>
              <a:gd name="connsiteY4" fmla="*/ 1905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1638300">
                <a:moveTo>
                  <a:pt x="1257300" y="19050"/>
                </a:moveTo>
                <a:lnTo>
                  <a:pt x="1252248" y="0"/>
                </a:lnTo>
                <a:lnTo>
                  <a:pt x="1252248" y="1638300"/>
                </a:lnTo>
                <a:lnTo>
                  <a:pt x="0" y="1638300"/>
                </a:lnTo>
                <a:lnTo>
                  <a:pt x="1257300" y="1905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413393" y="1058611"/>
            <a:ext cx="1107996" cy="1107996"/>
            <a:chOff x="3251200" y="863600"/>
            <a:chExt cx="5334000" cy="5334000"/>
          </a:xfrm>
        </p:grpSpPr>
        <p:sp>
          <p:nvSpPr>
            <p:cNvPr id="10" name="矩形 9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10" idx="1"/>
              <a:endCxn id="10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10" idx="0"/>
              <a:endCxn id="10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6325401" y="889334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54300" y="1058611"/>
            <a:ext cx="1107996" cy="1107996"/>
            <a:chOff x="3251200" y="863600"/>
            <a:chExt cx="5334000" cy="5334000"/>
          </a:xfrm>
        </p:grpSpPr>
        <p:sp>
          <p:nvSpPr>
            <p:cNvPr id="15" name="矩形 14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1"/>
              <a:endCxn id="15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5" idx="0"/>
              <a:endCxn id="15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4766308" y="889334"/>
            <a:ext cx="15150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1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</a:t>
            </a:r>
            <a:endParaRPr lang="zh-CN" altLang="en-US" sz="8800" dirty="0">
              <a:solidFill>
                <a:schemeClr val="bg2">
                  <a:lumMod val="1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3" t="48177" b="20122"/>
          <a:stretch/>
        </p:blipFill>
        <p:spPr>
          <a:xfrm>
            <a:off x="0" y="3761312"/>
            <a:ext cx="12438743" cy="309668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79791" y="2904619"/>
            <a:ext cx="369908" cy="4636460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3" t="9598" b="54584"/>
          <a:stretch/>
        </p:blipFill>
        <p:spPr>
          <a:xfrm flipH="1">
            <a:off x="7767966" y="22454"/>
            <a:ext cx="4498555" cy="247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18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3" r="31238"/>
          <a:stretch/>
        </p:blipFill>
        <p:spPr>
          <a:xfrm>
            <a:off x="-29029" y="-19766"/>
            <a:ext cx="6083840" cy="68975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9029" y="-19766"/>
            <a:ext cx="6083840" cy="6897532"/>
          </a:xfrm>
          <a:prstGeom prst="rect">
            <a:avLst/>
          </a:prstGeom>
          <a:solidFill>
            <a:srgbClr val="C3C2CC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991078" y="671250"/>
            <a:ext cx="1962188" cy="1962188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33955" y="792689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贰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1775989" y="0"/>
            <a:ext cx="0" cy="6858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554352" y="3635275"/>
            <a:ext cx="4339650" cy="1705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俨骖騑于上路，访风景于崇阿。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临帝子之长洲，得仙人之旧馆。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0563308" y="1835471"/>
            <a:ext cx="1019401" cy="132144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9897094" y="2362870"/>
            <a:ext cx="759419" cy="98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67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可爱中国风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1231</Words>
  <Application>Microsoft Office PowerPoint</Application>
  <PresentationFormat>宽屏</PresentationFormat>
  <Paragraphs>164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Montserrat Light</vt:lpstr>
      <vt:lpstr>Oswald</vt:lpstr>
      <vt:lpstr>方正宋刻本秀楷简体</vt:lpstr>
      <vt:lpstr>仿宋</vt:lpstr>
      <vt:lpstr>宋体</vt:lpstr>
      <vt:lpstr>Arial</vt:lpstr>
      <vt:lpstr>Calibri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UPC</cp:lastModifiedBy>
  <cp:revision>75</cp:revision>
  <dcterms:created xsi:type="dcterms:W3CDTF">2014-12-22T06:25:55Z</dcterms:created>
  <dcterms:modified xsi:type="dcterms:W3CDTF">2017-05-19T10:59:49Z</dcterms:modified>
  <cp:category>RP</cp:category>
  <cp:contentStatus>RP</cp:contentStatus>
</cp:coreProperties>
</file>