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6" r:id="rId2"/>
    <p:sldId id="257" r:id="rId3"/>
    <p:sldId id="29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28B"/>
    <a:srgbClr val="18D2A6"/>
    <a:srgbClr val="0D0D0D"/>
    <a:srgbClr val="22E6B7"/>
    <a:srgbClr val="FFFFFF"/>
    <a:srgbClr val="F2F2F2"/>
    <a:srgbClr val="F9F9F9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44" d="100"/>
          <a:sy n="44" d="100"/>
        </p:scale>
        <p:origin x="-1260" y="-714"/>
      </p:cViewPr>
      <p:guideLst>
        <p:guide orient="horz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FEB9A-23AB-4D00-A72E-AD507B0F1653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6CF1A-E888-4A07-B96A-456D0CF69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6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818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996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81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675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761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4245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671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84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69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320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566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750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403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16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5328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741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82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6137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50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4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8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424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0701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151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291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6039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919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8937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398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759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3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6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52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405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3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39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067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6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9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0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8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8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9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7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48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1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B1069-3899-470A-8AB1-734237277644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2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oel Hanson、sara Groves - Traveling Ligh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14400" y="-304800"/>
            <a:ext cx="609600" cy="6096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6401606" y="2198282"/>
            <a:ext cx="5943923" cy="594392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249715" y="-304885"/>
            <a:ext cx="6065375" cy="6065375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537748" y="909905"/>
            <a:ext cx="6034818" cy="603481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601644" y="-2187624"/>
            <a:ext cx="6085658" cy="608565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0682592" y="2360803"/>
            <a:ext cx="814094" cy="733997"/>
            <a:chOff x="3720691" y="2824413"/>
            <a:chExt cx="1341120" cy="1209172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28223" y="4926546"/>
            <a:ext cx="1065935" cy="961060"/>
            <a:chOff x="3720691" y="2824413"/>
            <a:chExt cx="1341120" cy="120917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06526" y="3599460"/>
            <a:ext cx="529026" cy="476976"/>
            <a:chOff x="3720691" y="2824413"/>
            <a:chExt cx="1341120" cy="1209172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994559" y="4953061"/>
            <a:ext cx="814094" cy="733997"/>
            <a:chOff x="3720691" y="2824413"/>
            <a:chExt cx="1341120" cy="1209172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60555" y="979422"/>
            <a:ext cx="360406" cy="324946"/>
            <a:chOff x="3720691" y="2824413"/>
            <a:chExt cx="1341120" cy="1209172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59490" y="909905"/>
            <a:ext cx="360406" cy="324946"/>
            <a:chOff x="3720691" y="2824413"/>
            <a:chExt cx="1341120" cy="1209172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537748" y="4838455"/>
            <a:ext cx="360406" cy="324946"/>
            <a:chOff x="3720691" y="2824413"/>
            <a:chExt cx="1341120" cy="1209172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41403" y="6128242"/>
            <a:ext cx="360406" cy="324946"/>
            <a:chOff x="3720691" y="2824413"/>
            <a:chExt cx="1341120" cy="1209172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139805" y="5564388"/>
            <a:ext cx="285194" cy="257134"/>
            <a:chOff x="3720691" y="2824413"/>
            <a:chExt cx="1341120" cy="1209172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66941" y="2339187"/>
            <a:ext cx="1846387" cy="1664728"/>
            <a:chOff x="3720691" y="2824413"/>
            <a:chExt cx="1341120" cy="1209172"/>
          </a:xfrm>
        </p:grpSpPr>
        <p:sp>
          <p:nvSpPr>
            <p:cNvPr id="5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Freeform 89"/>
          <p:cNvSpPr>
            <a:spLocks noEditPoints="1"/>
          </p:cNvSpPr>
          <p:nvPr/>
        </p:nvSpPr>
        <p:spPr bwMode="auto">
          <a:xfrm>
            <a:off x="7072382" y="2820836"/>
            <a:ext cx="435505" cy="701431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 rot="1855731">
            <a:off x="6493375" y="2453182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TextBox 7"/>
          <p:cNvSpPr>
            <a:spLocks noChangeArrowheads="1"/>
          </p:cNvSpPr>
          <p:nvPr/>
        </p:nvSpPr>
        <p:spPr bwMode="auto">
          <a:xfrm>
            <a:off x="369199" y="1396570"/>
            <a:ext cx="43924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4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336947" y="758758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336947" y="344269"/>
            <a:ext cx="511193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32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954475" y="188640"/>
            <a:ext cx="278384" cy="184511"/>
            <a:chOff x="9482595" y="2565731"/>
            <a:chExt cx="278384" cy="184511"/>
          </a:xfrm>
        </p:grpSpPr>
        <p:sp>
          <p:nvSpPr>
            <p:cNvPr id="64" name="椭圆 6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5584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" grpId="0" animBg="1"/>
      <p:bldP spid="21" grpId="0" animBg="1"/>
      <p:bldP spid="26" grpId="0" animBg="1"/>
      <p:bldP spid="27" grpId="0" animBg="1"/>
      <p:bldP spid="58" grpId="0" animBg="1"/>
      <p:bldP spid="59" grpId="0" animBg="1"/>
      <p:bldP spid="60" grpId="0"/>
      <p:bldP spid="61" grpId="0"/>
      <p:bldP spid="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公司事记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10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369395" y="4221088"/>
            <a:ext cx="1152128" cy="1038774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45459" y="3212976"/>
            <a:ext cx="1152128" cy="1038774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97587" y="3212976"/>
            <a:ext cx="1152128" cy="1038774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45659" y="2246210"/>
            <a:ext cx="1152128" cy="1038774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8032555" y="227687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输入事件名称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031867" y="2599870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466427" y="336070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输入事件名称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465739" y="3683706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21811" y="335699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输入事件名称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1921123" y="3679990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45747" y="44408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输入事件名称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345059" y="4763826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321723" y="1988840"/>
            <a:ext cx="278384" cy="184511"/>
            <a:chOff x="9482595" y="2565731"/>
            <a:chExt cx="278384" cy="184511"/>
          </a:xfrm>
        </p:grpSpPr>
        <p:sp>
          <p:nvSpPr>
            <p:cNvPr id="63" name="椭圆 6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8438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5"/>
          <p:cNvSpPr/>
          <p:nvPr/>
        </p:nvSpPr>
        <p:spPr>
          <a:xfrm rot="14179741">
            <a:off x="5784230" y="3012713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14B28B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5"/>
          <p:cNvSpPr/>
          <p:nvPr/>
        </p:nvSpPr>
        <p:spPr>
          <a:xfrm rot="19358775">
            <a:off x="6700023" y="320506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14B28B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 rot="18719445">
            <a:off x="4667137" y="289454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14B28B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09355" y="2348880"/>
            <a:ext cx="1080120" cy="1080120"/>
            <a:chOff x="1057027" y="2420888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Freeform 92"/>
          <p:cNvSpPr>
            <a:spLocks noEditPoints="1"/>
          </p:cNvSpPr>
          <p:nvPr/>
        </p:nvSpPr>
        <p:spPr bwMode="auto">
          <a:xfrm>
            <a:off x="4369395" y="2766812"/>
            <a:ext cx="365887" cy="374156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346936" y="2086044"/>
            <a:ext cx="360040" cy="360040"/>
          </a:xfrm>
          <a:prstGeom prst="ellipse">
            <a:avLst/>
          </a:prstGeom>
          <a:solidFill>
            <a:srgbClr val="14B28B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4"/>
          <p:cNvSpPr txBox="1">
            <a:spLocks/>
          </p:cNvSpPr>
          <p:nvPr/>
        </p:nvSpPr>
        <p:spPr>
          <a:xfrm>
            <a:off x="4321229" y="209674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22" name="矩形 21"/>
          <p:cNvSpPr/>
          <p:nvPr/>
        </p:nvSpPr>
        <p:spPr>
          <a:xfrm>
            <a:off x="1767859" y="24928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767172" y="288790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17467" y="3195933"/>
            <a:ext cx="1080120" cy="1080120"/>
            <a:chOff x="1057027" y="2420888"/>
            <a:chExt cx="864096" cy="864096"/>
          </a:xfrm>
        </p:grpSpPr>
        <p:sp>
          <p:nvSpPr>
            <p:cNvPr id="25" name="椭圆 2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Freeform 61"/>
          <p:cNvSpPr>
            <a:spLocks noEditPoints="1"/>
          </p:cNvSpPr>
          <p:nvPr/>
        </p:nvSpPr>
        <p:spPr bwMode="auto">
          <a:xfrm>
            <a:off x="5424531" y="3532742"/>
            <a:ext cx="359346" cy="34743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0572" y="3645024"/>
            <a:ext cx="360040" cy="360040"/>
          </a:xfrm>
          <a:prstGeom prst="ellipse">
            <a:avLst/>
          </a:prstGeom>
          <a:solidFill>
            <a:srgbClr val="14B28B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标题 4"/>
          <p:cNvSpPr txBox="1">
            <a:spLocks/>
          </p:cNvSpPr>
          <p:nvPr/>
        </p:nvSpPr>
        <p:spPr>
          <a:xfrm>
            <a:off x="4787693" y="365572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31" name="矩形 30"/>
          <p:cNvSpPr/>
          <p:nvPr/>
        </p:nvSpPr>
        <p:spPr>
          <a:xfrm>
            <a:off x="3280027" y="40382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3279340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212235" y="2446084"/>
            <a:ext cx="1080120" cy="1080120"/>
            <a:chOff x="1057027" y="2420888"/>
            <a:chExt cx="864096" cy="864096"/>
          </a:xfrm>
        </p:grpSpPr>
        <p:sp>
          <p:nvSpPr>
            <p:cNvPr id="35" name="椭圆 3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6581163" y="2758494"/>
            <a:ext cx="372014" cy="374081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126716" y="2410185"/>
            <a:ext cx="360040" cy="360040"/>
          </a:xfrm>
          <a:prstGeom prst="ellipse">
            <a:avLst/>
          </a:prstGeom>
          <a:solidFill>
            <a:srgbClr val="14B28B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标题 4"/>
          <p:cNvSpPr txBox="1">
            <a:spLocks/>
          </p:cNvSpPr>
          <p:nvPr/>
        </p:nvSpPr>
        <p:spPr>
          <a:xfrm>
            <a:off x="6083837" y="2420887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41" name="矩形 40"/>
          <p:cNvSpPr/>
          <p:nvPr/>
        </p:nvSpPr>
        <p:spPr>
          <a:xfrm>
            <a:off x="7538434" y="198884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537747" y="238384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970819" y="3594779"/>
            <a:ext cx="1080120" cy="1080120"/>
            <a:chOff x="1057027" y="2420888"/>
            <a:chExt cx="864096" cy="864096"/>
          </a:xfrm>
        </p:grpSpPr>
        <p:sp>
          <p:nvSpPr>
            <p:cNvPr id="45" name="椭圆 4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Freeform 71"/>
          <p:cNvSpPr>
            <a:spLocks noEditPoints="1"/>
          </p:cNvSpPr>
          <p:nvPr/>
        </p:nvSpPr>
        <p:spPr bwMode="auto">
          <a:xfrm>
            <a:off x="7292355" y="3913295"/>
            <a:ext cx="405851" cy="396931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710892" y="3501008"/>
            <a:ext cx="360040" cy="360040"/>
          </a:xfrm>
          <a:prstGeom prst="ellipse">
            <a:avLst/>
          </a:prstGeom>
          <a:solidFill>
            <a:srgbClr val="14B28B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7668013" y="3511710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50" name="矩形 49"/>
          <p:cNvSpPr/>
          <p:nvPr/>
        </p:nvSpPr>
        <p:spPr>
          <a:xfrm>
            <a:off x="8320587" y="353422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319900" y="3929230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697987" y="3460513"/>
            <a:ext cx="278384" cy="184511"/>
            <a:chOff x="9482595" y="2565731"/>
            <a:chExt cx="278384" cy="184511"/>
          </a:xfrm>
        </p:grpSpPr>
        <p:sp>
          <p:nvSpPr>
            <p:cNvPr id="53" name="椭圆 5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69522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7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3" grpId="0" animBg="1"/>
      <p:bldP spid="18" grpId="0" animBg="1"/>
      <p:bldP spid="112" grpId="0" animBg="1"/>
      <p:bldP spid="17" grpId="0" animBg="1"/>
      <p:bldP spid="20" grpId="0" animBg="1"/>
      <p:bldP spid="21" grpId="0"/>
      <p:bldP spid="22" grpId="0"/>
      <p:bldP spid="23" grpId="0"/>
      <p:bldP spid="27" grpId="0" animBg="1"/>
      <p:bldP spid="29" grpId="0" animBg="1"/>
      <p:bldP spid="30" grpId="0"/>
      <p:bldP spid="31" grpId="0"/>
      <p:bldP spid="32" grpId="0"/>
      <p:bldP spid="37" grpId="0" animBg="1"/>
      <p:bldP spid="38" grpId="0" animBg="1"/>
      <p:bldP spid="39" grpId="0"/>
      <p:bldP spid="41" grpId="0"/>
      <p:bldP spid="42" grpId="0"/>
      <p:bldP spid="47" grpId="0" animBg="1"/>
      <p:bldP spid="48" grpId="0" animBg="1"/>
      <p:bldP spid="49" grpId="0"/>
      <p:bldP spid="50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18D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id-ID" sz="660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67" name="文本框 9"/>
          <p:cNvSpPr txBox="1"/>
          <p:nvPr/>
        </p:nvSpPr>
        <p:spPr>
          <a:xfrm>
            <a:off x="6961683" y="2672324"/>
            <a:ext cx="210304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7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项目来源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11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0" name="椭圆 11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9917496" y="3248388"/>
            <a:ext cx="1436675" cy="215444"/>
            <a:chOff x="4369395" y="3284984"/>
            <a:chExt cx="1436675" cy="215444"/>
          </a:xfrm>
        </p:grpSpPr>
        <p:sp>
          <p:nvSpPr>
            <p:cNvPr id="1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难点分析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等腰三角形 1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7033691" y="3537000"/>
            <a:ext cx="1436675" cy="215444"/>
            <a:chOff x="4369395" y="3284984"/>
            <a:chExt cx="1436675" cy="215444"/>
          </a:xfrm>
        </p:grpSpPr>
        <p:sp>
          <p:nvSpPr>
            <p:cNvPr id="1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等腰三角形 1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4" name="组合 143"/>
          <p:cNvGrpSpPr/>
          <p:nvPr/>
        </p:nvGrpSpPr>
        <p:grpSpPr>
          <a:xfrm>
            <a:off x="8477336" y="3536420"/>
            <a:ext cx="1436675" cy="215444"/>
            <a:chOff x="4369395" y="3284984"/>
            <a:chExt cx="1436675" cy="215444"/>
          </a:xfrm>
        </p:grpSpPr>
        <p:sp>
          <p:nvSpPr>
            <p:cNvPr id="14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7" name="椭圆 14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等腰三角形 14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9917496" y="3536420"/>
            <a:ext cx="1436675" cy="215444"/>
            <a:chOff x="4369395" y="3284984"/>
            <a:chExt cx="1436675" cy="215444"/>
          </a:xfrm>
        </p:grpSpPr>
        <p:sp>
          <p:nvSpPr>
            <p:cNvPr id="15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我们的优势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等腰三角形 1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7037176" y="3825032"/>
            <a:ext cx="1436675" cy="215444"/>
            <a:chOff x="4369395" y="3284984"/>
            <a:chExt cx="1436675" cy="215444"/>
          </a:xfrm>
        </p:grpSpPr>
        <p:sp>
          <p:nvSpPr>
            <p:cNvPr id="15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可行性分析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2" name="KSO_Shape"/>
          <p:cNvSpPr>
            <a:spLocks/>
          </p:cNvSpPr>
          <p:nvPr/>
        </p:nvSpPr>
        <p:spPr bwMode="auto">
          <a:xfrm>
            <a:off x="3308721" y="3212414"/>
            <a:ext cx="736052" cy="62686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65639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/>
      <p:bldP spid="67" grpId="0"/>
      <p:bldP spid="162" grpId="0" animBg="1"/>
      <p:bldP spid="1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13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217145" y="2389175"/>
            <a:ext cx="1820365" cy="1641266"/>
            <a:chOff x="3720691" y="2824413"/>
            <a:chExt cx="1341120" cy="1209172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5"/>
          <p:cNvSpPr>
            <a:spLocks/>
          </p:cNvSpPr>
          <p:nvPr/>
        </p:nvSpPr>
        <p:spPr bwMode="auto">
          <a:xfrm rot="1855731">
            <a:off x="5341797" y="2501563"/>
            <a:ext cx="1571060" cy="141649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文本框 9"/>
          <p:cNvSpPr txBox="1"/>
          <p:nvPr/>
        </p:nvSpPr>
        <p:spPr>
          <a:xfrm>
            <a:off x="5500530" y="3051974"/>
            <a:ext cx="12535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时代背景</a:t>
            </a:r>
            <a:endParaRPr lang="en-US" altLang="zh-CN" sz="2000" b="1" dirty="0" smtClean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529635" y="2288087"/>
            <a:ext cx="670560" cy="604586"/>
            <a:chOff x="5424755" y="1340768"/>
            <a:chExt cx="670560" cy="604586"/>
          </a:xfrm>
        </p:grpSpPr>
        <p:grpSp>
          <p:nvGrpSpPr>
            <p:cNvPr id="50" name="组合 4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7321723" y="213285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321723" y="245585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6529635" y="3368207"/>
            <a:ext cx="670560" cy="604586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321723" y="32129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7321723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4994979" y="2276872"/>
            <a:ext cx="670560" cy="604586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2353171" y="213657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353171" y="245957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4994979" y="3353276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2353171" y="32129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2353171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10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8329835" y="2020353"/>
            <a:ext cx="278384" cy="184511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2678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5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5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8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600"/>
                            </p:stCondLst>
                            <p:childTnLst>
                              <p:par>
                                <p:cTn id="10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7" grpId="0" animBg="1"/>
      <p:bldP spid="48" grpId="0"/>
      <p:bldP spid="56" grpId="0"/>
      <p:bldP spid="57" grpId="0"/>
      <p:bldP spid="69" grpId="0"/>
      <p:bldP spid="73" grpId="0"/>
      <p:bldP spid="85" grpId="0"/>
      <p:bldP spid="86" grpId="0"/>
      <p:bldP spid="94" grpId="0"/>
      <p:bldP spid="95" grpId="0"/>
      <p:bldP spid="101" grpId="0"/>
      <p:bldP spid="1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14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Group 63"/>
          <p:cNvGrpSpPr/>
          <p:nvPr/>
        </p:nvGrpSpPr>
        <p:grpSpPr>
          <a:xfrm>
            <a:off x="1129035" y="2207697"/>
            <a:ext cx="6632576" cy="1487488"/>
            <a:chOff x="987424" y="1646238"/>
            <a:chExt cx="4575176" cy="1487488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987424" y="2095501"/>
              <a:ext cx="649288" cy="1038225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409" y="654"/>
                </a:cxn>
                <a:cxn ang="0">
                  <a:pos x="0" y="654"/>
                </a:cxn>
                <a:cxn ang="0">
                  <a:pos x="203" y="0"/>
                </a:cxn>
              </a:cxnLst>
              <a:rect l="0" t="0" r="r" b="b"/>
              <a:pathLst>
                <a:path w="409" h="654">
                  <a:moveTo>
                    <a:pt x="203" y="0"/>
                  </a:moveTo>
                  <a:lnTo>
                    <a:pt x="409" y="654"/>
                  </a:lnTo>
                  <a:lnTo>
                    <a:pt x="0" y="65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14B28B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987424" y="2095501"/>
              <a:ext cx="649288" cy="1038225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409" y="654"/>
                </a:cxn>
                <a:cxn ang="0">
                  <a:pos x="0" y="654"/>
                </a:cxn>
                <a:cxn ang="0">
                  <a:pos x="203" y="0"/>
                </a:cxn>
              </a:cxnLst>
              <a:rect l="0" t="0" r="r" b="b"/>
              <a:pathLst>
                <a:path w="409" h="654">
                  <a:moveTo>
                    <a:pt x="203" y="0"/>
                  </a:moveTo>
                  <a:lnTo>
                    <a:pt x="409" y="654"/>
                  </a:lnTo>
                  <a:lnTo>
                    <a:pt x="0" y="654"/>
                  </a:lnTo>
                  <a:lnTo>
                    <a:pt x="20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314449" y="2103438"/>
              <a:ext cx="322263" cy="1030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9"/>
                </a:cxn>
                <a:cxn ang="0">
                  <a:pos x="203" y="649"/>
                </a:cxn>
                <a:cxn ang="0">
                  <a:pos x="0" y="0"/>
                </a:cxn>
              </a:cxnLst>
              <a:rect l="0" t="0" r="r" b="b"/>
              <a:pathLst>
                <a:path w="203" h="649">
                  <a:moveTo>
                    <a:pt x="0" y="0"/>
                  </a:moveTo>
                  <a:lnTo>
                    <a:pt x="0" y="649"/>
                  </a:lnTo>
                  <a:lnTo>
                    <a:pt x="203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>
                <a:alpha val="5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314449" y="2103438"/>
              <a:ext cx="322263" cy="1030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9"/>
                </a:cxn>
                <a:cxn ang="0">
                  <a:pos x="203" y="649"/>
                </a:cxn>
                <a:cxn ang="0">
                  <a:pos x="0" y="0"/>
                </a:cxn>
              </a:cxnLst>
              <a:rect l="0" t="0" r="r" b="b"/>
              <a:pathLst>
                <a:path w="203" h="649">
                  <a:moveTo>
                    <a:pt x="0" y="0"/>
                  </a:moveTo>
                  <a:lnTo>
                    <a:pt x="0" y="649"/>
                  </a:lnTo>
                  <a:lnTo>
                    <a:pt x="203" y="649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1414132" y="1646238"/>
              <a:ext cx="679450" cy="148748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428" y="937"/>
                </a:cxn>
                <a:cxn ang="0">
                  <a:pos x="0" y="937"/>
                </a:cxn>
                <a:cxn ang="0">
                  <a:pos x="215" y="0"/>
                </a:cxn>
              </a:cxnLst>
              <a:rect l="0" t="0" r="r" b="b"/>
              <a:pathLst>
                <a:path w="428" h="937">
                  <a:moveTo>
                    <a:pt x="215" y="0"/>
                  </a:moveTo>
                  <a:lnTo>
                    <a:pt x="428" y="937"/>
                  </a:lnTo>
                  <a:lnTo>
                    <a:pt x="0" y="93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14B28B">
                <a:alpha val="88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1644649" y="1646238"/>
              <a:ext cx="679450" cy="148748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428" y="937"/>
                </a:cxn>
                <a:cxn ang="0">
                  <a:pos x="0" y="937"/>
                </a:cxn>
                <a:cxn ang="0">
                  <a:pos x="215" y="0"/>
                </a:cxn>
              </a:cxnLst>
              <a:rect l="0" t="0" r="r" b="b"/>
              <a:pathLst>
                <a:path w="428" h="937">
                  <a:moveTo>
                    <a:pt x="215" y="0"/>
                  </a:moveTo>
                  <a:lnTo>
                    <a:pt x="428" y="937"/>
                  </a:lnTo>
                  <a:lnTo>
                    <a:pt x="0" y="937"/>
                  </a:lnTo>
                  <a:lnTo>
                    <a:pt x="21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1755445" y="1657351"/>
              <a:ext cx="338138" cy="147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0" y="0"/>
                </a:cxn>
              </a:cxnLst>
              <a:rect l="0" t="0" r="r" b="b"/>
              <a:pathLst>
                <a:path w="213" h="930">
                  <a:moveTo>
                    <a:pt x="0" y="0"/>
                  </a:moveTo>
                  <a:lnTo>
                    <a:pt x="0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B28B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985962" y="1657351"/>
              <a:ext cx="338138" cy="147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0" y="0"/>
                </a:cxn>
              </a:cxnLst>
              <a:rect l="0" t="0" r="r" b="b"/>
              <a:pathLst>
                <a:path w="213" h="930">
                  <a:moveTo>
                    <a:pt x="0" y="0"/>
                  </a:moveTo>
                  <a:lnTo>
                    <a:pt x="0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1905000" y="2379663"/>
              <a:ext cx="635000" cy="754063"/>
            </a:xfrm>
            <a:custGeom>
              <a:avLst/>
              <a:gdLst/>
              <a:ahLst/>
              <a:cxnLst>
                <a:cxn ang="0">
                  <a:pos x="202" y="0"/>
                </a:cxn>
                <a:cxn ang="0">
                  <a:pos x="400" y="475"/>
                </a:cxn>
                <a:cxn ang="0">
                  <a:pos x="0" y="475"/>
                </a:cxn>
                <a:cxn ang="0">
                  <a:pos x="202" y="0"/>
                </a:cxn>
              </a:cxnLst>
              <a:rect l="0" t="0" r="r" b="b"/>
              <a:pathLst>
                <a:path w="400" h="475">
                  <a:moveTo>
                    <a:pt x="202" y="0"/>
                  </a:moveTo>
                  <a:lnTo>
                    <a:pt x="400" y="475"/>
                  </a:lnTo>
                  <a:lnTo>
                    <a:pt x="0" y="47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2644774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0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2644774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0"/>
                  </a:lnTo>
                  <a:lnTo>
                    <a:pt x="198" y="47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2225675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2644774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2329342" y="2020888"/>
              <a:ext cx="631825" cy="1112838"/>
            </a:xfrm>
            <a:custGeom>
              <a:avLst/>
              <a:gdLst/>
              <a:ahLst/>
              <a:cxnLst>
                <a:cxn ang="0">
                  <a:pos x="199" y="0"/>
                </a:cxn>
                <a:cxn ang="0">
                  <a:pos x="398" y="701"/>
                </a:cxn>
                <a:cxn ang="0">
                  <a:pos x="0" y="701"/>
                </a:cxn>
                <a:cxn ang="0">
                  <a:pos x="199" y="0"/>
                </a:cxn>
              </a:cxnLst>
              <a:rect l="0" t="0" r="r" b="b"/>
              <a:pathLst>
                <a:path w="398" h="701">
                  <a:moveTo>
                    <a:pt x="199" y="0"/>
                  </a:moveTo>
                  <a:lnTo>
                    <a:pt x="398" y="701"/>
                  </a:lnTo>
                  <a:lnTo>
                    <a:pt x="0" y="701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2959099" y="2020888"/>
              <a:ext cx="631825" cy="1112838"/>
            </a:xfrm>
            <a:custGeom>
              <a:avLst/>
              <a:gdLst/>
              <a:ahLst/>
              <a:cxnLst>
                <a:cxn ang="0">
                  <a:pos x="199" y="0"/>
                </a:cxn>
                <a:cxn ang="0">
                  <a:pos x="398" y="701"/>
                </a:cxn>
                <a:cxn ang="0">
                  <a:pos x="0" y="701"/>
                </a:cxn>
                <a:cxn ang="0">
                  <a:pos x="199" y="0"/>
                </a:cxn>
              </a:cxnLst>
              <a:rect l="0" t="0" r="r" b="b"/>
              <a:pathLst>
                <a:path w="398" h="701">
                  <a:moveTo>
                    <a:pt x="199" y="0"/>
                  </a:moveTo>
                  <a:lnTo>
                    <a:pt x="398" y="701"/>
                  </a:lnTo>
                  <a:lnTo>
                    <a:pt x="0" y="701"/>
                  </a:lnTo>
                  <a:lnTo>
                    <a:pt x="19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650017" y="2028826"/>
              <a:ext cx="311150" cy="1104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"/>
                </a:cxn>
                <a:cxn ang="0">
                  <a:pos x="196" y="696"/>
                </a:cxn>
                <a:cxn ang="0">
                  <a:pos x="0" y="0"/>
                </a:cxn>
              </a:cxnLst>
              <a:rect l="0" t="0" r="r" b="b"/>
              <a:pathLst>
                <a:path w="196" h="696">
                  <a:moveTo>
                    <a:pt x="0" y="0"/>
                  </a:moveTo>
                  <a:lnTo>
                    <a:pt x="0" y="696"/>
                  </a:lnTo>
                  <a:lnTo>
                    <a:pt x="196" y="6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279774" y="2028826"/>
              <a:ext cx="311150" cy="1104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"/>
                </a:cxn>
                <a:cxn ang="0">
                  <a:pos x="196" y="696"/>
                </a:cxn>
                <a:cxn ang="0">
                  <a:pos x="0" y="0"/>
                </a:cxn>
              </a:cxnLst>
              <a:rect l="0" t="0" r="r" b="b"/>
              <a:pathLst>
                <a:path w="196" h="696">
                  <a:moveTo>
                    <a:pt x="0" y="0"/>
                  </a:moveTo>
                  <a:lnTo>
                    <a:pt x="0" y="696"/>
                  </a:lnTo>
                  <a:lnTo>
                    <a:pt x="196" y="696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743200" y="2228851"/>
              <a:ext cx="620713" cy="90487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91" y="570"/>
                </a:cxn>
                <a:cxn ang="0">
                  <a:pos x="0" y="570"/>
                </a:cxn>
                <a:cxn ang="0">
                  <a:pos x="196" y="0"/>
                </a:cxn>
              </a:cxnLst>
              <a:rect l="0" t="0" r="r" b="b"/>
              <a:pathLst>
                <a:path w="391" h="570">
                  <a:moveTo>
                    <a:pt x="196" y="0"/>
                  </a:moveTo>
                  <a:lnTo>
                    <a:pt x="391" y="570"/>
                  </a:lnTo>
                  <a:lnTo>
                    <a:pt x="0" y="57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602037" y="2228851"/>
              <a:ext cx="620713" cy="90487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91" y="570"/>
                </a:cxn>
                <a:cxn ang="0">
                  <a:pos x="0" y="570"/>
                </a:cxn>
                <a:cxn ang="0">
                  <a:pos x="196" y="0"/>
                </a:cxn>
              </a:cxnLst>
              <a:rect l="0" t="0" r="r" b="b"/>
              <a:pathLst>
                <a:path w="391" h="570">
                  <a:moveTo>
                    <a:pt x="196" y="0"/>
                  </a:moveTo>
                  <a:lnTo>
                    <a:pt x="391" y="570"/>
                  </a:lnTo>
                  <a:lnTo>
                    <a:pt x="0" y="570"/>
                  </a:lnTo>
                  <a:lnTo>
                    <a:pt x="19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3917949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0"/>
                  </a:lnTo>
                  <a:lnTo>
                    <a:pt x="192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917949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0"/>
                  </a:lnTo>
                  <a:lnTo>
                    <a:pt x="192" y="56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059112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8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568"/>
                  </a:lnTo>
                  <a:lnTo>
                    <a:pt x="192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3917949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8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568"/>
                  </a:lnTo>
                  <a:lnTo>
                    <a:pt x="192" y="56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124200" y="1809751"/>
              <a:ext cx="66198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4229099" y="1809751"/>
              <a:ext cx="66198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3459163" y="1820863"/>
              <a:ext cx="327025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564062" y="1820863"/>
              <a:ext cx="327025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3581400" y="2525713"/>
              <a:ext cx="620713" cy="608013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391" y="383"/>
                </a:cxn>
                <a:cxn ang="0">
                  <a:pos x="0" y="383"/>
                </a:cxn>
                <a:cxn ang="0">
                  <a:pos x="195" y="0"/>
                </a:cxn>
              </a:cxnLst>
              <a:rect l="0" t="0" r="r" b="b"/>
              <a:pathLst>
                <a:path w="391" h="383">
                  <a:moveTo>
                    <a:pt x="195" y="0"/>
                  </a:moveTo>
                  <a:lnTo>
                    <a:pt x="391" y="383"/>
                  </a:lnTo>
                  <a:lnTo>
                    <a:pt x="0" y="383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886324" y="2525713"/>
              <a:ext cx="620713" cy="608013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391" y="383"/>
                </a:cxn>
                <a:cxn ang="0">
                  <a:pos x="0" y="383"/>
                </a:cxn>
                <a:cxn ang="0">
                  <a:pos x="195" y="0"/>
                </a:cxn>
              </a:cxnLst>
              <a:rect l="0" t="0" r="r" b="b"/>
              <a:pathLst>
                <a:path w="391" h="383">
                  <a:moveTo>
                    <a:pt x="195" y="0"/>
                  </a:moveTo>
                  <a:lnTo>
                    <a:pt x="391" y="383"/>
                  </a:lnTo>
                  <a:lnTo>
                    <a:pt x="0" y="383"/>
                  </a:lnTo>
                  <a:lnTo>
                    <a:pt x="19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5199062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0"/>
                  </a:lnTo>
                  <a:lnTo>
                    <a:pt x="194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199062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0"/>
                  </a:lnTo>
                  <a:lnTo>
                    <a:pt x="194" y="38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3894138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380"/>
                  </a:lnTo>
                  <a:lnTo>
                    <a:pt x="194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199062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380"/>
                  </a:lnTo>
                  <a:lnTo>
                    <a:pt x="194" y="38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3986212" y="2246313"/>
              <a:ext cx="661988" cy="887413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559"/>
                </a:cxn>
                <a:cxn ang="0">
                  <a:pos x="0" y="559"/>
                </a:cxn>
                <a:cxn ang="0">
                  <a:pos x="209" y="0"/>
                </a:cxn>
              </a:cxnLst>
              <a:rect l="0" t="0" r="r" b="b"/>
              <a:pathLst>
                <a:path w="417" h="559">
                  <a:moveTo>
                    <a:pt x="209" y="0"/>
                  </a:moveTo>
                  <a:lnTo>
                    <a:pt x="417" y="559"/>
                  </a:lnTo>
                  <a:lnTo>
                    <a:pt x="0" y="559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4321174" y="2254251"/>
              <a:ext cx="327025" cy="8794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54"/>
                </a:cxn>
                <a:cxn ang="0">
                  <a:pos x="206" y="554"/>
                </a:cxn>
                <a:cxn ang="0">
                  <a:pos x="0" y="0"/>
                </a:cxn>
              </a:cxnLst>
              <a:rect l="0" t="0" r="r" b="b"/>
              <a:pathLst>
                <a:path w="206" h="554">
                  <a:moveTo>
                    <a:pt x="0" y="0"/>
                  </a:moveTo>
                  <a:lnTo>
                    <a:pt x="0" y="554"/>
                  </a:lnTo>
                  <a:lnTo>
                    <a:pt x="206" y="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4443412" y="1809750"/>
              <a:ext cx="66198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Freeform 31"/>
            <p:cNvSpPr>
              <a:spLocks/>
            </p:cNvSpPr>
            <p:nvPr/>
          </p:nvSpPr>
          <p:spPr bwMode="auto">
            <a:xfrm>
              <a:off x="4778375" y="1820862"/>
              <a:ext cx="327025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4927600" y="2371394"/>
              <a:ext cx="635000" cy="754063"/>
            </a:xfrm>
            <a:custGeom>
              <a:avLst/>
              <a:gdLst/>
              <a:ahLst/>
              <a:cxnLst>
                <a:cxn ang="0">
                  <a:pos x="202" y="0"/>
                </a:cxn>
                <a:cxn ang="0">
                  <a:pos x="400" y="475"/>
                </a:cxn>
                <a:cxn ang="0">
                  <a:pos x="0" y="475"/>
                </a:cxn>
                <a:cxn ang="0">
                  <a:pos x="202" y="0"/>
                </a:cxn>
              </a:cxnLst>
              <a:rect l="0" t="0" r="r" b="b"/>
              <a:pathLst>
                <a:path w="400" h="475">
                  <a:moveTo>
                    <a:pt x="202" y="0"/>
                  </a:moveTo>
                  <a:lnTo>
                    <a:pt x="400" y="475"/>
                  </a:lnTo>
                  <a:lnTo>
                    <a:pt x="0" y="47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5248275" y="2377744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0" name="Group 145"/>
          <p:cNvGrpSpPr/>
          <p:nvPr/>
        </p:nvGrpSpPr>
        <p:grpSpPr>
          <a:xfrm>
            <a:off x="1170434" y="3924139"/>
            <a:ext cx="6591177" cy="318781"/>
            <a:chOff x="982985" y="5048946"/>
            <a:chExt cx="6591177" cy="318781"/>
          </a:xfrm>
        </p:grpSpPr>
        <p:sp>
          <p:nvSpPr>
            <p:cNvPr id="82" name="Title 13"/>
            <p:cNvSpPr txBox="1">
              <a:spLocks/>
            </p:cNvSpPr>
            <p:nvPr/>
          </p:nvSpPr>
          <p:spPr>
            <a:xfrm>
              <a:off x="982985" y="5059579"/>
              <a:ext cx="7113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Title 13"/>
            <p:cNvSpPr txBox="1">
              <a:spLocks/>
            </p:cNvSpPr>
            <p:nvPr/>
          </p:nvSpPr>
          <p:spPr>
            <a:xfrm>
              <a:off x="1661666" y="5059579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Title 13"/>
            <p:cNvSpPr txBox="1">
              <a:spLocks/>
            </p:cNvSpPr>
            <p:nvPr/>
          </p:nvSpPr>
          <p:spPr>
            <a:xfrm>
              <a:off x="2354359" y="5048946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itle 13"/>
            <p:cNvSpPr txBox="1">
              <a:spLocks/>
            </p:cNvSpPr>
            <p:nvPr/>
          </p:nvSpPr>
          <p:spPr>
            <a:xfrm>
              <a:off x="2930423" y="5056231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Title 13"/>
            <p:cNvSpPr txBox="1">
              <a:spLocks/>
            </p:cNvSpPr>
            <p:nvPr/>
          </p:nvSpPr>
          <p:spPr>
            <a:xfrm>
              <a:off x="3506487" y="5048946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itle 13"/>
            <p:cNvSpPr txBox="1">
              <a:spLocks/>
            </p:cNvSpPr>
            <p:nvPr/>
          </p:nvSpPr>
          <p:spPr>
            <a:xfrm>
              <a:off x="4082551" y="5048946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itle 13"/>
            <p:cNvSpPr txBox="1">
              <a:spLocks/>
            </p:cNvSpPr>
            <p:nvPr/>
          </p:nvSpPr>
          <p:spPr>
            <a:xfrm>
              <a:off x="4526162" y="5050715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itle 13"/>
            <p:cNvSpPr txBox="1">
              <a:spLocks/>
            </p:cNvSpPr>
            <p:nvPr/>
          </p:nvSpPr>
          <p:spPr>
            <a:xfrm>
              <a:off x="5383087" y="5048946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itle 13"/>
            <p:cNvSpPr txBox="1">
              <a:spLocks/>
            </p:cNvSpPr>
            <p:nvPr/>
          </p:nvSpPr>
          <p:spPr>
            <a:xfrm>
              <a:off x="6068887" y="5048946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itle 13"/>
            <p:cNvSpPr txBox="1">
              <a:spLocks/>
            </p:cNvSpPr>
            <p:nvPr/>
          </p:nvSpPr>
          <p:spPr>
            <a:xfrm>
              <a:off x="6754687" y="5048946"/>
              <a:ext cx="819475" cy="3081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Group 75"/>
          <p:cNvGrpSpPr/>
          <p:nvPr/>
        </p:nvGrpSpPr>
        <p:grpSpPr>
          <a:xfrm>
            <a:off x="1437011" y="1671122"/>
            <a:ext cx="6019322" cy="1302274"/>
            <a:chOff x="1295400" y="1141678"/>
            <a:chExt cx="6019322" cy="1302274"/>
          </a:xfrm>
          <a:solidFill>
            <a:srgbClr val="14B28B"/>
          </a:solidFill>
        </p:grpSpPr>
        <p:sp>
          <p:nvSpPr>
            <p:cNvPr id="93" name="Freeform 7"/>
            <p:cNvSpPr>
              <a:spLocks noEditPoints="1"/>
            </p:cNvSpPr>
            <p:nvPr/>
          </p:nvSpPr>
          <p:spPr bwMode="auto">
            <a:xfrm>
              <a:off x="6356767" y="12940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4" name="Freeform 7"/>
            <p:cNvSpPr>
              <a:spLocks noEditPoints="1"/>
            </p:cNvSpPr>
            <p:nvPr/>
          </p:nvSpPr>
          <p:spPr bwMode="auto">
            <a:xfrm>
              <a:off x="7042567" y="18274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5" name="Freeform 7"/>
            <p:cNvSpPr>
              <a:spLocks noEditPoints="1"/>
            </p:cNvSpPr>
            <p:nvPr/>
          </p:nvSpPr>
          <p:spPr bwMode="auto">
            <a:xfrm>
              <a:off x="1295400" y="159710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6" name="Freeform 7"/>
            <p:cNvSpPr>
              <a:spLocks noEditPoints="1"/>
            </p:cNvSpPr>
            <p:nvPr/>
          </p:nvSpPr>
          <p:spPr bwMode="auto">
            <a:xfrm>
              <a:off x="1981200" y="11416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7" name="Freeform 7"/>
            <p:cNvSpPr>
              <a:spLocks noEditPoints="1"/>
            </p:cNvSpPr>
            <p:nvPr/>
          </p:nvSpPr>
          <p:spPr bwMode="auto">
            <a:xfrm>
              <a:off x="2644711" y="188241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3242932" y="15226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3841899" y="173001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0" name="Freeform 7"/>
            <p:cNvSpPr>
              <a:spLocks noEditPoints="1"/>
            </p:cNvSpPr>
            <p:nvPr/>
          </p:nvSpPr>
          <p:spPr bwMode="auto">
            <a:xfrm>
              <a:off x="4419600" y="12940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1" name="Freeform 7"/>
            <p:cNvSpPr>
              <a:spLocks noEditPoints="1"/>
            </p:cNvSpPr>
            <p:nvPr/>
          </p:nvSpPr>
          <p:spPr bwMode="auto">
            <a:xfrm>
              <a:off x="5061099" y="19798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5681332" y="176014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8113811" y="2062878"/>
            <a:ext cx="3096344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113811" y="1578624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14B28B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sz="2000" b="1" dirty="0">
              <a:solidFill>
                <a:srgbClr val="14B28B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113811" y="3615988"/>
            <a:ext cx="324036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53,648,258</a:t>
            </a:r>
            <a:endParaRPr lang="zh-CN" altLang="en-US" sz="44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136671" y="3378824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itchFamily="34" charset="-122"/>
              </a:rPr>
              <a:t>全年总额：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122" name="直接连接符 121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1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11003779" y="3501008"/>
            <a:ext cx="278384" cy="184511"/>
            <a:chOff x="9482595" y="2565731"/>
            <a:chExt cx="278384" cy="184511"/>
          </a:xfrm>
        </p:grpSpPr>
        <p:sp>
          <p:nvSpPr>
            <p:cNvPr id="133" name="椭圆 13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1044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350"/>
                            </p:stCondLst>
                            <p:childTnLst>
                              <p:par>
                                <p:cTn id="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8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3" grpId="0"/>
      <p:bldP spid="104" grpId="0"/>
      <p:bldP spid="105" grpId="0"/>
      <p:bldP spid="106" grpId="0"/>
      <p:bldP spid="121" grpId="0"/>
      <p:bldP spid="1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难点分析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15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100490" y="1487208"/>
            <a:ext cx="4013321" cy="4966128"/>
            <a:chOff x="865232" y="1286330"/>
            <a:chExt cx="4013321" cy="496612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93731" y="2534242"/>
            <a:ext cx="1152128" cy="1038774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80628" y="256490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8679940" y="2887902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721323" y="3902394"/>
            <a:ext cx="1152128" cy="1038774"/>
            <a:chOff x="5424755" y="1340768"/>
            <a:chExt cx="670560" cy="6045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69683" y="386104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768995" y="4184046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35427" y="1444289"/>
            <a:ext cx="278384" cy="184511"/>
            <a:chOff x="9482595" y="2565731"/>
            <a:chExt cx="278384" cy="184511"/>
          </a:xfrm>
        </p:grpSpPr>
        <p:sp>
          <p:nvSpPr>
            <p:cNvPr id="37" name="椭圆 3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93731" y="4478458"/>
            <a:ext cx="1152128" cy="1038774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8680628" y="450912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679940" y="4832118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8837992"/>
      </p:ext>
    </p:extLst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5" grpId="0"/>
          <p:bldP spid="26" grpId="0"/>
          <p:bldP spid="34" grpId="0"/>
          <p:bldP spid="3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5" grpId="0"/>
          <p:bldP spid="26" grpId="0"/>
          <p:bldP spid="34" grpId="0"/>
          <p:bldP spid="35" grpId="0"/>
          <p:bldP spid="46" grpId="0"/>
          <p:bldP spid="4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16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64811" y="1918748"/>
            <a:ext cx="1152128" cy="1038774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  <a:endParaRPr lang="zh-CN" altLang="en-US" sz="14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54630" y="2885516"/>
            <a:ext cx="1152128" cy="1038774"/>
            <a:chOff x="5424755" y="1340768"/>
            <a:chExt cx="670560" cy="604586"/>
          </a:xfrm>
        </p:grpSpPr>
        <p:grpSp>
          <p:nvGrpSpPr>
            <p:cNvPr id="23" name="组合 2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  <a:endParaRPr lang="zh-CN" altLang="en-US" sz="14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97587" y="2930032"/>
            <a:ext cx="1152128" cy="1038774"/>
            <a:chOff x="5424755" y="1340768"/>
            <a:chExt cx="670560" cy="6045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  <a:endParaRPr lang="zh-CN" altLang="en-US" sz="14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04107" y="2072063"/>
            <a:ext cx="670560" cy="604586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496195" y="19168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496195" y="22398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7249715" y="3076459"/>
            <a:ext cx="670560" cy="604586"/>
            <a:chOff x="5424755" y="1340768"/>
            <a:chExt cx="670560" cy="604586"/>
          </a:xfrm>
        </p:grpSpPr>
        <p:grpSp>
          <p:nvGrpSpPr>
            <p:cNvPr id="46" name="组合 4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8041803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8041803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4297387" y="3065244"/>
            <a:ext cx="670560" cy="604586"/>
            <a:chOff x="5424755" y="1340768"/>
            <a:chExt cx="670560" cy="604586"/>
          </a:xfrm>
        </p:grpSpPr>
        <p:grpSp>
          <p:nvGrpSpPr>
            <p:cNvPr id="55" name="组合 5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663547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1663547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357322" y="4437112"/>
            <a:ext cx="526544" cy="474739"/>
            <a:chOff x="5424755" y="1340768"/>
            <a:chExt cx="670560" cy="604586"/>
          </a:xfrm>
        </p:grpSpPr>
        <p:grpSp>
          <p:nvGrpSpPr>
            <p:cNvPr id="64" name="组合 6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968549" y="495888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8483499" y="1772816"/>
            <a:ext cx="278384" cy="184511"/>
            <a:chOff x="9482595" y="2565731"/>
            <a:chExt cx="278384" cy="184511"/>
          </a:xfrm>
        </p:grpSpPr>
        <p:sp>
          <p:nvSpPr>
            <p:cNvPr id="79" name="椭圆 7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7644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4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00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7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3" grpId="0"/>
      <p:bldP spid="44" grpId="0"/>
      <p:bldP spid="52" grpId="0"/>
      <p:bldP spid="53" grpId="0"/>
      <p:bldP spid="61" grpId="0"/>
      <p:bldP spid="62" grpId="0"/>
      <p:bldP spid="69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17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 flipH="1">
            <a:off x="5659553" y="5803176"/>
            <a:ext cx="893867" cy="19230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351"/>
          </a:p>
        </p:txBody>
      </p:sp>
      <p:sp>
        <p:nvSpPr>
          <p:cNvPr id="16" name="Freeform 24"/>
          <p:cNvSpPr/>
          <p:nvPr/>
        </p:nvSpPr>
        <p:spPr>
          <a:xfrm flipH="1">
            <a:off x="5425266" y="5365918"/>
            <a:ext cx="1362439" cy="397176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Freeform 25"/>
          <p:cNvSpPr/>
          <p:nvPr/>
        </p:nvSpPr>
        <p:spPr>
          <a:xfrm flipH="1">
            <a:off x="5802604" y="6035562"/>
            <a:ext cx="607766" cy="129742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5997153" y="4598502"/>
            <a:ext cx="177800" cy="525463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6047953" y="4504839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6032078" y="4563577"/>
            <a:ext cx="152400" cy="147638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6020966" y="5104914"/>
            <a:ext cx="46038" cy="7620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6181303" y="4596914"/>
            <a:ext cx="176213" cy="525463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6230516" y="4500077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6216228" y="4561989"/>
            <a:ext cx="152400" cy="146050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6205116" y="5100152"/>
            <a:ext cx="46038" cy="7620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6341641" y="4600089"/>
            <a:ext cx="41275" cy="266700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123"/>
          <p:cNvGrpSpPr/>
          <p:nvPr/>
        </p:nvGrpSpPr>
        <p:grpSpPr>
          <a:xfrm>
            <a:off x="5106566" y="4517539"/>
            <a:ext cx="817563" cy="620713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Freeform 20"/>
          <p:cNvSpPr>
            <a:spLocks noEditPoints="1"/>
          </p:cNvSpPr>
          <p:nvPr/>
        </p:nvSpPr>
        <p:spPr bwMode="auto">
          <a:xfrm>
            <a:off x="4441403" y="2358539"/>
            <a:ext cx="477838" cy="503238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Oval 21"/>
          <p:cNvSpPr>
            <a:spLocks noChangeArrowheads="1"/>
          </p:cNvSpPr>
          <p:nvPr/>
        </p:nvSpPr>
        <p:spPr bwMode="auto">
          <a:xfrm>
            <a:off x="7490991" y="2241064"/>
            <a:ext cx="141288" cy="141288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2"/>
          <p:cNvSpPr>
            <a:spLocks/>
          </p:cNvSpPr>
          <p:nvPr/>
        </p:nvSpPr>
        <p:spPr bwMode="auto">
          <a:xfrm>
            <a:off x="7541791" y="2345839"/>
            <a:ext cx="222250" cy="463550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3"/>
          <p:cNvSpPr>
            <a:spLocks/>
          </p:cNvSpPr>
          <p:nvPr/>
        </p:nvSpPr>
        <p:spPr bwMode="auto">
          <a:xfrm>
            <a:off x="7346528" y="2345839"/>
            <a:ext cx="238125" cy="457200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24"/>
          <p:cNvSpPr>
            <a:spLocks/>
          </p:cNvSpPr>
          <p:nvPr/>
        </p:nvSpPr>
        <p:spPr bwMode="auto">
          <a:xfrm>
            <a:off x="7554491" y="2190264"/>
            <a:ext cx="25400" cy="7937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6417841" y="1848952"/>
            <a:ext cx="225425" cy="609600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Freeform 26"/>
          <p:cNvSpPr>
            <a:spLocks noEditPoints="1"/>
          </p:cNvSpPr>
          <p:nvPr/>
        </p:nvSpPr>
        <p:spPr bwMode="auto">
          <a:xfrm>
            <a:off x="6224166" y="2041039"/>
            <a:ext cx="611188" cy="22383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1" name="Freeform 27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2" name="Freeform 28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3" name="Oval 29"/>
          <p:cNvSpPr>
            <a:spLocks noChangeArrowheads="1"/>
          </p:cNvSpPr>
          <p:nvPr/>
        </p:nvSpPr>
        <p:spPr bwMode="auto">
          <a:xfrm>
            <a:off x="6484516" y="2106127"/>
            <a:ext cx="93663" cy="93663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Freeform 30"/>
          <p:cNvSpPr>
            <a:spLocks noEditPoints="1"/>
          </p:cNvSpPr>
          <p:nvPr/>
        </p:nvSpPr>
        <p:spPr bwMode="auto">
          <a:xfrm>
            <a:off x="7203653" y="1675914"/>
            <a:ext cx="257175" cy="487363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Rectangle 31"/>
          <p:cNvSpPr>
            <a:spLocks noChangeArrowheads="1"/>
          </p:cNvSpPr>
          <p:nvPr/>
        </p:nvSpPr>
        <p:spPr bwMode="auto">
          <a:xfrm>
            <a:off x="7075066" y="1674327"/>
            <a:ext cx="65088" cy="474663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32"/>
          <p:cNvSpPr>
            <a:spLocks noEditPoints="1"/>
          </p:cNvSpPr>
          <p:nvPr/>
        </p:nvSpPr>
        <p:spPr bwMode="auto">
          <a:xfrm>
            <a:off x="4966866" y="4065102"/>
            <a:ext cx="561975" cy="411163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7" name="Group 127"/>
          <p:cNvGrpSpPr/>
          <p:nvPr/>
        </p:nvGrpSpPr>
        <p:grpSpPr>
          <a:xfrm>
            <a:off x="6546428" y="4476264"/>
            <a:ext cx="508001" cy="654050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6" name="Freeform 41"/>
          <p:cNvSpPr>
            <a:spLocks noEditPoints="1"/>
          </p:cNvSpPr>
          <p:nvPr/>
        </p:nvSpPr>
        <p:spPr bwMode="auto">
          <a:xfrm>
            <a:off x="6967116" y="3815864"/>
            <a:ext cx="428625" cy="390525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7" name="Freeform 42"/>
          <p:cNvSpPr>
            <a:spLocks/>
          </p:cNvSpPr>
          <p:nvPr/>
        </p:nvSpPr>
        <p:spPr bwMode="auto">
          <a:xfrm>
            <a:off x="7078241" y="4176227"/>
            <a:ext cx="92075" cy="198438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8" name="Freeform 43"/>
          <p:cNvSpPr>
            <a:spLocks/>
          </p:cNvSpPr>
          <p:nvPr/>
        </p:nvSpPr>
        <p:spPr bwMode="auto">
          <a:xfrm>
            <a:off x="7040141" y="4236552"/>
            <a:ext cx="130175" cy="268288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9" name="Freeform 44"/>
          <p:cNvSpPr>
            <a:spLocks/>
          </p:cNvSpPr>
          <p:nvPr/>
        </p:nvSpPr>
        <p:spPr bwMode="auto">
          <a:xfrm>
            <a:off x="5851103" y="1231414"/>
            <a:ext cx="523875" cy="47942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0" name="Freeform 45"/>
          <p:cNvSpPr>
            <a:spLocks noEditPoints="1"/>
          </p:cNvSpPr>
          <p:nvPr/>
        </p:nvSpPr>
        <p:spPr bwMode="auto">
          <a:xfrm>
            <a:off x="5695528" y="3892064"/>
            <a:ext cx="638175" cy="528638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1" name="Freeform 46"/>
          <p:cNvSpPr>
            <a:spLocks noEditPoints="1"/>
          </p:cNvSpPr>
          <p:nvPr/>
        </p:nvSpPr>
        <p:spPr bwMode="auto">
          <a:xfrm>
            <a:off x="6824241" y="2839552"/>
            <a:ext cx="819150" cy="955675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2" name="Freeform 47"/>
          <p:cNvSpPr>
            <a:spLocks noEditPoints="1"/>
          </p:cNvSpPr>
          <p:nvPr/>
        </p:nvSpPr>
        <p:spPr bwMode="auto">
          <a:xfrm>
            <a:off x="7444953" y="3118952"/>
            <a:ext cx="354013" cy="695325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3" name="Freeform 48"/>
          <p:cNvSpPr>
            <a:spLocks noEditPoints="1"/>
          </p:cNvSpPr>
          <p:nvPr/>
        </p:nvSpPr>
        <p:spPr bwMode="auto">
          <a:xfrm>
            <a:off x="6209878" y="3207852"/>
            <a:ext cx="579438" cy="579438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Freeform 49"/>
          <p:cNvSpPr>
            <a:spLocks/>
          </p:cNvSpPr>
          <p:nvPr/>
        </p:nvSpPr>
        <p:spPr bwMode="auto">
          <a:xfrm>
            <a:off x="6316241" y="3392002"/>
            <a:ext cx="288925" cy="15240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5" name="Group 126"/>
          <p:cNvGrpSpPr/>
          <p:nvPr/>
        </p:nvGrpSpPr>
        <p:grpSpPr>
          <a:xfrm>
            <a:off x="6441653" y="3953977"/>
            <a:ext cx="454025" cy="431800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9" name="Freeform 52"/>
          <p:cNvSpPr>
            <a:spLocks/>
          </p:cNvSpPr>
          <p:nvPr/>
        </p:nvSpPr>
        <p:spPr bwMode="auto">
          <a:xfrm>
            <a:off x="5041478" y="1383814"/>
            <a:ext cx="679450" cy="55245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Freeform 53"/>
          <p:cNvSpPr>
            <a:spLocks/>
          </p:cNvSpPr>
          <p:nvPr/>
        </p:nvSpPr>
        <p:spPr bwMode="auto">
          <a:xfrm>
            <a:off x="5557416" y="1353652"/>
            <a:ext cx="187325" cy="257175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4" name="Freeform 54"/>
          <p:cNvSpPr>
            <a:spLocks/>
          </p:cNvSpPr>
          <p:nvPr/>
        </p:nvSpPr>
        <p:spPr bwMode="auto">
          <a:xfrm>
            <a:off x="5130378" y="1529864"/>
            <a:ext cx="514350" cy="336550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5" name="Freeform 55"/>
          <p:cNvSpPr>
            <a:spLocks noEditPoints="1"/>
          </p:cNvSpPr>
          <p:nvPr/>
        </p:nvSpPr>
        <p:spPr bwMode="auto">
          <a:xfrm>
            <a:off x="4711278" y="1825139"/>
            <a:ext cx="296863" cy="520700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6" name="Freeform 56"/>
          <p:cNvSpPr>
            <a:spLocks noEditPoints="1"/>
          </p:cNvSpPr>
          <p:nvPr/>
        </p:nvSpPr>
        <p:spPr bwMode="auto">
          <a:xfrm>
            <a:off x="4441403" y="2915752"/>
            <a:ext cx="555625" cy="604838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7" name="Freeform 57"/>
          <p:cNvSpPr>
            <a:spLocks noEditPoints="1"/>
          </p:cNvSpPr>
          <p:nvPr/>
        </p:nvSpPr>
        <p:spPr bwMode="auto">
          <a:xfrm>
            <a:off x="6490866" y="1352064"/>
            <a:ext cx="528638" cy="51911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8" name="Freeform 58"/>
          <p:cNvSpPr>
            <a:spLocks noEditPoints="1"/>
          </p:cNvSpPr>
          <p:nvPr/>
        </p:nvSpPr>
        <p:spPr bwMode="auto">
          <a:xfrm>
            <a:off x="4623458" y="3517688"/>
            <a:ext cx="514350" cy="520700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9" name="Rectangle 59"/>
          <p:cNvSpPr>
            <a:spLocks noChangeArrowheads="1"/>
          </p:cNvSpPr>
          <p:nvPr/>
        </p:nvSpPr>
        <p:spPr bwMode="auto">
          <a:xfrm>
            <a:off x="6619453" y="3023702"/>
            <a:ext cx="627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0" name="Rectangle 60"/>
          <p:cNvSpPr>
            <a:spLocks noChangeArrowheads="1"/>
          </p:cNvSpPr>
          <p:nvPr/>
        </p:nvSpPr>
        <p:spPr bwMode="auto">
          <a:xfrm>
            <a:off x="6644853" y="2960202"/>
            <a:ext cx="5762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2" name="Rectangle 61"/>
          <p:cNvSpPr>
            <a:spLocks noChangeArrowheads="1"/>
          </p:cNvSpPr>
          <p:nvPr/>
        </p:nvSpPr>
        <p:spPr bwMode="auto">
          <a:xfrm>
            <a:off x="6871866" y="2895114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3" name="Rectangle 62"/>
          <p:cNvSpPr>
            <a:spLocks noChangeArrowheads="1"/>
          </p:cNvSpPr>
          <p:nvPr/>
        </p:nvSpPr>
        <p:spPr bwMode="auto">
          <a:xfrm>
            <a:off x="6894091" y="2661752"/>
            <a:ext cx="77788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4" name="Rectangle 63"/>
          <p:cNvSpPr>
            <a:spLocks noChangeArrowheads="1"/>
          </p:cNvSpPr>
          <p:nvPr/>
        </p:nvSpPr>
        <p:spPr bwMode="auto">
          <a:xfrm>
            <a:off x="6871866" y="2649052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5" name="Rectangle 64"/>
          <p:cNvSpPr>
            <a:spLocks noChangeArrowheads="1"/>
          </p:cNvSpPr>
          <p:nvPr/>
        </p:nvSpPr>
        <p:spPr bwMode="auto">
          <a:xfrm>
            <a:off x="7057603" y="2895114"/>
            <a:ext cx="119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6" name="Rectangle 65"/>
          <p:cNvSpPr>
            <a:spLocks noChangeArrowheads="1"/>
          </p:cNvSpPr>
          <p:nvPr/>
        </p:nvSpPr>
        <p:spPr bwMode="auto">
          <a:xfrm>
            <a:off x="7078241" y="2661752"/>
            <a:ext cx="76200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7" name="Rectangle 66"/>
          <p:cNvSpPr>
            <a:spLocks noChangeArrowheads="1"/>
          </p:cNvSpPr>
          <p:nvPr/>
        </p:nvSpPr>
        <p:spPr bwMode="auto">
          <a:xfrm>
            <a:off x="7057603" y="2649052"/>
            <a:ext cx="119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8" name="Rectangle 67"/>
          <p:cNvSpPr>
            <a:spLocks noChangeArrowheads="1"/>
          </p:cNvSpPr>
          <p:nvPr/>
        </p:nvSpPr>
        <p:spPr bwMode="auto">
          <a:xfrm>
            <a:off x="6689303" y="2895114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9" name="Rectangle 68"/>
          <p:cNvSpPr>
            <a:spLocks noChangeArrowheads="1"/>
          </p:cNvSpPr>
          <p:nvPr/>
        </p:nvSpPr>
        <p:spPr bwMode="auto">
          <a:xfrm>
            <a:off x="6709941" y="2661752"/>
            <a:ext cx="79375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0" name="Rectangle 69"/>
          <p:cNvSpPr>
            <a:spLocks noChangeArrowheads="1"/>
          </p:cNvSpPr>
          <p:nvPr/>
        </p:nvSpPr>
        <p:spPr bwMode="auto">
          <a:xfrm>
            <a:off x="6689303" y="2649052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Rectangle 70"/>
          <p:cNvSpPr>
            <a:spLocks noChangeArrowheads="1"/>
          </p:cNvSpPr>
          <p:nvPr/>
        </p:nvSpPr>
        <p:spPr bwMode="auto">
          <a:xfrm>
            <a:off x="6644853" y="2579202"/>
            <a:ext cx="5762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2" name="Freeform 71"/>
          <p:cNvSpPr>
            <a:spLocks/>
          </p:cNvSpPr>
          <p:nvPr/>
        </p:nvSpPr>
        <p:spPr bwMode="auto">
          <a:xfrm>
            <a:off x="6644853" y="2395052"/>
            <a:ext cx="576263" cy="184150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3" name="Freeform 72"/>
          <p:cNvSpPr>
            <a:spLocks noEditPoints="1"/>
          </p:cNvSpPr>
          <p:nvPr/>
        </p:nvSpPr>
        <p:spPr bwMode="auto">
          <a:xfrm>
            <a:off x="5060528" y="2561739"/>
            <a:ext cx="800100" cy="522288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4" name="Freeform 73"/>
          <p:cNvSpPr>
            <a:spLocks noEditPoints="1"/>
          </p:cNvSpPr>
          <p:nvPr/>
        </p:nvSpPr>
        <p:spPr bwMode="auto">
          <a:xfrm>
            <a:off x="6825828" y="3134827"/>
            <a:ext cx="187325" cy="32702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5" name="Freeform 74"/>
          <p:cNvSpPr>
            <a:spLocks noEditPoints="1"/>
          </p:cNvSpPr>
          <p:nvPr/>
        </p:nvSpPr>
        <p:spPr bwMode="auto">
          <a:xfrm>
            <a:off x="5190703" y="2014052"/>
            <a:ext cx="376238" cy="46037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6" name="Freeform 75"/>
          <p:cNvSpPr>
            <a:spLocks noEditPoints="1"/>
          </p:cNvSpPr>
          <p:nvPr/>
        </p:nvSpPr>
        <p:spPr bwMode="auto">
          <a:xfrm>
            <a:off x="5914603" y="2498239"/>
            <a:ext cx="569913" cy="571500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7" name="Freeform 76"/>
          <p:cNvSpPr>
            <a:spLocks noEditPoints="1"/>
          </p:cNvSpPr>
          <p:nvPr/>
        </p:nvSpPr>
        <p:spPr bwMode="auto">
          <a:xfrm>
            <a:off x="5346278" y="3234839"/>
            <a:ext cx="642938" cy="487363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8" name="Freeform 77"/>
          <p:cNvSpPr>
            <a:spLocks/>
          </p:cNvSpPr>
          <p:nvPr/>
        </p:nvSpPr>
        <p:spPr bwMode="auto">
          <a:xfrm>
            <a:off x="5627266" y="2520464"/>
            <a:ext cx="214313" cy="160338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9" name="Freeform 78"/>
          <p:cNvSpPr>
            <a:spLocks/>
          </p:cNvSpPr>
          <p:nvPr/>
        </p:nvSpPr>
        <p:spPr bwMode="auto">
          <a:xfrm>
            <a:off x="5722516" y="2479189"/>
            <a:ext cx="58738" cy="7302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0" name="Freeform 79"/>
          <p:cNvSpPr>
            <a:spLocks noEditPoints="1"/>
          </p:cNvSpPr>
          <p:nvPr/>
        </p:nvSpPr>
        <p:spPr bwMode="auto">
          <a:xfrm>
            <a:off x="5389141" y="3815864"/>
            <a:ext cx="225425" cy="312738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1" name="Freeform 80"/>
          <p:cNvSpPr>
            <a:spLocks noEditPoints="1"/>
          </p:cNvSpPr>
          <p:nvPr/>
        </p:nvSpPr>
        <p:spPr bwMode="auto">
          <a:xfrm>
            <a:off x="7121103" y="2212489"/>
            <a:ext cx="282575" cy="30956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2" name="Freeform 81"/>
          <p:cNvSpPr>
            <a:spLocks noEditPoints="1"/>
          </p:cNvSpPr>
          <p:nvPr/>
        </p:nvSpPr>
        <p:spPr bwMode="auto">
          <a:xfrm>
            <a:off x="5708228" y="1796564"/>
            <a:ext cx="427038" cy="61436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3" name="Freeform 82"/>
          <p:cNvSpPr>
            <a:spLocks noEditPoints="1"/>
          </p:cNvSpPr>
          <p:nvPr/>
        </p:nvSpPr>
        <p:spPr bwMode="auto">
          <a:xfrm>
            <a:off x="5555828" y="1709252"/>
            <a:ext cx="246063" cy="217488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4" name="Freeform 83"/>
          <p:cNvSpPr>
            <a:spLocks/>
          </p:cNvSpPr>
          <p:nvPr/>
        </p:nvSpPr>
        <p:spPr bwMode="auto">
          <a:xfrm>
            <a:off x="5485978" y="1839427"/>
            <a:ext cx="107950" cy="68263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5" name="Freeform 84"/>
          <p:cNvSpPr>
            <a:spLocks/>
          </p:cNvSpPr>
          <p:nvPr/>
        </p:nvSpPr>
        <p:spPr bwMode="auto">
          <a:xfrm>
            <a:off x="5417716" y="1848952"/>
            <a:ext cx="146050" cy="88900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6" name="Freeform 85"/>
          <p:cNvSpPr>
            <a:spLocks noEditPoints="1"/>
          </p:cNvSpPr>
          <p:nvPr/>
        </p:nvSpPr>
        <p:spPr bwMode="auto">
          <a:xfrm>
            <a:off x="5333578" y="3007827"/>
            <a:ext cx="446088" cy="158750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7" name="Freeform 86"/>
          <p:cNvSpPr>
            <a:spLocks/>
          </p:cNvSpPr>
          <p:nvPr/>
        </p:nvSpPr>
        <p:spPr bwMode="auto">
          <a:xfrm>
            <a:off x="7181428" y="3417402"/>
            <a:ext cx="246063" cy="31591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8" name="Freeform 87"/>
          <p:cNvSpPr>
            <a:spLocks/>
          </p:cNvSpPr>
          <p:nvPr/>
        </p:nvSpPr>
        <p:spPr bwMode="auto">
          <a:xfrm>
            <a:off x="7321128" y="3406289"/>
            <a:ext cx="119063" cy="82550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9" name="Freeform 88"/>
          <p:cNvSpPr>
            <a:spLocks/>
          </p:cNvSpPr>
          <p:nvPr/>
        </p:nvSpPr>
        <p:spPr bwMode="auto">
          <a:xfrm>
            <a:off x="7229053" y="3471377"/>
            <a:ext cx="163513" cy="22701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0" name="Freeform 89"/>
          <p:cNvSpPr>
            <a:spLocks noEditPoints="1"/>
          </p:cNvSpPr>
          <p:nvPr/>
        </p:nvSpPr>
        <p:spPr bwMode="auto">
          <a:xfrm>
            <a:off x="6848053" y="2179152"/>
            <a:ext cx="222250" cy="161925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1" name="Freeform 90"/>
          <p:cNvSpPr>
            <a:spLocks/>
          </p:cNvSpPr>
          <p:nvPr/>
        </p:nvSpPr>
        <p:spPr bwMode="auto">
          <a:xfrm>
            <a:off x="4995441" y="3239602"/>
            <a:ext cx="206375" cy="266700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2" name="Freeform 91"/>
          <p:cNvSpPr>
            <a:spLocks/>
          </p:cNvSpPr>
          <p:nvPr/>
        </p:nvSpPr>
        <p:spPr bwMode="auto">
          <a:xfrm>
            <a:off x="4982741" y="3230077"/>
            <a:ext cx="101600" cy="69850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3" name="Freeform 92"/>
          <p:cNvSpPr>
            <a:spLocks/>
          </p:cNvSpPr>
          <p:nvPr/>
        </p:nvSpPr>
        <p:spPr bwMode="auto">
          <a:xfrm>
            <a:off x="5024016" y="3287227"/>
            <a:ext cx="139700" cy="19208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4" name="Freeform 93"/>
          <p:cNvSpPr>
            <a:spLocks noEditPoints="1"/>
          </p:cNvSpPr>
          <p:nvPr/>
        </p:nvSpPr>
        <p:spPr bwMode="auto">
          <a:xfrm>
            <a:off x="6355928" y="4890602"/>
            <a:ext cx="219075" cy="239713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5" name="Freeform 94"/>
          <p:cNvSpPr>
            <a:spLocks/>
          </p:cNvSpPr>
          <p:nvPr/>
        </p:nvSpPr>
        <p:spPr bwMode="auto">
          <a:xfrm>
            <a:off x="6090816" y="3311039"/>
            <a:ext cx="63500" cy="60325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6" name="Freeform 95"/>
          <p:cNvSpPr>
            <a:spLocks/>
          </p:cNvSpPr>
          <p:nvPr/>
        </p:nvSpPr>
        <p:spPr bwMode="auto">
          <a:xfrm>
            <a:off x="6076528" y="3128477"/>
            <a:ext cx="58738" cy="196850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7" name="Freeform 96"/>
          <p:cNvSpPr>
            <a:spLocks/>
          </p:cNvSpPr>
          <p:nvPr/>
        </p:nvSpPr>
        <p:spPr bwMode="auto">
          <a:xfrm>
            <a:off x="6117803" y="3160227"/>
            <a:ext cx="127000" cy="169863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8" name="Freeform 97"/>
          <p:cNvSpPr>
            <a:spLocks/>
          </p:cNvSpPr>
          <p:nvPr/>
        </p:nvSpPr>
        <p:spPr bwMode="auto">
          <a:xfrm>
            <a:off x="6106691" y="3357077"/>
            <a:ext cx="15875" cy="31750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9" name="Freeform 98"/>
          <p:cNvSpPr>
            <a:spLocks noEditPoints="1"/>
          </p:cNvSpPr>
          <p:nvPr/>
        </p:nvSpPr>
        <p:spPr bwMode="auto">
          <a:xfrm>
            <a:off x="6055891" y="1748939"/>
            <a:ext cx="220663" cy="236538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21" name="组合 120"/>
          <p:cNvGrpSpPr/>
          <p:nvPr/>
        </p:nvGrpSpPr>
        <p:grpSpPr>
          <a:xfrm>
            <a:off x="8041803" y="1784031"/>
            <a:ext cx="670560" cy="604586"/>
            <a:chOff x="5424755" y="1340768"/>
            <a:chExt cx="670560" cy="60458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8833891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8833891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7382024" y="1982302"/>
            <a:ext cx="731787" cy="1587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8125518" y="3803971"/>
            <a:ext cx="670560" cy="604586"/>
            <a:chOff x="5424755" y="1340768"/>
            <a:chExt cx="670560" cy="6045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8917606" y="364874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8917606" y="397173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cxnSp>
        <p:nvCxnSpPr>
          <p:cNvPr id="144" name="直接连接符 143"/>
          <p:cNvCxnSpPr/>
          <p:nvPr/>
        </p:nvCxnSpPr>
        <p:spPr>
          <a:xfrm>
            <a:off x="7465739" y="4003829"/>
            <a:ext cx="731787" cy="0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4069656" y="1987253"/>
            <a:ext cx="731787" cy="1587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3482811" y="1772816"/>
            <a:ext cx="670560" cy="604586"/>
            <a:chOff x="5424755" y="1340768"/>
            <a:chExt cx="670560" cy="604586"/>
          </a:xfrm>
        </p:grpSpPr>
        <p:grpSp>
          <p:nvGrpSpPr>
            <p:cNvPr id="147" name="组合 1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53" name="矩形 152"/>
          <p:cNvSpPr/>
          <p:nvPr/>
        </p:nvSpPr>
        <p:spPr>
          <a:xfrm>
            <a:off x="841003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841003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cxnSp>
        <p:nvCxnSpPr>
          <p:cNvPr id="155" name="直接连接符 154"/>
          <p:cNvCxnSpPr/>
          <p:nvPr/>
        </p:nvCxnSpPr>
        <p:spPr>
          <a:xfrm>
            <a:off x="4081363" y="4005064"/>
            <a:ext cx="731787" cy="1587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/>
          <p:cNvGrpSpPr/>
          <p:nvPr/>
        </p:nvGrpSpPr>
        <p:grpSpPr>
          <a:xfrm>
            <a:off x="3482811" y="3720748"/>
            <a:ext cx="670560" cy="604586"/>
            <a:chOff x="5424755" y="1340768"/>
            <a:chExt cx="670560" cy="604586"/>
          </a:xfrm>
        </p:grpSpPr>
        <p:grpSp>
          <p:nvGrpSpPr>
            <p:cNvPr id="157" name="组合 15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9" name="组合 1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841003" y="35767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矩形 47"/>
          <p:cNvSpPr>
            <a:spLocks noChangeArrowheads="1"/>
          </p:cNvSpPr>
          <p:nvPr/>
        </p:nvSpPr>
        <p:spPr bwMode="auto">
          <a:xfrm>
            <a:off x="841003" y="38997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165" name="组合 164"/>
          <p:cNvGrpSpPr/>
          <p:nvPr/>
        </p:nvGrpSpPr>
        <p:grpSpPr>
          <a:xfrm>
            <a:off x="7177707" y="1412776"/>
            <a:ext cx="278384" cy="184511"/>
            <a:chOff x="9482595" y="2565731"/>
            <a:chExt cx="278384" cy="184511"/>
          </a:xfrm>
          <a:solidFill>
            <a:srgbClr val="0D0D0D">
              <a:alpha val="21176"/>
            </a:srgbClr>
          </a:solidFill>
        </p:grpSpPr>
        <p:sp>
          <p:nvSpPr>
            <p:cNvPr id="166" name="椭圆 16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1710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3150"/>
                            </p:stCondLst>
                            <p:childTnLst>
                              <p:par>
                                <p:cTn id="3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650"/>
                            </p:stCondLst>
                            <p:childTnLst>
                              <p:par>
                                <p:cTn id="3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0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3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4550"/>
                            </p:stCondLst>
                            <p:childTnLst>
                              <p:par>
                                <p:cTn id="3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5050"/>
                            </p:stCondLst>
                            <p:childTnLst>
                              <p:par>
                                <p:cTn id="3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7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0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950"/>
                            </p:stCondLst>
                            <p:childTnLst>
                              <p:par>
                                <p:cTn id="3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6450"/>
                            </p:stCondLst>
                            <p:childTnLst>
                              <p:par>
                                <p:cTn id="3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4" dur="4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7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7350"/>
                            </p:stCondLst>
                            <p:childTnLst>
                              <p:par>
                                <p:cTn id="4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7850"/>
                            </p:stCondLst>
                            <p:childTnLst>
                              <p:par>
                                <p:cTn id="4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1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4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750"/>
                            </p:stCondLst>
                            <p:childTnLst>
                              <p:par>
                                <p:cTn id="4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9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33" grpId="0"/>
      <p:bldP spid="134" grpId="0"/>
      <p:bldP spid="142" grpId="0"/>
      <p:bldP spid="143" grpId="0"/>
      <p:bldP spid="153" grpId="0"/>
      <p:bldP spid="154" grpId="0"/>
      <p:bldP spid="163" grpId="0"/>
      <p:bldP spid="1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我们的优势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18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34739" y="1799838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26"/>
          <p:cNvSpPr>
            <a:spLocks noChangeAspect="1" noEditPoints="1"/>
          </p:cNvSpPr>
          <p:nvPr/>
        </p:nvSpPr>
        <p:spPr bwMode="auto">
          <a:xfrm>
            <a:off x="3034593" y="1941190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2425179" y="256866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2353171" y="287995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25179" y="4176102"/>
            <a:ext cx="1368152" cy="166876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24" name="矩形 2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06947" y="1799838"/>
            <a:ext cx="670560" cy="604586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261"/>
          <p:cNvSpPr>
            <a:spLocks/>
          </p:cNvSpPr>
          <p:nvPr/>
        </p:nvSpPr>
        <p:spPr bwMode="auto">
          <a:xfrm>
            <a:off x="4877814" y="1971461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369395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4297387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369395" y="4153242"/>
            <a:ext cx="1368152" cy="166876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35" name="矩形 34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79155" y="1799838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6740111" y="1959625"/>
            <a:ext cx="354291" cy="303915"/>
            <a:chOff x="5084763" y="971548"/>
            <a:chExt cx="323865" cy="277813"/>
          </a:xfrm>
          <a:solidFill>
            <a:srgbClr val="14B28B"/>
          </a:solidFill>
        </p:grpSpPr>
        <p:sp>
          <p:nvSpPr>
            <p:cNvPr id="4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6241603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6169595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241603" y="4153242"/>
            <a:ext cx="1368152" cy="166876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49" name="矩形 4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523371" y="1799838"/>
            <a:ext cx="670560" cy="604586"/>
            <a:chOff x="5424755" y="1340768"/>
            <a:chExt cx="670560" cy="604586"/>
          </a:xfrm>
        </p:grpSpPr>
        <p:grpSp>
          <p:nvGrpSpPr>
            <p:cNvPr id="52" name="组合 5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206"/>
          <p:cNvSpPr>
            <a:spLocks noChangeAspect="1" noEditPoints="1"/>
          </p:cNvSpPr>
          <p:nvPr/>
        </p:nvSpPr>
        <p:spPr bwMode="auto">
          <a:xfrm>
            <a:off x="8709162" y="1921385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8185819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8113811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185819" y="4153242"/>
            <a:ext cx="1368152" cy="166876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60" name="矩形 59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059563" y="1660313"/>
            <a:ext cx="278384" cy="184511"/>
            <a:chOff x="9482595" y="2565731"/>
            <a:chExt cx="278384" cy="184511"/>
          </a:xfrm>
        </p:grpSpPr>
        <p:sp>
          <p:nvSpPr>
            <p:cNvPr id="78" name="椭圆 7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0520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250"/>
                            </p:stCondLst>
                            <p:childTnLst>
                              <p:par>
                                <p:cTn id="1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75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/>
      <p:bldP spid="22" grpId="0"/>
      <p:bldP spid="31" grpId="0" animBg="1"/>
      <p:bldP spid="32" grpId="0"/>
      <p:bldP spid="33" grpId="0"/>
      <p:bldP spid="46" grpId="0"/>
      <p:bldP spid="47" grpId="0"/>
      <p:bldP spid="56" grpId="0" animBg="1"/>
      <p:bldP spid="57" grpId="0"/>
      <p:bldP spid="58" grpId="0"/>
      <p:bldP spid="67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19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77107" y="1843140"/>
            <a:ext cx="1584176" cy="1584176"/>
            <a:chOff x="1057027" y="2420888"/>
            <a:chExt cx="864096" cy="864096"/>
          </a:xfrm>
        </p:grpSpPr>
        <p:sp>
          <p:nvSpPr>
            <p:cNvPr id="16" name="椭圆 1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2012792" y="2078261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>
            <a:off x="2012792" y="2078261"/>
            <a:ext cx="1113933" cy="1113933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14B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9"/>
          <p:cNvSpPr txBox="1"/>
          <p:nvPr/>
        </p:nvSpPr>
        <p:spPr>
          <a:xfrm>
            <a:off x="2068027" y="2474226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50%</a:t>
            </a:r>
            <a:endParaRPr lang="zh-CN" altLang="en-US" sz="20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508187" y="184252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591076" y="20923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590389" y="2415378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593667" y="1844824"/>
            <a:ext cx="1584176" cy="1584176"/>
            <a:chOff x="1057027" y="2420888"/>
            <a:chExt cx="864096" cy="864096"/>
          </a:xfrm>
        </p:grpSpPr>
        <p:sp>
          <p:nvSpPr>
            <p:cNvPr id="29" name="椭圆 2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6828788" y="2092380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/>
          <p:cNvSpPr/>
          <p:nvPr/>
        </p:nvSpPr>
        <p:spPr>
          <a:xfrm>
            <a:off x="6828788" y="2092380"/>
            <a:ext cx="1113933" cy="1113933"/>
          </a:xfrm>
          <a:prstGeom prst="arc">
            <a:avLst>
              <a:gd name="adj1" fmla="val 10413717"/>
              <a:gd name="adj2" fmla="val 1569112"/>
            </a:avLst>
          </a:prstGeom>
          <a:ln w="190500">
            <a:solidFill>
              <a:srgbClr val="14B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9"/>
          <p:cNvSpPr txBox="1"/>
          <p:nvPr/>
        </p:nvSpPr>
        <p:spPr>
          <a:xfrm>
            <a:off x="6884587" y="2475910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</a:t>
            </a:r>
            <a:r>
              <a:rPr lang="en-US" altLang="zh-CN" sz="20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0%</a:t>
            </a:r>
            <a:endParaRPr lang="zh-CN" altLang="en-US" sz="20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324747" y="1844205"/>
            <a:ext cx="258720" cy="233265"/>
            <a:chOff x="3720691" y="2824413"/>
            <a:chExt cx="1341120" cy="1209172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407636" y="209406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406949" y="2417062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585419" y="4077691"/>
            <a:ext cx="1584176" cy="1584176"/>
            <a:chOff x="1057027" y="2420888"/>
            <a:chExt cx="864096" cy="864096"/>
          </a:xfrm>
        </p:grpSpPr>
        <p:sp>
          <p:nvSpPr>
            <p:cNvPr id="40" name="椭圆 3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4821104" y="4312812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/>
          <p:cNvSpPr/>
          <p:nvPr/>
        </p:nvSpPr>
        <p:spPr>
          <a:xfrm>
            <a:off x="4821104" y="4312812"/>
            <a:ext cx="1113933" cy="1113933"/>
          </a:xfrm>
          <a:prstGeom prst="arc">
            <a:avLst>
              <a:gd name="adj1" fmla="val 4362280"/>
              <a:gd name="adj2" fmla="val 1569112"/>
            </a:avLst>
          </a:prstGeom>
          <a:ln w="190500">
            <a:solidFill>
              <a:srgbClr val="14B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9"/>
          <p:cNvSpPr txBox="1"/>
          <p:nvPr/>
        </p:nvSpPr>
        <p:spPr>
          <a:xfrm>
            <a:off x="4876339" y="4708777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90%</a:t>
            </a:r>
            <a:endParaRPr lang="zh-CN" altLang="en-US" sz="20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316499" y="4077072"/>
            <a:ext cx="258720" cy="233265"/>
            <a:chOff x="3720691" y="2824413"/>
            <a:chExt cx="1341120" cy="1209172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399388" y="4326931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6398701" y="4649929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665539" y="3892561"/>
            <a:ext cx="278384" cy="184511"/>
            <a:chOff x="9482595" y="2565731"/>
            <a:chExt cx="278384" cy="184511"/>
          </a:xfrm>
        </p:grpSpPr>
        <p:sp>
          <p:nvSpPr>
            <p:cNvPr id="51" name="椭圆 5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9082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750"/>
                            </p:stCondLst>
                            <p:childTnLst>
                              <p:par>
                                <p:cTn id="9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/>
      <p:bldP spid="26" grpId="0"/>
      <p:bldP spid="27" grpId="0"/>
      <p:bldP spid="31" grpId="0" animBg="1"/>
      <p:bldP spid="32" grpId="0" animBg="1"/>
      <p:bldP spid="33" grpId="0"/>
      <p:bldP spid="37" grpId="0"/>
      <p:bldP spid="38" grpId="0"/>
      <p:bldP spid="42" grpId="0" animBg="1"/>
      <p:bldP spid="43" grpId="0" animBg="1"/>
      <p:bldP spid="44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 5"/>
          <p:cNvSpPr>
            <a:spLocks/>
          </p:cNvSpPr>
          <p:nvPr/>
        </p:nvSpPr>
        <p:spPr bwMode="auto">
          <a:xfrm rot="3564117">
            <a:off x="4942061" y="-1095361"/>
            <a:ext cx="2269341" cy="204607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D3D3D3"/>
              </a:gs>
              <a:gs pos="100000">
                <a:srgbClr val="F9F9F9"/>
              </a:gs>
            </a:gsLst>
            <a:lin ang="21594000" scaled="0"/>
          </a:gradFill>
          <a:ln w="12700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5496468" y="78900"/>
            <a:ext cx="117718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 录</a:t>
            </a:r>
            <a:endParaRPr lang="zh-CN" altLang="en-US" sz="4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 rot="3564117">
            <a:off x="5044854" y="-1002681"/>
            <a:ext cx="2063754" cy="18607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5521523" y="991761"/>
            <a:ext cx="11160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1200" b="1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788929" y="2690087"/>
            <a:ext cx="1195290" cy="1077690"/>
            <a:chOff x="3720691" y="2824413"/>
            <a:chExt cx="1341120" cy="1209172"/>
          </a:xfrm>
        </p:grpSpPr>
        <p:sp>
          <p:nvSpPr>
            <p:cNvPr id="8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Freeform 5"/>
          <p:cNvSpPr>
            <a:spLocks/>
          </p:cNvSpPr>
          <p:nvPr/>
        </p:nvSpPr>
        <p:spPr bwMode="auto">
          <a:xfrm rot="1855731">
            <a:off x="1870779" y="2763883"/>
            <a:ext cx="1031591" cy="93009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683118" y="2732112"/>
            <a:ext cx="1148594" cy="1035588"/>
            <a:chOff x="3720691" y="2824413"/>
            <a:chExt cx="1341120" cy="1209172"/>
          </a:xfrm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" name="Freeform 5"/>
          <p:cNvSpPr>
            <a:spLocks/>
          </p:cNvSpPr>
          <p:nvPr/>
        </p:nvSpPr>
        <p:spPr bwMode="auto">
          <a:xfrm rot="1855731">
            <a:off x="3761770" y="2803025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5530071" y="2732112"/>
            <a:ext cx="1148594" cy="1035588"/>
            <a:chOff x="3720691" y="2824413"/>
            <a:chExt cx="1341120" cy="1209172"/>
          </a:xfrm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5"/>
          <p:cNvSpPr>
            <a:spLocks/>
          </p:cNvSpPr>
          <p:nvPr/>
        </p:nvSpPr>
        <p:spPr bwMode="auto">
          <a:xfrm rot="1855731">
            <a:off x="5608723" y="2803025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7330271" y="2732112"/>
            <a:ext cx="1148594" cy="1035588"/>
            <a:chOff x="3720691" y="2824413"/>
            <a:chExt cx="1341120" cy="1209172"/>
          </a:xfrm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Freeform 5"/>
          <p:cNvSpPr>
            <a:spLocks/>
          </p:cNvSpPr>
          <p:nvPr/>
        </p:nvSpPr>
        <p:spPr bwMode="auto">
          <a:xfrm rot="1855731">
            <a:off x="7408923" y="2803025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9130471" y="2789116"/>
            <a:ext cx="1148594" cy="1035588"/>
            <a:chOff x="3720691" y="2824413"/>
            <a:chExt cx="1341120" cy="1209172"/>
          </a:xfrm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Freeform 5"/>
          <p:cNvSpPr>
            <a:spLocks/>
          </p:cNvSpPr>
          <p:nvPr/>
        </p:nvSpPr>
        <p:spPr bwMode="auto">
          <a:xfrm rot="1855731">
            <a:off x="9209123" y="2860029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KSO_Shape"/>
          <p:cNvSpPr>
            <a:spLocks/>
          </p:cNvSpPr>
          <p:nvPr/>
        </p:nvSpPr>
        <p:spPr bwMode="auto">
          <a:xfrm>
            <a:off x="2082291" y="3019991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2" name="KSO_Shape"/>
          <p:cNvSpPr>
            <a:spLocks/>
          </p:cNvSpPr>
          <p:nvPr/>
        </p:nvSpPr>
        <p:spPr bwMode="auto">
          <a:xfrm>
            <a:off x="4004146" y="3034206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3" name="KSO_Shape"/>
          <p:cNvSpPr>
            <a:spLocks/>
          </p:cNvSpPr>
          <p:nvPr/>
        </p:nvSpPr>
        <p:spPr bwMode="auto">
          <a:xfrm>
            <a:off x="5841334" y="2989502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4" name="KSO_Shape"/>
          <p:cNvSpPr>
            <a:spLocks/>
          </p:cNvSpPr>
          <p:nvPr/>
        </p:nvSpPr>
        <p:spPr bwMode="auto">
          <a:xfrm>
            <a:off x="7648458" y="3032213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5" name="KSO_Shape"/>
          <p:cNvSpPr>
            <a:spLocks/>
          </p:cNvSpPr>
          <p:nvPr/>
        </p:nvSpPr>
        <p:spPr bwMode="auto">
          <a:xfrm>
            <a:off x="9450681" y="3062986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6" name="文本框 9"/>
          <p:cNvSpPr txBox="1"/>
          <p:nvPr/>
        </p:nvSpPr>
        <p:spPr>
          <a:xfrm>
            <a:off x="1778735" y="4015623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文本框 9"/>
          <p:cNvSpPr txBox="1"/>
          <p:nvPr/>
        </p:nvSpPr>
        <p:spPr>
          <a:xfrm>
            <a:off x="1778735" y="4389902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文本框 9"/>
          <p:cNvSpPr txBox="1"/>
          <p:nvPr/>
        </p:nvSpPr>
        <p:spPr>
          <a:xfrm>
            <a:off x="3385111" y="4012876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文本框 9"/>
          <p:cNvSpPr txBox="1"/>
          <p:nvPr/>
        </p:nvSpPr>
        <p:spPr>
          <a:xfrm>
            <a:off x="3724880" y="4387155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文本框 9"/>
          <p:cNvSpPr txBox="1"/>
          <p:nvPr/>
        </p:nvSpPr>
        <p:spPr>
          <a:xfrm>
            <a:off x="5229521" y="4015623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文本框 9"/>
          <p:cNvSpPr txBox="1"/>
          <p:nvPr/>
        </p:nvSpPr>
        <p:spPr>
          <a:xfrm>
            <a:off x="5399391" y="4389902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文本框 9"/>
          <p:cNvSpPr txBox="1"/>
          <p:nvPr/>
        </p:nvSpPr>
        <p:spPr>
          <a:xfrm>
            <a:off x="7147657" y="4015623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文本框 9"/>
          <p:cNvSpPr txBox="1"/>
          <p:nvPr/>
        </p:nvSpPr>
        <p:spPr>
          <a:xfrm>
            <a:off x="7295465" y="4389902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文本框 9"/>
          <p:cNvSpPr txBox="1"/>
          <p:nvPr/>
        </p:nvSpPr>
        <p:spPr>
          <a:xfrm>
            <a:off x="8906251" y="4015623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文本框 9"/>
          <p:cNvSpPr txBox="1"/>
          <p:nvPr/>
        </p:nvSpPr>
        <p:spPr>
          <a:xfrm>
            <a:off x="9067477" y="4389902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0139683" y="2708920"/>
            <a:ext cx="278384" cy="184511"/>
            <a:chOff x="9482595" y="2565731"/>
            <a:chExt cx="278384" cy="184511"/>
          </a:xfrm>
        </p:grpSpPr>
        <p:sp>
          <p:nvSpPr>
            <p:cNvPr id="117" name="椭圆 11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339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90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900"/>
                            </p:stCondLst>
                            <p:childTnLst>
                              <p:par>
                                <p:cTn id="1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400"/>
                            </p:stCondLst>
                            <p:childTnLst>
                              <p:par>
                                <p:cTn id="1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900"/>
                            </p:stCondLst>
                            <p:childTnLst>
                              <p:par>
                                <p:cTn id="1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8" grpId="0"/>
      <p:bldP spid="79" grpId="0" animBg="1"/>
      <p:bldP spid="80" grpId="0"/>
      <p:bldP spid="84" grpId="0" animBg="1"/>
      <p:bldP spid="88" grpId="0" animBg="1"/>
      <p:bldP spid="92" grpId="0" animBg="1"/>
      <p:bldP spid="96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18D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id-ID" sz="660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69" name="文本框 9"/>
          <p:cNvSpPr txBox="1"/>
          <p:nvPr/>
        </p:nvSpPr>
        <p:spPr>
          <a:xfrm>
            <a:off x="6961683" y="2672324"/>
            <a:ext cx="210304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7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产品概述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1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产品形式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等腰三角形 1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9917496" y="3248388"/>
            <a:ext cx="1436675" cy="215444"/>
            <a:chOff x="4369395" y="3284984"/>
            <a:chExt cx="1436675" cy="215444"/>
          </a:xfrm>
        </p:grpSpPr>
        <p:sp>
          <p:nvSpPr>
            <p:cNvPr id="12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产品功能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7" name="等腰三角形 1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7033691" y="3537000"/>
            <a:ext cx="1436675" cy="215444"/>
            <a:chOff x="4369395" y="3284984"/>
            <a:chExt cx="1436675" cy="215444"/>
          </a:xfrm>
        </p:grpSpPr>
        <p:sp>
          <p:nvSpPr>
            <p:cNvPr id="14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网络营销方案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等腰三角形 1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8477336" y="3536420"/>
            <a:ext cx="1436675" cy="215444"/>
            <a:chOff x="4369395" y="3284984"/>
            <a:chExt cx="1436675" cy="215444"/>
          </a:xfrm>
        </p:grpSpPr>
        <p:sp>
          <p:nvSpPr>
            <p:cNvPr id="1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线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下推广方式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等腰三角形 1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0" name="组合 149"/>
          <p:cNvGrpSpPr/>
          <p:nvPr/>
        </p:nvGrpSpPr>
        <p:grpSpPr>
          <a:xfrm>
            <a:off x="9917496" y="3536420"/>
            <a:ext cx="1436675" cy="215444"/>
            <a:chOff x="4369395" y="3284984"/>
            <a:chExt cx="1436675" cy="215444"/>
          </a:xfrm>
        </p:grpSpPr>
        <p:sp>
          <p:nvSpPr>
            <p:cNvPr id="1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执行方式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等腰三角形 1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7037176" y="3825032"/>
            <a:ext cx="1436675" cy="215444"/>
            <a:chOff x="4369395" y="3284984"/>
            <a:chExt cx="1436675" cy="215444"/>
          </a:xfrm>
        </p:grpSpPr>
        <p:sp>
          <p:nvSpPr>
            <p:cNvPr id="1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利润来源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8" name="椭圆 1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6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3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65" name="椭圆 16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8" name="KSO_Shape"/>
          <p:cNvSpPr>
            <a:spLocks/>
          </p:cNvSpPr>
          <p:nvPr/>
        </p:nvSpPr>
        <p:spPr bwMode="auto">
          <a:xfrm>
            <a:off x="3280194" y="3093763"/>
            <a:ext cx="793106" cy="78517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742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/>
      <p:bldP spid="69" grpId="0"/>
      <p:bldP spid="163" grpId="0" animBg="1"/>
      <p:bldP spid="16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21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73051" y="2050723"/>
            <a:ext cx="4923846" cy="2962453"/>
            <a:chOff x="3022028" y="1587732"/>
            <a:chExt cx="6120680" cy="3682533"/>
          </a:xfrm>
        </p:grpSpPr>
        <p:pic>
          <p:nvPicPr>
            <p:cNvPr id="17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13611" y="2144071"/>
            <a:ext cx="670560" cy="604586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166147" y="198884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166147" y="2311838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313611" y="2968430"/>
            <a:ext cx="670560" cy="604586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166147" y="281319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166147" y="3136197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313611" y="3803971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66147" y="364874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166147" y="3971738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313611" y="4624614"/>
            <a:ext cx="670560" cy="604586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7166147" y="446938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166147" y="4792381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5603179" y="2060848"/>
            <a:ext cx="278384" cy="184511"/>
            <a:chOff x="9482595" y="2565731"/>
            <a:chExt cx="278384" cy="184511"/>
          </a:xfrm>
        </p:grpSpPr>
        <p:sp>
          <p:nvSpPr>
            <p:cNvPr id="56" name="椭圆 5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0085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5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/>
      <p:bldP spid="27" grpId="0"/>
      <p:bldP spid="35" grpId="0"/>
      <p:bldP spid="36" grpId="0"/>
      <p:bldP spid="44" grpId="0"/>
      <p:bldP spid="45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22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00113" y="2635077"/>
            <a:ext cx="1568461" cy="1414146"/>
            <a:chOff x="3720691" y="2824413"/>
            <a:chExt cx="1341120" cy="1209172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5"/>
          <p:cNvSpPr>
            <a:spLocks/>
          </p:cNvSpPr>
          <p:nvPr/>
        </p:nvSpPr>
        <p:spPr bwMode="auto">
          <a:xfrm rot="1855731">
            <a:off x="2786601" y="2739513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929235" y="3017746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2000" b="1" dirty="0" smtClean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200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194928" y="1710951"/>
            <a:ext cx="1029734" cy="928422"/>
            <a:chOff x="3720691" y="2824413"/>
            <a:chExt cx="1341120" cy="1209172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09795" y="2956023"/>
            <a:ext cx="1029734" cy="928422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25078" y="4201095"/>
            <a:ext cx="1029734" cy="928422"/>
            <a:chOff x="3720691" y="2824413"/>
            <a:chExt cx="1341120" cy="1209172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4467985" y="1879252"/>
            <a:ext cx="482959" cy="561581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4931543" y="3212975"/>
            <a:ext cx="586238" cy="4387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4458944" y="442810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50202" y="170080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下门店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449515" y="2023806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54258" y="300066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电脑终端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5953571" y="3323666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50202" y="422480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手机</a:t>
            </a:r>
            <a:r>
              <a:rPr lang="en-US" altLang="zh-CN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app</a:t>
            </a:r>
            <a:endParaRPr lang="zh-CN" altLang="en-US" b="1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5449515" y="4547802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77307" y="2348880"/>
            <a:ext cx="278384" cy="184511"/>
            <a:chOff x="9482595" y="2565731"/>
            <a:chExt cx="278384" cy="184511"/>
          </a:xfrm>
        </p:grpSpPr>
        <p:sp>
          <p:nvSpPr>
            <p:cNvPr id="39" name="椭圆 3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8490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6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产品功能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23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2401" y="2001488"/>
            <a:ext cx="1568461" cy="1414146"/>
            <a:chOff x="3720691" y="2824413"/>
            <a:chExt cx="1341120" cy="1209172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5"/>
          <p:cNvSpPr>
            <a:spLocks/>
          </p:cNvSpPr>
          <p:nvPr/>
        </p:nvSpPr>
        <p:spPr bwMode="auto">
          <a:xfrm rot="1855731">
            <a:off x="5399802" y="2105923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9"/>
          <p:cNvSpPr txBox="1"/>
          <p:nvPr/>
        </p:nvSpPr>
        <p:spPr>
          <a:xfrm>
            <a:off x="5536571" y="2366160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2000" b="1" dirty="0" smtClean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功能</a:t>
            </a:r>
            <a:endParaRPr lang="zh-CN" altLang="en-US" sz="20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131749" y="2622509"/>
            <a:ext cx="1029734" cy="928422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71287" y="3573016"/>
            <a:ext cx="1029734" cy="928422"/>
            <a:chOff x="3720691" y="2824413"/>
            <a:chExt cx="1341120" cy="1209172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69815" y="3573016"/>
            <a:ext cx="1029734" cy="928422"/>
            <a:chOff x="3720691" y="2824413"/>
            <a:chExt cx="1341120" cy="1209172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40061" y="2636912"/>
            <a:ext cx="1029734" cy="928422"/>
            <a:chOff x="3720691" y="2824413"/>
            <a:chExt cx="1341120" cy="1209172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66"/>
          <p:cNvSpPr>
            <a:spLocks noEditPoints="1"/>
          </p:cNvSpPr>
          <p:nvPr/>
        </p:nvSpPr>
        <p:spPr bwMode="auto">
          <a:xfrm>
            <a:off x="5212798" y="3877068"/>
            <a:ext cx="346712" cy="304570"/>
          </a:xfrm>
          <a:custGeom>
            <a:avLst/>
            <a:gdLst>
              <a:gd name="T0" fmla="*/ 180 w 200"/>
              <a:gd name="T1" fmla="*/ 176 h 176"/>
              <a:gd name="T2" fmla="*/ 20 w 200"/>
              <a:gd name="T3" fmla="*/ 176 h 176"/>
              <a:gd name="T4" fmla="*/ 0 w 200"/>
              <a:gd name="T5" fmla="*/ 156 h 176"/>
              <a:gd name="T6" fmla="*/ 0 w 200"/>
              <a:gd name="T7" fmla="*/ 20 h 176"/>
              <a:gd name="T8" fmla="*/ 20 w 200"/>
              <a:gd name="T9" fmla="*/ 0 h 176"/>
              <a:gd name="T10" fmla="*/ 180 w 200"/>
              <a:gd name="T11" fmla="*/ 0 h 176"/>
              <a:gd name="T12" fmla="*/ 200 w 200"/>
              <a:gd name="T13" fmla="*/ 20 h 176"/>
              <a:gd name="T14" fmla="*/ 200 w 200"/>
              <a:gd name="T15" fmla="*/ 156 h 176"/>
              <a:gd name="T16" fmla="*/ 180 w 200"/>
              <a:gd name="T17" fmla="*/ 176 h 176"/>
              <a:gd name="T18" fmla="*/ 36 w 200"/>
              <a:gd name="T19" fmla="*/ 160 h 176"/>
              <a:gd name="T20" fmla="*/ 164 w 200"/>
              <a:gd name="T21" fmla="*/ 160 h 176"/>
              <a:gd name="T22" fmla="*/ 182 w 200"/>
              <a:gd name="T23" fmla="*/ 147 h 176"/>
              <a:gd name="T24" fmla="*/ 131 w 200"/>
              <a:gd name="T25" fmla="*/ 103 h 176"/>
              <a:gd name="T26" fmla="*/ 100 w 200"/>
              <a:gd name="T27" fmla="*/ 129 h 176"/>
              <a:gd name="T28" fmla="*/ 69 w 200"/>
              <a:gd name="T29" fmla="*/ 103 h 176"/>
              <a:gd name="T30" fmla="*/ 18 w 200"/>
              <a:gd name="T31" fmla="*/ 148 h 176"/>
              <a:gd name="T32" fmla="*/ 36 w 200"/>
              <a:gd name="T33" fmla="*/ 160 h 176"/>
              <a:gd name="T34" fmla="*/ 145 w 200"/>
              <a:gd name="T35" fmla="*/ 90 h 176"/>
              <a:gd name="T36" fmla="*/ 184 w 200"/>
              <a:gd name="T37" fmla="*/ 125 h 176"/>
              <a:gd name="T38" fmla="*/ 184 w 200"/>
              <a:gd name="T39" fmla="*/ 56 h 176"/>
              <a:gd name="T40" fmla="*/ 145 w 200"/>
              <a:gd name="T41" fmla="*/ 90 h 176"/>
              <a:gd name="T42" fmla="*/ 55 w 200"/>
              <a:gd name="T43" fmla="*/ 90 h 176"/>
              <a:gd name="T44" fmla="*/ 16 w 200"/>
              <a:gd name="T45" fmla="*/ 55 h 176"/>
              <a:gd name="T46" fmla="*/ 16 w 200"/>
              <a:gd name="T47" fmla="*/ 126 h 176"/>
              <a:gd name="T48" fmla="*/ 55 w 200"/>
              <a:gd name="T49" fmla="*/ 90 h 176"/>
              <a:gd name="T50" fmla="*/ 164 w 200"/>
              <a:gd name="T51" fmla="*/ 16 h 176"/>
              <a:gd name="T52" fmla="*/ 36 w 200"/>
              <a:gd name="T53" fmla="*/ 16 h 176"/>
              <a:gd name="T54" fmla="*/ 16 w 200"/>
              <a:gd name="T55" fmla="*/ 31 h 176"/>
              <a:gd name="T56" fmla="*/ 100 w 200"/>
              <a:gd name="T57" fmla="*/ 106 h 176"/>
              <a:gd name="T58" fmla="*/ 183 w 200"/>
              <a:gd name="T59" fmla="*/ 33 h 176"/>
              <a:gd name="T60" fmla="*/ 164 w 200"/>
              <a:gd name="T6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76">
                <a:moveTo>
                  <a:pt x="180" y="176"/>
                </a:moveTo>
                <a:cubicBezTo>
                  <a:pt x="20" y="176"/>
                  <a:pt x="20" y="176"/>
                  <a:pt x="20" y="176"/>
                </a:cubicBezTo>
                <a:cubicBezTo>
                  <a:pt x="8" y="176"/>
                  <a:pt x="0" y="167"/>
                  <a:pt x="0" y="156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67"/>
                  <a:pt x="191" y="176"/>
                  <a:pt x="180" y="176"/>
                </a:cubicBezTo>
                <a:close/>
                <a:moveTo>
                  <a:pt x="36" y="160"/>
                </a:moveTo>
                <a:cubicBezTo>
                  <a:pt x="164" y="160"/>
                  <a:pt x="164" y="160"/>
                  <a:pt x="164" y="160"/>
                </a:cubicBezTo>
                <a:cubicBezTo>
                  <a:pt x="172" y="160"/>
                  <a:pt x="179" y="154"/>
                  <a:pt x="182" y="147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21" y="155"/>
                  <a:pt x="28" y="160"/>
                  <a:pt x="36" y="160"/>
                </a:cubicBezTo>
                <a:close/>
                <a:moveTo>
                  <a:pt x="145" y="90"/>
                </a:moveTo>
                <a:cubicBezTo>
                  <a:pt x="184" y="125"/>
                  <a:pt x="184" y="125"/>
                  <a:pt x="184" y="125"/>
                </a:cubicBezTo>
                <a:cubicBezTo>
                  <a:pt x="184" y="56"/>
                  <a:pt x="184" y="56"/>
                  <a:pt x="184" y="56"/>
                </a:cubicBezTo>
                <a:lnTo>
                  <a:pt x="145" y="90"/>
                </a:lnTo>
                <a:close/>
                <a:moveTo>
                  <a:pt x="55" y="90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126"/>
                  <a:pt x="16" y="126"/>
                  <a:pt x="16" y="126"/>
                </a:cubicBezTo>
                <a:lnTo>
                  <a:pt x="55" y="90"/>
                </a:lnTo>
                <a:close/>
                <a:moveTo>
                  <a:pt x="16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26" y="16"/>
                  <a:pt x="18" y="22"/>
                  <a:pt x="16" y="31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2" y="23"/>
                  <a:pt x="174" y="16"/>
                  <a:pt x="164" y="16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23"/>
          <p:cNvSpPr>
            <a:spLocks noEditPoints="1"/>
          </p:cNvSpPr>
          <p:nvPr/>
        </p:nvSpPr>
        <p:spPr bwMode="auto">
          <a:xfrm>
            <a:off x="6489546" y="3819206"/>
            <a:ext cx="390271" cy="420291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78"/>
          <p:cNvSpPr>
            <a:spLocks noEditPoints="1"/>
          </p:cNvSpPr>
          <p:nvPr/>
        </p:nvSpPr>
        <p:spPr bwMode="auto">
          <a:xfrm>
            <a:off x="7308496" y="2908358"/>
            <a:ext cx="301532" cy="385530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4426550" y="2849088"/>
            <a:ext cx="440131" cy="445076"/>
          </a:xfrm>
          <a:custGeom>
            <a:avLst/>
            <a:gdLst>
              <a:gd name="T0" fmla="*/ 99 w 197"/>
              <a:gd name="T1" fmla="*/ 30 h 199"/>
              <a:gd name="T2" fmla="*/ 106 w 197"/>
              <a:gd name="T3" fmla="*/ 15 h 199"/>
              <a:gd name="T4" fmla="*/ 99 w 197"/>
              <a:gd name="T5" fmla="*/ 0 h 199"/>
              <a:gd name="T6" fmla="*/ 91 w 197"/>
              <a:gd name="T7" fmla="*/ 15 h 199"/>
              <a:gd name="T8" fmla="*/ 99 w 197"/>
              <a:gd name="T9" fmla="*/ 30 h 199"/>
              <a:gd name="T10" fmla="*/ 64 w 197"/>
              <a:gd name="T11" fmla="*/ 39 h 199"/>
              <a:gd name="T12" fmla="*/ 63 w 197"/>
              <a:gd name="T13" fmla="*/ 22 h 199"/>
              <a:gd name="T14" fmla="*/ 49 w 197"/>
              <a:gd name="T15" fmla="*/ 13 h 199"/>
              <a:gd name="T16" fmla="*/ 50 w 197"/>
              <a:gd name="T17" fmla="*/ 30 h 199"/>
              <a:gd name="T18" fmla="*/ 64 w 197"/>
              <a:gd name="T19" fmla="*/ 39 h 199"/>
              <a:gd name="T20" fmla="*/ 175 w 197"/>
              <a:gd name="T21" fmla="*/ 63 h 199"/>
              <a:gd name="T22" fmla="*/ 184 w 197"/>
              <a:gd name="T23" fmla="*/ 49 h 199"/>
              <a:gd name="T24" fmla="*/ 167 w 197"/>
              <a:gd name="T25" fmla="*/ 50 h 199"/>
              <a:gd name="T26" fmla="*/ 158 w 197"/>
              <a:gd name="T27" fmla="*/ 64 h 199"/>
              <a:gd name="T28" fmla="*/ 175 w 197"/>
              <a:gd name="T29" fmla="*/ 63 h 199"/>
              <a:gd name="T30" fmla="*/ 133 w 197"/>
              <a:gd name="T31" fmla="*/ 39 h 199"/>
              <a:gd name="T32" fmla="*/ 147 w 197"/>
              <a:gd name="T33" fmla="*/ 30 h 199"/>
              <a:gd name="T34" fmla="*/ 148 w 197"/>
              <a:gd name="T35" fmla="*/ 13 h 199"/>
              <a:gd name="T36" fmla="*/ 134 w 197"/>
              <a:gd name="T37" fmla="*/ 22 h 199"/>
              <a:gd name="T38" fmla="*/ 133 w 197"/>
              <a:gd name="T39" fmla="*/ 39 h 199"/>
              <a:gd name="T40" fmla="*/ 47 w 197"/>
              <a:gd name="T41" fmla="*/ 119 h 199"/>
              <a:gd name="T42" fmla="*/ 100 w 197"/>
              <a:gd name="T43" fmla="*/ 74 h 199"/>
              <a:gd name="T44" fmla="*/ 153 w 197"/>
              <a:gd name="T45" fmla="*/ 123 h 199"/>
              <a:gd name="T46" fmla="*/ 155 w 197"/>
              <a:gd name="T47" fmla="*/ 123 h 199"/>
              <a:gd name="T48" fmla="*/ 161 w 197"/>
              <a:gd name="T49" fmla="*/ 99 h 199"/>
              <a:gd name="T50" fmla="*/ 101 w 197"/>
              <a:gd name="T51" fmla="*/ 39 h 199"/>
              <a:gd name="T52" fmla="*/ 40 w 197"/>
              <a:gd name="T53" fmla="*/ 99 h 199"/>
              <a:gd name="T54" fmla="*/ 45 w 197"/>
              <a:gd name="T55" fmla="*/ 119 h 199"/>
              <a:gd name="T56" fmla="*/ 47 w 197"/>
              <a:gd name="T57" fmla="*/ 119 h 199"/>
              <a:gd name="T58" fmla="*/ 22 w 197"/>
              <a:gd name="T59" fmla="*/ 63 h 199"/>
              <a:gd name="T60" fmla="*/ 39 w 197"/>
              <a:gd name="T61" fmla="*/ 64 h 199"/>
              <a:gd name="T62" fmla="*/ 30 w 197"/>
              <a:gd name="T63" fmla="*/ 50 h 199"/>
              <a:gd name="T64" fmla="*/ 13 w 197"/>
              <a:gd name="T65" fmla="*/ 49 h 199"/>
              <a:gd name="T66" fmla="*/ 22 w 197"/>
              <a:gd name="T67" fmla="*/ 63 h 199"/>
              <a:gd name="T68" fmla="*/ 183 w 197"/>
              <a:gd name="T69" fmla="*/ 91 h 199"/>
              <a:gd name="T70" fmla="*/ 168 w 197"/>
              <a:gd name="T71" fmla="*/ 99 h 199"/>
              <a:gd name="T72" fmla="*/ 183 w 197"/>
              <a:gd name="T73" fmla="*/ 107 h 199"/>
              <a:gd name="T74" fmla="*/ 197 w 197"/>
              <a:gd name="T75" fmla="*/ 99 h 199"/>
              <a:gd name="T76" fmla="*/ 183 w 197"/>
              <a:gd name="T77" fmla="*/ 91 h 199"/>
              <a:gd name="T78" fmla="*/ 29 w 197"/>
              <a:gd name="T79" fmla="*/ 99 h 199"/>
              <a:gd name="T80" fmla="*/ 15 w 197"/>
              <a:gd name="T81" fmla="*/ 91 h 199"/>
              <a:gd name="T82" fmla="*/ 0 w 197"/>
              <a:gd name="T83" fmla="*/ 99 h 199"/>
              <a:gd name="T84" fmla="*/ 15 w 197"/>
              <a:gd name="T85" fmla="*/ 107 h 199"/>
              <a:gd name="T86" fmla="*/ 29 w 197"/>
              <a:gd name="T87" fmla="*/ 99 h 199"/>
              <a:gd name="T88" fmla="*/ 176 w 197"/>
              <a:gd name="T89" fmla="*/ 158 h 199"/>
              <a:gd name="T90" fmla="*/ 175 w 197"/>
              <a:gd name="T91" fmla="*/ 158 h 199"/>
              <a:gd name="T92" fmla="*/ 175 w 197"/>
              <a:gd name="T93" fmla="*/ 157 h 199"/>
              <a:gd name="T94" fmla="*/ 147 w 197"/>
              <a:gd name="T95" fmla="*/ 129 h 199"/>
              <a:gd name="T96" fmla="*/ 144 w 197"/>
              <a:gd name="T97" fmla="*/ 130 h 199"/>
              <a:gd name="T98" fmla="*/ 102 w 197"/>
              <a:gd name="T99" fmla="*/ 89 h 199"/>
              <a:gd name="T100" fmla="*/ 61 w 197"/>
              <a:gd name="T101" fmla="*/ 127 h 199"/>
              <a:gd name="T102" fmla="*/ 41 w 197"/>
              <a:gd name="T103" fmla="*/ 140 h 199"/>
              <a:gd name="T104" fmla="*/ 42 w 197"/>
              <a:gd name="T105" fmla="*/ 141 h 199"/>
              <a:gd name="T106" fmla="*/ 16 w 197"/>
              <a:gd name="T107" fmla="*/ 169 h 199"/>
              <a:gd name="T108" fmla="*/ 43 w 197"/>
              <a:gd name="T109" fmla="*/ 199 h 199"/>
              <a:gd name="T110" fmla="*/ 176 w 197"/>
              <a:gd name="T111" fmla="*/ 199 h 199"/>
              <a:gd name="T112" fmla="*/ 195 w 197"/>
              <a:gd name="T113" fmla="*/ 177 h 199"/>
              <a:gd name="T114" fmla="*/ 176 w 197"/>
              <a:gd name="T115" fmla="*/ 1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7" h="199">
                <a:moveTo>
                  <a:pt x="99" y="30"/>
                </a:moveTo>
                <a:cubicBezTo>
                  <a:pt x="103" y="30"/>
                  <a:pt x="106" y="23"/>
                  <a:pt x="106" y="15"/>
                </a:cubicBezTo>
                <a:cubicBezTo>
                  <a:pt x="106" y="7"/>
                  <a:pt x="103" y="0"/>
                  <a:pt x="99" y="0"/>
                </a:cubicBezTo>
                <a:cubicBezTo>
                  <a:pt x="94" y="0"/>
                  <a:pt x="91" y="7"/>
                  <a:pt x="91" y="15"/>
                </a:cubicBezTo>
                <a:cubicBezTo>
                  <a:pt x="91" y="23"/>
                  <a:pt x="94" y="30"/>
                  <a:pt x="99" y="30"/>
                </a:cubicBezTo>
                <a:close/>
                <a:moveTo>
                  <a:pt x="64" y="39"/>
                </a:moveTo>
                <a:cubicBezTo>
                  <a:pt x="68" y="37"/>
                  <a:pt x="67" y="29"/>
                  <a:pt x="63" y="22"/>
                </a:cubicBezTo>
                <a:cubicBezTo>
                  <a:pt x="59" y="15"/>
                  <a:pt x="53" y="11"/>
                  <a:pt x="49" y="13"/>
                </a:cubicBezTo>
                <a:cubicBezTo>
                  <a:pt x="45" y="15"/>
                  <a:pt x="46" y="23"/>
                  <a:pt x="50" y="30"/>
                </a:cubicBezTo>
                <a:cubicBezTo>
                  <a:pt x="54" y="37"/>
                  <a:pt x="60" y="41"/>
                  <a:pt x="64" y="39"/>
                </a:cubicBezTo>
                <a:close/>
                <a:moveTo>
                  <a:pt x="175" y="63"/>
                </a:moveTo>
                <a:cubicBezTo>
                  <a:pt x="182" y="59"/>
                  <a:pt x="186" y="53"/>
                  <a:pt x="184" y="49"/>
                </a:cubicBezTo>
                <a:cubicBezTo>
                  <a:pt x="182" y="46"/>
                  <a:pt x="175" y="46"/>
                  <a:pt x="167" y="50"/>
                </a:cubicBezTo>
                <a:cubicBezTo>
                  <a:pt x="160" y="54"/>
                  <a:pt x="156" y="61"/>
                  <a:pt x="158" y="64"/>
                </a:cubicBezTo>
                <a:cubicBezTo>
                  <a:pt x="161" y="68"/>
                  <a:pt x="168" y="68"/>
                  <a:pt x="175" y="63"/>
                </a:cubicBezTo>
                <a:close/>
                <a:moveTo>
                  <a:pt x="133" y="39"/>
                </a:moveTo>
                <a:cubicBezTo>
                  <a:pt x="137" y="41"/>
                  <a:pt x="143" y="37"/>
                  <a:pt x="147" y="30"/>
                </a:cubicBezTo>
                <a:cubicBezTo>
                  <a:pt x="151" y="23"/>
                  <a:pt x="152" y="15"/>
                  <a:pt x="148" y="13"/>
                </a:cubicBezTo>
                <a:cubicBezTo>
                  <a:pt x="144" y="11"/>
                  <a:pt x="138" y="15"/>
                  <a:pt x="134" y="22"/>
                </a:cubicBezTo>
                <a:cubicBezTo>
                  <a:pt x="130" y="29"/>
                  <a:pt x="129" y="37"/>
                  <a:pt x="133" y="39"/>
                </a:cubicBezTo>
                <a:close/>
                <a:moveTo>
                  <a:pt x="47" y="119"/>
                </a:moveTo>
                <a:cubicBezTo>
                  <a:pt x="50" y="92"/>
                  <a:pt x="73" y="74"/>
                  <a:pt x="100" y="74"/>
                </a:cubicBezTo>
                <a:cubicBezTo>
                  <a:pt x="129" y="74"/>
                  <a:pt x="153" y="95"/>
                  <a:pt x="153" y="123"/>
                </a:cubicBezTo>
                <a:cubicBezTo>
                  <a:pt x="154" y="123"/>
                  <a:pt x="155" y="123"/>
                  <a:pt x="155" y="123"/>
                </a:cubicBezTo>
                <a:cubicBezTo>
                  <a:pt x="159" y="115"/>
                  <a:pt x="161" y="109"/>
                  <a:pt x="161" y="99"/>
                </a:cubicBezTo>
                <a:cubicBezTo>
                  <a:pt x="161" y="66"/>
                  <a:pt x="134" y="39"/>
                  <a:pt x="101" y="39"/>
                </a:cubicBezTo>
                <a:cubicBezTo>
                  <a:pt x="67" y="39"/>
                  <a:pt x="40" y="66"/>
                  <a:pt x="40" y="99"/>
                </a:cubicBezTo>
                <a:cubicBezTo>
                  <a:pt x="40" y="107"/>
                  <a:pt x="42" y="112"/>
                  <a:pt x="45" y="119"/>
                </a:cubicBezTo>
                <a:cubicBezTo>
                  <a:pt x="45" y="119"/>
                  <a:pt x="46" y="119"/>
                  <a:pt x="47" y="119"/>
                </a:cubicBezTo>
                <a:close/>
                <a:moveTo>
                  <a:pt x="22" y="63"/>
                </a:moveTo>
                <a:cubicBezTo>
                  <a:pt x="29" y="68"/>
                  <a:pt x="37" y="68"/>
                  <a:pt x="39" y="64"/>
                </a:cubicBezTo>
                <a:cubicBezTo>
                  <a:pt x="41" y="61"/>
                  <a:pt x="37" y="54"/>
                  <a:pt x="30" y="50"/>
                </a:cubicBezTo>
                <a:cubicBezTo>
                  <a:pt x="23" y="46"/>
                  <a:pt x="15" y="46"/>
                  <a:pt x="13" y="49"/>
                </a:cubicBezTo>
                <a:cubicBezTo>
                  <a:pt x="11" y="53"/>
                  <a:pt x="15" y="59"/>
                  <a:pt x="22" y="63"/>
                </a:cubicBezTo>
                <a:close/>
                <a:moveTo>
                  <a:pt x="183" y="91"/>
                </a:moveTo>
                <a:cubicBezTo>
                  <a:pt x="174" y="91"/>
                  <a:pt x="168" y="95"/>
                  <a:pt x="168" y="99"/>
                </a:cubicBezTo>
                <a:cubicBezTo>
                  <a:pt x="168" y="103"/>
                  <a:pt x="174" y="107"/>
                  <a:pt x="183" y="107"/>
                </a:cubicBezTo>
                <a:cubicBezTo>
                  <a:pt x="191" y="107"/>
                  <a:pt x="197" y="103"/>
                  <a:pt x="197" y="99"/>
                </a:cubicBezTo>
                <a:cubicBezTo>
                  <a:pt x="197" y="95"/>
                  <a:pt x="191" y="91"/>
                  <a:pt x="183" y="91"/>
                </a:cubicBezTo>
                <a:close/>
                <a:moveTo>
                  <a:pt x="29" y="99"/>
                </a:moveTo>
                <a:cubicBezTo>
                  <a:pt x="29" y="95"/>
                  <a:pt x="23" y="91"/>
                  <a:pt x="15" y="91"/>
                </a:cubicBezTo>
                <a:cubicBezTo>
                  <a:pt x="6" y="91"/>
                  <a:pt x="0" y="95"/>
                  <a:pt x="0" y="99"/>
                </a:cubicBezTo>
                <a:cubicBezTo>
                  <a:pt x="0" y="103"/>
                  <a:pt x="6" y="107"/>
                  <a:pt x="15" y="107"/>
                </a:cubicBezTo>
                <a:cubicBezTo>
                  <a:pt x="23" y="107"/>
                  <a:pt x="29" y="103"/>
                  <a:pt x="29" y="99"/>
                </a:cubicBezTo>
                <a:close/>
                <a:moveTo>
                  <a:pt x="176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42"/>
                  <a:pt x="162" y="129"/>
                  <a:pt x="147" y="129"/>
                </a:cubicBezTo>
                <a:cubicBezTo>
                  <a:pt x="146" y="129"/>
                  <a:pt x="145" y="129"/>
                  <a:pt x="144" y="130"/>
                </a:cubicBezTo>
                <a:cubicBezTo>
                  <a:pt x="143" y="107"/>
                  <a:pt x="125" y="89"/>
                  <a:pt x="102" y="89"/>
                </a:cubicBezTo>
                <a:cubicBezTo>
                  <a:pt x="74" y="89"/>
                  <a:pt x="63" y="106"/>
                  <a:pt x="61" y="127"/>
                </a:cubicBezTo>
                <a:cubicBezTo>
                  <a:pt x="55" y="128"/>
                  <a:pt x="43" y="125"/>
                  <a:pt x="41" y="140"/>
                </a:cubicBezTo>
                <a:cubicBezTo>
                  <a:pt x="41" y="141"/>
                  <a:pt x="41" y="141"/>
                  <a:pt x="42" y="141"/>
                </a:cubicBezTo>
                <a:cubicBezTo>
                  <a:pt x="27" y="142"/>
                  <a:pt x="16" y="154"/>
                  <a:pt x="16" y="169"/>
                </a:cubicBezTo>
                <a:cubicBezTo>
                  <a:pt x="16" y="184"/>
                  <a:pt x="28" y="199"/>
                  <a:pt x="43" y="199"/>
                </a:cubicBezTo>
                <a:cubicBezTo>
                  <a:pt x="90" y="199"/>
                  <a:pt x="152" y="199"/>
                  <a:pt x="176" y="199"/>
                </a:cubicBezTo>
                <a:cubicBezTo>
                  <a:pt x="186" y="199"/>
                  <a:pt x="195" y="188"/>
                  <a:pt x="195" y="177"/>
                </a:cubicBezTo>
                <a:cubicBezTo>
                  <a:pt x="195" y="167"/>
                  <a:pt x="186" y="158"/>
                  <a:pt x="176" y="158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95851" y="26701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天气预报功能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695164" y="299312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31955" y="41102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短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信提醒功能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2631268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84483" y="41102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闹钟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功能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383796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58514" y="26701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定位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功能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257827" y="299312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529635" y="1876337"/>
            <a:ext cx="278384" cy="184511"/>
            <a:chOff x="9482595" y="2565731"/>
            <a:chExt cx="278384" cy="184511"/>
          </a:xfrm>
        </p:grpSpPr>
        <p:sp>
          <p:nvSpPr>
            <p:cNvPr id="49" name="椭圆 4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0560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5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2" grpId="0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24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59378" y="2013246"/>
            <a:ext cx="1343688" cy="1211488"/>
            <a:chOff x="2159378" y="2013246"/>
            <a:chExt cx="1343688" cy="1211488"/>
          </a:xfrm>
        </p:grpSpPr>
        <p:grpSp>
          <p:nvGrpSpPr>
            <p:cNvPr id="18" name="组合 17"/>
            <p:cNvGrpSpPr/>
            <p:nvPr/>
          </p:nvGrpSpPr>
          <p:grpSpPr>
            <a:xfrm>
              <a:off x="2159378" y="2013246"/>
              <a:ext cx="1343688" cy="1211488"/>
              <a:chOff x="3720691" y="2824413"/>
              <a:chExt cx="1341120" cy="1209172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Freeform 5"/>
            <p:cNvSpPr>
              <a:spLocks/>
            </p:cNvSpPr>
            <p:nvPr/>
          </p:nvSpPr>
          <p:spPr bwMode="auto">
            <a:xfrm rot="1855731">
              <a:off x="2251389" y="2096204"/>
              <a:ext cx="1159666" cy="10455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2569284" y="2294916"/>
              <a:ext cx="573087" cy="544512"/>
            </a:xfrm>
            <a:custGeom>
              <a:avLst/>
              <a:gdLst>
                <a:gd name="T0" fmla="*/ 244 w 836"/>
                <a:gd name="T1" fmla="*/ 537 h 795"/>
                <a:gd name="T2" fmla="*/ 510 w 836"/>
                <a:gd name="T3" fmla="*/ 376 h 795"/>
                <a:gd name="T4" fmla="*/ 187 w 836"/>
                <a:gd name="T5" fmla="*/ 332 h 795"/>
                <a:gd name="T6" fmla="*/ 619 w 836"/>
                <a:gd name="T7" fmla="*/ 327 h 795"/>
                <a:gd name="T8" fmla="*/ 619 w 836"/>
                <a:gd name="T9" fmla="*/ 358 h 795"/>
                <a:gd name="T10" fmla="*/ 374 w 836"/>
                <a:gd name="T11" fmla="*/ 533 h 795"/>
                <a:gd name="T12" fmla="*/ 635 w 836"/>
                <a:gd name="T13" fmla="*/ 554 h 795"/>
                <a:gd name="T14" fmla="*/ 627 w 836"/>
                <a:gd name="T15" fmla="*/ 508 h 795"/>
                <a:gd name="T16" fmla="*/ 836 w 836"/>
                <a:gd name="T17" fmla="*/ 304 h 795"/>
                <a:gd name="T18" fmla="*/ 547 w 836"/>
                <a:gd name="T19" fmla="*/ 262 h 795"/>
                <a:gd name="T20" fmla="*/ 418 w 836"/>
                <a:gd name="T21" fmla="*/ 0 h 795"/>
                <a:gd name="T22" fmla="*/ 289 w 836"/>
                <a:gd name="T23" fmla="*/ 262 h 795"/>
                <a:gd name="T24" fmla="*/ 0 w 836"/>
                <a:gd name="T25" fmla="*/ 304 h 795"/>
                <a:gd name="T26" fmla="*/ 209 w 836"/>
                <a:gd name="T27" fmla="*/ 508 h 795"/>
                <a:gd name="T28" fmla="*/ 159 w 836"/>
                <a:gd name="T29" fmla="*/ 795 h 795"/>
                <a:gd name="T30" fmla="*/ 418 w 836"/>
                <a:gd name="T31" fmla="*/ 660 h 795"/>
                <a:gd name="T32" fmla="*/ 676 w 836"/>
                <a:gd name="T33" fmla="*/ 795 h 795"/>
                <a:gd name="T34" fmla="*/ 636 w 836"/>
                <a:gd name="T35" fmla="*/ 559 h 795"/>
                <a:gd name="T36" fmla="*/ 244 w 836"/>
                <a:gd name="T37" fmla="*/ 576 h 795"/>
                <a:gd name="T38" fmla="*/ 244 w 836"/>
                <a:gd name="T3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795">
                  <a:moveTo>
                    <a:pt x="244" y="537"/>
                  </a:moveTo>
                  <a:cubicBezTo>
                    <a:pt x="263" y="515"/>
                    <a:pt x="510" y="376"/>
                    <a:pt x="510" y="376"/>
                  </a:cubicBezTo>
                  <a:lnTo>
                    <a:pt x="187" y="332"/>
                  </a:lnTo>
                  <a:lnTo>
                    <a:pt x="619" y="327"/>
                  </a:lnTo>
                  <a:cubicBezTo>
                    <a:pt x="619" y="327"/>
                    <a:pt x="634" y="340"/>
                    <a:pt x="619" y="358"/>
                  </a:cubicBezTo>
                  <a:cubicBezTo>
                    <a:pt x="603" y="376"/>
                    <a:pt x="374" y="533"/>
                    <a:pt x="374" y="533"/>
                  </a:cubicBezTo>
                  <a:lnTo>
                    <a:pt x="635" y="554"/>
                  </a:lnTo>
                  <a:lnTo>
                    <a:pt x="627" y="508"/>
                  </a:lnTo>
                  <a:lnTo>
                    <a:pt x="836" y="304"/>
                  </a:lnTo>
                  <a:lnTo>
                    <a:pt x="547" y="262"/>
                  </a:lnTo>
                  <a:lnTo>
                    <a:pt x="418" y="0"/>
                  </a:lnTo>
                  <a:lnTo>
                    <a:pt x="289" y="262"/>
                  </a:lnTo>
                  <a:lnTo>
                    <a:pt x="0" y="304"/>
                  </a:lnTo>
                  <a:lnTo>
                    <a:pt x="209" y="508"/>
                  </a:lnTo>
                  <a:lnTo>
                    <a:pt x="159" y="795"/>
                  </a:lnTo>
                  <a:lnTo>
                    <a:pt x="418" y="660"/>
                  </a:lnTo>
                  <a:lnTo>
                    <a:pt x="676" y="795"/>
                  </a:lnTo>
                  <a:lnTo>
                    <a:pt x="636" y="559"/>
                  </a:lnTo>
                  <a:lnTo>
                    <a:pt x="244" y="576"/>
                  </a:lnTo>
                  <a:cubicBezTo>
                    <a:pt x="244" y="576"/>
                    <a:pt x="225" y="559"/>
                    <a:pt x="244" y="537"/>
                  </a:cubicBezTo>
                  <a:close/>
                </a:path>
              </a:pathLst>
            </a:custGeom>
            <a:solidFill>
              <a:srgbClr val="14B28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05299" y="1844824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588188" y="2094683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QQ</a:t>
            </a: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空间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587501" y="2417681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093682" y="1844824"/>
            <a:ext cx="258720" cy="233265"/>
            <a:chOff x="3720691" y="2824413"/>
            <a:chExt cx="1341120" cy="1209172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176571" y="2094683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微</a:t>
            </a: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信营销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175884" y="2417681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154041" y="4271413"/>
            <a:ext cx="1343688" cy="1211488"/>
            <a:chOff x="4154041" y="4271413"/>
            <a:chExt cx="1343688" cy="1211488"/>
          </a:xfrm>
        </p:grpSpPr>
        <p:grpSp>
          <p:nvGrpSpPr>
            <p:cNvPr id="5" name="组合 4"/>
            <p:cNvGrpSpPr/>
            <p:nvPr/>
          </p:nvGrpSpPr>
          <p:grpSpPr>
            <a:xfrm>
              <a:off x="4154041" y="4271413"/>
              <a:ext cx="1343688" cy="1211488"/>
              <a:chOff x="4154041" y="4271413"/>
              <a:chExt cx="1343688" cy="121148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154041" y="4271413"/>
                <a:ext cx="1343688" cy="1211488"/>
                <a:chOff x="3720691" y="2824413"/>
                <a:chExt cx="1341120" cy="1209172"/>
              </a:xfrm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" name="组合 2"/>
              <p:cNvGrpSpPr/>
              <p:nvPr/>
            </p:nvGrpSpPr>
            <p:grpSpPr>
              <a:xfrm>
                <a:off x="4563154" y="4657372"/>
                <a:ext cx="525462" cy="452437"/>
                <a:chOff x="6029870" y="5579754"/>
                <a:chExt cx="525462" cy="452437"/>
              </a:xfrm>
              <a:solidFill>
                <a:srgbClr val="14B28B"/>
              </a:solidFill>
            </p:grpSpPr>
            <p:sp>
              <p:nvSpPr>
                <p:cNvPr id="62" name="Freeform 14"/>
                <p:cNvSpPr>
                  <a:spLocks noEditPoints="1"/>
                </p:cNvSpPr>
                <p:nvPr/>
              </p:nvSpPr>
              <p:spPr bwMode="auto">
                <a:xfrm>
                  <a:off x="6029870" y="5648016"/>
                  <a:ext cx="482600" cy="384175"/>
                </a:xfrm>
                <a:custGeom>
                  <a:avLst/>
                  <a:gdLst>
                    <a:gd name="T0" fmla="*/ 580 w 704"/>
                    <a:gd name="T1" fmla="*/ 236 h 561"/>
                    <a:gd name="T2" fmla="*/ 564 w 704"/>
                    <a:gd name="T3" fmla="*/ 214 h 561"/>
                    <a:gd name="T4" fmla="*/ 558 w 704"/>
                    <a:gd name="T5" fmla="*/ 130 h 561"/>
                    <a:gd name="T6" fmla="*/ 409 w 704"/>
                    <a:gd name="T7" fmla="*/ 136 h 561"/>
                    <a:gd name="T8" fmla="*/ 385 w 704"/>
                    <a:gd name="T9" fmla="*/ 99 h 561"/>
                    <a:gd name="T10" fmla="*/ 264 w 704"/>
                    <a:gd name="T11" fmla="*/ 37 h 561"/>
                    <a:gd name="T12" fmla="*/ 64 w 704"/>
                    <a:gd name="T13" fmla="*/ 203 h 561"/>
                    <a:gd name="T14" fmla="*/ 8 w 704"/>
                    <a:gd name="T15" fmla="*/ 355 h 561"/>
                    <a:gd name="T16" fmla="*/ 301 w 704"/>
                    <a:gd name="T17" fmla="*/ 551 h 561"/>
                    <a:gd name="T18" fmla="*/ 652 w 704"/>
                    <a:gd name="T19" fmla="*/ 396 h 561"/>
                    <a:gd name="T20" fmla="*/ 580 w 704"/>
                    <a:gd name="T21" fmla="*/ 236 h 561"/>
                    <a:gd name="T22" fmla="*/ 310 w 704"/>
                    <a:gd name="T23" fmla="*/ 510 h 561"/>
                    <a:gd name="T24" fmla="*/ 310 w 704"/>
                    <a:gd name="T25" fmla="*/ 510 h 561"/>
                    <a:gd name="T26" fmla="*/ 82 w 704"/>
                    <a:gd name="T27" fmla="*/ 368 h 561"/>
                    <a:gd name="T28" fmla="*/ 310 w 704"/>
                    <a:gd name="T29" fmla="*/ 210 h 561"/>
                    <a:gd name="T30" fmla="*/ 539 w 704"/>
                    <a:gd name="T31" fmla="*/ 340 h 561"/>
                    <a:gd name="T32" fmla="*/ 310 w 704"/>
                    <a:gd name="T33" fmla="*/ 510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4" h="561">
                      <a:moveTo>
                        <a:pt x="580" y="236"/>
                      </a:moveTo>
                      <a:cubicBezTo>
                        <a:pt x="550" y="230"/>
                        <a:pt x="564" y="214"/>
                        <a:pt x="564" y="214"/>
                      </a:cubicBezTo>
                      <a:cubicBezTo>
                        <a:pt x="564" y="214"/>
                        <a:pt x="594" y="165"/>
                        <a:pt x="558" y="130"/>
                      </a:cubicBezTo>
                      <a:cubicBezTo>
                        <a:pt x="515" y="86"/>
                        <a:pt x="409" y="136"/>
                        <a:pt x="409" y="136"/>
                      </a:cubicBezTo>
                      <a:cubicBezTo>
                        <a:pt x="368" y="148"/>
                        <a:pt x="379" y="130"/>
                        <a:pt x="385" y="99"/>
                      </a:cubicBezTo>
                      <a:cubicBezTo>
                        <a:pt x="385" y="62"/>
                        <a:pt x="372" y="0"/>
                        <a:pt x="264" y="37"/>
                      </a:cubicBezTo>
                      <a:cubicBezTo>
                        <a:pt x="157" y="74"/>
                        <a:pt x="64" y="203"/>
                        <a:pt x="64" y="203"/>
                      </a:cubicBezTo>
                      <a:cubicBezTo>
                        <a:pt x="0" y="289"/>
                        <a:pt x="8" y="355"/>
                        <a:pt x="8" y="355"/>
                      </a:cubicBezTo>
                      <a:cubicBezTo>
                        <a:pt x="24" y="501"/>
                        <a:pt x="180" y="542"/>
                        <a:pt x="301" y="551"/>
                      </a:cubicBezTo>
                      <a:cubicBezTo>
                        <a:pt x="428" y="561"/>
                        <a:pt x="600" y="507"/>
                        <a:pt x="652" y="396"/>
                      </a:cubicBezTo>
                      <a:cubicBezTo>
                        <a:pt x="704" y="286"/>
                        <a:pt x="610" y="242"/>
                        <a:pt x="580" y="236"/>
                      </a:cubicBezTo>
                      <a:close/>
                      <a:moveTo>
                        <a:pt x="310" y="510"/>
                      </a:moveTo>
                      <a:lnTo>
                        <a:pt x="310" y="510"/>
                      </a:lnTo>
                      <a:cubicBezTo>
                        <a:pt x="184" y="516"/>
                        <a:pt x="82" y="452"/>
                        <a:pt x="82" y="368"/>
                      </a:cubicBezTo>
                      <a:cubicBezTo>
                        <a:pt x="82" y="283"/>
                        <a:pt x="184" y="216"/>
                        <a:pt x="310" y="210"/>
                      </a:cubicBezTo>
                      <a:cubicBezTo>
                        <a:pt x="437" y="204"/>
                        <a:pt x="539" y="256"/>
                        <a:pt x="539" y="340"/>
                      </a:cubicBezTo>
                      <a:cubicBezTo>
                        <a:pt x="539" y="425"/>
                        <a:pt x="437" y="504"/>
                        <a:pt x="310" y="5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15"/>
                <p:cNvSpPr>
                  <a:spLocks noEditPoints="1"/>
                </p:cNvSpPr>
                <p:nvPr/>
              </p:nvSpPr>
              <p:spPr bwMode="auto">
                <a:xfrm>
                  <a:off x="6137820" y="5819466"/>
                  <a:ext cx="190500" cy="169862"/>
                </a:xfrm>
                <a:custGeom>
                  <a:avLst/>
                  <a:gdLst>
                    <a:gd name="T0" fmla="*/ 127 w 277"/>
                    <a:gd name="T1" fmla="*/ 15 h 246"/>
                    <a:gd name="T2" fmla="*/ 15 w 277"/>
                    <a:gd name="T3" fmla="*/ 148 h 246"/>
                    <a:gd name="T4" fmla="*/ 49 w 277"/>
                    <a:gd name="T5" fmla="*/ 205 h 246"/>
                    <a:gd name="T6" fmla="*/ 239 w 277"/>
                    <a:gd name="T7" fmla="*/ 171 h 246"/>
                    <a:gd name="T8" fmla="*/ 127 w 277"/>
                    <a:gd name="T9" fmla="*/ 15 h 246"/>
                    <a:gd name="T10" fmla="*/ 95 w 277"/>
                    <a:gd name="T11" fmla="*/ 182 h 246"/>
                    <a:gd name="T12" fmla="*/ 95 w 277"/>
                    <a:gd name="T13" fmla="*/ 182 h 246"/>
                    <a:gd name="T14" fmla="*/ 52 w 277"/>
                    <a:gd name="T15" fmla="*/ 151 h 246"/>
                    <a:gd name="T16" fmla="*/ 93 w 277"/>
                    <a:gd name="T17" fmla="*/ 108 h 246"/>
                    <a:gd name="T18" fmla="*/ 138 w 277"/>
                    <a:gd name="T19" fmla="*/ 141 h 246"/>
                    <a:gd name="T20" fmla="*/ 95 w 277"/>
                    <a:gd name="T21" fmla="*/ 182 h 246"/>
                    <a:gd name="T22" fmla="*/ 170 w 277"/>
                    <a:gd name="T23" fmla="*/ 118 h 246"/>
                    <a:gd name="T24" fmla="*/ 170 w 277"/>
                    <a:gd name="T25" fmla="*/ 118 h 246"/>
                    <a:gd name="T26" fmla="*/ 148 w 277"/>
                    <a:gd name="T27" fmla="*/ 116 h 246"/>
                    <a:gd name="T28" fmla="*/ 153 w 277"/>
                    <a:gd name="T29" fmla="*/ 92 h 246"/>
                    <a:gd name="T30" fmla="*/ 177 w 277"/>
                    <a:gd name="T31" fmla="*/ 94 h 246"/>
                    <a:gd name="T32" fmla="*/ 170 w 277"/>
                    <a:gd name="T33" fmla="*/ 118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77" h="246">
                      <a:moveTo>
                        <a:pt x="127" y="15"/>
                      </a:moveTo>
                      <a:cubicBezTo>
                        <a:pt x="0" y="29"/>
                        <a:pt x="15" y="148"/>
                        <a:pt x="15" y="148"/>
                      </a:cubicBezTo>
                      <a:cubicBezTo>
                        <a:pt x="15" y="148"/>
                        <a:pt x="13" y="186"/>
                        <a:pt x="49" y="205"/>
                      </a:cubicBezTo>
                      <a:cubicBezTo>
                        <a:pt x="123" y="246"/>
                        <a:pt x="200" y="221"/>
                        <a:pt x="239" y="171"/>
                      </a:cubicBezTo>
                      <a:cubicBezTo>
                        <a:pt x="277" y="121"/>
                        <a:pt x="255" y="0"/>
                        <a:pt x="127" y="15"/>
                      </a:cubicBezTo>
                      <a:close/>
                      <a:moveTo>
                        <a:pt x="95" y="182"/>
                      </a:moveTo>
                      <a:lnTo>
                        <a:pt x="95" y="182"/>
                      </a:lnTo>
                      <a:cubicBezTo>
                        <a:pt x="71" y="184"/>
                        <a:pt x="52" y="171"/>
                        <a:pt x="52" y="151"/>
                      </a:cubicBezTo>
                      <a:cubicBezTo>
                        <a:pt x="52" y="131"/>
                        <a:pt x="69" y="110"/>
                        <a:pt x="93" y="108"/>
                      </a:cubicBezTo>
                      <a:cubicBezTo>
                        <a:pt x="120" y="105"/>
                        <a:pt x="138" y="121"/>
                        <a:pt x="138" y="141"/>
                      </a:cubicBezTo>
                      <a:cubicBezTo>
                        <a:pt x="138" y="161"/>
                        <a:pt x="119" y="179"/>
                        <a:pt x="95" y="182"/>
                      </a:cubicBezTo>
                      <a:close/>
                      <a:moveTo>
                        <a:pt x="170" y="118"/>
                      </a:moveTo>
                      <a:lnTo>
                        <a:pt x="170" y="118"/>
                      </a:lnTo>
                      <a:cubicBezTo>
                        <a:pt x="162" y="124"/>
                        <a:pt x="152" y="123"/>
                        <a:pt x="148" y="116"/>
                      </a:cubicBezTo>
                      <a:cubicBezTo>
                        <a:pt x="143" y="109"/>
                        <a:pt x="145" y="98"/>
                        <a:pt x="153" y="92"/>
                      </a:cubicBezTo>
                      <a:cubicBezTo>
                        <a:pt x="163" y="85"/>
                        <a:pt x="173" y="87"/>
                        <a:pt x="177" y="94"/>
                      </a:cubicBezTo>
                      <a:cubicBezTo>
                        <a:pt x="181" y="101"/>
                        <a:pt x="178" y="112"/>
                        <a:pt x="170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16"/>
                <p:cNvSpPr>
                  <a:spLocks/>
                </p:cNvSpPr>
                <p:nvPr/>
              </p:nvSpPr>
              <p:spPr bwMode="auto">
                <a:xfrm>
                  <a:off x="6377532" y="5579754"/>
                  <a:ext cx="177800" cy="200025"/>
                </a:xfrm>
                <a:custGeom>
                  <a:avLst/>
                  <a:gdLst>
                    <a:gd name="T0" fmla="*/ 256 w 259"/>
                    <a:gd name="T1" fmla="*/ 269 h 293"/>
                    <a:gd name="T2" fmla="*/ 257 w 259"/>
                    <a:gd name="T3" fmla="*/ 262 h 293"/>
                    <a:gd name="T4" fmla="*/ 259 w 259"/>
                    <a:gd name="T5" fmla="*/ 228 h 293"/>
                    <a:gd name="T6" fmla="*/ 32 w 259"/>
                    <a:gd name="T7" fmla="*/ 0 h 293"/>
                    <a:gd name="T8" fmla="*/ 0 w 259"/>
                    <a:gd name="T9" fmla="*/ 31 h 293"/>
                    <a:gd name="T10" fmla="*/ 32 w 259"/>
                    <a:gd name="T11" fmla="*/ 63 h 293"/>
                    <a:gd name="T12" fmla="*/ 196 w 259"/>
                    <a:gd name="T13" fmla="*/ 228 h 293"/>
                    <a:gd name="T14" fmla="*/ 194 w 259"/>
                    <a:gd name="T15" fmla="*/ 258 h 293"/>
                    <a:gd name="T16" fmla="*/ 194 w 259"/>
                    <a:gd name="T17" fmla="*/ 258 h 293"/>
                    <a:gd name="T18" fmla="*/ 194 w 259"/>
                    <a:gd name="T19" fmla="*/ 261 h 293"/>
                    <a:gd name="T20" fmla="*/ 225 w 259"/>
                    <a:gd name="T21" fmla="*/ 293 h 293"/>
                    <a:gd name="T22" fmla="*/ 256 w 259"/>
                    <a:gd name="T23" fmla="*/ 269 h 293"/>
                    <a:gd name="T24" fmla="*/ 256 w 259"/>
                    <a:gd name="T25" fmla="*/ 269 h 293"/>
                    <a:gd name="T26" fmla="*/ 256 w 259"/>
                    <a:gd name="T27" fmla="*/ 269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9" h="293">
                      <a:moveTo>
                        <a:pt x="256" y="269"/>
                      </a:moveTo>
                      <a:cubicBezTo>
                        <a:pt x="256" y="267"/>
                        <a:pt x="257" y="264"/>
                        <a:pt x="257" y="262"/>
                      </a:cubicBezTo>
                      <a:cubicBezTo>
                        <a:pt x="258" y="250"/>
                        <a:pt x="259" y="239"/>
                        <a:pt x="259" y="228"/>
                      </a:cubicBezTo>
                      <a:cubicBezTo>
                        <a:pt x="259" y="102"/>
                        <a:pt x="157" y="0"/>
                        <a:pt x="32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49"/>
                        <a:pt x="14" y="63"/>
                        <a:pt x="32" y="63"/>
                      </a:cubicBezTo>
                      <a:cubicBezTo>
                        <a:pt x="123" y="63"/>
                        <a:pt x="196" y="137"/>
                        <a:pt x="196" y="228"/>
                      </a:cubicBezTo>
                      <a:cubicBezTo>
                        <a:pt x="196" y="238"/>
                        <a:pt x="196" y="248"/>
                        <a:pt x="194" y="258"/>
                      </a:cubicBezTo>
                      <a:lnTo>
                        <a:pt x="194" y="258"/>
                      </a:lnTo>
                      <a:cubicBezTo>
                        <a:pt x="194" y="259"/>
                        <a:pt x="194" y="260"/>
                        <a:pt x="194" y="261"/>
                      </a:cubicBezTo>
                      <a:cubicBezTo>
                        <a:pt x="194" y="279"/>
                        <a:pt x="208" y="293"/>
                        <a:pt x="225" y="293"/>
                      </a:cubicBezTo>
                      <a:cubicBezTo>
                        <a:pt x="240" y="293"/>
                        <a:pt x="252" y="283"/>
                        <a:pt x="256" y="269"/>
                      </a:cubicBezTo>
                      <a:lnTo>
                        <a:pt x="256" y="269"/>
                      </a:lnTo>
                      <a:cubicBezTo>
                        <a:pt x="256" y="269"/>
                        <a:pt x="256" y="269"/>
                        <a:pt x="256" y="2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17"/>
                <p:cNvSpPr>
                  <a:spLocks/>
                </p:cNvSpPr>
                <p:nvPr/>
              </p:nvSpPr>
              <p:spPr bwMode="auto">
                <a:xfrm>
                  <a:off x="6382295" y="5649604"/>
                  <a:ext cx="103187" cy="112712"/>
                </a:xfrm>
                <a:custGeom>
                  <a:avLst/>
                  <a:gdLst>
                    <a:gd name="T0" fmla="*/ 151 w 152"/>
                    <a:gd name="T1" fmla="*/ 137 h 164"/>
                    <a:gd name="T2" fmla="*/ 152 w 152"/>
                    <a:gd name="T3" fmla="*/ 126 h 164"/>
                    <a:gd name="T4" fmla="*/ 26 w 152"/>
                    <a:gd name="T5" fmla="*/ 0 h 164"/>
                    <a:gd name="T6" fmla="*/ 0 w 152"/>
                    <a:gd name="T7" fmla="*/ 26 h 164"/>
                    <a:gd name="T8" fmla="*/ 26 w 152"/>
                    <a:gd name="T9" fmla="*/ 52 h 164"/>
                    <a:gd name="T10" fmla="*/ 99 w 152"/>
                    <a:gd name="T11" fmla="*/ 126 h 164"/>
                    <a:gd name="T12" fmla="*/ 99 w 152"/>
                    <a:gd name="T13" fmla="*/ 135 h 164"/>
                    <a:gd name="T14" fmla="*/ 99 w 152"/>
                    <a:gd name="T15" fmla="*/ 135 h 164"/>
                    <a:gd name="T16" fmla="*/ 99 w 152"/>
                    <a:gd name="T17" fmla="*/ 138 h 164"/>
                    <a:gd name="T18" fmla="*/ 125 w 152"/>
                    <a:gd name="T19" fmla="*/ 164 h 164"/>
                    <a:gd name="T20" fmla="*/ 151 w 152"/>
                    <a:gd name="T21" fmla="*/ 142 h 164"/>
                    <a:gd name="T22" fmla="*/ 151 w 152"/>
                    <a:gd name="T23" fmla="*/ 142 h 164"/>
                    <a:gd name="T24" fmla="*/ 151 w 152"/>
                    <a:gd name="T25" fmla="*/ 140 h 164"/>
                    <a:gd name="T26" fmla="*/ 151 w 152"/>
                    <a:gd name="T27" fmla="*/ 138 h 164"/>
                    <a:gd name="T28" fmla="*/ 151 w 152"/>
                    <a:gd name="T29" fmla="*/ 137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2" h="164">
                      <a:moveTo>
                        <a:pt x="151" y="137"/>
                      </a:moveTo>
                      <a:cubicBezTo>
                        <a:pt x="152" y="133"/>
                        <a:pt x="152" y="130"/>
                        <a:pt x="152" y="126"/>
                      </a:cubicBezTo>
                      <a:cubicBezTo>
                        <a:pt x="152" y="56"/>
                        <a:pt x="95" y="0"/>
                        <a:pt x="26" y="0"/>
                      </a:cubicBezTo>
                      <a:cubicBezTo>
                        <a:pt x="11" y="0"/>
                        <a:pt x="0" y="11"/>
                        <a:pt x="0" y="26"/>
                      </a:cubicBezTo>
                      <a:cubicBezTo>
                        <a:pt x="0" y="40"/>
                        <a:pt x="11" y="52"/>
                        <a:pt x="26" y="52"/>
                      </a:cubicBezTo>
                      <a:cubicBezTo>
                        <a:pt x="66" y="52"/>
                        <a:pt x="99" y="85"/>
                        <a:pt x="99" y="126"/>
                      </a:cubicBezTo>
                      <a:cubicBezTo>
                        <a:pt x="99" y="129"/>
                        <a:pt x="99" y="132"/>
                        <a:pt x="99" y="135"/>
                      </a:cubicBezTo>
                      <a:lnTo>
                        <a:pt x="99" y="135"/>
                      </a:lnTo>
                      <a:cubicBezTo>
                        <a:pt x="99" y="136"/>
                        <a:pt x="99" y="137"/>
                        <a:pt x="99" y="138"/>
                      </a:cubicBezTo>
                      <a:cubicBezTo>
                        <a:pt x="99" y="153"/>
                        <a:pt x="111" y="164"/>
                        <a:pt x="125" y="164"/>
                      </a:cubicBezTo>
                      <a:cubicBezTo>
                        <a:pt x="138" y="164"/>
                        <a:pt x="149" y="154"/>
                        <a:pt x="151" y="142"/>
                      </a:cubicBezTo>
                      <a:lnTo>
                        <a:pt x="151" y="142"/>
                      </a:lnTo>
                      <a:cubicBezTo>
                        <a:pt x="151" y="141"/>
                        <a:pt x="151" y="140"/>
                        <a:pt x="151" y="140"/>
                      </a:cubicBezTo>
                      <a:cubicBezTo>
                        <a:pt x="151" y="139"/>
                        <a:pt x="151" y="139"/>
                        <a:pt x="151" y="138"/>
                      </a:cubicBezTo>
                      <a:cubicBezTo>
                        <a:pt x="151" y="138"/>
                        <a:pt x="151" y="138"/>
                        <a:pt x="151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4246052" y="4354371"/>
              <a:ext cx="1159666" cy="10455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99962" y="4102991"/>
            <a:ext cx="258720" cy="233265"/>
            <a:chOff x="3720691" y="2824413"/>
            <a:chExt cx="1341120" cy="1209172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5582851" y="435285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新</a:t>
            </a: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浪微博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5582164" y="4675848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47761" y="2013246"/>
            <a:ext cx="1343688" cy="1211488"/>
            <a:chOff x="6747761" y="2013246"/>
            <a:chExt cx="1343688" cy="1211488"/>
          </a:xfrm>
        </p:grpSpPr>
        <p:grpSp>
          <p:nvGrpSpPr>
            <p:cNvPr id="28" name="组合 27"/>
            <p:cNvGrpSpPr/>
            <p:nvPr/>
          </p:nvGrpSpPr>
          <p:grpSpPr>
            <a:xfrm>
              <a:off x="6747761" y="2013246"/>
              <a:ext cx="1343688" cy="1211488"/>
              <a:chOff x="3720691" y="2824413"/>
              <a:chExt cx="1341120" cy="1209172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6839772" y="2096204"/>
              <a:ext cx="1159666" cy="10455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140205" y="2411751"/>
              <a:ext cx="558800" cy="460375"/>
              <a:chOff x="5227265" y="1750343"/>
              <a:chExt cx="558800" cy="460375"/>
            </a:xfrm>
            <a:solidFill>
              <a:srgbClr val="14B28B"/>
            </a:solidFill>
          </p:grpSpPr>
          <p:sp>
            <p:nvSpPr>
              <p:cNvPr id="58" name="Freeform 10"/>
              <p:cNvSpPr>
                <a:spLocks noEditPoints="1"/>
              </p:cNvSpPr>
              <p:nvPr/>
            </p:nvSpPr>
            <p:spPr bwMode="auto">
              <a:xfrm>
                <a:off x="5227265" y="1750343"/>
                <a:ext cx="396875" cy="361950"/>
              </a:xfrm>
              <a:custGeom>
                <a:avLst/>
                <a:gdLst>
                  <a:gd name="T0" fmla="*/ 568 w 580"/>
                  <a:gd name="T1" fmla="*/ 207 h 528"/>
                  <a:gd name="T2" fmla="*/ 580 w 580"/>
                  <a:gd name="T3" fmla="*/ 207 h 528"/>
                  <a:gd name="T4" fmla="*/ 292 w 580"/>
                  <a:gd name="T5" fmla="*/ 0 h 528"/>
                  <a:gd name="T6" fmla="*/ 0 w 580"/>
                  <a:gd name="T7" fmla="*/ 244 h 528"/>
                  <a:gd name="T8" fmla="*/ 114 w 580"/>
                  <a:gd name="T9" fmla="*/ 438 h 528"/>
                  <a:gd name="T10" fmla="*/ 117 w 580"/>
                  <a:gd name="T11" fmla="*/ 440 h 528"/>
                  <a:gd name="T12" fmla="*/ 89 w 580"/>
                  <a:gd name="T13" fmla="*/ 528 h 528"/>
                  <a:gd name="T14" fmla="*/ 194 w 580"/>
                  <a:gd name="T15" fmla="*/ 475 h 528"/>
                  <a:gd name="T16" fmla="*/ 199 w 580"/>
                  <a:gd name="T17" fmla="*/ 476 h 528"/>
                  <a:gd name="T18" fmla="*/ 292 w 580"/>
                  <a:gd name="T19" fmla="*/ 488 h 528"/>
                  <a:gd name="T20" fmla="*/ 311 w 580"/>
                  <a:gd name="T21" fmla="*/ 488 h 528"/>
                  <a:gd name="T22" fmla="*/ 302 w 580"/>
                  <a:gd name="T23" fmla="*/ 430 h 528"/>
                  <a:gd name="T24" fmla="*/ 568 w 580"/>
                  <a:gd name="T25" fmla="*/ 207 h 528"/>
                  <a:gd name="T26" fmla="*/ 393 w 580"/>
                  <a:gd name="T27" fmla="*/ 121 h 528"/>
                  <a:gd name="T28" fmla="*/ 393 w 580"/>
                  <a:gd name="T29" fmla="*/ 121 h 528"/>
                  <a:gd name="T30" fmla="*/ 434 w 580"/>
                  <a:gd name="T31" fmla="*/ 160 h 528"/>
                  <a:gd name="T32" fmla="*/ 393 w 580"/>
                  <a:gd name="T33" fmla="*/ 200 h 528"/>
                  <a:gd name="T34" fmla="*/ 352 w 580"/>
                  <a:gd name="T35" fmla="*/ 160 h 528"/>
                  <a:gd name="T36" fmla="*/ 393 w 580"/>
                  <a:gd name="T37" fmla="*/ 121 h 528"/>
                  <a:gd name="T38" fmla="*/ 190 w 580"/>
                  <a:gd name="T39" fmla="*/ 200 h 528"/>
                  <a:gd name="T40" fmla="*/ 190 w 580"/>
                  <a:gd name="T41" fmla="*/ 200 h 528"/>
                  <a:gd name="T42" fmla="*/ 149 w 580"/>
                  <a:gd name="T43" fmla="*/ 160 h 528"/>
                  <a:gd name="T44" fmla="*/ 190 w 580"/>
                  <a:gd name="T45" fmla="*/ 121 h 528"/>
                  <a:gd name="T46" fmla="*/ 231 w 580"/>
                  <a:gd name="T47" fmla="*/ 160 h 528"/>
                  <a:gd name="T48" fmla="*/ 190 w 580"/>
                  <a:gd name="T49" fmla="*/ 20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0" h="528">
                    <a:moveTo>
                      <a:pt x="568" y="207"/>
                    </a:moveTo>
                    <a:cubicBezTo>
                      <a:pt x="572" y="207"/>
                      <a:pt x="576" y="207"/>
                      <a:pt x="580" y="207"/>
                    </a:cubicBezTo>
                    <a:cubicBezTo>
                      <a:pt x="559" y="90"/>
                      <a:pt x="438" y="0"/>
                      <a:pt x="292" y="0"/>
                    </a:cubicBezTo>
                    <a:cubicBezTo>
                      <a:pt x="130" y="0"/>
                      <a:pt x="0" y="110"/>
                      <a:pt x="0" y="244"/>
                    </a:cubicBezTo>
                    <a:cubicBezTo>
                      <a:pt x="0" y="323"/>
                      <a:pt x="45" y="394"/>
                      <a:pt x="114" y="438"/>
                    </a:cubicBezTo>
                    <a:cubicBezTo>
                      <a:pt x="115" y="439"/>
                      <a:pt x="117" y="440"/>
                      <a:pt x="117" y="440"/>
                    </a:cubicBezTo>
                    <a:lnTo>
                      <a:pt x="89" y="528"/>
                    </a:lnTo>
                    <a:lnTo>
                      <a:pt x="194" y="475"/>
                    </a:lnTo>
                    <a:cubicBezTo>
                      <a:pt x="194" y="475"/>
                      <a:pt x="198" y="476"/>
                      <a:pt x="199" y="476"/>
                    </a:cubicBezTo>
                    <a:cubicBezTo>
                      <a:pt x="228" y="484"/>
                      <a:pt x="259" y="488"/>
                      <a:pt x="292" y="488"/>
                    </a:cubicBezTo>
                    <a:cubicBezTo>
                      <a:pt x="298" y="488"/>
                      <a:pt x="305" y="488"/>
                      <a:pt x="311" y="488"/>
                    </a:cubicBezTo>
                    <a:cubicBezTo>
                      <a:pt x="305" y="469"/>
                      <a:pt x="302" y="450"/>
                      <a:pt x="302" y="430"/>
                    </a:cubicBezTo>
                    <a:cubicBezTo>
                      <a:pt x="302" y="307"/>
                      <a:pt x="421" y="207"/>
                      <a:pt x="568" y="207"/>
                    </a:cubicBezTo>
                    <a:close/>
                    <a:moveTo>
                      <a:pt x="393" y="121"/>
                    </a:moveTo>
                    <a:lnTo>
                      <a:pt x="393" y="121"/>
                    </a:lnTo>
                    <a:cubicBezTo>
                      <a:pt x="416" y="121"/>
                      <a:pt x="434" y="138"/>
                      <a:pt x="434" y="160"/>
                    </a:cubicBezTo>
                    <a:cubicBezTo>
                      <a:pt x="434" y="182"/>
                      <a:pt x="416" y="200"/>
                      <a:pt x="393" y="200"/>
                    </a:cubicBezTo>
                    <a:cubicBezTo>
                      <a:pt x="370" y="200"/>
                      <a:pt x="352" y="182"/>
                      <a:pt x="352" y="160"/>
                    </a:cubicBezTo>
                    <a:cubicBezTo>
                      <a:pt x="352" y="138"/>
                      <a:pt x="370" y="121"/>
                      <a:pt x="393" y="121"/>
                    </a:cubicBezTo>
                    <a:close/>
                    <a:moveTo>
                      <a:pt x="190" y="200"/>
                    </a:moveTo>
                    <a:lnTo>
                      <a:pt x="190" y="200"/>
                    </a:lnTo>
                    <a:cubicBezTo>
                      <a:pt x="167" y="200"/>
                      <a:pt x="149" y="182"/>
                      <a:pt x="149" y="160"/>
                    </a:cubicBezTo>
                    <a:cubicBezTo>
                      <a:pt x="149" y="138"/>
                      <a:pt x="167" y="121"/>
                      <a:pt x="190" y="121"/>
                    </a:cubicBezTo>
                    <a:cubicBezTo>
                      <a:pt x="213" y="121"/>
                      <a:pt x="231" y="138"/>
                      <a:pt x="231" y="160"/>
                    </a:cubicBezTo>
                    <a:cubicBezTo>
                      <a:pt x="231" y="182"/>
                      <a:pt x="213" y="200"/>
                      <a:pt x="19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1"/>
              <p:cNvSpPr>
                <a:spLocks noEditPoints="1"/>
              </p:cNvSpPr>
              <p:nvPr/>
            </p:nvSpPr>
            <p:spPr bwMode="auto">
              <a:xfrm>
                <a:off x="5449515" y="1904331"/>
                <a:ext cx="336550" cy="306387"/>
              </a:xfrm>
              <a:custGeom>
                <a:avLst/>
                <a:gdLst>
                  <a:gd name="T0" fmla="*/ 0 w 493"/>
                  <a:gd name="T1" fmla="*/ 206 h 446"/>
                  <a:gd name="T2" fmla="*/ 247 w 493"/>
                  <a:gd name="T3" fmla="*/ 412 h 446"/>
                  <a:gd name="T4" fmla="*/ 325 w 493"/>
                  <a:gd name="T5" fmla="*/ 402 h 446"/>
                  <a:gd name="T6" fmla="*/ 329 w 493"/>
                  <a:gd name="T7" fmla="*/ 401 h 446"/>
                  <a:gd name="T8" fmla="*/ 418 w 493"/>
                  <a:gd name="T9" fmla="*/ 446 h 446"/>
                  <a:gd name="T10" fmla="*/ 394 w 493"/>
                  <a:gd name="T11" fmla="*/ 371 h 446"/>
                  <a:gd name="T12" fmla="*/ 397 w 493"/>
                  <a:gd name="T13" fmla="*/ 370 h 446"/>
                  <a:gd name="T14" fmla="*/ 493 w 493"/>
                  <a:gd name="T15" fmla="*/ 206 h 446"/>
                  <a:gd name="T16" fmla="*/ 247 w 493"/>
                  <a:gd name="T17" fmla="*/ 0 h 446"/>
                  <a:gd name="T18" fmla="*/ 0 w 493"/>
                  <a:gd name="T19" fmla="*/ 206 h 446"/>
                  <a:gd name="T20" fmla="*/ 298 w 493"/>
                  <a:gd name="T21" fmla="*/ 135 h 446"/>
                  <a:gd name="T22" fmla="*/ 298 w 493"/>
                  <a:gd name="T23" fmla="*/ 135 h 446"/>
                  <a:gd name="T24" fmla="*/ 333 w 493"/>
                  <a:gd name="T25" fmla="*/ 102 h 446"/>
                  <a:gd name="T26" fmla="*/ 367 w 493"/>
                  <a:gd name="T27" fmla="*/ 135 h 446"/>
                  <a:gd name="T28" fmla="*/ 333 w 493"/>
                  <a:gd name="T29" fmla="*/ 169 h 446"/>
                  <a:gd name="T30" fmla="*/ 298 w 493"/>
                  <a:gd name="T31" fmla="*/ 135 h 446"/>
                  <a:gd name="T32" fmla="*/ 127 w 493"/>
                  <a:gd name="T33" fmla="*/ 135 h 446"/>
                  <a:gd name="T34" fmla="*/ 127 w 493"/>
                  <a:gd name="T35" fmla="*/ 135 h 446"/>
                  <a:gd name="T36" fmla="*/ 161 w 493"/>
                  <a:gd name="T37" fmla="*/ 102 h 446"/>
                  <a:gd name="T38" fmla="*/ 196 w 493"/>
                  <a:gd name="T39" fmla="*/ 135 h 446"/>
                  <a:gd name="T40" fmla="*/ 161 w 493"/>
                  <a:gd name="T41" fmla="*/ 169 h 446"/>
                  <a:gd name="T42" fmla="*/ 127 w 493"/>
                  <a:gd name="T43" fmla="*/ 135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3" h="446">
                    <a:moveTo>
                      <a:pt x="0" y="206"/>
                    </a:moveTo>
                    <a:cubicBezTo>
                      <a:pt x="0" y="320"/>
                      <a:pt x="111" y="412"/>
                      <a:pt x="247" y="412"/>
                    </a:cubicBezTo>
                    <a:cubicBezTo>
                      <a:pt x="274" y="412"/>
                      <a:pt x="300" y="409"/>
                      <a:pt x="325" y="402"/>
                    </a:cubicBezTo>
                    <a:cubicBezTo>
                      <a:pt x="326" y="401"/>
                      <a:pt x="329" y="401"/>
                      <a:pt x="329" y="401"/>
                    </a:cubicBezTo>
                    <a:lnTo>
                      <a:pt x="418" y="446"/>
                    </a:lnTo>
                    <a:lnTo>
                      <a:pt x="394" y="371"/>
                    </a:lnTo>
                    <a:cubicBezTo>
                      <a:pt x="394" y="371"/>
                      <a:pt x="396" y="370"/>
                      <a:pt x="397" y="370"/>
                    </a:cubicBezTo>
                    <a:cubicBezTo>
                      <a:pt x="455" y="332"/>
                      <a:pt x="493" y="273"/>
                      <a:pt x="493" y="206"/>
                    </a:cubicBezTo>
                    <a:cubicBezTo>
                      <a:pt x="493" y="92"/>
                      <a:pt x="383" y="0"/>
                      <a:pt x="247" y="0"/>
                    </a:cubicBezTo>
                    <a:cubicBezTo>
                      <a:pt x="111" y="0"/>
                      <a:pt x="0" y="92"/>
                      <a:pt x="0" y="206"/>
                    </a:cubicBezTo>
                    <a:close/>
                    <a:moveTo>
                      <a:pt x="298" y="135"/>
                    </a:moveTo>
                    <a:lnTo>
                      <a:pt x="298" y="135"/>
                    </a:lnTo>
                    <a:cubicBezTo>
                      <a:pt x="298" y="117"/>
                      <a:pt x="314" y="102"/>
                      <a:pt x="333" y="102"/>
                    </a:cubicBezTo>
                    <a:cubicBezTo>
                      <a:pt x="352" y="102"/>
                      <a:pt x="367" y="117"/>
                      <a:pt x="367" y="135"/>
                    </a:cubicBezTo>
                    <a:cubicBezTo>
                      <a:pt x="367" y="154"/>
                      <a:pt x="352" y="169"/>
                      <a:pt x="333" y="169"/>
                    </a:cubicBezTo>
                    <a:cubicBezTo>
                      <a:pt x="314" y="169"/>
                      <a:pt x="298" y="154"/>
                      <a:pt x="298" y="135"/>
                    </a:cubicBezTo>
                    <a:close/>
                    <a:moveTo>
                      <a:pt x="127" y="135"/>
                    </a:moveTo>
                    <a:lnTo>
                      <a:pt x="127" y="135"/>
                    </a:lnTo>
                    <a:cubicBezTo>
                      <a:pt x="127" y="117"/>
                      <a:pt x="142" y="102"/>
                      <a:pt x="161" y="102"/>
                    </a:cubicBezTo>
                    <a:cubicBezTo>
                      <a:pt x="180" y="102"/>
                      <a:pt x="196" y="117"/>
                      <a:pt x="196" y="135"/>
                    </a:cubicBezTo>
                    <a:cubicBezTo>
                      <a:pt x="196" y="154"/>
                      <a:pt x="180" y="169"/>
                      <a:pt x="161" y="169"/>
                    </a:cubicBezTo>
                    <a:cubicBezTo>
                      <a:pt x="142" y="169"/>
                      <a:pt x="127" y="154"/>
                      <a:pt x="127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4801443" y="3933056"/>
            <a:ext cx="278384" cy="184511"/>
            <a:chOff x="9482595" y="2565731"/>
            <a:chExt cx="278384" cy="184511"/>
          </a:xfrm>
        </p:grpSpPr>
        <p:sp>
          <p:nvSpPr>
            <p:cNvPr id="74" name="椭圆 7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558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5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/>
      <p:bldP spid="27" grpId="0"/>
      <p:bldP spid="36" grpId="0"/>
      <p:bldP spid="37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下推广方式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85219" y="1844824"/>
            <a:ext cx="864096" cy="864096"/>
            <a:chOff x="1057027" y="2420888"/>
            <a:chExt cx="864096" cy="864096"/>
          </a:xfrm>
        </p:grpSpPr>
        <p:sp>
          <p:nvSpPr>
            <p:cNvPr id="2" name="椭圆 1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Freeform 95"/>
          <p:cNvSpPr>
            <a:spLocks noEditPoints="1"/>
          </p:cNvSpPr>
          <p:nvPr/>
        </p:nvSpPr>
        <p:spPr bwMode="auto">
          <a:xfrm>
            <a:off x="3006953" y="2076546"/>
            <a:ext cx="421243" cy="41888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41203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2033019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90775" y="3748844"/>
            <a:ext cx="0" cy="940968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045270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881563" y="1844824"/>
            <a:ext cx="864096" cy="864096"/>
            <a:chOff x="1057027" y="2420888"/>
            <a:chExt cx="864096" cy="864096"/>
          </a:xfrm>
        </p:grpSpPr>
        <p:sp>
          <p:nvSpPr>
            <p:cNvPr id="36" name="椭圆 3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737547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5189807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947563" y="3748844"/>
            <a:ext cx="0" cy="940968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5202058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Freeform 63"/>
          <p:cNvSpPr>
            <a:spLocks noEditPoints="1"/>
          </p:cNvSpPr>
          <p:nvPr/>
        </p:nvSpPr>
        <p:spPr bwMode="auto">
          <a:xfrm>
            <a:off x="6145321" y="2096536"/>
            <a:ext cx="381650" cy="398899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8977907" y="1844824"/>
            <a:ext cx="864096" cy="864096"/>
            <a:chOff x="1057027" y="2420888"/>
            <a:chExt cx="864096" cy="864096"/>
          </a:xfrm>
        </p:grpSpPr>
        <p:sp>
          <p:nvSpPr>
            <p:cNvPr id="53" name="椭圆 5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8833891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318958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8318271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076027" y="3748844"/>
            <a:ext cx="0" cy="940968"/>
          </a:xfrm>
          <a:prstGeom prst="line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8330522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329835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Freeform 77"/>
          <p:cNvSpPr>
            <a:spLocks noEditPoints="1"/>
          </p:cNvSpPr>
          <p:nvPr/>
        </p:nvSpPr>
        <p:spPr bwMode="auto">
          <a:xfrm>
            <a:off x="9264004" y="2097642"/>
            <a:ext cx="292518" cy="376696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3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3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0" y="153"/>
                  <a:pt x="78" y="197"/>
                  <a:pt x="78" y="197"/>
                </a:cubicBezTo>
                <a:cubicBezTo>
                  <a:pt x="78" y="197"/>
                  <a:pt x="15" y="160"/>
                  <a:pt x="3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80"/>
                  <a:pt x="153" y="83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3" y="47"/>
                  <a:pt x="33" y="71"/>
                </a:cubicBezTo>
                <a:cubicBezTo>
                  <a:pt x="33" y="95"/>
                  <a:pt x="53" y="114"/>
                  <a:pt x="77" y="114"/>
                </a:cubicBezTo>
                <a:cubicBezTo>
                  <a:pt x="100" y="114"/>
                  <a:pt x="120" y="95"/>
                  <a:pt x="120" y="71"/>
                </a:cubicBezTo>
                <a:cubicBezTo>
                  <a:pt x="120" y="47"/>
                  <a:pt x="100" y="28"/>
                  <a:pt x="77" y="28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9635627" y="1700808"/>
            <a:ext cx="278384" cy="184511"/>
            <a:chOff x="9482595" y="2565731"/>
            <a:chExt cx="278384" cy="184511"/>
          </a:xfrm>
        </p:grpSpPr>
        <p:sp>
          <p:nvSpPr>
            <p:cNvPr id="74" name="椭圆 7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61415" y="3532819"/>
            <a:ext cx="258720" cy="233265"/>
            <a:chOff x="3720691" y="2824413"/>
            <a:chExt cx="1341120" cy="1209172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033706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18203" y="3532819"/>
            <a:ext cx="258720" cy="233265"/>
            <a:chOff x="3720691" y="2824413"/>
            <a:chExt cx="1341120" cy="1209172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190494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946667" y="3532819"/>
            <a:ext cx="258720" cy="233265"/>
            <a:chOff x="3720691" y="2824413"/>
            <a:chExt cx="1341120" cy="1209172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72979" y="4579723"/>
            <a:ext cx="258720" cy="233265"/>
            <a:chOff x="3720691" y="2824413"/>
            <a:chExt cx="1341120" cy="120917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2044583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829767" y="4579723"/>
            <a:ext cx="258720" cy="233265"/>
            <a:chOff x="3720691" y="2824413"/>
            <a:chExt cx="1341120" cy="1209172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5201371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958231" y="4579723"/>
            <a:ext cx="258720" cy="233265"/>
            <a:chOff x="3720691" y="2824413"/>
            <a:chExt cx="1341120" cy="1209172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805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2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25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75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/>
      <p:bldP spid="26" grpId="0"/>
      <p:bldP spid="33" grpId="0"/>
      <p:bldP spid="39" grpId="0"/>
      <p:bldP spid="44" grpId="0"/>
      <p:bldP spid="49" grpId="0"/>
      <p:bldP spid="51" grpId="0" animBg="1"/>
      <p:bldP spid="55" grpId="0"/>
      <p:bldP spid="59" grpId="0"/>
      <p:bldP spid="60" grpId="0"/>
      <p:bldP spid="65" grpId="0"/>
      <p:bldP spid="66" grpId="0"/>
      <p:bldP spid="69" grpId="0" animBg="1"/>
      <p:bldP spid="25" grpId="0"/>
      <p:bldP spid="43" grpId="0"/>
      <p:bldP spid="34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肘形连接符 20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26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3091" y="2393556"/>
            <a:ext cx="2952328" cy="1843589"/>
            <a:chOff x="1633091" y="2393556"/>
            <a:chExt cx="2952328" cy="1843589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75520" tIns="37760" rIns="75520" bIns="377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75520" tIns="37760" rIns="75520" bIns="377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执行方式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876288" y="4437112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385619" y="1784031"/>
            <a:ext cx="670560" cy="604586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3815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7238155" y="1951798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105699" y="2795859"/>
            <a:ext cx="670560" cy="604586"/>
            <a:chOff x="5424755" y="1340768"/>
            <a:chExt cx="670560" cy="604586"/>
          </a:xfrm>
        </p:grpSpPr>
        <p:grpSp>
          <p:nvGrpSpPr>
            <p:cNvPr id="35" name="组合 3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7958235" y="26406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958235" y="2963626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457627" y="3659955"/>
            <a:ext cx="670560" cy="604586"/>
            <a:chOff x="5424755" y="1340768"/>
            <a:chExt cx="670560" cy="604586"/>
          </a:xfrm>
        </p:grpSpPr>
        <p:grpSp>
          <p:nvGrpSpPr>
            <p:cNvPr id="44" name="组合 4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731016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310163" y="3827722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7105699" y="4596059"/>
            <a:ext cx="670560" cy="604586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7958235" y="44408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958235" y="4763826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3649315" y="2308385"/>
            <a:ext cx="278384" cy="184511"/>
            <a:chOff x="9482595" y="2565731"/>
            <a:chExt cx="278384" cy="184511"/>
          </a:xfrm>
        </p:grpSpPr>
        <p:sp>
          <p:nvSpPr>
            <p:cNvPr id="62" name="椭圆 6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4889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5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9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5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35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/>
      <p:bldP spid="20" grpId="0"/>
      <p:bldP spid="32" grpId="0"/>
      <p:bldP spid="33" grpId="0"/>
      <p:bldP spid="41" grpId="0"/>
      <p:bldP spid="42" grpId="0"/>
      <p:bldP spid="50" grpId="0"/>
      <p:bldP spid="51" grpId="0"/>
      <p:bldP spid="59" grpId="0"/>
      <p:bldP spid="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利润来源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27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16722" y="2338035"/>
            <a:ext cx="1401009" cy="1263169"/>
            <a:chOff x="4702856" y="2924944"/>
            <a:chExt cx="1401009" cy="1263169"/>
          </a:xfrm>
        </p:grpSpPr>
        <p:grpSp>
          <p:nvGrpSpPr>
            <p:cNvPr id="16" name="组合 1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4801443" y="3356992"/>
              <a:ext cx="1296145" cy="369324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69195" y="2826334"/>
            <a:ext cx="1602768" cy="1445077"/>
            <a:chOff x="4702856" y="2924944"/>
            <a:chExt cx="1401009" cy="1263169"/>
          </a:xfrm>
        </p:grpSpPr>
        <p:grpSp>
          <p:nvGrpSpPr>
            <p:cNvPr id="24" name="组合 23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801443" y="3356992"/>
              <a:ext cx="1296145" cy="29168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42820" y="1772816"/>
            <a:ext cx="1917723" cy="1729045"/>
            <a:chOff x="4702856" y="2924944"/>
            <a:chExt cx="1401009" cy="1263169"/>
          </a:xfrm>
        </p:grpSpPr>
        <p:grpSp>
          <p:nvGrpSpPr>
            <p:cNvPr id="31" name="组合 30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801443" y="3356992"/>
              <a:ext cx="1296145" cy="26981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3477767" y="3699082"/>
            <a:ext cx="2338172" cy="567411"/>
          </a:xfrm>
          <a:prstGeom prst="line">
            <a:avLst/>
          </a:prstGeom>
          <a:ln>
            <a:solidFill>
              <a:srgbClr val="14B28B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815939" y="4266493"/>
            <a:ext cx="4252983" cy="0"/>
          </a:xfrm>
          <a:prstGeom prst="line">
            <a:avLst/>
          </a:prstGeom>
          <a:ln>
            <a:solidFill>
              <a:srgbClr val="14B28B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6"/>
          <p:cNvSpPr>
            <a:spLocks/>
          </p:cNvSpPr>
          <p:nvPr/>
        </p:nvSpPr>
        <p:spPr bwMode="auto">
          <a:xfrm>
            <a:off x="8769298" y="2557870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6196535" y="3573035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>
            <a:off x="7476634" y="3172410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TextBox 14"/>
          <p:cNvSpPr txBox="1"/>
          <p:nvPr/>
        </p:nvSpPr>
        <p:spPr>
          <a:xfrm>
            <a:off x="6199698" y="3167210"/>
            <a:ext cx="96532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20%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0" name="TextBox 18"/>
          <p:cNvSpPr txBox="1"/>
          <p:nvPr/>
        </p:nvSpPr>
        <p:spPr>
          <a:xfrm>
            <a:off x="7499950" y="2671542"/>
            <a:ext cx="96853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50%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1" name="TextBox 19"/>
          <p:cNvSpPr txBox="1"/>
          <p:nvPr/>
        </p:nvSpPr>
        <p:spPr>
          <a:xfrm>
            <a:off x="8789224" y="2079173"/>
            <a:ext cx="97174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80%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4" name="TextBox 29"/>
          <p:cNvSpPr txBox="1"/>
          <p:nvPr/>
        </p:nvSpPr>
        <p:spPr>
          <a:xfrm flipH="1">
            <a:off x="5815939" y="4528626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14B28B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5" name="TextBox 30"/>
          <p:cNvSpPr txBox="1"/>
          <p:nvPr/>
        </p:nvSpPr>
        <p:spPr>
          <a:xfrm>
            <a:off x="5815938" y="4770550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089475" y="1876337"/>
            <a:ext cx="278384" cy="184511"/>
            <a:chOff x="9482595" y="2565731"/>
            <a:chExt cx="278384" cy="184511"/>
          </a:xfrm>
        </p:grpSpPr>
        <p:sp>
          <p:nvSpPr>
            <p:cNvPr id="57" name="椭圆 5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0590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4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4" grpId="0"/>
      <p:bldP spid="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18D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id-ID" sz="660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6961683" y="2672324"/>
            <a:ext cx="210304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5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产品开发计划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6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市场拓展计划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917496" y="3248388"/>
            <a:ext cx="1436675" cy="215444"/>
            <a:chOff x="4369395" y="3284984"/>
            <a:chExt cx="1436675" cy="215444"/>
          </a:xfrm>
        </p:grpSpPr>
        <p:sp>
          <p:nvSpPr>
            <p:cNvPr id="7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五年发展计划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7033691" y="3537000"/>
            <a:ext cx="1436675" cy="215444"/>
            <a:chOff x="4369395" y="3284984"/>
            <a:chExt cx="1436675" cy="215444"/>
          </a:xfrm>
        </p:grpSpPr>
        <p:sp>
          <p:nvSpPr>
            <p:cNvPr id="10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销售网络布局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8477336" y="3536420"/>
            <a:ext cx="1436675" cy="215444"/>
            <a:chOff x="4369395" y="3284984"/>
            <a:chExt cx="1436675" cy="215444"/>
          </a:xfrm>
        </p:grpSpPr>
        <p:sp>
          <p:nvSpPr>
            <p:cNvPr id="11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短期盈利计划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等腰三角形 11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3" name="组合 142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44" name="椭圆 14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KSO_Shape"/>
          <p:cNvSpPr>
            <a:spLocks/>
          </p:cNvSpPr>
          <p:nvPr/>
        </p:nvSpPr>
        <p:spPr bwMode="auto">
          <a:xfrm>
            <a:off x="3348134" y="3160002"/>
            <a:ext cx="744600" cy="63290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9105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/>
      <p:bldP spid="57" grpId="0"/>
      <p:bldP spid="142" grpId="0" animBg="1"/>
      <p:bldP spid="1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29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3721323" y="2090999"/>
            <a:ext cx="4768768" cy="4794385"/>
            <a:chOff x="3513680" y="1931126"/>
            <a:chExt cx="5164640" cy="5192384"/>
          </a:xfrm>
        </p:grpSpPr>
        <p:pic>
          <p:nvPicPr>
            <p:cNvPr id="10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" name="矩形 102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465739" y="3227907"/>
            <a:ext cx="670560" cy="604586"/>
            <a:chOff x="5424755" y="1340768"/>
            <a:chExt cx="670560" cy="60458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8318275" y="30726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8318275" y="3395674"/>
            <a:ext cx="281987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7465739" y="4740075"/>
            <a:ext cx="670560" cy="604586"/>
            <a:chOff x="5424755" y="1340768"/>
            <a:chExt cx="670560" cy="60458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8318275" y="458484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47"/>
          <p:cNvSpPr>
            <a:spLocks noChangeArrowheads="1"/>
          </p:cNvSpPr>
          <p:nvPr/>
        </p:nvSpPr>
        <p:spPr bwMode="auto">
          <a:xfrm>
            <a:off x="8318275" y="4907842"/>
            <a:ext cx="274786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122" name="组合 121"/>
          <p:cNvGrpSpPr/>
          <p:nvPr/>
        </p:nvGrpSpPr>
        <p:grpSpPr>
          <a:xfrm>
            <a:off x="3907521" y="4077072"/>
            <a:ext cx="670560" cy="604586"/>
            <a:chOff x="5424755" y="1340768"/>
            <a:chExt cx="670560" cy="604586"/>
          </a:xfrm>
        </p:grpSpPr>
        <p:grpSp>
          <p:nvGrpSpPr>
            <p:cNvPr id="128" name="组合 12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1201043" y="386104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47"/>
          <p:cNvSpPr>
            <a:spLocks noChangeArrowheads="1"/>
          </p:cNvSpPr>
          <p:nvPr/>
        </p:nvSpPr>
        <p:spPr bwMode="auto">
          <a:xfrm>
            <a:off x="1201043" y="4184046"/>
            <a:ext cx="27363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136" name="组合 135"/>
          <p:cNvGrpSpPr/>
          <p:nvPr/>
        </p:nvGrpSpPr>
        <p:grpSpPr>
          <a:xfrm>
            <a:off x="7681763" y="2092361"/>
            <a:ext cx="278384" cy="184511"/>
            <a:chOff x="9482595" y="2565731"/>
            <a:chExt cx="278384" cy="184511"/>
          </a:xfrm>
        </p:grpSpPr>
        <p:sp>
          <p:nvSpPr>
            <p:cNvPr id="137" name="椭圆 13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7765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1" grpId="0"/>
      <p:bldP spid="112" grpId="0"/>
      <p:bldP spid="120" grpId="0"/>
      <p:bldP spid="121" grpId="0"/>
      <p:bldP spid="134" grpId="0"/>
      <p:bldP spid="1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18D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600" b="1" dirty="0" smtClean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id-ID" sz="660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12" name="文本框 9"/>
          <p:cNvSpPr txBox="1"/>
          <p:nvPr/>
        </p:nvSpPr>
        <p:spPr>
          <a:xfrm>
            <a:off x="6961683" y="2672324"/>
            <a:ext cx="210304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12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7" name="等腰三角形 1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14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公司资质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等腰三角形 14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9917496" y="3248388"/>
            <a:ext cx="1436675" cy="215444"/>
            <a:chOff x="4369395" y="3284984"/>
            <a:chExt cx="1436675" cy="215444"/>
          </a:xfrm>
        </p:grpSpPr>
        <p:sp>
          <p:nvSpPr>
            <p:cNvPr id="14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团队介绍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等腰三角形 14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>
            <a:off x="7033691" y="3537000"/>
            <a:ext cx="1436675" cy="215444"/>
            <a:chOff x="4369395" y="3284984"/>
            <a:chExt cx="1436675" cy="215444"/>
          </a:xfrm>
        </p:grpSpPr>
        <p:sp>
          <p:nvSpPr>
            <p:cNvPr id="15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成员介绍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4" name="椭圆 15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等腰三角形 15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8477336" y="3536420"/>
            <a:ext cx="1436675" cy="215444"/>
            <a:chOff x="4369395" y="3284984"/>
            <a:chExt cx="1436675" cy="215444"/>
          </a:xfrm>
        </p:grpSpPr>
        <p:sp>
          <p:nvSpPr>
            <p:cNvPr id="1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核心成员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等腰三角形 1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1" name="组合 160"/>
          <p:cNvGrpSpPr/>
          <p:nvPr/>
        </p:nvGrpSpPr>
        <p:grpSpPr>
          <a:xfrm>
            <a:off x="9917496" y="3536420"/>
            <a:ext cx="1436675" cy="215444"/>
            <a:chOff x="4369395" y="3284984"/>
            <a:chExt cx="1436675" cy="215444"/>
          </a:xfrm>
        </p:grpSpPr>
        <p:sp>
          <p:nvSpPr>
            <p:cNvPr id="1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组织架构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4" name="椭圆 1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等腰三角形 1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6" name="组合 165"/>
          <p:cNvGrpSpPr/>
          <p:nvPr/>
        </p:nvGrpSpPr>
        <p:grpSpPr>
          <a:xfrm>
            <a:off x="7037176" y="3825032"/>
            <a:ext cx="1436675" cy="215444"/>
            <a:chOff x="4369395" y="3284984"/>
            <a:chExt cx="1436675" cy="215444"/>
          </a:xfrm>
        </p:grpSpPr>
        <p:sp>
          <p:nvSpPr>
            <p:cNvPr id="1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公司事记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等腰三角形 1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1" name="组合 170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7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KSO_Shape"/>
          <p:cNvSpPr>
            <a:spLocks/>
          </p:cNvSpPr>
          <p:nvPr/>
        </p:nvSpPr>
        <p:spPr bwMode="auto">
          <a:xfrm>
            <a:off x="3313213" y="3193194"/>
            <a:ext cx="814442" cy="55925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8473851" y="3788738"/>
            <a:ext cx="1436675" cy="215444"/>
            <a:chOff x="4369395" y="3284984"/>
            <a:chExt cx="1436675" cy="215444"/>
          </a:xfrm>
        </p:grpSpPr>
        <p:sp>
          <p:nvSpPr>
            <p:cNvPr id="17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企业理念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9" name="组合 17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等腰三角形 18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83" name="椭圆 18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338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1" grpId="0" animBg="1"/>
      <p:bldP spid="72" grpId="0" animBg="1"/>
      <p:bldP spid="81" grpId="0"/>
      <p:bldP spid="112" grpId="0"/>
      <p:bldP spid="175" grpId="0" animBg="1"/>
      <p:bldP spid="17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653741" y="3539481"/>
            <a:ext cx="698004" cy="629329"/>
            <a:chOff x="3720691" y="2824413"/>
            <a:chExt cx="1341120" cy="1209172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08204" y="3226645"/>
            <a:ext cx="885704" cy="798561"/>
            <a:chOff x="3720691" y="2824413"/>
            <a:chExt cx="1341120" cy="1209172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30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45259" y="1910115"/>
            <a:ext cx="2304256" cy="2077548"/>
            <a:chOff x="3001243" y="2824413"/>
            <a:chExt cx="1341120" cy="1209172"/>
          </a:xfrm>
        </p:grpSpPr>
        <p:grpSp>
          <p:nvGrpSpPr>
            <p:cNvPr id="16" name="组合 15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" fmla="*/ 7719 w 9869"/>
                <a:gd name="connsiteY0" fmla="*/ 9468 h 10000"/>
                <a:gd name="connsiteX1" fmla="*/ 7369 w 9869"/>
                <a:gd name="connsiteY1" fmla="*/ 9857 h 10000"/>
                <a:gd name="connsiteX2" fmla="*/ 6869 w 9869"/>
                <a:gd name="connsiteY2" fmla="*/ 10000 h 10000"/>
                <a:gd name="connsiteX3" fmla="*/ 2847 w 9869"/>
                <a:gd name="connsiteY3" fmla="*/ 10000 h 10000"/>
                <a:gd name="connsiteX4" fmla="*/ 2369 w 9869"/>
                <a:gd name="connsiteY4" fmla="*/ 9857 h 10000"/>
                <a:gd name="connsiteX5" fmla="*/ 2019 w 9869"/>
                <a:gd name="connsiteY5" fmla="*/ 9464 h 10000"/>
                <a:gd name="connsiteX6" fmla="*/ 0 w 9869"/>
                <a:gd name="connsiteY6" fmla="*/ 4452 h 10000"/>
                <a:gd name="connsiteX7" fmla="*/ 2011 w 9869"/>
                <a:gd name="connsiteY7" fmla="*/ 549 h 10000"/>
                <a:gd name="connsiteX8" fmla="*/ 2369 w 9869"/>
                <a:gd name="connsiteY8" fmla="*/ 148 h 10000"/>
                <a:gd name="connsiteX9" fmla="*/ 2825 w 9869"/>
                <a:gd name="connsiteY9" fmla="*/ 1 h 10000"/>
                <a:gd name="connsiteX10" fmla="*/ 6862 w 9869"/>
                <a:gd name="connsiteY10" fmla="*/ 1 h 10000"/>
                <a:gd name="connsiteX11" fmla="*/ 7369 w 9869"/>
                <a:gd name="connsiteY11" fmla="*/ 148 h 10000"/>
                <a:gd name="connsiteX12" fmla="*/ 7719 w 9869"/>
                <a:gd name="connsiteY12" fmla="*/ 537 h 10000"/>
                <a:gd name="connsiteX13" fmla="*/ 9730 w 9869"/>
                <a:gd name="connsiteY13" fmla="*/ 4440 h 10000"/>
                <a:gd name="connsiteX14" fmla="*/ 9869 w 9869"/>
                <a:gd name="connsiteY14" fmla="*/ 5001 h 10000"/>
                <a:gd name="connsiteX15" fmla="*/ 9727 w 9869"/>
                <a:gd name="connsiteY15" fmla="*/ 5565 h 10000"/>
                <a:gd name="connsiteX16" fmla="*/ 7719 w 9869"/>
                <a:gd name="connsiteY16" fmla="*/ 9468 h 10000"/>
                <a:gd name="connsiteX0" fmla="*/ 5783 w 7962"/>
                <a:gd name="connsiteY0" fmla="*/ 9468 h 10000"/>
                <a:gd name="connsiteX1" fmla="*/ 5429 w 7962"/>
                <a:gd name="connsiteY1" fmla="*/ 9857 h 10000"/>
                <a:gd name="connsiteX2" fmla="*/ 4922 w 7962"/>
                <a:gd name="connsiteY2" fmla="*/ 10000 h 10000"/>
                <a:gd name="connsiteX3" fmla="*/ 847 w 7962"/>
                <a:gd name="connsiteY3" fmla="*/ 10000 h 10000"/>
                <a:gd name="connsiteX4" fmla="*/ 362 w 7962"/>
                <a:gd name="connsiteY4" fmla="*/ 9857 h 10000"/>
                <a:gd name="connsiteX5" fmla="*/ 8 w 7962"/>
                <a:gd name="connsiteY5" fmla="*/ 9464 h 10000"/>
                <a:gd name="connsiteX6" fmla="*/ 0 w 7962"/>
                <a:gd name="connsiteY6" fmla="*/ 549 h 10000"/>
                <a:gd name="connsiteX7" fmla="*/ 362 w 7962"/>
                <a:gd name="connsiteY7" fmla="*/ 148 h 10000"/>
                <a:gd name="connsiteX8" fmla="*/ 824 w 7962"/>
                <a:gd name="connsiteY8" fmla="*/ 1 h 10000"/>
                <a:gd name="connsiteX9" fmla="*/ 4915 w 7962"/>
                <a:gd name="connsiteY9" fmla="*/ 1 h 10000"/>
                <a:gd name="connsiteX10" fmla="*/ 5429 w 7962"/>
                <a:gd name="connsiteY10" fmla="*/ 148 h 10000"/>
                <a:gd name="connsiteX11" fmla="*/ 5783 w 7962"/>
                <a:gd name="connsiteY11" fmla="*/ 537 h 10000"/>
                <a:gd name="connsiteX12" fmla="*/ 7821 w 7962"/>
                <a:gd name="connsiteY12" fmla="*/ 4440 h 10000"/>
                <a:gd name="connsiteX13" fmla="*/ 7962 w 7962"/>
                <a:gd name="connsiteY13" fmla="*/ 5001 h 10000"/>
                <a:gd name="connsiteX14" fmla="*/ 7818 w 7962"/>
                <a:gd name="connsiteY14" fmla="*/ 5565 h 10000"/>
                <a:gd name="connsiteX15" fmla="*/ 5783 w 7962"/>
                <a:gd name="connsiteY15" fmla="*/ 9468 h 10000"/>
                <a:gd name="connsiteX0" fmla="*/ 7253 w 9990"/>
                <a:gd name="connsiteY0" fmla="*/ 10060 h 10592"/>
                <a:gd name="connsiteX1" fmla="*/ 6809 w 9990"/>
                <a:gd name="connsiteY1" fmla="*/ 10449 h 10592"/>
                <a:gd name="connsiteX2" fmla="*/ 6172 w 9990"/>
                <a:gd name="connsiteY2" fmla="*/ 10592 h 10592"/>
                <a:gd name="connsiteX3" fmla="*/ 1054 w 9990"/>
                <a:gd name="connsiteY3" fmla="*/ 10592 h 10592"/>
                <a:gd name="connsiteX4" fmla="*/ 445 w 9990"/>
                <a:gd name="connsiteY4" fmla="*/ 10449 h 10592"/>
                <a:gd name="connsiteX5" fmla="*/ 0 w 9990"/>
                <a:gd name="connsiteY5" fmla="*/ 10056 h 10592"/>
                <a:gd name="connsiteX6" fmla="*/ 445 w 9990"/>
                <a:gd name="connsiteY6" fmla="*/ 740 h 10592"/>
                <a:gd name="connsiteX7" fmla="*/ 1025 w 9990"/>
                <a:gd name="connsiteY7" fmla="*/ 593 h 10592"/>
                <a:gd name="connsiteX8" fmla="*/ 6163 w 9990"/>
                <a:gd name="connsiteY8" fmla="*/ 593 h 10592"/>
                <a:gd name="connsiteX9" fmla="*/ 6809 w 9990"/>
                <a:gd name="connsiteY9" fmla="*/ 740 h 10592"/>
                <a:gd name="connsiteX10" fmla="*/ 7253 w 9990"/>
                <a:gd name="connsiteY10" fmla="*/ 1129 h 10592"/>
                <a:gd name="connsiteX11" fmla="*/ 9813 w 9990"/>
                <a:gd name="connsiteY11" fmla="*/ 5032 h 10592"/>
                <a:gd name="connsiteX12" fmla="*/ 9990 w 9990"/>
                <a:gd name="connsiteY12" fmla="*/ 5593 h 10592"/>
                <a:gd name="connsiteX13" fmla="*/ 9809 w 9990"/>
                <a:gd name="connsiteY13" fmla="*/ 6157 h 10592"/>
                <a:gd name="connsiteX14" fmla="*/ 7253 w 9990"/>
                <a:gd name="connsiteY14" fmla="*/ 10060 h 10592"/>
                <a:gd name="connsiteX0" fmla="*/ 7260 w 10000"/>
                <a:gd name="connsiteY0" fmla="*/ 8939 h 9441"/>
                <a:gd name="connsiteX1" fmla="*/ 6816 w 10000"/>
                <a:gd name="connsiteY1" fmla="*/ 9306 h 9441"/>
                <a:gd name="connsiteX2" fmla="*/ 6178 w 10000"/>
                <a:gd name="connsiteY2" fmla="*/ 9441 h 9441"/>
                <a:gd name="connsiteX3" fmla="*/ 1055 w 10000"/>
                <a:gd name="connsiteY3" fmla="*/ 9441 h 9441"/>
                <a:gd name="connsiteX4" fmla="*/ 445 w 10000"/>
                <a:gd name="connsiteY4" fmla="*/ 9306 h 9441"/>
                <a:gd name="connsiteX5" fmla="*/ 0 w 10000"/>
                <a:gd name="connsiteY5" fmla="*/ 8935 h 9441"/>
                <a:gd name="connsiteX6" fmla="*/ 1026 w 10000"/>
                <a:gd name="connsiteY6" fmla="*/ 1 h 9441"/>
                <a:gd name="connsiteX7" fmla="*/ 6169 w 10000"/>
                <a:gd name="connsiteY7" fmla="*/ 1 h 9441"/>
                <a:gd name="connsiteX8" fmla="*/ 6816 w 10000"/>
                <a:gd name="connsiteY8" fmla="*/ 140 h 9441"/>
                <a:gd name="connsiteX9" fmla="*/ 7260 w 10000"/>
                <a:gd name="connsiteY9" fmla="*/ 507 h 9441"/>
                <a:gd name="connsiteX10" fmla="*/ 9823 w 10000"/>
                <a:gd name="connsiteY10" fmla="*/ 4192 h 9441"/>
                <a:gd name="connsiteX11" fmla="*/ 10000 w 10000"/>
                <a:gd name="connsiteY11" fmla="*/ 4721 h 9441"/>
                <a:gd name="connsiteX12" fmla="*/ 9819 w 10000"/>
                <a:gd name="connsiteY12" fmla="*/ 5254 h 9441"/>
                <a:gd name="connsiteX13" fmla="*/ 7260 w 10000"/>
                <a:gd name="connsiteY13" fmla="*/ 8939 h 9441"/>
                <a:gd name="connsiteX0" fmla="*/ 7260 w 10000"/>
                <a:gd name="connsiteY0" fmla="*/ 9468 h 10000"/>
                <a:gd name="connsiteX1" fmla="*/ 6816 w 10000"/>
                <a:gd name="connsiteY1" fmla="*/ 9857 h 10000"/>
                <a:gd name="connsiteX2" fmla="*/ 6178 w 10000"/>
                <a:gd name="connsiteY2" fmla="*/ 10000 h 10000"/>
                <a:gd name="connsiteX3" fmla="*/ 1055 w 10000"/>
                <a:gd name="connsiteY3" fmla="*/ 10000 h 10000"/>
                <a:gd name="connsiteX4" fmla="*/ 445 w 10000"/>
                <a:gd name="connsiteY4" fmla="*/ 9857 h 10000"/>
                <a:gd name="connsiteX5" fmla="*/ 0 w 10000"/>
                <a:gd name="connsiteY5" fmla="*/ 9464 h 10000"/>
                <a:gd name="connsiteX6" fmla="*/ 6169 w 10000"/>
                <a:gd name="connsiteY6" fmla="*/ 1 h 10000"/>
                <a:gd name="connsiteX7" fmla="*/ 6816 w 10000"/>
                <a:gd name="connsiteY7" fmla="*/ 148 h 10000"/>
                <a:gd name="connsiteX8" fmla="*/ 7260 w 10000"/>
                <a:gd name="connsiteY8" fmla="*/ 537 h 10000"/>
                <a:gd name="connsiteX9" fmla="*/ 9823 w 10000"/>
                <a:gd name="connsiteY9" fmla="*/ 4440 h 10000"/>
                <a:gd name="connsiteX10" fmla="*/ 10000 w 10000"/>
                <a:gd name="connsiteY10" fmla="*/ 5001 h 10000"/>
                <a:gd name="connsiteX11" fmla="*/ 9819 w 10000"/>
                <a:gd name="connsiteY11" fmla="*/ 5565 h 10000"/>
                <a:gd name="connsiteX12" fmla="*/ 7260 w 10000"/>
                <a:gd name="connsiteY12" fmla="*/ 9468 h 10000"/>
                <a:gd name="connsiteX0" fmla="*/ 7260 w 10000"/>
                <a:gd name="connsiteY0" fmla="*/ 9320 h 9852"/>
                <a:gd name="connsiteX1" fmla="*/ 6816 w 10000"/>
                <a:gd name="connsiteY1" fmla="*/ 9709 h 9852"/>
                <a:gd name="connsiteX2" fmla="*/ 6178 w 10000"/>
                <a:gd name="connsiteY2" fmla="*/ 9852 h 9852"/>
                <a:gd name="connsiteX3" fmla="*/ 1055 w 10000"/>
                <a:gd name="connsiteY3" fmla="*/ 9852 h 9852"/>
                <a:gd name="connsiteX4" fmla="*/ 445 w 10000"/>
                <a:gd name="connsiteY4" fmla="*/ 9709 h 9852"/>
                <a:gd name="connsiteX5" fmla="*/ 0 w 10000"/>
                <a:gd name="connsiteY5" fmla="*/ 9316 h 9852"/>
                <a:gd name="connsiteX6" fmla="*/ 6816 w 10000"/>
                <a:gd name="connsiteY6" fmla="*/ 0 h 9852"/>
                <a:gd name="connsiteX7" fmla="*/ 7260 w 10000"/>
                <a:gd name="connsiteY7" fmla="*/ 389 h 9852"/>
                <a:gd name="connsiteX8" fmla="*/ 9823 w 10000"/>
                <a:gd name="connsiteY8" fmla="*/ 4292 h 9852"/>
                <a:gd name="connsiteX9" fmla="*/ 10000 w 10000"/>
                <a:gd name="connsiteY9" fmla="*/ 4853 h 9852"/>
                <a:gd name="connsiteX10" fmla="*/ 9819 w 10000"/>
                <a:gd name="connsiteY10" fmla="*/ 5417 h 9852"/>
                <a:gd name="connsiteX11" fmla="*/ 7260 w 10000"/>
                <a:gd name="connsiteY11" fmla="*/ 9320 h 9852"/>
                <a:gd name="connsiteX0" fmla="*/ 7260 w 10000"/>
                <a:gd name="connsiteY0" fmla="*/ 9065 h 9605"/>
                <a:gd name="connsiteX1" fmla="*/ 6816 w 10000"/>
                <a:gd name="connsiteY1" fmla="*/ 9460 h 9605"/>
                <a:gd name="connsiteX2" fmla="*/ 6178 w 10000"/>
                <a:gd name="connsiteY2" fmla="*/ 9605 h 9605"/>
                <a:gd name="connsiteX3" fmla="*/ 1055 w 10000"/>
                <a:gd name="connsiteY3" fmla="*/ 9605 h 9605"/>
                <a:gd name="connsiteX4" fmla="*/ 445 w 10000"/>
                <a:gd name="connsiteY4" fmla="*/ 9460 h 9605"/>
                <a:gd name="connsiteX5" fmla="*/ 0 w 10000"/>
                <a:gd name="connsiteY5" fmla="*/ 9061 h 9605"/>
                <a:gd name="connsiteX6" fmla="*/ 7260 w 10000"/>
                <a:gd name="connsiteY6" fmla="*/ 0 h 9605"/>
                <a:gd name="connsiteX7" fmla="*/ 9823 w 10000"/>
                <a:gd name="connsiteY7" fmla="*/ 3961 h 9605"/>
                <a:gd name="connsiteX8" fmla="*/ 10000 w 10000"/>
                <a:gd name="connsiteY8" fmla="*/ 4531 h 9605"/>
                <a:gd name="connsiteX9" fmla="*/ 9819 w 10000"/>
                <a:gd name="connsiteY9" fmla="*/ 5103 h 9605"/>
                <a:gd name="connsiteX10" fmla="*/ 7260 w 10000"/>
                <a:gd name="connsiteY10" fmla="*/ 9065 h 9605"/>
                <a:gd name="connsiteX0" fmla="*/ 7260 w 10000"/>
                <a:gd name="connsiteY0" fmla="*/ 5314 h 5876"/>
                <a:gd name="connsiteX1" fmla="*/ 6816 w 10000"/>
                <a:gd name="connsiteY1" fmla="*/ 5725 h 5876"/>
                <a:gd name="connsiteX2" fmla="*/ 6178 w 10000"/>
                <a:gd name="connsiteY2" fmla="*/ 5876 h 5876"/>
                <a:gd name="connsiteX3" fmla="*/ 1055 w 10000"/>
                <a:gd name="connsiteY3" fmla="*/ 5876 h 5876"/>
                <a:gd name="connsiteX4" fmla="*/ 445 w 10000"/>
                <a:gd name="connsiteY4" fmla="*/ 5725 h 5876"/>
                <a:gd name="connsiteX5" fmla="*/ 0 w 10000"/>
                <a:gd name="connsiteY5" fmla="*/ 5310 h 5876"/>
                <a:gd name="connsiteX6" fmla="*/ 9823 w 10000"/>
                <a:gd name="connsiteY6" fmla="*/ 0 h 5876"/>
                <a:gd name="connsiteX7" fmla="*/ 10000 w 10000"/>
                <a:gd name="connsiteY7" fmla="*/ 593 h 5876"/>
                <a:gd name="connsiteX8" fmla="*/ 9819 w 10000"/>
                <a:gd name="connsiteY8" fmla="*/ 1189 h 5876"/>
                <a:gd name="connsiteX9" fmla="*/ 7260 w 10000"/>
                <a:gd name="connsiteY9" fmla="*/ 5314 h 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rgbClr val="14B28B"/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4"/>
          <p:cNvSpPr txBox="1">
            <a:spLocks/>
          </p:cNvSpPr>
          <p:nvPr/>
        </p:nvSpPr>
        <p:spPr>
          <a:xfrm>
            <a:off x="2857227" y="2126139"/>
            <a:ext cx="288032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3380711" y="2669612"/>
            <a:ext cx="186932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00400" y="1700808"/>
            <a:ext cx="471514" cy="425123"/>
            <a:chOff x="3720691" y="2824413"/>
            <a:chExt cx="1341120" cy="1209172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25579" y="1784031"/>
            <a:ext cx="670560" cy="604586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87811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878115" y="1951798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025579" y="2727567"/>
            <a:ext cx="670560" cy="604586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878115" y="257233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878115" y="2895334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025579" y="3659955"/>
            <a:ext cx="670560" cy="604586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6878115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878115" y="382772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357322" y="4422941"/>
            <a:ext cx="526544" cy="474739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1993131" y="443711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2065139" y="4797152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0375371" y="4666728"/>
            <a:ext cx="258720" cy="233265"/>
            <a:chOff x="3720691" y="2824413"/>
            <a:chExt cx="1341120" cy="1209172"/>
          </a:xfrm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968549" y="494470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4873451" y="1844824"/>
            <a:ext cx="278384" cy="184511"/>
            <a:chOff x="9482595" y="2565731"/>
            <a:chExt cx="278384" cy="184511"/>
          </a:xfrm>
        </p:grpSpPr>
        <p:sp>
          <p:nvSpPr>
            <p:cNvPr id="77" name="椭圆 7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5765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5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5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95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95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700"/>
                            </p:stCondLst>
                            <p:childTnLst>
                              <p:par>
                                <p:cTn id="1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200"/>
                            </p:stCondLst>
                            <p:childTnLst>
                              <p:par>
                                <p:cTn id="1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  <p:bldP spid="21" grpId="0"/>
      <p:bldP spid="38" grpId="0"/>
      <p:bldP spid="39" grpId="0"/>
      <p:bldP spid="47" grpId="0"/>
      <p:bldP spid="48" grpId="0"/>
      <p:bldP spid="59" grpId="0"/>
      <p:bldP spid="60" grpId="0"/>
      <p:bldP spid="66" grpId="0"/>
      <p:bldP spid="7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五年发展计划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31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14B28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630877" y="2694337"/>
            <a:ext cx="670560" cy="604586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126"/>
          <p:cNvSpPr>
            <a:spLocks noChangeAspect="1" noEditPoints="1"/>
          </p:cNvSpPr>
          <p:nvPr/>
        </p:nvSpPr>
        <p:spPr bwMode="auto">
          <a:xfrm>
            <a:off x="1830731" y="2835689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00183" y="2708920"/>
            <a:ext cx="670560" cy="604586"/>
            <a:chOff x="5424755" y="1340768"/>
            <a:chExt cx="670560" cy="604586"/>
          </a:xfrm>
        </p:grpSpPr>
        <p:grpSp>
          <p:nvGrpSpPr>
            <p:cNvPr id="25" name="组合 2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10229" y="3256462"/>
            <a:ext cx="670560" cy="604586"/>
            <a:chOff x="5424755" y="1340768"/>
            <a:chExt cx="670560" cy="604586"/>
          </a:xfrm>
        </p:grpSpPr>
        <p:grpSp>
          <p:nvGrpSpPr>
            <p:cNvPr id="31" name="组合 3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31957" y="3760518"/>
            <a:ext cx="670560" cy="604586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748181" y="3904534"/>
            <a:ext cx="670560" cy="604586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261"/>
          <p:cNvSpPr>
            <a:spLocks/>
          </p:cNvSpPr>
          <p:nvPr/>
        </p:nvSpPr>
        <p:spPr bwMode="auto">
          <a:xfrm>
            <a:off x="3871050" y="2880543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5971185" y="3416249"/>
            <a:ext cx="354291" cy="303915"/>
            <a:chOff x="5084763" y="971548"/>
            <a:chExt cx="323865" cy="277813"/>
          </a:xfrm>
          <a:solidFill>
            <a:srgbClr val="14B28B"/>
          </a:solidFill>
        </p:grpSpPr>
        <p:sp>
          <p:nvSpPr>
            <p:cNvPr id="49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" name="Freeform 9"/>
          <p:cNvSpPr>
            <a:spLocks noEditPoints="1"/>
          </p:cNvSpPr>
          <p:nvPr/>
        </p:nvSpPr>
        <p:spPr bwMode="auto">
          <a:xfrm rot="19469485">
            <a:off x="7872583" y="3861222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Freeform 206"/>
          <p:cNvSpPr>
            <a:spLocks noChangeAspect="1" noEditPoints="1"/>
          </p:cNvSpPr>
          <p:nvPr/>
        </p:nvSpPr>
        <p:spPr bwMode="auto">
          <a:xfrm>
            <a:off x="9933972" y="4026081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38789" y="3356992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5" name="矩形 54"/>
          <p:cNvSpPr/>
          <p:nvPr/>
        </p:nvSpPr>
        <p:spPr>
          <a:xfrm>
            <a:off x="2930583" y="3404589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018141" y="3908645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7" name="矩形 56"/>
          <p:cNvSpPr/>
          <p:nvPr/>
        </p:nvSpPr>
        <p:spPr>
          <a:xfrm>
            <a:off x="6962357" y="2348880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978581" y="2468485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0202717" y="2380393"/>
            <a:ext cx="278384" cy="184511"/>
            <a:chOff x="9482595" y="2565731"/>
            <a:chExt cx="278384" cy="184511"/>
          </a:xfrm>
        </p:grpSpPr>
        <p:sp>
          <p:nvSpPr>
            <p:cNvPr id="60" name="椭圆 5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9677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75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3" grpId="0" animBg="1"/>
      <p:bldP spid="45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销售网络布局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32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84"/>
          <p:cNvGrpSpPr>
            <a:grpSpLocks/>
          </p:cNvGrpSpPr>
          <p:nvPr/>
        </p:nvGrpSpPr>
        <p:grpSpPr bwMode="auto">
          <a:xfrm>
            <a:off x="1559117" y="1540098"/>
            <a:ext cx="5284788" cy="4121150"/>
            <a:chOff x="0" y="0"/>
            <a:chExt cx="5407191" cy="4756567"/>
          </a:xfrm>
          <a:solidFill>
            <a:srgbClr val="F2F2F2">
              <a:alpha val="12941"/>
            </a:srgbClr>
          </a:solidFill>
        </p:grpSpPr>
        <p:sp>
          <p:nvSpPr>
            <p:cNvPr id="16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7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8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0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1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2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3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5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6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7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8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9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0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1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2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3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5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6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7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8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9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0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1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2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3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4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6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7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88600" y="1758054"/>
            <a:ext cx="786074" cy="707466"/>
            <a:chOff x="5966154" y="1913676"/>
            <a:chExt cx="720080" cy="648071"/>
          </a:xfrm>
        </p:grpSpPr>
        <p:sp>
          <p:nvSpPr>
            <p:cNvPr id="49" name="泪滴形 4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1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0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78085" y="2061811"/>
            <a:ext cx="716851" cy="707466"/>
            <a:chOff x="5993560" y="1913676"/>
            <a:chExt cx="656670" cy="648071"/>
          </a:xfrm>
        </p:grpSpPr>
        <p:sp>
          <p:nvSpPr>
            <p:cNvPr id="53" name="泪滴形 52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5" name="TextBox 11"/>
            <p:cNvSpPr txBox="1"/>
            <p:nvPr/>
          </p:nvSpPr>
          <p:spPr>
            <a:xfrm>
              <a:off x="5993560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0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73770" y="2966680"/>
            <a:ext cx="786074" cy="707466"/>
            <a:chOff x="5966153" y="1913676"/>
            <a:chExt cx="720080" cy="648071"/>
          </a:xfrm>
        </p:grpSpPr>
        <p:sp>
          <p:nvSpPr>
            <p:cNvPr id="57" name="泪滴形 56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9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0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89182" y="3645987"/>
            <a:ext cx="786074" cy="707466"/>
            <a:chOff x="5966154" y="1913676"/>
            <a:chExt cx="720080" cy="648071"/>
          </a:xfrm>
        </p:grpSpPr>
        <p:sp>
          <p:nvSpPr>
            <p:cNvPr id="61" name="泪滴形 60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3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0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889675" y="2199385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742211" y="204415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7742211" y="236715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6889675" y="3023744"/>
            <a:ext cx="670560" cy="604586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742211" y="286851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742211" y="3191511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6889675" y="3859285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7742211" y="370405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7742211" y="402705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6889675" y="4679928"/>
            <a:ext cx="670560" cy="604586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7742211" y="452469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7742211" y="4847695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6673651" y="1684114"/>
            <a:ext cx="278384" cy="184511"/>
            <a:chOff x="9482595" y="2565731"/>
            <a:chExt cx="278384" cy="184511"/>
          </a:xfrm>
        </p:grpSpPr>
        <p:sp>
          <p:nvSpPr>
            <p:cNvPr id="106" name="椭圆 10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560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5" grpId="0"/>
      <p:bldP spid="76" grpId="0"/>
      <p:bldP spid="85" grpId="0"/>
      <p:bldP spid="86" grpId="0"/>
      <p:bldP spid="94" grpId="0"/>
      <p:bldP spid="95" grpId="0"/>
      <p:bldP spid="103" grpId="0"/>
      <p:bldP spid="10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33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36791" y="2801340"/>
            <a:ext cx="471514" cy="425123"/>
            <a:chOff x="3720691" y="2824413"/>
            <a:chExt cx="1341120" cy="1209172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14096" y="1763635"/>
            <a:ext cx="1602768" cy="1445077"/>
            <a:chOff x="4702856" y="2924944"/>
            <a:chExt cx="1401009" cy="1263169"/>
          </a:xfrm>
        </p:grpSpPr>
        <p:grpSp>
          <p:nvGrpSpPr>
            <p:cNvPr id="19" name="组合 1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749023" y="3356992"/>
              <a:ext cx="1296145" cy="29168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4362" y="2428938"/>
            <a:ext cx="1393703" cy="1256581"/>
            <a:chOff x="4702856" y="2924944"/>
            <a:chExt cx="1401009" cy="1263169"/>
          </a:xfrm>
        </p:grpSpPr>
        <p:grpSp>
          <p:nvGrpSpPr>
            <p:cNvPr id="26" name="组合 2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4767661" y="3356992"/>
              <a:ext cx="1296145" cy="29168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85419" y="3548428"/>
            <a:ext cx="471514" cy="425123"/>
            <a:chOff x="3720691" y="2824413"/>
            <a:chExt cx="1341120" cy="1209172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40441" y="1588020"/>
            <a:ext cx="323407" cy="291588"/>
            <a:chOff x="3720691" y="2824413"/>
            <a:chExt cx="1341120" cy="1209172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00134" y="3293211"/>
            <a:ext cx="115655" cy="104276"/>
            <a:chOff x="3720691" y="2824413"/>
            <a:chExt cx="1341120" cy="1209172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1" name="直接箭头连接符 40"/>
          <p:cNvCxnSpPr/>
          <p:nvPr/>
        </p:nvCxnSpPr>
        <p:spPr>
          <a:xfrm>
            <a:off x="7249714" y="2591590"/>
            <a:ext cx="2664297" cy="0"/>
          </a:xfrm>
          <a:prstGeom prst="straightConnector1">
            <a:avLst/>
          </a:prstGeom>
          <a:ln>
            <a:solidFill>
              <a:srgbClr val="14B28B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29"/>
          <p:cNvSpPr txBox="1"/>
          <p:nvPr/>
        </p:nvSpPr>
        <p:spPr>
          <a:xfrm flipH="1">
            <a:off x="7328107" y="2245842"/>
            <a:ext cx="2729920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800" b="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2015.10-2015.12</a:t>
            </a:r>
            <a:endParaRPr lang="zh-CN" altLang="en-US" sz="1800" b="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328106" y="2605399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2281162" y="2743990"/>
            <a:ext cx="2664297" cy="0"/>
          </a:xfrm>
          <a:prstGeom prst="straightConnector1">
            <a:avLst/>
          </a:prstGeom>
          <a:ln>
            <a:solidFill>
              <a:srgbClr val="14B28B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9"/>
          <p:cNvSpPr txBox="1"/>
          <p:nvPr/>
        </p:nvSpPr>
        <p:spPr>
          <a:xfrm flipH="1">
            <a:off x="2281163" y="2389858"/>
            <a:ext cx="2647665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800" b="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2015.05</a:t>
            </a:r>
            <a:r>
              <a:rPr lang="en-US" altLang="zh-CN" sz="1800" b="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-</a:t>
            </a:r>
            <a:r>
              <a:rPr lang="en-US" altLang="zh-CN" sz="1800" b="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2015.07</a:t>
            </a:r>
            <a:endParaRPr lang="zh-CN" altLang="en-US" sz="1800" b="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6" name="TextBox 30"/>
          <p:cNvSpPr txBox="1"/>
          <p:nvPr/>
        </p:nvSpPr>
        <p:spPr>
          <a:xfrm>
            <a:off x="2281163" y="2749415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673651" y="1484784"/>
            <a:ext cx="278384" cy="184511"/>
            <a:chOff x="9482595" y="2565731"/>
            <a:chExt cx="278384" cy="184511"/>
          </a:xfrm>
        </p:grpSpPr>
        <p:sp>
          <p:nvSpPr>
            <p:cNvPr id="48" name="椭圆 4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7322" y="4278925"/>
            <a:ext cx="526544" cy="474739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993131" y="429309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2065139" y="4653136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0375371" y="4522712"/>
            <a:ext cx="258720" cy="233265"/>
            <a:chOff x="3720691" y="2824413"/>
            <a:chExt cx="1341120" cy="1209172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968549" y="480069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  <p:extLst>
      <p:ext uri="{BB962C8B-B14F-4D97-AF65-F5344CB8AC3E}">
        <p14:creationId xmlns:p14="http://schemas.microsoft.com/office/powerpoint/2010/main" val="179151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3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3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1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1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1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6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6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2" grpId="0"/>
      <p:bldP spid="43" grpId="0"/>
      <p:bldP spid="45" grpId="0"/>
      <p:bldP spid="46" grpId="0"/>
      <p:bldP spid="55" grpId="0"/>
      <p:bldP spid="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18D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Impact MT Std" pitchFamily="34" charset="0"/>
              </a:rPr>
              <a:t>5</a:t>
            </a:r>
            <a:endParaRPr lang="id-ID" sz="660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6961683" y="2672324"/>
            <a:ext cx="210304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6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成本预算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6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资金缺口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917496" y="3248388"/>
            <a:ext cx="1436675" cy="215444"/>
            <a:chOff x="4369395" y="3284984"/>
            <a:chExt cx="1436675" cy="215444"/>
          </a:xfrm>
        </p:grpSpPr>
        <p:sp>
          <p:nvSpPr>
            <p:cNvPr id="7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融资计划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7033691" y="3537000"/>
            <a:ext cx="1436675" cy="215444"/>
            <a:chOff x="4369395" y="3284984"/>
            <a:chExt cx="1436675" cy="215444"/>
          </a:xfrm>
        </p:grpSpPr>
        <p:sp>
          <p:nvSpPr>
            <p:cNvPr id="10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资金用途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8477336" y="3536420"/>
            <a:ext cx="1436675" cy="215444"/>
            <a:chOff x="4369395" y="3284984"/>
            <a:chExt cx="1436675" cy="215444"/>
          </a:xfrm>
        </p:grpSpPr>
        <p:sp>
          <p:nvSpPr>
            <p:cNvPr id="11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结束语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14B28B"/>
              </a:solidFill>
              <a:ln>
                <a:solidFill>
                  <a:srgbClr val="14B2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等腰三角形 11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1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" name="组合 120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22" name="椭圆 12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5" name="KSO_Shape"/>
          <p:cNvSpPr>
            <a:spLocks/>
          </p:cNvSpPr>
          <p:nvPr/>
        </p:nvSpPr>
        <p:spPr bwMode="auto">
          <a:xfrm>
            <a:off x="3290306" y="3076479"/>
            <a:ext cx="772881" cy="74196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47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58" grpId="0"/>
      <p:bldP spid="120" grpId="0" animBg="1"/>
      <p:bldP spid="1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35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30514" y="338196"/>
            <a:ext cx="312523" cy="30002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671725" y="1587314"/>
            <a:ext cx="1224136" cy="1224136"/>
            <a:chOff x="1057027" y="2420888"/>
            <a:chExt cx="864096" cy="864096"/>
          </a:xfrm>
        </p:grpSpPr>
        <p:sp>
          <p:nvSpPr>
            <p:cNvPr id="63" name="椭圆 6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Oval 12"/>
          <p:cNvSpPr/>
          <p:nvPr/>
        </p:nvSpPr>
        <p:spPr>
          <a:xfrm>
            <a:off x="249718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7" name="Arc 14"/>
          <p:cNvSpPr/>
          <p:nvPr/>
        </p:nvSpPr>
        <p:spPr>
          <a:xfrm rot="249144">
            <a:off x="2507118" y="1412776"/>
            <a:ext cx="1573212" cy="157321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14B28B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3" name="文本框 9"/>
          <p:cNvSpPr txBox="1"/>
          <p:nvPr/>
        </p:nvSpPr>
        <p:spPr>
          <a:xfrm>
            <a:off x="2729106" y="2060848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65%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209155" y="2924325"/>
            <a:ext cx="258720" cy="233265"/>
            <a:chOff x="3720691" y="2824413"/>
            <a:chExt cx="1341120" cy="1209172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2292044" y="31741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2291357" y="349718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480037" y="1570199"/>
            <a:ext cx="1224136" cy="1224136"/>
            <a:chOff x="1057027" y="2420888"/>
            <a:chExt cx="864096" cy="864096"/>
          </a:xfrm>
        </p:grpSpPr>
        <p:sp>
          <p:nvSpPr>
            <p:cNvPr id="80" name="椭圆 7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Oval 12"/>
          <p:cNvSpPr/>
          <p:nvPr/>
        </p:nvSpPr>
        <p:spPr>
          <a:xfrm>
            <a:off x="5305499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4" name="Arc 14"/>
          <p:cNvSpPr/>
          <p:nvPr/>
        </p:nvSpPr>
        <p:spPr>
          <a:xfrm rot="249144">
            <a:off x="5315430" y="1395661"/>
            <a:ext cx="1573212" cy="157321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14B28B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5" name="文本框 9"/>
          <p:cNvSpPr txBox="1"/>
          <p:nvPr/>
        </p:nvSpPr>
        <p:spPr>
          <a:xfrm>
            <a:off x="5537418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017467" y="2907210"/>
            <a:ext cx="258720" cy="233265"/>
            <a:chOff x="3720691" y="2824413"/>
            <a:chExt cx="1341120" cy="1209172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5100356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5099669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8308478" y="1570199"/>
            <a:ext cx="1224136" cy="1224136"/>
            <a:chOff x="1057027" y="2420888"/>
            <a:chExt cx="864096" cy="864096"/>
          </a:xfrm>
        </p:grpSpPr>
        <p:sp>
          <p:nvSpPr>
            <p:cNvPr id="92" name="椭圆 91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Oval 12"/>
          <p:cNvSpPr/>
          <p:nvPr/>
        </p:nvSpPr>
        <p:spPr>
          <a:xfrm>
            <a:off x="8133940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5" name="Arc 14"/>
          <p:cNvSpPr/>
          <p:nvPr/>
        </p:nvSpPr>
        <p:spPr>
          <a:xfrm rot="249144">
            <a:off x="8143871" y="1395661"/>
            <a:ext cx="1573212" cy="157321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14B28B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6" name="文本框 9"/>
          <p:cNvSpPr txBox="1"/>
          <p:nvPr/>
        </p:nvSpPr>
        <p:spPr>
          <a:xfrm>
            <a:off x="8365859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45%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845908" y="2907210"/>
            <a:ext cx="258720" cy="233265"/>
            <a:chOff x="3720691" y="2824413"/>
            <a:chExt cx="1341120" cy="1209172"/>
          </a:xfrm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7928797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7928110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11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968549" y="530474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9419603" y="1300273"/>
            <a:ext cx="278384" cy="184511"/>
            <a:chOff x="9482595" y="2565731"/>
            <a:chExt cx="278384" cy="184511"/>
          </a:xfrm>
        </p:grpSpPr>
        <p:sp>
          <p:nvSpPr>
            <p:cNvPr id="114" name="椭圆 11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3945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5" grpId="0" animBg="1"/>
      <p:bldP spid="67" grpId="0" animBg="1"/>
      <p:bldP spid="73" grpId="0"/>
      <p:bldP spid="77" grpId="0"/>
      <p:bldP spid="78" grpId="0"/>
      <p:bldP spid="83" grpId="0" animBg="1"/>
      <p:bldP spid="84" grpId="0" animBg="1"/>
      <p:bldP spid="85" grpId="0"/>
      <p:bldP spid="89" grpId="0"/>
      <p:bldP spid="90" grpId="0"/>
      <p:bldP spid="94" grpId="0" animBg="1"/>
      <p:bldP spid="95" grpId="0" animBg="1"/>
      <p:bldP spid="96" grpId="0"/>
      <p:bldP spid="100" grpId="0"/>
      <p:bldP spid="101" grpId="0"/>
      <p:bldP spid="107" grpId="0"/>
      <p:bldP spid="1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36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30514" y="338196"/>
            <a:ext cx="312523" cy="30002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39483" y="1340768"/>
            <a:ext cx="434936" cy="2664296"/>
            <a:chOff x="3142371" y="1556792"/>
            <a:chExt cx="434936" cy="3024336"/>
          </a:xfrm>
        </p:grpSpPr>
        <p:sp>
          <p:nvSpPr>
            <p:cNvPr id="2" name="圆角矩形 1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3167717" y="1869904"/>
            <a:ext cx="384364" cy="2093375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867675" y="1340768"/>
            <a:ext cx="434936" cy="2664296"/>
            <a:chOff x="3142371" y="1556792"/>
            <a:chExt cx="434936" cy="3024336"/>
          </a:xfrm>
        </p:grpSpPr>
        <p:sp>
          <p:nvSpPr>
            <p:cNvPr id="20" name="圆角矩形 19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895909" y="2564904"/>
            <a:ext cx="406702" cy="1398375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742771" y="1340768"/>
            <a:ext cx="434936" cy="2664296"/>
            <a:chOff x="3142371" y="1556792"/>
            <a:chExt cx="434936" cy="3024336"/>
          </a:xfrm>
        </p:grpSpPr>
        <p:sp>
          <p:nvSpPr>
            <p:cNvPr id="24" name="圆角矩形 23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6771005" y="2132856"/>
            <a:ext cx="406702" cy="1830423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470963" y="1340768"/>
            <a:ext cx="434936" cy="2664296"/>
            <a:chOff x="3142371" y="1556792"/>
            <a:chExt cx="434936" cy="3024336"/>
          </a:xfrm>
        </p:grpSpPr>
        <p:sp>
          <p:nvSpPr>
            <p:cNvPr id="28" name="圆角矩形 27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8496249" y="1700090"/>
            <a:ext cx="387312" cy="2263190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9"/>
          <p:cNvSpPr txBox="1"/>
          <p:nvPr/>
        </p:nvSpPr>
        <p:spPr>
          <a:xfrm>
            <a:off x="3139483" y="3288903"/>
            <a:ext cx="43493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85%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873451" y="3284984"/>
            <a:ext cx="43493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55%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6742771" y="3284984"/>
            <a:ext cx="43493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75%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4" name="文本框 9"/>
          <p:cNvSpPr txBox="1"/>
          <p:nvPr/>
        </p:nvSpPr>
        <p:spPr>
          <a:xfrm>
            <a:off x="8470963" y="3284984"/>
            <a:ext cx="43493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53171" y="378904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153371" y="378904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953571" y="378904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753771" y="378904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357322" y="5207074"/>
            <a:ext cx="526544" cy="474739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1993131" y="5221245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2065139" y="5581285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0375371" y="5450861"/>
            <a:ext cx="258720" cy="233265"/>
            <a:chOff x="3720691" y="2824413"/>
            <a:chExt cx="1341120" cy="1209172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968549" y="5728842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843539" y="1196752"/>
            <a:ext cx="278384" cy="184511"/>
            <a:chOff x="9482595" y="2565731"/>
            <a:chExt cx="278384" cy="184511"/>
          </a:xfrm>
        </p:grpSpPr>
        <p:sp>
          <p:nvSpPr>
            <p:cNvPr id="51" name="椭圆 5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6250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2" grpId="0" animBg="1"/>
      <p:bldP spid="26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4" grpId="0"/>
      <p:bldP spid="4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37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30514" y="338196"/>
            <a:ext cx="312523" cy="30002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53472" y="1916832"/>
            <a:ext cx="2088232" cy="1882778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5440267" y="2272551"/>
            <a:ext cx="159342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5439580" y="2595549"/>
            <a:ext cx="145009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3" name="肘形连接符 2"/>
          <p:cNvCxnSpPr/>
          <p:nvPr/>
        </p:nvCxnSpPr>
        <p:spPr>
          <a:xfrm>
            <a:off x="4225379" y="2272551"/>
            <a:ext cx="936104" cy="585665"/>
          </a:xfrm>
          <a:prstGeom prst="bentConnector3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649315" y="1960797"/>
            <a:ext cx="670560" cy="604586"/>
            <a:chOff x="5424755" y="1340768"/>
            <a:chExt cx="670560" cy="6045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104133" y="253108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2104133" y="2854081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cxnSp>
        <p:nvCxnSpPr>
          <p:cNvPr id="36" name="肘形连接符 35"/>
          <p:cNvCxnSpPr/>
          <p:nvPr/>
        </p:nvCxnSpPr>
        <p:spPr>
          <a:xfrm>
            <a:off x="7033691" y="2805798"/>
            <a:ext cx="936104" cy="585665"/>
          </a:xfrm>
          <a:prstGeom prst="bentConnector3">
            <a:avLst/>
          </a:prstGeom>
          <a:ln>
            <a:solidFill>
              <a:srgbClr val="14B28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947307" y="3103431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753771" y="209531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53771" y="2418317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342171" y="4437111"/>
            <a:ext cx="526544" cy="474739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968549" y="495888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241603" y="1588305"/>
            <a:ext cx="278384" cy="184511"/>
            <a:chOff x="9482595" y="2565731"/>
            <a:chExt cx="278384" cy="184511"/>
          </a:xfrm>
        </p:grpSpPr>
        <p:sp>
          <p:nvSpPr>
            <p:cNvPr id="58" name="椭圆 5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91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50"/>
                            </p:stCondLst>
                            <p:childTnLst>
                              <p:par>
                                <p:cTn id="8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5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  <p:bldP spid="25" grpId="0"/>
      <p:bldP spid="34" grpId="0"/>
      <p:bldP spid="35" grpId="0"/>
      <p:bldP spid="44" grpId="0"/>
      <p:bldP spid="45" grpId="0"/>
      <p:bldP spid="51" grpId="0"/>
      <p:bldP spid="5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Line 23"/>
          <p:cNvSpPr>
            <a:spLocks noChangeShapeType="1"/>
          </p:cNvSpPr>
          <p:nvPr/>
        </p:nvSpPr>
        <p:spPr bwMode="auto">
          <a:xfrm flipH="1">
            <a:off x="1710510" y="2204864"/>
            <a:ext cx="3162941" cy="0"/>
          </a:xfrm>
          <a:prstGeom prst="line">
            <a:avLst/>
          </a:prstGeom>
          <a:noFill/>
          <a:ln w="5" cap="flat">
            <a:solidFill>
              <a:srgbClr val="14B28B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资金用途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38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30514" y="338196"/>
            <a:ext cx="312523" cy="30002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441403" y="1772097"/>
            <a:ext cx="1094790" cy="987077"/>
            <a:chOff x="3720691" y="2824413"/>
            <a:chExt cx="1341120" cy="1209172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KSO_Shape"/>
          <p:cNvSpPr>
            <a:spLocks/>
          </p:cNvSpPr>
          <p:nvPr/>
        </p:nvSpPr>
        <p:spPr bwMode="auto">
          <a:xfrm>
            <a:off x="4735028" y="2022016"/>
            <a:ext cx="507540" cy="48723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3922718" y="2299791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Freeform 28"/>
          <p:cNvSpPr>
            <a:spLocks/>
          </p:cNvSpPr>
          <p:nvPr/>
        </p:nvSpPr>
        <p:spPr bwMode="auto">
          <a:xfrm>
            <a:off x="3039735" y="2299792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reeform 29"/>
          <p:cNvSpPr>
            <a:spLocks/>
          </p:cNvSpPr>
          <p:nvPr/>
        </p:nvSpPr>
        <p:spPr bwMode="auto">
          <a:xfrm>
            <a:off x="2183208" y="2299791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5339" y="2088231"/>
            <a:ext cx="258720" cy="233265"/>
            <a:chOff x="3720691" y="2824413"/>
            <a:chExt cx="1341120" cy="1209172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001243" y="2115615"/>
            <a:ext cx="258720" cy="233265"/>
            <a:chOff x="3720691" y="2824413"/>
            <a:chExt cx="1341120" cy="1209172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37147" y="2115615"/>
            <a:ext cx="258720" cy="233265"/>
            <a:chOff x="3720691" y="2824413"/>
            <a:chExt cx="1341120" cy="1209172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5688512" y="3185751"/>
            <a:ext cx="575653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</a:t>
            </a:r>
            <a:endParaRPr lang="zh-CN" altLang="en-US" sz="45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88512" y="4048007"/>
            <a:ext cx="57244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</a:t>
            </a:r>
            <a:endParaRPr lang="zh-CN" altLang="en-US" sz="450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88511" y="4938356"/>
            <a:ext cx="60931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</a:t>
            </a:r>
            <a:endParaRPr lang="zh-CN" altLang="en-US" sz="450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331572" y="3180914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31572" y="4103180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31572" y="5025446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161483" y="1556073"/>
            <a:ext cx="278384" cy="184511"/>
            <a:chOff x="9482595" y="2565731"/>
            <a:chExt cx="278384" cy="184511"/>
          </a:xfrm>
        </p:grpSpPr>
        <p:sp>
          <p:nvSpPr>
            <p:cNvPr id="65" name="椭圆 6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8718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5" grpId="0" animBg="1"/>
      <p:bldP spid="4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39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730514" y="338196"/>
            <a:ext cx="312523" cy="30002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400" b="0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400" b="0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sz="2400" b="0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"/>
          <p:cNvSpPr/>
          <p:nvPr/>
        </p:nvSpPr>
        <p:spPr>
          <a:xfrm>
            <a:off x="7537747" y="1740272"/>
            <a:ext cx="3442990" cy="233278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2"/>
          <p:cNvSpPr/>
          <p:nvPr/>
        </p:nvSpPr>
        <p:spPr>
          <a:xfrm>
            <a:off x="1273051" y="1740272"/>
            <a:ext cx="3168352" cy="2332788"/>
          </a:xfrm>
          <a:prstGeom prst="rect">
            <a:avLst/>
          </a:prstGeom>
          <a:blipFill>
            <a:blip r:embed="rId4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4297387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14B28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2"/>
          <p:cNvSpPr/>
          <p:nvPr/>
        </p:nvSpPr>
        <p:spPr>
          <a:xfrm>
            <a:off x="4297387" y="1740272"/>
            <a:ext cx="3600400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4441403" y="2132856"/>
            <a:ext cx="2630914" cy="3933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</a:t>
            </a:r>
            <a:r>
              <a:rPr lang="zh-CN" altLang="en-US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4441798" y="2477127"/>
            <a:ext cx="3154563" cy="14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的描述说明。在此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24" name="组合 2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1003779" y="1556073"/>
            <a:ext cx="278384" cy="184511"/>
            <a:chOff x="9482595" y="2565731"/>
            <a:chExt cx="278384" cy="184511"/>
          </a:xfrm>
        </p:grpSpPr>
        <p:sp>
          <p:nvSpPr>
            <p:cNvPr id="35" name="椭圆 3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8558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6" grpId="0" animBg="1"/>
      <p:bldP spid="17" grpId="0" animBg="1"/>
      <p:bldP spid="18" grpId="0" animBg="1"/>
      <p:bldP spid="20" grpId="0" animBg="1"/>
      <p:bldP spid="21" grpId="0"/>
      <p:bldP spid="22" grpId="0"/>
      <p:bldP spid="28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2"/>
          <p:cNvSpPr/>
          <p:nvPr/>
        </p:nvSpPr>
        <p:spPr>
          <a:xfrm>
            <a:off x="0" y="1740272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1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400" b="0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此处添加您公司名称</a:t>
            </a:r>
            <a:endParaRPr lang="zh-CN" sz="2400" b="0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Rectangle 2"/>
          <p:cNvSpPr/>
          <p:nvPr/>
        </p:nvSpPr>
        <p:spPr>
          <a:xfrm>
            <a:off x="6097587" y="1740272"/>
            <a:ext cx="4883150" cy="2332788"/>
          </a:xfrm>
          <a:prstGeom prst="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423177" y="220486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2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矩形 47"/>
          <p:cNvSpPr>
            <a:spLocks noChangeArrowheads="1"/>
          </p:cNvSpPr>
          <p:nvPr/>
        </p:nvSpPr>
        <p:spPr bwMode="auto">
          <a:xfrm>
            <a:off x="1489075" y="2657422"/>
            <a:ext cx="435978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我图网在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2008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年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8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月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8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日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奥运会开幕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3d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模型，正版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flash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源文件等销售。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7" name="弧形 146"/>
          <p:cNvSpPr/>
          <p:nvPr/>
        </p:nvSpPr>
        <p:spPr>
          <a:xfrm>
            <a:off x="3793331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14B28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8" name="组合 147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5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服务概览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5" name="直接连接符 154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15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TextBox 158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60" name="组合 159"/>
          <p:cNvGrpSpPr/>
          <p:nvPr/>
        </p:nvGrpSpPr>
        <p:grpSpPr>
          <a:xfrm>
            <a:off x="10931771" y="1556792"/>
            <a:ext cx="278384" cy="184511"/>
            <a:chOff x="9482595" y="2565731"/>
            <a:chExt cx="278384" cy="184511"/>
          </a:xfrm>
        </p:grpSpPr>
        <p:sp>
          <p:nvSpPr>
            <p:cNvPr id="161" name="椭圆 16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955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12" grpId="0" animBg="1"/>
      <p:bldP spid="141" grpId="0"/>
      <p:bldP spid="142" grpId="0" animBg="1"/>
      <p:bldP spid="145" grpId="0"/>
      <p:bldP spid="146" grpId="0"/>
      <p:bldP spid="147" grpId="0" animBg="1"/>
      <p:bldP spid="154" grpId="0"/>
      <p:bldP spid="15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3092" y="1916003"/>
            <a:ext cx="12218267" cy="3168352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001243" y="2824413"/>
            <a:ext cx="1341120" cy="1209172"/>
            <a:chOff x="3720691" y="2824413"/>
            <a:chExt cx="1341120" cy="120917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89"/>
          <p:cNvSpPr>
            <a:spLocks noEditPoints="1"/>
          </p:cNvSpPr>
          <p:nvPr/>
        </p:nvSpPr>
        <p:spPr bwMode="auto">
          <a:xfrm>
            <a:off x="3519284" y="3174257"/>
            <a:ext cx="316328" cy="509483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514043" y="3068960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6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514043" y="2792541"/>
            <a:ext cx="51119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GUIDANCE.</a:t>
            </a:r>
            <a:endParaRPr lang="zh-CN" altLang="en-US" sz="200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131571" y="2636912"/>
            <a:ext cx="278384" cy="184511"/>
            <a:chOff x="9482595" y="2565731"/>
            <a:chExt cx="278384" cy="184511"/>
          </a:xfrm>
        </p:grpSpPr>
        <p:sp>
          <p:nvSpPr>
            <p:cNvPr id="22" name="椭圆 2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 rot="1855731">
            <a:off x="3098060" y="2901968"/>
            <a:ext cx="1157449" cy="104357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14B28B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43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25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资质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281163" y="1844824"/>
            <a:ext cx="936104" cy="844004"/>
            <a:chOff x="3720691" y="2824413"/>
            <a:chExt cx="1341120" cy="120917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55"/>
          <p:cNvSpPr>
            <a:spLocks noEditPoints="1"/>
          </p:cNvSpPr>
          <p:nvPr/>
        </p:nvSpPr>
        <p:spPr bwMode="auto">
          <a:xfrm>
            <a:off x="2605763" y="2100118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457704" y="2857797"/>
            <a:ext cx="3428191" cy="0"/>
          </a:xfrm>
          <a:prstGeom prst="line">
            <a:avLst/>
          </a:prstGeom>
          <a:ln>
            <a:solidFill>
              <a:srgbClr val="14B28B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498"/>
          <p:cNvSpPr txBox="1"/>
          <p:nvPr/>
        </p:nvSpPr>
        <p:spPr>
          <a:xfrm>
            <a:off x="4350795" y="2426933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503"/>
          <p:cNvSpPr txBox="1"/>
          <p:nvPr/>
        </p:nvSpPr>
        <p:spPr>
          <a:xfrm>
            <a:off x="2332480" y="2947845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81163" y="3933056"/>
            <a:ext cx="936104" cy="844004"/>
            <a:chOff x="3720691" y="2824413"/>
            <a:chExt cx="1341120" cy="1209172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55"/>
          <p:cNvSpPr>
            <a:spLocks noEditPoints="1"/>
          </p:cNvSpPr>
          <p:nvPr/>
        </p:nvSpPr>
        <p:spPr bwMode="auto">
          <a:xfrm>
            <a:off x="2605763" y="4188350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457704" y="4946029"/>
            <a:ext cx="3428191" cy="0"/>
          </a:xfrm>
          <a:prstGeom prst="line">
            <a:avLst/>
          </a:prstGeom>
          <a:ln>
            <a:solidFill>
              <a:srgbClr val="14B28B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98"/>
          <p:cNvSpPr txBox="1"/>
          <p:nvPr/>
        </p:nvSpPr>
        <p:spPr>
          <a:xfrm>
            <a:off x="4350795" y="4515165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Box 503"/>
          <p:cNvSpPr txBox="1"/>
          <p:nvPr/>
        </p:nvSpPr>
        <p:spPr>
          <a:xfrm>
            <a:off x="2332480" y="5036077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601643" y="1844824"/>
            <a:ext cx="936104" cy="844004"/>
            <a:chOff x="3720691" y="2824413"/>
            <a:chExt cx="1341120" cy="1209172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6778184" y="2857797"/>
            <a:ext cx="3428191" cy="0"/>
          </a:xfrm>
          <a:prstGeom prst="line">
            <a:avLst/>
          </a:prstGeom>
          <a:ln>
            <a:solidFill>
              <a:srgbClr val="14B28B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98"/>
          <p:cNvSpPr txBox="1"/>
          <p:nvPr/>
        </p:nvSpPr>
        <p:spPr>
          <a:xfrm>
            <a:off x="8671275" y="2426933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TextBox 503"/>
          <p:cNvSpPr txBox="1"/>
          <p:nvPr/>
        </p:nvSpPr>
        <p:spPr>
          <a:xfrm>
            <a:off x="6652960" y="2947845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流程图: 联系 20"/>
          <p:cNvSpPr/>
          <p:nvPr/>
        </p:nvSpPr>
        <p:spPr>
          <a:xfrm>
            <a:off x="6925737" y="2100118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601643" y="3933056"/>
            <a:ext cx="936104" cy="844004"/>
            <a:chOff x="3720691" y="2824413"/>
            <a:chExt cx="1341120" cy="1209172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6778184" y="4946029"/>
            <a:ext cx="3428191" cy="0"/>
          </a:xfrm>
          <a:prstGeom prst="line">
            <a:avLst/>
          </a:prstGeom>
          <a:ln>
            <a:solidFill>
              <a:srgbClr val="14B28B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498"/>
          <p:cNvSpPr txBox="1"/>
          <p:nvPr/>
        </p:nvSpPr>
        <p:spPr>
          <a:xfrm>
            <a:off x="8671275" y="4515165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TextBox 503"/>
          <p:cNvSpPr txBox="1"/>
          <p:nvPr/>
        </p:nvSpPr>
        <p:spPr>
          <a:xfrm>
            <a:off x="6652960" y="5036077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流程图: 联系 20"/>
          <p:cNvSpPr/>
          <p:nvPr/>
        </p:nvSpPr>
        <p:spPr>
          <a:xfrm>
            <a:off x="6925737" y="4188350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10202043" y="2308385"/>
            <a:ext cx="278384" cy="184511"/>
            <a:chOff x="9482595" y="2565731"/>
            <a:chExt cx="278384" cy="184511"/>
          </a:xfrm>
        </p:grpSpPr>
        <p:sp>
          <p:nvSpPr>
            <p:cNvPr id="60" name="椭圆 5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05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181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4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4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3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3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2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42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81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33" grpId="0" animBg="1"/>
      <p:bldP spid="35" grpId="0"/>
      <p:bldP spid="36" grpId="0"/>
      <p:bldP spid="40" grpId="0" animBg="1"/>
      <p:bldP spid="42" grpId="0"/>
      <p:bldP spid="43" grpId="0"/>
      <p:bldP spid="49" grpId="0"/>
      <p:bldP spid="50" grpId="0"/>
      <p:bldP spid="51" grpId="0" animBg="1"/>
      <p:bldP spid="56" grpId="0"/>
      <p:bldP spid="57" grpId="0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06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074787" y="1844824"/>
            <a:ext cx="2880320" cy="374441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  <a14:imgEffect>
                        <a14:saturation sat="0"/>
                      </a14:imgEffect>
                      <a14:imgEffect>
                        <a14:brightnessContrast bright="-2000"/>
                      </a14:imgEffect>
                    </a14:imgLayer>
                  </a14:imgProps>
                </a:ext>
              </a:extLst>
            </a:blip>
            <a:srcRect/>
            <a:stretch>
              <a:fillRect l="-56864" t="-4801" r="-51864" b="-4801"/>
            </a:stretch>
          </a:blipFill>
          <a:ln w="76200">
            <a:noFill/>
          </a:ln>
          <a:effectLst>
            <a:outerShdw blurRad="304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315147" y="1871418"/>
            <a:ext cx="1152128" cy="1038774"/>
            <a:chOff x="5424755" y="1340768"/>
            <a:chExt cx="670560" cy="604586"/>
          </a:xfrm>
        </p:grpSpPr>
        <p:grpSp>
          <p:nvGrpSpPr>
            <p:cNvPr id="74" name="组合 7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专业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543314" y="1844824"/>
            <a:ext cx="1152128" cy="1038774"/>
            <a:chOff x="5424755" y="1340768"/>
            <a:chExt cx="670560" cy="604586"/>
          </a:xfrm>
        </p:grpSpPr>
        <p:grpSp>
          <p:nvGrpSpPr>
            <p:cNvPr id="82" name="组合 8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青春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780464" y="1843313"/>
            <a:ext cx="1152128" cy="1038774"/>
            <a:chOff x="5424755" y="1340768"/>
            <a:chExt cx="670560" cy="604586"/>
          </a:xfrm>
        </p:grpSpPr>
        <p:grpSp>
          <p:nvGrpSpPr>
            <p:cNvPr id="89" name="组合 8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活力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004600" y="1873975"/>
            <a:ext cx="1152128" cy="1038774"/>
            <a:chOff x="5424755" y="1340768"/>
            <a:chExt cx="670560" cy="604586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14B28B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6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梦想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327410" y="3242127"/>
            <a:ext cx="526544" cy="474739"/>
            <a:chOff x="5424755" y="1340768"/>
            <a:chExt cx="670560" cy="60458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文本框 9"/>
          <p:cNvSpPr txBox="1"/>
          <p:nvPr/>
        </p:nvSpPr>
        <p:spPr>
          <a:xfrm>
            <a:off x="5963219" y="3256298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我们承诺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6035227" y="3616338"/>
            <a:ext cx="3590752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组合 132"/>
          <p:cNvGrpSpPr/>
          <p:nvPr/>
        </p:nvGrpSpPr>
        <p:grpSpPr>
          <a:xfrm>
            <a:off x="9779419" y="3485914"/>
            <a:ext cx="258720" cy="233265"/>
            <a:chOff x="3720691" y="2824413"/>
            <a:chExt cx="1341120" cy="1209172"/>
          </a:xfrm>
        </p:grpSpPr>
        <p:sp>
          <p:nvSpPr>
            <p:cNvPr id="13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5649400" y="3707274"/>
            <a:ext cx="4421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团队是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由员工和管理层组成的一个共同体，它合理利用每一个成员的知识和技能协同工作，解决问题，达到共同的目标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603179" y="4592276"/>
            <a:ext cx="4607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  <a:endParaRPr lang="zh-CN" altLang="en-US" sz="280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0067675" y="1873975"/>
            <a:ext cx="278384" cy="184511"/>
            <a:chOff x="9482595" y="2565731"/>
            <a:chExt cx="278384" cy="184511"/>
          </a:xfrm>
        </p:grpSpPr>
        <p:sp>
          <p:nvSpPr>
            <p:cNvPr id="141" name="椭圆 14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586575"/>
      </p:ext>
    </p:extLst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6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" grpId="0" animBg="1"/>
          <p:bldP spid="69" grpId="0" animBg="1"/>
          <p:bldP spid="131" grpId="0"/>
          <p:bldP spid="137" grpId="0"/>
          <p:bldP spid="1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" grpId="0" animBg="1"/>
          <p:bldP spid="69" grpId="0" animBg="1"/>
          <p:bldP spid="131" grpId="0"/>
          <p:bldP spid="137" grpId="0"/>
          <p:bldP spid="13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成员</a:t>
            </a:r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07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09155" y="2132457"/>
            <a:ext cx="1368152" cy="136815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1000"/>
                      </a14:imgEffect>
                    </a14:imgLayer>
                  </a14:imgProps>
                </a:ext>
              </a:extLst>
            </a:blip>
            <a:srcRect/>
            <a:stretch>
              <a:fillRect l="-242072" t="-30254" r="-363113" b="-198656"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2209155" y="3621765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6" name="文本框 9"/>
          <p:cNvSpPr txBox="1"/>
          <p:nvPr/>
        </p:nvSpPr>
        <p:spPr>
          <a:xfrm>
            <a:off x="2209155" y="390979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2137147" y="426983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97387" y="2132457"/>
            <a:ext cx="1368152" cy="136815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1000"/>
                      </a14:imgEffect>
                    </a14:imgLayer>
                  </a14:imgProps>
                </a:ext>
              </a:extLst>
            </a:blip>
            <a:srcRect/>
            <a:stretch>
              <a:fillRect l="-334168" t="-13151" r="-292068" b="-213129"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4297387" y="3621765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297387" y="390979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4225379" y="426983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7627" y="2132457"/>
            <a:ext cx="1368152" cy="136815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1000"/>
                      </a14:imgEffect>
                    </a14:imgLayer>
                  </a14:imgProps>
                </a:ext>
              </a:extLst>
            </a:blip>
            <a:srcRect/>
            <a:stretch>
              <a:fillRect l="-65777" t="-43410" r="-539409" b="-185500"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6457627" y="3621765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6457627" y="390979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6385619" y="426983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45859" y="2132457"/>
            <a:ext cx="1368152" cy="136815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1000"/>
                      </a14:imgEffect>
                    </a14:imgLayer>
                  </a14:imgProps>
                </a:ext>
              </a:extLst>
            </a:blip>
            <a:srcRect/>
            <a:stretch>
              <a:fillRect l="-160504" t="-30254" r="-444681" b="-198656"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9"/>
          <p:cNvSpPr txBox="1"/>
          <p:nvPr/>
        </p:nvSpPr>
        <p:spPr>
          <a:xfrm>
            <a:off x="8545859" y="3621765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28" name="文本框 9"/>
          <p:cNvSpPr txBox="1"/>
          <p:nvPr/>
        </p:nvSpPr>
        <p:spPr>
          <a:xfrm>
            <a:off x="8545859" y="390979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8473851" y="426983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914011" y="1876337"/>
            <a:ext cx="278384" cy="184511"/>
            <a:chOff x="9482595" y="2565731"/>
            <a:chExt cx="278384" cy="184511"/>
          </a:xfrm>
        </p:grpSpPr>
        <p:sp>
          <p:nvSpPr>
            <p:cNvPr id="31" name="椭圆 3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0914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5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 animBg="1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08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89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147" y="1556792"/>
            <a:ext cx="2960463" cy="3724453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42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tretch>
              <a:fillRect l="-195029" t="-73544" r="-43557" b="-69092"/>
            </a:stretch>
          </a:blipFill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/>
        </p:spPr>
      </p:pic>
      <p:cxnSp>
        <p:nvCxnSpPr>
          <p:cNvPr id="90" name="直接连接符 89"/>
          <p:cNvCxnSpPr/>
          <p:nvPr/>
        </p:nvCxnSpPr>
        <p:spPr>
          <a:xfrm flipH="1">
            <a:off x="6001572" y="1976958"/>
            <a:ext cx="3912439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001572" y="2425928"/>
            <a:ext cx="3912439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6001573" y="2874898"/>
            <a:ext cx="391243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6001572" y="3323868"/>
            <a:ext cx="3912439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6001572" y="3844847"/>
            <a:ext cx="3912439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6001572" y="4310335"/>
            <a:ext cx="3912439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001572" y="4742787"/>
            <a:ext cx="3912439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6001573" y="5246439"/>
            <a:ext cx="391243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5994543" y="1610617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873635" y="1608284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996754" y="207721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879544" y="20700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6581169" y="16106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毕程功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450736" y="160828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83380" y="2077211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456645" y="20763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02532" y="297307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864308" y="289152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7869265" y="252176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5993227" y="252417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611603" y="2524176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8449541" y="2528119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592333" y="2973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444584" y="297631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854986" y="341435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993345" y="387668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5993345" y="341700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118750" y="34225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990958" y="34126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116754" y="3874083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5993345" y="4319155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7095738" y="4316549"/>
            <a:ext cx="2746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ooopic@ooopic.com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93345" y="484632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108435" y="4843723"/>
            <a:ext cx="280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521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5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8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14B28B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组织架构</a:t>
            </a:r>
            <a:endParaRPr lang="zh-CN" altLang="en-US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 smtClean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09</a:t>
            </a:r>
            <a:endParaRPr lang="zh-CN" altLang="en-US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23182" y="1029952"/>
            <a:ext cx="2348811" cy="749005"/>
            <a:chOff x="4923182" y="885936"/>
            <a:chExt cx="2348811" cy="749005"/>
          </a:xfrm>
        </p:grpSpPr>
        <p:grpSp>
          <p:nvGrpSpPr>
            <p:cNvPr id="17" name="组合 16"/>
            <p:cNvGrpSpPr/>
            <p:nvPr/>
          </p:nvGrpSpPr>
          <p:grpSpPr>
            <a:xfrm>
              <a:off x="4923182" y="885936"/>
              <a:ext cx="2348811" cy="749005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圆角矩形 1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标题 4"/>
            <p:cNvSpPr txBox="1">
              <a:spLocks/>
            </p:cNvSpPr>
            <p:nvPr/>
          </p:nvSpPr>
          <p:spPr>
            <a:xfrm>
              <a:off x="5652488" y="1015924"/>
              <a:ext cx="949155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rgbClr val="14B2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6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89275" y="1951085"/>
            <a:ext cx="1699070" cy="541811"/>
            <a:chOff x="3721323" y="1951085"/>
            <a:chExt cx="1699070" cy="541811"/>
          </a:xfrm>
        </p:grpSpPr>
        <p:grpSp>
          <p:nvGrpSpPr>
            <p:cNvPr id="22" name="组合 21"/>
            <p:cNvGrpSpPr/>
            <p:nvPr/>
          </p:nvGrpSpPr>
          <p:grpSpPr>
            <a:xfrm>
              <a:off x="3721323" y="1951085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圆角矩形 2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标题 4"/>
            <p:cNvSpPr txBox="1">
              <a:spLocks/>
            </p:cNvSpPr>
            <p:nvPr/>
          </p:nvSpPr>
          <p:spPr>
            <a:xfrm>
              <a:off x="3771053" y="1980010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合作伙伴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06829" y="1916832"/>
            <a:ext cx="1699070" cy="541811"/>
            <a:chOff x="6774781" y="1916832"/>
            <a:chExt cx="1699070" cy="541811"/>
          </a:xfrm>
        </p:grpSpPr>
        <p:grpSp>
          <p:nvGrpSpPr>
            <p:cNvPr id="27" name="组合 26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圆角矩形 2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Line 104"/>
          <p:cNvSpPr>
            <a:spLocks noChangeShapeType="1"/>
          </p:cNvSpPr>
          <p:nvPr/>
        </p:nvSpPr>
        <p:spPr bwMode="auto">
          <a:xfrm>
            <a:off x="6097587" y="1794717"/>
            <a:ext cx="0" cy="943127"/>
          </a:xfrm>
          <a:prstGeom prst="line">
            <a:avLst/>
          </a:prstGeom>
          <a:noFill/>
          <a:ln w="12700" cap="flat">
            <a:solidFill>
              <a:srgbClr val="14B28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900238" y="3529508"/>
            <a:ext cx="7810500" cy="763588"/>
            <a:chOff x="1900238" y="2728913"/>
            <a:chExt cx="7810500" cy="763588"/>
          </a:xfrm>
        </p:grpSpPr>
        <p:sp>
          <p:nvSpPr>
            <p:cNvPr id="33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420576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108"/>
            <p:cNvSpPr>
              <a:spLocks noChangeShapeType="1"/>
            </p:cNvSpPr>
            <p:nvPr/>
          </p:nvSpPr>
          <p:spPr bwMode="auto">
            <a:xfrm>
              <a:off x="4009355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Line 109"/>
            <p:cNvSpPr>
              <a:spLocks noChangeShapeType="1"/>
            </p:cNvSpPr>
            <p:nvPr/>
          </p:nvSpPr>
          <p:spPr bwMode="auto">
            <a:xfrm>
              <a:off x="3510160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Line 110"/>
            <p:cNvSpPr>
              <a:spLocks noChangeShapeType="1"/>
            </p:cNvSpPr>
            <p:nvPr/>
          </p:nvSpPr>
          <p:spPr bwMode="auto">
            <a:xfrm>
              <a:off x="300124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Line 111"/>
            <p:cNvSpPr>
              <a:spLocks noChangeShapeType="1"/>
            </p:cNvSpPr>
            <p:nvPr/>
          </p:nvSpPr>
          <p:spPr bwMode="auto">
            <a:xfrm>
              <a:off x="245030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Line 132"/>
          <p:cNvSpPr>
            <a:spLocks noChangeShapeType="1"/>
          </p:cNvSpPr>
          <p:nvPr/>
        </p:nvSpPr>
        <p:spPr bwMode="auto">
          <a:xfrm flipH="1">
            <a:off x="4945459" y="2204864"/>
            <a:ext cx="2261370" cy="0"/>
          </a:xfrm>
          <a:prstGeom prst="line">
            <a:avLst/>
          </a:prstGeom>
          <a:noFill/>
          <a:ln w="12700" cap="flat">
            <a:solidFill>
              <a:srgbClr val="14B28B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104"/>
          <p:cNvSpPr>
            <a:spLocks noChangeShapeType="1"/>
          </p:cNvSpPr>
          <p:nvPr/>
        </p:nvSpPr>
        <p:spPr bwMode="auto">
          <a:xfrm>
            <a:off x="6097587" y="3023889"/>
            <a:ext cx="0" cy="943420"/>
          </a:xfrm>
          <a:prstGeom prst="line">
            <a:avLst/>
          </a:prstGeom>
          <a:noFill/>
          <a:ln w="12700" cap="flat">
            <a:solidFill>
              <a:srgbClr val="14B28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233491" y="2527149"/>
            <a:ext cx="1699070" cy="541811"/>
            <a:chOff x="6774781" y="1916832"/>
            <a:chExt cx="1699070" cy="541811"/>
          </a:xfrm>
        </p:grpSpPr>
        <p:grpSp>
          <p:nvGrpSpPr>
            <p:cNvPr id="43" name="组合 4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圆角矩形 4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59930" y="4149080"/>
            <a:ext cx="477217" cy="1561182"/>
            <a:chOff x="2787784" y="3964744"/>
            <a:chExt cx="551222" cy="1699070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圆角矩形 5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09155" y="4149080"/>
            <a:ext cx="477217" cy="1561182"/>
            <a:chOff x="2787784" y="3964744"/>
            <a:chExt cx="551222" cy="1699070"/>
          </a:xfrm>
        </p:grpSpPr>
        <p:grpSp>
          <p:nvGrpSpPr>
            <p:cNvPr id="54" name="组合 53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785219" y="4149080"/>
            <a:ext cx="477217" cy="1561182"/>
            <a:chOff x="2787784" y="3964744"/>
            <a:chExt cx="551222" cy="1699070"/>
          </a:xfrm>
        </p:grpSpPr>
        <p:grpSp>
          <p:nvGrpSpPr>
            <p:cNvPr id="60" name="组合 59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圆角矩形 6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316114" y="4149080"/>
            <a:ext cx="477217" cy="1561182"/>
            <a:chOff x="2787784" y="3964744"/>
            <a:chExt cx="551222" cy="1699070"/>
          </a:xfrm>
        </p:grpSpPr>
        <p:grpSp>
          <p:nvGrpSpPr>
            <p:cNvPr id="66" name="组合 6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圆角矩形 7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820170" y="4149080"/>
            <a:ext cx="477217" cy="1561182"/>
            <a:chOff x="2787784" y="3964744"/>
            <a:chExt cx="551222" cy="1699070"/>
          </a:xfrm>
        </p:grpSpPr>
        <p:grpSp>
          <p:nvGrpSpPr>
            <p:cNvPr id="76" name="组合 7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圆角矩形 7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33491" y="3895301"/>
            <a:ext cx="1699070" cy="541811"/>
            <a:chOff x="6774781" y="1916832"/>
            <a:chExt cx="1699070" cy="541811"/>
          </a:xfrm>
        </p:grpSpPr>
        <p:grpSp>
          <p:nvGrpSpPr>
            <p:cNvPr id="83" name="组合 8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5" name="圆角矩形 8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4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776390" y="4437112"/>
            <a:ext cx="2473325" cy="423862"/>
            <a:chOff x="5038726" y="3278188"/>
            <a:chExt cx="2473325" cy="423862"/>
          </a:xfrm>
        </p:grpSpPr>
        <p:sp>
          <p:nvSpPr>
            <p:cNvPr id="88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585419" y="4820146"/>
            <a:ext cx="477217" cy="1561182"/>
            <a:chOff x="2787784" y="3964744"/>
            <a:chExt cx="551222" cy="1699070"/>
          </a:xfrm>
        </p:grpSpPr>
        <p:grpSp>
          <p:nvGrpSpPr>
            <p:cNvPr id="93" name="组合 9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圆角矩形 9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4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制造中心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988522" y="4797152"/>
            <a:ext cx="477217" cy="1561182"/>
            <a:chOff x="2787784" y="3964744"/>
            <a:chExt cx="551222" cy="1699070"/>
          </a:xfrm>
        </p:grpSpPr>
        <p:grpSp>
          <p:nvGrpSpPr>
            <p:cNvPr id="99" name="组合 98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2" name="圆角矩形 10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0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研究室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863013" y="3861048"/>
            <a:ext cx="1699070" cy="541811"/>
            <a:chOff x="6774781" y="1916832"/>
            <a:chExt cx="1699070" cy="54181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圆角矩形 10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6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004301" y="4393086"/>
            <a:ext cx="1339850" cy="476074"/>
            <a:chOff x="9004301" y="3221214"/>
            <a:chExt cx="1339850" cy="476074"/>
          </a:xfrm>
        </p:grpSpPr>
        <p:sp>
          <p:nvSpPr>
            <p:cNvPr id="110" name="Line 128"/>
            <p:cNvSpPr>
              <a:spLocks noChangeShapeType="1"/>
            </p:cNvSpPr>
            <p:nvPr/>
          </p:nvSpPr>
          <p:spPr bwMode="auto">
            <a:xfrm>
              <a:off x="9702801" y="3221214"/>
              <a:ext cx="0" cy="474487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14B28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761883" y="4820146"/>
            <a:ext cx="477217" cy="1561182"/>
            <a:chOff x="2787784" y="3964744"/>
            <a:chExt cx="551222" cy="1699070"/>
          </a:xfrm>
        </p:grpSpPr>
        <p:grpSp>
          <p:nvGrpSpPr>
            <p:cNvPr id="116" name="组合 11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9" name="圆角矩形 11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436794" y="4797152"/>
            <a:ext cx="477217" cy="1561182"/>
            <a:chOff x="2787784" y="3964744"/>
            <a:chExt cx="551222" cy="1699070"/>
          </a:xfrm>
        </p:grpSpPr>
        <p:grpSp>
          <p:nvGrpSpPr>
            <p:cNvPr id="122" name="组合 12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0" name="圆角矩形 12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8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0130035" y="4797152"/>
            <a:ext cx="477217" cy="1561182"/>
            <a:chOff x="2787784" y="3964744"/>
            <a:chExt cx="551222" cy="1699070"/>
          </a:xfrm>
        </p:grpSpPr>
        <p:grpSp>
          <p:nvGrpSpPr>
            <p:cNvPr id="133" name="组合 13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圆角矩形 13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4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7249715" y="868225"/>
            <a:ext cx="278384" cy="184511"/>
            <a:chOff x="9482595" y="2565731"/>
            <a:chExt cx="278384" cy="184511"/>
          </a:xfrm>
        </p:grpSpPr>
        <p:sp>
          <p:nvSpPr>
            <p:cNvPr id="139" name="椭圆 13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03129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25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31" grpId="0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3071</Words>
  <Application>Microsoft Office PowerPoint</Application>
  <PresentationFormat>自定义</PresentationFormat>
  <Paragraphs>535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深度联盟http://www.deepbbs.org</cp:lastModifiedBy>
  <cp:revision>158</cp:revision>
  <dcterms:created xsi:type="dcterms:W3CDTF">2015-11-26T04:19:55Z</dcterms:created>
  <dcterms:modified xsi:type="dcterms:W3CDTF">2015-11-29T04:30:01Z</dcterms:modified>
</cp:coreProperties>
</file>