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54" r:id="rId2"/>
    <p:sldId id="371" r:id="rId3"/>
    <p:sldId id="368" r:id="rId4"/>
    <p:sldId id="379" r:id="rId5"/>
    <p:sldId id="372" r:id="rId6"/>
    <p:sldId id="419" r:id="rId7"/>
    <p:sldId id="420" r:id="rId8"/>
    <p:sldId id="378" r:id="rId9"/>
    <p:sldId id="380" r:id="rId10"/>
    <p:sldId id="382" r:id="rId11"/>
    <p:sldId id="383" r:id="rId12"/>
    <p:sldId id="384" r:id="rId13"/>
    <p:sldId id="385" r:id="rId14"/>
    <p:sldId id="386" r:id="rId15"/>
    <p:sldId id="387" r:id="rId16"/>
    <p:sldId id="390" r:id="rId17"/>
    <p:sldId id="395" r:id="rId18"/>
    <p:sldId id="393" r:id="rId19"/>
    <p:sldId id="389" r:id="rId20"/>
    <p:sldId id="391" r:id="rId21"/>
    <p:sldId id="394" r:id="rId22"/>
    <p:sldId id="392" r:id="rId23"/>
    <p:sldId id="398" r:id="rId24"/>
    <p:sldId id="400" r:id="rId25"/>
    <p:sldId id="402" r:id="rId26"/>
    <p:sldId id="399" r:id="rId27"/>
    <p:sldId id="403" r:id="rId28"/>
    <p:sldId id="410" r:id="rId29"/>
    <p:sldId id="404" r:id="rId30"/>
    <p:sldId id="408" r:id="rId31"/>
    <p:sldId id="406" r:id="rId32"/>
    <p:sldId id="417" r:id="rId33"/>
    <p:sldId id="409" r:id="rId34"/>
    <p:sldId id="401" r:id="rId35"/>
    <p:sldId id="411" r:id="rId36"/>
    <p:sldId id="370" r:id="rId37"/>
    <p:sldId id="413" r:id="rId38"/>
    <p:sldId id="415" r:id="rId39"/>
    <p:sldId id="414" r:id="rId40"/>
    <p:sldId id="416" r:id="rId41"/>
    <p:sldId id="421" r:id="rId42"/>
  </p:sldIdLst>
  <p:sldSz cx="9145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725"/>
    <a:srgbClr val="F14124"/>
    <a:srgbClr val="152F47"/>
    <a:srgbClr val="FFC000"/>
    <a:srgbClr val="05BAC8"/>
    <a:srgbClr val="21AB82"/>
    <a:srgbClr val="5DCEAF"/>
    <a:srgbClr val="1A92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6" autoAdjust="0"/>
    <p:restoredTop sz="99532" autoAdjust="0"/>
  </p:normalViewPr>
  <p:slideViewPr>
    <p:cSldViewPr snapToGrid="0">
      <p:cViewPr varScale="1">
        <p:scale>
          <a:sx n="105" d="100"/>
          <a:sy n="105" d="100"/>
        </p:scale>
        <p:origin x="-72" y="432"/>
      </p:cViewPr>
      <p:guideLst>
        <p:guide orient="horz" pos="1869"/>
        <p:guide pos="4807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0" d="100"/>
        <a:sy n="60" d="100"/>
      </p:scale>
      <p:origin x="0" y="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EF8F975-24C9-4C03-915E-EE2F14F207C5}" type="datetimeFigureOut">
              <a:rPr lang="zh-CN" altLang="en-US"/>
              <a:pPr>
                <a:defRPr/>
              </a:pPr>
              <a:t>2015/11/22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63E8F8A-C1A6-4A9B-BEC9-F0A1F50B7E0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1B3033-2630-417E-9B1A-FD1AC58589A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CDF55F-2C82-4ADB-B0BF-AA6B338CF5C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9D608D-DD2E-4433-B2C2-300E7B7AD11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495E8E-D426-4280-A8D9-DE2FDA5559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C3F3F2-B9B4-4064-BA46-2DFEF7E986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E723CB-6414-496E-B477-67D8EED583D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93AA0A-AC8B-4BD2-8162-5BC202DC69C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09B03D-8699-443B-84B6-5741DF09BDA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3616C0-7F06-48F7-BE9E-96812E1206A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6E051C-2812-420F-9D45-65969CC9287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C5ADEA-5393-4547-B85A-38D8EF50F3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015E8-D4F1-475C-856B-DDFF090E49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154E96-41EA-4268-87E7-59197DB39AB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55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1A61C2-8A3C-4D9E-B97B-CDA7A102731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75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BEE324-4D31-4014-84B1-EEC3F19EB9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96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0908D-571C-4E1E-95EC-C5D8588E44D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07735-833A-49D4-9EA6-2FAC124B212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57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7341DC-2394-40DF-BEC9-47E3F5DE05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98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097F2E-DEC2-49D5-B300-FC5D27DAB37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37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9937FD-A2BA-4474-8868-6AB63FDE82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379690-A30A-4A73-9AEC-56CE36BD4B6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39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CB3ECB-4BF2-45BE-B9D8-A679901DDA9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F22AB5-BA4D-492B-9685-7FD9405A2D3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60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B9DD6C-216D-43CE-AAF6-C434B5ED0C8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8F4F63-60B7-49D5-A4AB-9044FFB8FE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01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CAD49C-0D5A-4307-AE81-BFAAD1475F9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42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B6877A-6CAB-4DEC-BC14-B6A37617B3F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62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761337-16DE-48DF-A4AA-791D9585C14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83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EEAAC6-26AA-42A7-853F-F6ACA14AB6B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03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BFF7D3-8506-4EBA-9BE2-4A4682B8682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94D56C-08D4-4866-8572-6D8DD4993A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B7E1D1CF-23E8-43AB-8562-5FCE703209E4}" type="slidenum">
              <a:rPr lang="zh-CN" altLang="en-US" sz="1200">
                <a:latin typeface="+mn-lt"/>
                <a:ea typeface="微软雅黑" pitchFamily="34" charset="-122"/>
              </a:rPr>
              <a:pPr algn="r">
                <a:defRPr/>
              </a:pPr>
              <a:t>41</a:t>
            </a:fld>
            <a:endParaRPr lang="en-US" altLang="zh-CN" sz="1200">
              <a:latin typeface="+mn-lt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15434B-9E26-416A-9C0D-E8DE3167AD5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21992C-91F3-4B5F-BC5F-B7299E0AAB6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AD995A-047A-4592-A427-06CE652BCAC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C44035-FE91-4D6F-A738-B5FD8017A72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1094B7-C485-4E6C-B674-2059908CE7B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D76C70-D5B7-479E-855F-78D1633DFAC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4"/>
          <p:cNvGraphicFramePr>
            <a:graphicFrameLocks noGrp="1"/>
          </p:cNvGraphicFramePr>
          <p:nvPr/>
        </p:nvGraphicFramePr>
        <p:xfrm>
          <a:off x="0" y="950913"/>
          <a:ext cx="1265238" cy="3567112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sp>
        <p:nvSpPr>
          <p:cNvPr id="4" name="矩形 10"/>
          <p:cNvSpPr>
            <a:spLocks noChangeArrowheads="1"/>
          </p:cNvSpPr>
          <p:nvPr userDrawn="1"/>
        </p:nvSpPr>
        <p:spPr bwMode="auto">
          <a:xfrm>
            <a:off x="-107950" y="955675"/>
            <a:ext cx="137636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5" name="流程图: 合并 15"/>
          <p:cNvSpPr>
            <a:spLocks noChangeArrowheads="1"/>
          </p:cNvSpPr>
          <p:nvPr userDrawn="1"/>
        </p:nvSpPr>
        <p:spPr bwMode="auto">
          <a:xfrm>
            <a:off x="584200" y="1546225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二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1547813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4200" y="2138363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三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4"/>
          <p:cNvGraphicFramePr>
            <a:graphicFrameLocks noGrp="1"/>
          </p:cNvGraphicFramePr>
          <p:nvPr/>
        </p:nvGraphicFramePr>
        <p:xfrm>
          <a:off x="0" y="950913"/>
          <a:ext cx="1265238" cy="3567112"/>
        </p:xfrm>
        <a:graphic>
          <a:graphicData uri="http://schemas.openxmlformats.org/drawingml/2006/table">
            <a:tbl>
              <a:tblPr/>
              <a:tblGrid>
                <a:gridCol w="1265238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2141538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8963" y="2732088"/>
            <a:ext cx="87312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四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 userDrawn="1"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636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-1588" y="2736850"/>
            <a:ext cx="1268413" cy="59055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6" name="流程图: 合并 15"/>
          <p:cNvSpPr>
            <a:spLocks noChangeArrowheads="1"/>
          </p:cNvSpPr>
          <p:nvPr userDrawn="1"/>
        </p:nvSpPr>
        <p:spPr bwMode="auto">
          <a:xfrm>
            <a:off x="584200" y="3327400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五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3"/>
          <p:cNvGraphicFramePr>
            <a:graphicFrameLocks noGrp="1"/>
          </p:cNvGraphicFramePr>
          <p:nvPr userDrawn="1"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明年目标与计划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3175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3332163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6" name="流程图: 合并 11"/>
          <p:cNvSpPr>
            <a:spLocks noChangeArrowheads="1"/>
          </p:cNvSpPr>
          <p:nvPr userDrawn="1"/>
        </p:nvSpPr>
        <p:spPr bwMode="auto">
          <a:xfrm>
            <a:off x="584200" y="3919538"/>
            <a:ext cx="88900" cy="69850"/>
          </a:xfrm>
          <a:prstGeom prst="flowChartMerge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第六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Group 22"/>
          <p:cNvGraphicFramePr>
            <a:graphicFrameLocks noGrp="1"/>
          </p:cNvGraphicFramePr>
          <p:nvPr userDrawn="1"/>
        </p:nvGraphicFramePr>
        <p:xfrm>
          <a:off x="0" y="950913"/>
          <a:ext cx="1270000" cy="3567112"/>
        </p:xfrm>
        <a:graphic>
          <a:graphicData uri="http://schemas.openxmlformats.org/drawingml/2006/table">
            <a:tbl>
              <a:tblPr/>
              <a:tblGrid>
                <a:gridCol w="1270000"/>
              </a:tblGrid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年度工作概述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工作完成情况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成功项目展示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发展前景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当前形势分析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第六章主题</a:t>
                      </a:r>
                    </a:p>
                  </a:txBody>
                  <a:tcPr marL="68589" marR="68589" marT="34295" marB="34295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12725"/>
                    </a:solidFill>
                  </a:tcPr>
                </a:tc>
              </a:tr>
            </a:tbl>
          </a:graphicData>
        </a:graphic>
      </p:graphicFrame>
      <p:cxnSp>
        <p:nvCxnSpPr>
          <p:cNvPr id="4" name="直接连接符 12"/>
          <p:cNvCxnSpPr/>
          <p:nvPr userDrawn="1"/>
        </p:nvCxnSpPr>
        <p:spPr>
          <a:xfrm>
            <a:off x="1276350" y="0"/>
            <a:ext cx="0" cy="68738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10"/>
          <p:cNvSpPr>
            <a:spLocks noChangeArrowheads="1"/>
          </p:cNvSpPr>
          <p:nvPr userDrawn="1"/>
        </p:nvSpPr>
        <p:spPr bwMode="auto">
          <a:xfrm>
            <a:off x="0" y="3927475"/>
            <a:ext cx="1270000" cy="587375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  <a:effectLst>
            <a:outerShdw dist="50800" dir="5400000" algn="ctr" rotWithShape="0">
              <a:srgbClr val="000000">
                <a:alpha val="0"/>
              </a:srgbClr>
            </a:outerShdw>
          </a:effectLst>
        </p:spPr>
        <p:txBody>
          <a:bodyPr lIns="68589" tIns="34295" rIns="68589" bIns="34295" anchor="ctr"/>
          <a:lstStyle/>
          <a:p>
            <a:pPr algn="ctr" defTabSz="685800">
              <a:defRPr/>
            </a:pPr>
            <a:r>
              <a:rPr lang="zh-CN" altLang="en-US" sz="11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明年目标与计划</a:t>
            </a: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225425" y="331788"/>
            <a:ext cx="8112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9" tIns="34295" rIns="68589" bIns="34295">
            <a:spAutoFit/>
          </a:bodyPr>
          <a:lstStyle/>
          <a:p>
            <a:pPr algn="ctr" defTabSz="685800">
              <a:defRPr/>
            </a:pPr>
            <a:r>
              <a:rPr lang="en-US" altLang="zh-CN" sz="1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18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grayscl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55" r:id="rId8"/>
  </p:sldLayoutIdLst>
  <p:transition spd="slow" advClick="0" advTm="7000">
    <p:wipe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标题 1"/>
          <p:cNvSpPr>
            <a:spLocks/>
          </p:cNvSpPr>
          <p:nvPr/>
        </p:nvSpPr>
        <p:spPr bwMode="auto">
          <a:xfrm>
            <a:off x="57150" y="596900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864100" y="2325688"/>
            <a:ext cx="274638" cy="2746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2036763" y="2782888"/>
            <a:ext cx="51847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模板，适用于投资合作、公司介绍、企业宣传等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34238" y="4697413"/>
            <a:ext cx="344487" cy="309562"/>
            <a:chOff x="4634991" y="2138335"/>
            <a:chExt cx="428348" cy="386204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4711975" y="2237362"/>
              <a:ext cx="274381" cy="18815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7594600" y="4697413"/>
            <a:ext cx="342900" cy="309562"/>
            <a:chOff x="5076056" y="2138335"/>
            <a:chExt cx="428348" cy="386204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5175211" y="2245284"/>
              <a:ext cx="230039" cy="19409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953375" y="4697413"/>
            <a:ext cx="344488" cy="309562"/>
            <a:chOff x="5557128" y="2138335"/>
            <a:chExt cx="428348" cy="38620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6" name="KSO_Shape"/>
            <p:cNvSpPr>
              <a:spLocks/>
            </p:cNvSpPr>
            <p:nvPr/>
          </p:nvSpPr>
          <p:spPr bwMode="auto">
            <a:xfrm>
              <a:off x="5651878" y="2209634"/>
              <a:ext cx="238849" cy="235683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312150" y="4697413"/>
            <a:ext cx="344488" cy="309562"/>
            <a:chOff x="6068610" y="2138335"/>
            <a:chExt cx="428348" cy="386204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6173230" y="2215575"/>
              <a:ext cx="232926" cy="1960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8672513" y="4697413"/>
            <a:ext cx="342900" cy="309562"/>
            <a:chOff x="6623914" y="2138335"/>
            <a:chExt cx="428348" cy="386204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6715136" y="2193790"/>
              <a:ext cx="230039" cy="221820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63" name="椭圆 62"/>
          <p:cNvSpPr>
            <a:spLocks noChangeArrowheads="1"/>
          </p:cNvSpPr>
          <p:nvPr/>
        </p:nvSpPr>
        <p:spPr bwMode="auto">
          <a:xfrm>
            <a:off x="1604963" y="2465388"/>
            <a:ext cx="476250" cy="4762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pic>
        <p:nvPicPr>
          <p:cNvPr id="39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251950" y="-2095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5" name="组合 64"/>
          <p:cNvGrpSpPr/>
          <p:nvPr/>
        </p:nvGrpSpPr>
        <p:grpSpPr>
          <a:xfrm>
            <a:off x="2226112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7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3883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3966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544504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357438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04950" y="1387475"/>
            <a:ext cx="57626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 业 融 资 计 划 书</a:t>
            </a:r>
          </a:p>
        </p:txBody>
      </p: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7470775" y="1041400"/>
            <a:ext cx="231775" cy="2317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029373" y="2306242"/>
            <a:ext cx="354431" cy="354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1650" y="4229100"/>
            <a:ext cx="4572000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Chinese  companies  will no longer remain in the hard stage and they are also promoting a culture Chinese  companies  will no longer remain </a:t>
            </a:r>
          </a:p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in the hard stage and they are also promoting a culture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3602166" y="2452909"/>
            <a:ext cx="217043" cy="2170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6000">
    <p:wipe dir="r"/>
    <p:sndAc>
      <p:stSnd>
        <p:snd r:embed="rId4" name="qiye4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4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2" dur="8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51" dur="6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60" dur="6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69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8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4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78" dur="8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96" dur="11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105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11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3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850"/>
                            </p:stCondLst>
                            <p:childTnLst>
                              <p:par>
                                <p:cTn id="1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16375" y="1779588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03688" y="25066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项目来源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03688" y="2781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需求分析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03688" y="30559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需要解决问题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03688" y="3324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行业前景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510213" y="25098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竞争对手分析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510213" y="2784475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我们的优势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510213" y="305276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可行性分析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47963" y="2724150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02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82863" y="1504950"/>
            <a:ext cx="1076325" cy="1093788"/>
            <a:chOff x="2262782" y="1446400"/>
            <a:chExt cx="1301106" cy="1301106"/>
          </a:xfrm>
        </p:grpSpPr>
        <p:sp>
          <p:nvSpPr>
            <p:cNvPr id="27660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9828" y="1835410"/>
              <a:ext cx="687015" cy="58540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>
            <a:spLocks noChangeArrowheads="1"/>
          </p:cNvSpPr>
          <p:nvPr/>
        </p:nvSpPr>
        <p:spPr bwMode="auto">
          <a:xfrm>
            <a:off x="1698625" y="2125663"/>
            <a:ext cx="1176338" cy="119538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700338" y="2590800"/>
            <a:ext cx="1011237" cy="311150"/>
            <a:chOff x="3838575" y="2712368"/>
            <a:chExt cx="1604974" cy="368530"/>
          </a:xfrm>
        </p:grpSpPr>
        <p:cxnSp>
          <p:nvCxnSpPr>
            <p:cNvPr id="29707" name="直接连接符 3"/>
            <p:cNvCxnSpPr>
              <a:cxnSpLocks noChangeShapeType="1"/>
            </p:cNvCxnSpPr>
            <p:nvPr/>
          </p:nvCxnSpPr>
          <p:spPr bwMode="auto">
            <a:xfrm>
              <a:off x="3838575" y="2892218"/>
              <a:ext cx="593181" cy="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08" name="直接连接符 4"/>
            <p:cNvCxnSpPr>
              <a:cxnSpLocks noChangeShapeType="1"/>
            </p:cNvCxnSpPr>
            <p:nvPr/>
          </p:nvCxnSpPr>
          <p:spPr bwMode="auto">
            <a:xfrm>
              <a:off x="4952634" y="2911353"/>
              <a:ext cx="490915" cy="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09" name="直接连接符 5"/>
            <p:cNvCxnSpPr>
              <a:cxnSpLocks noChangeShapeType="1"/>
            </p:cNvCxnSpPr>
            <p:nvPr/>
          </p:nvCxnSpPr>
          <p:spPr bwMode="auto">
            <a:xfrm flipV="1">
              <a:off x="4405565" y="2712368"/>
              <a:ext cx="186017" cy="189461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10" name="直接连接符 6"/>
            <p:cNvCxnSpPr>
              <a:cxnSpLocks noChangeShapeType="1"/>
            </p:cNvCxnSpPr>
            <p:nvPr/>
          </p:nvCxnSpPr>
          <p:spPr bwMode="auto">
            <a:xfrm flipV="1">
              <a:off x="4807526" y="2899283"/>
              <a:ext cx="171299" cy="174470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  <p:cxnSp>
          <p:nvCxnSpPr>
            <p:cNvPr id="29711" name="直接连接符 7"/>
            <p:cNvCxnSpPr>
              <a:cxnSpLocks noChangeShapeType="1"/>
            </p:cNvCxnSpPr>
            <p:nvPr/>
          </p:nvCxnSpPr>
          <p:spPr bwMode="auto">
            <a:xfrm flipH="1" flipV="1">
              <a:off x="4543202" y="2717130"/>
              <a:ext cx="316707" cy="363768"/>
            </a:xfrm>
            <a:prstGeom prst="line">
              <a:avLst/>
            </a:prstGeom>
            <a:noFill/>
            <a:ln w="76200" algn="ctr">
              <a:solidFill>
                <a:schemeClr val="accent1"/>
              </a:solidFill>
              <a:round/>
              <a:headEnd/>
              <a:tailEnd/>
            </a:ln>
          </p:spPr>
        </p:cxnSp>
      </p:grpSp>
      <p:grpSp>
        <p:nvGrpSpPr>
          <p:cNvPr id="9" name="组合 8"/>
          <p:cNvGrpSpPr/>
          <p:nvPr/>
        </p:nvGrpSpPr>
        <p:grpSpPr>
          <a:xfrm>
            <a:off x="3600204" y="1590290"/>
            <a:ext cx="2353487" cy="239204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33575" y="2513013"/>
            <a:ext cx="7112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en-US" altLang="zh-CN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产生背景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924550" y="162877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281738" y="2503488"/>
            <a:ext cx="18176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80100" y="3438525"/>
            <a:ext cx="18192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040188" y="2027238"/>
            <a:ext cx="14493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26" presetClass="emph" presetSubtype="0" repeatCount="3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2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33" name="组合 13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4" name="直接连接符 13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2" name="直接连接符 501"/>
          <p:cNvCxnSpPr/>
          <p:nvPr/>
        </p:nvCxnSpPr>
        <p:spPr>
          <a:xfrm>
            <a:off x="7212013" y="5924550"/>
            <a:ext cx="129063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05025" y="4568825"/>
            <a:ext cx="2808288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63750" y="2241550"/>
            <a:ext cx="20828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dist" defTabSz="788988"/>
            <a:r>
              <a:rPr lang="zh-CN" altLang="en-US" sz="2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47925" y="3168650"/>
            <a:ext cx="131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47925" y="3395663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47925" y="3640138"/>
            <a:ext cx="131127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关键字设问？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39925" y="3968750"/>
            <a:ext cx="2325688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3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678363" y="1062038"/>
            <a:ext cx="771525" cy="3209925"/>
          </a:xfrm>
          <a:custGeom>
            <a:avLst/>
            <a:gdLst>
              <a:gd name="T0" fmla="*/ 438620 w 931331"/>
              <a:gd name="T1" fmla="*/ 0 h 3822203"/>
              <a:gd name="T2" fmla="*/ 438620 w 931331"/>
              <a:gd name="T3" fmla="*/ 21607 h 3822203"/>
              <a:gd name="T4" fmla="*/ 437848 w 931331"/>
              <a:gd name="T5" fmla="*/ 21509 h 3822203"/>
              <a:gd name="T6" fmla="*/ 250437 w 931331"/>
              <a:gd name="T7" fmla="*/ 237304 h 3822203"/>
              <a:gd name="T8" fmla="*/ 249887 w 931331"/>
              <a:gd name="T9" fmla="*/ 244167 h 3822203"/>
              <a:gd name="T10" fmla="*/ 248650 w 931331"/>
              <a:gd name="T11" fmla="*/ 259610 h 3822203"/>
              <a:gd name="T12" fmla="*/ 248942 w 931331"/>
              <a:gd name="T13" fmla="*/ 263247 h 3822203"/>
              <a:gd name="T14" fmla="*/ 247404 w 931331"/>
              <a:gd name="T15" fmla="*/ 294267 h 3822203"/>
              <a:gd name="T16" fmla="*/ 247404 w 931331"/>
              <a:gd name="T17" fmla="*/ 706685 h 3822203"/>
              <a:gd name="T18" fmla="*/ 71783 w 931331"/>
              <a:gd name="T19" fmla="*/ 949776 h 3822203"/>
              <a:gd name="T20" fmla="*/ 71783 w 931331"/>
              <a:gd name="T21" fmla="*/ 953561 h 3822203"/>
              <a:gd name="T22" fmla="*/ 247404 w 931331"/>
              <a:gd name="T23" fmla="*/ 1194564 h 3822203"/>
              <a:gd name="T24" fmla="*/ 247404 w 931331"/>
              <a:gd name="T25" fmla="*/ 1606588 h 3822203"/>
              <a:gd name="T26" fmla="*/ 248853 w 931331"/>
              <a:gd name="T27" fmla="*/ 1634074 h 3822203"/>
              <a:gd name="T28" fmla="*/ 248650 w 931331"/>
              <a:gd name="T29" fmla="*/ 1636602 h 3822203"/>
              <a:gd name="T30" fmla="*/ 249633 w 931331"/>
              <a:gd name="T31" fmla="*/ 1648851 h 3822203"/>
              <a:gd name="T32" fmla="*/ 250625 w 931331"/>
              <a:gd name="T33" fmla="*/ 1661244 h 3822203"/>
              <a:gd name="T34" fmla="*/ 437848 w 931331"/>
              <a:gd name="T35" fmla="*/ 1874702 h 3822203"/>
              <a:gd name="T36" fmla="*/ 438620 w 931331"/>
              <a:gd name="T37" fmla="*/ 1874603 h 3822203"/>
              <a:gd name="T38" fmla="*/ 438620 w 931331"/>
              <a:gd name="T39" fmla="*/ 1901247 h 3822203"/>
              <a:gd name="T40" fmla="*/ 239235 w 931331"/>
              <a:gd name="T41" fmla="*/ 1829835 h 3822203"/>
              <a:gd name="T42" fmla="*/ 175622 w 931331"/>
              <a:gd name="T43" fmla="*/ 1573167 h 3822203"/>
              <a:gd name="T44" fmla="*/ 175622 w 931331"/>
              <a:gd name="T45" fmla="*/ 1211404 h 3822203"/>
              <a:gd name="T46" fmla="*/ 143566 w 931331"/>
              <a:gd name="T47" fmla="*/ 1047299 h 3822203"/>
              <a:gd name="T48" fmla="*/ 0 w 931331"/>
              <a:gd name="T49" fmla="*/ 975886 h 3822203"/>
              <a:gd name="T50" fmla="*/ 0 w 931331"/>
              <a:gd name="T51" fmla="*/ 925363 h 3822203"/>
              <a:gd name="T52" fmla="*/ 139482 w 931331"/>
              <a:gd name="T53" fmla="*/ 857865 h 3822203"/>
              <a:gd name="T54" fmla="*/ 175622 w 931331"/>
              <a:gd name="T55" fmla="*/ 689844 h 3822203"/>
              <a:gd name="T56" fmla="*/ 175622 w 931331"/>
              <a:gd name="T57" fmla="*/ 328080 h 3822203"/>
              <a:gd name="T58" fmla="*/ 239235 w 931331"/>
              <a:gd name="T59" fmla="*/ 71412 h 3822203"/>
              <a:gd name="T60" fmla="*/ 438620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圆角矩形 11"/>
          <p:cNvSpPr>
            <a:spLocks noChangeArrowheads="1"/>
          </p:cNvSpPr>
          <p:nvPr/>
        </p:nvSpPr>
        <p:spPr bwMode="auto">
          <a:xfrm>
            <a:off x="5602288" y="1062038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3" name="圆角矩形 12"/>
          <p:cNvSpPr>
            <a:spLocks noChangeArrowheads="1"/>
          </p:cNvSpPr>
          <p:nvPr/>
        </p:nvSpPr>
        <p:spPr bwMode="auto">
          <a:xfrm>
            <a:off x="5602288" y="1530350"/>
            <a:ext cx="2622550" cy="3952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4" name="圆角矩形 13"/>
          <p:cNvSpPr>
            <a:spLocks noChangeArrowheads="1"/>
          </p:cNvSpPr>
          <p:nvPr/>
        </p:nvSpPr>
        <p:spPr bwMode="auto">
          <a:xfrm>
            <a:off x="5602288" y="1998663"/>
            <a:ext cx="2622550" cy="3968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5" name="圆角矩形 14"/>
          <p:cNvSpPr>
            <a:spLocks noChangeArrowheads="1"/>
          </p:cNvSpPr>
          <p:nvPr/>
        </p:nvSpPr>
        <p:spPr bwMode="auto">
          <a:xfrm>
            <a:off x="5602288" y="2470150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圆角矩形 15"/>
          <p:cNvSpPr>
            <a:spLocks noChangeArrowheads="1"/>
          </p:cNvSpPr>
          <p:nvPr/>
        </p:nvSpPr>
        <p:spPr bwMode="auto">
          <a:xfrm>
            <a:off x="5602288" y="29384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圆角矩形 16"/>
          <p:cNvSpPr>
            <a:spLocks noChangeArrowheads="1"/>
          </p:cNvSpPr>
          <p:nvPr/>
        </p:nvSpPr>
        <p:spPr bwMode="auto">
          <a:xfrm>
            <a:off x="5602288" y="3408363"/>
            <a:ext cx="2622550" cy="3952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5602288" y="3878263"/>
            <a:ext cx="2622550" cy="3937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6350" algn="ctr">
            <a:solidFill>
              <a:srgbClr val="7F7F7F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892800" y="1195388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92800" y="16637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892800" y="21320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892800" y="2603500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92800" y="3071813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892800" y="35401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892800" y="4010025"/>
            <a:ext cx="1912938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2558463" y="1179914"/>
            <a:ext cx="990267" cy="10050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22538" y="1377950"/>
            <a:ext cx="1041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2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现实</a:t>
            </a:r>
            <a:endParaRPr lang="en-US" altLang="zh-CN" sz="22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22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7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9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2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8750" y="1316038"/>
            <a:ext cx="38687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984375" y="1233488"/>
            <a:ext cx="568325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23260" y="1843025"/>
            <a:ext cx="559460" cy="5684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2457450" y="2447925"/>
            <a:ext cx="569913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99435" y="3052419"/>
            <a:ext cx="560121" cy="56911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2936875" y="3667125"/>
            <a:ext cx="568325" cy="5778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27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7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878138" y="1916113"/>
            <a:ext cx="368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116263" y="2525713"/>
            <a:ext cx="338455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413125" y="3113088"/>
            <a:ext cx="3154363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52838" y="3778250"/>
            <a:ext cx="29765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8"/>
          <p:cNvSpPr>
            <a:spLocks noEditPoints="1"/>
          </p:cNvSpPr>
          <p:nvPr/>
        </p:nvSpPr>
        <p:spPr bwMode="auto">
          <a:xfrm rot="5400000">
            <a:off x="6561931" y="3752057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19"/>
          <p:cNvSpPr>
            <a:spLocks noEditPoints="1"/>
          </p:cNvSpPr>
          <p:nvPr/>
        </p:nvSpPr>
        <p:spPr bwMode="auto">
          <a:xfrm rot="5400000">
            <a:off x="6561931" y="2593182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20"/>
          <p:cNvSpPr>
            <a:spLocks noEditPoints="1"/>
          </p:cNvSpPr>
          <p:nvPr/>
        </p:nvSpPr>
        <p:spPr bwMode="auto">
          <a:xfrm rot="5400000">
            <a:off x="6561931" y="1413669"/>
            <a:ext cx="415925" cy="280988"/>
          </a:xfrm>
          <a:custGeom>
            <a:avLst/>
            <a:gdLst>
              <a:gd name="T0" fmla="*/ 2147483647 w 611"/>
              <a:gd name="T1" fmla="*/ 2147483647 h 610"/>
              <a:gd name="T2" fmla="*/ 2147483647 w 611"/>
              <a:gd name="T3" fmla="*/ 2147483647 h 610"/>
              <a:gd name="T4" fmla="*/ 0 w 611"/>
              <a:gd name="T5" fmla="*/ 2147483647 h 610"/>
              <a:gd name="T6" fmla="*/ 2147483647 w 611"/>
              <a:gd name="T7" fmla="*/ 0 h 610"/>
              <a:gd name="T8" fmla="*/ 2147483647 w 611"/>
              <a:gd name="T9" fmla="*/ 2147483647 h 610"/>
              <a:gd name="T10" fmla="*/ 2147483647 w 611"/>
              <a:gd name="T11" fmla="*/ 2147483647 h 610"/>
              <a:gd name="T12" fmla="*/ 2147483647 w 611"/>
              <a:gd name="T13" fmla="*/ 2147483647 h 610"/>
              <a:gd name="T14" fmla="*/ 2147483647 w 611"/>
              <a:gd name="T15" fmla="*/ 2147483647 h 610"/>
              <a:gd name="T16" fmla="*/ 2147483647 w 611"/>
              <a:gd name="T17" fmla="*/ 2147483647 h 6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1"/>
              <a:gd name="T28" fmla="*/ 0 h 610"/>
              <a:gd name="T29" fmla="*/ 611 w 611"/>
              <a:gd name="T30" fmla="*/ 610 h 6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60112" y="2502945"/>
            <a:ext cx="1421713" cy="46098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便民利民惠民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61336" y="1298236"/>
            <a:ext cx="1423373" cy="46163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7" name="圆角矩形 3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解决生活麻烦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05149" y="3661714"/>
            <a:ext cx="1423710" cy="460979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2" name="圆角矩形 4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8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增加公司收入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6" grpId="0"/>
      <p:bldP spid="10" grpId="0" animBg="1"/>
      <p:bldP spid="14" grpId="0" animBg="1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圆角矩形 17"/>
          <p:cNvSpPr>
            <a:spLocks noChangeArrowheads="1"/>
          </p:cNvSpPr>
          <p:nvPr/>
        </p:nvSpPr>
        <p:spPr bwMode="auto">
          <a:xfrm>
            <a:off x="1924050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5" name="组合 1"/>
          <p:cNvGrpSpPr/>
          <p:nvPr/>
        </p:nvGrpSpPr>
        <p:grpSpPr>
          <a:xfrm>
            <a:off x="2319703" y="1400859"/>
            <a:ext cx="1194947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233738" y="2195513"/>
            <a:ext cx="306387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7015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发展趋势</a:t>
            </a:r>
          </a:p>
        </p:txBody>
      </p:sp>
      <p:sp>
        <p:nvSpPr>
          <p:cNvPr id="19" name="圆角矩形 18"/>
          <p:cNvSpPr>
            <a:spLocks noChangeArrowheads="1"/>
          </p:cNvSpPr>
          <p:nvPr/>
        </p:nvSpPr>
        <p:spPr bwMode="auto">
          <a:xfrm>
            <a:off x="4170363" y="2352675"/>
            <a:ext cx="2024062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圆角矩形 19"/>
          <p:cNvSpPr>
            <a:spLocks noChangeArrowheads="1"/>
          </p:cNvSpPr>
          <p:nvPr/>
        </p:nvSpPr>
        <p:spPr bwMode="auto">
          <a:xfrm>
            <a:off x="6430963" y="2352675"/>
            <a:ext cx="2022475" cy="1995488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5442" y="1437998"/>
            <a:ext cx="1195756" cy="1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45390" y="1400859"/>
            <a:ext cx="1195755" cy="121730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5540375" y="2195513"/>
            <a:ext cx="307975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7802563" y="2195513"/>
            <a:ext cx="309562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7244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消费习惯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985000" y="1881188"/>
            <a:ext cx="9715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政策扶持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139950" y="2811463"/>
            <a:ext cx="160972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378325" y="2805113"/>
            <a:ext cx="1606550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638925" y="2811463"/>
            <a:ext cx="1608138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点击输入简要文字内容，文字内容需概括精炼，不用多余的文字修饰。</a:t>
            </a:r>
            <a:endParaRPr lang="zh-CN" altLang="en-US" b="1">
              <a:solidFill>
                <a:srgbClr val="F87A0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4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  <p:bldP spid="11" grpId="0" animBg="1"/>
      <p:bldP spid="15" grpId="0"/>
      <p:bldP spid="19" grpId="0" animBg="1"/>
      <p:bldP spid="20" grpId="0" animBg="1"/>
      <p:bldP spid="13" grpId="0" animBg="1"/>
      <p:bldP spid="14" grpId="0" animBg="1"/>
      <p:bldP spid="16" grpId="0"/>
      <p:bldP spid="17" grpId="0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" name="直接连接符 4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空心弧 39"/>
          <p:cNvSpPr/>
          <p:nvPr/>
        </p:nvSpPr>
        <p:spPr>
          <a:xfrm rot="5400000">
            <a:off x="1521620" y="1383506"/>
            <a:ext cx="2640012" cy="2416175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 bwMode="auto">
          <a:xfrm>
            <a:off x="3789363" y="16732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 bwMode="auto">
          <a:xfrm>
            <a:off x="3838575" y="4464050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 bwMode="auto">
          <a:xfrm>
            <a:off x="4660900" y="2619375"/>
            <a:ext cx="13335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87" idx="2"/>
          </p:cNvCxnSpPr>
          <p:nvPr/>
        </p:nvCxnSpPr>
        <p:spPr bwMode="auto">
          <a:xfrm>
            <a:off x="4516438" y="3603625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324475" y="11350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处于起步阶段</a:t>
            </a: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300663" y="13319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71" name="组合 70"/>
          <p:cNvGrpSpPr>
            <a:grpSpLocks/>
          </p:cNvGrpSpPr>
          <p:nvPr/>
        </p:nvGrpSpPr>
        <p:grpSpPr bwMode="auto">
          <a:xfrm>
            <a:off x="1719263" y="1639888"/>
            <a:ext cx="1868487" cy="1900237"/>
            <a:chOff x="1103084" y="2155824"/>
            <a:chExt cx="3176815" cy="3176815"/>
          </a:xfrm>
        </p:grpSpPr>
        <p:sp>
          <p:nvSpPr>
            <p:cNvPr id="37923" name="椭圆 71"/>
            <p:cNvSpPr>
              <a:spLocks noChangeArrowheads="1"/>
            </p:cNvSpPr>
            <p:nvPr/>
          </p:nvSpPr>
          <p:spPr bwMode="auto"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ea typeface="微软雅黑" pitchFamily="34" charset="-122"/>
                <a:cs typeface="Arial" charset="0"/>
              </a:endParaRPr>
            </a:p>
          </p:txBody>
        </p:sp>
        <p:grpSp>
          <p:nvGrpSpPr>
            <p:cNvPr id="37924" name="椭圆 72"/>
            <p:cNvGrpSpPr>
              <a:grpSpLocks/>
            </p:cNvGrpSpPr>
            <p:nvPr/>
          </p:nvGrpSpPr>
          <p:grpSpPr bwMode="auto">
            <a:xfrm>
              <a:off x="1270392" y="2327067"/>
              <a:ext cx="2836776" cy="2836776"/>
              <a:chOff x="719328" y="1859280"/>
              <a:chExt cx="2017776" cy="2017776"/>
            </a:xfrm>
          </p:grpSpPr>
          <p:pic>
            <p:nvPicPr>
              <p:cNvPr id="37925" name="椭圆 7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719328" y="1859280"/>
                <a:ext cx="2017776" cy="20177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26" name="Text Box 39"/>
              <p:cNvSpPr txBox="1">
                <a:spLocks noChangeArrowheads="1"/>
              </p:cNvSpPr>
              <p:nvPr/>
            </p:nvSpPr>
            <p:spPr bwMode="auto">
              <a:xfrm>
                <a:off x="1021122" y="2158275"/>
                <a:ext cx="1418045" cy="14180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ea typeface="微软雅黑" pitchFamily="34" charset="-122"/>
                  <a:cs typeface="Arial" charset="0"/>
                </a:endParaRPr>
              </a:p>
            </p:txBody>
          </p:sp>
        </p:grpSp>
      </p:grpSp>
      <p:sp>
        <p:nvSpPr>
          <p:cNvPr id="74" name="椭圆 73"/>
          <p:cNvSpPr>
            <a:spLocks noChangeArrowheads="1"/>
          </p:cNvSpPr>
          <p:nvPr/>
        </p:nvSpPr>
        <p:spPr bwMode="auto">
          <a:xfrm>
            <a:off x="3157538" y="1254125"/>
            <a:ext cx="307975" cy="3127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5" name="椭圆 74"/>
          <p:cNvSpPr>
            <a:spLocks noChangeArrowheads="1"/>
          </p:cNvSpPr>
          <p:nvPr/>
        </p:nvSpPr>
        <p:spPr bwMode="auto">
          <a:xfrm>
            <a:off x="3811588" y="2058988"/>
            <a:ext cx="309562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6" name="椭圆 75"/>
          <p:cNvSpPr>
            <a:spLocks noChangeArrowheads="1"/>
          </p:cNvSpPr>
          <p:nvPr/>
        </p:nvSpPr>
        <p:spPr bwMode="auto">
          <a:xfrm>
            <a:off x="3794125" y="2886075"/>
            <a:ext cx="311150" cy="3127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7" name="椭圆 76"/>
          <p:cNvSpPr>
            <a:spLocks noChangeArrowheads="1"/>
          </p:cNvSpPr>
          <p:nvPr/>
        </p:nvSpPr>
        <p:spPr bwMode="auto">
          <a:xfrm>
            <a:off x="3157538" y="3598863"/>
            <a:ext cx="307975" cy="3143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529138" y="1076325"/>
            <a:ext cx="709612" cy="720725"/>
            <a:chOff x="3989630" y="984316"/>
            <a:chExt cx="858956" cy="858956"/>
          </a:xfrm>
        </p:grpSpPr>
        <p:grpSp>
          <p:nvGrpSpPr>
            <p:cNvPr id="78" name="组合 77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379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37921" name="Freeform 846"/>
              <p:cNvSpPr>
                <a:spLocks/>
              </p:cNvSpPr>
              <p:nvPr/>
            </p:nvSpPr>
            <p:spPr bwMode="auto">
              <a:xfrm>
                <a:off x="3452495" y="2721741"/>
                <a:ext cx="239399" cy="234797"/>
              </a:xfrm>
              <a:custGeom>
                <a:avLst/>
                <a:gdLst>
                  <a:gd name="T0" fmla="*/ 721374107 w 48"/>
                  <a:gd name="T1" fmla="*/ 0 h 47"/>
                  <a:gd name="T2" fmla="*/ 721374107 w 48"/>
                  <a:gd name="T3" fmla="*/ 174698981 h 47"/>
                  <a:gd name="T4" fmla="*/ 1019874640 w 48"/>
                  <a:gd name="T5" fmla="*/ 574008695 h 47"/>
                  <a:gd name="T6" fmla="*/ 596996235 w 48"/>
                  <a:gd name="T7" fmla="*/ 1023230319 h 47"/>
                  <a:gd name="T8" fmla="*/ 149250306 w 48"/>
                  <a:gd name="T9" fmla="*/ 574008695 h 47"/>
                  <a:gd name="T10" fmla="*/ 447750956 w 48"/>
                  <a:gd name="T11" fmla="*/ 174698981 h 47"/>
                  <a:gd name="T12" fmla="*/ 447750956 w 48"/>
                  <a:gd name="T13" fmla="*/ 0 h 47"/>
                  <a:gd name="T14" fmla="*/ 0 w 48"/>
                  <a:gd name="T15" fmla="*/ 574008695 h 47"/>
                  <a:gd name="T16" fmla="*/ 596996235 w 48"/>
                  <a:gd name="T17" fmla="*/ 1172970808 h 47"/>
                  <a:gd name="T18" fmla="*/ 1193997457 w 48"/>
                  <a:gd name="T19" fmla="*/ 574008695 h 47"/>
                  <a:gd name="T20" fmla="*/ 721374107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  <p:sp>
            <p:nvSpPr>
              <p:cNvPr id="37922" name="Freeform 847"/>
              <p:cNvSpPr>
                <a:spLocks/>
              </p:cNvSpPr>
              <p:nvPr/>
            </p:nvSpPr>
            <p:spPr bwMode="auto">
              <a:xfrm>
                <a:off x="3546839" y="2667111"/>
                <a:ext cx="44814" cy="139483"/>
              </a:xfrm>
              <a:custGeom>
                <a:avLst/>
                <a:gdLst>
                  <a:gd name="T0" fmla="*/ 173554668 w 9"/>
                  <a:gd name="T1" fmla="*/ 0 h 28"/>
                  <a:gd name="T2" fmla="*/ 49589179 w 9"/>
                  <a:gd name="T3" fmla="*/ 0 h 28"/>
                  <a:gd name="T4" fmla="*/ 0 w 9"/>
                  <a:gd name="T5" fmla="*/ 49631046 h 28"/>
                  <a:gd name="T6" fmla="*/ 0 w 9"/>
                  <a:gd name="T7" fmla="*/ 248155212 h 28"/>
                  <a:gd name="T8" fmla="*/ 0 w 9"/>
                  <a:gd name="T9" fmla="*/ 397053352 h 28"/>
                  <a:gd name="T10" fmla="*/ 0 w 9"/>
                  <a:gd name="T11" fmla="*/ 645208486 h 28"/>
                  <a:gd name="T12" fmla="*/ 49589179 w 9"/>
                  <a:gd name="T13" fmla="*/ 694839668 h 28"/>
                  <a:gd name="T14" fmla="*/ 173554668 w 9"/>
                  <a:gd name="T15" fmla="*/ 694839668 h 28"/>
                  <a:gd name="T16" fmla="*/ 223143827 w 9"/>
                  <a:gd name="T17" fmla="*/ 645208486 h 28"/>
                  <a:gd name="T18" fmla="*/ 223143827 w 9"/>
                  <a:gd name="T19" fmla="*/ 397053352 h 28"/>
                  <a:gd name="T20" fmla="*/ 223143827 w 9"/>
                  <a:gd name="T21" fmla="*/ 248155212 h 28"/>
                  <a:gd name="T22" fmla="*/ 223143827 w 9"/>
                  <a:gd name="T23" fmla="*/ 49631046 h 28"/>
                  <a:gd name="T24" fmla="*/ 173554668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lIns="121920" tIns="60960" rIns="121920" bIns="60960"/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095875" y="1817688"/>
            <a:ext cx="711200" cy="722312"/>
            <a:chOff x="4684712" y="1948340"/>
            <a:chExt cx="858956" cy="858956"/>
          </a:xfrm>
        </p:grpSpPr>
        <p:grpSp>
          <p:nvGrpSpPr>
            <p:cNvPr id="81" name="组合 80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8" name="Freeform 168"/>
            <p:cNvSpPr>
              <a:spLocks noChangeAspect="1" noEditPoints="1"/>
            </p:cNvSpPr>
            <p:nvPr/>
          </p:nvSpPr>
          <p:spPr bwMode="auto">
            <a:xfrm>
              <a:off x="4918624" y="2222073"/>
              <a:ext cx="425643" cy="364349"/>
            </a:xfrm>
            <a:custGeom>
              <a:avLst/>
              <a:gdLst>
                <a:gd name="T0" fmla="*/ 82013264 w 94"/>
                <a:gd name="T1" fmla="*/ 384433172 h 81"/>
                <a:gd name="T2" fmla="*/ 943175056 w 94"/>
                <a:gd name="T3" fmla="*/ 384433172 h 81"/>
                <a:gd name="T4" fmla="*/ 1025192812 w 94"/>
                <a:gd name="T5" fmla="*/ 323730852 h 81"/>
                <a:gd name="T6" fmla="*/ 1496782746 w 94"/>
                <a:gd name="T7" fmla="*/ 0 h 81"/>
                <a:gd name="T8" fmla="*/ 1496782746 w 94"/>
                <a:gd name="T9" fmla="*/ 667694312 h 81"/>
                <a:gd name="T10" fmla="*/ 1496782746 w 94"/>
                <a:gd name="T11" fmla="*/ 1335393122 h 81"/>
                <a:gd name="T12" fmla="*/ 1025192812 w 94"/>
                <a:gd name="T13" fmla="*/ 991429522 h 81"/>
                <a:gd name="T14" fmla="*/ 943175056 w 94"/>
                <a:gd name="T15" fmla="*/ 950959809 h 81"/>
                <a:gd name="T16" fmla="*/ 676627534 w 94"/>
                <a:gd name="T17" fmla="*/ 950959809 h 81"/>
                <a:gd name="T18" fmla="*/ 820155212 w 94"/>
                <a:gd name="T19" fmla="*/ 1416328049 h 81"/>
                <a:gd name="T20" fmla="*/ 922671748 w 94"/>
                <a:gd name="T21" fmla="*/ 1416328049 h 81"/>
                <a:gd name="T22" fmla="*/ 922671748 w 94"/>
                <a:gd name="T23" fmla="*/ 1638891226 h 81"/>
                <a:gd name="T24" fmla="*/ 881665134 w 94"/>
                <a:gd name="T25" fmla="*/ 1638891226 h 81"/>
                <a:gd name="T26" fmla="*/ 430578649 w 94"/>
                <a:gd name="T27" fmla="*/ 1638891226 h 81"/>
                <a:gd name="T28" fmla="*/ 225540978 w 94"/>
                <a:gd name="T29" fmla="*/ 950959809 h 81"/>
                <a:gd name="T30" fmla="*/ 82013264 w 94"/>
                <a:gd name="T31" fmla="*/ 950959809 h 81"/>
                <a:gd name="T32" fmla="*/ 82013264 w 94"/>
                <a:gd name="T33" fmla="*/ 384433172 h 81"/>
                <a:gd name="T34" fmla="*/ 1783833575 w 94"/>
                <a:gd name="T35" fmla="*/ 465363601 h 81"/>
                <a:gd name="T36" fmla="*/ 1927361254 w 94"/>
                <a:gd name="T37" fmla="*/ 667694312 h 81"/>
                <a:gd name="T38" fmla="*/ 1783833575 w 94"/>
                <a:gd name="T39" fmla="*/ 870029380 h 81"/>
                <a:gd name="T40" fmla="*/ 1783833575 w 94"/>
                <a:gd name="T41" fmla="*/ 1335393122 h 81"/>
                <a:gd name="T42" fmla="*/ 1599299282 w 94"/>
                <a:gd name="T43" fmla="*/ 1335393122 h 81"/>
                <a:gd name="T44" fmla="*/ 1599299282 w 94"/>
                <a:gd name="T45" fmla="*/ 0 h 81"/>
                <a:gd name="T46" fmla="*/ 1783833575 w 94"/>
                <a:gd name="T47" fmla="*/ 0 h 81"/>
                <a:gd name="T48" fmla="*/ 1783833575 w 94"/>
                <a:gd name="T49" fmla="*/ 465363601 h 81"/>
                <a:gd name="T50" fmla="*/ 943175056 w 94"/>
                <a:gd name="T51" fmla="*/ 991429522 h 81"/>
                <a:gd name="T52" fmla="*/ 758640762 w 94"/>
                <a:gd name="T53" fmla="*/ 991429522 h 81"/>
                <a:gd name="T54" fmla="*/ 820155212 w 94"/>
                <a:gd name="T55" fmla="*/ 1234225588 h 81"/>
                <a:gd name="T56" fmla="*/ 881665134 w 94"/>
                <a:gd name="T57" fmla="*/ 1234225588 h 81"/>
                <a:gd name="T58" fmla="*/ 881665134 w 94"/>
                <a:gd name="T59" fmla="*/ 1153294878 h 81"/>
                <a:gd name="T60" fmla="*/ 943175056 w 94"/>
                <a:gd name="T61" fmla="*/ 991429522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122863" y="2695575"/>
            <a:ext cx="709612" cy="722313"/>
            <a:chOff x="4716016" y="2993953"/>
            <a:chExt cx="858956" cy="858956"/>
          </a:xfrm>
        </p:grpSpPr>
        <p:grpSp>
          <p:nvGrpSpPr>
            <p:cNvPr id="85" name="组合 84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6" name="同心圆 8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6" name="Freeform 203"/>
            <p:cNvSpPr>
              <a:spLocks noChangeAspect="1" noEditPoints="1"/>
            </p:cNvSpPr>
            <p:nvPr/>
          </p:nvSpPr>
          <p:spPr bwMode="auto">
            <a:xfrm>
              <a:off x="4973511" y="3241257"/>
              <a:ext cx="370869" cy="356796"/>
            </a:xfrm>
            <a:custGeom>
              <a:avLst/>
              <a:gdLst>
                <a:gd name="T0" fmla="*/ 254690068 w 218"/>
                <a:gd name="T1" fmla="*/ 125319063 h 209"/>
                <a:gd name="T2" fmla="*/ 104190369 w 218"/>
                <a:gd name="T3" fmla="*/ 125319063 h 209"/>
                <a:gd name="T4" fmla="*/ 75248985 w 218"/>
                <a:gd name="T5" fmla="*/ 166120125 h 209"/>
                <a:gd name="T6" fmla="*/ 104190369 w 218"/>
                <a:gd name="T7" fmla="*/ 206921187 h 209"/>
                <a:gd name="T8" fmla="*/ 254690068 w 218"/>
                <a:gd name="T9" fmla="*/ 206921187 h 209"/>
                <a:gd name="T10" fmla="*/ 254690068 w 218"/>
                <a:gd name="T11" fmla="*/ 125319063 h 209"/>
                <a:gd name="T12" fmla="*/ 254690068 w 218"/>
                <a:gd name="T13" fmla="*/ 125319063 h 209"/>
                <a:gd name="T14" fmla="*/ 364668006 w 218"/>
                <a:gd name="T15" fmla="*/ 206921187 h 209"/>
                <a:gd name="T16" fmla="*/ 541215317 w 218"/>
                <a:gd name="T17" fmla="*/ 206921187 h 209"/>
                <a:gd name="T18" fmla="*/ 561473605 w 218"/>
                <a:gd name="T19" fmla="*/ 206921187 h 209"/>
                <a:gd name="T20" fmla="*/ 570156701 w 218"/>
                <a:gd name="T21" fmla="*/ 221493483 h 209"/>
                <a:gd name="T22" fmla="*/ 616464276 w 218"/>
                <a:gd name="T23" fmla="*/ 297267424 h 209"/>
                <a:gd name="T24" fmla="*/ 630934968 w 218"/>
                <a:gd name="T25" fmla="*/ 317667955 h 209"/>
                <a:gd name="T26" fmla="*/ 616464276 w 218"/>
                <a:gd name="T27" fmla="*/ 332240251 h 209"/>
                <a:gd name="T28" fmla="*/ 570156701 w 218"/>
                <a:gd name="T29" fmla="*/ 408014139 h 209"/>
                <a:gd name="T30" fmla="*/ 561473605 w 218"/>
                <a:gd name="T31" fmla="*/ 428414670 h 209"/>
                <a:gd name="T32" fmla="*/ 541215317 w 218"/>
                <a:gd name="T33" fmla="*/ 428414670 h 209"/>
                <a:gd name="T34" fmla="*/ 364668006 w 218"/>
                <a:gd name="T35" fmla="*/ 428414670 h 209"/>
                <a:gd name="T36" fmla="*/ 364668006 w 218"/>
                <a:gd name="T37" fmla="*/ 524589195 h 209"/>
                <a:gd name="T38" fmla="*/ 520955328 w 218"/>
                <a:gd name="T39" fmla="*/ 524589195 h 209"/>
                <a:gd name="T40" fmla="*/ 520955328 w 218"/>
                <a:gd name="T41" fmla="*/ 609107144 h 209"/>
                <a:gd name="T42" fmla="*/ 115767289 w 218"/>
                <a:gd name="T43" fmla="*/ 609107144 h 209"/>
                <a:gd name="T44" fmla="*/ 115767289 w 218"/>
                <a:gd name="T45" fmla="*/ 524589195 h 209"/>
                <a:gd name="T46" fmla="*/ 260477664 w 218"/>
                <a:gd name="T47" fmla="*/ 524589195 h 209"/>
                <a:gd name="T48" fmla="*/ 260477664 w 218"/>
                <a:gd name="T49" fmla="*/ 276866893 h 209"/>
                <a:gd name="T50" fmla="*/ 83932081 w 218"/>
                <a:gd name="T51" fmla="*/ 276866893 h 209"/>
                <a:gd name="T52" fmla="*/ 63672092 w 218"/>
                <a:gd name="T53" fmla="*/ 276866893 h 209"/>
                <a:gd name="T54" fmla="*/ 54988983 w 218"/>
                <a:gd name="T55" fmla="*/ 256466362 h 209"/>
                <a:gd name="T56" fmla="*/ 8683099 w 218"/>
                <a:gd name="T57" fmla="*/ 180692421 h 209"/>
                <a:gd name="T58" fmla="*/ 0 w 218"/>
                <a:gd name="T59" fmla="*/ 166120125 h 209"/>
                <a:gd name="T60" fmla="*/ 8683099 w 218"/>
                <a:gd name="T61" fmla="*/ 145719594 h 209"/>
                <a:gd name="T62" fmla="*/ 54988983 w 218"/>
                <a:gd name="T63" fmla="*/ 69945680 h 209"/>
                <a:gd name="T64" fmla="*/ 63672092 w 218"/>
                <a:gd name="T65" fmla="*/ 55373371 h 209"/>
                <a:gd name="T66" fmla="*/ 83932081 w 218"/>
                <a:gd name="T67" fmla="*/ 55373371 h 209"/>
                <a:gd name="T68" fmla="*/ 260477664 w 218"/>
                <a:gd name="T69" fmla="*/ 55373371 h 209"/>
                <a:gd name="T70" fmla="*/ 260477664 w 218"/>
                <a:gd name="T71" fmla="*/ 43715193 h 209"/>
                <a:gd name="T72" fmla="*/ 315468335 w 218"/>
                <a:gd name="T73" fmla="*/ 0 h 209"/>
                <a:gd name="T74" fmla="*/ 364668006 w 218"/>
                <a:gd name="T75" fmla="*/ 43715193 h 209"/>
                <a:gd name="T76" fmla="*/ 364668006 w 218"/>
                <a:gd name="T77" fmla="*/ 206921187 h 209"/>
                <a:gd name="T78" fmla="*/ 364668006 w 218"/>
                <a:gd name="T79" fmla="*/ 206921187 h 209"/>
                <a:gd name="T80" fmla="*/ 526744625 w 218"/>
                <a:gd name="T81" fmla="*/ 271038658 h 209"/>
                <a:gd name="T82" fmla="*/ 370457304 w 218"/>
                <a:gd name="T83" fmla="*/ 271038658 h 209"/>
                <a:gd name="T84" fmla="*/ 370457304 w 218"/>
                <a:gd name="T85" fmla="*/ 358469017 h 209"/>
                <a:gd name="T86" fmla="*/ 526744625 w 218"/>
                <a:gd name="T87" fmla="*/ 358469017 h 209"/>
                <a:gd name="T88" fmla="*/ 555686009 w 218"/>
                <a:gd name="T89" fmla="*/ 317667955 h 209"/>
                <a:gd name="T90" fmla="*/ 526744625 w 218"/>
                <a:gd name="T91" fmla="*/ 271038658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525963" y="3427413"/>
            <a:ext cx="712787" cy="722312"/>
            <a:chOff x="3996846" y="3864636"/>
            <a:chExt cx="858956" cy="858956"/>
          </a:xfrm>
        </p:grpSpPr>
        <p:grpSp>
          <p:nvGrpSpPr>
            <p:cNvPr id="89" name="组合 88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0" name="同心圆 8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37914" name="Freeform 110"/>
            <p:cNvSpPr>
              <a:spLocks noChangeAspect="1" noEditPoints="1"/>
            </p:cNvSpPr>
            <p:nvPr/>
          </p:nvSpPr>
          <p:spPr bwMode="auto">
            <a:xfrm>
              <a:off x="4211107" y="4064745"/>
              <a:ext cx="424696" cy="375675"/>
            </a:xfrm>
            <a:custGeom>
              <a:avLst/>
              <a:gdLst>
                <a:gd name="T0" fmla="*/ 992017620 w 100"/>
                <a:gd name="T1" fmla="*/ 72898034 h 88"/>
                <a:gd name="T2" fmla="*/ 1370787145 w 100"/>
                <a:gd name="T3" fmla="*/ 747209045 h 88"/>
                <a:gd name="T4" fmla="*/ 1370787145 w 100"/>
                <a:gd name="T5" fmla="*/ 747209045 h 88"/>
                <a:gd name="T6" fmla="*/ 1767593237 w 100"/>
                <a:gd name="T7" fmla="*/ 1439748858 h 88"/>
                <a:gd name="T8" fmla="*/ 1731519570 w 100"/>
                <a:gd name="T9" fmla="*/ 1585544859 h 88"/>
                <a:gd name="T10" fmla="*/ 1659372236 w 100"/>
                <a:gd name="T11" fmla="*/ 1603769360 h 88"/>
                <a:gd name="T12" fmla="*/ 1659372236 w 100"/>
                <a:gd name="T13" fmla="*/ 1603769360 h 88"/>
                <a:gd name="T14" fmla="*/ 883796619 w 100"/>
                <a:gd name="T15" fmla="*/ 1603769360 h 88"/>
                <a:gd name="T16" fmla="*/ 126257868 w 100"/>
                <a:gd name="T17" fmla="*/ 1603769360 h 88"/>
                <a:gd name="T18" fmla="*/ 0 w 100"/>
                <a:gd name="T19" fmla="*/ 1494422358 h 88"/>
                <a:gd name="T20" fmla="*/ 18036842 w 100"/>
                <a:gd name="T21" fmla="*/ 1421524357 h 88"/>
                <a:gd name="T22" fmla="*/ 414843059 w 100"/>
                <a:gd name="T23" fmla="*/ 747209045 h 88"/>
                <a:gd name="T24" fmla="*/ 414843059 w 100"/>
                <a:gd name="T25" fmla="*/ 747209045 h 88"/>
                <a:gd name="T26" fmla="*/ 793612451 w 100"/>
                <a:gd name="T27" fmla="*/ 72898034 h 88"/>
                <a:gd name="T28" fmla="*/ 955943953 w 100"/>
                <a:gd name="T29" fmla="*/ 36449017 h 88"/>
                <a:gd name="T30" fmla="*/ 992017620 w 100"/>
                <a:gd name="T31" fmla="*/ 72898034 h 88"/>
                <a:gd name="T32" fmla="*/ 793612451 w 100"/>
                <a:gd name="T33" fmla="*/ 619637543 h 88"/>
                <a:gd name="T34" fmla="*/ 793612451 w 100"/>
                <a:gd name="T35" fmla="*/ 674311044 h 88"/>
                <a:gd name="T36" fmla="*/ 829686118 w 100"/>
                <a:gd name="T37" fmla="*/ 1129928085 h 88"/>
                <a:gd name="T38" fmla="*/ 937907120 w 100"/>
                <a:gd name="T39" fmla="*/ 1129928085 h 88"/>
                <a:gd name="T40" fmla="*/ 973980787 w 100"/>
                <a:gd name="T41" fmla="*/ 674311044 h 88"/>
                <a:gd name="T42" fmla="*/ 973980787 w 100"/>
                <a:gd name="T43" fmla="*/ 619637543 h 88"/>
                <a:gd name="T44" fmla="*/ 793612451 w 100"/>
                <a:gd name="T45" fmla="*/ 619637543 h 88"/>
                <a:gd name="T46" fmla="*/ 883796619 w 100"/>
                <a:gd name="T47" fmla="*/ 1312173087 h 88"/>
                <a:gd name="T48" fmla="*/ 955943953 w 100"/>
                <a:gd name="T49" fmla="*/ 1257499586 h 88"/>
                <a:gd name="T50" fmla="*/ 883796619 w 100"/>
                <a:gd name="T51" fmla="*/ 1184601586 h 88"/>
                <a:gd name="T52" fmla="*/ 811649284 w 100"/>
                <a:gd name="T53" fmla="*/ 1257499586 h 88"/>
                <a:gd name="T54" fmla="*/ 883796619 w 100"/>
                <a:gd name="T55" fmla="*/ 1312173087 h 88"/>
                <a:gd name="T56" fmla="*/ 1172381975 w 100"/>
                <a:gd name="T57" fmla="*/ 874784815 h 88"/>
                <a:gd name="T58" fmla="*/ 883796619 w 100"/>
                <a:gd name="T59" fmla="*/ 364494407 h 88"/>
                <a:gd name="T60" fmla="*/ 613248361 w 100"/>
                <a:gd name="T61" fmla="*/ 856560315 h 88"/>
                <a:gd name="T62" fmla="*/ 595211528 w 100"/>
                <a:gd name="T63" fmla="*/ 874784815 h 88"/>
                <a:gd name="T64" fmla="*/ 306622057 w 100"/>
                <a:gd name="T65" fmla="*/ 1366850857 h 88"/>
                <a:gd name="T66" fmla="*/ 883796619 w 100"/>
                <a:gd name="T67" fmla="*/ 1366850857 h 88"/>
                <a:gd name="T68" fmla="*/ 1460971313 w 100"/>
                <a:gd name="T69" fmla="*/ 1366850857 h 88"/>
                <a:gd name="T70" fmla="*/ 1172381975 w 100"/>
                <a:gd name="T71" fmla="*/ 874784815 h 88"/>
                <a:gd name="T72" fmla="*/ 1172381975 w 100"/>
                <a:gd name="T73" fmla="*/ 874784815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5862638" y="1858963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整体规模较小</a:t>
            </a: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5837238" y="2055813"/>
            <a:ext cx="2516187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5" name="矩形 104"/>
          <p:cNvSpPr>
            <a:spLocks noChangeArrowheads="1"/>
          </p:cNvSpPr>
          <p:nvPr/>
        </p:nvSpPr>
        <p:spPr bwMode="auto">
          <a:xfrm>
            <a:off x="5919788" y="27241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市场占有率低</a:t>
            </a: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5897563" y="2921000"/>
            <a:ext cx="2517775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5364163" y="351790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997" tIns="39500" rIns="78997" bIns="3950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市场认知度低</a:t>
            </a: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5340350" y="3713163"/>
            <a:ext cx="25146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50000"/>
              </a:lnSpc>
              <a:spcBef>
                <a:spcPct val="20000"/>
              </a:spcBef>
              <a:buFont typeface="Arial" charset="0"/>
              <a:buNone/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750"/>
                            </p:stCondLst>
                            <p:childTnLst>
                              <p:par>
                                <p:cTn id="9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3" grpId="0"/>
      <p:bldP spid="64" grpId="0"/>
      <p:bldP spid="74" grpId="0" animBg="1"/>
      <p:bldP spid="75" grpId="0" animBg="1"/>
      <p:bldP spid="76" grpId="0" animBg="1"/>
      <p:bldP spid="77" grpId="0" animBg="1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05263" y="1901825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成功项目展示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92575" y="26289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产品概述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92575" y="29035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产品形式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92575" y="31781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产品功能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92575" y="34464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网络营销方案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99100" y="2632075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线下推广方案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499100" y="2906713"/>
            <a:ext cx="16621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执行方式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499100" y="3175000"/>
            <a:ext cx="1662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利润来源分析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36850" y="2846388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03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71750" y="1627188"/>
            <a:ext cx="1076325" cy="1093787"/>
            <a:chOff x="2262782" y="1446400"/>
            <a:chExt cx="1301106" cy="1301106"/>
          </a:xfrm>
        </p:grpSpPr>
        <p:sp>
          <p:nvSpPr>
            <p:cNvPr id="39948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4071" y="1776869"/>
              <a:ext cx="713881" cy="706261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1"/>
          <p:cNvSpPr txBox="1">
            <a:spLocks noChangeArrowheads="1"/>
          </p:cNvSpPr>
          <p:nvPr/>
        </p:nvSpPr>
        <p:spPr bwMode="auto">
          <a:xfrm>
            <a:off x="3386138" y="24177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时间进度</a:t>
            </a:r>
          </a:p>
        </p:txBody>
      </p:sp>
      <p:sp>
        <p:nvSpPr>
          <p:cNvPr id="35" name="TextBox 2"/>
          <p:cNvSpPr txBox="1">
            <a:spLocks noChangeArrowheads="1"/>
          </p:cNvSpPr>
          <p:nvPr/>
        </p:nvSpPr>
        <p:spPr bwMode="auto">
          <a:xfrm>
            <a:off x="2987675" y="3333750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效益预测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551613" y="2406650"/>
            <a:ext cx="1149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操作方式科学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61088" y="3335338"/>
            <a:ext cx="11493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资金准备充足</a:t>
            </a:r>
          </a:p>
        </p:txBody>
      </p:sp>
      <p:sp>
        <p:nvSpPr>
          <p:cNvPr id="6" name="椭圆 34"/>
          <p:cNvSpPr>
            <a:spLocks/>
          </p:cNvSpPr>
          <p:nvPr/>
        </p:nvSpPr>
        <p:spPr bwMode="auto">
          <a:xfrm rot="-5400000">
            <a:off x="4474369" y="2221706"/>
            <a:ext cx="769938" cy="9747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670718" y="2191541"/>
            <a:ext cx="747197" cy="984942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椭圆 34"/>
          <p:cNvSpPr>
            <a:spLocks/>
          </p:cNvSpPr>
          <p:nvPr/>
        </p:nvSpPr>
        <p:spPr bwMode="auto">
          <a:xfrm rot="5400000">
            <a:off x="5188744" y="3136106"/>
            <a:ext cx="769938" cy="9747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4034242" y="3107628"/>
            <a:ext cx="747198" cy="98613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46800" y="3619500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074863" y="270668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76400" y="36179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51613" y="267811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3400" y="149701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主要任务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143625" y="1527175"/>
            <a:ext cx="13144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团队协作能力强</a:t>
            </a:r>
          </a:p>
        </p:txBody>
      </p:sp>
      <p:sp>
        <p:nvSpPr>
          <p:cNvPr id="20" name="椭圆 34"/>
          <p:cNvSpPr>
            <a:spLocks/>
          </p:cNvSpPr>
          <p:nvPr/>
        </p:nvSpPr>
        <p:spPr bwMode="auto">
          <a:xfrm rot="5400000">
            <a:off x="5200650" y="1320800"/>
            <a:ext cx="769938" cy="973138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4045582" y="1292673"/>
            <a:ext cx="746295" cy="98494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132513" y="1770063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736725" y="1773238"/>
            <a:ext cx="2216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algn="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具体文字添加此处。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4311650" y="1601788"/>
            <a:ext cx="457200" cy="395287"/>
          </a:xfrm>
          <a:custGeom>
            <a:avLst/>
            <a:gdLst>
              <a:gd name="T0" fmla="*/ 49286 w 2276475"/>
              <a:gd name="T1" fmla="*/ 55358 h 1936751"/>
              <a:gd name="T2" fmla="*/ 48268 w 2276475"/>
              <a:gd name="T3" fmla="*/ 57831 h 1936751"/>
              <a:gd name="T4" fmla="*/ 27907 w 2276475"/>
              <a:gd name="T5" fmla="*/ 57354 h 1936751"/>
              <a:gd name="T6" fmla="*/ 28057 w 2276475"/>
              <a:gd name="T7" fmla="*/ 54748 h 1936751"/>
              <a:gd name="T8" fmla="*/ 44550 w 2276475"/>
              <a:gd name="T9" fmla="*/ 46452 h 1936751"/>
              <a:gd name="T10" fmla="*/ 45075 w 2276475"/>
              <a:gd name="T11" fmla="*/ 48690 h 1936751"/>
              <a:gd name="T12" fmla="*/ 32728 w 2276475"/>
              <a:gd name="T13" fmla="*/ 49516 h 1936751"/>
              <a:gd name="T14" fmla="*/ 31593 w 2276475"/>
              <a:gd name="T15" fmla="*/ 47532 h 1936751"/>
              <a:gd name="T16" fmla="*/ 12465 w 2276475"/>
              <a:gd name="T17" fmla="*/ 37430 h 1936751"/>
              <a:gd name="T18" fmla="*/ 32214 w 2276475"/>
              <a:gd name="T19" fmla="*/ 38967 h 1936751"/>
              <a:gd name="T20" fmla="*/ 30649 w 2276475"/>
              <a:gd name="T21" fmla="*/ 41212 h 1936751"/>
              <a:gd name="T22" fmla="*/ 10460 w 2276475"/>
              <a:gd name="T23" fmla="*/ 40294 h 1936751"/>
              <a:gd name="T24" fmla="*/ 11189 w 2276475"/>
              <a:gd name="T25" fmla="*/ 37762 h 1936751"/>
              <a:gd name="T26" fmla="*/ 43816 w 2276475"/>
              <a:gd name="T27" fmla="*/ 34070 h 1936751"/>
              <a:gd name="T28" fmla="*/ 41480 w 2276475"/>
              <a:gd name="T29" fmla="*/ 38291 h 1936751"/>
              <a:gd name="T30" fmla="*/ 40306 w 2276475"/>
              <a:gd name="T31" fmla="*/ 38225 h 1936751"/>
              <a:gd name="T32" fmla="*/ 11680 w 2276475"/>
              <a:gd name="T33" fmla="*/ 29413 h 1936751"/>
              <a:gd name="T34" fmla="*/ 23823 w 2276475"/>
              <a:gd name="T35" fmla="*/ 30619 h 1936751"/>
              <a:gd name="T36" fmla="*/ 22892 w 2276475"/>
              <a:gd name="T37" fmla="*/ 32697 h 1936751"/>
              <a:gd name="T38" fmla="*/ 10459 w 2276475"/>
              <a:gd name="T39" fmla="*/ 32078 h 1936751"/>
              <a:gd name="T40" fmla="*/ 10781 w 2276475"/>
              <a:gd name="T41" fmla="*/ 29789 h 1936751"/>
              <a:gd name="T42" fmla="*/ 33758 w 2276475"/>
              <a:gd name="T43" fmla="*/ 21065 h 1936751"/>
              <a:gd name="T44" fmla="*/ 34144 w 2276475"/>
              <a:gd name="T45" fmla="*/ 23918 h 1936751"/>
              <a:gd name="T46" fmla="*/ 10813 w 2276475"/>
              <a:gd name="T47" fmla="*/ 24692 h 1936751"/>
              <a:gd name="T48" fmla="*/ 9634 w 2276475"/>
              <a:gd name="T49" fmla="*/ 22082 h 1936751"/>
              <a:gd name="T50" fmla="*/ 59205 w 2276475"/>
              <a:gd name="T51" fmla="*/ 14331 h 1936751"/>
              <a:gd name="T52" fmla="*/ 63196 w 2276475"/>
              <a:gd name="T53" fmla="*/ 17847 h 1936751"/>
              <a:gd name="T54" fmla="*/ 63668 w 2276475"/>
              <a:gd name="T55" fmla="*/ 19992 h 1936751"/>
              <a:gd name="T56" fmla="*/ 48316 w 2276475"/>
              <a:gd name="T57" fmla="*/ 35274 h 1936751"/>
              <a:gd name="T58" fmla="*/ 45935 w 2276475"/>
              <a:gd name="T59" fmla="*/ 35108 h 1936751"/>
              <a:gd name="T60" fmla="*/ 44122 w 2276475"/>
              <a:gd name="T61" fmla="*/ 33306 h 1936751"/>
              <a:gd name="T62" fmla="*/ 43392 w 2276475"/>
              <a:gd name="T63" fmla="*/ 30718 h 1936751"/>
              <a:gd name="T64" fmla="*/ 58744 w 2276475"/>
              <a:gd name="T65" fmla="*/ 14364 h 1936751"/>
              <a:gd name="T66" fmla="*/ 8046 w 2276475"/>
              <a:gd name="T67" fmla="*/ 15302 h 1936751"/>
              <a:gd name="T68" fmla="*/ 4617 w 2276475"/>
              <a:gd name="T69" fmla="*/ 18684 h 1936751"/>
              <a:gd name="T70" fmla="*/ 4168 w 2276475"/>
              <a:gd name="T71" fmla="*/ 58620 h 1936751"/>
              <a:gd name="T72" fmla="*/ 6910 w 2276475"/>
              <a:gd name="T73" fmla="*/ 62632 h 1936751"/>
              <a:gd name="T74" fmla="*/ 55773 w 2276475"/>
              <a:gd name="T75" fmla="*/ 63771 h 1936751"/>
              <a:gd name="T76" fmla="*/ 60058 w 2276475"/>
              <a:gd name="T77" fmla="*/ 61538 h 1936751"/>
              <a:gd name="T78" fmla="*/ 61783 w 2276475"/>
              <a:gd name="T79" fmla="*/ 56896 h 1936751"/>
              <a:gd name="T80" fmla="*/ 64772 w 2276475"/>
              <a:gd name="T81" fmla="*/ 64125 h 1936751"/>
              <a:gd name="T82" fmla="*/ 61034 w 2276475"/>
              <a:gd name="T83" fmla="*/ 67142 h 1936751"/>
              <a:gd name="T84" fmla="*/ 4092 w 2276475"/>
              <a:gd name="T85" fmla="*/ 66899 h 1936751"/>
              <a:gd name="T86" fmla="*/ 664 w 2276475"/>
              <a:gd name="T87" fmla="*/ 63539 h 1936751"/>
              <a:gd name="T88" fmla="*/ 214 w 2276475"/>
              <a:gd name="T89" fmla="*/ 16297 h 1936751"/>
              <a:gd name="T90" fmla="*/ 2957 w 2276475"/>
              <a:gd name="T91" fmla="*/ 12296 h 1936751"/>
              <a:gd name="T92" fmla="*/ 70447 w 2276475"/>
              <a:gd name="T93" fmla="*/ 3704 h 1936751"/>
              <a:gd name="T94" fmla="*/ 72812 w 2276475"/>
              <a:gd name="T95" fmla="*/ 4774 h 1936751"/>
              <a:gd name="T96" fmla="*/ 74149 w 2276475"/>
              <a:gd name="T97" fmla="*/ 7367 h 1936751"/>
              <a:gd name="T98" fmla="*/ 73475 w 2276475"/>
              <a:gd name="T99" fmla="*/ 9893 h 1936751"/>
              <a:gd name="T100" fmla="*/ 65375 w 2276475"/>
              <a:gd name="T101" fmla="*/ 17571 h 1936751"/>
              <a:gd name="T102" fmla="*/ 62240 w 2276475"/>
              <a:gd name="T103" fmla="*/ 14140 h 1936751"/>
              <a:gd name="T104" fmla="*/ 60764 w 2276475"/>
              <a:gd name="T105" fmla="*/ 12077 h 1936751"/>
              <a:gd name="T106" fmla="*/ 69249 w 2276475"/>
              <a:gd name="T107" fmla="*/ 3859 h 1936751"/>
              <a:gd name="T108" fmla="*/ 76376 w 2276475"/>
              <a:gd name="T109" fmla="*/ 1463 h 1936751"/>
              <a:gd name="T110" fmla="*/ 76225 w 2276475"/>
              <a:gd name="T111" fmla="*/ 4419 h 1936751"/>
              <a:gd name="T112" fmla="*/ 74395 w 2276475"/>
              <a:gd name="T113" fmla="*/ 4397 h 1936751"/>
              <a:gd name="T114" fmla="*/ 72360 w 2276475"/>
              <a:gd name="T115" fmla="*/ 2486 h 1936751"/>
              <a:gd name="T116" fmla="*/ 74502 w 2276475"/>
              <a:gd name="T117" fmla="*/ 675 h 1936751"/>
              <a:gd name="T118" fmla="*/ 68480 w 2276475"/>
              <a:gd name="T119" fmla="*/ 917 h 1936751"/>
              <a:gd name="T120" fmla="*/ 55046 w 2276475"/>
              <a:gd name="T121" fmla="*/ 15956 h 1936751"/>
              <a:gd name="T122" fmla="*/ 53156 w 2276475"/>
              <a:gd name="T123" fmla="*/ 15658 h 1936751"/>
              <a:gd name="T124" fmla="*/ 53252 w 2276475"/>
              <a:gd name="T125" fmla="*/ 13713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76475"/>
              <a:gd name="T190" fmla="*/ 0 h 1936751"/>
              <a:gd name="T191" fmla="*/ 2276475 w 2276475"/>
              <a:gd name="T192" fmla="*/ 1936751 h 1936751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4773613" y="2484438"/>
            <a:ext cx="431800" cy="43815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4306888" y="3416300"/>
            <a:ext cx="428625" cy="374650"/>
          </a:xfrm>
          <a:custGeom>
            <a:avLst/>
            <a:gdLst>
              <a:gd name="T0" fmla="*/ 10361 w 3856038"/>
              <a:gd name="T1" fmla="*/ 38673 h 3319463"/>
              <a:gd name="T2" fmla="*/ 9972 w 3856038"/>
              <a:gd name="T3" fmla="*/ 39215 h 3319463"/>
              <a:gd name="T4" fmla="*/ 4272 w 3856038"/>
              <a:gd name="T5" fmla="*/ 39276 h 3319463"/>
              <a:gd name="T6" fmla="*/ 3790 w 3856038"/>
              <a:gd name="T7" fmla="*/ 38823 h 3319463"/>
              <a:gd name="T8" fmla="*/ 23948 w 3856038"/>
              <a:gd name="T9" fmla="*/ 23877 h 3319463"/>
              <a:gd name="T10" fmla="*/ 25108 w 3856038"/>
              <a:gd name="T11" fmla="*/ 24556 h 3319463"/>
              <a:gd name="T12" fmla="*/ 26289 w 3856038"/>
              <a:gd name="T13" fmla="*/ 24673 h 3319463"/>
              <a:gd name="T14" fmla="*/ 27296 w 3856038"/>
              <a:gd name="T15" fmla="*/ 24374 h 3319463"/>
              <a:gd name="T16" fmla="*/ 27284 w 3856038"/>
              <a:gd name="T17" fmla="*/ 39021 h 3319463"/>
              <a:gd name="T18" fmla="*/ 26685 w 3856038"/>
              <a:gd name="T19" fmla="*/ 39312 h 3319463"/>
              <a:gd name="T20" fmla="*/ 21043 w 3856038"/>
              <a:gd name="T21" fmla="*/ 39078 h 3319463"/>
              <a:gd name="T22" fmla="*/ 20811 w 3856038"/>
              <a:gd name="T23" fmla="*/ 20647 h 3319463"/>
              <a:gd name="T24" fmla="*/ 18752 w 3856038"/>
              <a:gd name="T25" fmla="*/ 39021 h 3319463"/>
              <a:gd name="T26" fmla="*/ 18152 w 3856038"/>
              <a:gd name="T27" fmla="*/ 39312 h 3319463"/>
              <a:gd name="T28" fmla="*/ 12506 w 3856038"/>
              <a:gd name="T29" fmla="*/ 39078 h 3319463"/>
              <a:gd name="T30" fmla="*/ 12279 w 3856038"/>
              <a:gd name="T31" fmla="*/ 25866 h 3319463"/>
              <a:gd name="T32" fmla="*/ 35875 w 3856038"/>
              <a:gd name="T33" fmla="*/ 38960 h 3319463"/>
              <a:gd name="T34" fmla="*/ 35313 w 3856038"/>
              <a:gd name="T35" fmla="*/ 39308 h 3319463"/>
              <a:gd name="T36" fmla="*/ 29627 w 3856038"/>
              <a:gd name="T37" fmla="*/ 39130 h 3319463"/>
              <a:gd name="T38" fmla="*/ 29344 w 3856038"/>
              <a:gd name="T39" fmla="*/ 38511 h 3319463"/>
              <a:gd name="T40" fmla="*/ 41930 w 3856038"/>
              <a:gd name="T41" fmla="*/ 10568 h 3319463"/>
              <a:gd name="T42" fmla="*/ 42526 w 3856038"/>
              <a:gd name="T43" fmla="*/ 11672 h 3319463"/>
              <a:gd name="T44" fmla="*/ 43479 w 3856038"/>
              <a:gd name="T45" fmla="*/ 12440 h 3319463"/>
              <a:gd name="T46" fmla="*/ 44545 w 3856038"/>
              <a:gd name="T47" fmla="*/ 38511 h 3319463"/>
              <a:gd name="T48" fmla="*/ 44263 w 3856038"/>
              <a:gd name="T49" fmla="*/ 39130 h 3319463"/>
              <a:gd name="T50" fmla="*/ 38594 w 3856038"/>
              <a:gd name="T51" fmla="*/ 39308 h 3319463"/>
              <a:gd name="T52" fmla="*/ 38029 w 3856038"/>
              <a:gd name="T53" fmla="*/ 38960 h 3319463"/>
              <a:gd name="T54" fmla="*/ 37467 w 3856038"/>
              <a:gd name="T55" fmla="*/ 0 h 3319463"/>
              <a:gd name="T56" fmla="*/ 45334 w 3856038"/>
              <a:gd name="T57" fmla="*/ 89 h 3319463"/>
              <a:gd name="T58" fmla="*/ 45895 w 3856038"/>
              <a:gd name="T59" fmla="*/ 453 h 3319463"/>
              <a:gd name="T60" fmla="*/ 46244 w 3856038"/>
              <a:gd name="T61" fmla="*/ 1023 h 3319463"/>
              <a:gd name="T62" fmla="*/ 46327 w 3856038"/>
              <a:gd name="T63" fmla="*/ 9138 h 3319463"/>
              <a:gd name="T64" fmla="*/ 46150 w 3856038"/>
              <a:gd name="T65" fmla="*/ 9797 h 3319463"/>
              <a:gd name="T66" fmla="*/ 45726 w 3856038"/>
              <a:gd name="T67" fmla="*/ 10303 h 3319463"/>
              <a:gd name="T68" fmla="*/ 45134 w 3856038"/>
              <a:gd name="T69" fmla="*/ 10582 h 3319463"/>
              <a:gd name="T70" fmla="*/ 44452 w 3856038"/>
              <a:gd name="T71" fmla="*/ 10562 h 3319463"/>
              <a:gd name="T72" fmla="*/ 43871 w 3856038"/>
              <a:gd name="T73" fmla="*/ 10254 h 3319463"/>
              <a:gd name="T74" fmla="*/ 43472 w 3856038"/>
              <a:gd name="T75" fmla="*/ 9733 h 3319463"/>
              <a:gd name="T76" fmla="*/ 43326 w 3856038"/>
              <a:gd name="T77" fmla="*/ 9061 h 3319463"/>
              <a:gd name="T78" fmla="*/ 26628 w 3856038"/>
              <a:gd name="T79" fmla="*/ 22377 h 3319463"/>
              <a:gd name="T80" fmla="*/ 25993 w 3856038"/>
              <a:gd name="T81" fmla="*/ 22522 h 3319463"/>
              <a:gd name="T82" fmla="*/ 25361 w 3856038"/>
              <a:gd name="T83" fmla="*/ 22377 h 3319463"/>
              <a:gd name="T84" fmla="*/ 2561 w 3856038"/>
              <a:gd name="T85" fmla="*/ 33051 h 3319463"/>
              <a:gd name="T86" fmla="*/ 1996 w 3856038"/>
              <a:gd name="T87" fmla="*/ 33419 h 3319463"/>
              <a:gd name="T88" fmla="*/ 1357 w 3856038"/>
              <a:gd name="T89" fmla="*/ 33500 h 3319463"/>
              <a:gd name="T90" fmla="*/ 737 w 3856038"/>
              <a:gd name="T91" fmla="*/ 33294 h 3319463"/>
              <a:gd name="T92" fmla="*/ 247 w 3856038"/>
              <a:gd name="T93" fmla="*/ 32809 h 3319463"/>
              <a:gd name="T94" fmla="*/ 12 w 3856038"/>
              <a:gd name="T95" fmla="*/ 32178 h 3319463"/>
              <a:gd name="T96" fmla="*/ 63 w 3856038"/>
              <a:gd name="T97" fmla="*/ 31515 h 3319463"/>
              <a:gd name="T98" fmla="*/ 384 w 3856038"/>
              <a:gd name="T99" fmla="*/ 30921 h 3319463"/>
              <a:gd name="T100" fmla="*/ 18443 w 3856038"/>
              <a:gd name="T101" fmla="*/ 12430 h 3319463"/>
              <a:gd name="T102" fmla="*/ 19075 w 3856038"/>
              <a:gd name="T103" fmla="*/ 12284 h 3319463"/>
              <a:gd name="T104" fmla="*/ 19710 w 3856038"/>
              <a:gd name="T105" fmla="*/ 12430 h 3319463"/>
              <a:gd name="T106" fmla="*/ 41201 w 3856038"/>
              <a:gd name="T107" fmla="*/ 3101 h 3319463"/>
              <a:gd name="T108" fmla="*/ 36958 w 3856038"/>
              <a:gd name="T109" fmla="*/ 2976 h 3319463"/>
              <a:gd name="T110" fmla="*/ 36432 w 3856038"/>
              <a:gd name="T111" fmla="*/ 2588 h 3319463"/>
              <a:gd name="T112" fmla="*/ 36111 w 3856038"/>
              <a:gd name="T113" fmla="*/ 2010 h 3319463"/>
              <a:gd name="T114" fmla="*/ 36060 w 3856038"/>
              <a:gd name="T115" fmla="*/ 1310 h 3319463"/>
              <a:gd name="T116" fmla="*/ 36295 w 3856038"/>
              <a:gd name="T117" fmla="*/ 683 h 3319463"/>
              <a:gd name="T118" fmla="*/ 36765 w 3856038"/>
              <a:gd name="T119" fmla="*/ 222 h 3319463"/>
              <a:gd name="T120" fmla="*/ 37393 w 3856038"/>
              <a:gd name="T121" fmla="*/ 4 h 33194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856038"/>
              <a:gd name="T184" fmla="*/ 0 h 3319463"/>
              <a:gd name="T185" fmla="*/ 3856038 w 3856038"/>
              <a:gd name="T186" fmla="*/ 3319463 h 33194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5240338" y="1636713"/>
            <a:ext cx="495300" cy="34290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00" dirty="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5711825" y="2473325"/>
            <a:ext cx="431800" cy="433388"/>
          </a:xfrm>
          <a:custGeom>
            <a:avLst/>
            <a:gdLst>
              <a:gd name="T0" fmla="*/ 20090 w 2390775"/>
              <a:gd name="T1" fmla="*/ 49280 h 2365376"/>
              <a:gd name="T2" fmla="*/ 19156 w 2390775"/>
              <a:gd name="T3" fmla="*/ 47055 h 2365376"/>
              <a:gd name="T4" fmla="*/ 41840 w 2390775"/>
              <a:gd name="T5" fmla="*/ 46779 h 2365376"/>
              <a:gd name="T6" fmla="*/ 38522 w 2390775"/>
              <a:gd name="T7" fmla="*/ 48572 h 2365376"/>
              <a:gd name="T8" fmla="*/ 39473 w 2390775"/>
              <a:gd name="T9" fmla="*/ 46400 h 2365376"/>
              <a:gd name="T10" fmla="*/ 21323 w 2390775"/>
              <a:gd name="T11" fmla="*/ 44135 h 2365376"/>
              <a:gd name="T12" fmla="*/ 21074 w 2390775"/>
              <a:gd name="T13" fmla="*/ 39622 h 2365376"/>
              <a:gd name="T14" fmla="*/ 19242 w 2390775"/>
              <a:gd name="T15" fmla="*/ 37106 h 2365376"/>
              <a:gd name="T16" fmla="*/ 19556 w 2390775"/>
              <a:gd name="T17" fmla="*/ 38313 h 2365376"/>
              <a:gd name="T18" fmla="*/ 18917 w 2390775"/>
              <a:gd name="T19" fmla="*/ 38900 h 2365376"/>
              <a:gd name="T20" fmla="*/ 17659 w 2390775"/>
              <a:gd name="T21" fmla="*/ 37127 h 2365376"/>
              <a:gd name="T22" fmla="*/ 37098 w 2390775"/>
              <a:gd name="T23" fmla="*/ 33880 h 2365376"/>
              <a:gd name="T24" fmla="*/ 37303 w 2390775"/>
              <a:gd name="T25" fmla="*/ 34448 h 2365376"/>
              <a:gd name="T26" fmla="*/ 35772 w 2390775"/>
              <a:gd name="T27" fmla="*/ 35905 h 2365376"/>
              <a:gd name="T28" fmla="*/ 35967 w 2390775"/>
              <a:gd name="T29" fmla="*/ 33623 h 2365376"/>
              <a:gd name="T30" fmla="*/ 31731 w 2390775"/>
              <a:gd name="T31" fmla="*/ 28064 h 2365376"/>
              <a:gd name="T32" fmla="*/ 32278 w 2390775"/>
              <a:gd name="T33" fmla="*/ 38225 h 2365376"/>
              <a:gd name="T34" fmla="*/ 20858 w 2390775"/>
              <a:gd name="T35" fmla="*/ 47792 h 2365376"/>
              <a:gd name="T36" fmla="*/ 19569 w 2390775"/>
              <a:gd name="T37" fmla="*/ 33681 h 2365376"/>
              <a:gd name="T38" fmla="*/ 17279 w 2390775"/>
              <a:gd name="T39" fmla="*/ 36612 h 2365376"/>
              <a:gd name="T40" fmla="*/ 19651 w 2390775"/>
              <a:gd name="T41" fmla="*/ 29147 h 2365376"/>
              <a:gd name="T42" fmla="*/ 28110 w 2390775"/>
              <a:gd name="T43" fmla="*/ 31027 h 2365376"/>
              <a:gd name="T44" fmla="*/ 24648 w 2390775"/>
              <a:gd name="T45" fmla="*/ 18197 h 2365376"/>
              <a:gd name="T46" fmla="*/ 30326 w 2390775"/>
              <a:gd name="T47" fmla="*/ 17655 h 2365376"/>
              <a:gd name="T48" fmla="*/ 29653 w 2390775"/>
              <a:gd name="T49" fmla="*/ 19195 h 2365376"/>
              <a:gd name="T50" fmla="*/ 30554 w 2390775"/>
              <a:gd name="T51" fmla="*/ 19684 h 2365376"/>
              <a:gd name="T52" fmla="*/ 30284 w 2390775"/>
              <a:gd name="T53" fmla="*/ 23126 h 2365376"/>
              <a:gd name="T54" fmla="*/ 27415 w 2390775"/>
              <a:gd name="T55" fmla="*/ 25920 h 2365376"/>
              <a:gd name="T56" fmla="*/ 24213 w 2390775"/>
              <a:gd name="T57" fmla="*/ 22680 h 2365376"/>
              <a:gd name="T58" fmla="*/ 24078 w 2390775"/>
              <a:gd name="T59" fmla="*/ 20428 h 2365376"/>
              <a:gd name="T60" fmla="*/ 24845 w 2390775"/>
              <a:gd name="T61" fmla="*/ 17124 h 2365376"/>
              <a:gd name="T62" fmla="*/ 20127 w 2390775"/>
              <a:gd name="T63" fmla="*/ 15075 h 2365376"/>
              <a:gd name="T64" fmla="*/ 11426 w 2390775"/>
              <a:gd name="T65" fmla="*/ 21429 h 2365376"/>
              <a:gd name="T66" fmla="*/ 7019 w 2390775"/>
              <a:gd name="T67" fmla="*/ 31554 h 2365376"/>
              <a:gd name="T68" fmla="*/ 8371 w 2390775"/>
              <a:gd name="T69" fmla="*/ 42880 h 2365376"/>
              <a:gd name="T70" fmla="*/ 14956 w 2390775"/>
              <a:gd name="T71" fmla="*/ 51497 h 2365376"/>
              <a:gd name="T72" fmla="*/ 25030 w 2390775"/>
              <a:gd name="T73" fmla="*/ 55566 h 2365376"/>
              <a:gd name="T74" fmla="*/ 35919 w 2390775"/>
              <a:gd name="T75" fmla="*/ 53601 h 2365376"/>
              <a:gd name="T76" fmla="*/ 43960 w 2390775"/>
              <a:gd name="T77" fmla="*/ 46429 h 2365376"/>
              <a:gd name="T78" fmla="*/ 47417 w 2390775"/>
              <a:gd name="T79" fmla="*/ 35815 h 2365376"/>
              <a:gd name="T80" fmla="*/ 44981 w 2390775"/>
              <a:gd name="T81" fmla="*/ 24776 h 2365376"/>
              <a:gd name="T82" fmla="*/ 37632 w 2390775"/>
              <a:gd name="T83" fmla="*/ 16839 h 2365376"/>
              <a:gd name="T84" fmla="*/ 27115 w 2390775"/>
              <a:gd name="T85" fmla="*/ 13800 h 2365376"/>
              <a:gd name="T86" fmla="*/ 32276 w 2390775"/>
              <a:gd name="T87" fmla="*/ 10581 h 2365376"/>
              <a:gd name="T88" fmla="*/ 48006 w 2390775"/>
              <a:gd name="T89" fmla="*/ 22555 h 2365376"/>
              <a:gd name="T90" fmla="*/ 50720 w 2390775"/>
              <a:gd name="T91" fmla="*/ 39342 h 2365376"/>
              <a:gd name="T92" fmla="*/ 40440 w 2390775"/>
              <a:gd name="T93" fmla="*/ 55300 h 2365376"/>
              <a:gd name="T94" fmla="*/ 21077 w 2390775"/>
              <a:gd name="T95" fmla="*/ 58690 h 2365376"/>
              <a:gd name="T96" fmla="*/ 3592 w 2390775"/>
              <a:gd name="T97" fmla="*/ 39842 h 2365376"/>
              <a:gd name="T98" fmla="*/ 8206 w 2390775"/>
              <a:gd name="T99" fmla="*/ 19495 h 2365376"/>
              <a:gd name="T100" fmla="*/ 50530 w 2390775"/>
              <a:gd name="T101" fmla="*/ 5375 h 2365376"/>
              <a:gd name="T102" fmla="*/ 47658 w 2390775"/>
              <a:gd name="T103" fmla="*/ 9550 h 2365376"/>
              <a:gd name="T104" fmla="*/ 50571 w 2390775"/>
              <a:gd name="T105" fmla="*/ 14320 h 2365376"/>
              <a:gd name="T106" fmla="*/ 56099 w 2390775"/>
              <a:gd name="T107" fmla="*/ 12758 h 2365376"/>
              <a:gd name="T108" fmla="*/ 56614 w 2390775"/>
              <a:gd name="T109" fmla="*/ 7808 h 2365376"/>
              <a:gd name="T110" fmla="*/ 55647 w 2390775"/>
              <a:gd name="T111" fmla="*/ 3173 h 2365376"/>
              <a:gd name="T112" fmla="*/ 57870 w 2390775"/>
              <a:gd name="T113" fmla="*/ 4982 h 2365376"/>
              <a:gd name="T114" fmla="*/ 58117 w 2390775"/>
              <a:gd name="T115" fmla="*/ 14394 h 2365376"/>
              <a:gd name="T116" fmla="*/ 52198 w 2390775"/>
              <a:gd name="T117" fmla="*/ 17326 h 2365376"/>
              <a:gd name="T118" fmla="*/ 47370 w 2390775"/>
              <a:gd name="T119" fmla="*/ 15286 h 2365376"/>
              <a:gd name="T120" fmla="*/ 42748 w 2390775"/>
              <a:gd name="T121" fmla="*/ 8711 h 2365376"/>
              <a:gd name="T122" fmla="*/ 50973 w 2390775"/>
              <a:gd name="T123" fmla="*/ 248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390775"/>
              <a:gd name="T187" fmla="*/ 0 h 2365376"/>
              <a:gd name="T188" fmla="*/ 2390775 w 2390775"/>
              <a:gd name="T189" fmla="*/ 2365376 h 236537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KSO_Shape"/>
          <p:cNvSpPr/>
          <p:nvPr/>
        </p:nvSpPr>
        <p:spPr>
          <a:xfrm>
            <a:off x="5262563" y="3422650"/>
            <a:ext cx="398462" cy="404813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4" grpId="0"/>
      <p:bldP spid="5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6" grpId="0" animBg="1"/>
      <p:bldP spid="28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燕尾形 1"/>
          <p:cNvSpPr>
            <a:spLocks noChangeArrowheads="1"/>
          </p:cNvSpPr>
          <p:nvPr/>
        </p:nvSpPr>
        <p:spPr bwMode="auto">
          <a:xfrm>
            <a:off x="2393950" y="2401888"/>
            <a:ext cx="673100" cy="744537"/>
          </a:xfrm>
          <a:prstGeom prst="chevron">
            <a:avLst>
              <a:gd name="adj" fmla="val 54431"/>
            </a:avLst>
          </a:prstGeom>
          <a:solidFill>
            <a:srgbClr val="A6A6A6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2984500" y="2401888"/>
            <a:ext cx="681038" cy="744537"/>
          </a:xfrm>
          <a:prstGeom prst="chevron">
            <a:avLst>
              <a:gd name="adj" fmla="val 54431"/>
            </a:avLst>
          </a:prstGeom>
          <a:solidFill>
            <a:schemeClr val="accent1">
              <a:alpha val="58823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" name="燕尾形 3"/>
          <p:cNvSpPr>
            <a:spLocks noChangeArrowheads="1"/>
          </p:cNvSpPr>
          <p:nvPr/>
        </p:nvSpPr>
        <p:spPr bwMode="auto">
          <a:xfrm>
            <a:off x="3582988" y="2401888"/>
            <a:ext cx="674687" cy="744537"/>
          </a:xfrm>
          <a:prstGeom prst="chevron">
            <a:avLst>
              <a:gd name="adj" fmla="val 54431"/>
            </a:avLst>
          </a:prstGeom>
          <a:solidFill>
            <a:schemeClr val="accent1">
              <a:alpha val="79999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燕尾形 4"/>
          <p:cNvSpPr>
            <a:spLocks noChangeArrowheads="1"/>
          </p:cNvSpPr>
          <p:nvPr/>
        </p:nvSpPr>
        <p:spPr bwMode="auto">
          <a:xfrm>
            <a:off x="4156075" y="2401888"/>
            <a:ext cx="676275" cy="744537"/>
          </a:xfrm>
          <a:prstGeom prst="chevron">
            <a:avLst>
              <a:gd name="adj" fmla="val 54431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latin typeface="Calibri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203700" y="2374900"/>
            <a:ext cx="0" cy="41433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763838" y="1881188"/>
            <a:ext cx="0" cy="9112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4924425" y="3671888"/>
            <a:ext cx="28575" cy="94615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411538" y="3671888"/>
            <a:ext cx="0" cy="36988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五边形 28"/>
          <p:cNvSpPr>
            <a:spLocks noChangeArrowheads="1"/>
          </p:cNvSpPr>
          <p:nvPr/>
        </p:nvSpPr>
        <p:spPr bwMode="auto">
          <a:xfrm>
            <a:off x="1617663" y="2395538"/>
            <a:ext cx="4883150" cy="749300"/>
          </a:xfrm>
          <a:prstGeom prst="homePlate">
            <a:avLst>
              <a:gd name="adj" fmla="val 47248"/>
            </a:avLst>
          </a:prstGeom>
          <a:noFill/>
          <a:ln w="12700" algn="ctr">
            <a:solidFill>
              <a:srgbClr val="A6A6A6"/>
            </a:solidFill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latin typeface="Calibri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796088" y="1449388"/>
            <a:ext cx="1789112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       点击输入简要文字内容，文字内容需概括精炼，不用多余的文字修饰，言简意赅的说明该项内容。</a:t>
            </a:r>
            <a:endParaRPr lang="en-US" altLang="zh-CN" sz="90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393950" y="1258888"/>
            <a:ext cx="1922463" cy="373062"/>
            <a:chOff x="814328" y="3219334"/>
            <a:chExt cx="2266827" cy="432536"/>
          </a:xfrm>
        </p:grpSpPr>
        <p:grpSp>
          <p:nvGrpSpPr>
            <p:cNvPr id="44062" name="组合 32"/>
            <p:cNvGrpSpPr>
              <a:grpSpLocks/>
            </p:cNvGrpSpPr>
            <p:nvPr/>
          </p:nvGrpSpPr>
          <p:grpSpPr bwMode="auto"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6" name="椭圆 35"/>
              <p:cNvSpPr>
                <a:spLocks noChangeArrowheads="1"/>
              </p:cNvSpPr>
              <p:nvPr/>
            </p:nvSpPr>
            <p:spPr bwMode="auto">
              <a:xfrm>
                <a:off x="2271312" y="3350914"/>
                <a:ext cx="394287" cy="39470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1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63" name="TextBox 33"/>
            <p:cNvSpPr txBox="1">
              <a:spLocks noChangeArrowheads="1"/>
            </p:cNvSpPr>
            <p:nvPr/>
          </p:nvSpPr>
          <p:spPr bwMode="auto">
            <a:xfrm>
              <a:off x="1140032" y="3318725"/>
              <a:ext cx="192614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强大的执行力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2927350" y="3446463"/>
            <a:ext cx="1924050" cy="373062"/>
            <a:chOff x="814325" y="3219334"/>
            <a:chExt cx="2266826" cy="432536"/>
          </a:xfrm>
        </p:grpSpPr>
        <p:grpSp>
          <p:nvGrpSpPr>
            <p:cNvPr id="44058" name="组合 41"/>
            <p:cNvGrpSpPr>
              <a:grpSpLocks/>
            </p:cNvGrpSpPr>
            <p:nvPr/>
          </p:nvGrpSpPr>
          <p:grpSpPr bwMode="auto"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7" name="圆角矩形 46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5" name="椭圆 44"/>
              <p:cNvSpPr>
                <a:spLocks noChangeArrowheads="1"/>
              </p:cNvSpPr>
              <p:nvPr/>
            </p:nvSpPr>
            <p:spPr bwMode="auto">
              <a:xfrm>
                <a:off x="2287840" y="3371933"/>
                <a:ext cx="393961" cy="392368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2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9" name="TextBox 42"/>
            <p:cNvSpPr txBox="1">
              <a:spLocks noChangeArrowheads="1"/>
            </p:cNvSpPr>
            <p:nvPr/>
          </p:nvSpPr>
          <p:spPr bwMode="auto">
            <a:xfrm>
              <a:off x="1250110" y="3331609"/>
              <a:ext cx="1806728" cy="195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对该项目的深刻理解</a:t>
              </a: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3546475" y="1681163"/>
            <a:ext cx="1925638" cy="371475"/>
            <a:chOff x="814328" y="3219334"/>
            <a:chExt cx="2266829" cy="432536"/>
          </a:xfrm>
        </p:grpSpPr>
        <p:grpSp>
          <p:nvGrpSpPr>
            <p:cNvPr id="44054" name="组合 48"/>
            <p:cNvGrpSpPr>
              <a:grpSpLocks/>
            </p:cNvGrpSpPr>
            <p:nvPr/>
          </p:nvGrpSpPr>
          <p:grpSpPr bwMode="auto"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3" name="圆角矩形 52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4" name="圆角矩形 53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2" name="椭圆 51"/>
              <p:cNvSpPr>
                <a:spLocks/>
              </p:cNvSpPr>
              <p:nvPr/>
            </p:nvSpPr>
            <p:spPr bwMode="auto">
              <a:xfrm>
                <a:off x="2306720" y="3376993"/>
                <a:ext cx="393637" cy="391700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3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5" name="TextBox 49"/>
            <p:cNvSpPr txBox="1">
              <a:spLocks noChangeArrowheads="1"/>
            </p:cNvSpPr>
            <p:nvPr/>
          </p:nvSpPr>
          <p:spPr bwMode="auto">
            <a:xfrm>
              <a:off x="1182478" y="3332089"/>
              <a:ext cx="1850091" cy="195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精准的营销能力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4178300" y="3940175"/>
            <a:ext cx="1927225" cy="373063"/>
            <a:chOff x="814328" y="3219334"/>
            <a:chExt cx="2266828" cy="432536"/>
          </a:xfrm>
        </p:grpSpPr>
        <p:grpSp>
          <p:nvGrpSpPr>
            <p:cNvPr id="44050" name="组合 56"/>
            <p:cNvGrpSpPr>
              <a:grpSpLocks/>
            </p:cNvGrpSpPr>
            <p:nvPr/>
          </p:nvGrpSpPr>
          <p:grpSpPr bwMode="auto"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59" name="组合 5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1" name="圆角矩形 6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2" name="圆角矩形 6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0" name="椭圆 59"/>
              <p:cNvSpPr>
                <a:spLocks noChangeArrowheads="1"/>
              </p:cNvSpPr>
              <p:nvPr/>
            </p:nvSpPr>
            <p:spPr bwMode="auto">
              <a:xfrm>
                <a:off x="2280549" y="3388282"/>
                <a:ext cx="393313" cy="394704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r>
                  <a:rPr lang="en-US" altLang="zh-CN" sz="1600">
                    <a:solidFill>
                      <a:schemeClr val="bg1"/>
                    </a:solidFill>
                    <a:latin typeface="Calibri" pitchFamily="34" charset="0"/>
                  </a:rPr>
                  <a:t>4</a:t>
                </a:r>
                <a:endParaRPr lang="zh-CN" altLang="en-US" sz="1600">
                  <a:solidFill>
                    <a:schemeClr val="bg1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051" name="TextBox 57"/>
            <p:cNvSpPr txBox="1">
              <a:spLocks noChangeArrowheads="1"/>
            </p:cNvSpPr>
            <p:nvPr/>
          </p:nvSpPr>
          <p:spPr bwMode="auto">
            <a:xfrm>
              <a:off x="1085078" y="3344493"/>
              <a:ext cx="1926991" cy="195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丰富的产品运营经验</a:t>
              </a:r>
              <a:endParaRPr lang="zh-CN" altLang="en-US" sz="1100" b="1">
                <a:solidFill>
                  <a:schemeClr val="accent2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773674" y="2046056"/>
            <a:ext cx="1405441" cy="1361476"/>
            <a:chOff x="3197225" y="3458369"/>
            <a:chExt cx="533400" cy="487363"/>
          </a:xfrm>
          <a:solidFill>
            <a:srgbClr val="C00000"/>
          </a:solidFill>
        </p:grpSpPr>
        <p:sp>
          <p:nvSpPr>
            <p:cNvPr id="7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  <p:sp>
          <p:nvSpPr>
            <p:cNvPr id="8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/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1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3" grpId="0" animBg="1"/>
      <p:bldP spid="4" grpId="0" animBg="1"/>
      <p:bldP spid="5" grpId="0" animBg="1"/>
      <p:bldP spid="29" grpId="0" animBg="1"/>
      <p:bldP spid="31" grpId="0"/>
      <p:bldP spid="3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2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043113" y="1250950"/>
            <a:ext cx="2640012" cy="3319463"/>
            <a:chOff x="865232" y="1286330"/>
            <a:chExt cx="4013321" cy="4966128"/>
          </a:xfrm>
        </p:grpSpPr>
        <p:pic>
          <p:nvPicPr>
            <p:cNvPr id="46113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114" name="Rectangle 4"/>
            <p:cNvSpPr>
              <a:spLocks noChangeArrowheads="1"/>
            </p:cNvSpPr>
            <p:nvPr/>
          </p:nvSpPr>
          <p:spPr bwMode="auto">
            <a:xfrm>
              <a:off x="1454212" y="1875344"/>
              <a:ext cx="2840124" cy="369919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 algn="ctr">
              <a:noFill/>
              <a:miter lim="800000"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en-US" altLang="zh-CN" sz="27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35550" y="35036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026025" y="3765550"/>
            <a:ext cx="159385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851650" y="3503613"/>
            <a:ext cx="69691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/>
            <a:r>
              <a:rPr lang="zh-CN" altLang="en-US" sz="9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900" b="1">
              <a:solidFill>
                <a:srgbClr val="59595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38950" y="3765550"/>
            <a:ext cx="1595438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1" tIns="39502" rIns="79001" bIns="39502">
            <a:spAutoFit/>
          </a:bodyPr>
          <a:lstStyle/>
          <a:p>
            <a:pPr defTabSz="788988">
              <a:lnSpc>
                <a:spcPct val="120000"/>
              </a:lnSpc>
              <a:buFont typeface="Arial" charset="0"/>
              <a:buNone/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5026025" y="1423988"/>
            <a:ext cx="1871663" cy="296862"/>
            <a:chOff x="814328" y="3219334"/>
            <a:chExt cx="2797200" cy="432536"/>
          </a:xfrm>
        </p:grpSpPr>
        <p:grpSp>
          <p:nvGrpSpPr>
            <p:cNvPr id="46109" name="组合 23"/>
            <p:cNvGrpSpPr>
              <a:grpSpLocks/>
            </p:cNvGrpSpPr>
            <p:nvPr/>
          </p:nvGrpSpPr>
          <p:grpSpPr bwMode="auto"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29" name="圆角矩形 28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2306389" y="3420530"/>
                <a:ext cx="279978" cy="27882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10" name="TextBox 24"/>
            <p:cNvSpPr txBox="1">
              <a:spLocks noChangeArrowheads="1"/>
            </p:cNvSpPr>
            <p:nvPr/>
          </p:nvSpPr>
          <p:spPr bwMode="auto">
            <a:xfrm>
              <a:off x="1225315" y="3330359"/>
              <a:ext cx="2189438" cy="198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27613" y="1789113"/>
            <a:ext cx="2411412" cy="293687"/>
            <a:chOff x="814327" y="3219334"/>
            <a:chExt cx="3603522" cy="432536"/>
          </a:xfrm>
        </p:grpSpPr>
        <p:grpSp>
          <p:nvGrpSpPr>
            <p:cNvPr id="46105" name="组合 30"/>
            <p:cNvGrpSpPr>
              <a:grpSpLocks/>
            </p:cNvGrpSpPr>
            <p:nvPr/>
          </p:nvGrpSpPr>
          <p:grpSpPr bwMode="auto"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34" name="椭圆 33"/>
              <p:cNvSpPr>
                <a:spLocks noChangeArrowheads="1"/>
              </p:cNvSpPr>
              <p:nvPr/>
            </p:nvSpPr>
            <p:spPr bwMode="auto">
              <a:xfrm>
                <a:off x="2306376" y="3419022"/>
                <a:ext cx="279950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6" name="TextBox 31"/>
            <p:cNvSpPr txBox="1">
              <a:spLocks noChangeArrowheads="1"/>
            </p:cNvSpPr>
            <p:nvPr/>
          </p:nvSpPr>
          <p:spPr bwMode="auto">
            <a:xfrm>
              <a:off x="1225517" y="3331560"/>
              <a:ext cx="29879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点击输入标题文本及描述说明</a:t>
              </a: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5035550" y="2151063"/>
            <a:ext cx="1985963" cy="293687"/>
            <a:chOff x="814328" y="3219334"/>
            <a:chExt cx="2967344" cy="432536"/>
          </a:xfrm>
        </p:grpSpPr>
        <p:grpSp>
          <p:nvGrpSpPr>
            <p:cNvPr id="46101" name="组合 37"/>
            <p:cNvGrpSpPr>
              <a:grpSpLocks/>
            </p:cNvGrpSpPr>
            <p:nvPr/>
          </p:nvGrpSpPr>
          <p:grpSpPr bwMode="auto"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6359" y="3419022"/>
                <a:ext cx="279914" cy="281842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102" name="TextBox 38"/>
            <p:cNvSpPr txBox="1">
              <a:spLocks noChangeArrowheads="1"/>
            </p:cNvSpPr>
            <p:nvPr/>
          </p:nvSpPr>
          <p:spPr bwMode="auto">
            <a:xfrm>
              <a:off x="1222930" y="3331560"/>
              <a:ext cx="2371882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点击输入标题文本小标签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5035550" y="2514600"/>
            <a:ext cx="1630363" cy="293688"/>
            <a:chOff x="814328" y="3219334"/>
            <a:chExt cx="2437200" cy="432536"/>
          </a:xfrm>
        </p:grpSpPr>
        <p:grpSp>
          <p:nvGrpSpPr>
            <p:cNvPr id="46097" name="组合 44"/>
            <p:cNvGrpSpPr>
              <a:grpSpLocks/>
            </p:cNvGrpSpPr>
            <p:nvPr/>
          </p:nvGrpSpPr>
          <p:grpSpPr bwMode="auto"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圆角矩形 48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0" name="圆角矩形 49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48" name="椭圆 47"/>
              <p:cNvSpPr>
                <a:spLocks noChangeArrowheads="1"/>
              </p:cNvSpPr>
              <p:nvPr/>
            </p:nvSpPr>
            <p:spPr bwMode="auto">
              <a:xfrm>
                <a:off x="2306423" y="3419023"/>
                <a:ext cx="280050" cy="281839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8" name="TextBox 45"/>
            <p:cNvSpPr txBox="1">
              <a:spLocks noChangeArrowheads="1"/>
            </p:cNvSpPr>
            <p:nvPr/>
          </p:nvSpPr>
          <p:spPr bwMode="auto">
            <a:xfrm>
              <a:off x="1223020" y="3331560"/>
              <a:ext cx="1911383" cy="20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49838" y="2876550"/>
            <a:ext cx="1938337" cy="295275"/>
            <a:chOff x="814328" y="3219334"/>
            <a:chExt cx="2896922" cy="432536"/>
          </a:xfrm>
        </p:grpSpPr>
        <p:grpSp>
          <p:nvGrpSpPr>
            <p:cNvPr id="4609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2896922" cy="432536"/>
              <a:chOff x="2173927" y="3285519"/>
              <a:chExt cx="3675925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3675925" cy="548848"/>
                <a:chOff x="4304043" y="1286668"/>
                <a:chExt cx="819691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8149029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4" y="1373342"/>
                  <a:ext cx="8149029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zh-CN" altLang="en-US" sz="11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6393" y="3421256"/>
                <a:ext cx="279984" cy="277375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defTabSz="788988">
                  <a:defRPr/>
                </a:pPr>
                <a:endParaRPr lang="zh-CN" altLang="en-US" sz="9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094" name="TextBox 52"/>
            <p:cNvSpPr txBox="1">
              <a:spLocks noChangeArrowheads="1"/>
            </p:cNvSpPr>
            <p:nvPr/>
          </p:nvSpPr>
          <p:spPr bwMode="auto">
            <a:xfrm>
              <a:off x="1225327" y="3330956"/>
              <a:ext cx="2333978" cy="1999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788988"/>
              <a:r>
                <a:rPr lang="zh-CN" altLang="en-US" sz="9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点击输入标题描述文本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24313" y="1744663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8" tIns="45719" rIns="91438" bIns="45719">
            <a:spAutoFit/>
          </a:bodyPr>
          <a:lstStyle/>
          <a:p>
            <a:pPr marL="0" lvl="1"/>
            <a:r>
              <a:rPr lang="zh-CN" altLang="en-US" sz="3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</p:cxn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129088" y="2611438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129088" y="2936875"/>
            <a:ext cx="200818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团队介绍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129088" y="3263900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项目成员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129088" y="3584575"/>
            <a:ext cx="20081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核心成员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832475" y="2614613"/>
            <a:ext cx="20081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组织架构</a:t>
            </a: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5832475" y="2941638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公司大事记</a:t>
            </a:r>
          </a:p>
        </p:txBody>
      </p:sp>
      <p:sp>
        <p:nvSpPr>
          <p:cNvPr id="14" name="文本框 9"/>
          <p:cNvSpPr txBox="1">
            <a:spLocks noChangeArrowheads="1"/>
          </p:cNvSpPr>
          <p:nvPr/>
        </p:nvSpPr>
        <p:spPr bwMode="auto">
          <a:xfrm>
            <a:off x="5832475" y="3262313"/>
            <a:ext cx="20081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1500">
                <a:latin typeface="微软雅黑" pitchFamily="34" charset="-122"/>
                <a:ea typeface="微软雅黑" pitchFamily="34" charset="-122"/>
              </a:rPr>
              <a:t>企业理念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90788" y="2868613"/>
            <a:ext cx="9032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01</a:t>
            </a:r>
            <a:endParaRPr lang="zh-CN" altLang="en-US" sz="16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6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Freeform 7"/>
          <p:cNvSpPr>
            <a:spLocks/>
          </p:cNvSpPr>
          <p:nvPr/>
        </p:nvSpPr>
        <p:spPr bwMode="auto">
          <a:xfrm>
            <a:off x="3548063" y="1428750"/>
            <a:ext cx="831850" cy="2668588"/>
          </a:xfrm>
          <a:custGeom>
            <a:avLst/>
            <a:gdLst>
              <a:gd name="T0" fmla="*/ 2147483647 w 1750"/>
              <a:gd name="T1" fmla="*/ 2147483647 h 5527"/>
              <a:gd name="T2" fmla="*/ 2147483647 w 1750"/>
              <a:gd name="T3" fmla="*/ 2147483647 h 5527"/>
              <a:gd name="T4" fmla="*/ 2147483647 w 1750"/>
              <a:gd name="T5" fmla="*/ 2147483647 h 5527"/>
              <a:gd name="T6" fmla="*/ 2147483647 w 1750"/>
              <a:gd name="T7" fmla="*/ 2147483647 h 5527"/>
              <a:gd name="T8" fmla="*/ 0 w 1750"/>
              <a:gd name="T9" fmla="*/ 2147483647 h 5527"/>
              <a:gd name="T10" fmla="*/ 2147483647 w 1750"/>
              <a:gd name="T11" fmla="*/ 0 h 5527"/>
              <a:gd name="T12" fmla="*/ 2147483647 w 1750"/>
              <a:gd name="T13" fmla="*/ 2147483647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0"/>
              <a:gd name="T22" fmla="*/ 0 h 5527"/>
              <a:gd name="T23" fmla="*/ 1750 w 1750"/>
              <a:gd name="T24" fmla="*/ 5527 h 552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1"/>
          <p:cNvSpPr>
            <a:spLocks noChangeShapeType="1"/>
          </p:cNvSpPr>
          <p:nvPr/>
        </p:nvSpPr>
        <p:spPr bwMode="auto">
          <a:xfrm flipH="1" flipV="1">
            <a:off x="4476750" y="2093913"/>
            <a:ext cx="915988" cy="47625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4614863" y="3051175"/>
            <a:ext cx="777875" cy="484188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 flipH="1">
            <a:off x="4165600" y="2820988"/>
            <a:ext cx="1227138" cy="0"/>
          </a:xfrm>
          <a:prstGeom prst="line">
            <a:avLst/>
          </a:prstGeom>
          <a:noFill/>
          <a:ln w="38100">
            <a:solidFill>
              <a:schemeClr val="accent1"/>
            </a:solidFill>
            <a:miter lim="800000"/>
            <a:headE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椭圆 64"/>
          <p:cNvSpPr>
            <a:spLocks noChangeArrowheads="1"/>
          </p:cNvSpPr>
          <p:nvPr/>
        </p:nvSpPr>
        <p:spPr bwMode="auto">
          <a:xfrm>
            <a:off x="5513388" y="2397125"/>
            <a:ext cx="871537" cy="887413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3548063" y="1228725"/>
            <a:ext cx="950912" cy="966788"/>
            <a:chOff x="2342140" y="893355"/>
            <a:chExt cx="1149740" cy="1149740"/>
          </a:xfrm>
        </p:grpSpPr>
        <p:grpSp>
          <p:nvGrpSpPr>
            <p:cNvPr id="51" name="组合 50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52" name="KSO_Shape"/>
            <p:cNvSpPr>
              <a:spLocks/>
            </p:cNvSpPr>
            <p:nvPr/>
          </p:nvSpPr>
          <p:spPr bwMode="auto">
            <a:xfrm>
              <a:off x="2678040" y="1165215"/>
              <a:ext cx="489456" cy="570150"/>
            </a:xfrm>
            <a:custGeom>
              <a:avLst/>
              <a:gdLst>
                <a:gd name="T0" fmla="*/ 2147483647 w 5822"/>
                <a:gd name="T1" fmla="*/ 2147483647 h 6759"/>
                <a:gd name="T2" fmla="*/ 2147483647 w 5822"/>
                <a:gd name="T3" fmla="*/ 2147483647 h 6759"/>
                <a:gd name="T4" fmla="*/ 2147483647 w 5822"/>
                <a:gd name="T5" fmla="*/ 2147483647 h 6759"/>
                <a:gd name="T6" fmla="*/ 2147483647 w 5822"/>
                <a:gd name="T7" fmla="*/ 2147483647 h 6759"/>
                <a:gd name="T8" fmla="*/ 2147483647 w 5822"/>
                <a:gd name="T9" fmla="*/ 2147483647 h 6759"/>
                <a:gd name="T10" fmla="*/ 2147483647 w 5822"/>
                <a:gd name="T11" fmla="*/ 2147483647 h 6759"/>
                <a:gd name="T12" fmla="*/ 2147483647 w 5822"/>
                <a:gd name="T13" fmla="*/ 2147483647 h 6759"/>
                <a:gd name="T14" fmla="*/ 2147483647 w 5822"/>
                <a:gd name="T15" fmla="*/ 2147483647 h 6759"/>
                <a:gd name="T16" fmla="*/ 2147483647 w 5822"/>
                <a:gd name="T17" fmla="*/ 2147483647 h 6759"/>
                <a:gd name="T18" fmla="*/ 2147483647 w 5822"/>
                <a:gd name="T19" fmla="*/ 2147483647 h 6759"/>
                <a:gd name="T20" fmla="*/ 2147483647 w 5822"/>
                <a:gd name="T21" fmla="*/ 2147483647 h 6759"/>
                <a:gd name="T22" fmla="*/ 2147483647 w 5822"/>
                <a:gd name="T23" fmla="*/ 2147483647 h 6759"/>
                <a:gd name="T24" fmla="*/ 2147483647 w 5822"/>
                <a:gd name="T25" fmla="*/ 2147483647 h 6759"/>
                <a:gd name="T26" fmla="*/ 2147483647 w 5822"/>
                <a:gd name="T27" fmla="*/ 2147483647 h 6759"/>
                <a:gd name="T28" fmla="*/ 2147483647 w 5822"/>
                <a:gd name="T29" fmla="*/ 2147483647 h 6759"/>
                <a:gd name="T30" fmla="*/ 2147483647 w 5822"/>
                <a:gd name="T31" fmla="*/ 2147483647 h 6759"/>
                <a:gd name="T32" fmla="*/ 2147483647 w 5822"/>
                <a:gd name="T33" fmla="*/ 2147483647 h 6759"/>
                <a:gd name="T34" fmla="*/ 2147483647 w 5822"/>
                <a:gd name="T35" fmla="*/ 2147483647 h 6759"/>
                <a:gd name="T36" fmla="*/ 2147483647 w 5822"/>
                <a:gd name="T37" fmla="*/ 2147483647 h 6759"/>
                <a:gd name="T38" fmla="*/ 2147483647 w 5822"/>
                <a:gd name="T39" fmla="*/ 2147483647 h 6759"/>
                <a:gd name="T40" fmla="*/ 0 w 5822"/>
                <a:gd name="T41" fmla="*/ 2147483647 h 6759"/>
                <a:gd name="T42" fmla="*/ 2147483647 w 5822"/>
                <a:gd name="T43" fmla="*/ 2147483647 h 6759"/>
                <a:gd name="T44" fmla="*/ 2147483647 w 5822"/>
                <a:gd name="T45" fmla="*/ 2147483647 h 6759"/>
                <a:gd name="T46" fmla="*/ 2147483647 w 5822"/>
                <a:gd name="T47" fmla="*/ 2147483647 h 6759"/>
                <a:gd name="T48" fmla="*/ 2147483647 w 5822"/>
                <a:gd name="T49" fmla="*/ 2147483647 h 6759"/>
                <a:gd name="T50" fmla="*/ 2147483647 w 5822"/>
                <a:gd name="T51" fmla="*/ 2147483647 h 6759"/>
                <a:gd name="T52" fmla="*/ 2147483647 w 5822"/>
                <a:gd name="T53" fmla="*/ 2147483647 h 6759"/>
                <a:gd name="T54" fmla="*/ 2147483647 w 5822"/>
                <a:gd name="T55" fmla="*/ 2147483647 h 6759"/>
                <a:gd name="T56" fmla="*/ 2147483647 w 5822"/>
                <a:gd name="T57" fmla="*/ 2147483647 h 6759"/>
                <a:gd name="T58" fmla="*/ 2147483647 w 5822"/>
                <a:gd name="T59" fmla="*/ 2147483647 h 6759"/>
                <a:gd name="T60" fmla="*/ 2147483647 w 5822"/>
                <a:gd name="T61" fmla="*/ 2147483647 h 6759"/>
                <a:gd name="T62" fmla="*/ 2147483647 w 5822"/>
                <a:gd name="T63" fmla="*/ 2147483647 h 6759"/>
                <a:gd name="T64" fmla="*/ 2147483647 w 5822"/>
                <a:gd name="T65" fmla="*/ 2147483647 h 6759"/>
                <a:gd name="T66" fmla="*/ 2147483647 w 5822"/>
                <a:gd name="T67" fmla="*/ 2147483647 h 6759"/>
                <a:gd name="T68" fmla="*/ 2147483647 w 5822"/>
                <a:gd name="T69" fmla="*/ 2147483647 h 6759"/>
                <a:gd name="T70" fmla="*/ 2147483647 w 5822"/>
                <a:gd name="T71" fmla="*/ 2147483647 h 6759"/>
                <a:gd name="T72" fmla="*/ 2147483647 w 5822"/>
                <a:gd name="T73" fmla="*/ 2147483647 h 6759"/>
                <a:gd name="T74" fmla="*/ 2147483647 w 5822"/>
                <a:gd name="T75" fmla="*/ 2147483647 h 6759"/>
                <a:gd name="T76" fmla="*/ 2147483647 w 5822"/>
                <a:gd name="T77" fmla="*/ 2147483647 h 6759"/>
                <a:gd name="T78" fmla="*/ 2147483647 w 5822"/>
                <a:gd name="T79" fmla="*/ 2147483647 h 6759"/>
                <a:gd name="T80" fmla="*/ 2147483647 w 5822"/>
                <a:gd name="T81" fmla="*/ 2147483647 h 6759"/>
                <a:gd name="T82" fmla="*/ 2147483647 w 5822"/>
                <a:gd name="T83" fmla="*/ 2147483647 h 6759"/>
                <a:gd name="T84" fmla="*/ 2147483647 w 5822"/>
                <a:gd name="T85" fmla="*/ 2147483647 h 6759"/>
                <a:gd name="T86" fmla="*/ 2147483647 w 5822"/>
                <a:gd name="T87" fmla="*/ 2147483647 h 6759"/>
                <a:gd name="T88" fmla="*/ 2147483647 w 5822"/>
                <a:gd name="T89" fmla="*/ 2147483647 h 6759"/>
                <a:gd name="T90" fmla="*/ 2147483647 w 5822"/>
                <a:gd name="T91" fmla="*/ 2147483647 h 6759"/>
                <a:gd name="T92" fmla="*/ 2147483647 w 5822"/>
                <a:gd name="T93" fmla="*/ 2147483647 h 6759"/>
                <a:gd name="T94" fmla="*/ 2147483647 w 5822"/>
                <a:gd name="T95" fmla="*/ 2147483647 h 6759"/>
                <a:gd name="T96" fmla="*/ 2147483647 w 5822"/>
                <a:gd name="T97" fmla="*/ 2147483647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5822"/>
                <a:gd name="T148" fmla="*/ 0 h 6759"/>
                <a:gd name="T149" fmla="*/ 5822 w 5822"/>
                <a:gd name="T150" fmla="*/ 6759 h 675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8" name="组合 2"/>
          <p:cNvGrpSpPr>
            <a:grpSpLocks/>
          </p:cNvGrpSpPr>
          <p:nvPr/>
        </p:nvGrpSpPr>
        <p:grpSpPr bwMode="auto">
          <a:xfrm>
            <a:off x="3128963" y="2336800"/>
            <a:ext cx="950912" cy="965200"/>
            <a:chOff x="1835696" y="2211710"/>
            <a:chExt cx="1149740" cy="1149740"/>
          </a:xfrm>
        </p:grpSpPr>
        <p:grpSp>
          <p:nvGrpSpPr>
            <p:cNvPr id="56" name="组合 55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50" name="KSO_Shape"/>
            <p:cNvSpPr>
              <a:spLocks/>
            </p:cNvSpPr>
            <p:nvPr/>
          </p:nvSpPr>
          <p:spPr bwMode="auto">
            <a:xfrm>
              <a:off x="2089061" y="2561549"/>
              <a:ext cx="648768" cy="485991"/>
            </a:xfrm>
            <a:custGeom>
              <a:avLst/>
              <a:gdLst>
                <a:gd name="T0" fmla="*/ 2147483647 w 5185"/>
                <a:gd name="T1" fmla="*/ 2147483647 h 3880"/>
                <a:gd name="T2" fmla="*/ 2147483647 w 5185"/>
                <a:gd name="T3" fmla="*/ 2147483647 h 3880"/>
                <a:gd name="T4" fmla="*/ 2147483647 w 5185"/>
                <a:gd name="T5" fmla="*/ 2147483647 h 3880"/>
                <a:gd name="T6" fmla="*/ 2147483647 w 5185"/>
                <a:gd name="T7" fmla="*/ 2147483647 h 3880"/>
                <a:gd name="T8" fmla="*/ 2147483647 w 5185"/>
                <a:gd name="T9" fmla="*/ 2147483647 h 3880"/>
                <a:gd name="T10" fmla="*/ 2147483647 w 5185"/>
                <a:gd name="T11" fmla="*/ 2147483647 h 3880"/>
                <a:gd name="T12" fmla="*/ 2147483647 w 5185"/>
                <a:gd name="T13" fmla="*/ 2147483647 h 3880"/>
                <a:gd name="T14" fmla="*/ 2147483647 w 5185"/>
                <a:gd name="T15" fmla="*/ 691708562 h 3880"/>
                <a:gd name="T16" fmla="*/ 2147483647 w 5185"/>
                <a:gd name="T17" fmla="*/ 622536027 h 3880"/>
                <a:gd name="T18" fmla="*/ 2147483647 w 5185"/>
                <a:gd name="T19" fmla="*/ 484191334 h 3880"/>
                <a:gd name="T20" fmla="*/ 2147483647 w 5185"/>
                <a:gd name="T21" fmla="*/ 363151297 h 3880"/>
                <a:gd name="T22" fmla="*/ 2147483647 w 5185"/>
                <a:gd name="T23" fmla="*/ 247853531 h 3880"/>
                <a:gd name="T24" fmla="*/ 2147483647 w 5185"/>
                <a:gd name="T25" fmla="*/ 155634132 h 3880"/>
                <a:gd name="T26" fmla="*/ 2147483647 w 5185"/>
                <a:gd name="T27" fmla="*/ 80703827 h 3880"/>
                <a:gd name="T28" fmla="*/ 2147483647 w 5185"/>
                <a:gd name="T29" fmla="*/ 28820519 h 3880"/>
                <a:gd name="T30" fmla="*/ 2147483647 w 5185"/>
                <a:gd name="T31" fmla="*/ 5757867 h 3880"/>
                <a:gd name="T32" fmla="*/ 2147483647 w 5185"/>
                <a:gd name="T33" fmla="*/ 0 h 3880"/>
                <a:gd name="T34" fmla="*/ 2147483647 w 5185"/>
                <a:gd name="T35" fmla="*/ 5757867 h 3880"/>
                <a:gd name="T36" fmla="*/ 2147483647 w 5185"/>
                <a:gd name="T37" fmla="*/ 28820519 h 3880"/>
                <a:gd name="T38" fmla="*/ 2147483647 w 5185"/>
                <a:gd name="T39" fmla="*/ 80703827 h 3880"/>
                <a:gd name="T40" fmla="*/ 2147483647 w 5185"/>
                <a:gd name="T41" fmla="*/ 155634132 h 3880"/>
                <a:gd name="T42" fmla="*/ 2147483647 w 5185"/>
                <a:gd name="T43" fmla="*/ 247853531 h 3880"/>
                <a:gd name="T44" fmla="*/ 2147483647 w 5185"/>
                <a:gd name="T45" fmla="*/ 363151297 h 3880"/>
                <a:gd name="T46" fmla="*/ 2147483647 w 5185"/>
                <a:gd name="T47" fmla="*/ 484191334 h 3880"/>
                <a:gd name="T48" fmla="*/ 2147483647 w 5185"/>
                <a:gd name="T49" fmla="*/ 622536027 h 3880"/>
                <a:gd name="T50" fmla="*/ 2147483647 w 5185"/>
                <a:gd name="T51" fmla="*/ 2147483647 h 3880"/>
                <a:gd name="T52" fmla="*/ 2147483647 w 5185"/>
                <a:gd name="T53" fmla="*/ 2147483647 h 3880"/>
                <a:gd name="T54" fmla="*/ 2147483647 w 5185"/>
                <a:gd name="T55" fmla="*/ 2147483647 h 3880"/>
                <a:gd name="T56" fmla="*/ 2147483647 w 5185"/>
                <a:gd name="T57" fmla="*/ 2147483647 h 3880"/>
                <a:gd name="T58" fmla="*/ 2147483647 w 5185"/>
                <a:gd name="T59" fmla="*/ 2147483647 h 3880"/>
                <a:gd name="T60" fmla="*/ 2147483647 w 5185"/>
                <a:gd name="T61" fmla="*/ 1723490492 h 3880"/>
                <a:gd name="T62" fmla="*/ 2147483647 w 5185"/>
                <a:gd name="T63" fmla="*/ 2147483647 h 3880"/>
                <a:gd name="T64" fmla="*/ 69027419 w 5185"/>
                <a:gd name="T65" fmla="*/ 2147483647 h 3880"/>
                <a:gd name="T66" fmla="*/ 0 w 5185"/>
                <a:gd name="T67" fmla="*/ 2147483647 h 3880"/>
                <a:gd name="T68" fmla="*/ 11507154 w 5185"/>
                <a:gd name="T69" fmla="*/ 2147483647 h 3880"/>
                <a:gd name="T70" fmla="*/ 51774435 w 5185"/>
                <a:gd name="T71" fmla="*/ 2147483647 h 3880"/>
                <a:gd name="T72" fmla="*/ 115040381 w 5185"/>
                <a:gd name="T73" fmla="*/ 2147483647 h 3880"/>
                <a:gd name="T74" fmla="*/ 207082101 w 5185"/>
                <a:gd name="T75" fmla="*/ 2147483647 h 3880"/>
                <a:gd name="T76" fmla="*/ 304869669 w 5185"/>
                <a:gd name="T77" fmla="*/ 2147483647 h 3880"/>
                <a:gd name="T78" fmla="*/ 419909894 w 5185"/>
                <a:gd name="T79" fmla="*/ 2147483647 h 3880"/>
                <a:gd name="T80" fmla="*/ 552203336 w 5185"/>
                <a:gd name="T81" fmla="*/ 2147483647 h 3880"/>
                <a:gd name="T82" fmla="*/ 655736410 w 5185"/>
                <a:gd name="T83" fmla="*/ 2147483647 h 3880"/>
                <a:gd name="T84" fmla="*/ 2147483647 w 5185"/>
                <a:gd name="T85" fmla="*/ 2147483647 h 3880"/>
                <a:gd name="T86" fmla="*/ 2147483647 w 5185"/>
                <a:gd name="T87" fmla="*/ 2147483647 h 3880"/>
                <a:gd name="T88" fmla="*/ 2147483647 w 5185"/>
                <a:gd name="T89" fmla="*/ 2147483647 h 3880"/>
                <a:gd name="T90" fmla="*/ 2147483647 w 5185"/>
                <a:gd name="T91" fmla="*/ 2147483647 h 3880"/>
                <a:gd name="T92" fmla="*/ 2147483647 w 5185"/>
                <a:gd name="T93" fmla="*/ 2147483647 h 3880"/>
                <a:gd name="T94" fmla="*/ 2147483647 w 5185"/>
                <a:gd name="T95" fmla="*/ 2147483647 h 3880"/>
                <a:gd name="T96" fmla="*/ 2147483647 w 5185"/>
                <a:gd name="T97" fmla="*/ 2147483647 h 3880"/>
                <a:gd name="T98" fmla="*/ 2147483647 w 5185"/>
                <a:gd name="T99" fmla="*/ 2147483647 h 3880"/>
                <a:gd name="T100" fmla="*/ 2147483647 w 5185"/>
                <a:gd name="T101" fmla="*/ 2147483647 h 3880"/>
                <a:gd name="T102" fmla="*/ 2147483647 w 5185"/>
                <a:gd name="T103" fmla="*/ 2147483647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85"/>
                <a:gd name="T157" fmla="*/ 0 h 3880"/>
                <a:gd name="T158" fmla="*/ 5185 w 5185"/>
                <a:gd name="T159" fmla="*/ 3880 h 388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bIns="360000" anchor="ctr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919538" y="3511550"/>
            <a:ext cx="949325" cy="965200"/>
            <a:chOff x="2483768" y="3435846"/>
            <a:chExt cx="1149740" cy="1149740"/>
          </a:xfrm>
        </p:grpSpPr>
        <p:grpSp>
          <p:nvGrpSpPr>
            <p:cNvPr id="61" name="组合 60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48148" name="KSO_Shape"/>
            <p:cNvSpPr>
              <a:spLocks/>
            </p:cNvSpPr>
            <p:nvPr/>
          </p:nvSpPr>
          <p:spPr bwMode="auto">
            <a:xfrm>
              <a:off x="2802927" y="3812160"/>
              <a:ext cx="521035" cy="438717"/>
            </a:xfrm>
            <a:custGeom>
              <a:avLst/>
              <a:gdLst>
                <a:gd name="T0" fmla="*/ 17021 w 2301876"/>
                <a:gd name="T1" fmla="*/ 72008 h 1941513"/>
                <a:gd name="T2" fmla="*/ 16483 w 2301876"/>
                <a:gd name="T3" fmla="*/ 75081 h 1941513"/>
                <a:gd name="T4" fmla="*/ 19592 w 2301876"/>
                <a:gd name="T5" fmla="*/ 77885 h 1941513"/>
                <a:gd name="T6" fmla="*/ 35685 w 2301876"/>
                <a:gd name="T7" fmla="*/ 77080 h 1941513"/>
                <a:gd name="T8" fmla="*/ 37044 w 2301876"/>
                <a:gd name="T9" fmla="*/ 73752 h 1941513"/>
                <a:gd name="T10" fmla="*/ 34393 w 2301876"/>
                <a:gd name="T11" fmla="*/ 70505 h 1941513"/>
                <a:gd name="T12" fmla="*/ 69110 w 2301876"/>
                <a:gd name="T13" fmla="*/ 63694 h 1941513"/>
                <a:gd name="T14" fmla="*/ 67991 w 2301876"/>
                <a:gd name="T15" fmla="*/ 67423 h 1941513"/>
                <a:gd name="T16" fmla="*/ 81666 w 2301876"/>
                <a:gd name="T17" fmla="*/ 69261 h 1941513"/>
                <a:gd name="T18" fmla="*/ 84428 w 2301876"/>
                <a:gd name="T19" fmla="*/ 66538 h 1941513"/>
                <a:gd name="T20" fmla="*/ 82286 w 2301876"/>
                <a:gd name="T21" fmla="*/ 63305 h 1941513"/>
                <a:gd name="T22" fmla="*/ 78349 w 2301876"/>
                <a:gd name="T23" fmla="*/ 26374 h 1941513"/>
                <a:gd name="T24" fmla="*/ 81207 w 2301876"/>
                <a:gd name="T25" fmla="*/ 29461 h 1941513"/>
                <a:gd name="T26" fmla="*/ 82030 w 2301876"/>
                <a:gd name="T27" fmla="*/ 34091 h 1941513"/>
                <a:gd name="T28" fmla="*/ 84052 w 2301876"/>
                <a:gd name="T29" fmla="*/ 36600 h 1941513"/>
                <a:gd name="T30" fmla="*/ 81113 w 2301876"/>
                <a:gd name="T31" fmla="*/ 42895 h 1941513"/>
                <a:gd name="T32" fmla="*/ 86681 w 2301876"/>
                <a:gd name="T33" fmla="*/ 46814 h 1941513"/>
                <a:gd name="T34" fmla="*/ 63005 w 2301876"/>
                <a:gd name="T35" fmla="*/ 56476 h 1941513"/>
                <a:gd name="T36" fmla="*/ 65809 w 2301876"/>
                <a:gd name="T37" fmla="*/ 46438 h 1941513"/>
                <a:gd name="T38" fmla="*/ 71553 w 2301876"/>
                <a:gd name="T39" fmla="*/ 42720 h 1941513"/>
                <a:gd name="T40" fmla="*/ 68411 w 2301876"/>
                <a:gd name="T41" fmla="*/ 36399 h 1941513"/>
                <a:gd name="T42" fmla="*/ 70205 w 2301876"/>
                <a:gd name="T43" fmla="*/ 33742 h 1941513"/>
                <a:gd name="T44" fmla="*/ 71135 w 2301876"/>
                <a:gd name="T45" fmla="*/ 29179 h 1941513"/>
                <a:gd name="T46" fmla="*/ 74088 w 2301876"/>
                <a:gd name="T47" fmla="*/ 26253 h 1941513"/>
                <a:gd name="T48" fmla="*/ 29216 w 2301876"/>
                <a:gd name="T49" fmla="*/ 24388 h 1941513"/>
                <a:gd name="T50" fmla="*/ 32881 w 2301876"/>
                <a:gd name="T51" fmla="*/ 28036 h 1941513"/>
                <a:gd name="T52" fmla="*/ 33878 w 2301876"/>
                <a:gd name="T53" fmla="*/ 33547 h 1941513"/>
                <a:gd name="T54" fmla="*/ 32436 w 2301876"/>
                <a:gd name="T55" fmla="*/ 37758 h 1941513"/>
                <a:gd name="T56" fmla="*/ 29445 w 2301876"/>
                <a:gd name="T57" fmla="*/ 40480 h 1941513"/>
                <a:gd name="T58" fmla="*/ 36303 w 2301876"/>
                <a:gd name="T59" fmla="*/ 46756 h 1941513"/>
                <a:gd name="T60" fmla="*/ 41773 w 2301876"/>
                <a:gd name="T61" fmla="*/ 52925 h 1941513"/>
                <a:gd name="T62" fmla="*/ 11417 w 2301876"/>
                <a:gd name="T63" fmla="*/ 53475 h 1941513"/>
                <a:gd name="T64" fmla="*/ 16645 w 2301876"/>
                <a:gd name="T65" fmla="*/ 47105 h 1941513"/>
                <a:gd name="T66" fmla="*/ 24244 w 2301876"/>
                <a:gd name="T67" fmla="*/ 40588 h 1941513"/>
                <a:gd name="T68" fmla="*/ 21185 w 2301876"/>
                <a:gd name="T69" fmla="*/ 38013 h 1941513"/>
                <a:gd name="T70" fmla="*/ 19596 w 2301876"/>
                <a:gd name="T71" fmla="*/ 33883 h 1941513"/>
                <a:gd name="T72" fmla="*/ 20390 w 2301876"/>
                <a:gd name="T73" fmla="*/ 28398 h 1941513"/>
                <a:gd name="T74" fmla="*/ 23921 w 2301876"/>
                <a:gd name="T75" fmla="*/ 24549 h 1941513"/>
                <a:gd name="T76" fmla="*/ 7185 w 2301876"/>
                <a:gd name="T77" fmla="*/ 6871 h 1941513"/>
                <a:gd name="T78" fmla="*/ 6849 w 2301876"/>
                <a:gd name="T79" fmla="*/ 61822 h 1941513"/>
                <a:gd name="T80" fmla="*/ 10172 w 2301876"/>
                <a:gd name="T81" fmla="*/ 65902 h 1941513"/>
                <a:gd name="T82" fmla="*/ 46368 w 2301876"/>
                <a:gd name="T83" fmla="*/ 62494 h 1941513"/>
                <a:gd name="T84" fmla="*/ 46422 w 2301876"/>
                <a:gd name="T85" fmla="*/ 7005 h 1941513"/>
                <a:gd name="T86" fmla="*/ 91972 w 2301876"/>
                <a:gd name="T87" fmla="*/ 6680 h 1941513"/>
                <a:gd name="T88" fmla="*/ 95771 w 2301876"/>
                <a:gd name="T89" fmla="*/ 8478 h 1941513"/>
                <a:gd name="T90" fmla="*/ 97563 w 2301876"/>
                <a:gd name="T91" fmla="*/ 12275 h 1941513"/>
                <a:gd name="T92" fmla="*/ 96310 w 2301876"/>
                <a:gd name="T93" fmla="*/ 67919 h 1941513"/>
                <a:gd name="T94" fmla="*/ 90638 w 2301876"/>
                <a:gd name="T95" fmla="*/ 71997 h 1941513"/>
                <a:gd name="T96" fmla="*/ 63424 w 2301876"/>
                <a:gd name="T97" fmla="*/ 72279 h 1941513"/>
                <a:gd name="T98" fmla="*/ 60959 w 2301876"/>
                <a:gd name="T99" fmla="*/ 58180 h 1941513"/>
                <a:gd name="T100" fmla="*/ 89992 w 2301876"/>
                <a:gd name="T101" fmla="*/ 59227 h 1941513"/>
                <a:gd name="T102" fmla="*/ 92215 w 2301876"/>
                <a:gd name="T103" fmla="*/ 55564 h 1941513"/>
                <a:gd name="T104" fmla="*/ 46032 w 2301876"/>
                <a:gd name="T105" fmla="*/ 13 h 1941513"/>
                <a:gd name="T106" fmla="*/ 50876 w 2301876"/>
                <a:gd name="T107" fmla="*/ 2013 h 1941513"/>
                <a:gd name="T108" fmla="*/ 53352 w 2301876"/>
                <a:gd name="T109" fmla="*/ 6602 h 1941513"/>
                <a:gd name="T110" fmla="*/ 52128 w 2301876"/>
                <a:gd name="T111" fmla="*/ 75725 h 1941513"/>
                <a:gd name="T112" fmla="*/ 45494 w 2301876"/>
                <a:gd name="T113" fmla="*/ 81106 h 1941513"/>
                <a:gd name="T114" fmla="*/ 10294 w 2301876"/>
                <a:gd name="T115" fmla="*/ 81670 h 1941513"/>
                <a:gd name="T116" fmla="*/ 2355 w 2301876"/>
                <a:gd name="T117" fmla="*/ 77295 h 1941513"/>
                <a:gd name="T118" fmla="*/ 0 w 2301876"/>
                <a:gd name="T119" fmla="*/ 7783 h 1941513"/>
                <a:gd name="T120" fmla="*/ 1776 w 2301876"/>
                <a:gd name="T121" fmla="*/ 2831 h 1941513"/>
                <a:gd name="T122" fmla="*/ 6230 w 2301876"/>
                <a:gd name="T123" fmla="*/ 148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301876"/>
                <a:gd name="T187" fmla="*/ 0 h 1941513"/>
                <a:gd name="T188" fmla="*/ 2301876 w 2301876"/>
                <a:gd name="T189" fmla="*/ 1941513 h 194151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6567488" y="1803400"/>
            <a:ext cx="166846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30000"/>
              </a:lnSpc>
            </a:pP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2414588" y="1520825"/>
            <a:ext cx="8572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2276475" y="1798638"/>
            <a:ext cx="995363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1863725" y="2643188"/>
            <a:ext cx="11033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1935163" y="2921000"/>
            <a:ext cx="963612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2424113" y="3819525"/>
            <a:ext cx="965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2424113" y="4097338"/>
            <a:ext cx="9652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5524500" y="2570163"/>
            <a:ext cx="857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defTabSz="788988"/>
            <a:r>
              <a: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  <a:endParaRPr lang="en-US" altLang="zh-CN" sz="17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38" grpId="0" animBg="1"/>
      <p:bldP spid="39" grpId="0" animBg="1"/>
      <p:bldP spid="40" grpId="0" animBg="1"/>
      <p:bldP spid="65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011363" y="1362075"/>
            <a:ext cx="22987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332538" y="21812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21025" y="3354388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84725" y="2449513"/>
            <a:ext cx="984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7613" y="1581150"/>
            <a:ext cx="164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ts val="13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978400" y="1058863"/>
            <a:ext cx="1503363" cy="1522412"/>
            <a:chOff x="4477142" y="1107713"/>
            <a:chExt cx="1816608" cy="1810512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93" name="TextBox 10"/>
            <p:cNvSpPr txBox="1">
              <a:spLocks noChangeArrowheads="1"/>
            </p:cNvSpPr>
            <p:nvPr/>
          </p:nvSpPr>
          <p:spPr bwMode="auto">
            <a:xfrm>
              <a:off x="5317347" y="1628778"/>
              <a:ext cx="498752" cy="402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03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516313" y="1933575"/>
            <a:ext cx="1500187" cy="1524000"/>
            <a:chOff x="2617862" y="2058689"/>
            <a:chExt cx="1816608" cy="1816608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91" name="TextBox 15"/>
            <p:cNvSpPr txBox="1">
              <a:spLocks noChangeArrowheads="1"/>
            </p:cNvSpPr>
            <p:nvPr/>
          </p:nvSpPr>
          <p:spPr bwMode="auto">
            <a:xfrm>
              <a:off x="3425243" y="2569610"/>
              <a:ext cx="499808" cy="40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02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787525" y="2798763"/>
            <a:ext cx="1500188" cy="1525587"/>
            <a:chOff x="648854" y="3058433"/>
            <a:chExt cx="1816608" cy="181660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0189" name="TextBox 20"/>
            <p:cNvSpPr txBox="1">
              <a:spLocks noChangeArrowheads="1"/>
            </p:cNvSpPr>
            <p:nvPr/>
          </p:nvSpPr>
          <p:spPr bwMode="auto">
            <a:xfrm>
              <a:off x="1483148" y="3591506"/>
              <a:ext cx="499808" cy="402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defTabSz="788988"/>
              <a:r>
                <a:rPr lang="en-US" altLang="zh-CN" sz="1700">
                  <a:solidFill>
                    <a:schemeClr val="accent1"/>
                  </a:solidFill>
                  <a:latin typeface="微软雅黑" pitchFamily="34" charset="-122"/>
                  <a:ea typeface="造字工房劲黑（非商用）常规体"/>
                  <a:cs typeface="造字工房劲黑（非商用）常规体"/>
                </a:rPr>
                <a:t>01</a:t>
              </a:r>
              <a:endParaRPr lang="zh-CN" altLang="en-US" sz="1700">
                <a:solidFill>
                  <a:schemeClr val="accent1"/>
                </a:solidFill>
                <a:latin typeface="微软雅黑" pitchFamily="34" charset="-122"/>
                <a:ea typeface="造字工房劲黑（非商用）常规体"/>
                <a:cs typeface="造字工房劲黑（非商用）常规体"/>
              </a:endParaRPr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6332538" y="28368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332538" y="3509963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8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椭圆 34"/>
          <p:cNvSpPr>
            <a:spLocks/>
          </p:cNvSpPr>
          <p:nvPr/>
        </p:nvSpPr>
        <p:spPr bwMode="auto">
          <a:xfrm rot="10800000">
            <a:off x="3951288" y="1725613"/>
            <a:ext cx="889000" cy="1163637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5400000">
            <a:off x="4120547" y="2755937"/>
            <a:ext cx="879566" cy="115839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29" name="椭圆 34"/>
          <p:cNvSpPr>
            <a:spLocks/>
          </p:cNvSpPr>
          <p:nvPr/>
        </p:nvSpPr>
        <p:spPr bwMode="auto">
          <a:xfrm>
            <a:off x="5135563" y="2616200"/>
            <a:ext cx="890587" cy="116522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4973268" y="1560035"/>
            <a:ext cx="878319" cy="115857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Freeform 18"/>
          <p:cNvSpPr>
            <a:spLocks noEditPoints="1"/>
          </p:cNvSpPr>
          <p:nvPr/>
        </p:nvSpPr>
        <p:spPr bwMode="auto">
          <a:xfrm>
            <a:off x="5360988" y="3144838"/>
            <a:ext cx="442912" cy="395287"/>
          </a:xfrm>
          <a:custGeom>
            <a:avLst/>
            <a:gdLst>
              <a:gd name="T0" fmla="*/ 2147483647 w 785"/>
              <a:gd name="T1" fmla="*/ 0 h 690"/>
              <a:gd name="T2" fmla="*/ 2147483647 w 785"/>
              <a:gd name="T3" fmla="*/ 2147483647 h 690"/>
              <a:gd name="T4" fmla="*/ 2147483647 w 785"/>
              <a:gd name="T5" fmla="*/ 2147483647 h 690"/>
              <a:gd name="T6" fmla="*/ 2147483647 w 785"/>
              <a:gd name="T7" fmla="*/ 2147483647 h 690"/>
              <a:gd name="T8" fmla="*/ 2147483647 w 785"/>
              <a:gd name="T9" fmla="*/ 2147483647 h 690"/>
              <a:gd name="T10" fmla="*/ 0 w 785"/>
              <a:gd name="T11" fmla="*/ 2147483647 h 690"/>
              <a:gd name="T12" fmla="*/ 2147483647 w 785"/>
              <a:gd name="T13" fmla="*/ 2147483647 h 690"/>
              <a:gd name="T14" fmla="*/ 2147483647 w 785"/>
              <a:gd name="T15" fmla="*/ 2147483647 h 690"/>
              <a:gd name="T16" fmla="*/ 2147483647 w 785"/>
              <a:gd name="T17" fmla="*/ 2147483647 h 690"/>
              <a:gd name="T18" fmla="*/ 2147483647 w 785"/>
              <a:gd name="T19" fmla="*/ 2147483647 h 690"/>
              <a:gd name="T20" fmla="*/ 2147483647 w 785"/>
              <a:gd name="T21" fmla="*/ 2147483647 h 690"/>
              <a:gd name="T22" fmla="*/ 2147483647 w 785"/>
              <a:gd name="T23" fmla="*/ 2147483647 h 690"/>
              <a:gd name="T24" fmla="*/ 2147483647 w 785"/>
              <a:gd name="T25" fmla="*/ 2147483647 h 690"/>
              <a:gd name="T26" fmla="*/ 2147483647 w 785"/>
              <a:gd name="T27" fmla="*/ 2147483647 h 690"/>
              <a:gd name="T28" fmla="*/ 2147483647 w 785"/>
              <a:gd name="T29" fmla="*/ 2147483647 h 690"/>
              <a:gd name="T30" fmla="*/ 2147483647 w 785"/>
              <a:gd name="T31" fmla="*/ 2147483647 h 690"/>
              <a:gd name="T32" fmla="*/ 2147483647 w 785"/>
              <a:gd name="T33" fmla="*/ 2147483647 h 690"/>
              <a:gd name="T34" fmla="*/ 2147483647 w 785"/>
              <a:gd name="T35" fmla="*/ 2147483647 h 690"/>
              <a:gd name="T36" fmla="*/ 2147483647 w 785"/>
              <a:gd name="T37" fmla="*/ 2147483647 h 690"/>
              <a:gd name="T38" fmla="*/ 2147483647 w 785"/>
              <a:gd name="T39" fmla="*/ 2147483647 h 690"/>
              <a:gd name="T40" fmla="*/ 2147483647 w 785"/>
              <a:gd name="T41" fmla="*/ 2147483647 h 690"/>
              <a:gd name="T42" fmla="*/ 2147483647 w 785"/>
              <a:gd name="T43" fmla="*/ 2147483647 h 690"/>
              <a:gd name="T44" fmla="*/ 2147483647 w 785"/>
              <a:gd name="T45" fmla="*/ 2147483647 h 690"/>
              <a:gd name="T46" fmla="*/ 2147483647 w 785"/>
              <a:gd name="T47" fmla="*/ 2147483647 h 690"/>
              <a:gd name="T48" fmla="*/ 2147483647 w 785"/>
              <a:gd name="T49" fmla="*/ 2147483647 h 690"/>
              <a:gd name="T50" fmla="*/ 2147483647 w 785"/>
              <a:gd name="T51" fmla="*/ 2147483647 h 690"/>
              <a:gd name="T52" fmla="*/ 2147483647 w 785"/>
              <a:gd name="T53" fmla="*/ 2147483647 h 690"/>
              <a:gd name="T54" fmla="*/ 2147483647 w 785"/>
              <a:gd name="T55" fmla="*/ 2147483647 h 690"/>
              <a:gd name="T56" fmla="*/ 2147483647 w 785"/>
              <a:gd name="T57" fmla="*/ 2147483647 h 690"/>
              <a:gd name="T58" fmla="*/ 2147483647 w 785"/>
              <a:gd name="T59" fmla="*/ 2147483647 h 690"/>
              <a:gd name="T60" fmla="*/ 2147483647 w 785"/>
              <a:gd name="T61" fmla="*/ 2147483647 h 690"/>
              <a:gd name="T62" fmla="*/ 2147483647 w 785"/>
              <a:gd name="T63" fmla="*/ 2147483647 h 690"/>
              <a:gd name="T64" fmla="*/ 2147483647 w 785"/>
              <a:gd name="T65" fmla="*/ 2147483647 h 690"/>
              <a:gd name="T66" fmla="*/ 2147483647 w 785"/>
              <a:gd name="T67" fmla="*/ 2147483647 h 690"/>
              <a:gd name="T68" fmla="*/ 2147483647 w 785"/>
              <a:gd name="T69" fmla="*/ 2147483647 h 690"/>
              <a:gd name="T70" fmla="*/ 2147483647 w 785"/>
              <a:gd name="T71" fmla="*/ 2147483647 h 690"/>
              <a:gd name="T72" fmla="*/ 2147483647 w 785"/>
              <a:gd name="T73" fmla="*/ 2147483647 h 690"/>
              <a:gd name="T74" fmla="*/ 2147483647 w 785"/>
              <a:gd name="T75" fmla="*/ 2147483647 h 690"/>
              <a:gd name="T76" fmla="*/ 2147483647 w 785"/>
              <a:gd name="T77" fmla="*/ 2147483647 h 690"/>
              <a:gd name="T78" fmla="*/ 2147483647 w 785"/>
              <a:gd name="T79" fmla="*/ 2147483647 h 690"/>
              <a:gd name="T80" fmla="*/ 2147483647 w 785"/>
              <a:gd name="T81" fmla="*/ 2147483647 h 690"/>
              <a:gd name="T82" fmla="*/ 2147483647 w 785"/>
              <a:gd name="T83" fmla="*/ 2147483647 h 690"/>
              <a:gd name="T84" fmla="*/ 2147483647 w 785"/>
              <a:gd name="T85" fmla="*/ 2147483647 h 690"/>
              <a:gd name="T86" fmla="*/ 2147483647 w 785"/>
              <a:gd name="T87" fmla="*/ 2147483647 h 690"/>
              <a:gd name="T88" fmla="*/ 2147483647 w 785"/>
              <a:gd name="T89" fmla="*/ 2147483647 h 690"/>
              <a:gd name="T90" fmla="*/ 2147483647 w 785"/>
              <a:gd name="T91" fmla="*/ 2147483647 h 690"/>
              <a:gd name="T92" fmla="*/ 2147483647 w 785"/>
              <a:gd name="T93" fmla="*/ 2147483647 h 690"/>
              <a:gd name="T94" fmla="*/ 2147483647 w 785"/>
              <a:gd name="T95" fmla="*/ 2147483647 h 690"/>
              <a:gd name="T96" fmla="*/ 2147483647 w 785"/>
              <a:gd name="T97" fmla="*/ 2147483647 h 690"/>
              <a:gd name="T98" fmla="*/ 2147483647 w 785"/>
              <a:gd name="T99" fmla="*/ 2147483647 h 690"/>
              <a:gd name="T100" fmla="*/ 2147483647 w 785"/>
              <a:gd name="T101" fmla="*/ 2147483647 h 690"/>
              <a:gd name="T102" fmla="*/ 2147483647 w 785"/>
              <a:gd name="T103" fmla="*/ 2147483647 h 690"/>
              <a:gd name="T104" fmla="*/ 2147483647 w 785"/>
              <a:gd name="T105" fmla="*/ 2147483647 h 690"/>
              <a:gd name="T106" fmla="*/ 2147483647 w 785"/>
              <a:gd name="T107" fmla="*/ 2147483647 h 690"/>
              <a:gd name="T108" fmla="*/ 2147483647 w 785"/>
              <a:gd name="T109" fmla="*/ 2147483647 h 690"/>
              <a:gd name="T110" fmla="*/ 2147483647 w 785"/>
              <a:gd name="T111" fmla="*/ 2147483647 h 690"/>
              <a:gd name="T112" fmla="*/ 2147483647 w 785"/>
              <a:gd name="T113" fmla="*/ 2147483647 h 690"/>
              <a:gd name="T114" fmla="*/ 2147483647 w 785"/>
              <a:gd name="T115" fmla="*/ 2147483647 h 690"/>
              <a:gd name="T116" fmla="*/ 2147483647 w 785"/>
              <a:gd name="T117" fmla="*/ 2147483647 h 690"/>
              <a:gd name="T118" fmla="*/ 2147483647 w 785"/>
              <a:gd name="T119" fmla="*/ 2147483647 h 690"/>
              <a:gd name="T120" fmla="*/ 2147483647 w 785"/>
              <a:gd name="T121" fmla="*/ 2147483647 h 690"/>
              <a:gd name="T122" fmla="*/ 2147483647 w 785"/>
              <a:gd name="T123" fmla="*/ 2147483647 h 690"/>
              <a:gd name="T124" fmla="*/ 2147483647 w 785"/>
              <a:gd name="T125" fmla="*/ 2147483647 h 6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5"/>
              <a:gd name="T190" fmla="*/ 0 h 690"/>
              <a:gd name="T191" fmla="*/ 785 w 785"/>
              <a:gd name="T192" fmla="*/ 690 h 6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5" h="690">
                <a:moveTo>
                  <a:pt x="785" y="297"/>
                </a:moveTo>
                <a:cubicBezTo>
                  <a:pt x="785" y="133"/>
                  <a:pt x="620" y="0"/>
                  <a:pt x="417" y="0"/>
                </a:cubicBezTo>
                <a:cubicBezTo>
                  <a:pt x="213" y="0"/>
                  <a:pt x="49" y="133"/>
                  <a:pt x="49" y="297"/>
                </a:cubicBezTo>
                <a:cubicBezTo>
                  <a:pt x="49" y="460"/>
                  <a:pt x="213" y="593"/>
                  <a:pt x="417" y="593"/>
                </a:cubicBezTo>
                <a:cubicBezTo>
                  <a:pt x="436" y="593"/>
                  <a:pt x="455" y="592"/>
                  <a:pt x="473" y="589"/>
                </a:cubicBezTo>
                <a:cubicBezTo>
                  <a:pt x="507" y="646"/>
                  <a:pt x="571" y="685"/>
                  <a:pt x="646" y="690"/>
                </a:cubicBezTo>
                <a:cubicBezTo>
                  <a:pt x="626" y="664"/>
                  <a:pt x="615" y="632"/>
                  <a:pt x="615" y="598"/>
                </a:cubicBezTo>
                <a:cubicBezTo>
                  <a:pt x="615" y="577"/>
                  <a:pt x="619" y="559"/>
                  <a:pt x="626" y="540"/>
                </a:cubicBezTo>
                <a:cubicBezTo>
                  <a:pt x="722" y="487"/>
                  <a:pt x="785" y="398"/>
                  <a:pt x="785" y="297"/>
                </a:cubicBezTo>
                <a:close/>
                <a:moveTo>
                  <a:pt x="30" y="315"/>
                </a:moveTo>
                <a:cubicBezTo>
                  <a:pt x="30" y="307"/>
                  <a:pt x="31" y="300"/>
                  <a:pt x="32" y="293"/>
                </a:cubicBezTo>
                <a:cubicBezTo>
                  <a:pt x="11" y="324"/>
                  <a:pt x="0" y="359"/>
                  <a:pt x="0" y="396"/>
                </a:cubicBezTo>
                <a:cubicBezTo>
                  <a:pt x="0" y="473"/>
                  <a:pt x="48" y="541"/>
                  <a:pt x="121" y="581"/>
                </a:cubicBezTo>
                <a:cubicBezTo>
                  <a:pt x="122" y="587"/>
                  <a:pt x="122" y="593"/>
                  <a:pt x="122" y="600"/>
                </a:cubicBezTo>
                <a:cubicBezTo>
                  <a:pt x="122" y="625"/>
                  <a:pt x="114" y="649"/>
                  <a:pt x="99" y="669"/>
                </a:cubicBezTo>
                <a:cubicBezTo>
                  <a:pt x="146" y="666"/>
                  <a:pt x="187" y="645"/>
                  <a:pt x="214" y="613"/>
                </a:cubicBezTo>
                <a:cubicBezTo>
                  <a:pt x="234" y="617"/>
                  <a:pt x="255" y="619"/>
                  <a:pt x="276" y="619"/>
                </a:cubicBezTo>
                <a:cubicBezTo>
                  <a:pt x="303" y="619"/>
                  <a:pt x="330" y="616"/>
                  <a:pt x="355" y="609"/>
                </a:cubicBezTo>
                <a:cubicBezTo>
                  <a:pt x="172" y="592"/>
                  <a:pt x="30" y="467"/>
                  <a:pt x="30" y="315"/>
                </a:cubicBezTo>
                <a:close/>
                <a:moveTo>
                  <a:pt x="189" y="400"/>
                </a:moveTo>
                <a:lnTo>
                  <a:pt x="189" y="219"/>
                </a:lnTo>
                <a:lnTo>
                  <a:pt x="257" y="219"/>
                </a:lnTo>
                <a:cubicBezTo>
                  <a:pt x="271" y="219"/>
                  <a:pt x="282" y="221"/>
                  <a:pt x="290" y="224"/>
                </a:cubicBezTo>
                <a:cubicBezTo>
                  <a:pt x="299" y="228"/>
                  <a:pt x="305" y="234"/>
                  <a:pt x="310" y="241"/>
                </a:cubicBezTo>
                <a:cubicBezTo>
                  <a:pt x="315" y="249"/>
                  <a:pt x="317" y="257"/>
                  <a:pt x="317" y="265"/>
                </a:cubicBezTo>
                <a:cubicBezTo>
                  <a:pt x="317" y="273"/>
                  <a:pt x="315" y="280"/>
                  <a:pt x="311" y="287"/>
                </a:cubicBezTo>
                <a:cubicBezTo>
                  <a:pt x="306" y="294"/>
                  <a:pt x="300" y="300"/>
                  <a:pt x="292" y="304"/>
                </a:cubicBezTo>
                <a:cubicBezTo>
                  <a:pt x="303" y="307"/>
                  <a:pt x="311" y="312"/>
                  <a:pt x="317" y="320"/>
                </a:cubicBezTo>
                <a:cubicBezTo>
                  <a:pt x="323" y="328"/>
                  <a:pt x="326" y="337"/>
                  <a:pt x="326" y="348"/>
                </a:cubicBezTo>
                <a:cubicBezTo>
                  <a:pt x="326" y="356"/>
                  <a:pt x="324" y="364"/>
                  <a:pt x="320" y="371"/>
                </a:cubicBezTo>
                <a:cubicBezTo>
                  <a:pt x="317" y="379"/>
                  <a:pt x="312" y="384"/>
                  <a:pt x="307" y="388"/>
                </a:cubicBezTo>
                <a:cubicBezTo>
                  <a:pt x="302" y="392"/>
                  <a:pt x="295" y="395"/>
                  <a:pt x="287" y="397"/>
                </a:cubicBezTo>
                <a:cubicBezTo>
                  <a:pt x="279" y="399"/>
                  <a:pt x="270" y="400"/>
                  <a:pt x="258" y="400"/>
                </a:cubicBezTo>
                <a:lnTo>
                  <a:pt x="189" y="400"/>
                </a:lnTo>
                <a:close/>
                <a:moveTo>
                  <a:pt x="213" y="295"/>
                </a:moveTo>
                <a:lnTo>
                  <a:pt x="252" y="295"/>
                </a:lnTo>
                <a:cubicBezTo>
                  <a:pt x="263" y="295"/>
                  <a:pt x="270" y="294"/>
                  <a:pt x="275" y="293"/>
                </a:cubicBezTo>
                <a:cubicBezTo>
                  <a:pt x="281" y="291"/>
                  <a:pt x="286" y="288"/>
                  <a:pt x="289" y="284"/>
                </a:cubicBezTo>
                <a:cubicBezTo>
                  <a:pt x="292" y="280"/>
                  <a:pt x="293" y="274"/>
                  <a:pt x="293" y="268"/>
                </a:cubicBezTo>
                <a:cubicBezTo>
                  <a:pt x="293" y="262"/>
                  <a:pt x="292" y="257"/>
                  <a:pt x="289" y="252"/>
                </a:cubicBezTo>
                <a:cubicBezTo>
                  <a:pt x="286" y="248"/>
                  <a:pt x="282" y="245"/>
                  <a:pt x="277" y="243"/>
                </a:cubicBezTo>
                <a:cubicBezTo>
                  <a:pt x="271" y="241"/>
                  <a:pt x="262" y="240"/>
                  <a:pt x="249" y="240"/>
                </a:cubicBezTo>
                <a:lnTo>
                  <a:pt x="213" y="240"/>
                </a:lnTo>
                <a:lnTo>
                  <a:pt x="213" y="295"/>
                </a:lnTo>
                <a:close/>
                <a:moveTo>
                  <a:pt x="213" y="379"/>
                </a:moveTo>
                <a:lnTo>
                  <a:pt x="258" y="379"/>
                </a:lnTo>
                <a:cubicBezTo>
                  <a:pt x="266" y="379"/>
                  <a:pt x="271" y="379"/>
                  <a:pt x="274" y="378"/>
                </a:cubicBezTo>
                <a:cubicBezTo>
                  <a:pt x="280" y="377"/>
                  <a:pt x="284" y="375"/>
                  <a:pt x="288" y="373"/>
                </a:cubicBezTo>
                <a:cubicBezTo>
                  <a:pt x="292" y="371"/>
                  <a:pt x="295" y="367"/>
                  <a:pt x="297" y="363"/>
                </a:cubicBezTo>
                <a:cubicBezTo>
                  <a:pt x="300" y="359"/>
                  <a:pt x="301" y="353"/>
                  <a:pt x="301" y="348"/>
                </a:cubicBezTo>
                <a:cubicBezTo>
                  <a:pt x="301" y="341"/>
                  <a:pt x="299" y="335"/>
                  <a:pt x="296" y="330"/>
                </a:cubicBezTo>
                <a:cubicBezTo>
                  <a:pt x="292" y="325"/>
                  <a:pt x="287" y="322"/>
                  <a:pt x="281" y="320"/>
                </a:cubicBezTo>
                <a:cubicBezTo>
                  <a:pt x="275" y="318"/>
                  <a:pt x="266" y="317"/>
                  <a:pt x="255" y="317"/>
                </a:cubicBezTo>
                <a:lnTo>
                  <a:pt x="213" y="317"/>
                </a:lnTo>
                <a:lnTo>
                  <a:pt x="213" y="379"/>
                </a:lnTo>
                <a:close/>
                <a:moveTo>
                  <a:pt x="372" y="400"/>
                </a:moveTo>
                <a:lnTo>
                  <a:pt x="372" y="219"/>
                </a:lnTo>
                <a:lnTo>
                  <a:pt x="440" y="219"/>
                </a:lnTo>
                <a:cubicBezTo>
                  <a:pt x="454" y="219"/>
                  <a:pt x="465" y="221"/>
                  <a:pt x="473" y="224"/>
                </a:cubicBezTo>
                <a:cubicBezTo>
                  <a:pt x="482" y="228"/>
                  <a:pt x="488" y="234"/>
                  <a:pt x="493" y="241"/>
                </a:cubicBezTo>
                <a:cubicBezTo>
                  <a:pt x="498" y="249"/>
                  <a:pt x="500" y="257"/>
                  <a:pt x="500" y="265"/>
                </a:cubicBezTo>
                <a:cubicBezTo>
                  <a:pt x="500" y="273"/>
                  <a:pt x="498" y="280"/>
                  <a:pt x="494" y="287"/>
                </a:cubicBezTo>
                <a:cubicBezTo>
                  <a:pt x="489" y="294"/>
                  <a:pt x="483" y="300"/>
                  <a:pt x="475" y="304"/>
                </a:cubicBezTo>
                <a:cubicBezTo>
                  <a:pt x="486" y="307"/>
                  <a:pt x="494" y="312"/>
                  <a:pt x="500" y="320"/>
                </a:cubicBezTo>
                <a:cubicBezTo>
                  <a:pt x="506" y="328"/>
                  <a:pt x="509" y="337"/>
                  <a:pt x="509" y="348"/>
                </a:cubicBezTo>
                <a:cubicBezTo>
                  <a:pt x="509" y="356"/>
                  <a:pt x="507" y="364"/>
                  <a:pt x="503" y="371"/>
                </a:cubicBezTo>
                <a:cubicBezTo>
                  <a:pt x="500" y="379"/>
                  <a:pt x="495" y="384"/>
                  <a:pt x="490" y="388"/>
                </a:cubicBezTo>
                <a:cubicBezTo>
                  <a:pt x="485" y="392"/>
                  <a:pt x="478" y="395"/>
                  <a:pt x="470" y="397"/>
                </a:cubicBezTo>
                <a:cubicBezTo>
                  <a:pt x="462" y="399"/>
                  <a:pt x="453" y="400"/>
                  <a:pt x="441" y="400"/>
                </a:cubicBezTo>
                <a:lnTo>
                  <a:pt x="372" y="400"/>
                </a:lnTo>
                <a:close/>
                <a:moveTo>
                  <a:pt x="396" y="295"/>
                </a:moveTo>
                <a:lnTo>
                  <a:pt x="435" y="295"/>
                </a:lnTo>
                <a:cubicBezTo>
                  <a:pt x="446" y="295"/>
                  <a:pt x="453" y="294"/>
                  <a:pt x="458" y="293"/>
                </a:cubicBezTo>
                <a:cubicBezTo>
                  <a:pt x="464" y="291"/>
                  <a:pt x="469" y="288"/>
                  <a:pt x="472" y="284"/>
                </a:cubicBezTo>
                <a:cubicBezTo>
                  <a:pt x="475" y="280"/>
                  <a:pt x="476" y="274"/>
                  <a:pt x="476" y="268"/>
                </a:cubicBezTo>
                <a:cubicBezTo>
                  <a:pt x="476" y="262"/>
                  <a:pt x="475" y="257"/>
                  <a:pt x="472" y="252"/>
                </a:cubicBezTo>
                <a:cubicBezTo>
                  <a:pt x="469" y="248"/>
                  <a:pt x="465" y="245"/>
                  <a:pt x="460" y="243"/>
                </a:cubicBezTo>
                <a:cubicBezTo>
                  <a:pt x="454" y="241"/>
                  <a:pt x="445" y="240"/>
                  <a:pt x="432" y="240"/>
                </a:cubicBezTo>
                <a:lnTo>
                  <a:pt x="396" y="240"/>
                </a:lnTo>
                <a:lnTo>
                  <a:pt x="396" y="295"/>
                </a:lnTo>
                <a:close/>
                <a:moveTo>
                  <a:pt x="396" y="379"/>
                </a:moveTo>
                <a:lnTo>
                  <a:pt x="441" y="379"/>
                </a:lnTo>
                <a:cubicBezTo>
                  <a:pt x="449" y="379"/>
                  <a:pt x="454" y="379"/>
                  <a:pt x="457" y="378"/>
                </a:cubicBezTo>
                <a:cubicBezTo>
                  <a:pt x="463" y="377"/>
                  <a:pt x="467" y="375"/>
                  <a:pt x="471" y="373"/>
                </a:cubicBezTo>
                <a:cubicBezTo>
                  <a:pt x="475" y="371"/>
                  <a:pt x="478" y="367"/>
                  <a:pt x="480" y="363"/>
                </a:cubicBezTo>
                <a:cubicBezTo>
                  <a:pt x="483" y="359"/>
                  <a:pt x="484" y="353"/>
                  <a:pt x="484" y="348"/>
                </a:cubicBezTo>
                <a:cubicBezTo>
                  <a:pt x="484" y="341"/>
                  <a:pt x="482" y="335"/>
                  <a:pt x="479" y="330"/>
                </a:cubicBezTo>
                <a:cubicBezTo>
                  <a:pt x="475" y="325"/>
                  <a:pt x="470" y="322"/>
                  <a:pt x="464" y="320"/>
                </a:cubicBezTo>
                <a:cubicBezTo>
                  <a:pt x="458" y="318"/>
                  <a:pt x="449" y="317"/>
                  <a:pt x="438" y="317"/>
                </a:cubicBezTo>
                <a:lnTo>
                  <a:pt x="396" y="317"/>
                </a:lnTo>
                <a:lnTo>
                  <a:pt x="396" y="379"/>
                </a:lnTo>
                <a:close/>
                <a:moveTo>
                  <a:pt x="548" y="342"/>
                </a:moveTo>
                <a:lnTo>
                  <a:pt x="570" y="340"/>
                </a:lnTo>
                <a:cubicBezTo>
                  <a:pt x="571" y="349"/>
                  <a:pt x="574" y="357"/>
                  <a:pt x="578" y="362"/>
                </a:cubicBezTo>
                <a:cubicBezTo>
                  <a:pt x="582" y="368"/>
                  <a:pt x="588" y="373"/>
                  <a:pt x="596" y="376"/>
                </a:cubicBezTo>
                <a:cubicBezTo>
                  <a:pt x="604" y="380"/>
                  <a:pt x="614" y="382"/>
                  <a:pt x="624" y="382"/>
                </a:cubicBezTo>
                <a:cubicBezTo>
                  <a:pt x="633" y="382"/>
                  <a:pt x="641" y="380"/>
                  <a:pt x="648" y="378"/>
                </a:cubicBezTo>
                <a:cubicBezTo>
                  <a:pt x="655" y="375"/>
                  <a:pt x="660" y="371"/>
                  <a:pt x="664" y="367"/>
                </a:cubicBezTo>
                <a:cubicBezTo>
                  <a:pt x="667" y="362"/>
                  <a:pt x="669" y="357"/>
                  <a:pt x="669" y="351"/>
                </a:cubicBezTo>
                <a:cubicBezTo>
                  <a:pt x="669" y="345"/>
                  <a:pt x="667" y="340"/>
                  <a:pt x="664" y="336"/>
                </a:cubicBezTo>
                <a:cubicBezTo>
                  <a:pt x="661" y="332"/>
                  <a:pt x="655" y="328"/>
                  <a:pt x="648" y="325"/>
                </a:cubicBezTo>
                <a:cubicBezTo>
                  <a:pt x="643" y="324"/>
                  <a:pt x="632" y="321"/>
                  <a:pt x="615" y="317"/>
                </a:cubicBezTo>
                <a:cubicBezTo>
                  <a:pt x="599" y="313"/>
                  <a:pt x="587" y="309"/>
                  <a:pt x="580" y="305"/>
                </a:cubicBezTo>
                <a:cubicBezTo>
                  <a:pt x="572" y="301"/>
                  <a:pt x="565" y="295"/>
                  <a:pt x="561" y="288"/>
                </a:cubicBezTo>
                <a:cubicBezTo>
                  <a:pt x="557" y="282"/>
                  <a:pt x="555" y="274"/>
                  <a:pt x="555" y="266"/>
                </a:cubicBezTo>
                <a:cubicBezTo>
                  <a:pt x="555" y="257"/>
                  <a:pt x="557" y="248"/>
                  <a:pt x="562" y="240"/>
                </a:cubicBezTo>
                <a:cubicBezTo>
                  <a:pt x="568" y="232"/>
                  <a:pt x="575" y="226"/>
                  <a:pt x="585" y="222"/>
                </a:cubicBezTo>
                <a:cubicBezTo>
                  <a:pt x="595" y="218"/>
                  <a:pt x="606" y="216"/>
                  <a:pt x="618" y="216"/>
                </a:cubicBezTo>
                <a:cubicBezTo>
                  <a:pt x="632" y="216"/>
                  <a:pt x="644" y="218"/>
                  <a:pt x="654" y="222"/>
                </a:cubicBezTo>
                <a:cubicBezTo>
                  <a:pt x="664" y="227"/>
                  <a:pt x="672" y="233"/>
                  <a:pt x="678" y="241"/>
                </a:cubicBezTo>
                <a:cubicBezTo>
                  <a:pt x="683" y="250"/>
                  <a:pt x="686" y="259"/>
                  <a:pt x="687" y="270"/>
                </a:cubicBezTo>
                <a:lnTo>
                  <a:pt x="664" y="272"/>
                </a:lnTo>
                <a:cubicBezTo>
                  <a:pt x="662" y="260"/>
                  <a:pt x="658" y="252"/>
                  <a:pt x="651" y="246"/>
                </a:cubicBezTo>
                <a:cubicBezTo>
                  <a:pt x="644" y="240"/>
                  <a:pt x="633" y="237"/>
                  <a:pt x="619" y="237"/>
                </a:cubicBezTo>
                <a:cubicBezTo>
                  <a:pt x="605" y="237"/>
                  <a:pt x="594" y="240"/>
                  <a:pt x="588" y="245"/>
                </a:cubicBezTo>
                <a:cubicBezTo>
                  <a:pt x="581" y="250"/>
                  <a:pt x="578" y="257"/>
                  <a:pt x="578" y="264"/>
                </a:cubicBezTo>
                <a:cubicBezTo>
                  <a:pt x="578" y="271"/>
                  <a:pt x="580" y="276"/>
                  <a:pt x="585" y="280"/>
                </a:cubicBezTo>
                <a:cubicBezTo>
                  <a:pt x="589" y="284"/>
                  <a:pt x="601" y="289"/>
                  <a:pt x="621" y="293"/>
                </a:cubicBezTo>
                <a:cubicBezTo>
                  <a:pt x="640" y="298"/>
                  <a:pt x="654" y="301"/>
                  <a:pt x="661" y="305"/>
                </a:cubicBezTo>
                <a:cubicBezTo>
                  <a:pt x="672" y="310"/>
                  <a:pt x="679" y="316"/>
                  <a:pt x="685" y="323"/>
                </a:cubicBezTo>
                <a:cubicBezTo>
                  <a:pt x="690" y="331"/>
                  <a:pt x="692" y="339"/>
                  <a:pt x="692" y="349"/>
                </a:cubicBezTo>
                <a:cubicBezTo>
                  <a:pt x="692" y="359"/>
                  <a:pt x="689" y="368"/>
                  <a:pt x="684" y="376"/>
                </a:cubicBezTo>
                <a:cubicBezTo>
                  <a:pt x="678" y="385"/>
                  <a:pt x="670" y="391"/>
                  <a:pt x="660" y="396"/>
                </a:cubicBezTo>
                <a:cubicBezTo>
                  <a:pt x="650" y="401"/>
                  <a:pt x="638" y="403"/>
                  <a:pt x="625" y="403"/>
                </a:cubicBezTo>
                <a:cubicBezTo>
                  <a:pt x="609" y="403"/>
                  <a:pt x="595" y="401"/>
                  <a:pt x="584" y="396"/>
                </a:cubicBezTo>
                <a:cubicBezTo>
                  <a:pt x="573" y="391"/>
                  <a:pt x="564" y="384"/>
                  <a:pt x="558" y="375"/>
                </a:cubicBezTo>
                <a:cubicBezTo>
                  <a:pt x="551" y="365"/>
                  <a:pt x="548" y="354"/>
                  <a:pt x="548" y="3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4206488" y="3144886"/>
            <a:ext cx="435787" cy="380173"/>
            <a:chOff x="3379788" y="4325938"/>
            <a:chExt cx="525462" cy="452437"/>
          </a:xfrm>
          <a:solidFill>
            <a:srgbClr val="C00000"/>
          </a:solidFill>
        </p:grpSpPr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4179888" y="1987550"/>
            <a:ext cx="460375" cy="387350"/>
            <a:chOff x="3376613" y="2879725"/>
            <a:chExt cx="558800" cy="460375"/>
          </a:xfrm>
        </p:grpSpPr>
        <p:sp>
          <p:nvSpPr>
            <p:cNvPr id="5224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2147483647 w 580"/>
                <a:gd name="T1" fmla="*/ 2147483647 h 528"/>
                <a:gd name="T2" fmla="*/ 2147483647 w 580"/>
                <a:gd name="T3" fmla="*/ 2147483647 h 528"/>
                <a:gd name="T4" fmla="*/ 2147483647 w 580"/>
                <a:gd name="T5" fmla="*/ 0 h 528"/>
                <a:gd name="T6" fmla="*/ 0 w 580"/>
                <a:gd name="T7" fmla="*/ 2147483647 h 528"/>
                <a:gd name="T8" fmla="*/ 2147483647 w 580"/>
                <a:gd name="T9" fmla="*/ 2147483647 h 528"/>
                <a:gd name="T10" fmla="*/ 2147483647 w 580"/>
                <a:gd name="T11" fmla="*/ 2147483647 h 528"/>
                <a:gd name="T12" fmla="*/ 2147483647 w 580"/>
                <a:gd name="T13" fmla="*/ 2147483647 h 528"/>
                <a:gd name="T14" fmla="*/ 2147483647 w 580"/>
                <a:gd name="T15" fmla="*/ 2147483647 h 528"/>
                <a:gd name="T16" fmla="*/ 2147483647 w 580"/>
                <a:gd name="T17" fmla="*/ 2147483647 h 528"/>
                <a:gd name="T18" fmla="*/ 2147483647 w 580"/>
                <a:gd name="T19" fmla="*/ 2147483647 h 528"/>
                <a:gd name="T20" fmla="*/ 2147483647 w 580"/>
                <a:gd name="T21" fmla="*/ 2147483647 h 528"/>
                <a:gd name="T22" fmla="*/ 2147483647 w 580"/>
                <a:gd name="T23" fmla="*/ 2147483647 h 528"/>
                <a:gd name="T24" fmla="*/ 2147483647 w 580"/>
                <a:gd name="T25" fmla="*/ 2147483647 h 528"/>
                <a:gd name="T26" fmla="*/ 2147483647 w 580"/>
                <a:gd name="T27" fmla="*/ 2147483647 h 528"/>
                <a:gd name="T28" fmla="*/ 2147483647 w 580"/>
                <a:gd name="T29" fmla="*/ 2147483647 h 528"/>
                <a:gd name="T30" fmla="*/ 2147483647 w 580"/>
                <a:gd name="T31" fmla="*/ 2147483647 h 528"/>
                <a:gd name="T32" fmla="*/ 2147483647 w 580"/>
                <a:gd name="T33" fmla="*/ 2147483647 h 528"/>
                <a:gd name="T34" fmla="*/ 2147483647 w 580"/>
                <a:gd name="T35" fmla="*/ 2147483647 h 528"/>
                <a:gd name="T36" fmla="*/ 2147483647 w 580"/>
                <a:gd name="T37" fmla="*/ 2147483647 h 528"/>
                <a:gd name="T38" fmla="*/ 2147483647 w 580"/>
                <a:gd name="T39" fmla="*/ 2147483647 h 528"/>
                <a:gd name="T40" fmla="*/ 2147483647 w 580"/>
                <a:gd name="T41" fmla="*/ 2147483647 h 528"/>
                <a:gd name="T42" fmla="*/ 2147483647 w 580"/>
                <a:gd name="T43" fmla="*/ 2147483647 h 528"/>
                <a:gd name="T44" fmla="*/ 2147483647 w 580"/>
                <a:gd name="T45" fmla="*/ 2147483647 h 528"/>
                <a:gd name="T46" fmla="*/ 2147483647 w 580"/>
                <a:gd name="T47" fmla="*/ 2147483647 h 528"/>
                <a:gd name="T48" fmla="*/ 2147483647 w 580"/>
                <a:gd name="T49" fmla="*/ 2147483647 h 52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0"/>
                <a:gd name="T76" fmla="*/ 0 h 528"/>
                <a:gd name="T77" fmla="*/ 580 w 580"/>
                <a:gd name="T78" fmla="*/ 528 h 52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147483647 h 446"/>
                <a:gd name="T2" fmla="*/ 2147483647 w 493"/>
                <a:gd name="T3" fmla="*/ 2147483647 h 446"/>
                <a:gd name="T4" fmla="*/ 2147483647 w 493"/>
                <a:gd name="T5" fmla="*/ 2147483647 h 446"/>
                <a:gd name="T6" fmla="*/ 2147483647 w 493"/>
                <a:gd name="T7" fmla="*/ 2147483647 h 446"/>
                <a:gd name="T8" fmla="*/ 2147483647 w 493"/>
                <a:gd name="T9" fmla="*/ 2147483647 h 446"/>
                <a:gd name="T10" fmla="*/ 2147483647 w 493"/>
                <a:gd name="T11" fmla="*/ 2147483647 h 446"/>
                <a:gd name="T12" fmla="*/ 2147483647 w 493"/>
                <a:gd name="T13" fmla="*/ 2147483647 h 446"/>
                <a:gd name="T14" fmla="*/ 2147483647 w 493"/>
                <a:gd name="T15" fmla="*/ 2147483647 h 446"/>
                <a:gd name="T16" fmla="*/ 2147483647 w 493"/>
                <a:gd name="T17" fmla="*/ 0 h 446"/>
                <a:gd name="T18" fmla="*/ 0 w 493"/>
                <a:gd name="T19" fmla="*/ 2147483647 h 446"/>
                <a:gd name="T20" fmla="*/ 2147483647 w 493"/>
                <a:gd name="T21" fmla="*/ 2147483647 h 446"/>
                <a:gd name="T22" fmla="*/ 2147483647 w 493"/>
                <a:gd name="T23" fmla="*/ 2147483647 h 446"/>
                <a:gd name="T24" fmla="*/ 2147483647 w 493"/>
                <a:gd name="T25" fmla="*/ 2147483647 h 446"/>
                <a:gd name="T26" fmla="*/ 2147483647 w 493"/>
                <a:gd name="T27" fmla="*/ 2147483647 h 446"/>
                <a:gd name="T28" fmla="*/ 2147483647 w 493"/>
                <a:gd name="T29" fmla="*/ 2147483647 h 446"/>
                <a:gd name="T30" fmla="*/ 2147483647 w 493"/>
                <a:gd name="T31" fmla="*/ 2147483647 h 446"/>
                <a:gd name="T32" fmla="*/ 2147483647 w 493"/>
                <a:gd name="T33" fmla="*/ 2147483647 h 446"/>
                <a:gd name="T34" fmla="*/ 2147483647 w 493"/>
                <a:gd name="T35" fmla="*/ 2147483647 h 446"/>
                <a:gd name="T36" fmla="*/ 2147483647 w 493"/>
                <a:gd name="T37" fmla="*/ 2147483647 h 446"/>
                <a:gd name="T38" fmla="*/ 2147483647 w 493"/>
                <a:gd name="T39" fmla="*/ 2147483647 h 446"/>
                <a:gd name="T40" fmla="*/ 2147483647 w 493"/>
                <a:gd name="T41" fmla="*/ 2147483647 h 446"/>
                <a:gd name="T42" fmla="*/ 2147483647 w 493"/>
                <a:gd name="T43" fmla="*/ 2147483647 h 4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93"/>
                <a:gd name="T67" fmla="*/ 0 h 446"/>
                <a:gd name="T68" fmla="*/ 493 w 493"/>
                <a:gd name="T69" fmla="*/ 446 h 44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12"/>
          <p:cNvSpPr>
            <a:spLocks/>
          </p:cNvSpPr>
          <p:nvPr/>
        </p:nvSpPr>
        <p:spPr bwMode="auto">
          <a:xfrm>
            <a:off x="5313363" y="1911350"/>
            <a:ext cx="474662" cy="457200"/>
          </a:xfrm>
          <a:custGeom>
            <a:avLst/>
            <a:gdLst>
              <a:gd name="T0" fmla="*/ 2147483647 w 836"/>
              <a:gd name="T1" fmla="*/ 2147483647 h 795"/>
              <a:gd name="T2" fmla="*/ 2147483647 w 836"/>
              <a:gd name="T3" fmla="*/ 2147483647 h 795"/>
              <a:gd name="T4" fmla="*/ 2147483647 w 836"/>
              <a:gd name="T5" fmla="*/ 2147483647 h 795"/>
              <a:gd name="T6" fmla="*/ 2147483647 w 836"/>
              <a:gd name="T7" fmla="*/ 2147483647 h 795"/>
              <a:gd name="T8" fmla="*/ 2147483647 w 836"/>
              <a:gd name="T9" fmla="*/ 2147483647 h 795"/>
              <a:gd name="T10" fmla="*/ 2147483647 w 836"/>
              <a:gd name="T11" fmla="*/ 2147483647 h 795"/>
              <a:gd name="T12" fmla="*/ 2147483647 w 836"/>
              <a:gd name="T13" fmla="*/ 2147483647 h 795"/>
              <a:gd name="T14" fmla="*/ 2147483647 w 836"/>
              <a:gd name="T15" fmla="*/ 2147483647 h 795"/>
              <a:gd name="T16" fmla="*/ 2147483647 w 836"/>
              <a:gd name="T17" fmla="*/ 2147483647 h 795"/>
              <a:gd name="T18" fmla="*/ 2147483647 w 836"/>
              <a:gd name="T19" fmla="*/ 2147483647 h 795"/>
              <a:gd name="T20" fmla="*/ 2147483647 w 836"/>
              <a:gd name="T21" fmla="*/ 0 h 795"/>
              <a:gd name="T22" fmla="*/ 2147483647 w 836"/>
              <a:gd name="T23" fmla="*/ 2147483647 h 795"/>
              <a:gd name="T24" fmla="*/ 0 w 836"/>
              <a:gd name="T25" fmla="*/ 2147483647 h 795"/>
              <a:gd name="T26" fmla="*/ 2147483647 w 836"/>
              <a:gd name="T27" fmla="*/ 2147483647 h 795"/>
              <a:gd name="T28" fmla="*/ 2147483647 w 836"/>
              <a:gd name="T29" fmla="*/ 2147483647 h 795"/>
              <a:gd name="T30" fmla="*/ 2147483647 w 836"/>
              <a:gd name="T31" fmla="*/ 2147483647 h 795"/>
              <a:gd name="T32" fmla="*/ 2147483647 w 836"/>
              <a:gd name="T33" fmla="*/ 2147483647 h 795"/>
              <a:gd name="T34" fmla="*/ 2147483647 w 836"/>
              <a:gd name="T35" fmla="*/ 2147483647 h 795"/>
              <a:gd name="T36" fmla="*/ 2147483647 w 836"/>
              <a:gd name="T37" fmla="*/ 2147483647 h 795"/>
              <a:gd name="T38" fmla="*/ 2147483647 w 836"/>
              <a:gd name="T39" fmla="*/ 2147483647 h 7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36"/>
              <a:gd name="T61" fmla="*/ 0 h 795"/>
              <a:gd name="T62" fmla="*/ 836 w 836"/>
              <a:gd name="T63" fmla="*/ 795 h 7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36" h="795">
                <a:moveTo>
                  <a:pt x="244" y="537"/>
                </a:moveTo>
                <a:cubicBezTo>
                  <a:pt x="263" y="515"/>
                  <a:pt x="510" y="376"/>
                  <a:pt x="510" y="376"/>
                </a:cubicBezTo>
                <a:lnTo>
                  <a:pt x="187" y="332"/>
                </a:lnTo>
                <a:lnTo>
                  <a:pt x="619" y="327"/>
                </a:lnTo>
                <a:cubicBezTo>
                  <a:pt x="619" y="327"/>
                  <a:pt x="634" y="340"/>
                  <a:pt x="619" y="358"/>
                </a:cubicBezTo>
                <a:cubicBezTo>
                  <a:pt x="603" y="376"/>
                  <a:pt x="374" y="533"/>
                  <a:pt x="374" y="533"/>
                </a:cubicBezTo>
                <a:lnTo>
                  <a:pt x="635" y="554"/>
                </a:lnTo>
                <a:lnTo>
                  <a:pt x="627" y="508"/>
                </a:lnTo>
                <a:lnTo>
                  <a:pt x="836" y="304"/>
                </a:lnTo>
                <a:lnTo>
                  <a:pt x="547" y="262"/>
                </a:lnTo>
                <a:lnTo>
                  <a:pt x="418" y="0"/>
                </a:lnTo>
                <a:lnTo>
                  <a:pt x="289" y="262"/>
                </a:lnTo>
                <a:lnTo>
                  <a:pt x="0" y="304"/>
                </a:lnTo>
                <a:lnTo>
                  <a:pt x="209" y="508"/>
                </a:lnTo>
                <a:lnTo>
                  <a:pt x="159" y="795"/>
                </a:lnTo>
                <a:lnTo>
                  <a:pt x="418" y="660"/>
                </a:lnTo>
                <a:lnTo>
                  <a:pt x="676" y="795"/>
                </a:lnTo>
                <a:lnTo>
                  <a:pt x="636" y="559"/>
                </a:lnTo>
                <a:lnTo>
                  <a:pt x="244" y="576"/>
                </a:lnTo>
                <a:cubicBezTo>
                  <a:pt x="244" y="576"/>
                  <a:pt x="225" y="559"/>
                  <a:pt x="244" y="537"/>
                </a:cubicBezTo>
                <a:close/>
              </a:path>
            </a:pathLst>
          </a:custGeom>
          <a:solidFill>
            <a:srgbClr val="B1272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226175" y="2146300"/>
            <a:ext cx="194151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226175" y="1897063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空间推广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235700" y="3319463"/>
            <a:ext cx="19399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235700" y="3070225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本地论坛推广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801813" y="3394075"/>
            <a:ext cx="19431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801813" y="3144838"/>
            <a:ext cx="19240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微博推广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95463" y="2159000"/>
            <a:ext cx="19367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795463" y="1911350"/>
            <a:ext cx="1920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微信推广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4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9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68750" y="1835150"/>
            <a:ext cx="17335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发展前景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56063" y="25622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产品开发计划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56063" y="28368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市场开拓计划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56063" y="31115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五年发展规划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56063" y="337978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销售网络布局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62588" y="2565400"/>
            <a:ext cx="1662112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短期盈利计划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00338" y="2779713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04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535238" y="1560513"/>
            <a:ext cx="1076325" cy="1093787"/>
            <a:chOff x="2262782" y="1446400"/>
            <a:chExt cx="1301106" cy="1301106"/>
          </a:xfrm>
        </p:grpSpPr>
        <p:sp>
          <p:nvSpPr>
            <p:cNvPr id="54282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2573666" y="1805196"/>
              <a:ext cx="694691" cy="59106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1"/>
          <p:cNvPicPr>
            <a:picLocks noChangeAspect="1"/>
          </p:cNvPicPr>
          <p:nvPr/>
        </p:nvPicPr>
        <p:blipFill>
          <a:blip r:embed="rId3"/>
          <a:srcRect b="13326"/>
          <a:stretch>
            <a:fillRect/>
          </a:stretch>
        </p:blipFill>
        <p:spPr bwMode="auto">
          <a:xfrm>
            <a:off x="1062038" y="1936750"/>
            <a:ext cx="1295400" cy="270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50200" y="1951038"/>
            <a:ext cx="1031875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63775" y="3216275"/>
            <a:ext cx="11096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高速立柱广告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202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73438" y="2670175"/>
            <a:ext cx="11033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楼宇电梯视频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3000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668838" y="2532063"/>
            <a:ext cx="10318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大型楼体广告位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102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块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903913" y="2633663"/>
            <a:ext cx="11318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地铁风亭广告位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96125" y="3155950"/>
            <a:ext cx="11287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机场媒体广告</a:t>
            </a:r>
            <a:r>
              <a:rPr lang="en-US" altLang="zh-CN" sz="1300">
                <a:latin typeface="微软雅黑" pitchFamily="34" charset="-122"/>
                <a:ea typeface="微软雅黑" pitchFamily="34" charset="-122"/>
              </a:rPr>
              <a:t>78</a:t>
            </a: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个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330575" y="3652838"/>
            <a:ext cx="3709988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3078163" y="3657600"/>
            <a:ext cx="146050" cy="611188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8 h 3822203"/>
              <a:gd name="T4" fmla="*/ 562 w 931331"/>
              <a:gd name="T5" fmla="*/ 28 h 3822203"/>
              <a:gd name="T6" fmla="*/ 322 w 931331"/>
              <a:gd name="T7" fmla="*/ 312 h 3822203"/>
              <a:gd name="T8" fmla="*/ 321 w 931331"/>
              <a:gd name="T9" fmla="*/ 321 h 3822203"/>
              <a:gd name="T10" fmla="*/ 319 w 931331"/>
              <a:gd name="T11" fmla="*/ 341 h 3822203"/>
              <a:gd name="T12" fmla="*/ 320 w 931331"/>
              <a:gd name="T13" fmla="*/ 346 h 3822203"/>
              <a:gd name="T14" fmla="*/ 318 w 931331"/>
              <a:gd name="T15" fmla="*/ 387 h 3822203"/>
              <a:gd name="T16" fmla="*/ 318 w 931331"/>
              <a:gd name="T17" fmla="*/ 929 h 3822203"/>
              <a:gd name="T18" fmla="*/ 92 w 931331"/>
              <a:gd name="T19" fmla="*/ 1248 h 3822203"/>
              <a:gd name="T20" fmla="*/ 92 w 931331"/>
              <a:gd name="T21" fmla="*/ 1253 h 3822203"/>
              <a:gd name="T22" fmla="*/ 318 w 931331"/>
              <a:gd name="T23" fmla="*/ 1570 h 3822203"/>
              <a:gd name="T24" fmla="*/ 318 w 931331"/>
              <a:gd name="T25" fmla="*/ 2112 h 3822203"/>
              <a:gd name="T26" fmla="*/ 320 w 931331"/>
              <a:gd name="T27" fmla="*/ 2148 h 3822203"/>
              <a:gd name="T28" fmla="*/ 319 w 931331"/>
              <a:gd name="T29" fmla="*/ 2151 h 3822203"/>
              <a:gd name="T30" fmla="*/ 321 w 931331"/>
              <a:gd name="T31" fmla="*/ 2167 h 3822203"/>
              <a:gd name="T32" fmla="*/ 322 w 931331"/>
              <a:gd name="T33" fmla="*/ 2183 h 3822203"/>
              <a:gd name="T34" fmla="*/ 562 w 931331"/>
              <a:gd name="T35" fmla="*/ 2464 h 3822203"/>
              <a:gd name="T36" fmla="*/ 563 w 931331"/>
              <a:gd name="T37" fmla="*/ 2464 h 3822203"/>
              <a:gd name="T38" fmla="*/ 563 w 931331"/>
              <a:gd name="T39" fmla="*/ 2499 h 3822203"/>
              <a:gd name="T40" fmla="*/ 307 w 931331"/>
              <a:gd name="T41" fmla="*/ 2405 h 3822203"/>
              <a:gd name="T42" fmla="*/ 226 w 931331"/>
              <a:gd name="T43" fmla="*/ 2068 h 3822203"/>
              <a:gd name="T44" fmla="*/ 226 w 931331"/>
              <a:gd name="T45" fmla="*/ 1592 h 3822203"/>
              <a:gd name="T46" fmla="*/ 184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79 w 931331"/>
              <a:gd name="T53" fmla="*/ 1127 h 3822203"/>
              <a:gd name="T54" fmla="*/ 226 w 931331"/>
              <a:gd name="T55" fmla="*/ 907 h 3822203"/>
              <a:gd name="T56" fmla="*/ 226 w 931331"/>
              <a:gd name="T57" fmla="*/ 431 h 3822203"/>
              <a:gd name="T58" fmla="*/ 307 w 931331"/>
              <a:gd name="T59" fmla="*/ 94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flipH="1">
            <a:off x="7165975" y="3621088"/>
            <a:ext cx="141288" cy="612775"/>
          </a:xfrm>
          <a:custGeom>
            <a:avLst/>
            <a:gdLst>
              <a:gd name="T0" fmla="*/ 493 w 931331"/>
              <a:gd name="T1" fmla="*/ 0 h 3822203"/>
              <a:gd name="T2" fmla="*/ 493 w 931331"/>
              <a:gd name="T3" fmla="*/ 29 h 3822203"/>
              <a:gd name="T4" fmla="*/ 492 w 931331"/>
              <a:gd name="T5" fmla="*/ 29 h 3822203"/>
              <a:gd name="T6" fmla="*/ 282 w 931331"/>
              <a:gd name="T7" fmla="*/ 315 h 3822203"/>
              <a:gd name="T8" fmla="*/ 281 w 931331"/>
              <a:gd name="T9" fmla="*/ 324 h 3822203"/>
              <a:gd name="T10" fmla="*/ 280 w 931331"/>
              <a:gd name="T11" fmla="*/ 345 h 3822203"/>
              <a:gd name="T12" fmla="*/ 280 w 931331"/>
              <a:gd name="T13" fmla="*/ 350 h 3822203"/>
              <a:gd name="T14" fmla="*/ 278 w 931331"/>
              <a:gd name="T15" fmla="*/ 391 h 3822203"/>
              <a:gd name="T16" fmla="*/ 278 w 931331"/>
              <a:gd name="T17" fmla="*/ 939 h 3822203"/>
              <a:gd name="T18" fmla="*/ 81 w 931331"/>
              <a:gd name="T19" fmla="*/ 1261 h 3822203"/>
              <a:gd name="T20" fmla="*/ 81 w 931331"/>
              <a:gd name="T21" fmla="*/ 1266 h 3822203"/>
              <a:gd name="T22" fmla="*/ 278 w 931331"/>
              <a:gd name="T23" fmla="*/ 1587 h 3822203"/>
              <a:gd name="T24" fmla="*/ 278 w 931331"/>
              <a:gd name="T25" fmla="*/ 2134 h 3822203"/>
              <a:gd name="T26" fmla="*/ 280 w 931331"/>
              <a:gd name="T27" fmla="*/ 2170 h 3822203"/>
              <a:gd name="T28" fmla="*/ 280 w 931331"/>
              <a:gd name="T29" fmla="*/ 2173 h 3822203"/>
              <a:gd name="T30" fmla="*/ 281 w 931331"/>
              <a:gd name="T31" fmla="*/ 2190 h 3822203"/>
              <a:gd name="T32" fmla="*/ 282 w 931331"/>
              <a:gd name="T33" fmla="*/ 2206 h 3822203"/>
              <a:gd name="T34" fmla="*/ 492 w 931331"/>
              <a:gd name="T35" fmla="*/ 2490 h 3822203"/>
              <a:gd name="T36" fmla="*/ 493 w 931331"/>
              <a:gd name="T37" fmla="*/ 2490 h 3822203"/>
              <a:gd name="T38" fmla="*/ 493 w 931331"/>
              <a:gd name="T39" fmla="*/ 2525 h 3822203"/>
              <a:gd name="T40" fmla="*/ 269 w 931331"/>
              <a:gd name="T41" fmla="*/ 2430 h 3822203"/>
              <a:gd name="T42" fmla="*/ 198 w 931331"/>
              <a:gd name="T43" fmla="*/ 2089 h 3822203"/>
              <a:gd name="T44" fmla="*/ 198 w 931331"/>
              <a:gd name="T45" fmla="*/ 1609 h 3822203"/>
              <a:gd name="T46" fmla="*/ 161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57 w 931331"/>
              <a:gd name="T53" fmla="*/ 1139 h 3822203"/>
              <a:gd name="T54" fmla="*/ 198 w 931331"/>
              <a:gd name="T55" fmla="*/ 916 h 3822203"/>
              <a:gd name="T56" fmla="*/ 198 w 931331"/>
              <a:gd name="T57" fmla="*/ 436 h 3822203"/>
              <a:gd name="T58" fmla="*/ 269 w 931331"/>
              <a:gd name="T59" fmla="*/ 95 h 3822203"/>
              <a:gd name="T60" fmla="*/ 49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2244725" y="1968500"/>
            <a:ext cx="1085850" cy="1104900"/>
            <a:chOff x="792868" y="618113"/>
            <a:chExt cx="1314008" cy="1314008"/>
          </a:xfrm>
        </p:grpSpPr>
        <p:grpSp>
          <p:nvGrpSpPr>
            <p:cNvPr id="20" name="组合 19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7" name="椭圆 22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3389313" y="1366838"/>
            <a:ext cx="1087437" cy="1104900"/>
            <a:chOff x="792868" y="618113"/>
            <a:chExt cx="1314008" cy="1314008"/>
          </a:xfrm>
        </p:grpSpPr>
        <p:grpSp>
          <p:nvGrpSpPr>
            <p:cNvPr id="36" name="组合 3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5" name="椭圆 3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697413" y="1200150"/>
            <a:ext cx="1089025" cy="1106488"/>
            <a:chOff x="792868" y="618113"/>
            <a:chExt cx="1314008" cy="1314008"/>
          </a:xfrm>
        </p:grpSpPr>
        <p:grpSp>
          <p:nvGrpSpPr>
            <p:cNvPr id="41" name="组合 4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3" name="同心圆 4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3" name="椭圆 4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72175" y="1366838"/>
            <a:ext cx="1085850" cy="1104900"/>
            <a:chOff x="792868" y="618113"/>
            <a:chExt cx="1314008" cy="1314008"/>
          </a:xfrm>
        </p:grpSpPr>
        <p:grpSp>
          <p:nvGrpSpPr>
            <p:cNvPr id="46" name="组合 45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41" name="椭圆 46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7124700" y="1973263"/>
            <a:ext cx="1089025" cy="1104900"/>
            <a:chOff x="792868" y="618113"/>
            <a:chExt cx="1314008" cy="1314008"/>
          </a:xfrm>
        </p:grpSpPr>
        <p:grpSp>
          <p:nvGrpSpPr>
            <p:cNvPr id="51" name="组合 50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3" name="同心圆 5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56339" name="椭圆 51"/>
            <p:cNvSpPr>
              <a:spLocks noChangeArrowheads="1"/>
            </p:cNvSpPr>
            <p:nvPr/>
          </p:nvSpPr>
          <p:spPr bwMode="auto"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1264E-6 3.7037E-6 L -0.2862 -0.00324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10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95619E-6 L 0.31771 0.73033 " pathEditMode="relative" rAng="0" ptsTypes="AA">
                                      <p:cBhvr>
                                        <p:cTn id="27" dur="6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365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38889E-6 3.45679E-6 L 0.17066 0.86913 " pathEditMode="relative" rAng="0" ptsTypes="AA">
                                      <p:cBhvr>
                                        <p:cTn id="31" dur="6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4345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2.00555E-6 L 0 0.88121 " pathEditMode="relative" rAng="0" ptsTypes="AA">
                                      <p:cBhvr>
                                        <p:cTn id="35" dur="6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88889E-6 -4.29497E-6 L -0.17049 0.86671 " pathEditMode="relative" rAng="0" ptsTypes="AA">
                                      <p:cBhvr>
                                        <p:cTn id="39" dur="6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4" y="4332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22222E-6 2.89108E-6 L -0.32778 0.75902 " pathEditMode="relative" rAng="0" ptsTypes="AA">
                                      <p:cBhvr>
                                        <p:cTn id="43" dur="6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89" y="379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4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9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222500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83025" y="3279775"/>
            <a:ext cx="1165225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532438" y="3286125"/>
            <a:ext cx="116681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156450" y="3286125"/>
            <a:ext cx="11668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35" name="燕尾形箭头 34"/>
          <p:cNvSpPr>
            <a:spLocks noChangeArrowheads="1"/>
          </p:cNvSpPr>
          <p:nvPr/>
        </p:nvSpPr>
        <p:spPr bwMode="auto">
          <a:xfrm>
            <a:off x="1862138" y="2309813"/>
            <a:ext cx="6786562" cy="192087"/>
          </a:xfrm>
          <a:prstGeom prst="notchedRightArrow">
            <a:avLst>
              <a:gd name="adj1" fmla="val 50000"/>
              <a:gd name="adj2" fmla="val 49234"/>
            </a:avLst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8997" tIns="39500" rIns="78997" bIns="39500" anchor="ctr"/>
          <a:lstStyle/>
          <a:p>
            <a:pPr algn="ctr" defTabSz="788988"/>
            <a:endParaRPr lang="zh-CN" altLang="en-US" sz="2100">
              <a:solidFill>
                <a:srgbClr val="FFFFFF"/>
              </a:solidFill>
              <a:ea typeface="微软雅黑" pitchFamily="34" charset="-122"/>
              <a:cs typeface="Arial" charset="0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98613" y="1412875"/>
            <a:ext cx="2152650" cy="2189163"/>
            <a:chOff x="939185" y="3186156"/>
            <a:chExt cx="1401669" cy="1401669"/>
          </a:xfrm>
        </p:grpSpPr>
        <p:grpSp>
          <p:nvGrpSpPr>
            <p:cNvPr id="3" name="组合 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" name="同心圆 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5" name="TextBox 3"/>
            <p:cNvSpPr txBox="1">
              <a:spLocks noChangeArrowheads="1"/>
            </p:cNvSpPr>
            <p:nvPr/>
          </p:nvSpPr>
          <p:spPr bwMode="auto">
            <a:xfrm>
              <a:off x="1468429" y="3742148"/>
              <a:ext cx="533378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日程安排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225800" y="1419225"/>
            <a:ext cx="2149475" cy="2181225"/>
            <a:chOff x="939107" y="3187441"/>
            <a:chExt cx="1401669" cy="1398386"/>
          </a:xfrm>
        </p:grpSpPr>
        <p:grpSp>
          <p:nvGrpSpPr>
            <p:cNvPr id="8" name="组合 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" name="同心圆 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3" name="TextBox 8"/>
            <p:cNvSpPr txBox="1">
              <a:spLocks noChangeArrowheads="1"/>
            </p:cNvSpPr>
            <p:nvPr/>
          </p:nvSpPr>
          <p:spPr bwMode="auto">
            <a:xfrm>
              <a:off x="1468097" y="3741096"/>
              <a:ext cx="534167" cy="178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行动策略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29175" y="1412875"/>
            <a:ext cx="2155825" cy="2189163"/>
            <a:chOff x="940314" y="3186156"/>
            <a:chExt cx="1401669" cy="1401669"/>
          </a:xfrm>
        </p:grpSpPr>
        <p:grpSp>
          <p:nvGrpSpPr>
            <p:cNvPr id="19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" name="同心圆 1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91" name="TextBox 13"/>
            <p:cNvSpPr txBox="1">
              <a:spLocks noChangeArrowheads="1"/>
            </p:cNvSpPr>
            <p:nvPr/>
          </p:nvSpPr>
          <p:spPr bwMode="auto">
            <a:xfrm>
              <a:off x="1468778" y="3742148"/>
              <a:ext cx="532593" cy="177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客户服务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399213" y="1384300"/>
            <a:ext cx="2147887" cy="2184400"/>
            <a:chOff x="941346" y="3185737"/>
            <a:chExt cx="1398386" cy="1401669"/>
          </a:xfrm>
        </p:grpSpPr>
        <p:grpSp>
          <p:nvGrpSpPr>
            <p:cNvPr id="18" name="组合 1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同心圆 1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58389" name="TextBox 18"/>
            <p:cNvSpPr txBox="1">
              <a:spLocks noChangeArrowheads="1"/>
            </p:cNvSpPr>
            <p:nvPr/>
          </p:nvSpPr>
          <p:spPr bwMode="auto">
            <a:xfrm>
              <a:off x="1469487" y="3738867"/>
              <a:ext cx="533309" cy="178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后勤保障</a:t>
              </a:r>
            </a:p>
          </p:txBody>
        </p:sp>
      </p:grp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2155825" y="1525588"/>
            <a:ext cx="533400" cy="5413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775075" y="1525588"/>
            <a:ext cx="534988" cy="5413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5411788" y="1530350"/>
            <a:ext cx="531812" cy="5413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7019925" y="1530350"/>
            <a:ext cx="534988" cy="5413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3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Freeform 34"/>
          <p:cNvSpPr>
            <a:spLocks noEditPoints="1"/>
          </p:cNvSpPr>
          <p:nvPr/>
        </p:nvSpPr>
        <p:spPr bwMode="auto">
          <a:xfrm>
            <a:off x="2303463" y="1652588"/>
            <a:ext cx="274637" cy="287337"/>
          </a:xfrm>
          <a:custGeom>
            <a:avLst/>
            <a:gdLst>
              <a:gd name="T0" fmla="*/ 2147483647 w 447"/>
              <a:gd name="T1" fmla="*/ 2147483647 h 460"/>
              <a:gd name="T2" fmla="*/ 2147483647 w 447"/>
              <a:gd name="T3" fmla="*/ 2147483647 h 460"/>
              <a:gd name="T4" fmla="*/ 2147483647 w 447"/>
              <a:gd name="T5" fmla="*/ 2147483647 h 460"/>
              <a:gd name="T6" fmla="*/ 2147483647 w 447"/>
              <a:gd name="T7" fmla="*/ 2147483647 h 460"/>
              <a:gd name="T8" fmla="*/ 2147483647 w 447"/>
              <a:gd name="T9" fmla="*/ 2147483647 h 460"/>
              <a:gd name="T10" fmla="*/ 2147483647 w 447"/>
              <a:gd name="T11" fmla="*/ 2147483647 h 460"/>
              <a:gd name="T12" fmla="*/ 2147483647 w 447"/>
              <a:gd name="T13" fmla="*/ 2147483647 h 460"/>
              <a:gd name="T14" fmla="*/ 2147483647 w 447"/>
              <a:gd name="T15" fmla="*/ 2147483647 h 460"/>
              <a:gd name="T16" fmla="*/ 2147483647 w 447"/>
              <a:gd name="T17" fmla="*/ 2147483647 h 460"/>
              <a:gd name="T18" fmla="*/ 0 w 447"/>
              <a:gd name="T19" fmla="*/ 2147483647 h 460"/>
              <a:gd name="T20" fmla="*/ 2147483647 w 447"/>
              <a:gd name="T21" fmla="*/ 2147483647 h 460"/>
              <a:gd name="T22" fmla="*/ 2147483647 w 447"/>
              <a:gd name="T23" fmla="*/ 2147483647 h 460"/>
              <a:gd name="T24" fmla="*/ 2147483647 w 447"/>
              <a:gd name="T25" fmla="*/ 2147483647 h 460"/>
              <a:gd name="T26" fmla="*/ 2147483647 w 447"/>
              <a:gd name="T27" fmla="*/ 2147483647 h 460"/>
              <a:gd name="T28" fmla="*/ 2147483647 w 447"/>
              <a:gd name="T29" fmla="*/ 2147483647 h 460"/>
              <a:gd name="T30" fmla="*/ 2147483647 w 447"/>
              <a:gd name="T31" fmla="*/ 2147483647 h 460"/>
              <a:gd name="T32" fmla="*/ 2147483647 w 447"/>
              <a:gd name="T33" fmla="*/ 2147483647 h 460"/>
              <a:gd name="T34" fmla="*/ 2147483647 w 447"/>
              <a:gd name="T35" fmla="*/ 2147483647 h 460"/>
              <a:gd name="T36" fmla="*/ 2147483647 w 447"/>
              <a:gd name="T37" fmla="*/ 2147483647 h 460"/>
              <a:gd name="T38" fmla="*/ 2147483647 w 447"/>
              <a:gd name="T39" fmla="*/ 2147483647 h 460"/>
              <a:gd name="T40" fmla="*/ 2147483647 w 447"/>
              <a:gd name="T41" fmla="*/ 2147483647 h 460"/>
              <a:gd name="T42" fmla="*/ 2147483647 w 447"/>
              <a:gd name="T43" fmla="*/ 2147483647 h 460"/>
              <a:gd name="T44" fmla="*/ 2147483647 w 447"/>
              <a:gd name="T45" fmla="*/ 2147483647 h 460"/>
              <a:gd name="T46" fmla="*/ 2147483647 w 447"/>
              <a:gd name="T47" fmla="*/ 2147483647 h 460"/>
              <a:gd name="T48" fmla="*/ 2147483647 w 447"/>
              <a:gd name="T49" fmla="*/ 2147483647 h 460"/>
              <a:gd name="T50" fmla="*/ 2147483647 w 447"/>
              <a:gd name="T51" fmla="*/ 2147483647 h 460"/>
              <a:gd name="T52" fmla="*/ 2147483647 w 447"/>
              <a:gd name="T53" fmla="*/ 2147483647 h 460"/>
              <a:gd name="T54" fmla="*/ 2147483647 w 447"/>
              <a:gd name="T55" fmla="*/ 2147483647 h 460"/>
              <a:gd name="T56" fmla="*/ 2147483647 w 447"/>
              <a:gd name="T57" fmla="*/ 2147483647 h 460"/>
              <a:gd name="T58" fmla="*/ 2147483647 w 447"/>
              <a:gd name="T59" fmla="*/ 2147483647 h 460"/>
              <a:gd name="T60" fmla="*/ 2147483647 w 447"/>
              <a:gd name="T61" fmla="*/ 2147483647 h 460"/>
              <a:gd name="T62" fmla="*/ 2147483647 w 447"/>
              <a:gd name="T63" fmla="*/ 2147483647 h 460"/>
              <a:gd name="T64" fmla="*/ 2147483647 w 447"/>
              <a:gd name="T65" fmla="*/ 2147483647 h 460"/>
              <a:gd name="T66" fmla="*/ 2147483647 w 447"/>
              <a:gd name="T67" fmla="*/ 2147483647 h 460"/>
              <a:gd name="T68" fmla="*/ 2147483647 w 447"/>
              <a:gd name="T69" fmla="*/ 2147483647 h 460"/>
              <a:gd name="T70" fmla="*/ 2147483647 w 447"/>
              <a:gd name="T71" fmla="*/ 2147483647 h 460"/>
              <a:gd name="T72" fmla="*/ 2147483647 w 447"/>
              <a:gd name="T73" fmla="*/ 2147483647 h 460"/>
              <a:gd name="T74" fmla="*/ 2147483647 w 447"/>
              <a:gd name="T75" fmla="*/ 2147483647 h 460"/>
              <a:gd name="T76" fmla="*/ 2147483647 w 447"/>
              <a:gd name="T77" fmla="*/ 2147483647 h 460"/>
              <a:gd name="T78" fmla="*/ 2147483647 w 447"/>
              <a:gd name="T79" fmla="*/ 2147483647 h 460"/>
              <a:gd name="T80" fmla="*/ 2147483647 w 447"/>
              <a:gd name="T81" fmla="*/ 2147483647 h 460"/>
              <a:gd name="T82" fmla="*/ 2147483647 w 447"/>
              <a:gd name="T83" fmla="*/ 2147483647 h 460"/>
              <a:gd name="T84" fmla="*/ 2147483647 w 447"/>
              <a:gd name="T85" fmla="*/ 2147483647 h 460"/>
              <a:gd name="T86" fmla="*/ 2147483647 w 447"/>
              <a:gd name="T87" fmla="*/ 2147483647 h 4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47"/>
              <a:gd name="T133" fmla="*/ 0 h 460"/>
              <a:gd name="T134" fmla="*/ 447 w 447"/>
              <a:gd name="T135" fmla="*/ 460 h 4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3916363" y="1670050"/>
            <a:ext cx="255587" cy="254000"/>
          </a:xfrm>
          <a:custGeom>
            <a:avLst/>
            <a:gdLst>
              <a:gd name="T0" fmla="*/ 2147483647 w 389"/>
              <a:gd name="T1" fmla="*/ 2147483647 h 385"/>
              <a:gd name="T2" fmla="*/ 2147483647 w 389"/>
              <a:gd name="T3" fmla="*/ 2147483647 h 385"/>
              <a:gd name="T4" fmla="*/ 2147483647 w 389"/>
              <a:gd name="T5" fmla="*/ 2147483647 h 385"/>
              <a:gd name="T6" fmla="*/ 2147483647 w 389"/>
              <a:gd name="T7" fmla="*/ 2147483647 h 385"/>
              <a:gd name="T8" fmla="*/ 2147483647 w 389"/>
              <a:gd name="T9" fmla="*/ 2147483647 h 385"/>
              <a:gd name="T10" fmla="*/ 2147483647 w 389"/>
              <a:gd name="T11" fmla="*/ 2147483647 h 385"/>
              <a:gd name="T12" fmla="*/ 2147483647 w 389"/>
              <a:gd name="T13" fmla="*/ 2147483647 h 385"/>
              <a:gd name="T14" fmla="*/ 2147483647 w 389"/>
              <a:gd name="T15" fmla="*/ 2147483647 h 385"/>
              <a:gd name="T16" fmla="*/ 2147483647 w 389"/>
              <a:gd name="T17" fmla="*/ 2147483647 h 385"/>
              <a:gd name="T18" fmla="*/ 2147483647 w 389"/>
              <a:gd name="T19" fmla="*/ 2147483647 h 385"/>
              <a:gd name="T20" fmla="*/ 2147483647 w 389"/>
              <a:gd name="T21" fmla="*/ 2147483647 h 385"/>
              <a:gd name="T22" fmla="*/ 2147483647 w 389"/>
              <a:gd name="T23" fmla="*/ 2147483647 h 385"/>
              <a:gd name="T24" fmla="*/ 2147483647 w 389"/>
              <a:gd name="T25" fmla="*/ 2147483647 h 385"/>
              <a:gd name="T26" fmla="*/ 2147483647 w 389"/>
              <a:gd name="T27" fmla="*/ 2147483647 h 385"/>
              <a:gd name="T28" fmla="*/ 2147483647 w 389"/>
              <a:gd name="T29" fmla="*/ 2147483647 h 385"/>
              <a:gd name="T30" fmla="*/ 0 w 389"/>
              <a:gd name="T31" fmla="*/ 2147483647 h 385"/>
              <a:gd name="T32" fmla="*/ 2147483647 w 389"/>
              <a:gd name="T33" fmla="*/ 2147483647 h 385"/>
              <a:gd name="T34" fmla="*/ 2147483647 w 389"/>
              <a:gd name="T35" fmla="*/ 2147483647 h 385"/>
              <a:gd name="T36" fmla="*/ 2147483647 w 389"/>
              <a:gd name="T37" fmla="*/ 2147483647 h 385"/>
              <a:gd name="T38" fmla="*/ 2147483647 w 389"/>
              <a:gd name="T39" fmla="*/ 0 h 385"/>
              <a:gd name="T40" fmla="*/ 2147483647 w 389"/>
              <a:gd name="T41" fmla="*/ 2147483647 h 385"/>
              <a:gd name="T42" fmla="*/ 2147483647 w 389"/>
              <a:gd name="T43" fmla="*/ 2147483647 h 385"/>
              <a:gd name="T44" fmla="*/ 2147483647 w 389"/>
              <a:gd name="T45" fmla="*/ 2147483647 h 385"/>
              <a:gd name="T46" fmla="*/ 2147483647 w 389"/>
              <a:gd name="T47" fmla="*/ 2147483647 h 385"/>
              <a:gd name="T48" fmla="*/ 2147483647 w 389"/>
              <a:gd name="T49" fmla="*/ 2147483647 h 385"/>
              <a:gd name="T50" fmla="*/ 2147483647 w 389"/>
              <a:gd name="T51" fmla="*/ 2147483647 h 385"/>
              <a:gd name="T52" fmla="*/ 2147483647 w 389"/>
              <a:gd name="T53" fmla="*/ 2147483647 h 385"/>
              <a:gd name="T54" fmla="*/ 2147483647 w 389"/>
              <a:gd name="T55" fmla="*/ 2147483647 h 385"/>
              <a:gd name="T56" fmla="*/ 2147483647 w 389"/>
              <a:gd name="T57" fmla="*/ 2147483647 h 385"/>
              <a:gd name="T58" fmla="*/ 2147483647 w 389"/>
              <a:gd name="T59" fmla="*/ 2147483647 h 385"/>
              <a:gd name="T60" fmla="*/ 2147483647 w 389"/>
              <a:gd name="T61" fmla="*/ 2147483647 h 385"/>
              <a:gd name="T62" fmla="*/ 2147483647 w 389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9"/>
              <a:gd name="T97" fmla="*/ 0 h 385"/>
              <a:gd name="T98" fmla="*/ 389 w 389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35"/>
          <p:cNvSpPr>
            <a:spLocks noEditPoints="1"/>
          </p:cNvSpPr>
          <p:nvPr/>
        </p:nvSpPr>
        <p:spPr bwMode="auto">
          <a:xfrm>
            <a:off x="7177088" y="1682750"/>
            <a:ext cx="244475" cy="266700"/>
          </a:xfrm>
          <a:custGeom>
            <a:avLst/>
            <a:gdLst>
              <a:gd name="T0" fmla="*/ 2147483647 w 433"/>
              <a:gd name="T1" fmla="*/ 2147483647 h 469"/>
              <a:gd name="T2" fmla="*/ 2147483647 w 433"/>
              <a:gd name="T3" fmla="*/ 2147483647 h 469"/>
              <a:gd name="T4" fmla="*/ 2147483647 w 433"/>
              <a:gd name="T5" fmla="*/ 2147483647 h 469"/>
              <a:gd name="T6" fmla="*/ 2147483647 w 433"/>
              <a:gd name="T7" fmla="*/ 0 h 469"/>
              <a:gd name="T8" fmla="*/ 2147483647 w 433"/>
              <a:gd name="T9" fmla="*/ 2147483647 h 469"/>
              <a:gd name="T10" fmla="*/ 2147483647 w 433"/>
              <a:gd name="T11" fmla="*/ 2147483647 h 469"/>
              <a:gd name="T12" fmla="*/ 2147483647 w 433"/>
              <a:gd name="T13" fmla="*/ 2147483647 h 469"/>
              <a:gd name="T14" fmla="*/ 2147483647 w 433"/>
              <a:gd name="T15" fmla="*/ 2147483647 h 469"/>
              <a:gd name="T16" fmla="*/ 2147483647 w 433"/>
              <a:gd name="T17" fmla="*/ 2147483647 h 469"/>
              <a:gd name="T18" fmla="*/ 2147483647 w 433"/>
              <a:gd name="T19" fmla="*/ 2147483647 h 469"/>
              <a:gd name="T20" fmla="*/ 2147483647 w 433"/>
              <a:gd name="T21" fmla="*/ 2147483647 h 469"/>
              <a:gd name="T22" fmla="*/ 2147483647 w 433"/>
              <a:gd name="T23" fmla="*/ 2147483647 h 469"/>
              <a:gd name="T24" fmla="*/ 2147483647 w 433"/>
              <a:gd name="T25" fmla="*/ 2147483647 h 469"/>
              <a:gd name="T26" fmla="*/ 2147483647 w 433"/>
              <a:gd name="T27" fmla="*/ 2147483647 h 469"/>
              <a:gd name="T28" fmla="*/ 0 w 433"/>
              <a:gd name="T29" fmla="*/ 2147483647 h 469"/>
              <a:gd name="T30" fmla="*/ 0 w 433"/>
              <a:gd name="T31" fmla="*/ 2147483647 h 469"/>
              <a:gd name="T32" fmla="*/ 2147483647 w 433"/>
              <a:gd name="T33" fmla="*/ 2147483647 h 469"/>
              <a:gd name="T34" fmla="*/ 2147483647 w 433"/>
              <a:gd name="T35" fmla="*/ 2147483647 h 469"/>
              <a:gd name="T36" fmla="*/ 2147483647 w 433"/>
              <a:gd name="T37" fmla="*/ 2147483647 h 469"/>
              <a:gd name="T38" fmla="*/ 2147483647 w 433"/>
              <a:gd name="T39" fmla="*/ 2147483647 h 469"/>
              <a:gd name="T40" fmla="*/ 2147483647 w 433"/>
              <a:gd name="T41" fmla="*/ 2147483647 h 469"/>
              <a:gd name="T42" fmla="*/ 2147483647 w 433"/>
              <a:gd name="T43" fmla="*/ 2147483647 h 469"/>
              <a:gd name="T44" fmla="*/ 2147483647 w 433"/>
              <a:gd name="T45" fmla="*/ 2147483647 h 469"/>
              <a:gd name="T46" fmla="*/ 2147483647 w 433"/>
              <a:gd name="T47" fmla="*/ 2147483647 h 469"/>
              <a:gd name="T48" fmla="*/ 2147483647 w 433"/>
              <a:gd name="T49" fmla="*/ 2147483647 h 469"/>
              <a:gd name="T50" fmla="*/ 2147483647 w 433"/>
              <a:gd name="T51" fmla="*/ 2147483647 h 469"/>
              <a:gd name="T52" fmla="*/ 2147483647 w 433"/>
              <a:gd name="T53" fmla="*/ 2147483647 h 469"/>
              <a:gd name="T54" fmla="*/ 2147483647 w 433"/>
              <a:gd name="T55" fmla="*/ 2147483647 h 469"/>
              <a:gd name="T56" fmla="*/ 2147483647 w 433"/>
              <a:gd name="T57" fmla="*/ 2147483647 h 469"/>
              <a:gd name="T58" fmla="*/ 2147483647 w 433"/>
              <a:gd name="T59" fmla="*/ 2147483647 h 46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3"/>
              <a:gd name="T91" fmla="*/ 0 h 469"/>
              <a:gd name="T92" fmla="*/ 433 w 433"/>
              <a:gd name="T93" fmla="*/ 469 h 46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20"/>
          <p:cNvSpPr>
            <a:spLocks noEditPoints="1"/>
          </p:cNvSpPr>
          <p:nvPr/>
        </p:nvSpPr>
        <p:spPr bwMode="auto">
          <a:xfrm>
            <a:off x="5567363" y="1644650"/>
            <a:ext cx="239712" cy="304800"/>
          </a:xfrm>
          <a:custGeom>
            <a:avLst/>
            <a:gdLst>
              <a:gd name="T0" fmla="*/ 2147483647 w 355"/>
              <a:gd name="T1" fmla="*/ 2147483647 h 447"/>
              <a:gd name="T2" fmla="*/ 2147483647 w 355"/>
              <a:gd name="T3" fmla="*/ 2147483647 h 447"/>
              <a:gd name="T4" fmla="*/ 2147483647 w 355"/>
              <a:gd name="T5" fmla="*/ 2147483647 h 447"/>
              <a:gd name="T6" fmla="*/ 2147483647 w 355"/>
              <a:gd name="T7" fmla="*/ 2147483647 h 447"/>
              <a:gd name="T8" fmla="*/ 2147483647 w 355"/>
              <a:gd name="T9" fmla="*/ 2147483647 h 447"/>
              <a:gd name="T10" fmla="*/ 2147483647 w 355"/>
              <a:gd name="T11" fmla="*/ 2147483647 h 447"/>
              <a:gd name="T12" fmla="*/ 2147483647 w 355"/>
              <a:gd name="T13" fmla="*/ 2147483647 h 447"/>
              <a:gd name="T14" fmla="*/ 2147483647 w 355"/>
              <a:gd name="T15" fmla="*/ 2147483647 h 447"/>
              <a:gd name="T16" fmla="*/ 2147483647 w 355"/>
              <a:gd name="T17" fmla="*/ 0 h 447"/>
              <a:gd name="T18" fmla="*/ 2147483647 w 355"/>
              <a:gd name="T19" fmla="*/ 2147483647 h 447"/>
              <a:gd name="T20" fmla="*/ 2147483647 w 355"/>
              <a:gd name="T21" fmla="*/ 2147483647 h 447"/>
              <a:gd name="T22" fmla="*/ 2147483647 w 355"/>
              <a:gd name="T23" fmla="*/ 2147483647 h 447"/>
              <a:gd name="T24" fmla="*/ 2147483647 w 355"/>
              <a:gd name="T25" fmla="*/ 2147483647 h 447"/>
              <a:gd name="T26" fmla="*/ 2147483647 w 355"/>
              <a:gd name="T27" fmla="*/ 2147483647 h 447"/>
              <a:gd name="T28" fmla="*/ 2147483647 w 355"/>
              <a:gd name="T29" fmla="*/ 2147483647 h 447"/>
              <a:gd name="T30" fmla="*/ 2147483647 w 355"/>
              <a:gd name="T31" fmla="*/ 2147483647 h 447"/>
              <a:gd name="T32" fmla="*/ 2147483647 w 355"/>
              <a:gd name="T33" fmla="*/ 2147483647 h 447"/>
              <a:gd name="T34" fmla="*/ 2147483647 w 355"/>
              <a:gd name="T35" fmla="*/ 2147483647 h 447"/>
              <a:gd name="T36" fmla="*/ 2147483647 w 355"/>
              <a:gd name="T37" fmla="*/ 2147483647 h 447"/>
              <a:gd name="T38" fmla="*/ 2147483647 w 355"/>
              <a:gd name="T39" fmla="*/ 2147483647 h 447"/>
              <a:gd name="T40" fmla="*/ 2147483647 w 355"/>
              <a:gd name="T41" fmla="*/ 2147483647 h 447"/>
              <a:gd name="T42" fmla="*/ 2147483647 w 355"/>
              <a:gd name="T43" fmla="*/ 2147483647 h 447"/>
              <a:gd name="T44" fmla="*/ 2147483647 w 355"/>
              <a:gd name="T45" fmla="*/ 2147483647 h 447"/>
              <a:gd name="T46" fmla="*/ 2147483647 w 355"/>
              <a:gd name="T47" fmla="*/ 2147483647 h 447"/>
              <a:gd name="T48" fmla="*/ 2147483647 w 355"/>
              <a:gd name="T49" fmla="*/ 2147483647 h 447"/>
              <a:gd name="T50" fmla="*/ 2147483647 w 355"/>
              <a:gd name="T51" fmla="*/ 2147483647 h 447"/>
              <a:gd name="T52" fmla="*/ 2147483647 w 355"/>
              <a:gd name="T53" fmla="*/ 2147483647 h 447"/>
              <a:gd name="T54" fmla="*/ 2147483647 w 355"/>
              <a:gd name="T55" fmla="*/ 2147483647 h 447"/>
              <a:gd name="T56" fmla="*/ 2147483647 w 355"/>
              <a:gd name="T57" fmla="*/ 2147483647 h 447"/>
              <a:gd name="T58" fmla="*/ 2147483647 w 355"/>
              <a:gd name="T59" fmla="*/ 2147483647 h 447"/>
              <a:gd name="T60" fmla="*/ 2147483647 w 355"/>
              <a:gd name="T61" fmla="*/ 2147483647 h 447"/>
              <a:gd name="T62" fmla="*/ 2147483647 w 355"/>
              <a:gd name="T63" fmla="*/ 2147483647 h 447"/>
              <a:gd name="T64" fmla="*/ 2147483647 w 355"/>
              <a:gd name="T65" fmla="*/ 2147483647 h 4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5"/>
              <a:gd name="T100" fmla="*/ 0 h 447"/>
              <a:gd name="T101" fmla="*/ 355 w 355"/>
              <a:gd name="T102" fmla="*/ 447 h 4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2" grpId="0"/>
      <p:bldP spid="33" grpId="0"/>
      <p:bldP spid="34" grpId="0"/>
      <p:bldP spid="35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26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204274" y="1650583"/>
            <a:ext cx="1662332" cy="16897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2354263" y="3230563"/>
            <a:ext cx="227012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2668588" y="3335338"/>
            <a:ext cx="10953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2809875" y="3171825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3333750" y="32750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127250" y="30734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370138" y="3108325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3640138" y="3219450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80013" y="153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5168900" y="1874838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80013" y="1954213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168900" y="232410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180013" y="237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68900" y="2733675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180013" y="280035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168900" y="316071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180013" y="3225800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16" name="直接连接符 25"/>
          <p:cNvCxnSpPr/>
          <p:nvPr/>
        </p:nvCxnSpPr>
        <p:spPr>
          <a:xfrm>
            <a:off x="5168900" y="3598863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180013" y="3648075"/>
            <a:ext cx="28575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125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168900" y="4006850"/>
            <a:ext cx="792163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4173538" y="155416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1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3943350" y="2916238"/>
            <a:ext cx="134938" cy="1412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773488" y="3016250"/>
            <a:ext cx="112712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4171950" y="1974850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2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4171950" y="2403475"/>
            <a:ext cx="228600" cy="2333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3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4171950" y="2827338"/>
            <a:ext cx="227013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4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4173538" y="3248025"/>
            <a:ext cx="227012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4171950" y="366871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r>
              <a:rPr lang="en-US" altLang="zh-CN" sz="1600">
                <a:solidFill>
                  <a:srgbClr val="FFFFFF"/>
                </a:solidFill>
                <a:latin typeface="Calibri" pitchFamily="34" charset="0"/>
              </a:rPr>
              <a:t>6</a:t>
            </a: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481263" y="2365375"/>
            <a:ext cx="11588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zh-CN" altLang="en-US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代理商推广</a:t>
            </a:r>
            <a:endParaRPr lang="en-US" altLang="zh-CN" sz="17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8" grpId="0"/>
      <p:bldP spid="21" grpId="0"/>
      <p:bldP spid="24" grpId="0"/>
      <p:bldP spid="27" grpId="0"/>
      <p:bldP spid="30" grpId="0" animBg="1"/>
      <p:bldP spid="31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25"/>
          <p:cNvCxnSpPr/>
          <p:nvPr/>
        </p:nvCxnSpPr>
        <p:spPr bwMode="auto">
          <a:xfrm>
            <a:off x="6143625" y="1460500"/>
            <a:ext cx="1766888" cy="0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746750" y="2962275"/>
            <a:ext cx="931863" cy="509588"/>
            <a:chOff x="7906533" y="4840050"/>
            <a:chExt cx="1125966" cy="606826"/>
          </a:xfrm>
        </p:grpSpPr>
        <p:cxnSp>
          <p:nvCxnSpPr>
            <p:cNvPr id="6" name="Straight Arrow Connector 42"/>
            <p:cNvCxnSpPr/>
            <p:nvPr/>
          </p:nvCxnSpPr>
          <p:spPr>
            <a:xfrm>
              <a:off x="8635437" y="5446876"/>
              <a:ext cx="397062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5"/>
            <p:cNvCxnSpPr/>
            <p:nvPr/>
          </p:nvCxnSpPr>
          <p:spPr>
            <a:xfrm flipH="1" flipV="1">
              <a:off x="7906533" y="4840050"/>
              <a:ext cx="728904" cy="60682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18188" y="2003425"/>
            <a:ext cx="936625" cy="471488"/>
            <a:chOff x="7902901" y="3124000"/>
            <a:chExt cx="1129418" cy="558855"/>
          </a:xfrm>
        </p:grpSpPr>
        <p:cxnSp>
          <p:nvCxnSpPr>
            <p:cNvPr id="10" name="Straight Arrow Connector 38"/>
            <p:cNvCxnSpPr/>
            <p:nvPr/>
          </p:nvCxnSpPr>
          <p:spPr>
            <a:xfrm>
              <a:off x="8459952" y="3124000"/>
              <a:ext cx="572367" cy="558855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1"/>
            <p:cNvCxnSpPr/>
            <p:nvPr/>
          </p:nvCxnSpPr>
          <p:spPr>
            <a:xfrm flipH="1" flipV="1">
              <a:off x="7902901" y="3124000"/>
              <a:ext cx="557051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252788" y="1341438"/>
            <a:ext cx="1076325" cy="228600"/>
            <a:chOff x="3181205" y="2010025"/>
            <a:chExt cx="1299921" cy="271166"/>
          </a:xfrm>
        </p:grpSpPr>
        <p:cxnSp>
          <p:nvCxnSpPr>
            <p:cNvPr id="14" name="Straight Arrow Connector 70"/>
            <p:cNvCxnSpPr/>
            <p:nvPr/>
          </p:nvCxnSpPr>
          <p:spPr>
            <a:xfrm flipH="1">
              <a:off x="3181205" y="2010025"/>
              <a:ext cx="780335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2"/>
            <p:cNvCxnSpPr>
              <a:endCxn id="62" idx="25"/>
            </p:cNvCxnSpPr>
            <p:nvPr/>
          </p:nvCxnSpPr>
          <p:spPr>
            <a:xfrm>
              <a:off x="3961540" y="2010025"/>
              <a:ext cx="519586" cy="27116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319463" y="2878138"/>
            <a:ext cx="796925" cy="700087"/>
            <a:chOff x="3243437" y="4210024"/>
            <a:chExt cx="960324" cy="834506"/>
          </a:xfrm>
        </p:grpSpPr>
        <p:cxnSp>
          <p:nvCxnSpPr>
            <p:cNvPr id="18" name="Straight Arrow Connector 57"/>
            <p:cNvCxnSpPr/>
            <p:nvPr/>
          </p:nvCxnSpPr>
          <p:spPr>
            <a:xfrm flipH="1">
              <a:off x="3243437" y="5044530"/>
              <a:ext cx="564333" cy="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0"/>
            <p:cNvCxnSpPr/>
            <p:nvPr/>
          </p:nvCxnSpPr>
          <p:spPr>
            <a:xfrm flipH="1">
              <a:off x="3815422" y="4210024"/>
              <a:ext cx="388339" cy="834506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351213" y="2460625"/>
            <a:ext cx="1547812" cy="273050"/>
            <a:chOff x="3279710" y="3713495"/>
            <a:chExt cx="1872464" cy="325928"/>
          </a:xfrm>
        </p:grpSpPr>
        <p:cxnSp>
          <p:nvCxnSpPr>
            <p:cNvPr id="22" name="Straight Arrow Connector 62"/>
            <p:cNvCxnSpPr/>
            <p:nvPr/>
          </p:nvCxnSpPr>
          <p:spPr>
            <a:xfrm flipH="1">
              <a:off x="3279710" y="3713495"/>
              <a:ext cx="1411550" cy="3790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64"/>
            <p:cNvCxnSpPr/>
            <p:nvPr/>
          </p:nvCxnSpPr>
          <p:spPr>
            <a:xfrm flipH="1" flipV="1">
              <a:off x="4689340" y="3717285"/>
              <a:ext cx="462834" cy="322138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9"/>
          <p:cNvSpPr txBox="1">
            <a:spLocks noChangeArrowheads="1"/>
          </p:cNvSpPr>
          <p:nvPr/>
        </p:nvSpPr>
        <p:spPr bwMode="auto">
          <a:xfrm flipH="1">
            <a:off x="1644650" y="1209675"/>
            <a:ext cx="14747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17"/>
          <p:cNvSpPr>
            <a:spLocks noChangeArrowheads="1"/>
          </p:cNvSpPr>
          <p:nvPr/>
        </p:nvSpPr>
        <p:spPr bwMode="auto">
          <a:xfrm>
            <a:off x="1617663" y="1503363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644650" y="2322513"/>
            <a:ext cx="15065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1620838" y="2582863"/>
            <a:ext cx="1509712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59"/>
          <p:cNvSpPr txBox="1">
            <a:spLocks noChangeArrowheads="1"/>
          </p:cNvSpPr>
          <p:nvPr/>
        </p:nvSpPr>
        <p:spPr bwMode="auto">
          <a:xfrm flipH="1">
            <a:off x="1644650" y="3462338"/>
            <a:ext cx="148113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核心产品三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17"/>
          <p:cNvSpPr>
            <a:spLocks noChangeArrowheads="1"/>
          </p:cNvSpPr>
          <p:nvPr/>
        </p:nvSpPr>
        <p:spPr bwMode="auto">
          <a:xfrm>
            <a:off x="1643063" y="3735388"/>
            <a:ext cx="1506537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algn="r"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在此录入上述图表的描述说明，在此录入图表的描述说明。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59"/>
          <p:cNvSpPr txBox="1">
            <a:spLocks noChangeArrowheads="1"/>
          </p:cNvSpPr>
          <p:nvPr/>
        </p:nvSpPr>
        <p:spPr bwMode="auto">
          <a:xfrm flipH="1">
            <a:off x="6950075" y="1141413"/>
            <a:ext cx="13223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附属产品一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7"/>
          <p:cNvSpPr>
            <a:spLocks noChangeArrowheads="1"/>
          </p:cNvSpPr>
          <p:nvPr/>
        </p:nvSpPr>
        <p:spPr bwMode="auto">
          <a:xfrm>
            <a:off x="6948488" y="14351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59"/>
          <p:cNvSpPr txBox="1">
            <a:spLocks noChangeArrowheads="1"/>
          </p:cNvSpPr>
          <p:nvPr/>
        </p:nvSpPr>
        <p:spPr bwMode="auto">
          <a:xfrm flipH="1">
            <a:off x="6950075" y="2333625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附属产品二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6948488" y="2603500"/>
            <a:ext cx="1506537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6950075" y="3340100"/>
            <a:ext cx="13223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 eaLnBrk="0" hangingPunct="0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附属产品三</a:t>
            </a:r>
            <a:endParaRPr lang="en-US" altLang="ko-KR" sz="13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17"/>
          <p:cNvSpPr>
            <a:spLocks noChangeArrowheads="1"/>
          </p:cNvSpPr>
          <p:nvPr/>
        </p:nvSpPr>
        <p:spPr bwMode="auto">
          <a:xfrm>
            <a:off x="6948488" y="3624263"/>
            <a:ext cx="1506537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997" tIns="39500" rIns="78997" bIns="39500">
            <a:spAutoFit/>
          </a:bodyPr>
          <a:lstStyle/>
          <a:p>
            <a:pPr defTabSz="788988">
              <a:lnSpc>
                <a:spcPct val="11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在此录入上述图表的综合描述说明，在此录入。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391025" y="3162300"/>
            <a:ext cx="1230313" cy="1331913"/>
          </a:xfrm>
          <a:custGeom>
            <a:avLst/>
            <a:gdLst>
              <a:gd name="T0" fmla="*/ 2147483647 w 957"/>
              <a:gd name="T1" fmla="*/ 2147483647 h 1020"/>
              <a:gd name="T2" fmla="*/ 2147483647 w 957"/>
              <a:gd name="T3" fmla="*/ 2147483647 h 1020"/>
              <a:gd name="T4" fmla="*/ 2147483647 w 957"/>
              <a:gd name="T5" fmla="*/ 2147483647 h 1020"/>
              <a:gd name="T6" fmla="*/ 2147483647 w 957"/>
              <a:gd name="T7" fmla="*/ 2147483647 h 1020"/>
              <a:gd name="T8" fmla="*/ 2147483647 w 957"/>
              <a:gd name="T9" fmla="*/ 2147483647 h 1020"/>
              <a:gd name="T10" fmla="*/ 2147483647 w 957"/>
              <a:gd name="T11" fmla="*/ 2147483647 h 1020"/>
              <a:gd name="T12" fmla="*/ 2147483647 w 957"/>
              <a:gd name="T13" fmla="*/ 2147483647 h 1020"/>
              <a:gd name="T14" fmla="*/ 2147483647 w 957"/>
              <a:gd name="T15" fmla="*/ 2147483647 h 1020"/>
              <a:gd name="T16" fmla="*/ 2147483647 w 957"/>
              <a:gd name="T17" fmla="*/ 2147483647 h 1020"/>
              <a:gd name="T18" fmla="*/ 2147483647 w 957"/>
              <a:gd name="T19" fmla="*/ 2147483647 h 1020"/>
              <a:gd name="T20" fmla="*/ 2147483647 w 957"/>
              <a:gd name="T21" fmla="*/ 2147483647 h 1020"/>
              <a:gd name="T22" fmla="*/ 2147483647 w 957"/>
              <a:gd name="T23" fmla="*/ 2147483647 h 1020"/>
              <a:gd name="T24" fmla="*/ 2147483647 w 957"/>
              <a:gd name="T25" fmla="*/ 2147483647 h 1020"/>
              <a:gd name="T26" fmla="*/ 2147483647 w 957"/>
              <a:gd name="T27" fmla="*/ 2147483647 h 1020"/>
              <a:gd name="T28" fmla="*/ 2147483647 w 957"/>
              <a:gd name="T29" fmla="*/ 2147483647 h 1020"/>
              <a:gd name="T30" fmla="*/ 2147483647 w 957"/>
              <a:gd name="T31" fmla="*/ 2147483647 h 1020"/>
              <a:gd name="T32" fmla="*/ 2147483647 w 957"/>
              <a:gd name="T33" fmla="*/ 2147483647 h 1020"/>
              <a:gd name="T34" fmla="*/ 2147483647 w 957"/>
              <a:gd name="T35" fmla="*/ 2147483647 h 1020"/>
              <a:gd name="T36" fmla="*/ 2147483647 w 957"/>
              <a:gd name="T37" fmla="*/ 2147483647 h 1020"/>
              <a:gd name="T38" fmla="*/ 2147483647 w 957"/>
              <a:gd name="T39" fmla="*/ 2147483647 h 1020"/>
              <a:gd name="T40" fmla="*/ 2147483647 w 957"/>
              <a:gd name="T41" fmla="*/ 2147483647 h 1020"/>
              <a:gd name="T42" fmla="*/ 2147483647 w 957"/>
              <a:gd name="T43" fmla="*/ 2147483647 h 1020"/>
              <a:gd name="T44" fmla="*/ 2147483647 w 957"/>
              <a:gd name="T45" fmla="*/ 2147483647 h 1020"/>
              <a:gd name="T46" fmla="*/ 2147483647 w 957"/>
              <a:gd name="T47" fmla="*/ 2147483647 h 1020"/>
              <a:gd name="T48" fmla="*/ 2147483647 w 957"/>
              <a:gd name="T49" fmla="*/ 2147483647 h 1020"/>
              <a:gd name="T50" fmla="*/ 2147483647 w 957"/>
              <a:gd name="T51" fmla="*/ 2147483647 h 1020"/>
              <a:gd name="T52" fmla="*/ 2147483647 w 957"/>
              <a:gd name="T53" fmla="*/ 2147483647 h 1020"/>
              <a:gd name="T54" fmla="*/ 2147483647 w 957"/>
              <a:gd name="T55" fmla="*/ 2147483647 h 1020"/>
              <a:gd name="T56" fmla="*/ 2147483647 w 957"/>
              <a:gd name="T57" fmla="*/ 2147483647 h 1020"/>
              <a:gd name="T58" fmla="*/ 2147483647 w 957"/>
              <a:gd name="T59" fmla="*/ 2147483647 h 1020"/>
              <a:gd name="T60" fmla="*/ 2147483647 w 957"/>
              <a:gd name="T61" fmla="*/ 2147483647 h 1020"/>
              <a:gd name="T62" fmla="*/ 2147483647 w 957"/>
              <a:gd name="T63" fmla="*/ 2147483647 h 1020"/>
              <a:gd name="T64" fmla="*/ 2147483647 w 957"/>
              <a:gd name="T65" fmla="*/ 2147483647 h 1020"/>
              <a:gd name="T66" fmla="*/ 2147483647 w 957"/>
              <a:gd name="T67" fmla="*/ 2147483647 h 1020"/>
              <a:gd name="T68" fmla="*/ 2147483647 w 957"/>
              <a:gd name="T69" fmla="*/ 2147483647 h 1020"/>
              <a:gd name="T70" fmla="*/ 2147483647 w 957"/>
              <a:gd name="T71" fmla="*/ 2147483647 h 1020"/>
              <a:gd name="T72" fmla="*/ 2147483647 w 957"/>
              <a:gd name="T73" fmla="*/ 2147483647 h 1020"/>
              <a:gd name="T74" fmla="*/ 2147483647 w 957"/>
              <a:gd name="T75" fmla="*/ 2147483647 h 1020"/>
              <a:gd name="T76" fmla="*/ 2147483647 w 957"/>
              <a:gd name="T77" fmla="*/ 2147483647 h 1020"/>
              <a:gd name="T78" fmla="*/ 2147483647 w 957"/>
              <a:gd name="T79" fmla="*/ 2147483647 h 1020"/>
              <a:gd name="T80" fmla="*/ 2147483647 w 957"/>
              <a:gd name="T81" fmla="*/ 2147483647 h 1020"/>
              <a:gd name="T82" fmla="*/ 2147483647 w 957"/>
              <a:gd name="T83" fmla="*/ 2147483647 h 1020"/>
              <a:gd name="T84" fmla="*/ 2147483647 w 957"/>
              <a:gd name="T85" fmla="*/ 2147483647 h 1020"/>
              <a:gd name="T86" fmla="*/ 2147483647 w 957"/>
              <a:gd name="T87" fmla="*/ 2147483647 h 1020"/>
              <a:gd name="T88" fmla="*/ 2147483647 w 957"/>
              <a:gd name="T89" fmla="*/ 2147483647 h 1020"/>
              <a:gd name="T90" fmla="*/ 2147483647 w 957"/>
              <a:gd name="T91" fmla="*/ 2147483647 h 1020"/>
              <a:gd name="T92" fmla="*/ 2147483647 w 957"/>
              <a:gd name="T93" fmla="*/ 2147483647 h 1020"/>
              <a:gd name="T94" fmla="*/ 2147483647 w 957"/>
              <a:gd name="T95" fmla="*/ 2147483647 h 1020"/>
              <a:gd name="T96" fmla="*/ 2147483647 w 957"/>
              <a:gd name="T97" fmla="*/ 2147483647 h 1020"/>
              <a:gd name="T98" fmla="*/ 2147483647 w 957"/>
              <a:gd name="T99" fmla="*/ 2147483647 h 1020"/>
              <a:gd name="T100" fmla="*/ 2147483647 w 957"/>
              <a:gd name="T101" fmla="*/ 2147483647 h 1020"/>
              <a:gd name="T102" fmla="*/ 2147483647 w 957"/>
              <a:gd name="T103" fmla="*/ 2147483647 h 1020"/>
              <a:gd name="T104" fmla="*/ 2147483647 w 957"/>
              <a:gd name="T105" fmla="*/ 2147483647 h 1020"/>
              <a:gd name="T106" fmla="*/ 2147483647 w 957"/>
              <a:gd name="T107" fmla="*/ 2147483647 h 1020"/>
              <a:gd name="T108" fmla="*/ 2147483647 w 957"/>
              <a:gd name="T109" fmla="*/ 2147483647 h 1020"/>
              <a:gd name="T110" fmla="*/ 2147483647 w 957"/>
              <a:gd name="T111" fmla="*/ 2147483647 h 1020"/>
              <a:gd name="T112" fmla="*/ 2147483647 w 957"/>
              <a:gd name="T113" fmla="*/ 2147483647 h 102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7"/>
              <a:gd name="T172" fmla="*/ 0 h 1020"/>
              <a:gd name="T173" fmla="*/ 957 w 957"/>
              <a:gd name="T174" fmla="*/ 1020 h 102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21920" tIns="60960" rIns="121920" bIns="60960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4578924" y="2407680"/>
            <a:ext cx="643030" cy="6523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372638" y="1606523"/>
            <a:ext cx="748621" cy="7602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224608" y="1392157"/>
            <a:ext cx="929513" cy="9409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384040" y="2610891"/>
            <a:ext cx="691929" cy="70186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72721" y="2502026"/>
            <a:ext cx="676047" cy="685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2" y="760412"/>
              <a:ext cx="3825877" cy="3825877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4148138" y="2030413"/>
            <a:ext cx="369887" cy="37782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4" name="椭圆 83"/>
          <p:cNvSpPr>
            <a:spLocks noChangeArrowheads="1"/>
          </p:cNvSpPr>
          <p:nvPr/>
        </p:nvSpPr>
        <p:spPr bwMode="auto">
          <a:xfrm>
            <a:off x="3967163" y="1649413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5" name="椭圆 84"/>
          <p:cNvSpPr>
            <a:spLocks noChangeArrowheads="1"/>
          </p:cNvSpPr>
          <p:nvPr/>
        </p:nvSpPr>
        <p:spPr bwMode="auto">
          <a:xfrm>
            <a:off x="5973763" y="2422525"/>
            <a:ext cx="254000" cy="2603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5173663" y="1925638"/>
            <a:ext cx="222250" cy="22701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4230688" y="3240088"/>
            <a:ext cx="287337" cy="2921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8" name="椭圆 87"/>
          <p:cNvSpPr>
            <a:spLocks noChangeArrowheads="1"/>
          </p:cNvSpPr>
          <p:nvPr/>
        </p:nvSpPr>
        <p:spPr bwMode="auto">
          <a:xfrm>
            <a:off x="5114925" y="2774950"/>
            <a:ext cx="173038" cy="1778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5827713" y="1520825"/>
            <a:ext cx="204787" cy="2063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0" name="椭圆 89"/>
          <p:cNvSpPr>
            <a:spLocks noChangeArrowheads="1"/>
          </p:cNvSpPr>
          <p:nvPr/>
        </p:nvSpPr>
        <p:spPr bwMode="auto">
          <a:xfrm>
            <a:off x="3195638" y="1241425"/>
            <a:ext cx="214312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3189288" y="2346325"/>
            <a:ext cx="211137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189288" y="3468688"/>
            <a:ext cx="211137" cy="2190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3" name="椭圆 102"/>
          <p:cNvSpPr>
            <a:spLocks noChangeArrowheads="1"/>
          </p:cNvSpPr>
          <p:nvPr/>
        </p:nvSpPr>
        <p:spPr bwMode="auto">
          <a:xfrm>
            <a:off x="6648450" y="1209675"/>
            <a:ext cx="212725" cy="2174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4" name="椭圆 103"/>
          <p:cNvSpPr>
            <a:spLocks noChangeArrowheads="1"/>
          </p:cNvSpPr>
          <p:nvPr/>
        </p:nvSpPr>
        <p:spPr bwMode="auto">
          <a:xfrm>
            <a:off x="6656388" y="2351088"/>
            <a:ext cx="214312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5" name="椭圆 104"/>
          <p:cNvSpPr>
            <a:spLocks noChangeArrowheads="1"/>
          </p:cNvSpPr>
          <p:nvPr/>
        </p:nvSpPr>
        <p:spPr bwMode="auto">
          <a:xfrm>
            <a:off x="6648450" y="3360738"/>
            <a:ext cx="212725" cy="2174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5372100" y="2251075"/>
            <a:ext cx="82550" cy="82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8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6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8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8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7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7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200"/>
                            </p:stCondLst>
                            <p:childTnLst>
                              <p:par>
                                <p:cTn id="1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7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62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67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7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20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64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9" grpId="0" animBg="1"/>
      <p:bldP spid="103" grpId="0" animBg="1"/>
      <p:bldP spid="104" grpId="0" animBg="1"/>
      <p:bldP spid="105" grpId="0" animBg="1"/>
      <p:bldP spid="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98663"/>
            <a:ext cx="25209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当前形势分析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7257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300037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7501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5433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728913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05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2493963" y="1724025"/>
            <a:ext cx="1076325" cy="1093788"/>
            <a:chOff x="2262782" y="1446400"/>
            <a:chExt cx="1301106" cy="1301106"/>
          </a:xfrm>
        </p:grpSpPr>
        <p:sp>
          <p:nvSpPr>
            <p:cNvPr id="64522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79005" tIns="39503" rIns="79005" bIns="39503" anchor="ctr"/>
            <a:lstStyle/>
            <a:p>
              <a:pPr algn="ctr" defTabSz="788988"/>
              <a:endParaRPr lang="zh-CN" altLang="en-US" sz="16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6" name="KSO_Shape"/>
            <p:cNvSpPr>
              <a:spLocks/>
            </p:cNvSpPr>
            <p:nvPr/>
          </p:nvSpPr>
          <p:spPr bwMode="auto">
            <a:xfrm>
              <a:off x="2567908" y="1757986"/>
              <a:ext cx="690853" cy="660939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74750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7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1"/>
          <p:cNvSpPr txBox="1">
            <a:spLocks noChangeArrowheads="1"/>
          </p:cNvSpPr>
          <p:nvPr/>
        </p:nvSpPr>
        <p:spPr bwMode="auto">
          <a:xfrm>
            <a:off x="2306638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收入来源一</a:t>
            </a:r>
          </a:p>
        </p:txBody>
      </p:sp>
      <p:sp>
        <p:nvSpPr>
          <p:cNvPr id="45" name="TextBox 2"/>
          <p:cNvSpPr txBox="1">
            <a:spLocks noChangeArrowheads="1"/>
          </p:cNvSpPr>
          <p:nvPr/>
        </p:nvSpPr>
        <p:spPr bwMode="auto">
          <a:xfrm>
            <a:off x="2009775" y="362743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35325" y="4056063"/>
            <a:ext cx="8128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收入来源二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52900" y="4056063"/>
            <a:ext cx="815975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收入来源三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72063" y="4056063"/>
            <a:ext cx="814387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收入来源四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09775" y="3316288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09775" y="30067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9775" y="2697163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9775" y="238760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09775" y="2076450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9775" y="17621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2247900" y="1516063"/>
            <a:ext cx="3692525" cy="2479675"/>
            <a:chOff x="1126939" y="1350372"/>
            <a:chExt cx="4464496" cy="295232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26939" y="3934131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56556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19510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282653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45796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08939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171894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09775" y="1457325"/>
            <a:ext cx="1793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009775" y="3938588"/>
            <a:ext cx="1793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63800" y="1825625"/>
            <a:ext cx="534988" cy="217011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463800" y="1978025"/>
            <a:ext cx="534988" cy="2017713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375025" y="2446338"/>
            <a:ext cx="536575" cy="1549400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375025" y="2697163"/>
            <a:ext cx="536575" cy="1298575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294188" y="2911475"/>
            <a:ext cx="534987" cy="1084263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4294188" y="3316288"/>
            <a:ext cx="534987" cy="679450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216525" y="3065463"/>
            <a:ext cx="534988" cy="930275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216525" y="3267075"/>
            <a:ext cx="534988" cy="728663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  <a:effectLst>
            <a:outerShdw dist="101600" dir="8400003" sx="105000" sy="105000" algn="tr" rotWithShape="0">
              <a:srgbClr val="000000">
                <a:alpha val="39998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307138" y="1816100"/>
            <a:ext cx="2027237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2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 点击输入简要文字解说，解说文字尽量概括精炼，不用多余的文字修饰，简洁精准的 解说所提炼的核心概念。 点击输入简要文字解说，解说文字尽量概括精炼，不用多余的文字修饰。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307138" y="1409700"/>
            <a:ext cx="1701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7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点击输入标题文本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288088" y="3000375"/>
            <a:ext cx="1881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 sz="2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18,500,000</a:t>
            </a:r>
            <a:endParaRPr lang="zh-CN" altLang="en-US" sz="26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307138" y="2801938"/>
            <a:ext cx="11938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全年总额：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316663" y="3765550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毛利润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316663" y="4054475"/>
            <a:ext cx="5238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纯利润</a:t>
            </a: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333875" y="2676525"/>
            <a:ext cx="4699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350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406775" y="2227263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5246688" y="28527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865313" y="4075113"/>
            <a:ext cx="4413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ctr" defTabSz="788988"/>
            <a:r>
              <a:rPr lang="zh-CN" altLang="en-US" sz="800">
                <a:latin typeface="微软雅黑" pitchFamily="34" charset="-122"/>
                <a:ea typeface="微软雅黑" pitchFamily="34" charset="-122"/>
              </a:rPr>
              <a:t>（万元）</a:t>
            </a:r>
          </a:p>
        </p:txBody>
      </p:sp>
      <p:sp>
        <p:nvSpPr>
          <p:cNvPr id="49" name="TextBox 9"/>
          <p:cNvSpPr txBox="1">
            <a:spLocks noChangeArrowheads="1"/>
          </p:cNvSpPr>
          <p:nvPr/>
        </p:nvSpPr>
        <p:spPr bwMode="auto">
          <a:xfrm>
            <a:off x="2555875" y="2057400"/>
            <a:ext cx="3508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0" name="TextBox 9"/>
          <p:cNvSpPr txBox="1">
            <a:spLocks noChangeArrowheads="1"/>
          </p:cNvSpPr>
          <p:nvPr/>
        </p:nvSpPr>
        <p:spPr bwMode="auto">
          <a:xfrm>
            <a:off x="3465513" y="2763838"/>
            <a:ext cx="3508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1" name="TextBox 9"/>
          <p:cNvSpPr txBox="1">
            <a:spLocks noChangeArrowheads="1"/>
          </p:cNvSpPr>
          <p:nvPr/>
        </p:nvSpPr>
        <p:spPr bwMode="auto">
          <a:xfrm>
            <a:off x="4386263" y="3376613"/>
            <a:ext cx="350837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5292725" y="3357563"/>
            <a:ext cx="349250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240</a:t>
            </a:r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840538" y="3787775"/>
            <a:ext cx="317500" cy="153988"/>
          </a:xfrm>
          <a:prstGeom prst="rect">
            <a:avLst/>
          </a:prstGeom>
          <a:solidFill>
            <a:srgbClr val="BFBFBF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6840538" y="4067175"/>
            <a:ext cx="317500" cy="155575"/>
          </a:xfrm>
          <a:prstGeom prst="rect">
            <a:avLst/>
          </a:prstGeom>
          <a:solidFill>
            <a:schemeClr val="accent1"/>
          </a:solidFill>
          <a:ln w="25400" algn="ctr">
            <a:noFill/>
            <a:miter lim="800000"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2508250" y="1620838"/>
            <a:ext cx="4699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700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4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1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9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200"/>
                            </p:stCondLst>
                            <p:childTnLst>
                              <p:par>
                                <p:cTn id="9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4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6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10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400"/>
                            </p:stCondLst>
                            <p:childTnLst>
                              <p:par>
                                <p:cTn id="1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6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200"/>
                            </p:stCondLst>
                            <p:childTnLst>
                              <p:par>
                                <p:cTn id="1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300"/>
                            </p:stCondLst>
                            <p:childTnLst>
                              <p:par>
                                <p:cTn id="1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6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1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600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21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5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9" grpId="0"/>
      <p:bldP spid="40" grpId="0"/>
      <p:bldP spid="42" grpId="0"/>
      <p:bldP spid="43" grpId="0"/>
      <p:bldP spid="44" grpId="0"/>
      <p:bldP spid="48" grpId="0"/>
      <p:bldP spid="49" grpId="0"/>
      <p:bldP spid="50" grpId="0"/>
      <p:bldP spid="51" grpId="0"/>
      <p:bldP spid="52" grpId="0"/>
      <p:bldP spid="53" grpId="0" animBg="1"/>
      <p:bldP spid="54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944563" y="835025"/>
            <a:ext cx="7312025" cy="3754438"/>
          </a:xfrm>
          <a:prstGeom prst="roundRect">
            <a:avLst>
              <a:gd name="adj" fmla="val 3926"/>
            </a:avLst>
          </a:prstGeom>
          <a:solidFill>
            <a:srgbClr val="F2F2F2"/>
          </a:solidFill>
          <a:ln w="38100" algn="ctr">
            <a:solidFill>
              <a:schemeClr val="accent1"/>
            </a:solidFill>
            <a:round/>
            <a:headEnd/>
            <a:tailEnd/>
          </a:ln>
        </p:spPr>
        <p:txBody>
          <a:bodyPr lIns="68589" tIns="34295" rIns="68589" bIns="34295"/>
          <a:lstStyle/>
          <a:p>
            <a:pPr defTabSz="612775"/>
            <a:endParaRPr lang="zh-CN" altLang="en-US">
              <a:latin typeface="Calibri" pitchFamily="34" charset="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331913" y="1306513"/>
            <a:ext cx="4271962" cy="283051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54438" tIns="27219" rIns="54438" bIns="27219">
            <a:spAutoFit/>
          </a:bodyPr>
          <a:lstStyle/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岁月流转，时光飞逝，转眼间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年的工作又接近尾声。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回首过去一年的工作，经过全体领导及员工的共同努力，公司经营业绩保持良好，行业地位、社会形象日渐提升，各项工作全面发展。今年，面对经济下行所带来的影响，公司上下团结一致，奋力拼搏，打了一场漂亮的安全效益翻身仗。我们不仅在上半年实现了扭亏为赢，而且全年销售收入突破了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亿元，标志着公司迈上了一个新台阶，步入了一个新的发展阶段。</a:t>
            </a:r>
          </a:p>
          <a:p>
            <a:pPr defTabSz="685800"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 新起点、新希望。站在</a:t>
            </a:r>
            <a:r>
              <a:rPr lang="en-US" altLang="zh-CN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sz="1100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49425" y="608013"/>
            <a:ext cx="1395413" cy="455612"/>
            <a:chOff x="2332469" y="809238"/>
            <a:chExt cx="1859969" cy="608493"/>
          </a:xfrm>
        </p:grpSpPr>
        <p:sp>
          <p:nvSpPr>
            <p:cNvPr id="15366" name="圆角矩形 4"/>
            <p:cNvSpPr>
              <a:spLocks noChangeArrowheads="1"/>
            </p:cNvSpPr>
            <p:nvPr/>
          </p:nvSpPr>
          <p:spPr bwMode="auto">
            <a:xfrm>
              <a:off x="2332469" y="809238"/>
              <a:ext cx="1859969" cy="6084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9050" algn="ctr">
              <a:noFill/>
              <a:round/>
              <a:headEnd/>
              <a:tailEnd/>
            </a:ln>
          </p:spPr>
          <p:txBody>
            <a:bodyPr lIns="81623" tIns="40811" rIns="81623" bIns="40811"/>
            <a:lstStyle/>
            <a:p>
              <a:pPr algn="ctr" defTabSz="815975"/>
              <a:endParaRPr lang="zh-CN" altLang="en-US" sz="2100">
                <a:solidFill>
                  <a:schemeClr val="bg1"/>
                </a:solidFill>
                <a:latin typeface="Calibri Light"/>
                <a:ea typeface="微软雅黑" pitchFamily="34" charset="-122"/>
              </a:endParaRPr>
            </a:p>
          </p:txBody>
        </p:sp>
        <p:sp>
          <p:nvSpPr>
            <p:cNvPr id="15367" name="矩形 5"/>
            <p:cNvSpPr>
              <a:spLocks noChangeArrowheads="1"/>
            </p:cNvSpPr>
            <p:nvPr/>
          </p:nvSpPr>
          <p:spPr bwMode="auto">
            <a:xfrm>
              <a:off x="2605177" y="923027"/>
              <a:ext cx="1276709" cy="37956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lIns="68589" tIns="34295" rIns="68589" bIns="34295" anchor="ctr"/>
            <a:lstStyle/>
            <a:p>
              <a:pPr algn="ctr" defTabSz="685800"/>
              <a:r>
                <a:rPr lang="zh-CN" altLang="en-US" sz="2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前 言</a:t>
              </a:r>
            </a:p>
          </p:txBody>
        </p:sp>
      </p:grp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5946775" y="1403350"/>
            <a:ext cx="1960563" cy="1241425"/>
          </a:xfrm>
          <a:prstGeom prst="roundRect">
            <a:avLst>
              <a:gd name="adj" fmla="val 1666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5946775" y="2790825"/>
            <a:ext cx="1960563" cy="1243013"/>
          </a:xfrm>
          <a:prstGeom prst="roundRect">
            <a:avLst>
              <a:gd name="adj" fmla="val 1666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12700" algn="ctr">
            <a:noFill/>
            <a:miter lim="800000"/>
            <a:headEnd/>
            <a:tailEnd/>
          </a:ln>
        </p:spPr>
        <p:txBody>
          <a:bodyPr lIns="68589" tIns="34295" rIns="68589" bIns="34295" anchor="ctr"/>
          <a:lstStyle/>
          <a:p>
            <a:pPr algn="ctr" defTabSz="685800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2450" y="1520825"/>
            <a:ext cx="11334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培育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家门店，服务4000万居民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62450" y="2471738"/>
            <a:ext cx="11334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年销售额达到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亿元人民币，净利润达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亿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千万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362450" y="3490913"/>
            <a:ext cx="1133475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开设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个控股子公司，实施管理运营，员工总数达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500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人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853113" y="1676400"/>
            <a:ext cx="2443162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将疏通社区的资金流、信息流、物流阻碍，提供一体化社区服务，就是实践居民对美好生活的向往！</a:t>
            </a: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2882900" y="1593850"/>
            <a:ext cx="1389063" cy="85725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936875" y="2860675"/>
            <a:ext cx="135572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882900" y="3170238"/>
            <a:ext cx="1349375" cy="88106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2903538" y="1063625"/>
            <a:ext cx="1624012" cy="1654175"/>
            <a:chOff x="1865376" y="835152"/>
            <a:chExt cx="1969008" cy="1969008"/>
          </a:xfrm>
        </p:grpSpPr>
        <p:grpSp>
          <p:nvGrpSpPr>
            <p:cNvPr id="68" name="组合 67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8" name="TextBox 43"/>
            <p:cNvSpPr txBox="1">
              <a:spLocks noChangeArrowheads="1"/>
            </p:cNvSpPr>
            <p:nvPr/>
          </p:nvSpPr>
          <p:spPr bwMode="auto">
            <a:xfrm>
              <a:off x="2490916" y="1300004"/>
              <a:ext cx="1054757" cy="725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100</a:t>
              </a: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家门店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3481388" y="2392363"/>
            <a:ext cx="884237" cy="898525"/>
            <a:chOff x="2509485" y="2337659"/>
            <a:chExt cx="1068059" cy="1068059"/>
          </a:xfrm>
        </p:grpSpPr>
        <p:grpSp>
          <p:nvGrpSpPr>
            <p:cNvPr id="65" name="组合 64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6" name="同心圆 6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6" name="TextBox 52"/>
            <p:cNvSpPr txBox="1">
              <a:spLocks noChangeArrowheads="1"/>
            </p:cNvSpPr>
            <p:nvPr/>
          </p:nvSpPr>
          <p:spPr bwMode="auto">
            <a:xfrm>
              <a:off x="2535078" y="2508930"/>
              <a:ext cx="1025937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endParaRPr lang="en-US" altLang="zh-CN" sz="3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元年销售额</a:t>
              </a:r>
            </a:p>
          </p:txBody>
        </p:sp>
      </p:grpSp>
      <p:grpSp>
        <p:nvGrpSpPr>
          <p:cNvPr id="105" name="组合 104"/>
          <p:cNvGrpSpPr>
            <a:grpSpLocks/>
          </p:cNvGrpSpPr>
          <p:nvPr/>
        </p:nvGrpSpPr>
        <p:grpSpPr bwMode="auto">
          <a:xfrm>
            <a:off x="3489325" y="3475038"/>
            <a:ext cx="895350" cy="896937"/>
            <a:chOff x="2495829" y="3579862"/>
            <a:chExt cx="1081715" cy="1068059"/>
          </a:xfrm>
        </p:grpSpPr>
        <p:grpSp>
          <p:nvGrpSpPr>
            <p:cNvPr id="71" name="组合 70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2" name="同心圆 7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8644" name="TextBox 56"/>
            <p:cNvSpPr txBox="1">
              <a:spLocks noChangeArrowheads="1"/>
            </p:cNvSpPr>
            <p:nvPr/>
          </p:nvSpPr>
          <p:spPr bwMode="auto">
            <a:xfrm>
              <a:off x="2501541" y="3740656"/>
              <a:ext cx="1076003" cy="723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en-US" altLang="zh-CN" sz="3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  <a:p>
              <a:pPr algn="ctr" defTabSz="788988"/>
              <a:r>
                <a:rPr lang="zh-CN" altLang="en-US" sz="1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个子公司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671638" y="2105025"/>
            <a:ext cx="1204912" cy="1225550"/>
            <a:chOff x="792868" y="618113"/>
            <a:chExt cx="1314008" cy="1314008"/>
          </a:xfrm>
        </p:grpSpPr>
        <p:grpSp>
          <p:nvGrpSpPr>
            <p:cNvPr id="29" name="组合 28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grpSp>
          <p:nvGrpSpPr>
            <p:cNvPr id="68640" name="椭圆 29"/>
            <p:cNvGrpSpPr>
              <a:grpSpLocks/>
            </p:cNvGrpSpPr>
            <p:nvPr/>
          </p:nvGrpSpPr>
          <p:grpSpPr bwMode="auto">
            <a:xfrm>
              <a:off x="853553" y="676767"/>
              <a:ext cx="1197663" cy="1197663"/>
              <a:chOff x="445008" y="2139696"/>
              <a:chExt cx="1328928" cy="1328928"/>
            </a:xfrm>
          </p:grpSpPr>
          <p:pic>
            <p:nvPicPr>
              <p:cNvPr id="68641" name="椭圆 2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45008" y="2139696"/>
                <a:ext cx="1328928" cy="1328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8642" name="Text Box 100"/>
              <p:cNvSpPr txBox="1">
                <a:spLocks noChangeArrowheads="1"/>
              </p:cNvSpPr>
              <p:nvPr/>
            </p:nvSpPr>
            <p:spPr bwMode="auto">
              <a:xfrm>
                <a:off x="644533" y="2336515"/>
                <a:ext cx="932111" cy="932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79005" tIns="39503" rIns="79005" bIns="39503" anchor="ctr"/>
              <a:lstStyle/>
              <a:p>
                <a:pPr algn="ctr" defTabSz="788988"/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6578600" y="1250950"/>
            <a:ext cx="1120775" cy="365125"/>
            <a:chOff x="814328" y="3219334"/>
            <a:chExt cx="1356392" cy="432536"/>
          </a:xfrm>
        </p:grpSpPr>
        <p:grpSp>
          <p:nvGrpSpPr>
            <p:cNvPr id="68635" name="组合 74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9" name="圆角矩形 78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78" name="椭圆 77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36" name="TextBox 75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实现民通</a:t>
              </a:r>
              <a:endParaRPr lang="zh-CN" altLang="en-US" sz="12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5853113" y="2763838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五年后将持续经济拉动增长，促进产业融合，催生新型商业业态！</a:t>
            </a: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5853113" y="3794125"/>
            <a:ext cx="24431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just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将使公司成为就业大平台，社区大数据，成为市场经济下的政府好帮手！</a:t>
            </a: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569075" y="2287588"/>
            <a:ext cx="1120775" cy="365125"/>
            <a:chOff x="814328" y="3219334"/>
            <a:chExt cx="1356392" cy="432536"/>
          </a:xfrm>
        </p:grpSpPr>
        <p:grpSp>
          <p:nvGrpSpPr>
            <p:cNvPr id="68631" name="组合 8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0" name="圆角矩形 8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89" name="椭圆 88"/>
              <p:cNvSpPr>
                <a:spLocks noChangeArrowheads="1"/>
              </p:cNvSpPr>
              <p:nvPr/>
            </p:nvSpPr>
            <p:spPr bwMode="auto">
              <a:xfrm>
                <a:off x="2308011" y="3419152"/>
                <a:ext cx="277917" cy="281583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32" name="TextBox 86"/>
            <p:cNvSpPr txBox="1">
              <a:spLocks noChangeArrowheads="1"/>
            </p:cNvSpPr>
            <p:nvPr/>
          </p:nvSpPr>
          <p:spPr bwMode="auto">
            <a:xfrm>
              <a:off x="1223552" y="3332169"/>
              <a:ext cx="787706" cy="216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实现商通</a:t>
              </a: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>
            <a:off x="6569075" y="3314700"/>
            <a:ext cx="1120775" cy="361950"/>
            <a:chOff x="814328" y="3219334"/>
            <a:chExt cx="1356392" cy="432536"/>
          </a:xfrm>
        </p:grpSpPr>
        <p:grpSp>
          <p:nvGrpSpPr>
            <p:cNvPr id="68627" name="组合 92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96" name="椭圆 95"/>
              <p:cNvSpPr>
                <a:spLocks noChangeArrowheads="1"/>
              </p:cNvSpPr>
              <p:nvPr/>
            </p:nvSpPr>
            <p:spPr bwMode="auto">
              <a:xfrm>
                <a:off x="2308011" y="3420324"/>
                <a:ext cx="277917" cy="279238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8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68628" name="TextBox 93"/>
            <p:cNvSpPr txBox="1">
              <a:spLocks noChangeArrowheads="1"/>
            </p:cNvSpPr>
            <p:nvPr/>
          </p:nvSpPr>
          <p:spPr bwMode="auto">
            <a:xfrm>
              <a:off x="1223552" y="3331263"/>
              <a:ext cx="787706" cy="218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实现政通</a:t>
              </a:r>
              <a:endParaRPr lang="zh-CN" altLang="en-US" sz="12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45446E-6 L 0.17847 0.88793 " pathEditMode="relative" rAng="0" ptsTypes="AA">
                                      <p:cBhvr>
                                        <p:cTn id="15" dur="6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4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1" grpId="0"/>
      <p:bldP spid="23" grpId="0"/>
      <p:bldP spid="82" grpId="0"/>
      <p:bldP spid="8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59" name="组合 35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60" name="直接连接符 35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直接连接符 36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9" name="Straight Connector 29"/>
          <p:cNvCxnSpPr>
            <a:stCxn id="728" idx="2"/>
            <a:endCxn id="725" idx="2"/>
          </p:cNvCxnSpPr>
          <p:nvPr/>
        </p:nvCxnSpPr>
        <p:spPr>
          <a:xfrm flipH="1" flipV="1">
            <a:off x="268284325" y="893675188"/>
            <a:ext cx="392113" cy="84613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2" name="Straight Connector 29"/>
          <p:cNvCxnSpPr>
            <a:endCxn id="728" idx="2"/>
          </p:cNvCxnSpPr>
          <p:nvPr/>
        </p:nvCxnSpPr>
        <p:spPr>
          <a:xfrm>
            <a:off x="266244388" y="892998913"/>
            <a:ext cx="2432050" cy="1522412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5" name="Straight Connector 29"/>
          <p:cNvCxnSpPr>
            <a:cxnSpLocks noChangeShapeType="1"/>
          </p:cNvCxnSpPr>
          <p:nvPr/>
        </p:nvCxnSpPr>
        <p:spPr bwMode="auto">
          <a:xfrm flipH="1" flipV="1">
            <a:off x="264653713" y="893257675"/>
            <a:ext cx="1328737" cy="5180013"/>
          </a:xfrm>
          <a:prstGeom prst="line">
            <a:avLst/>
          </a:prstGeom>
          <a:noFill/>
          <a:ln w="6350" algn="ctr">
            <a:solidFill>
              <a:srgbClr val="0076A3"/>
            </a:solidFill>
            <a:miter lim="800000"/>
            <a:headEnd/>
            <a:tailEnd/>
          </a:ln>
        </p:spPr>
      </p:cxn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3969301" y="1172278"/>
            <a:ext cx="3159699" cy="2701592"/>
            <a:chOff x="720" y="839"/>
            <a:chExt cx="3740" cy="3146"/>
          </a:xfrm>
          <a:solidFill>
            <a:srgbClr val="F8F8F8"/>
          </a:solidFill>
        </p:grpSpPr>
        <p:sp>
          <p:nvSpPr>
            <p:cNvPr id="3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8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9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0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1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3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4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5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6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7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8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19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0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1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2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3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4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5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6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7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8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29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0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1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3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4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5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  <p:sp>
          <p:nvSpPr>
            <p:cNvPr id="6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 sz="1800">
                <a:latin typeface="Calibri" pitchFamily="34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7767638" y="2452688"/>
            <a:ext cx="252412" cy="2492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020050" y="2701925"/>
            <a:ext cx="1230313" cy="79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096125" y="2930525"/>
            <a:ext cx="252413" cy="2476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V="1">
            <a:off x="7348538" y="3170238"/>
            <a:ext cx="1901825" cy="79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656513" y="3644900"/>
            <a:ext cx="317500" cy="2047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974013" y="3644900"/>
            <a:ext cx="12763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043738" y="4121150"/>
            <a:ext cx="252412" cy="24923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7296150" y="4370388"/>
            <a:ext cx="195421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002463" y="2079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7002463" y="247015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9" name="矩形 78"/>
          <p:cNvSpPr>
            <a:spLocks noChangeArrowheads="1"/>
          </p:cNvSpPr>
          <p:nvPr/>
        </p:nvSpPr>
        <p:spPr bwMode="auto">
          <a:xfrm>
            <a:off x="7002463" y="2870200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7002463" y="3476625"/>
            <a:ext cx="8445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33" tIns="39517" rIns="79033" bIns="39517">
            <a:spAutoFit/>
          </a:bodyPr>
          <a:lstStyle/>
          <a:p>
            <a:pPr defTabSz="788988"/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682750" y="2168525"/>
            <a:ext cx="18446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33" tIns="39517" rIns="79033" bIns="39517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      您的内容打在这里，或者通过复制您的文本后，在此框中选择粘贴，并选择只保留文字。</a:t>
            </a:r>
          </a:p>
        </p:txBody>
      </p:sp>
      <p:sp>
        <p:nvSpPr>
          <p:cNvPr id="88" name="圆角矩形 87"/>
          <p:cNvSpPr>
            <a:spLocks noChangeArrowheads="1"/>
          </p:cNvSpPr>
          <p:nvPr/>
        </p:nvSpPr>
        <p:spPr bwMode="auto">
          <a:xfrm>
            <a:off x="1597025" y="1636713"/>
            <a:ext cx="2025650" cy="2498725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2" name="椭圆 91"/>
          <p:cNvSpPr>
            <a:spLocks noChangeArrowheads="1"/>
          </p:cNvSpPr>
          <p:nvPr/>
        </p:nvSpPr>
        <p:spPr bwMode="auto">
          <a:xfrm>
            <a:off x="1924050" y="1824038"/>
            <a:ext cx="185738" cy="1920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3" name="椭圆 92"/>
          <p:cNvSpPr>
            <a:spLocks noChangeArrowheads="1"/>
          </p:cNvSpPr>
          <p:nvPr/>
        </p:nvSpPr>
        <p:spPr bwMode="auto">
          <a:xfrm>
            <a:off x="2197100" y="19288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5" name="椭圆 94"/>
          <p:cNvSpPr>
            <a:spLocks noChangeArrowheads="1"/>
          </p:cNvSpPr>
          <p:nvPr/>
        </p:nvSpPr>
        <p:spPr bwMode="auto">
          <a:xfrm>
            <a:off x="2863850" y="1868488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6" name="椭圆 95"/>
          <p:cNvSpPr>
            <a:spLocks noChangeArrowheads="1"/>
          </p:cNvSpPr>
          <p:nvPr/>
        </p:nvSpPr>
        <p:spPr bwMode="auto">
          <a:xfrm>
            <a:off x="1641475" y="1665288"/>
            <a:ext cx="241300" cy="2460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7" name="椭圆 96"/>
          <p:cNvSpPr>
            <a:spLocks noChangeArrowheads="1"/>
          </p:cNvSpPr>
          <p:nvPr/>
        </p:nvSpPr>
        <p:spPr bwMode="auto">
          <a:xfrm>
            <a:off x="1898650" y="17018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8" name="椭圆 97"/>
          <p:cNvSpPr>
            <a:spLocks noChangeArrowheads="1"/>
          </p:cNvSpPr>
          <p:nvPr/>
        </p:nvSpPr>
        <p:spPr bwMode="auto">
          <a:xfrm>
            <a:off x="3167063" y="1812925"/>
            <a:ext cx="230187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99" name="椭圆 98"/>
          <p:cNvSpPr>
            <a:spLocks noChangeArrowheads="1"/>
          </p:cNvSpPr>
          <p:nvPr/>
        </p:nvSpPr>
        <p:spPr bwMode="auto">
          <a:xfrm>
            <a:off x="3471863" y="1508125"/>
            <a:ext cx="139700" cy="1428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0" name="椭圆 99"/>
          <p:cNvSpPr>
            <a:spLocks noChangeArrowheads="1"/>
          </p:cNvSpPr>
          <p:nvPr/>
        </p:nvSpPr>
        <p:spPr bwMode="auto">
          <a:xfrm>
            <a:off x="3300413" y="1608138"/>
            <a:ext cx="115887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1" name="组合 100"/>
          <p:cNvGrpSpPr>
            <a:grpSpLocks/>
          </p:cNvGrpSpPr>
          <p:nvPr/>
        </p:nvGrpSpPr>
        <p:grpSpPr bwMode="auto">
          <a:xfrm>
            <a:off x="1547813" y="1296988"/>
            <a:ext cx="1765300" cy="1009650"/>
            <a:chOff x="248579" y="3009008"/>
            <a:chExt cx="2133600" cy="1207008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0689" name="TextBox 102"/>
            <p:cNvSpPr txBox="1">
              <a:spLocks noChangeArrowheads="1"/>
            </p:cNvSpPr>
            <p:nvPr/>
          </p:nvSpPr>
          <p:spPr bwMode="auto">
            <a:xfrm>
              <a:off x="831865" y="3331636"/>
              <a:ext cx="1321987" cy="237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全国发展规划</a:t>
              </a:r>
              <a:endParaRPr lang="zh-CN" altLang="en-US" sz="1300" b="1">
                <a:solidFill>
                  <a:schemeClr val="accent1"/>
                </a:solidFill>
                <a:latin typeface="宋体" charset="-122"/>
                <a:ea typeface="微软雅黑" pitchFamily="34" charset="-122"/>
              </a:endParaRPr>
            </a:p>
          </p:txBody>
        </p:sp>
      </p:grpSp>
      <p:sp>
        <p:nvSpPr>
          <p:cNvPr id="94" name="椭圆 93"/>
          <p:cNvSpPr>
            <a:spLocks noChangeArrowheads="1"/>
          </p:cNvSpPr>
          <p:nvPr/>
        </p:nvSpPr>
        <p:spPr bwMode="auto">
          <a:xfrm>
            <a:off x="2339975" y="1797050"/>
            <a:ext cx="225425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1731963" y="1531938"/>
            <a:ext cx="114300" cy="1174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2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9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7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7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8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8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9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9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" grpId="0"/>
      <p:bldP spid="77" grpId="0"/>
      <p:bldP spid="78" grpId="0"/>
      <p:bldP spid="79" grpId="0"/>
      <p:bldP spid="80" grpId="0"/>
      <p:bldP spid="82" grpId="0"/>
      <p:bldP spid="82" grpId="1"/>
      <p:bldP spid="88" grpId="0" animBg="1"/>
      <p:bldP spid="92" grpId="0" animBg="1"/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94" grpId="0" animBg="1"/>
      <p:bldP spid="10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27475" y="1931988"/>
            <a:ext cx="29146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marL="0" lvl="1" defTabSz="788988"/>
            <a:r>
              <a:rPr lang="zh-CN" altLang="en-US" sz="31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明年计划于目标</a:t>
            </a:r>
          </a:p>
        </p:txBody>
      </p:sp>
      <p:sp>
        <p:nvSpPr>
          <p:cNvPr id="8" name="文本框 9"/>
          <p:cNvSpPr txBox="1">
            <a:spLocks noChangeArrowheads="1"/>
          </p:cNvSpPr>
          <p:nvPr/>
        </p:nvSpPr>
        <p:spPr bwMode="auto">
          <a:xfrm>
            <a:off x="4014788" y="2659063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成本预算</a:t>
            </a: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4014788" y="2933700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资金缺口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014788" y="3208338"/>
            <a:ext cx="1660525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融资计划</a:t>
            </a:r>
          </a:p>
        </p:txBody>
      </p:sp>
      <p:sp>
        <p:nvSpPr>
          <p:cNvPr id="11" name="文本框 9"/>
          <p:cNvSpPr txBox="1">
            <a:spLocks noChangeArrowheads="1"/>
          </p:cNvSpPr>
          <p:nvPr/>
        </p:nvSpPr>
        <p:spPr bwMode="auto">
          <a:xfrm>
            <a:off x="4014788" y="3476625"/>
            <a:ext cx="166052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49225" lvl="1" indent="-14922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资金主要用途</a:t>
            </a: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164138" y="2662238"/>
            <a:ext cx="1662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295275" indent="-295275" defTabSz="788988">
              <a:buFont typeface="Wingdings" pitchFamily="2" charset="2"/>
              <a:buChar char="l"/>
            </a:pPr>
            <a:r>
              <a:rPr lang="zh-CN" altLang="en-US" sz="1300">
                <a:latin typeface="微软雅黑" pitchFamily="34" charset="-122"/>
                <a:ea typeface="微软雅黑" pitchFamily="34" charset="-122"/>
              </a:rPr>
              <a:t>结束语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59063" y="2943225"/>
            <a:ext cx="7493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788988"/>
            <a:r>
              <a:rPr lang="en-US" altLang="zh-CN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PART 06</a:t>
            </a:r>
            <a:endParaRPr lang="zh-CN" altLang="en-US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V="1">
            <a:off x="3808413" y="1108075"/>
            <a:ext cx="0" cy="2808288"/>
          </a:xfrm>
          <a:prstGeom prst="line">
            <a:avLst/>
          </a:prstGeom>
          <a:noFill/>
          <a:ln w="12700" algn="ctr">
            <a:solidFill>
              <a:srgbClr val="B12725"/>
            </a:solidFill>
            <a:prstDash val="dash"/>
            <a:round/>
            <a:headEnd/>
            <a:tailEnd/>
          </a:ln>
        </p:spPr>
      </p:cxn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290763" y="1417638"/>
            <a:ext cx="1301750" cy="1301750"/>
            <a:chOff x="2262782" y="1446400"/>
            <a:chExt cx="1301106" cy="1301106"/>
          </a:xfrm>
        </p:grpSpPr>
        <p:sp>
          <p:nvSpPr>
            <p:cNvPr id="5" name="椭圆 4"/>
            <p:cNvSpPr>
              <a:spLocks noChangeArrowheads="1"/>
            </p:cNvSpPr>
            <p:nvPr/>
          </p:nvSpPr>
          <p:spPr bwMode="auto">
            <a:xfrm>
              <a:off x="2262782" y="1446400"/>
              <a:ext cx="1301106" cy="1301106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</p:spPr>
          <p:txBody>
            <a:bodyPr lIns="91438" tIns="45719" rIns="91438" bIns="45719" anchor="ctr"/>
            <a:lstStyle/>
            <a:p>
              <a:pPr algn="ctr">
                <a:defRPr/>
              </a:pPr>
              <a:endParaRPr lang="zh-CN" altLang="en-US" sz="1800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2523003" y="1820865"/>
              <a:ext cx="836198" cy="574391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9" name="直接连接符 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五角星 1"/>
          <p:cNvSpPr>
            <a:spLocks/>
          </p:cNvSpPr>
          <p:nvPr/>
        </p:nvSpPr>
        <p:spPr bwMode="auto">
          <a:xfrm>
            <a:off x="3009900" y="1824038"/>
            <a:ext cx="1790700" cy="1817687"/>
          </a:xfrm>
          <a:custGeom>
            <a:avLst/>
            <a:gdLst>
              <a:gd name="T0" fmla="*/ 418766 w 2165350"/>
              <a:gd name="T1" fmla="*/ 0 h 2165350"/>
              <a:gd name="T2" fmla="*/ 2 w 2165350"/>
              <a:gd name="T3" fmla="*/ 344751 h 2165350"/>
              <a:gd name="T4" fmla="*/ 159954 w 2165350"/>
              <a:gd name="T5" fmla="*/ 902570 h 2165350"/>
              <a:gd name="T6" fmla="*/ 677578 w 2165350"/>
              <a:gd name="T7" fmla="*/ 902570 h 2165350"/>
              <a:gd name="T8" fmla="*/ 837532 w 2165350"/>
              <a:gd name="T9" fmla="*/ 344751 h 216535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669138 w 2165350"/>
              <a:gd name="T16" fmla="*/ 827094 h 2165350"/>
              <a:gd name="T17" fmla="*/ 1496211 w 2165350"/>
              <a:gd name="T18" fmla="*/ 1654169 h 21653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5350" h="2165350">
                <a:moveTo>
                  <a:pt x="2" y="827088"/>
                </a:moveTo>
                <a:lnTo>
                  <a:pt x="827095" y="827094"/>
                </a:lnTo>
                <a:lnTo>
                  <a:pt x="1082675" y="0"/>
                </a:lnTo>
                <a:lnTo>
                  <a:pt x="1338255" y="827094"/>
                </a:lnTo>
                <a:lnTo>
                  <a:pt x="2165348" y="827088"/>
                </a:lnTo>
                <a:lnTo>
                  <a:pt x="1496213" y="1338253"/>
                </a:lnTo>
                <a:lnTo>
                  <a:pt x="1751806" y="2165343"/>
                </a:lnTo>
                <a:lnTo>
                  <a:pt x="1082675" y="1654169"/>
                </a:lnTo>
                <a:lnTo>
                  <a:pt x="413544" y="2165343"/>
                </a:lnTo>
                <a:lnTo>
                  <a:pt x="669137" y="1338253"/>
                </a:lnTo>
                <a:close/>
              </a:path>
            </a:pathLst>
          </a:custGeom>
          <a:noFill/>
          <a:ln w="76200" cap="flat" cmpd="sng" algn="ctr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" name="组合 2"/>
          <p:cNvGrpSpPr>
            <a:grpSpLocks/>
          </p:cNvGrpSpPr>
          <p:nvPr/>
        </p:nvGrpSpPr>
        <p:grpSpPr bwMode="auto">
          <a:xfrm>
            <a:off x="2879725" y="2106613"/>
            <a:ext cx="1754188" cy="1785937"/>
            <a:chOff x="3333600" y="2543929"/>
            <a:chExt cx="2121408" cy="2121408"/>
          </a:xfrm>
        </p:grpSpPr>
        <p:grpSp>
          <p:nvGrpSpPr>
            <p:cNvPr id="33" name="组合 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" name="同心圆 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2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3755" name="TextBox 4"/>
            <p:cNvSpPr txBox="1">
              <a:spLocks noChangeArrowheads="1"/>
            </p:cNvSpPr>
            <p:nvPr/>
          </p:nvSpPr>
          <p:spPr bwMode="auto">
            <a:xfrm>
              <a:off x="4224399" y="3109638"/>
              <a:ext cx="683459" cy="675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6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支出</a:t>
              </a:r>
              <a:endParaRPr lang="en-US" altLang="zh-CN" sz="1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6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en-US" altLang="zh-CN" sz="1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2593975" y="2227263"/>
            <a:ext cx="587375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3611563" y="1350963"/>
            <a:ext cx="587375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4640263" y="2227263"/>
            <a:ext cx="588962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233863" y="3438525"/>
            <a:ext cx="585787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998788" y="3427413"/>
            <a:ext cx="585787" cy="5969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47963" y="153987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管理成本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19713" y="2392363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其他成本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900613" y="3654425"/>
            <a:ext cx="8191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人员成本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90688" y="24209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办公成本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11375" y="3614738"/>
            <a:ext cx="8191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rPr>
              <a:t>营销成本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38838" y="1250950"/>
            <a:ext cx="2365375" cy="1022350"/>
            <a:chOff x="248764" y="3004920"/>
            <a:chExt cx="2859024" cy="1213104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3753" name="TextBox 19"/>
            <p:cNvSpPr txBox="1">
              <a:spLocks noChangeArrowheads="1"/>
            </p:cNvSpPr>
            <p:nvPr/>
          </p:nvSpPr>
          <p:spPr bwMode="auto">
            <a:xfrm>
              <a:off x="831046" y="3332684"/>
              <a:ext cx="2000712" cy="235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点击输入标题文本</a:t>
              </a: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24588" y="204628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224588" y="2738438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224588" y="3463925"/>
            <a:ext cx="20843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、点击输入简要文字内容，文字内容需概括精炼，不用多余的文字修饰，言简意赅的说明分项内容</a:t>
            </a:r>
            <a:r>
              <a:rPr lang="en-US" altLang="zh-CN" sz="900"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625850" y="1581150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605088" y="2424113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56138" y="2424113"/>
            <a:ext cx="55562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014663" y="3633788"/>
            <a:ext cx="554037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4243388" y="3638550"/>
            <a:ext cx="5572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4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3" name="直接连接符 14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15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椭圆 54"/>
          <p:cNvSpPr>
            <a:spLocks/>
          </p:cNvSpPr>
          <p:nvPr/>
        </p:nvSpPr>
        <p:spPr bwMode="auto">
          <a:xfrm>
            <a:off x="3619500" y="1881188"/>
            <a:ext cx="2879725" cy="1512887"/>
          </a:xfrm>
          <a:custGeom>
            <a:avLst/>
            <a:gdLst>
              <a:gd name="T0" fmla="*/ 18983 w 3477652"/>
              <a:gd name="T1" fmla="*/ 2417 h 1802173"/>
              <a:gd name="T2" fmla="*/ 1352810 w 3477652"/>
              <a:gd name="T3" fmla="*/ 19614 h 1802173"/>
              <a:gd name="T4" fmla="*/ 672514 w 3477652"/>
              <a:gd name="T5" fmla="*/ 750974 h 1802173"/>
              <a:gd name="T6" fmla="*/ 18983 w 3477652"/>
              <a:gd name="T7" fmla="*/ 2417 h 1802173"/>
              <a:gd name="T8" fmla="*/ 0 60000 65536"/>
              <a:gd name="T9" fmla="*/ 0 60000 65536"/>
              <a:gd name="T10" fmla="*/ 0 60000 65536"/>
              <a:gd name="T11" fmla="*/ 0 60000 65536"/>
              <a:gd name="T12" fmla="*/ 0 w 3477652"/>
              <a:gd name="T13" fmla="*/ 0 h 1802173"/>
              <a:gd name="T14" fmla="*/ 3477652 w 3477652"/>
              <a:gd name="T15" fmla="*/ 1802173 h 1802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63813" y="17287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用途一</a:t>
            </a: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3362325" y="1863725"/>
            <a:ext cx="1914525" cy="20638"/>
          </a:xfrm>
          <a:prstGeom prst="line">
            <a:avLst/>
          </a:prstGeom>
          <a:noFill/>
          <a:ln w="76200" algn="ctr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3859213" y="1662113"/>
            <a:ext cx="1498600" cy="1054100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4568825" y="1544638"/>
            <a:ext cx="627063" cy="1779587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4960938" y="1573213"/>
            <a:ext cx="669925" cy="1717675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 flipV="1">
            <a:off x="4733925" y="1609725"/>
            <a:ext cx="1465263" cy="1054100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5" name="直接连接符 12"/>
          <p:cNvCxnSpPr>
            <a:cxnSpLocks noChangeShapeType="1"/>
          </p:cNvCxnSpPr>
          <p:nvPr/>
        </p:nvCxnSpPr>
        <p:spPr bwMode="auto">
          <a:xfrm>
            <a:off x="5276850" y="1863725"/>
            <a:ext cx="1390650" cy="11113"/>
          </a:xfrm>
          <a:prstGeom prst="line">
            <a:avLst/>
          </a:prstGeom>
          <a:noFill/>
          <a:ln w="76200" algn="ctr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6" name="椭圆 13"/>
          <p:cNvSpPr>
            <a:spLocks noChangeArrowheads="1"/>
          </p:cNvSpPr>
          <p:nvPr/>
        </p:nvSpPr>
        <p:spPr bwMode="auto">
          <a:xfrm>
            <a:off x="3636963" y="2444750"/>
            <a:ext cx="546100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椭圆 14"/>
          <p:cNvSpPr>
            <a:spLocks noChangeArrowheads="1"/>
          </p:cNvSpPr>
          <p:nvPr/>
        </p:nvSpPr>
        <p:spPr bwMode="auto">
          <a:xfrm>
            <a:off x="4279900" y="3041650"/>
            <a:ext cx="549275" cy="55562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5364163" y="2978150"/>
            <a:ext cx="546100" cy="5524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5940425" y="2347913"/>
            <a:ext cx="546100" cy="5524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6188075" y="1617663"/>
            <a:ext cx="546100" cy="5540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306513" y="1962150"/>
            <a:ext cx="211296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981325" y="26955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用途二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722438" y="2930525"/>
            <a:ext cx="21145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735388" y="348138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用途三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78088" y="3717925"/>
            <a:ext cx="2109787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algn="r"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770563" y="3498850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用途四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564188" y="37353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454775" y="2713038"/>
            <a:ext cx="6540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用途五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48400" y="2947988"/>
            <a:ext cx="2111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59625" y="1819275"/>
            <a:ext cx="6540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用途六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6635750" y="2090738"/>
            <a:ext cx="2112963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</a:p>
        </p:txBody>
      </p:sp>
      <p:sp>
        <p:nvSpPr>
          <p:cNvPr id="7" name="椭圆 18"/>
          <p:cNvSpPr>
            <a:spLocks noChangeArrowheads="1"/>
          </p:cNvSpPr>
          <p:nvPr/>
        </p:nvSpPr>
        <p:spPr bwMode="auto">
          <a:xfrm>
            <a:off x="3251200" y="1517650"/>
            <a:ext cx="541338" cy="55403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3940175" y="938213"/>
            <a:ext cx="1909763" cy="1936750"/>
            <a:chOff x="3224784" y="886208"/>
            <a:chExt cx="2304288" cy="2304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75807" name="TextBox 21"/>
            <p:cNvSpPr txBox="1">
              <a:spLocks noChangeArrowheads="1"/>
            </p:cNvSpPr>
            <p:nvPr/>
          </p:nvSpPr>
          <p:spPr bwMode="auto">
            <a:xfrm>
              <a:off x="4084822" y="1615270"/>
              <a:ext cx="988373" cy="566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  <a:endPara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3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主要用途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800"/>
                            </p:stCondLst>
                            <p:childTnLst>
                              <p:par>
                                <p:cTn id="9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300"/>
                            </p:stCondLst>
                            <p:childTnLst>
                              <p:par>
                                <p:cTn id="9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00"/>
                            </p:stCondLst>
                            <p:childTnLst>
                              <p:par>
                                <p:cTn id="10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300"/>
                            </p:stCondLst>
                            <p:childTnLst>
                              <p:par>
                                <p:cTn id="1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5" grpId="0" animBg="1"/>
      <p:bldP spid="2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"/>
          <p:cNvGrpSpPr/>
          <p:nvPr/>
        </p:nvGrpSpPr>
        <p:grpSpPr>
          <a:xfrm>
            <a:off x="2246620" y="1397433"/>
            <a:ext cx="1663237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77293" y="1397433"/>
            <a:ext cx="166433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7409" y="1397433"/>
            <a:ext cx="1664524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39329" y="1397433"/>
            <a:ext cx="1664523" cy="16917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82875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9703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29238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59563" y="1941513"/>
            <a:ext cx="81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>
              <a:lnSpc>
                <a:spcPct val="150000"/>
              </a:lnSpc>
            </a:pP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5068888" y="2787650"/>
            <a:ext cx="414337" cy="4206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011863" y="2973388"/>
            <a:ext cx="230187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" name="椭圆 19"/>
          <p:cNvSpPr>
            <a:spLocks noChangeArrowheads="1"/>
          </p:cNvSpPr>
          <p:nvPr/>
        </p:nvSpPr>
        <p:spPr bwMode="auto">
          <a:xfrm>
            <a:off x="3394075" y="2974975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椭圆 20"/>
          <p:cNvSpPr>
            <a:spLocks noChangeArrowheads="1"/>
          </p:cNvSpPr>
          <p:nvPr/>
        </p:nvSpPr>
        <p:spPr bwMode="auto">
          <a:xfrm>
            <a:off x="3149600" y="3074988"/>
            <a:ext cx="114300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" name="椭圆 21"/>
          <p:cNvSpPr>
            <a:spLocks noChangeArrowheads="1"/>
          </p:cNvSpPr>
          <p:nvPr/>
        </p:nvSpPr>
        <p:spPr bwMode="auto">
          <a:xfrm>
            <a:off x="6391275" y="2978150"/>
            <a:ext cx="227013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3" name="椭圆 22"/>
          <p:cNvSpPr>
            <a:spLocks noChangeArrowheads="1"/>
          </p:cNvSpPr>
          <p:nvPr/>
        </p:nvSpPr>
        <p:spPr bwMode="auto">
          <a:xfrm>
            <a:off x="3816350" y="2973388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6704013" y="3084513"/>
            <a:ext cx="111125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468813" y="3001963"/>
            <a:ext cx="206375" cy="20955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椭圆 25"/>
          <p:cNvSpPr>
            <a:spLocks noChangeArrowheads="1"/>
          </p:cNvSpPr>
          <p:nvPr/>
        </p:nvSpPr>
        <p:spPr bwMode="auto">
          <a:xfrm>
            <a:off x="6846888" y="29733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椭圆 26"/>
          <p:cNvSpPr>
            <a:spLocks noChangeArrowheads="1"/>
          </p:cNvSpPr>
          <p:nvPr/>
        </p:nvSpPr>
        <p:spPr bwMode="auto">
          <a:xfrm>
            <a:off x="4716463" y="29813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7370763" y="3021013"/>
            <a:ext cx="111125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6162675" y="2820988"/>
            <a:ext cx="228600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2997200" y="3084513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5011738" y="284956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3937000" y="2927350"/>
            <a:ext cx="265113" cy="271463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5483225" y="2971800"/>
            <a:ext cx="227013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282825" y="2973388"/>
            <a:ext cx="227013" cy="233362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2047875" y="3084513"/>
            <a:ext cx="109538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3576638" y="2820988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7" name="椭圆 36"/>
          <p:cNvSpPr>
            <a:spLocks noChangeArrowheads="1"/>
          </p:cNvSpPr>
          <p:nvPr/>
        </p:nvSpPr>
        <p:spPr bwMode="auto">
          <a:xfrm>
            <a:off x="2682875" y="3019425"/>
            <a:ext cx="114300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6407150" y="2857500"/>
            <a:ext cx="112713" cy="114300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9" name="椭圆 38"/>
          <p:cNvSpPr>
            <a:spLocks noChangeArrowheads="1"/>
          </p:cNvSpPr>
          <p:nvPr/>
        </p:nvSpPr>
        <p:spPr bwMode="auto">
          <a:xfrm>
            <a:off x="7677150" y="29686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05163" y="3667125"/>
            <a:ext cx="3709987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2952750" y="3671888"/>
            <a:ext cx="146050" cy="611187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8 h 3822203"/>
              <a:gd name="T4" fmla="*/ 562 w 931331"/>
              <a:gd name="T5" fmla="*/ 28 h 3822203"/>
              <a:gd name="T6" fmla="*/ 322 w 931331"/>
              <a:gd name="T7" fmla="*/ 312 h 3822203"/>
              <a:gd name="T8" fmla="*/ 321 w 931331"/>
              <a:gd name="T9" fmla="*/ 321 h 3822203"/>
              <a:gd name="T10" fmla="*/ 319 w 931331"/>
              <a:gd name="T11" fmla="*/ 341 h 3822203"/>
              <a:gd name="T12" fmla="*/ 320 w 931331"/>
              <a:gd name="T13" fmla="*/ 346 h 3822203"/>
              <a:gd name="T14" fmla="*/ 318 w 931331"/>
              <a:gd name="T15" fmla="*/ 387 h 3822203"/>
              <a:gd name="T16" fmla="*/ 318 w 931331"/>
              <a:gd name="T17" fmla="*/ 929 h 3822203"/>
              <a:gd name="T18" fmla="*/ 92 w 931331"/>
              <a:gd name="T19" fmla="*/ 1248 h 3822203"/>
              <a:gd name="T20" fmla="*/ 92 w 931331"/>
              <a:gd name="T21" fmla="*/ 1253 h 3822203"/>
              <a:gd name="T22" fmla="*/ 318 w 931331"/>
              <a:gd name="T23" fmla="*/ 1570 h 3822203"/>
              <a:gd name="T24" fmla="*/ 318 w 931331"/>
              <a:gd name="T25" fmla="*/ 2112 h 3822203"/>
              <a:gd name="T26" fmla="*/ 320 w 931331"/>
              <a:gd name="T27" fmla="*/ 2148 h 3822203"/>
              <a:gd name="T28" fmla="*/ 319 w 931331"/>
              <a:gd name="T29" fmla="*/ 2151 h 3822203"/>
              <a:gd name="T30" fmla="*/ 321 w 931331"/>
              <a:gd name="T31" fmla="*/ 2167 h 3822203"/>
              <a:gd name="T32" fmla="*/ 322 w 931331"/>
              <a:gd name="T33" fmla="*/ 2183 h 3822203"/>
              <a:gd name="T34" fmla="*/ 562 w 931331"/>
              <a:gd name="T35" fmla="*/ 2464 h 3822203"/>
              <a:gd name="T36" fmla="*/ 563 w 931331"/>
              <a:gd name="T37" fmla="*/ 2464 h 3822203"/>
              <a:gd name="T38" fmla="*/ 563 w 931331"/>
              <a:gd name="T39" fmla="*/ 2499 h 3822203"/>
              <a:gd name="T40" fmla="*/ 307 w 931331"/>
              <a:gd name="T41" fmla="*/ 2405 h 3822203"/>
              <a:gd name="T42" fmla="*/ 226 w 931331"/>
              <a:gd name="T43" fmla="*/ 2068 h 3822203"/>
              <a:gd name="T44" fmla="*/ 226 w 931331"/>
              <a:gd name="T45" fmla="*/ 1592 h 3822203"/>
              <a:gd name="T46" fmla="*/ 184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79 w 931331"/>
              <a:gd name="T53" fmla="*/ 1127 h 3822203"/>
              <a:gd name="T54" fmla="*/ 226 w 931331"/>
              <a:gd name="T55" fmla="*/ 907 h 3822203"/>
              <a:gd name="T56" fmla="*/ 226 w 931331"/>
              <a:gd name="T57" fmla="*/ 431 h 3822203"/>
              <a:gd name="T58" fmla="*/ 307 w 931331"/>
              <a:gd name="T59" fmla="*/ 94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 flipH="1">
            <a:off x="7040563" y="3635375"/>
            <a:ext cx="141287" cy="612775"/>
          </a:xfrm>
          <a:custGeom>
            <a:avLst/>
            <a:gdLst>
              <a:gd name="T0" fmla="*/ 493 w 931331"/>
              <a:gd name="T1" fmla="*/ 0 h 3822203"/>
              <a:gd name="T2" fmla="*/ 493 w 931331"/>
              <a:gd name="T3" fmla="*/ 29 h 3822203"/>
              <a:gd name="T4" fmla="*/ 492 w 931331"/>
              <a:gd name="T5" fmla="*/ 29 h 3822203"/>
              <a:gd name="T6" fmla="*/ 282 w 931331"/>
              <a:gd name="T7" fmla="*/ 315 h 3822203"/>
              <a:gd name="T8" fmla="*/ 281 w 931331"/>
              <a:gd name="T9" fmla="*/ 324 h 3822203"/>
              <a:gd name="T10" fmla="*/ 280 w 931331"/>
              <a:gd name="T11" fmla="*/ 345 h 3822203"/>
              <a:gd name="T12" fmla="*/ 280 w 931331"/>
              <a:gd name="T13" fmla="*/ 350 h 3822203"/>
              <a:gd name="T14" fmla="*/ 278 w 931331"/>
              <a:gd name="T15" fmla="*/ 391 h 3822203"/>
              <a:gd name="T16" fmla="*/ 278 w 931331"/>
              <a:gd name="T17" fmla="*/ 939 h 3822203"/>
              <a:gd name="T18" fmla="*/ 81 w 931331"/>
              <a:gd name="T19" fmla="*/ 1261 h 3822203"/>
              <a:gd name="T20" fmla="*/ 81 w 931331"/>
              <a:gd name="T21" fmla="*/ 1266 h 3822203"/>
              <a:gd name="T22" fmla="*/ 278 w 931331"/>
              <a:gd name="T23" fmla="*/ 1587 h 3822203"/>
              <a:gd name="T24" fmla="*/ 278 w 931331"/>
              <a:gd name="T25" fmla="*/ 2134 h 3822203"/>
              <a:gd name="T26" fmla="*/ 280 w 931331"/>
              <a:gd name="T27" fmla="*/ 2170 h 3822203"/>
              <a:gd name="T28" fmla="*/ 280 w 931331"/>
              <a:gd name="T29" fmla="*/ 2173 h 3822203"/>
              <a:gd name="T30" fmla="*/ 281 w 931331"/>
              <a:gd name="T31" fmla="*/ 2190 h 3822203"/>
              <a:gd name="T32" fmla="*/ 282 w 931331"/>
              <a:gd name="T33" fmla="*/ 2206 h 3822203"/>
              <a:gd name="T34" fmla="*/ 492 w 931331"/>
              <a:gd name="T35" fmla="*/ 2490 h 3822203"/>
              <a:gd name="T36" fmla="*/ 493 w 931331"/>
              <a:gd name="T37" fmla="*/ 2490 h 3822203"/>
              <a:gd name="T38" fmla="*/ 493 w 931331"/>
              <a:gd name="T39" fmla="*/ 2525 h 3822203"/>
              <a:gd name="T40" fmla="*/ 269 w 931331"/>
              <a:gd name="T41" fmla="*/ 2430 h 3822203"/>
              <a:gd name="T42" fmla="*/ 198 w 931331"/>
              <a:gd name="T43" fmla="*/ 2089 h 3822203"/>
              <a:gd name="T44" fmla="*/ 198 w 931331"/>
              <a:gd name="T45" fmla="*/ 1609 h 3822203"/>
              <a:gd name="T46" fmla="*/ 161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57 w 931331"/>
              <a:gd name="T53" fmla="*/ 1139 h 3822203"/>
              <a:gd name="T54" fmla="*/ 198 w 931331"/>
              <a:gd name="T55" fmla="*/ 916 h 3822203"/>
              <a:gd name="T56" fmla="*/ 198 w 931331"/>
              <a:gd name="T57" fmla="*/ 436 h 3822203"/>
              <a:gd name="T58" fmla="*/ 269 w 931331"/>
              <a:gd name="T59" fmla="*/ 95 h 3822203"/>
              <a:gd name="T60" fmla="*/ 49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600"/>
                            </p:stCondLst>
                            <p:childTnLst>
                              <p:par>
                                <p:cTn id="15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100"/>
                            </p:stCondLst>
                            <p:childTnLst>
                              <p:par>
                                <p:cTn id="1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 animBg="1"/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3498850" y="1077913"/>
            <a:ext cx="3267075" cy="3319462"/>
          </a:xfrm>
          <a:prstGeom prst="ellipse">
            <a:avLst/>
          </a:prstGeom>
          <a:noFill/>
          <a:ln w="12700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 lIns="79005" tIns="39503" rIns="79005" bIns="39503" anchor="ctr"/>
          <a:lstStyle/>
          <a:p>
            <a:pPr algn="ctr" defTabSz="788988"/>
            <a:endParaRPr lang="zh-CN" altLang="en-US" sz="1600">
              <a:solidFill>
                <a:srgbClr val="FFFFFF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" name="椭圆 34"/>
          <p:cNvSpPr>
            <a:spLocks/>
          </p:cNvSpPr>
          <p:nvPr/>
        </p:nvSpPr>
        <p:spPr bwMode="auto">
          <a:xfrm rot="-2700000">
            <a:off x="5294313" y="2370138"/>
            <a:ext cx="1219200" cy="15906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8100000">
            <a:off x="3877660" y="1266433"/>
            <a:ext cx="1496691" cy="1974663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3656013" y="1139825"/>
            <a:ext cx="768350" cy="781050"/>
            <a:chOff x="2779187" y="1131590"/>
            <a:chExt cx="928717" cy="928717"/>
          </a:xfrm>
        </p:grpSpPr>
        <p:sp>
          <p:nvSpPr>
            <p:cNvPr id="6" name="椭圆 5"/>
            <p:cNvSpPr>
              <a:spLocks noChangeArrowheads="1"/>
            </p:cNvSpPr>
            <p:nvPr/>
          </p:nvSpPr>
          <p:spPr bwMode="auto"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889" name="TextBox 6"/>
            <p:cNvSpPr txBox="1">
              <a:spLocks noChangeArrowheads="1"/>
            </p:cNvSpPr>
            <p:nvPr/>
          </p:nvSpPr>
          <p:spPr bwMode="auto">
            <a:xfrm>
              <a:off x="2799333" y="1346781"/>
              <a:ext cx="878352" cy="54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所需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091238" y="3294063"/>
            <a:ext cx="741362" cy="749300"/>
            <a:chOff x="5736633" y="2828278"/>
            <a:chExt cx="938798" cy="928717"/>
          </a:xfrm>
        </p:grpSpPr>
        <p:sp>
          <p:nvSpPr>
            <p:cNvPr id="8" name="椭圆 7"/>
            <p:cNvSpPr>
              <a:spLocks noChangeArrowheads="1"/>
            </p:cNvSpPr>
            <p:nvPr/>
          </p:nvSpPr>
          <p:spPr bwMode="auto">
            <a:xfrm>
              <a:off x="5736633" y="2828278"/>
              <a:ext cx="928747" cy="928717"/>
            </a:xfrm>
            <a:prstGeom prst="ellipse">
              <a:avLst/>
            </a:prstGeom>
            <a:solidFill>
              <a:schemeClr val="accent1"/>
            </a:solidFill>
            <a:ln w="25400" algn="ctr">
              <a:noFill/>
              <a:round/>
              <a:headEnd/>
              <a:tailEnd/>
            </a:ln>
            <a:effectLst>
              <a:outerShdw dist="254000" dir="8100000" algn="tr" rotWithShape="0">
                <a:srgbClr val="000000">
                  <a:alpha val="50000"/>
                </a:srgbClr>
              </a:outerShdw>
            </a:effectLst>
          </p:spPr>
          <p:txBody>
            <a:bodyPr lIns="79005" tIns="39503" rIns="79005" bIns="39503" anchor="ctr"/>
            <a:lstStyle/>
            <a:p>
              <a:pPr algn="ctr" defTabSz="788988">
                <a:defRPr/>
              </a:pPr>
              <a:endParaRPr lang="zh-CN" altLang="en-US" sz="1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887" name="TextBox 8"/>
            <p:cNvSpPr txBox="1">
              <a:spLocks noChangeArrowheads="1"/>
            </p:cNvSpPr>
            <p:nvPr/>
          </p:nvSpPr>
          <p:spPr bwMode="auto">
            <a:xfrm>
              <a:off x="5797813" y="3036846"/>
              <a:ext cx="877618" cy="566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现有</a:t>
              </a:r>
              <a:endParaRPr lang="en-US" altLang="zh-CN" sz="15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defTabSz="788988"/>
              <a:r>
                <a:rPr lang="zh-CN" altLang="en-US" sz="15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资金</a:t>
              </a:r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11375" y="1825625"/>
            <a:ext cx="1192213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053263" y="2593975"/>
            <a:ext cx="11842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点击输入简要文字内容，文字内容需概括精炼，不用多余的文字修饰。</a:t>
            </a:r>
            <a:endParaRPr lang="en-US" altLang="zh-CN" sz="9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62413" y="1987550"/>
            <a:ext cx="908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7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18175" y="3136900"/>
            <a:ext cx="6651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algn="ctr" defTabSz="788988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13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/>
      <p:bldP spid="12" grpId="0"/>
      <p:bldP spid="14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66925" y="11255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新机遇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859909" y="1611179"/>
            <a:ext cx="336668" cy="34335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85948" y="1580755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97181" y="1786176"/>
            <a:ext cx="290379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069727" y="1578461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64392" y="1759690"/>
            <a:ext cx="181752" cy="18454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35641" y="1781490"/>
            <a:ext cx="241122" cy="24550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13443" y="2004351"/>
            <a:ext cx="181403" cy="18470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67685" y="1594505"/>
            <a:ext cx="289705" cy="2943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646511" y="1600401"/>
            <a:ext cx="23779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089720" y="1601151"/>
            <a:ext cx="320337" cy="32524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57550" y="1863725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新市场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1896" y="2236287"/>
            <a:ext cx="336667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75595" y="2207366"/>
            <a:ext cx="181055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0238" y="2412942"/>
            <a:ext cx="289628" cy="2939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263176" y="2203409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20994" y="2408399"/>
            <a:ext cx="241123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07055" y="2628962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1" name="同心圆 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836051" y="2226465"/>
            <a:ext cx="238647" cy="242075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281735" y="2225007"/>
            <a:ext cx="319266" cy="32533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4840288" y="1604963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新项目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5633984" y="2074921"/>
            <a:ext cx="336668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758438" y="2044863"/>
            <a:ext cx="181752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843807" y="2041919"/>
            <a:ext cx="182391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537677" y="2222763"/>
            <a:ext cx="182100" cy="18483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223729" y="2289145"/>
            <a:ext cx="241610" cy="245506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17920" y="2294130"/>
            <a:ext cx="181403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138586" y="2058346"/>
            <a:ext cx="289705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418774" y="2064685"/>
            <a:ext cx="237661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863094" y="2063833"/>
            <a:ext cx="319750" cy="32571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5929313" y="2078038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新模式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5846922" y="2593270"/>
            <a:ext cx="18239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89" name="同心圆 8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160390" y="2797954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932290" y="259033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5" name="同心圆 9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627878" y="2771172"/>
            <a:ext cx="182100" cy="18448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98" name="同心圆 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397034" y="2793733"/>
            <a:ext cx="240781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1" name="同心圆 10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508132" y="2611954"/>
            <a:ext cx="23808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4" name="同心圆 10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5952440" y="2612392"/>
            <a:ext cx="319266" cy="32512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079394" y="2331682"/>
            <a:ext cx="289936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0" name="同心圆 10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742091" y="2438651"/>
            <a:ext cx="181752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3" name="同心圆 1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557706" y="2219710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6" name="同心圆 1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724188" y="2622482"/>
            <a:ext cx="336668" cy="3433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9" name="同心圆 1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6547135" y="292633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228409" y="2605615"/>
            <a:ext cx="289493" cy="2945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5" name="同心圆 1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27" name="TextBox 126"/>
          <p:cNvSpPr txBox="1">
            <a:spLocks noChangeArrowheads="1"/>
          </p:cNvSpPr>
          <p:nvPr/>
        </p:nvSpPr>
        <p:spPr bwMode="auto">
          <a:xfrm>
            <a:off x="7180263" y="1358900"/>
            <a:ext cx="1149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26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新思路</a:t>
            </a:r>
          </a:p>
        </p:txBody>
      </p:sp>
      <p:grpSp>
        <p:nvGrpSpPr>
          <p:cNvPr id="128" name="组合 127"/>
          <p:cNvGrpSpPr/>
          <p:nvPr/>
        </p:nvGrpSpPr>
        <p:grpSpPr>
          <a:xfrm>
            <a:off x="7097931" y="1834602"/>
            <a:ext cx="182100" cy="184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9" name="同心圆 1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10227" y="2040173"/>
            <a:ext cx="290073" cy="2948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2" name="同心圆 1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182370" y="1831658"/>
            <a:ext cx="18175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5" name="同心圆 1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7877960" y="2013461"/>
            <a:ext cx="182101" cy="184543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8" name="同心圆 1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647697" y="2035951"/>
            <a:ext cx="240148" cy="24501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1" name="同心圆 1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72451" y="1837080"/>
            <a:ext cx="238647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4" name="同心圆 1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5" name="椭圆 14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200905" y="1853229"/>
            <a:ext cx="320336" cy="325030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7" name="同心圆 1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7971782" y="1864663"/>
            <a:ext cx="337275" cy="34274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0" name="同心圆 1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7628111" y="2257711"/>
            <a:ext cx="181753" cy="1848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3" name="同心圆 1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4" name="椭圆 15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717745" y="1913268"/>
            <a:ext cx="289705" cy="29497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6" name="同心圆 1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57" name="椭圆 1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2249488" y="3622675"/>
            <a:ext cx="57308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latin typeface="微软雅黑 Light"/>
                <a:ea typeface="微软雅黑 Light"/>
                <a:cs typeface="微软雅黑 Light"/>
              </a:rPr>
              <a:t>……</a:t>
            </a:r>
          </a:p>
          <a:p>
            <a:pPr algn="just" defTabSz="788988">
              <a:lnSpc>
                <a:spcPct val="150000"/>
              </a:lnSpc>
            </a:pPr>
            <a:r>
              <a:rPr lang="zh-CN" altLang="en-US" sz="900">
                <a:latin typeface="微软雅黑 Light"/>
                <a:ea typeface="微软雅黑 Light"/>
                <a:cs typeface="微软雅黑 Light"/>
              </a:rPr>
              <a:t>       点击输入简要文字内容，文字内容需概括精炼，不用多余的文字修饰，言简意赅的说明分项内容。</a:t>
            </a:r>
            <a:endParaRPr lang="en-US" altLang="zh-CN" sz="900">
              <a:latin typeface="微软雅黑 Light"/>
              <a:ea typeface="微软雅黑 Light"/>
              <a:cs typeface="微软雅黑 Light"/>
            </a:endParaRPr>
          </a:p>
        </p:txBody>
      </p:sp>
      <p:sp>
        <p:nvSpPr>
          <p:cNvPr id="159" name="Freeform 5"/>
          <p:cNvSpPr>
            <a:spLocks/>
          </p:cNvSpPr>
          <p:nvPr/>
        </p:nvSpPr>
        <p:spPr bwMode="auto">
          <a:xfrm>
            <a:off x="1955800" y="3627438"/>
            <a:ext cx="147638" cy="611187"/>
          </a:xfrm>
          <a:custGeom>
            <a:avLst/>
            <a:gdLst>
              <a:gd name="T0" fmla="*/ 588 w 931331"/>
              <a:gd name="T1" fmla="*/ 0 h 3822203"/>
              <a:gd name="T2" fmla="*/ 588 w 931331"/>
              <a:gd name="T3" fmla="*/ 28 h 3822203"/>
              <a:gd name="T4" fmla="*/ 587 w 931331"/>
              <a:gd name="T5" fmla="*/ 28 h 3822203"/>
              <a:gd name="T6" fmla="*/ 336 w 931331"/>
              <a:gd name="T7" fmla="*/ 312 h 3822203"/>
              <a:gd name="T8" fmla="*/ 335 w 931331"/>
              <a:gd name="T9" fmla="*/ 321 h 3822203"/>
              <a:gd name="T10" fmla="*/ 333 w 931331"/>
              <a:gd name="T11" fmla="*/ 341 h 3822203"/>
              <a:gd name="T12" fmla="*/ 334 w 931331"/>
              <a:gd name="T13" fmla="*/ 346 h 3822203"/>
              <a:gd name="T14" fmla="*/ 332 w 931331"/>
              <a:gd name="T15" fmla="*/ 387 h 3822203"/>
              <a:gd name="T16" fmla="*/ 332 w 931331"/>
              <a:gd name="T17" fmla="*/ 929 h 3822203"/>
              <a:gd name="T18" fmla="*/ 96 w 931331"/>
              <a:gd name="T19" fmla="*/ 1248 h 3822203"/>
              <a:gd name="T20" fmla="*/ 96 w 931331"/>
              <a:gd name="T21" fmla="*/ 1253 h 3822203"/>
              <a:gd name="T22" fmla="*/ 332 w 931331"/>
              <a:gd name="T23" fmla="*/ 1570 h 3822203"/>
              <a:gd name="T24" fmla="*/ 332 w 931331"/>
              <a:gd name="T25" fmla="*/ 2112 h 3822203"/>
              <a:gd name="T26" fmla="*/ 334 w 931331"/>
              <a:gd name="T27" fmla="*/ 2148 h 3822203"/>
              <a:gd name="T28" fmla="*/ 333 w 931331"/>
              <a:gd name="T29" fmla="*/ 2151 h 3822203"/>
              <a:gd name="T30" fmla="*/ 335 w 931331"/>
              <a:gd name="T31" fmla="*/ 2167 h 3822203"/>
              <a:gd name="T32" fmla="*/ 336 w 931331"/>
              <a:gd name="T33" fmla="*/ 2183 h 3822203"/>
              <a:gd name="T34" fmla="*/ 587 w 931331"/>
              <a:gd name="T35" fmla="*/ 2464 h 3822203"/>
              <a:gd name="T36" fmla="*/ 588 w 931331"/>
              <a:gd name="T37" fmla="*/ 2464 h 3822203"/>
              <a:gd name="T38" fmla="*/ 588 w 931331"/>
              <a:gd name="T39" fmla="*/ 2499 h 3822203"/>
              <a:gd name="T40" fmla="*/ 321 w 931331"/>
              <a:gd name="T41" fmla="*/ 2405 h 3822203"/>
              <a:gd name="T42" fmla="*/ 236 w 931331"/>
              <a:gd name="T43" fmla="*/ 2068 h 3822203"/>
              <a:gd name="T44" fmla="*/ 236 w 931331"/>
              <a:gd name="T45" fmla="*/ 1592 h 3822203"/>
              <a:gd name="T46" fmla="*/ 192 w 931331"/>
              <a:gd name="T47" fmla="*/ 1376 h 3822203"/>
              <a:gd name="T48" fmla="*/ 0 w 931331"/>
              <a:gd name="T49" fmla="*/ 1283 h 3822203"/>
              <a:gd name="T50" fmla="*/ 0 w 931331"/>
              <a:gd name="T51" fmla="*/ 1216 h 3822203"/>
              <a:gd name="T52" fmla="*/ 187 w 931331"/>
              <a:gd name="T53" fmla="*/ 1127 h 3822203"/>
              <a:gd name="T54" fmla="*/ 236 w 931331"/>
              <a:gd name="T55" fmla="*/ 907 h 3822203"/>
              <a:gd name="T56" fmla="*/ 236 w 931331"/>
              <a:gd name="T57" fmla="*/ 431 h 3822203"/>
              <a:gd name="T58" fmla="*/ 321 w 931331"/>
              <a:gd name="T59" fmla="*/ 94 h 3822203"/>
              <a:gd name="T60" fmla="*/ 588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0" name="Freeform 5"/>
          <p:cNvSpPr>
            <a:spLocks/>
          </p:cNvSpPr>
          <p:nvPr/>
        </p:nvSpPr>
        <p:spPr bwMode="auto">
          <a:xfrm flipH="1">
            <a:off x="8150225" y="3590925"/>
            <a:ext cx="146050" cy="612775"/>
          </a:xfrm>
          <a:custGeom>
            <a:avLst/>
            <a:gdLst>
              <a:gd name="T0" fmla="*/ 563 w 931331"/>
              <a:gd name="T1" fmla="*/ 0 h 3822203"/>
              <a:gd name="T2" fmla="*/ 563 w 931331"/>
              <a:gd name="T3" fmla="*/ 29 h 3822203"/>
              <a:gd name="T4" fmla="*/ 562 w 931331"/>
              <a:gd name="T5" fmla="*/ 29 h 3822203"/>
              <a:gd name="T6" fmla="*/ 322 w 931331"/>
              <a:gd name="T7" fmla="*/ 315 h 3822203"/>
              <a:gd name="T8" fmla="*/ 321 w 931331"/>
              <a:gd name="T9" fmla="*/ 324 h 3822203"/>
              <a:gd name="T10" fmla="*/ 319 w 931331"/>
              <a:gd name="T11" fmla="*/ 345 h 3822203"/>
              <a:gd name="T12" fmla="*/ 320 w 931331"/>
              <a:gd name="T13" fmla="*/ 350 h 3822203"/>
              <a:gd name="T14" fmla="*/ 318 w 931331"/>
              <a:gd name="T15" fmla="*/ 391 h 3822203"/>
              <a:gd name="T16" fmla="*/ 318 w 931331"/>
              <a:gd name="T17" fmla="*/ 939 h 3822203"/>
              <a:gd name="T18" fmla="*/ 92 w 931331"/>
              <a:gd name="T19" fmla="*/ 1261 h 3822203"/>
              <a:gd name="T20" fmla="*/ 92 w 931331"/>
              <a:gd name="T21" fmla="*/ 1266 h 3822203"/>
              <a:gd name="T22" fmla="*/ 318 w 931331"/>
              <a:gd name="T23" fmla="*/ 1587 h 3822203"/>
              <a:gd name="T24" fmla="*/ 318 w 931331"/>
              <a:gd name="T25" fmla="*/ 2134 h 3822203"/>
              <a:gd name="T26" fmla="*/ 320 w 931331"/>
              <a:gd name="T27" fmla="*/ 2170 h 3822203"/>
              <a:gd name="T28" fmla="*/ 319 w 931331"/>
              <a:gd name="T29" fmla="*/ 2173 h 3822203"/>
              <a:gd name="T30" fmla="*/ 321 w 931331"/>
              <a:gd name="T31" fmla="*/ 2190 h 3822203"/>
              <a:gd name="T32" fmla="*/ 322 w 931331"/>
              <a:gd name="T33" fmla="*/ 2206 h 3822203"/>
              <a:gd name="T34" fmla="*/ 562 w 931331"/>
              <a:gd name="T35" fmla="*/ 2490 h 3822203"/>
              <a:gd name="T36" fmla="*/ 563 w 931331"/>
              <a:gd name="T37" fmla="*/ 2490 h 3822203"/>
              <a:gd name="T38" fmla="*/ 563 w 931331"/>
              <a:gd name="T39" fmla="*/ 2525 h 3822203"/>
              <a:gd name="T40" fmla="*/ 307 w 931331"/>
              <a:gd name="T41" fmla="*/ 2430 h 3822203"/>
              <a:gd name="T42" fmla="*/ 226 w 931331"/>
              <a:gd name="T43" fmla="*/ 2089 h 3822203"/>
              <a:gd name="T44" fmla="*/ 226 w 931331"/>
              <a:gd name="T45" fmla="*/ 1609 h 3822203"/>
              <a:gd name="T46" fmla="*/ 184 w 931331"/>
              <a:gd name="T47" fmla="*/ 1391 h 3822203"/>
              <a:gd name="T48" fmla="*/ 0 w 931331"/>
              <a:gd name="T49" fmla="*/ 1296 h 3822203"/>
              <a:gd name="T50" fmla="*/ 0 w 931331"/>
              <a:gd name="T51" fmla="*/ 1229 h 3822203"/>
              <a:gd name="T52" fmla="*/ 179 w 931331"/>
              <a:gd name="T53" fmla="*/ 1139 h 3822203"/>
              <a:gd name="T54" fmla="*/ 226 w 931331"/>
              <a:gd name="T55" fmla="*/ 916 h 3822203"/>
              <a:gd name="T56" fmla="*/ 226 w 931331"/>
              <a:gd name="T57" fmla="*/ 436 h 3822203"/>
              <a:gd name="T58" fmla="*/ 307 w 931331"/>
              <a:gd name="T59" fmla="*/ 95 h 3822203"/>
              <a:gd name="T60" fmla="*/ 563 w 931331"/>
              <a:gd name="T61" fmla="*/ 0 h 382220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31331"/>
              <a:gd name="T94" fmla="*/ 0 h 3822203"/>
              <a:gd name="T95" fmla="*/ 931331 w 931331"/>
              <a:gd name="T96" fmla="*/ 3822203 h 382220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161" name="组合 2"/>
          <p:cNvGrpSpPr>
            <a:grpSpLocks/>
          </p:cNvGrpSpPr>
          <p:nvPr/>
        </p:nvGrpSpPr>
        <p:grpSpPr bwMode="auto">
          <a:xfrm>
            <a:off x="3105150" y="403225"/>
            <a:ext cx="198438" cy="295275"/>
            <a:chOff x="5284519" y="1508166"/>
            <a:chExt cx="213756" cy="427512"/>
          </a:xfrm>
        </p:grpSpPr>
        <p:cxnSp>
          <p:nvCxnSpPr>
            <p:cNvPr id="162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68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70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72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74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76" dur="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78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80" dur="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82" dur="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141" dur="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143" dur="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145" dur="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147" dur="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149" dur="5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151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153" dur="500" spd="-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155" dur="5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157" dur="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159" dur="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1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"/>
                            </p:stCondLst>
                            <p:childTnLst>
                              <p:par>
                                <p:cTn id="1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18" dur="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20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22" dur="5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224" dur="5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226" dur="5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228" dur="500" spd="-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230" dur="5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232" dur="5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234" dur="5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236" dur="5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00"/>
                            </p:stCondLst>
                            <p:childTnLst>
                              <p:par>
                                <p:cTn id="2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295" dur="5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297" dur="5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299" dur="5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01" dur="500" spd="-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03" dur="500" spd="-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05" dur="500" spd="-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07" dur="5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09" dur="5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11" dur="5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13" dur="5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4500"/>
                            </p:stCondLst>
                            <p:childTnLst>
                              <p:par>
                                <p:cTn id="3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000"/>
                            </p:stCondLst>
                            <p:childTnLst>
                              <p:par>
                                <p:cTn id="3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60494E-6 L 0.16788 0.62624 " pathEditMode="relative" rAng="0" ptsTypes="AA">
                                      <p:cBhvr>
                                        <p:cTn id="372" dur="500" spd="-100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5" y="31296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96296E-6 L -0.24583 0.48704 " pathEditMode="relative" rAng="0" ptsTypes="AA">
                                      <p:cBhvr>
                                        <p:cTn id="374" dur="5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24352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20988E-6 L -0.13125 0.61296 " pathEditMode="relative" rAng="0" ptsTypes="AA">
                                      <p:cBhvr>
                                        <p:cTn id="376" dur="500" spd="-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30648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32099E-6 L 0.27987 0.60648 " pathEditMode="relative" rAng="0" ptsTypes="AA">
                                      <p:cBhvr>
                                        <p:cTn id="378" dur="500" spd="-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93" y="30309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7654E-7 L 0.08091 0.58364 " pathEditMode="relative" rAng="0" ptsTypes="AA">
                                      <p:cBhvr>
                                        <p:cTn id="380" dur="500" spd="-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29167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04619 0.57808 " pathEditMode="relative" rAng="0" ptsTypes="AA">
                                      <p:cBhvr>
                                        <p:cTn id="382" dur="50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2888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5191 0.61512 " pathEditMode="relative" rAng="0" ptsTypes="AA">
                                      <p:cBhvr>
                                        <p:cTn id="384" dur="500" spd="-100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30741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-0.1375 0.75 " pathEditMode="relative" rAng="0" ptsTypes="AA">
                                      <p:cBhvr>
                                        <p:cTn id="386" dur="500" spd="-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75" y="37500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07709 0.69074 " pathEditMode="relative" rAng="0" ptsTypes="AA">
                                      <p:cBhvr>
                                        <p:cTn id="388" dur="500" spd="-100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54" y="34537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17284E-7 L -0.16389 0.69012 " pathEditMode="relative" rAng="0" ptsTypes="AA">
                                      <p:cBhvr>
                                        <p:cTn id="390" dur="500" spd="-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4" y="345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1" fill="hold">
                            <p:stCondLst>
                              <p:cond delay="5500"/>
                            </p:stCondLst>
                            <p:childTnLst>
                              <p:par>
                                <p:cTn id="3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000"/>
                            </p:stCondLst>
                            <p:childTnLst>
                              <p:par>
                                <p:cTn id="39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6500"/>
                            </p:stCondLst>
                            <p:childTnLst>
                              <p:par>
                                <p:cTn id="4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7" dur="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1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59" grpId="0"/>
      <p:bldP spid="87" grpId="0"/>
      <p:bldP spid="127" grpId="0"/>
      <p:bldP spid="158" grpId="0"/>
      <p:bldP spid="158" grpId="1"/>
      <p:bldP spid="159" grpId="0" animBg="1"/>
      <p:bldP spid="160" grpId="0" animBg="1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Box 135"/>
          <p:cNvSpPr txBox="1">
            <a:spLocks noChangeArrowheads="1"/>
          </p:cNvSpPr>
          <p:nvPr/>
        </p:nvSpPr>
        <p:spPr bwMode="auto">
          <a:xfrm>
            <a:off x="10366375" y="5670550"/>
            <a:ext cx="72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500">
                <a:latin typeface="Calibri" pitchFamily="34" charset="0"/>
              </a:rPr>
              <a:t>延时符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2571750" y="1978025"/>
            <a:ext cx="5281613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5476875" y="1493838"/>
            <a:ext cx="925513" cy="9398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81933" y="1500757"/>
            <a:ext cx="911281" cy="925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2481263" y="1493838"/>
            <a:ext cx="925512" cy="93980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6042" tIns="38021" rIns="76042" bIns="38021" anchor="ctr"/>
          <a:lstStyle/>
          <a:p>
            <a:pPr algn="ctr" defTabSz="760413">
              <a:defRPr/>
            </a:pPr>
            <a:endParaRPr lang="zh-CN" altLang="en-US" sz="15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86808" y="1502853"/>
            <a:ext cx="911281" cy="92596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552700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2013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049713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2014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557838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2015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7065963" y="2660650"/>
            <a:ext cx="685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en-US" altLang="zh-CN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2016</a:t>
            </a:r>
            <a:r>
              <a:rPr lang="zh-CN" altLang="en-US" sz="1300">
                <a:solidFill>
                  <a:schemeClr val="accent1"/>
                </a:solidFill>
                <a:latin typeface="方正兰亭细黑_GBK"/>
                <a:ea typeface="方正兰亭细黑_GBK"/>
                <a:cs typeface="方正兰亭细黑_GBK_M"/>
              </a:rPr>
              <a:t>年</a:t>
            </a:r>
            <a:endParaRPr lang="en-US" altLang="zh-CN" sz="1300">
              <a:solidFill>
                <a:schemeClr val="accent1"/>
              </a:solidFill>
              <a:latin typeface="方正兰亭细黑_GBK"/>
              <a:ea typeface="方正兰亭细黑_GBK"/>
              <a:cs typeface="方正兰亭细黑_GBK_M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2221586" y="2947810"/>
            <a:ext cx="1423710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8" name="圆角矩形 4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19695" y="2947810"/>
            <a:ext cx="1423372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1" name="圆角矩形 5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217828" y="2943048"/>
            <a:ext cx="1422282" cy="10289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14819" y="2919235"/>
            <a:ext cx="1423373" cy="1028995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26218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37925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91138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778625" y="3127375"/>
            <a:ext cx="1295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000">
                <a:latin typeface="方正兰亭细黑_GBK_M"/>
              </a:rPr>
              <a:t>添加文字内容，内容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详尽简要清晰。添加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文字内容，内容详尽</a:t>
            </a:r>
            <a:endParaRPr lang="en-US" altLang="zh-CN" sz="1000">
              <a:latin typeface="方正兰亭细黑_GBK_M"/>
            </a:endParaRPr>
          </a:p>
          <a:p>
            <a:pPr defTabSz="760413"/>
            <a:r>
              <a:rPr lang="zh-CN" altLang="en-US" sz="1000">
                <a:latin typeface="方正兰亭细黑_GBK_M"/>
              </a:rPr>
              <a:t>简要清晰。</a:t>
            </a:r>
            <a:endParaRPr lang="en-US" altLang="zh-CN" sz="1000">
              <a:latin typeface="方正兰亭细黑_GBK_M"/>
            </a:endParaRP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 animBg="1"/>
      <p:bldP spid="38" grpId="0"/>
      <p:bldP spid="39" grpId="0"/>
      <p:bldP spid="40" grpId="0"/>
      <p:bldP spid="41" grpId="0"/>
      <p:bldP spid="59" grpId="0"/>
      <p:bldP spid="60" grpId="0"/>
      <p:bldP spid="61" grpId="0"/>
      <p:bldP spid="62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58938" y="1133475"/>
            <a:ext cx="698500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，内容详尽简要清晰足够表达标题，准确无误。添加文字内容，内容详尽简要清晰。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</p:txBody>
      </p:sp>
      <p:sp>
        <p:nvSpPr>
          <p:cNvPr id="43" name="椭圆 34"/>
          <p:cNvSpPr>
            <a:spLocks/>
          </p:cNvSpPr>
          <p:nvPr/>
        </p:nvSpPr>
        <p:spPr bwMode="auto">
          <a:xfrm rot="5400000">
            <a:off x="3919538" y="2330450"/>
            <a:ext cx="904875" cy="11461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 rot="5400000">
            <a:off x="2580674" y="2323525"/>
            <a:ext cx="878091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64" name="椭圆 34"/>
          <p:cNvSpPr>
            <a:spLocks/>
          </p:cNvSpPr>
          <p:nvPr/>
        </p:nvSpPr>
        <p:spPr bwMode="auto">
          <a:xfrm rot="5400000">
            <a:off x="6623050" y="2330450"/>
            <a:ext cx="904875" cy="1146175"/>
          </a:xfrm>
          <a:custGeom>
            <a:avLst/>
            <a:gdLst>
              <a:gd name="T0" fmla="*/ 548270 w 1118836"/>
              <a:gd name="T1" fmla="*/ 0 h 1438889"/>
              <a:gd name="T2" fmla="*/ 721662 w 1118836"/>
              <a:gd name="T3" fmla="*/ 346785 h 1438889"/>
              <a:gd name="T4" fmla="*/ 1118836 w 1118836"/>
              <a:gd name="T5" fmla="*/ 879471 h 1438889"/>
              <a:gd name="T6" fmla="*/ 559418 w 1118836"/>
              <a:gd name="T7" fmla="*/ 1438889 h 1438889"/>
              <a:gd name="T8" fmla="*/ 0 w 1118836"/>
              <a:gd name="T9" fmla="*/ 879471 h 1438889"/>
              <a:gd name="T10" fmla="*/ 370781 w 1118836"/>
              <a:gd name="T11" fmla="*/ 354978 h 143888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18836"/>
              <a:gd name="T19" fmla="*/ 0 h 1438889"/>
              <a:gd name="T20" fmla="*/ 1118836 w 1118836"/>
              <a:gd name="T21" fmla="*/ 1438889 h 14388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 rot="5400000">
            <a:off x="5284529" y="2323525"/>
            <a:ext cx="878320" cy="115951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7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</p:grpSp>
      <p:sp>
        <p:nvSpPr>
          <p:cNvPr id="71" name="TextBox 70"/>
          <p:cNvSpPr txBox="1">
            <a:spLocks noChangeArrowheads="1"/>
          </p:cNvSpPr>
          <p:nvPr/>
        </p:nvSpPr>
        <p:spPr bwMode="auto">
          <a:xfrm>
            <a:off x="2341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2" name="TextBox 71"/>
          <p:cNvSpPr txBox="1">
            <a:spLocks noChangeArrowheads="1"/>
          </p:cNvSpPr>
          <p:nvPr/>
        </p:nvSpPr>
        <p:spPr bwMode="auto">
          <a:xfrm>
            <a:off x="38020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16731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74" name="TextBox 73"/>
          <p:cNvSpPr txBox="1">
            <a:spLocks noChangeArrowheads="1"/>
          </p:cNvSpPr>
          <p:nvPr/>
        </p:nvSpPr>
        <p:spPr bwMode="auto">
          <a:xfrm>
            <a:off x="6532563" y="3641725"/>
            <a:ext cx="138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6042" tIns="38021" rIns="76042" bIns="38021">
            <a:spAutoFit/>
          </a:bodyPr>
          <a:lstStyle/>
          <a:p>
            <a:pPr defTabSz="760413"/>
            <a:r>
              <a:rPr lang="zh-CN" altLang="en-US" sz="1600" b="1">
                <a:solidFill>
                  <a:schemeClr val="accent1"/>
                </a:solidFill>
                <a:latin typeface="方正兰亭细黑_GBK"/>
              </a:rPr>
              <a:t>添加文字标题</a:t>
            </a:r>
          </a:p>
        </p:txBody>
      </p: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1" grpId="0"/>
      <p:bldP spid="72" grpId="0"/>
      <p:bldP spid="73" grpId="0"/>
      <p:bldP spid="7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Straight Connector 67"/>
          <p:cNvCxnSpPr/>
          <p:nvPr/>
        </p:nvCxnSpPr>
        <p:spPr>
          <a:xfrm>
            <a:off x="10563225" y="3468688"/>
            <a:ext cx="0" cy="1520825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640013" y="2327275"/>
            <a:ext cx="5092700" cy="22717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团队是指拥有共同目标，并且具有不同能力的一小群人有意识的协调行为或力的系统，这群人就如同人的五官一样，共同协作维持一个人的生存，缺一不可。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我们是一支专业的团队。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我们的成员拥有多年的信息安全专业技术背景，来自国内知名安全公司的一线骨干。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我们是一支年轻的团队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。我们的平均年龄仅有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我们是一支专注的团队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。我们坚信，安全的品牌源自客户的信任。只有专注，才能做好安全。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我们是一支有梦想的团队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。我们来自五湖四海，因为一个共同的梦想：做一家真正优秀的信息安全企业，为客户提供最可靠的互联网安全防护。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281238" y="862013"/>
            <a:ext cx="2073275" cy="1801812"/>
            <a:chOff x="4399970" y="2070555"/>
            <a:chExt cx="2072640" cy="1804416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0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6" name="TextBox 33"/>
            <p:cNvSpPr>
              <a:spLocks noChangeArrowheads="1"/>
            </p:cNvSpPr>
            <p:nvPr/>
          </p:nvSpPr>
          <p:spPr bwMode="auto">
            <a:xfrm>
              <a:off x="5141375" y="2640994"/>
              <a:ext cx="679266" cy="3353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476625" y="842963"/>
            <a:ext cx="2073275" cy="1804987"/>
            <a:chOff x="4402023" y="2069467"/>
            <a:chExt cx="2072640" cy="1804416"/>
          </a:xfrm>
        </p:grpSpPr>
        <p:grpSp>
          <p:nvGrpSpPr>
            <p:cNvPr id="25" name="组合 2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4" name="TextBox 33"/>
            <p:cNvSpPr>
              <a:spLocks noChangeArrowheads="1"/>
            </p:cNvSpPr>
            <p:nvPr/>
          </p:nvSpPr>
          <p:spPr bwMode="auto">
            <a:xfrm>
              <a:off x="5141375" y="2640474"/>
              <a:ext cx="679266" cy="334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2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641850" y="873125"/>
            <a:ext cx="2073275" cy="1806575"/>
            <a:chOff x="4399530" y="2069851"/>
            <a:chExt cx="2072640" cy="1804416"/>
          </a:xfrm>
        </p:grpSpPr>
        <p:grpSp>
          <p:nvGrpSpPr>
            <p:cNvPr id="30" name="组合 29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2" name="TextBox 33"/>
            <p:cNvSpPr>
              <a:spLocks noChangeArrowheads="1"/>
            </p:cNvSpPr>
            <p:nvPr/>
          </p:nvSpPr>
          <p:spPr bwMode="auto">
            <a:xfrm>
              <a:off x="5046151" y="2656340"/>
              <a:ext cx="842733" cy="274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816600" y="885825"/>
            <a:ext cx="2073275" cy="1804988"/>
            <a:chOff x="4402159" y="2070480"/>
            <a:chExt cx="2072640" cy="1804416"/>
          </a:xfrm>
        </p:grpSpPr>
        <p:grpSp>
          <p:nvGrpSpPr>
            <p:cNvPr id="35" name="组合 34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17420" name="TextBox 33"/>
            <p:cNvSpPr>
              <a:spLocks noChangeArrowheads="1"/>
            </p:cNvSpPr>
            <p:nvPr/>
          </p:nvSpPr>
          <p:spPr bwMode="auto">
            <a:xfrm>
              <a:off x="5125504" y="2524660"/>
              <a:ext cx="679266" cy="548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18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行动力强</a:t>
              </a:r>
            </a:p>
          </p:txBody>
        </p:sp>
      </p:grp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170"/>
          <p:cNvSpPr txBox="1">
            <a:spLocks noChangeArrowheads="1"/>
          </p:cNvSpPr>
          <p:nvPr/>
        </p:nvSpPr>
        <p:spPr bwMode="auto">
          <a:xfrm>
            <a:off x="1603375" y="1020763"/>
            <a:ext cx="7165975" cy="98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042" tIns="38021" rIns="76042" bIns="38021">
            <a:spAutoFit/>
          </a:bodyPr>
          <a:lstStyle/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>
              <a:latin typeface="方正兰亭细黑_GBK_M"/>
              <a:ea typeface="微软雅黑" pitchFamily="34" charset="-122"/>
            </a:endParaRPr>
          </a:p>
          <a:p>
            <a:pPr defTabSz="760413"/>
            <a:r>
              <a:rPr lang="zh-CN" altLang="en-US" sz="1200">
                <a:latin typeface="方正兰亭细黑_GBK_M"/>
                <a:ea typeface="微软雅黑" pitchFamily="34" charset="-122"/>
              </a:rPr>
              <a:t>，内容详尽简要清晰足够表达标题，准确无误。添加文字内容，内容详尽简要清晰</a:t>
            </a:r>
            <a:r>
              <a:rPr lang="zh-CN" altLang="en-US" sz="1200">
                <a:latin typeface="方正兰亭细黑_GBK_M"/>
              </a:rPr>
              <a:t>。</a:t>
            </a:r>
            <a:endParaRPr lang="en-US" altLang="zh-CN" sz="1200">
              <a:latin typeface="方正兰亭细黑_GBK_M"/>
            </a:endParaRPr>
          </a:p>
        </p:txBody>
      </p: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6262688" y="1939925"/>
            <a:ext cx="1738312" cy="1765300"/>
            <a:chOff x="6083808" y="1577994"/>
            <a:chExt cx="2103120" cy="2103120"/>
          </a:xfrm>
        </p:grpSpPr>
        <p:grpSp>
          <p:nvGrpSpPr>
            <p:cNvPr id="89" name="组合 88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1" name="同心圆 9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4" name="TextBox 89"/>
            <p:cNvSpPr txBox="1">
              <a:spLocks noChangeArrowheads="1"/>
            </p:cNvSpPr>
            <p:nvPr/>
          </p:nvSpPr>
          <p:spPr bwMode="auto">
            <a:xfrm>
              <a:off x="6948104" y="2296686"/>
              <a:ext cx="737532" cy="308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措施五</a:t>
              </a: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622425" y="1954213"/>
            <a:ext cx="1741488" cy="1765300"/>
            <a:chOff x="597408" y="1559706"/>
            <a:chExt cx="2103120" cy="2103120"/>
          </a:xfrm>
        </p:grpSpPr>
        <p:grpSp>
          <p:nvGrpSpPr>
            <p:cNvPr id="95" name="组合 94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7" name="同心圆 9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2" name="TextBox 95"/>
            <p:cNvSpPr txBox="1">
              <a:spLocks noChangeArrowheads="1"/>
            </p:cNvSpPr>
            <p:nvPr/>
          </p:nvSpPr>
          <p:spPr bwMode="auto">
            <a:xfrm>
              <a:off x="1463273" y="2282395"/>
              <a:ext cx="736301" cy="308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2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措施四</a:t>
              </a: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5041900" y="2109788"/>
            <a:ext cx="2122488" cy="2160587"/>
            <a:chOff x="4608576" y="1779162"/>
            <a:chExt cx="2566416" cy="2572512"/>
          </a:xfrm>
        </p:grpSpPr>
        <p:grpSp>
          <p:nvGrpSpPr>
            <p:cNvPr id="100" name="组合 99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2" name="同心圆 10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80" name="TextBox 100"/>
            <p:cNvSpPr txBox="1">
              <a:spLocks noChangeArrowheads="1"/>
            </p:cNvSpPr>
            <p:nvPr/>
          </p:nvSpPr>
          <p:spPr bwMode="auto">
            <a:xfrm>
              <a:off x="5591377" y="2688330"/>
              <a:ext cx="967445" cy="398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措施三</a:t>
              </a:r>
            </a:p>
          </p:txBody>
        </p:sp>
      </p:grpSp>
      <p:grpSp>
        <p:nvGrpSpPr>
          <p:cNvPr id="104" name="组合 103"/>
          <p:cNvGrpSpPr>
            <a:grpSpLocks/>
          </p:cNvGrpSpPr>
          <p:nvPr/>
        </p:nvGrpSpPr>
        <p:grpSpPr bwMode="auto">
          <a:xfrm>
            <a:off x="2532063" y="2103438"/>
            <a:ext cx="2122487" cy="2162175"/>
            <a:chOff x="1572768" y="1773066"/>
            <a:chExt cx="2566416" cy="257251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7" name="同心圆 10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78" name="TextBox 105"/>
            <p:cNvSpPr txBox="1">
              <a:spLocks noChangeArrowheads="1"/>
            </p:cNvSpPr>
            <p:nvPr/>
          </p:nvSpPr>
          <p:spPr bwMode="auto">
            <a:xfrm>
              <a:off x="2555569" y="2681567"/>
              <a:ext cx="967445" cy="398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17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措施二</a:t>
              </a:r>
            </a:p>
          </p:txBody>
        </p:sp>
      </p:grp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3589338" y="2349500"/>
            <a:ext cx="2552700" cy="2587625"/>
            <a:chOff x="2852928" y="2065674"/>
            <a:chExt cx="3084576" cy="30784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2" name="同心圆 1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>
                  <a:solidFill>
                    <a:schemeClr val="tx1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800"/>
              </a:p>
            </p:txBody>
          </p:sp>
        </p:grpSp>
        <p:sp>
          <p:nvSpPr>
            <p:cNvPr id="88076" name="TextBox 110"/>
            <p:cNvSpPr txBox="1">
              <a:spLocks noChangeArrowheads="1"/>
            </p:cNvSpPr>
            <p:nvPr/>
          </p:nvSpPr>
          <p:spPr bwMode="auto">
            <a:xfrm>
              <a:off x="3942505" y="3166750"/>
              <a:ext cx="1243038" cy="5080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76042" tIns="38021" rIns="76042" bIns="38021">
              <a:spAutoFit/>
            </a:bodyPr>
            <a:lstStyle/>
            <a:p>
              <a:pPr defTabSz="760413"/>
              <a:r>
                <a:rPr lang="zh-CN" altLang="en-US" sz="2300" b="1">
                  <a:solidFill>
                    <a:schemeClr val="accent1"/>
                  </a:solidFill>
                  <a:latin typeface="方正兰亭细黑_GBK"/>
                  <a:ea typeface="微软雅黑" pitchFamily="34" charset="-122"/>
                </a:rPr>
                <a:t>措施一</a:t>
              </a: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90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标题 1"/>
          <p:cNvSpPr>
            <a:spLocks/>
          </p:cNvSpPr>
          <p:nvPr/>
        </p:nvSpPr>
        <p:spPr bwMode="auto">
          <a:xfrm>
            <a:off x="57150" y="596900"/>
            <a:ext cx="704850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685800">
              <a:lnSpc>
                <a:spcPct val="90000"/>
              </a:lnSpc>
            </a:pPr>
            <a:endParaRPr lang="zh-CN" altLang="en-US" sz="3300">
              <a:latin typeface="Calibri Light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864100" y="2325688"/>
            <a:ext cx="274638" cy="274637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2036763" y="2782888"/>
            <a:ext cx="51847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</a:t>
            </a:r>
            <a:r>
              <a:rPr lang="en-US" altLang="zh-CN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模板，适用于投资合作、公司介绍、企业宣传等</a:t>
            </a:r>
          </a:p>
        </p:txBody>
      </p: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7234238" y="4697413"/>
            <a:ext cx="344487" cy="309562"/>
            <a:chOff x="4634991" y="2138335"/>
            <a:chExt cx="428348" cy="386204"/>
          </a:xfrm>
        </p:grpSpPr>
        <p:sp>
          <p:nvSpPr>
            <p:cNvPr id="49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0" name="KSO_Shape"/>
            <p:cNvSpPr>
              <a:spLocks/>
            </p:cNvSpPr>
            <p:nvPr/>
          </p:nvSpPr>
          <p:spPr bwMode="auto">
            <a:xfrm>
              <a:off x="4711975" y="2237362"/>
              <a:ext cx="274381" cy="18815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7594600" y="4697413"/>
            <a:ext cx="342900" cy="309562"/>
            <a:chOff x="5076056" y="2138335"/>
            <a:chExt cx="428348" cy="386204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3" name="KSO_Shape"/>
            <p:cNvSpPr>
              <a:spLocks/>
            </p:cNvSpPr>
            <p:nvPr/>
          </p:nvSpPr>
          <p:spPr bwMode="auto">
            <a:xfrm>
              <a:off x="5175211" y="2245284"/>
              <a:ext cx="230039" cy="194093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953375" y="4697413"/>
            <a:ext cx="344488" cy="309562"/>
            <a:chOff x="5557128" y="2138335"/>
            <a:chExt cx="428348" cy="38620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6" name="KSO_Shape"/>
            <p:cNvSpPr>
              <a:spLocks/>
            </p:cNvSpPr>
            <p:nvPr/>
          </p:nvSpPr>
          <p:spPr bwMode="auto">
            <a:xfrm>
              <a:off x="5651878" y="2209634"/>
              <a:ext cx="238849" cy="235683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312150" y="4697413"/>
            <a:ext cx="344488" cy="309562"/>
            <a:chOff x="6068610" y="2138335"/>
            <a:chExt cx="428348" cy="386204"/>
          </a:xfrm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59" name="KSO_Shape"/>
            <p:cNvSpPr>
              <a:spLocks/>
            </p:cNvSpPr>
            <p:nvPr/>
          </p:nvSpPr>
          <p:spPr bwMode="auto">
            <a:xfrm>
              <a:off x="6173230" y="2215575"/>
              <a:ext cx="232926" cy="1960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8672513" y="4697413"/>
            <a:ext cx="342900" cy="309562"/>
            <a:chOff x="6623914" y="2138335"/>
            <a:chExt cx="428348" cy="386204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62" name="KSO_Shape"/>
            <p:cNvSpPr>
              <a:spLocks/>
            </p:cNvSpPr>
            <p:nvPr/>
          </p:nvSpPr>
          <p:spPr bwMode="auto">
            <a:xfrm>
              <a:off x="6715136" y="2193790"/>
              <a:ext cx="230039" cy="221820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800" dirty="0">
                <a:solidFill>
                  <a:srgbClr val="FFFFFF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</p:grpSp>
      <p:sp>
        <p:nvSpPr>
          <p:cNvPr id="63" name="椭圆 62"/>
          <p:cNvSpPr>
            <a:spLocks noChangeArrowheads="1"/>
          </p:cNvSpPr>
          <p:nvPr/>
        </p:nvSpPr>
        <p:spPr bwMode="auto">
          <a:xfrm>
            <a:off x="1604963" y="2465388"/>
            <a:ext cx="476250" cy="476250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226112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075383" y="1280153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913883" y="1273624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3966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554029" y="1281218"/>
            <a:ext cx="1073922" cy="107392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rgbClr val="C00000"/>
                </a:solidFill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44738" y="1387475"/>
            <a:ext cx="4114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 谢 观 看 ！</a:t>
            </a:r>
          </a:p>
        </p:txBody>
      </p:sp>
      <p:sp>
        <p:nvSpPr>
          <p:cNvPr id="83" name="椭圆 82"/>
          <p:cNvSpPr>
            <a:spLocks noChangeArrowheads="1"/>
          </p:cNvSpPr>
          <p:nvPr/>
        </p:nvSpPr>
        <p:spPr bwMode="auto">
          <a:xfrm>
            <a:off x="7470775" y="1041400"/>
            <a:ext cx="231775" cy="2317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800" dirty="0">
              <a:solidFill>
                <a:schemeClr val="lt1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029373" y="2306242"/>
            <a:ext cx="354431" cy="35443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1650" y="4229100"/>
            <a:ext cx="4572000" cy="554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Chinese  companies  will no longer remain in the hard stage and they are also promoting a culture Chinese  companies  will no longer remain </a:t>
            </a:r>
          </a:p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in the hard stage and they are also promoting a culture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3602166" y="2452909"/>
            <a:ext cx="217043" cy="2170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0" name="同心圆 8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6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13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31" dur="800" spd="-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0" dur="6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49" dur="6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58" dur="15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1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1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2 -0.34105 " pathEditMode="relative" rAng="0" ptsTypes="AA">
                                      <p:cBhvr>
                                        <p:cTn id="76" dur="11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2.84656E-6 L -0.8033 -0.22044 " pathEditMode="relative" rAng="0" ptsTypes="AA">
                                      <p:cBhvr>
                                        <p:cTn id="85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74" y="-11022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05556E-6 -2.63662E-6 L -0.79843 -0.88885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-44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900"/>
                            </p:stCondLst>
                            <p:childTnLst>
                              <p:par>
                                <p:cTn id="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400"/>
                            </p:stCondLst>
                            <p:childTnLst>
                              <p:par>
                                <p:cTn id="1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2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750"/>
                            </p:stCondLst>
                            <p:childTnLst>
                              <p:par>
                                <p:cTn id="1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43" grpId="0"/>
      <p:bldP spid="63" grpId="0" animBg="1"/>
      <p:bldP spid="63" grpId="1" animBg="1"/>
      <p:bldP spid="63" grpId="2" animBg="1"/>
      <p:bldP spid="2" grpId="0"/>
      <p:bldP spid="83" grpId="0" animBg="1"/>
      <p:bldP spid="83" grpId="1" animBg="1"/>
      <p:bldP spid="83" grpId="2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803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748088" y="3636963"/>
            <a:ext cx="1189037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16550" y="3636963"/>
            <a:ext cx="1189038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083425" y="3636963"/>
            <a:ext cx="1190625" cy="65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 defTabSz="788988">
              <a:lnSpc>
                <a:spcPts val="1038"/>
              </a:lnSpc>
            </a:pP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点击输入简要文字介绍，文字内容需概括精炼，不用多余的文字修饰，言简意赅的说明分项内容</a:t>
            </a:r>
            <a:r>
              <a:rPr lang="en-US" altLang="zh-CN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28937" y="1319904"/>
            <a:ext cx="1287771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6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97517" y="1319904"/>
            <a:ext cx="1288936" cy="141910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7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364508" y="1319904"/>
            <a:ext cx="1290101" cy="1419102"/>
            <a:chOff x="4799772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椭圆 8"/>
            <p:cNvSpPr/>
            <p:nvPr/>
          </p:nvSpPr>
          <p:spPr>
            <a:xfrm>
              <a:off x="4869834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8" name="椭圆 8"/>
            <p:cNvSpPr/>
            <p:nvPr/>
          </p:nvSpPr>
          <p:spPr>
            <a:xfrm>
              <a:off x="4799772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4299" y="1319904"/>
            <a:ext cx="1288734" cy="1419102"/>
            <a:chOff x="6817263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4" name="椭圆 8"/>
            <p:cNvSpPr/>
            <p:nvPr/>
          </p:nvSpPr>
          <p:spPr>
            <a:xfrm>
              <a:off x="6887326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9" name="椭圆 8"/>
            <p:cNvSpPr/>
            <p:nvPr/>
          </p:nvSpPr>
          <p:spPr>
            <a:xfrm>
              <a:off x="6817263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49488" y="2811463"/>
            <a:ext cx="849312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91795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588000" y="281146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王姓名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254875" y="2811463"/>
            <a:ext cx="849313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李姓名</a:t>
            </a:r>
            <a:endParaRPr lang="en-US" altLang="zh-CN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2068513" y="3133725"/>
            <a:ext cx="1125537" cy="361950"/>
            <a:chOff x="814328" y="3219334"/>
            <a:chExt cx="1356392" cy="432536"/>
          </a:xfrm>
        </p:grpSpPr>
        <p:grpSp>
          <p:nvGrpSpPr>
            <p:cNvPr id="19487" name="组合 3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1" name="椭圆 40"/>
              <p:cNvSpPr>
                <a:spLocks noChangeArrowheads="1"/>
              </p:cNvSpPr>
              <p:nvPr/>
            </p:nvSpPr>
            <p:spPr bwMode="auto">
              <a:xfrm>
                <a:off x="2307442" y="3420324"/>
                <a:ext cx="279170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8" name="TextBox 43"/>
            <p:cNvSpPr txBox="1">
              <a:spLocks noChangeArrowheads="1"/>
            </p:cNvSpPr>
            <p:nvPr/>
          </p:nvSpPr>
          <p:spPr bwMode="auto">
            <a:xfrm>
              <a:off x="1225646" y="3331262"/>
              <a:ext cx="786286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3748088" y="3130550"/>
            <a:ext cx="1119187" cy="363538"/>
            <a:chOff x="814328" y="3219334"/>
            <a:chExt cx="1356392" cy="432536"/>
          </a:xfrm>
        </p:grpSpPr>
        <p:grpSp>
          <p:nvGrpSpPr>
            <p:cNvPr id="19483" name="组合 51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55" name="椭圆 54"/>
              <p:cNvSpPr>
                <a:spLocks noChangeArrowheads="1"/>
              </p:cNvSpPr>
              <p:nvPr/>
            </p:nvSpPr>
            <p:spPr bwMode="auto">
              <a:xfrm>
                <a:off x="2308199" y="3419735"/>
                <a:ext cx="278311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4" name="TextBox 52"/>
            <p:cNvSpPr txBox="1">
              <a:spLocks noChangeArrowheads="1"/>
            </p:cNvSpPr>
            <p:nvPr/>
          </p:nvSpPr>
          <p:spPr bwMode="auto">
            <a:xfrm>
              <a:off x="1226056" y="3332708"/>
              <a:ext cx="784975" cy="21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5449888" y="3130550"/>
            <a:ext cx="1120775" cy="363538"/>
            <a:chOff x="814328" y="3219334"/>
            <a:chExt cx="1356392" cy="432536"/>
          </a:xfrm>
        </p:grpSpPr>
        <p:grpSp>
          <p:nvGrpSpPr>
            <p:cNvPr id="19479" name="组合 58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64" name="圆角矩形 63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2" name="椭圆 61"/>
              <p:cNvSpPr>
                <a:spLocks noChangeArrowheads="1"/>
              </p:cNvSpPr>
              <p:nvPr/>
            </p:nvSpPr>
            <p:spPr bwMode="auto">
              <a:xfrm>
                <a:off x="2308009" y="3419735"/>
                <a:ext cx="277917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80" name="TextBox 59"/>
            <p:cNvSpPr txBox="1">
              <a:spLocks noChangeArrowheads="1"/>
            </p:cNvSpPr>
            <p:nvPr/>
          </p:nvSpPr>
          <p:spPr bwMode="auto">
            <a:xfrm>
              <a:off x="1221630" y="3332662"/>
              <a:ext cx="789627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7119938" y="3119438"/>
            <a:ext cx="1117600" cy="361950"/>
            <a:chOff x="814328" y="3219334"/>
            <a:chExt cx="1356392" cy="432536"/>
          </a:xfrm>
        </p:grpSpPr>
        <p:grpSp>
          <p:nvGrpSpPr>
            <p:cNvPr id="19475" name="组合 65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69" name="椭圆 68"/>
              <p:cNvSpPr>
                <a:spLocks noChangeArrowheads="1"/>
              </p:cNvSpPr>
              <p:nvPr/>
            </p:nvSpPr>
            <p:spPr bwMode="auto">
              <a:xfrm>
                <a:off x="2305946" y="3420324"/>
                <a:ext cx="281151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9476" name="TextBox 66"/>
            <p:cNvSpPr txBox="1">
              <a:spLocks noChangeArrowheads="1"/>
            </p:cNvSpPr>
            <p:nvPr/>
          </p:nvSpPr>
          <p:spPr bwMode="auto">
            <a:xfrm>
              <a:off x="1222787" y="3331334"/>
              <a:ext cx="788017" cy="218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9" grpId="0"/>
      <p:bldP spid="25" grpId="0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2" name="直接连接符 29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30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135300" y="1135021"/>
            <a:ext cx="1287770" cy="1419102"/>
            <a:chOff x="764788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椭圆 8"/>
            <p:cNvSpPr/>
            <p:nvPr/>
          </p:nvSpPr>
          <p:spPr>
            <a:xfrm>
              <a:off x="834850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764788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3670300" y="1217613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张姓名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616325" y="1981200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135300" y="2839592"/>
            <a:ext cx="1287770" cy="1419292"/>
            <a:chOff x="2782280" y="1059582"/>
            <a:chExt cx="1558144" cy="1689124"/>
          </a:xfrm>
          <a:effectLst>
            <a:outerShdw blurRad="228600" dist="101600" dir="8400000" sx="105000" sy="105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椭圆 8"/>
            <p:cNvSpPr/>
            <p:nvPr/>
          </p:nvSpPr>
          <p:spPr>
            <a:xfrm>
              <a:off x="2852342" y="1135533"/>
              <a:ext cx="1418020" cy="1537222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  <p:sp>
          <p:nvSpPr>
            <p:cNvPr id="26" name="椭圆 8"/>
            <p:cNvSpPr/>
            <p:nvPr/>
          </p:nvSpPr>
          <p:spPr>
            <a:xfrm>
              <a:off x="2782280" y="1059582"/>
              <a:ext cx="1558144" cy="1689124"/>
            </a:xfrm>
            <a:custGeom>
              <a:avLst/>
              <a:gdLst/>
              <a:ahLst/>
              <a:cxnLst/>
              <a:rect l="l" t="t" r="r" b="b"/>
              <a:pathLst>
                <a:path w="1296144" h="1405101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970275"/>
                    <a:pt x="1061011" y="1237560"/>
                    <a:pt x="752636" y="1285603"/>
                  </a:cubicBezTo>
                  <a:lnTo>
                    <a:pt x="648072" y="1405101"/>
                  </a:lnTo>
                  <a:lnTo>
                    <a:pt x="543508" y="1285603"/>
                  </a:lnTo>
                  <a:cubicBezTo>
                    <a:pt x="235133" y="1237560"/>
                    <a:pt x="0" y="970275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dirty="0"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692525" y="1552575"/>
            <a:ext cx="1122363" cy="363538"/>
            <a:chOff x="814328" y="3219334"/>
            <a:chExt cx="1356392" cy="432536"/>
          </a:xfrm>
        </p:grpSpPr>
        <p:grpSp>
          <p:nvGrpSpPr>
            <p:cNvPr id="21519" name="组合 27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33" name="圆角矩形 3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31" name="椭圆 30"/>
              <p:cNvSpPr>
                <a:spLocks noChangeArrowheads="1"/>
              </p:cNvSpPr>
              <p:nvPr/>
            </p:nvSpPr>
            <p:spPr bwMode="auto">
              <a:xfrm>
                <a:off x="2307821" y="3419735"/>
                <a:ext cx="279958" cy="280416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1520" name="TextBox 28"/>
            <p:cNvSpPr txBox="1">
              <a:spLocks noChangeArrowheads="1"/>
            </p:cNvSpPr>
            <p:nvPr/>
          </p:nvSpPr>
          <p:spPr bwMode="auto">
            <a:xfrm>
              <a:off x="1224891" y="3332662"/>
              <a:ext cx="786592" cy="21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  <p:sp>
        <p:nvSpPr>
          <p:cNvPr id="41" name="矩形 9"/>
          <p:cNvSpPr>
            <a:spLocks noChangeArrowheads="1"/>
          </p:cNvSpPr>
          <p:nvPr/>
        </p:nvSpPr>
        <p:spPr bwMode="auto">
          <a:xfrm>
            <a:off x="3670300" y="2827338"/>
            <a:ext cx="106521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田姓名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616325" y="3614738"/>
            <a:ext cx="506095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30000"/>
              </a:lnSpc>
              <a:buFont typeface="Arial" charset="0"/>
              <a:buNone/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长江工商学院研究生，有十余年行业经验，是某领域领军人物。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年在某公司担任中层管理；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年任某公司执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年担任某公司执行总裁。曾于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年、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年分别获得某某奖项。后面还可以填写你的文字后面还可以填写你的文字。</a:t>
            </a: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692525" y="3167063"/>
            <a:ext cx="1122363" cy="361950"/>
            <a:chOff x="814328" y="3219334"/>
            <a:chExt cx="1356392" cy="432536"/>
          </a:xfrm>
        </p:grpSpPr>
        <p:grpSp>
          <p:nvGrpSpPr>
            <p:cNvPr id="21515" name="组合 43"/>
            <p:cNvGrpSpPr>
              <a:grpSpLocks/>
            </p:cNvGrpSpPr>
            <p:nvPr/>
          </p:nvGrpSpPr>
          <p:grpSpPr bwMode="auto"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800"/>
                </a:p>
              </p:txBody>
            </p:sp>
          </p:grpSp>
          <p:sp>
            <p:nvSpPr>
              <p:cNvPr id="47" name="椭圆 46"/>
              <p:cNvSpPr>
                <a:spLocks noChangeArrowheads="1"/>
              </p:cNvSpPr>
              <p:nvPr/>
            </p:nvSpPr>
            <p:spPr bwMode="auto">
              <a:xfrm>
                <a:off x="2307821" y="3420324"/>
                <a:ext cx="279958" cy="279238"/>
              </a:xfrm>
              <a:prstGeom prst="ellipse">
                <a:avLst/>
              </a:prstGeom>
              <a:solidFill>
                <a:srgbClr val="0D0D0D"/>
              </a:solidFill>
              <a:ln w="25400" algn="ctr">
                <a:noFill/>
                <a:round/>
                <a:headEnd/>
                <a:tailEnd/>
              </a:ln>
              <a:effectLst>
                <a:outerShdw dist="63500" dir="8100000" algn="tr" rotWithShape="0">
                  <a:srgbClr val="000000">
                    <a:alpha val="56999"/>
                  </a:srgbClr>
                </a:outerShdw>
              </a:effectLst>
            </p:spPr>
            <p:txBody>
              <a:bodyPr lIns="79005" tIns="39503" rIns="79005" bIns="39503" anchor="ctr"/>
              <a:lstStyle/>
              <a:p>
                <a:pPr algn="ctr" defTabSz="788988">
                  <a:defRPr/>
                </a:pPr>
                <a:endParaRPr lang="zh-CN" altLang="en-US" sz="1600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21516" name="TextBox 44"/>
            <p:cNvSpPr txBox="1">
              <a:spLocks noChangeArrowheads="1"/>
            </p:cNvSpPr>
            <p:nvPr/>
          </p:nvSpPr>
          <p:spPr bwMode="auto">
            <a:xfrm>
              <a:off x="1224891" y="3331262"/>
              <a:ext cx="786592" cy="218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12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职务名称</a:t>
              </a:r>
            </a:p>
          </p:txBody>
        </p:sp>
      </p:grp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95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95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95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  <p:bldP spid="23" grpId="0"/>
      <p:bldP spid="23" grpId="1"/>
      <p:bldP spid="41" grpId="0"/>
      <p:bldP spid="42" grpId="0"/>
      <p:bldP spid="4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组合 162"/>
          <p:cNvGrpSpPr>
            <a:grpSpLocks/>
          </p:cNvGrpSpPr>
          <p:nvPr/>
        </p:nvGrpSpPr>
        <p:grpSpPr bwMode="auto">
          <a:xfrm rot="5400000">
            <a:off x="1127125" y="3536950"/>
            <a:ext cx="1477963" cy="906463"/>
            <a:chOff x="58318" y="3388334"/>
            <a:chExt cx="2432147" cy="1506416"/>
          </a:xfrm>
        </p:grpSpPr>
        <p:grpSp>
          <p:nvGrpSpPr>
            <p:cNvPr id="164" name="组合 16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66" name="圆角矩形 16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7" name="圆角矩形 16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7" name="TextBox 164"/>
            <p:cNvSpPr txBox="1">
              <a:spLocks noChangeArrowheads="1"/>
            </p:cNvSpPr>
            <p:nvPr/>
          </p:nvSpPr>
          <p:spPr bwMode="auto">
            <a:xfrm rot="-5400000">
              <a:off x="854795" y="3337161"/>
              <a:ext cx="329775" cy="1123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化工开发部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68" name="组合 167"/>
          <p:cNvGrpSpPr>
            <a:grpSpLocks/>
          </p:cNvGrpSpPr>
          <p:nvPr/>
        </p:nvGrpSpPr>
        <p:grpSpPr bwMode="auto">
          <a:xfrm rot="5400000">
            <a:off x="1415256" y="3539332"/>
            <a:ext cx="1484313" cy="908050"/>
            <a:chOff x="54938" y="3386620"/>
            <a:chExt cx="2440560" cy="1506416"/>
          </a:xfrm>
        </p:grpSpPr>
        <p:grpSp>
          <p:nvGrpSpPr>
            <p:cNvPr id="169" name="组合 16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1" name="圆角矩形 17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5" name="TextBox 169"/>
            <p:cNvSpPr txBox="1">
              <a:spLocks noChangeArrowheads="1"/>
            </p:cNvSpPr>
            <p:nvPr/>
          </p:nvSpPr>
          <p:spPr bwMode="auto">
            <a:xfrm rot="-5400000">
              <a:off x="800013" y="3560818"/>
              <a:ext cx="326566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采购部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3" name="组合 172"/>
          <p:cNvGrpSpPr>
            <a:grpSpLocks/>
          </p:cNvGrpSpPr>
          <p:nvPr/>
        </p:nvGrpSpPr>
        <p:grpSpPr bwMode="auto">
          <a:xfrm rot="5400000">
            <a:off x="1710531" y="3542507"/>
            <a:ext cx="1482725" cy="900112"/>
            <a:chOff x="57109" y="3388713"/>
            <a:chExt cx="2432144" cy="1506416"/>
          </a:xfrm>
        </p:grpSpPr>
        <p:grpSp>
          <p:nvGrpSpPr>
            <p:cNvPr id="174" name="组合 17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76" name="圆角矩形 17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3" name="TextBox 174"/>
            <p:cNvSpPr txBox="1">
              <a:spLocks noChangeArrowheads="1"/>
            </p:cNvSpPr>
            <p:nvPr/>
          </p:nvSpPr>
          <p:spPr bwMode="auto">
            <a:xfrm rot="-5400000">
              <a:off x="685280" y="3673548"/>
              <a:ext cx="332103" cy="4478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仓库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78" name="组合 177"/>
          <p:cNvGrpSpPr>
            <a:grpSpLocks/>
          </p:cNvGrpSpPr>
          <p:nvPr/>
        </p:nvGrpSpPr>
        <p:grpSpPr bwMode="auto">
          <a:xfrm rot="5400000">
            <a:off x="2006600" y="3540125"/>
            <a:ext cx="1482725" cy="904875"/>
            <a:chOff x="57109" y="3383275"/>
            <a:chExt cx="2432144" cy="1514831"/>
          </a:xfrm>
        </p:grpSpPr>
        <p:grpSp>
          <p:nvGrpSpPr>
            <p:cNvPr id="179" name="组合 1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1" name="圆角矩形 1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2" name="圆角矩形 1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81" name="TextBox 179"/>
            <p:cNvSpPr txBox="1">
              <a:spLocks noChangeArrowheads="1"/>
            </p:cNvSpPr>
            <p:nvPr/>
          </p:nvSpPr>
          <p:spPr bwMode="auto">
            <a:xfrm rot="-5400000">
              <a:off x="797205" y="3564260"/>
              <a:ext cx="332199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3" name="组合 182"/>
          <p:cNvGrpSpPr>
            <a:grpSpLocks/>
          </p:cNvGrpSpPr>
          <p:nvPr/>
        </p:nvGrpSpPr>
        <p:grpSpPr bwMode="auto">
          <a:xfrm rot="5400000">
            <a:off x="2299494" y="3542507"/>
            <a:ext cx="1479550" cy="906462"/>
            <a:chOff x="59852" y="3386617"/>
            <a:chExt cx="2432144" cy="150641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86" name="圆角矩形 1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7" name="圆角矩形 1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9" name="TextBox 184"/>
            <p:cNvSpPr txBox="1">
              <a:spLocks noChangeArrowheads="1"/>
            </p:cNvSpPr>
            <p:nvPr/>
          </p:nvSpPr>
          <p:spPr bwMode="auto">
            <a:xfrm rot="-5400000">
              <a:off x="801813" y="3559152"/>
              <a:ext cx="327138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电子厂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88" name="组合 187"/>
          <p:cNvGrpSpPr>
            <a:grpSpLocks/>
          </p:cNvGrpSpPr>
          <p:nvPr/>
        </p:nvGrpSpPr>
        <p:grpSpPr bwMode="auto">
          <a:xfrm rot="5400000">
            <a:off x="2588418" y="3542507"/>
            <a:ext cx="1484313" cy="901700"/>
            <a:chOff x="53821" y="3388379"/>
            <a:chExt cx="2440560" cy="1506416"/>
          </a:xfrm>
        </p:grpSpPr>
        <p:grpSp>
          <p:nvGrpSpPr>
            <p:cNvPr id="189" name="组合 1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91" name="圆角矩形 1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2" name="圆角矩形 19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7" name="TextBox 189"/>
            <p:cNvSpPr txBox="1">
              <a:spLocks noChangeArrowheads="1"/>
            </p:cNvSpPr>
            <p:nvPr/>
          </p:nvSpPr>
          <p:spPr bwMode="auto">
            <a:xfrm rot="-5400000">
              <a:off x="797703" y="3560870"/>
              <a:ext cx="334170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>
            <a:grpSpLocks/>
          </p:cNvGrpSpPr>
          <p:nvPr/>
        </p:nvGrpSpPr>
        <p:grpSpPr bwMode="auto">
          <a:xfrm rot="5400000">
            <a:off x="2888457" y="3545681"/>
            <a:ext cx="1479550" cy="900113"/>
            <a:chOff x="59852" y="3390494"/>
            <a:chExt cx="2432144" cy="1506416"/>
          </a:xfrm>
        </p:grpSpPr>
        <p:grpSp>
          <p:nvGrpSpPr>
            <p:cNvPr id="279" name="组合 27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1" name="圆角矩形 28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2" name="圆角矩形 28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5" name="TextBox 279"/>
            <p:cNvSpPr txBox="1">
              <a:spLocks noChangeArrowheads="1"/>
            </p:cNvSpPr>
            <p:nvPr/>
          </p:nvSpPr>
          <p:spPr bwMode="auto">
            <a:xfrm rot="-5400000">
              <a:off x="799331" y="3559981"/>
              <a:ext cx="332103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3" name="组合 282"/>
          <p:cNvGrpSpPr>
            <a:grpSpLocks/>
          </p:cNvGrpSpPr>
          <p:nvPr/>
        </p:nvGrpSpPr>
        <p:grpSpPr bwMode="auto">
          <a:xfrm rot="5400000">
            <a:off x="3179763" y="3543300"/>
            <a:ext cx="1482725" cy="904875"/>
            <a:chOff x="58950" y="3383647"/>
            <a:chExt cx="2432144" cy="1514831"/>
          </a:xfrm>
        </p:grpSpPr>
        <p:grpSp>
          <p:nvGrpSpPr>
            <p:cNvPr id="284" name="组合 28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86" name="圆角矩形 28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7" name="圆角矩形 28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3" name="TextBox 284"/>
            <p:cNvSpPr txBox="1">
              <a:spLocks noChangeArrowheads="1"/>
            </p:cNvSpPr>
            <p:nvPr/>
          </p:nvSpPr>
          <p:spPr bwMode="auto">
            <a:xfrm rot="-5400000">
              <a:off x="796441" y="3564633"/>
              <a:ext cx="3322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质检部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88" name="组合 287"/>
          <p:cNvGrpSpPr>
            <a:grpSpLocks/>
          </p:cNvGrpSpPr>
          <p:nvPr/>
        </p:nvGrpSpPr>
        <p:grpSpPr bwMode="auto">
          <a:xfrm rot="5400000">
            <a:off x="3469481" y="3548857"/>
            <a:ext cx="1482725" cy="906462"/>
            <a:chOff x="58796" y="3388468"/>
            <a:chExt cx="2432144" cy="1506416"/>
          </a:xfrm>
        </p:grpSpPr>
        <p:grpSp>
          <p:nvGrpSpPr>
            <p:cNvPr id="289" name="组合 28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1" name="圆角矩形 29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2" name="圆角矩形 29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71" name="TextBox 289"/>
            <p:cNvSpPr txBox="1">
              <a:spLocks noChangeArrowheads="1"/>
            </p:cNvSpPr>
            <p:nvPr/>
          </p:nvSpPr>
          <p:spPr bwMode="auto">
            <a:xfrm rot="-5400000">
              <a:off x="798817" y="3559086"/>
              <a:ext cx="327138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3" name="组合 292"/>
          <p:cNvGrpSpPr>
            <a:grpSpLocks/>
          </p:cNvGrpSpPr>
          <p:nvPr/>
        </p:nvGrpSpPr>
        <p:grpSpPr bwMode="auto">
          <a:xfrm rot="5400000">
            <a:off x="3780632" y="3550444"/>
            <a:ext cx="1479550" cy="909637"/>
            <a:chOff x="58547" y="3384661"/>
            <a:chExt cx="2432144" cy="1514831"/>
          </a:xfrm>
        </p:grpSpPr>
        <p:grpSp>
          <p:nvGrpSpPr>
            <p:cNvPr id="294" name="组合 29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96" name="圆角矩形 29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7" name="圆角矩形 29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9" name="TextBox 294"/>
            <p:cNvSpPr txBox="1">
              <a:spLocks noChangeArrowheads="1"/>
            </p:cNvSpPr>
            <p:nvPr/>
          </p:nvSpPr>
          <p:spPr bwMode="auto">
            <a:xfrm rot="-5400000">
              <a:off x="849751" y="3333829"/>
              <a:ext cx="32781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人力资源部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98" name="组合 297"/>
          <p:cNvGrpSpPr>
            <a:grpSpLocks/>
          </p:cNvGrpSpPr>
          <p:nvPr/>
        </p:nvGrpSpPr>
        <p:grpSpPr bwMode="auto">
          <a:xfrm rot="5400000">
            <a:off x="4074319" y="3547269"/>
            <a:ext cx="1479550" cy="906462"/>
            <a:chOff x="55492" y="3383801"/>
            <a:chExt cx="2432144" cy="1514831"/>
          </a:xfrm>
        </p:grpSpPr>
        <p:grpSp>
          <p:nvGrpSpPr>
            <p:cNvPr id="299" name="组合 29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1" name="圆角矩形 30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2" name="圆角矩形 30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7" name="TextBox 299"/>
            <p:cNvSpPr txBox="1">
              <a:spLocks noChangeArrowheads="1"/>
            </p:cNvSpPr>
            <p:nvPr/>
          </p:nvSpPr>
          <p:spPr bwMode="auto">
            <a:xfrm rot="-5400000">
              <a:off x="797823" y="3560508"/>
              <a:ext cx="331619" cy="673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法务部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3" name="组合 302"/>
          <p:cNvGrpSpPr>
            <a:grpSpLocks/>
          </p:cNvGrpSpPr>
          <p:nvPr/>
        </p:nvGrpSpPr>
        <p:grpSpPr bwMode="auto">
          <a:xfrm rot="5400000">
            <a:off x="4364831" y="3556795"/>
            <a:ext cx="1482725" cy="900112"/>
            <a:chOff x="60528" y="3390503"/>
            <a:chExt cx="2432144" cy="1506416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06" name="圆角矩形 30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5" name="TextBox 304"/>
            <p:cNvSpPr txBox="1">
              <a:spLocks noChangeArrowheads="1"/>
            </p:cNvSpPr>
            <p:nvPr/>
          </p:nvSpPr>
          <p:spPr bwMode="auto">
            <a:xfrm rot="-5400000">
              <a:off x="798067" y="3560709"/>
              <a:ext cx="33210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总务室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08" name="组合 307"/>
          <p:cNvGrpSpPr>
            <a:grpSpLocks/>
          </p:cNvGrpSpPr>
          <p:nvPr/>
        </p:nvGrpSpPr>
        <p:grpSpPr bwMode="auto">
          <a:xfrm rot="5400000">
            <a:off x="4655345" y="3548856"/>
            <a:ext cx="1484312" cy="911225"/>
            <a:chOff x="54283" y="3384180"/>
            <a:chExt cx="2440560" cy="1514831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1" name="圆角矩形 3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3" name="TextBox 309"/>
            <p:cNvSpPr txBox="1">
              <a:spLocks noChangeArrowheads="1"/>
            </p:cNvSpPr>
            <p:nvPr/>
          </p:nvSpPr>
          <p:spPr bwMode="auto">
            <a:xfrm rot="-5400000">
              <a:off x="800311" y="3563402"/>
              <a:ext cx="329884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电脑室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3" name="组合 312"/>
          <p:cNvGrpSpPr>
            <a:grpSpLocks/>
          </p:cNvGrpSpPr>
          <p:nvPr/>
        </p:nvGrpSpPr>
        <p:grpSpPr bwMode="auto">
          <a:xfrm rot="5400000">
            <a:off x="4949032" y="3552031"/>
            <a:ext cx="1484312" cy="904875"/>
            <a:chOff x="54283" y="3387158"/>
            <a:chExt cx="2440560" cy="1506416"/>
          </a:xfrm>
        </p:grpSpPr>
        <p:grpSp>
          <p:nvGrpSpPr>
            <p:cNvPr id="314" name="组合 3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6" name="圆角矩形 3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7" name="圆角矩形 31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61" name="TextBox 314"/>
            <p:cNvSpPr txBox="1">
              <a:spLocks noChangeArrowheads="1"/>
            </p:cNvSpPr>
            <p:nvPr/>
          </p:nvSpPr>
          <p:spPr bwMode="auto">
            <a:xfrm rot="-5400000">
              <a:off x="913636" y="3448266"/>
              <a:ext cx="327712" cy="897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文管中心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18" name="组合 317"/>
          <p:cNvGrpSpPr>
            <a:grpSpLocks/>
          </p:cNvGrpSpPr>
          <p:nvPr/>
        </p:nvGrpSpPr>
        <p:grpSpPr bwMode="auto">
          <a:xfrm rot="5400000">
            <a:off x="5249069" y="3555207"/>
            <a:ext cx="1479550" cy="900112"/>
            <a:chOff x="57027" y="3390503"/>
            <a:chExt cx="2432147" cy="1506416"/>
          </a:xfrm>
        </p:grpSpPr>
        <p:grpSp>
          <p:nvGrpSpPr>
            <p:cNvPr id="319" name="组合 3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1" name="圆角矩形 3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2" name="圆角矩形 3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9" name="TextBox 319"/>
            <p:cNvSpPr txBox="1">
              <a:spLocks noChangeArrowheads="1"/>
            </p:cNvSpPr>
            <p:nvPr/>
          </p:nvSpPr>
          <p:spPr bwMode="auto">
            <a:xfrm rot="-5400000">
              <a:off x="911329" y="3447776"/>
              <a:ext cx="332102" cy="897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会计</a:t>
              </a:r>
              <a:r>
                <a:rPr lang="zh-CN" altLang="en-US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3" name="组合 322"/>
          <p:cNvGrpSpPr>
            <a:grpSpLocks/>
          </p:cNvGrpSpPr>
          <p:nvPr/>
        </p:nvGrpSpPr>
        <p:grpSpPr bwMode="auto">
          <a:xfrm rot="5400000">
            <a:off x="5533231" y="3550444"/>
            <a:ext cx="1482725" cy="909638"/>
            <a:chOff x="59412" y="3383846"/>
            <a:chExt cx="2432144" cy="1514831"/>
          </a:xfrm>
        </p:grpSpPr>
        <p:grpSp>
          <p:nvGrpSpPr>
            <p:cNvPr id="324" name="组合 3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26" name="圆角矩形 3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7" name="圆角矩形 3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7" name="TextBox 324"/>
            <p:cNvSpPr txBox="1">
              <a:spLocks noChangeArrowheads="1"/>
            </p:cNvSpPr>
            <p:nvPr/>
          </p:nvSpPr>
          <p:spPr bwMode="auto">
            <a:xfrm rot="-5400000">
              <a:off x="799094" y="3558160"/>
              <a:ext cx="327817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证券部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8" name="组合 327"/>
          <p:cNvGrpSpPr>
            <a:grpSpLocks/>
          </p:cNvGrpSpPr>
          <p:nvPr/>
        </p:nvGrpSpPr>
        <p:grpSpPr bwMode="auto">
          <a:xfrm rot="5400000">
            <a:off x="5838032" y="3555206"/>
            <a:ext cx="1479550" cy="900113"/>
            <a:chOff x="57026" y="3385961"/>
            <a:chExt cx="2432144" cy="1506416"/>
          </a:xfrm>
        </p:grpSpPr>
        <p:grpSp>
          <p:nvGrpSpPr>
            <p:cNvPr id="329" name="组合 3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1" name="圆角矩形 3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2" name="圆角矩形 3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5" name="TextBox 329"/>
            <p:cNvSpPr txBox="1">
              <a:spLocks noChangeArrowheads="1"/>
            </p:cNvSpPr>
            <p:nvPr/>
          </p:nvSpPr>
          <p:spPr bwMode="auto">
            <a:xfrm rot="-5400000">
              <a:off x="937423" y="3224124"/>
              <a:ext cx="332103" cy="1346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股份制办公室</a:t>
              </a:r>
              <a:endParaRPr lang="zh-CN" altLang="zh-CN" sz="9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3" name="组合 332"/>
          <p:cNvGrpSpPr>
            <a:grpSpLocks/>
          </p:cNvGrpSpPr>
          <p:nvPr/>
        </p:nvGrpSpPr>
        <p:grpSpPr bwMode="auto">
          <a:xfrm rot="5400000">
            <a:off x="6132513" y="3557588"/>
            <a:ext cx="1477962" cy="900112"/>
            <a:chOff x="56124" y="3387532"/>
            <a:chExt cx="2432144" cy="1506416"/>
          </a:xfrm>
        </p:grpSpPr>
        <p:grpSp>
          <p:nvGrpSpPr>
            <p:cNvPr id="334" name="组合 3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36" name="圆角矩形 3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7" name="圆角矩形 3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3" name="TextBox 334"/>
            <p:cNvSpPr txBox="1">
              <a:spLocks noChangeArrowheads="1"/>
            </p:cNvSpPr>
            <p:nvPr/>
          </p:nvSpPr>
          <p:spPr bwMode="auto">
            <a:xfrm rot="-5400000">
              <a:off x="825311" y="3334646"/>
              <a:ext cx="332103" cy="1123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对外投资部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38" name="组合 337"/>
          <p:cNvGrpSpPr>
            <a:grpSpLocks/>
          </p:cNvGrpSpPr>
          <p:nvPr/>
        </p:nvGrpSpPr>
        <p:grpSpPr bwMode="auto">
          <a:xfrm rot="5400000">
            <a:off x="6418263" y="3559175"/>
            <a:ext cx="1481137" cy="906463"/>
            <a:chOff x="55970" y="3383937"/>
            <a:chExt cx="2432144" cy="1514831"/>
          </a:xfrm>
        </p:grpSpPr>
        <p:grpSp>
          <p:nvGrpSpPr>
            <p:cNvPr id="339" name="组合 3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1" name="圆角矩形 3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2" name="圆角矩形 341"/>
              <p:cNvSpPr/>
              <p:nvPr/>
            </p:nvSpPr>
            <p:spPr>
              <a:xfrm rot="16200000">
                <a:off x="3610691" y="3738440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51" name="TextBox 339"/>
            <p:cNvSpPr txBox="1">
              <a:spLocks noChangeArrowheads="1"/>
            </p:cNvSpPr>
            <p:nvPr/>
          </p:nvSpPr>
          <p:spPr bwMode="auto">
            <a:xfrm rot="-5400000">
              <a:off x="908093" y="3447585"/>
              <a:ext cx="334271" cy="896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商务中心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3" name="组合 342"/>
          <p:cNvGrpSpPr>
            <a:grpSpLocks/>
          </p:cNvGrpSpPr>
          <p:nvPr/>
        </p:nvGrpSpPr>
        <p:grpSpPr bwMode="auto">
          <a:xfrm rot="5400000">
            <a:off x="6719888" y="3560763"/>
            <a:ext cx="1477962" cy="900112"/>
            <a:chOff x="60387" y="3388580"/>
            <a:chExt cx="2432144" cy="1506416"/>
          </a:xfrm>
        </p:grpSpPr>
        <p:grpSp>
          <p:nvGrpSpPr>
            <p:cNvPr id="344" name="组合 3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6" name="圆角矩形 3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7" name="圆角矩形 34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9" name="TextBox 344"/>
            <p:cNvSpPr txBox="1">
              <a:spLocks noChangeArrowheads="1"/>
            </p:cNvSpPr>
            <p:nvPr/>
          </p:nvSpPr>
          <p:spPr bwMode="auto">
            <a:xfrm rot="-5400000">
              <a:off x="798225" y="3560361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销售部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8" name="组合 347"/>
          <p:cNvGrpSpPr>
            <a:grpSpLocks/>
          </p:cNvGrpSpPr>
          <p:nvPr/>
        </p:nvGrpSpPr>
        <p:grpSpPr bwMode="auto">
          <a:xfrm rot="5400000">
            <a:off x="7009607" y="3552031"/>
            <a:ext cx="1479550" cy="906463"/>
            <a:chOff x="57332" y="3387723"/>
            <a:chExt cx="2432144" cy="1506416"/>
          </a:xfrm>
        </p:grpSpPr>
        <p:grpSp>
          <p:nvGrpSpPr>
            <p:cNvPr id="349" name="组合 3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1" name="圆角矩形 3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2" name="圆角矩形 35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7" name="TextBox 349"/>
            <p:cNvSpPr txBox="1">
              <a:spLocks noChangeArrowheads="1"/>
            </p:cNvSpPr>
            <p:nvPr/>
          </p:nvSpPr>
          <p:spPr bwMode="auto">
            <a:xfrm rot="-5400000">
              <a:off x="827999" y="3333196"/>
              <a:ext cx="32713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售后服务部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3" name="组合 352"/>
          <p:cNvGrpSpPr>
            <a:grpSpLocks/>
          </p:cNvGrpSpPr>
          <p:nvPr/>
        </p:nvGrpSpPr>
        <p:grpSpPr bwMode="auto">
          <a:xfrm rot="5400000">
            <a:off x="7300913" y="3559175"/>
            <a:ext cx="1487487" cy="900113"/>
            <a:chOff x="53953" y="3386008"/>
            <a:chExt cx="2440560" cy="1506416"/>
          </a:xfrm>
        </p:grpSpPr>
        <p:grpSp>
          <p:nvGrpSpPr>
            <p:cNvPr id="354" name="组合 3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56" name="圆角矩形 3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7" name="圆角矩形 3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5" name="TextBox 354"/>
            <p:cNvSpPr txBox="1">
              <a:spLocks noChangeArrowheads="1"/>
            </p:cNvSpPr>
            <p:nvPr/>
          </p:nvSpPr>
          <p:spPr bwMode="auto">
            <a:xfrm rot="-5400000">
              <a:off x="796926" y="3561445"/>
              <a:ext cx="332103" cy="672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外贸部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8" name="组合 357"/>
          <p:cNvGrpSpPr>
            <a:grpSpLocks/>
          </p:cNvGrpSpPr>
          <p:nvPr/>
        </p:nvGrpSpPr>
        <p:grpSpPr bwMode="auto">
          <a:xfrm rot="5400000">
            <a:off x="7599363" y="3557588"/>
            <a:ext cx="1477962" cy="900112"/>
            <a:chOff x="56123" y="3388101"/>
            <a:chExt cx="2432144" cy="1506416"/>
          </a:xfrm>
        </p:grpSpPr>
        <p:grpSp>
          <p:nvGrpSpPr>
            <p:cNvPr id="359" name="组合 35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61" name="圆角矩形 36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2" name="圆角矩形 36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3" name="TextBox 359"/>
            <p:cNvSpPr txBox="1">
              <a:spLocks noChangeArrowheads="1"/>
            </p:cNvSpPr>
            <p:nvPr/>
          </p:nvSpPr>
          <p:spPr bwMode="auto">
            <a:xfrm rot="-5400000">
              <a:off x="799186" y="3559882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加工部</a:t>
              </a:r>
              <a:endParaRPr lang="zh-CN" altLang="zh-CN" sz="21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363" name="直接连接符 362"/>
          <p:cNvCxnSpPr/>
          <p:nvPr/>
        </p:nvCxnSpPr>
        <p:spPr>
          <a:xfrm>
            <a:off x="3100388" y="2095500"/>
            <a:ext cx="53975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/>
          <p:cNvCxnSpPr/>
          <p:nvPr/>
        </p:nvCxnSpPr>
        <p:spPr>
          <a:xfrm>
            <a:off x="1936750" y="2598738"/>
            <a:ext cx="2570163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直接连接符 368"/>
          <p:cNvCxnSpPr/>
          <p:nvPr/>
        </p:nvCxnSpPr>
        <p:spPr>
          <a:xfrm>
            <a:off x="5537200" y="2619375"/>
            <a:ext cx="10922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直接连接符 371"/>
          <p:cNvCxnSpPr/>
          <p:nvPr/>
        </p:nvCxnSpPr>
        <p:spPr>
          <a:xfrm>
            <a:off x="7248525" y="2624138"/>
            <a:ext cx="122555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4" name="直接连接符 373"/>
          <p:cNvCxnSpPr/>
          <p:nvPr/>
        </p:nvCxnSpPr>
        <p:spPr>
          <a:xfrm>
            <a:off x="5270500" y="1354138"/>
            <a:ext cx="11113" cy="10937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直接连接符 378"/>
          <p:cNvCxnSpPr/>
          <p:nvPr/>
        </p:nvCxnSpPr>
        <p:spPr>
          <a:xfrm>
            <a:off x="8472488" y="2095500"/>
            <a:ext cx="4762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直接连接符 381"/>
          <p:cNvCxnSpPr/>
          <p:nvPr/>
        </p:nvCxnSpPr>
        <p:spPr>
          <a:xfrm>
            <a:off x="3117850" y="2095500"/>
            <a:ext cx="4763" cy="5238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/>
          <p:cNvCxnSpPr/>
          <p:nvPr/>
        </p:nvCxnSpPr>
        <p:spPr>
          <a:xfrm>
            <a:off x="19589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直接连接符 387"/>
          <p:cNvCxnSpPr/>
          <p:nvPr/>
        </p:nvCxnSpPr>
        <p:spPr>
          <a:xfrm>
            <a:off x="2676525" y="2600325"/>
            <a:ext cx="15875" cy="129540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/>
          <p:cNvCxnSpPr/>
          <p:nvPr/>
        </p:nvCxnSpPr>
        <p:spPr>
          <a:xfrm>
            <a:off x="358457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直接连接符 389"/>
          <p:cNvCxnSpPr/>
          <p:nvPr/>
        </p:nvCxnSpPr>
        <p:spPr>
          <a:xfrm>
            <a:off x="4479925" y="2600325"/>
            <a:ext cx="3175" cy="1292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1" name="直接连接符 390"/>
          <p:cNvCxnSpPr/>
          <p:nvPr/>
        </p:nvCxnSpPr>
        <p:spPr>
          <a:xfrm>
            <a:off x="5537200" y="2619375"/>
            <a:ext cx="17463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/>
          <p:cNvCxnSpPr/>
          <p:nvPr/>
        </p:nvCxnSpPr>
        <p:spPr>
          <a:xfrm>
            <a:off x="6619875" y="2620963"/>
            <a:ext cx="9525" cy="127793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4" name="直接连接符 393"/>
          <p:cNvCxnSpPr/>
          <p:nvPr/>
        </p:nvCxnSpPr>
        <p:spPr>
          <a:xfrm>
            <a:off x="7337425" y="2619375"/>
            <a:ext cx="0" cy="127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直接连接符 394"/>
          <p:cNvCxnSpPr/>
          <p:nvPr/>
        </p:nvCxnSpPr>
        <p:spPr>
          <a:xfrm>
            <a:off x="8040688" y="2624138"/>
            <a:ext cx="0" cy="12842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组合 102"/>
          <p:cNvGrpSpPr>
            <a:grpSpLocks/>
          </p:cNvGrpSpPr>
          <p:nvPr/>
        </p:nvGrpSpPr>
        <p:grpSpPr bwMode="auto">
          <a:xfrm>
            <a:off x="6362700" y="1652588"/>
            <a:ext cx="1460500" cy="920750"/>
            <a:chOff x="28551" y="2921965"/>
            <a:chExt cx="2440560" cy="1514831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6" name="圆角矩形 10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41" name="TextBox 104"/>
            <p:cNvSpPr txBox="1">
              <a:spLocks noChangeArrowheads="1"/>
            </p:cNvSpPr>
            <p:nvPr/>
          </p:nvSpPr>
          <p:spPr bwMode="auto">
            <a:xfrm>
              <a:off x="1108234" y="3332013"/>
              <a:ext cx="790529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经营副总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3" name="组合 92"/>
          <p:cNvGrpSpPr>
            <a:grpSpLocks/>
          </p:cNvGrpSpPr>
          <p:nvPr/>
        </p:nvGrpSpPr>
        <p:grpSpPr bwMode="auto">
          <a:xfrm>
            <a:off x="1935163" y="1673225"/>
            <a:ext cx="1457325" cy="915988"/>
            <a:chOff x="33012" y="2925236"/>
            <a:chExt cx="2432144" cy="1506415"/>
          </a:xfrm>
        </p:grpSpPr>
        <p:grpSp>
          <p:nvGrpSpPr>
            <p:cNvPr id="94" name="组合 9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圆角矩形 9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7" name="圆角矩形 9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9" name="TextBox 94"/>
            <p:cNvSpPr txBox="1">
              <a:spLocks noChangeArrowheads="1"/>
            </p:cNvSpPr>
            <p:nvPr/>
          </p:nvSpPr>
          <p:spPr bwMode="auto">
            <a:xfrm>
              <a:off x="1106016" y="3332516"/>
              <a:ext cx="794818" cy="2245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99" name="直接连接符 398"/>
          <p:cNvCxnSpPr/>
          <p:nvPr/>
        </p:nvCxnSpPr>
        <p:spPr>
          <a:xfrm>
            <a:off x="1817688" y="3892550"/>
            <a:ext cx="34766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直接连接符 402"/>
          <p:cNvCxnSpPr/>
          <p:nvPr/>
        </p:nvCxnSpPr>
        <p:spPr>
          <a:xfrm>
            <a:off x="2508250" y="3892550"/>
            <a:ext cx="36988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3219450" y="3892550"/>
            <a:ext cx="71913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直接连接符 406"/>
          <p:cNvCxnSpPr/>
          <p:nvPr/>
        </p:nvCxnSpPr>
        <p:spPr>
          <a:xfrm>
            <a:off x="4291013" y="3892550"/>
            <a:ext cx="38417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直接连接符 409"/>
          <p:cNvCxnSpPr/>
          <p:nvPr/>
        </p:nvCxnSpPr>
        <p:spPr>
          <a:xfrm>
            <a:off x="5005388" y="3898900"/>
            <a:ext cx="1081087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直接连接符 412"/>
          <p:cNvCxnSpPr/>
          <p:nvPr/>
        </p:nvCxnSpPr>
        <p:spPr>
          <a:xfrm>
            <a:off x="6435725" y="3895725"/>
            <a:ext cx="409575" cy="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/>
          <p:nvPr/>
        </p:nvCxnSpPr>
        <p:spPr>
          <a:xfrm>
            <a:off x="7129463" y="3898900"/>
            <a:ext cx="384175" cy="158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/>
          <p:cNvCxnSpPr/>
          <p:nvPr/>
        </p:nvCxnSpPr>
        <p:spPr>
          <a:xfrm>
            <a:off x="7843838" y="3900488"/>
            <a:ext cx="384175" cy="15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4" name="直接连接符 433"/>
          <p:cNvCxnSpPr/>
          <p:nvPr/>
        </p:nvCxnSpPr>
        <p:spPr>
          <a:xfrm>
            <a:off x="18176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直接连接符 435"/>
          <p:cNvCxnSpPr/>
          <p:nvPr/>
        </p:nvCxnSpPr>
        <p:spPr>
          <a:xfrm>
            <a:off x="2162175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2508250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/>
          <p:cNvCxnSpPr/>
          <p:nvPr/>
        </p:nvCxnSpPr>
        <p:spPr>
          <a:xfrm>
            <a:off x="2876550" y="38957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>
            <a:off x="322103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>
            <a:off x="3938588" y="39004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2" name="直接连接符 441"/>
          <p:cNvCxnSpPr/>
          <p:nvPr/>
        </p:nvCxnSpPr>
        <p:spPr>
          <a:xfrm>
            <a:off x="4281488" y="38957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直接连接符 443"/>
          <p:cNvCxnSpPr/>
          <p:nvPr/>
        </p:nvCxnSpPr>
        <p:spPr>
          <a:xfrm>
            <a:off x="4657725" y="390366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5" name="直接连接符 444"/>
          <p:cNvCxnSpPr/>
          <p:nvPr/>
        </p:nvCxnSpPr>
        <p:spPr>
          <a:xfrm>
            <a:off x="5373688" y="390842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6" name="直接连接符 445"/>
          <p:cNvCxnSpPr/>
          <p:nvPr/>
        </p:nvCxnSpPr>
        <p:spPr>
          <a:xfrm>
            <a:off x="5718175" y="390366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直接连接符 446"/>
          <p:cNvCxnSpPr/>
          <p:nvPr/>
        </p:nvCxnSpPr>
        <p:spPr>
          <a:xfrm>
            <a:off x="5003800" y="3905250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8" name="直接连接符 447"/>
          <p:cNvCxnSpPr/>
          <p:nvPr/>
        </p:nvCxnSpPr>
        <p:spPr>
          <a:xfrm>
            <a:off x="6440488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9" name="直接连接符 448"/>
          <p:cNvCxnSpPr/>
          <p:nvPr/>
        </p:nvCxnSpPr>
        <p:spPr>
          <a:xfrm>
            <a:off x="6805613" y="3908425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直接连接符 449"/>
          <p:cNvCxnSpPr/>
          <p:nvPr/>
        </p:nvCxnSpPr>
        <p:spPr>
          <a:xfrm>
            <a:off x="6081713" y="3910013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直接连接符 452"/>
          <p:cNvCxnSpPr/>
          <p:nvPr/>
        </p:nvCxnSpPr>
        <p:spPr>
          <a:xfrm>
            <a:off x="7505700" y="3913188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4" name="直接连接符 453"/>
          <p:cNvCxnSpPr/>
          <p:nvPr/>
        </p:nvCxnSpPr>
        <p:spPr>
          <a:xfrm>
            <a:off x="7848600" y="3908425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5" name="直接连接符 454"/>
          <p:cNvCxnSpPr/>
          <p:nvPr/>
        </p:nvCxnSpPr>
        <p:spPr>
          <a:xfrm>
            <a:off x="7134225" y="3910013"/>
            <a:ext cx="1588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6" name="直接连接符 455"/>
          <p:cNvCxnSpPr/>
          <p:nvPr/>
        </p:nvCxnSpPr>
        <p:spPr>
          <a:xfrm>
            <a:off x="8570913" y="3917950"/>
            <a:ext cx="0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8" name="直接连接符 457"/>
          <p:cNvCxnSpPr/>
          <p:nvPr/>
        </p:nvCxnSpPr>
        <p:spPr>
          <a:xfrm>
            <a:off x="8212138" y="3914775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>
            <a:grpSpLocks/>
          </p:cNvGrpSpPr>
          <p:nvPr/>
        </p:nvGrpSpPr>
        <p:grpSpPr bwMode="auto">
          <a:xfrm rot="5400000">
            <a:off x="957262" y="2465388"/>
            <a:ext cx="1482725" cy="901700"/>
            <a:chOff x="58656" y="3386034"/>
            <a:chExt cx="2432144" cy="1506416"/>
          </a:xfrm>
        </p:grpSpPr>
        <p:grpSp>
          <p:nvGrpSpPr>
            <p:cNvPr id="109" name="组合 10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圆角矩形 11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7" name="TextBox 109"/>
            <p:cNvSpPr txBox="1">
              <a:spLocks noChangeArrowheads="1"/>
            </p:cNvSpPr>
            <p:nvPr/>
          </p:nvSpPr>
          <p:spPr bwMode="auto">
            <a:xfrm rot="-5400000">
              <a:off x="795161" y="3561979"/>
              <a:ext cx="334170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研发部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>
            <a:grpSpLocks/>
          </p:cNvGrpSpPr>
          <p:nvPr/>
        </p:nvGrpSpPr>
        <p:grpSpPr bwMode="auto">
          <a:xfrm rot="5400000">
            <a:off x="1546225" y="2457450"/>
            <a:ext cx="1482725" cy="904875"/>
            <a:chOff x="55601" y="3387073"/>
            <a:chExt cx="2432144" cy="150641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6" name="圆角矩形 11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7" name="圆角矩形 116"/>
              <p:cNvSpPr/>
              <p:nvPr/>
            </p:nvSpPr>
            <p:spPr>
              <a:xfrm rot="16200000">
                <a:off x="3610693" y="3759394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5" name="TextBox 114"/>
            <p:cNvSpPr txBox="1">
              <a:spLocks noChangeArrowheads="1"/>
            </p:cNvSpPr>
            <p:nvPr/>
          </p:nvSpPr>
          <p:spPr bwMode="auto">
            <a:xfrm rot="-5400000">
              <a:off x="800544" y="3561222"/>
              <a:ext cx="327712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资料部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>
            <a:grpSpLocks/>
          </p:cNvGrpSpPr>
          <p:nvPr/>
        </p:nvGrpSpPr>
        <p:grpSpPr bwMode="auto">
          <a:xfrm rot="5400000">
            <a:off x="2299494" y="2466181"/>
            <a:ext cx="1482725" cy="900113"/>
            <a:chOff x="58656" y="3387050"/>
            <a:chExt cx="2432144" cy="1506416"/>
          </a:xfrm>
        </p:grpSpPr>
        <p:grpSp>
          <p:nvGrpSpPr>
            <p:cNvPr id="119" name="组合 11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1" name="圆角矩形 12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3" name="TextBox 119"/>
            <p:cNvSpPr txBox="1">
              <a:spLocks noChangeArrowheads="1"/>
            </p:cNvSpPr>
            <p:nvPr/>
          </p:nvSpPr>
          <p:spPr bwMode="auto">
            <a:xfrm rot="-5400000">
              <a:off x="796195" y="3562571"/>
              <a:ext cx="332103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生产部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3" name="组合 122"/>
          <p:cNvGrpSpPr>
            <a:grpSpLocks/>
          </p:cNvGrpSpPr>
          <p:nvPr/>
        </p:nvGrpSpPr>
        <p:grpSpPr bwMode="auto">
          <a:xfrm rot="5400000">
            <a:off x="3038476" y="2462212"/>
            <a:ext cx="1484312" cy="900113"/>
            <a:chOff x="54392" y="3389668"/>
            <a:chExt cx="2440560" cy="150641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圆角矩形 12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31" name="TextBox 124"/>
            <p:cNvSpPr txBox="1">
              <a:spLocks noChangeArrowheads="1"/>
            </p:cNvSpPr>
            <p:nvPr/>
          </p:nvSpPr>
          <p:spPr bwMode="auto">
            <a:xfrm rot="-5400000">
              <a:off x="799311" y="3561731"/>
              <a:ext cx="33210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质管部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5400000">
            <a:off x="3924301" y="2457450"/>
            <a:ext cx="1479550" cy="904875"/>
            <a:chOff x="57679" y="3383878"/>
            <a:chExt cx="2432144" cy="1514831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1" name="圆角矩形 13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2" name="圆角矩形 13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9" name="TextBox 129"/>
            <p:cNvSpPr txBox="1">
              <a:spLocks noChangeArrowheads="1"/>
            </p:cNvSpPr>
            <p:nvPr/>
          </p:nvSpPr>
          <p:spPr bwMode="auto">
            <a:xfrm rot="-5400000">
              <a:off x="837535" y="3335732"/>
              <a:ext cx="334857" cy="1122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行政人事部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3" name="组合 132"/>
          <p:cNvGrpSpPr>
            <a:grpSpLocks/>
          </p:cNvGrpSpPr>
          <p:nvPr/>
        </p:nvGrpSpPr>
        <p:grpSpPr bwMode="auto">
          <a:xfrm rot="5400000">
            <a:off x="4802981" y="2455069"/>
            <a:ext cx="1482725" cy="909638"/>
            <a:chOff x="55601" y="3383284"/>
            <a:chExt cx="2432144" cy="1514831"/>
          </a:xfrm>
        </p:grpSpPr>
        <p:grpSp>
          <p:nvGrpSpPr>
            <p:cNvPr id="134" name="组合 13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36" name="圆角矩形 13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7" name="圆角矩形 13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7" name="TextBox 134"/>
            <p:cNvSpPr txBox="1">
              <a:spLocks noChangeArrowheads="1"/>
            </p:cNvSpPr>
            <p:nvPr/>
          </p:nvSpPr>
          <p:spPr bwMode="auto">
            <a:xfrm rot="-5400000">
              <a:off x="839552" y="3333653"/>
              <a:ext cx="327817" cy="1119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信息管理部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>
            <a:grpSpLocks/>
          </p:cNvGrpSpPr>
          <p:nvPr/>
        </p:nvGrpSpPr>
        <p:grpSpPr bwMode="auto">
          <a:xfrm rot="5400000">
            <a:off x="5399881" y="2464594"/>
            <a:ext cx="1482725" cy="903288"/>
            <a:chOff x="58656" y="3384322"/>
            <a:chExt cx="2432144" cy="1514831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1" name="圆角矩形 14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2" name="圆角矩形 14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5" name="TextBox 139"/>
            <p:cNvSpPr txBox="1">
              <a:spLocks noChangeArrowheads="1"/>
            </p:cNvSpPr>
            <p:nvPr/>
          </p:nvSpPr>
          <p:spPr bwMode="auto">
            <a:xfrm rot="-5400000">
              <a:off x="795854" y="3560891"/>
              <a:ext cx="332784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财务部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3" name="组合 142"/>
          <p:cNvGrpSpPr>
            <a:grpSpLocks/>
          </p:cNvGrpSpPr>
          <p:nvPr/>
        </p:nvGrpSpPr>
        <p:grpSpPr bwMode="auto">
          <a:xfrm rot="5400000">
            <a:off x="5983288" y="2459038"/>
            <a:ext cx="1484312" cy="906462"/>
            <a:chOff x="54392" y="3383210"/>
            <a:chExt cx="2440560" cy="1514831"/>
          </a:xfrm>
        </p:grpSpPr>
        <p:grpSp>
          <p:nvGrpSpPr>
            <p:cNvPr id="144" name="组合 14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圆角矩形 14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7" name="圆角矩形 14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3" name="TextBox 144"/>
            <p:cNvSpPr txBox="1">
              <a:spLocks noChangeArrowheads="1"/>
            </p:cNvSpPr>
            <p:nvPr/>
          </p:nvSpPr>
          <p:spPr bwMode="auto">
            <a:xfrm rot="-5400000">
              <a:off x="798225" y="3558509"/>
              <a:ext cx="334271" cy="67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股份部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 rot="5400000">
            <a:off x="6716713" y="2465388"/>
            <a:ext cx="1477962" cy="900112"/>
            <a:chOff x="60730" y="3389512"/>
            <a:chExt cx="2432144" cy="1506416"/>
          </a:xfrm>
        </p:grpSpPr>
        <p:grpSp>
          <p:nvGrpSpPr>
            <p:cNvPr id="149" name="组合 148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1" name="圆角矩形 150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2" name="圆角矩形 151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21" name="TextBox 149"/>
            <p:cNvSpPr txBox="1">
              <a:spLocks noChangeArrowheads="1"/>
            </p:cNvSpPr>
            <p:nvPr/>
          </p:nvSpPr>
          <p:spPr bwMode="auto">
            <a:xfrm rot="-5400000">
              <a:off x="798568" y="3561293"/>
              <a:ext cx="332103" cy="673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营销部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53" name="组合 152"/>
          <p:cNvGrpSpPr>
            <a:grpSpLocks/>
          </p:cNvGrpSpPr>
          <p:nvPr/>
        </p:nvGrpSpPr>
        <p:grpSpPr bwMode="auto">
          <a:xfrm rot="5400000">
            <a:off x="7423944" y="2466181"/>
            <a:ext cx="1482725" cy="900113"/>
            <a:chOff x="58656" y="3389535"/>
            <a:chExt cx="2432144" cy="150641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352124" y="3681535"/>
              <a:ext cx="1356787" cy="432383"/>
              <a:chOff x="2996228" y="4233604"/>
              <a:chExt cx="3839061" cy="2756815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6" name="圆角矩形 155"/>
              <p:cNvSpPr/>
              <p:nvPr/>
            </p:nvSpPr>
            <p:spPr>
              <a:xfrm rot="16200000">
                <a:off x="3537351" y="3692481"/>
                <a:ext cx="2756815" cy="3839061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 rot="16200000">
                <a:off x="3610693" y="3738436"/>
                <a:ext cx="2598377" cy="3740620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9" name="TextBox 154"/>
            <p:cNvSpPr txBox="1">
              <a:spLocks noChangeArrowheads="1"/>
            </p:cNvSpPr>
            <p:nvPr/>
          </p:nvSpPr>
          <p:spPr bwMode="auto">
            <a:xfrm rot="-5400000">
              <a:off x="796196" y="3562399"/>
              <a:ext cx="332101" cy="6718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zh-CN" sz="900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国际部</a:t>
              </a:r>
              <a:endParaRPr lang="zh-CN" altLang="zh-CN" sz="1600">
                <a:solidFill>
                  <a:srgbClr val="404040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4391025" y="933450"/>
            <a:ext cx="1458913" cy="922338"/>
            <a:chOff x="32758" y="2926219"/>
            <a:chExt cx="2432144" cy="1506415"/>
          </a:xfrm>
        </p:grpSpPr>
        <p:grpSp>
          <p:nvGrpSpPr>
            <p:cNvPr id="84" name="组合 83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86" name="圆角矩形 85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/>
              </a:p>
            </p:txBody>
          </p:sp>
        </p:grpSp>
        <p:sp>
          <p:nvSpPr>
            <p:cNvPr id="22617" name="TextBox 84"/>
            <p:cNvSpPr txBox="1">
              <a:spLocks noChangeArrowheads="1"/>
            </p:cNvSpPr>
            <p:nvPr/>
          </p:nvSpPr>
          <p:spPr bwMode="auto">
            <a:xfrm>
              <a:off x="1019514" y="3330695"/>
              <a:ext cx="953400" cy="222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董事会</a:t>
              </a:r>
              <a:endParaRPr lang="zh-CN" altLang="zh-CN" sz="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>
            <a:grpSpLocks/>
          </p:cNvGrpSpPr>
          <p:nvPr/>
        </p:nvGrpSpPr>
        <p:grpSpPr bwMode="auto">
          <a:xfrm>
            <a:off x="4383088" y="1290638"/>
            <a:ext cx="1455737" cy="920750"/>
            <a:chOff x="29312" y="2923393"/>
            <a:chExt cx="2432144" cy="1514831"/>
          </a:xfrm>
        </p:grpSpPr>
        <p:grpSp>
          <p:nvGrpSpPr>
            <p:cNvPr id="89" name="组合 8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91" name="圆角矩形 9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5" name="TextBox 89"/>
            <p:cNvSpPr txBox="1">
              <a:spLocks noChangeArrowheads="1"/>
            </p:cNvSpPr>
            <p:nvPr/>
          </p:nvSpPr>
          <p:spPr bwMode="auto">
            <a:xfrm>
              <a:off x="1110265" y="3333442"/>
              <a:ext cx="788427" cy="224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总经理</a:t>
              </a:r>
              <a:endParaRPr lang="zh-CN" altLang="zh-CN" sz="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>
            <a:grpSpLocks/>
          </p:cNvGrpSpPr>
          <p:nvPr/>
        </p:nvGrpSpPr>
        <p:grpSpPr bwMode="auto">
          <a:xfrm>
            <a:off x="4375150" y="1660525"/>
            <a:ext cx="1460500" cy="927100"/>
            <a:chOff x="27951" y="2921998"/>
            <a:chExt cx="2440560" cy="1514831"/>
          </a:xfrm>
        </p:grpSpPr>
        <p:grpSp>
          <p:nvGrpSpPr>
            <p:cNvPr id="99" name="组合 98"/>
            <p:cNvGrpSpPr/>
            <p:nvPr/>
          </p:nvGrpSpPr>
          <p:grpSpPr>
            <a:xfrm>
              <a:off x="814328" y="3219334"/>
              <a:ext cx="1356392" cy="43253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圆角矩形 100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4351927" y="1373342"/>
                <a:ext cx="3742173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2613" name="TextBox 99"/>
            <p:cNvSpPr txBox="1">
              <a:spLocks noChangeArrowheads="1"/>
            </p:cNvSpPr>
            <p:nvPr/>
          </p:nvSpPr>
          <p:spPr bwMode="auto">
            <a:xfrm>
              <a:off x="1112940" y="3331832"/>
              <a:ext cx="785224" cy="22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788988"/>
              <a:r>
                <a:rPr lang="zh-CN" altLang="en-US" sz="900" b="1">
                  <a:solidFill>
                    <a:srgbClr val="404040"/>
                  </a:solidFill>
                  <a:latin typeface="微软雅黑" pitchFamily="34" charset="-122"/>
                  <a:ea typeface="微软雅黑" pitchFamily="34" charset="-122"/>
                </a:rPr>
                <a:t>行政副总</a:t>
              </a:r>
              <a:endParaRPr lang="zh-CN" altLang="zh-CN" sz="9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64" name="直接连接符 463"/>
          <p:cNvCxnSpPr/>
          <p:nvPr/>
        </p:nvCxnSpPr>
        <p:spPr>
          <a:xfrm>
            <a:off x="3586163" y="3903663"/>
            <a:ext cx="1587" cy="1492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5888946" y="1605712"/>
            <a:ext cx="520739" cy="52955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807075" y="2012950"/>
            <a:ext cx="579438" cy="588963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000">
              <a:latin typeface="Calibri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1475" y="2492392"/>
            <a:ext cx="735921" cy="74932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200">
                <a:solidFill>
                  <a:schemeClr val="tx1"/>
                </a:solidFill>
              </a:endParaRPr>
            </a:p>
          </p:txBody>
        </p:sp>
      </p:grp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932363" y="2860675"/>
            <a:ext cx="817562" cy="828675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9077" y="2557653"/>
            <a:ext cx="1125464" cy="114361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/>
            </a:p>
          </p:txBody>
        </p:sp>
      </p:grp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3592513" y="1574800"/>
            <a:ext cx="1323975" cy="1347788"/>
          </a:xfrm>
          <a:prstGeom prst="ellipse">
            <a:avLst/>
          </a:prstGeom>
          <a:solidFill>
            <a:schemeClr val="accent1"/>
          </a:solidFill>
          <a:ln w="25400" algn="ctr">
            <a:noFill/>
            <a:round/>
            <a:headEnd/>
            <a:tailE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754813" y="1752600"/>
            <a:ext cx="6159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729413" y="1514475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669088" y="2520950"/>
            <a:ext cx="1073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门户网站发布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举办品牌运营大会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672263" y="22796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76988" y="3333750"/>
            <a:ext cx="1301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研制成功自主产权品牌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59525" y="3067050"/>
            <a:ext cx="9969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02250" y="4132263"/>
            <a:ext cx="15017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产品同时在线人数达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02250" y="381793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17800" y="3706813"/>
            <a:ext cx="16160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公司年销售额达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万人民币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82875" y="3382963"/>
            <a:ext cx="10985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287588" y="2074863"/>
            <a:ext cx="1187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公司获市科技进步奖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788988"/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成立产品研究院</a:t>
            </a: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282825" y="1779588"/>
            <a:ext cx="9969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3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sz="13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" grpId="0" animBg="1"/>
      <p:bldP spid="9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044897" y="1946535"/>
            <a:ext cx="809231" cy="81996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756308" y="3090253"/>
            <a:ext cx="526906" cy="53525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3573463" y="342900"/>
            <a:ext cx="237172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2" tIns="34292" rIns="68582" bIns="34292">
            <a:spAutoFit/>
          </a:bodyPr>
          <a:lstStyle/>
          <a:p>
            <a:pPr defTabSz="685800">
              <a:buFont typeface="Arial" charset="0"/>
              <a:buNone/>
            </a:pPr>
            <a:r>
              <a:rPr lang="zh-CN" altLang="en-US" sz="22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  <a:cs typeface="Arial" charset="0"/>
                <a:sym typeface="Impact" pitchFamily="34" charset="0"/>
              </a:rPr>
              <a:t>单击此处添加主题</a:t>
            </a:r>
            <a:endParaRPr lang="zh-CN" altLang="en-US" sz="22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  <a:cs typeface="Arial" charset="0"/>
              <a:sym typeface="Calibri" pitchFamily="34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105150" y="384175"/>
            <a:ext cx="198438" cy="295275"/>
            <a:chOff x="5284519" y="1508166"/>
            <a:chExt cx="213756" cy="427512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284519" y="1508166"/>
              <a:ext cx="213756" cy="213757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4"/>
            <p:cNvCxnSpPr/>
            <p:nvPr/>
          </p:nvCxnSpPr>
          <p:spPr>
            <a:xfrm flipH="1">
              <a:off x="5284519" y="1721923"/>
              <a:ext cx="213756" cy="213755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5962650" y="1477963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诚信铸就品质</a:t>
            </a: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6480175" y="1874838"/>
            <a:ext cx="14541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700">
                <a:latin typeface="微软雅黑" pitchFamily="34" charset="-122"/>
                <a:ea typeface="微软雅黑" pitchFamily="34" charset="-122"/>
              </a:rPr>
              <a:t>创新引领未来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1757363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远见力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46400" y="35575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执行力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318000" y="3041650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感召力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22713" y="2016125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决策力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98700" y="2655888"/>
            <a:ext cx="768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9005" tIns="39503" rIns="79005" bIns="39503">
            <a:spAutoFit/>
          </a:bodyPr>
          <a:lstStyle/>
          <a:p>
            <a:pPr defTabSz="788988"/>
            <a:r>
              <a:rPr lang="zh-CN" altLang="en-US" sz="160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创新力</a:t>
            </a: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2341563" y="3055938"/>
            <a:ext cx="601662" cy="612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905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>
            <a:spLocks noChangeArrowheads="1"/>
          </p:cNvSpPr>
          <p:nvPr/>
        </p:nvSpPr>
        <p:spPr bwMode="auto">
          <a:xfrm>
            <a:off x="4224338" y="2760663"/>
            <a:ext cx="228600" cy="231775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8933" y="2211544"/>
            <a:ext cx="517213" cy="5241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44172" y="3751254"/>
            <a:ext cx="181342" cy="184891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18542" y="2427507"/>
            <a:ext cx="237790" cy="24164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椭圆 23"/>
          <p:cNvSpPr>
            <a:spLocks noChangeArrowheads="1"/>
          </p:cNvSpPr>
          <p:nvPr/>
        </p:nvSpPr>
        <p:spPr bwMode="auto">
          <a:xfrm>
            <a:off x="4170363" y="1585913"/>
            <a:ext cx="227012" cy="2301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>
            <a:spLocks noChangeArrowheads="1"/>
          </p:cNvSpPr>
          <p:nvPr/>
        </p:nvSpPr>
        <p:spPr bwMode="auto">
          <a:xfrm>
            <a:off x="4772025" y="3771900"/>
            <a:ext cx="114300" cy="1158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3113088" y="1355725"/>
            <a:ext cx="228600" cy="230188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30" name="椭圆 29"/>
          <p:cNvSpPr>
            <a:spLocks noChangeArrowheads="1"/>
          </p:cNvSpPr>
          <p:nvPr/>
        </p:nvSpPr>
        <p:spPr bwMode="auto">
          <a:xfrm>
            <a:off x="3700463" y="2919413"/>
            <a:ext cx="112712" cy="115887"/>
          </a:xfrm>
          <a:prstGeom prst="ellipse">
            <a:avLst/>
          </a:prstGeom>
          <a:solidFill>
            <a:schemeClr val="tx1"/>
          </a:solidFill>
          <a:ln w="25400" algn="ctr">
            <a:noFill/>
            <a:round/>
            <a:headEnd/>
            <a:tailEnd/>
          </a:ln>
          <a:effectLst>
            <a:outerShdw dist="127001" dir="8100000" algn="tr" rotWithShape="0">
              <a:srgbClr val="000000">
                <a:alpha val="59999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988">
              <a:defRPr/>
            </a:pPr>
            <a:endParaRPr lang="zh-CN" altLang="en-US" sz="16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591175" y="2386013"/>
            <a:ext cx="28590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9005" tIns="39503" rIns="79005" bIns="39503">
            <a:spAutoFit/>
          </a:bodyPr>
          <a:lstStyle/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r>
              <a:rPr lang="zh-CN" altLang="en-US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       点击输入简要文字内容，文字内容需概括精炼，不用多余的文字修饰，言简意赅的说明分项内容</a:t>
            </a:r>
            <a:r>
              <a:rPr lang="en-US" altLang="zh-CN" sz="900">
                <a:solidFill>
                  <a:srgbClr val="48484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defTabSz="788988">
              <a:lnSpc>
                <a:spcPct val="150000"/>
              </a:lnSpc>
            </a:pPr>
            <a:endParaRPr lang="en-US" altLang="zh-CN" sz="900">
              <a:solidFill>
                <a:srgbClr val="484848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"/>
                            </p:stCondLst>
                            <p:childTnLst>
                              <p:par>
                                <p:cTn id="9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50"/>
                            </p:stCondLst>
                            <p:childTnLst>
                              <p:par>
                                <p:cTn id="10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4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1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  <p:bldP spid="24" grpId="0" animBg="1"/>
      <p:bldP spid="25" grpId="0" animBg="1"/>
      <p:bldP spid="29" grpId="0" animBg="1"/>
      <p:bldP spid="30" grpId="0" animBg="1"/>
      <p:bldP spid="31" grpId="0"/>
      <p:bldP spid="31" grpId="1"/>
    </p:bldLst>
  </p:timing>
</p:sld>
</file>

<file path=ppt/theme/theme1.xml><?xml version="1.0" encoding="utf-8"?>
<a:theme xmlns:a="http://schemas.openxmlformats.org/drawingml/2006/main" name="Office 主题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7531</TotalTime>
  <Words>6041</Words>
  <Application>Microsoft Office PowerPoint</Application>
  <PresentationFormat>自定义</PresentationFormat>
  <Paragraphs>515</Paragraphs>
  <Slides>41</Slides>
  <Notes>38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41</vt:i4>
      </vt:variant>
    </vt:vector>
  </HeadingPairs>
  <TitlesOfParts>
    <vt:vector size="59" baseType="lpstr">
      <vt:lpstr>Arial</vt:lpstr>
      <vt:lpstr>宋体</vt:lpstr>
      <vt:lpstr>Calibri Light</vt:lpstr>
      <vt:lpstr>Calibri</vt:lpstr>
      <vt:lpstr>微软雅黑</vt:lpstr>
      <vt:lpstr>Wingdings</vt:lpstr>
      <vt:lpstr>Impact</vt:lpstr>
      <vt:lpstr>造字工房劲黑（非商用）常规体</vt:lpstr>
      <vt:lpstr>微软雅黑 Light</vt:lpstr>
      <vt:lpstr>方正兰亭细黑_GBK</vt:lpstr>
      <vt:lpstr>方正兰亭细黑_GBK_M</vt:lpstr>
      <vt:lpstr>Office 主题</vt:lpstr>
      <vt:lpstr>Office 主题</vt:lpstr>
      <vt:lpstr>Office 主题</vt:lpstr>
      <vt:lpstr>Office 主题</vt:lpstr>
      <vt:lpstr>Office 主题</vt:lpstr>
      <vt:lpstr>Office 主题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</dc:creator>
  <cp:lastModifiedBy>Windows 用户</cp:lastModifiedBy>
  <cp:revision>1078</cp:revision>
  <dcterms:created xsi:type="dcterms:W3CDTF">2014-06-18T03:33:50Z</dcterms:created>
  <dcterms:modified xsi:type="dcterms:W3CDTF">2015-11-22T06:23:15Z</dcterms:modified>
</cp:coreProperties>
</file>