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7" r:id="rId2"/>
    <p:sldId id="269" r:id="rId3"/>
    <p:sldId id="271" r:id="rId4"/>
    <p:sldId id="280" r:id="rId5"/>
    <p:sldId id="281" r:id="rId6"/>
    <p:sldId id="282" r:id="rId7"/>
    <p:sldId id="284" r:id="rId8"/>
    <p:sldId id="285" r:id="rId9"/>
    <p:sldId id="286" r:id="rId10"/>
    <p:sldId id="266" r:id="rId11"/>
  </p:sldIdLst>
  <p:sldSz cx="12192000" cy="6858000"/>
  <p:notesSz cx="6858000" cy="9144000"/>
  <p:embeddedFontLst>
    <p:embeddedFont>
      <p:font typeface="Impact" pitchFamily="34" charset="0"/>
      <p:regular r:id="rId12"/>
    </p:embeddedFont>
    <p:embeddedFont>
      <p:font typeface="微软雅黑" pitchFamily="34" charset="-122"/>
      <p:regular r:id="rId13"/>
      <p:bold r:id="rId14"/>
    </p:embeddedFont>
    <p:embeddedFont>
      <p:font typeface="Arial Black" pitchFamily="34" charset="0"/>
      <p:bold r:id="rId15"/>
    </p:embeddedFont>
    <p:embeddedFont>
      <p:font typeface="Calibri" pitchFamily="34" charset="0"/>
      <p:regular r:id="rId16"/>
      <p:bold r:id="rId17"/>
      <p:italic r:id="rId18"/>
      <p:boldItalic r:id="rId19"/>
    </p:embeddedFont>
    <p:embeddedFont>
      <p:font typeface="方正大黑简体" charset="-122"/>
      <p:regular r:id="rId20"/>
    </p:embeddedFont>
    <p:embeddedFont>
      <p:font typeface="Meiryo UI" pitchFamily="34" charset="-128"/>
      <p:regular r:id="rId21"/>
      <p:bold r:id="rId22"/>
      <p:italic r:id="rId23"/>
      <p:boldItalic r:id="rId24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37" userDrawn="1">
          <p15:clr>
            <a:srgbClr val="A4A3A4"/>
          </p15:clr>
        </p15:guide>
        <p15:guide id="3" orient="horz" pos="2183" userDrawn="1">
          <p15:clr>
            <a:srgbClr val="A4A3A4"/>
          </p15:clr>
        </p15:guide>
        <p15:guide id="4" orient="horz" pos="754" userDrawn="1">
          <p15:clr>
            <a:srgbClr val="A4A3A4"/>
          </p15:clr>
        </p15:guide>
        <p15:guide id="5" pos="3727" userDrawn="1">
          <p15:clr>
            <a:srgbClr val="A4A3A4"/>
          </p15:clr>
        </p15:guide>
        <p15:guide id="6" pos="2933" userDrawn="1">
          <p15:clr>
            <a:srgbClr val="A4A3A4"/>
          </p15:clr>
        </p15:guide>
        <p15:guide id="8" pos="4747" userDrawn="1">
          <p15:clr>
            <a:srgbClr val="A4A3A4"/>
          </p15:clr>
        </p15:guide>
        <p15:guide id="9" pos="570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C8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-702" y="-96"/>
      </p:cViewPr>
      <p:guideLst>
        <p:guide orient="horz" pos="2137"/>
        <p:guide orient="horz" pos="2183"/>
        <p:guide orient="horz" pos="754"/>
        <p:guide pos="3727"/>
        <p:guide pos="2933"/>
        <p:guide pos="4747"/>
        <p:guide pos="57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3.fntdata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2E31-32C9-41FA-995F-E0AEEC898931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2015/7/13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D1B15-0EDE-4A93-99EC-70C46D0ACA6B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975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2E31-32C9-41FA-995F-E0AEEC898931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2015/7/13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D1B15-0EDE-4A93-99EC-70C46D0ACA6B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905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2E31-32C9-41FA-995F-E0AEEC898931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2015/7/13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D1B15-0EDE-4A93-99EC-70C46D0ACA6B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577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2E31-32C9-41FA-995F-E0AEEC898931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2015/7/13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D1B15-0EDE-4A93-99EC-70C46D0ACA6B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132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2E31-32C9-41FA-995F-E0AEEC898931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2015/7/13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D1B15-0EDE-4A93-99EC-70C46D0ACA6B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515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2E31-32C9-41FA-995F-E0AEEC898931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2015/7/13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D1B15-0EDE-4A93-99EC-70C46D0ACA6B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44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2E31-32C9-41FA-995F-E0AEEC898931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2015/7/13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D1B15-0EDE-4A93-99EC-70C46D0ACA6B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039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2E31-32C9-41FA-995F-E0AEEC898931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2015/7/13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D1B15-0EDE-4A93-99EC-70C46D0ACA6B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811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2E31-32C9-41FA-995F-E0AEEC898931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2015/7/13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D1B15-0EDE-4A93-99EC-70C46D0ACA6B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987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2E31-32C9-41FA-995F-E0AEEC898931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2015/7/13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D1B15-0EDE-4A93-99EC-70C46D0ACA6B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431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892E31-32C9-41FA-995F-E0AEEC898931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2015/7/13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8D1B15-0EDE-4A93-99EC-70C46D0ACA6B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1788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396497" y="409247"/>
            <a:ext cx="37386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</a:rPr>
              <a:t>商科展示小组报告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348018" y="4166217"/>
            <a:ext cx="122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</a:rPr>
              <a:t>小组成员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8958808" y="4669856"/>
            <a:ext cx="2002421" cy="1467057"/>
            <a:chOff x="9421792" y="4522942"/>
            <a:chExt cx="2002421" cy="1467057"/>
          </a:xfrm>
        </p:grpSpPr>
        <p:sp>
          <p:nvSpPr>
            <p:cNvPr id="16" name="文本框 15"/>
            <p:cNvSpPr txBox="1"/>
            <p:nvPr/>
          </p:nvSpPr>
          <p:spPr>
            <a:xfrm>
              <a:off x="9559002" y="4626470"/>
              <a:ext cx="1728000" cy="1260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400" dirty="0" smtClean="0">
                  <a:solidFill>
                    <a:schemeClr val="bg1"/>
                  </a:solidFill>
                </a:rPr>
                <a:t>小</a:t>
              </a:r>
              <a:r>
                <a:rPr lang="en-US" altLang="zh-CN" sz="2400" dirty="0" smtClean="0">
                  <a:solidFill>
                    <a:schemeClr val="bg1"/>
                  </a:solidFill>
                </a:rPr>
                <a:t>A  112121</a:t>
              </a:r>
            </a:p>
            <a:p>
              <a:r>
                <a:rPr lang="zh-CN" altLang="en-US" sz="2400" dirty="0" smtClean="0">
                  <a:solidFill>
                    <a:schemeClr val="bg1"/>
                  </a:solidFill>
                </a:rPr>
                <a:t>小</a:t>
              </a:r>
              <a:r>
                <a:rPr lang="en-US" altLang="zh-CN" sz="2400" dirty="0" smtClean="0">
                  <a:solidFill>
                    <a:schemeClr val="bg1"/>
                  </a:solidFill>
                </a:rPr>
                <a:t>B  112122</a:t>
              </a:r>
            </a:p>
            <a:p>
              <a:r>
                <a:rPr lang="zh-CN" altLang="en-US" sz="2400" dirty="0" smtClean="0">
                  <a:solidFill>
                    <a:schemeClr val="bg1"/>
                  </a:solidFill>
                </a:rPr>
                <a:t>小</a:t>
              </a:r>
              <a:r>
                <a:rPr lang="en-US" altLang="zh-CN" sz="2400" dirty="0" smtClean="0">
                  <a:solidFill>
                    <a:schemeClr val="bg1"/>
                  </a:solidFill>
                </a:rPr>
                <a:t>C  112123</a:t>
              </a:r>
              <a:endParaRPr lang="en-US" altLang="zh-CN" sz="2400" dirty="0">
                <a:solidFill>
                  <a:schemeClr val="bg1"/>
                </a:solidFill>
              </a:endParaRPr>
            </a:p>
            <a:p>
              <a:endParaRPr lang="zh-CN" alt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9421792" y="4522942"/>
              <a:ext cx="2002421" cy="1467057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825163" y="1175361"/>
            <a:ext cx="4814638" cy="4814638"/>
            <a:chOff x="3825163" y="1175361"/>
            <a:chExt cx="4814638" cy="4814638"/>
          </a:xfrm>
        </p:grpSpPr>
        <p:sp>
          <p:nvSpPr>
            <p:cNvPr id="12" name="椭圆 11"/>
            <p:cNvSpPr/>
            <p:nvPr/>
          </p:nvSpPr>
          <p:spPr>
            <a:xfrm>
              <a:off x="3825163" y="1175361"/>
              <a:ext cx="4814638" cy="4814638"/>
            </a:xfrm>
            <a:prstGeom prst="ellipse">
              <a:avLst/>
            </a:prstGeom>
            <a:solidFill>
              <a:schemeClr val="accent1">
                <a:alpha val="22000"/>
              </a:schemeClr>
            </a:solidFill>
            <a:ln w="57150">
              <a:solidFill>
                <a:schemeClr val="accent1">
                  <a:alpha val="6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080101" y="2642419"/>
              <a:ext cx="4267055" cy="1880523"/>
              <a:chOff x="3998033" y="2415908"/>
              <a:chExt cx="4267055" cy="1880523"/>
            </a:xfrm>
          </p:grpSpPr>
          <p:sp>
            <p:nvSpPr>
              <p:cNvPr id="5" name="文本框 4"/>
              <p:cNvSpPr txBox="1"/>
              <p:nvPr/>
            </p:nvSpPr>
            <p:spPr>
              <a:xfrm>
                <a:off x="4961560" y="3773211"/>
                <a:ext cx="23400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b="1" dirty="0">
                    <a:solidFill>
                      <a:schemeClr val="bg1"/>
                    </a:solidFill>
                  </a:rPr>
                  <a:t>产品研发</a:t>
                </a:r>
                <a:r>
                  <a:rPr lang="zh-CN" altLang="en-US" sz="2800" b="1" dirty="0" smtClean="0">
                    <a:solidFill>
                      <a:schemeClr val="bg1"/>
                    </a:solidFill>
                  </a:rPr>
                  <a:t>变革</a:t>
                </a:r>
                <a:endParaRPr lang="zh-CN" altLang="en-US" sz="5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4457560" y="2415908"/>
                <a:ext cx="3348000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4400" b="1" dirty="0" smtClean="0">
                    <a:solidFill>
                      <a:schemeClr val="accent5"/>
                    </a:solidFill>
                  </a:rPr>
                  <a:t>互联网思维</a:t>
                </a:r>
                <a:r>
                  <a:rPr lang="zh-CN" altLang="en-US" sz="2800" b="1" dirty="0" smtClean="0">
                    <a:solidFill>
                      <a:schemeClr val="accent5"/>
                    </a:solidFill>
                  </a:rPr>
                  <a:t>下</a:t>
                </a:r>
                <a:endParaRPr lang="zh-CN" altLang="en-US" sz="5400" b="1" dirty="0">
                  <a:solidFill>
                    <a:schemeClr val="accent5"/>
                  </a:solidFill>
                </a:endParaRPr>
              </a:p>
            </p:txBody>
          </p:sp>
          <p:cxnSp>
            <p:nvCxnSpPr>
              <p:cNvPr id="13" name="直接连接符 12"/>
              <p:cNvCxnSpPr/>
              <p:nvPr/>
            </p:nvCxnSpPr>
            <p:spPr>
              <a:xfrm>
                <a:off x="3998033" y="3469417"/>
                <a:ext cx="4267055" cy="0"/>
              </a:xfrm>
              <a:prstGeom prst="line">
                <a:avLst/>
              </a:prstGeom>
              <a:ln w="38100" cmpd="sng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空心弧 1"/>
          <p:cNvSpPr/>
          <p:nvPr/>
        </p:nvSpPr>
        <p:spPr>
          <a:xfrm rot="15139613">
            <a:off x="3807028" y="1162843"/>
            <a:ext cx="4813200" cy="4813200"/>
          </a:xfrm>
          <a:prstGeom prst="blockArc">
            <a:avLst>
              <a:gd name="adj1" fmla="val 17883125"/>
              <a:gd name="adj2" fmla="val 21564239"/>
              <a:gd name="adj3" fmla="val 1079"/>
            </a:avLst>
          </a:prstGeom>
          <a:solidFill>
            <a:schemeClr val="accent2"/>
          </a:solidFill>
          <a:ln w="222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 rot="18631910">
            <a:off x="2736533" y="878550"/>
            <a:ext cx="2622655" cy="1676401"/>
            <a:chOff x="8646489" y="426211"/>
            <a:chExt cx="3319801" cy="2122017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29445" y="485860"/>
              <a:ext cx="3153890" cy="200272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46489" y="426211"/>
              <a:ext cx="3319801" cy="21220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63893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0"/>
    </mc:Choice>
    <mc:Fallback xmlns="">
      <p:transition spd="slow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64800000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4135120" y="1188720"/>
            <a:ext cx="3992880" cy="4632960"/>
            <a:chOff x="4135120" y="1188720"/>
            <a:chExt cx="3992880" cy="4632960"/>
          </a:xfrm>
        </p:grpSpPr>
        <p:sp>
          <p:nvSpPr>
            <p:cNvPr id="2" name="矩形 1"/>
            <p:cNvSpPr/>
            <p:nvPr/>
          </p:nvSpPr>
          <p:spPr>
            <a:xfrm>
              <a:off x="4135120" y="1188720"/>
              <a:ext cx="3992880" cy="4632960"/>
            </a:xfrm>
            <a:prstGeom prst="rect">
              <a:avLst/>
            </a:prstGeom>
            <a:solidFill>
              <a:schemeClr val="accent1">
                <a:alpha val="22000"/>
              </a:schemeClr>
            </a:solidFill>
            <a:ln w="571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5296193" y="3773211"/>
              <a:ext cx="167073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bg1"/>
                  </a:solidFill>
                </a:rPr>
                <a:t>欢迎交流</a:t>
              </a:r>
              <a:endParaRPr lang="zh-CN" altLang="en-US" sz="5400" b="1" dirty="0">
                <a:solidFill>
                  <a:schemeClr val="bg1"/>
                </a:solidFill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4905297" y="2415908"/>
              <a:ext cx="245252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b="1" dirty="0" smtClean="0">
                  <a:solidFill>
                    <a:schemeClr val="accent5"/>
                  </a:solidFill>
                </a:rPr>
                <a:t>谢谢观赏</a:t>
              </a:r>
              <a:endParaRPr lang="zh-CN" altLang="en-US" sz="5400" b="1" dirty="0">
                <a:solidFill>
                  <a:schemeClr val="accent5"/>
                </a:solidFill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4135120" y="3469417"/>
              <a:ext cx="3992880" cy="0"/>
            </a:xfrm>
            <a:prstGeom prst="line">
              <a:avLst/>
            </a:prstGeom>
            <a:ln w="88900" cmpd="thickThin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6562725" y="1188720"/>
              <a:ext cx="1565275" cy="0"/>
            </a:xfrm>
            <a:prstGeom prst="line">
              <a:avLst/>
            </a:prstGeom>
            <a:ln w="571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" name="直接连接符 21"/>
          <p:cNvCxnSpPr/>
          <p:nvPr/>
        </p:nvCxnSpPr>
        <p:spPr>
          <a:xfrm rot="16200000">
            <a:off x="7345363" y="1451181"/>
            <a:ext cx="1565275" cy="0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/>
          <p:cNvGrpSpPr/>
          <p:nvPr/>
        </p:nvGrpSpPr>
        <p:grpSpPr>
          <a:xfrm>
            <a:off x="6564271" y="229717"/>
            <a:ext cx="2622655" cy="1676398"/>
            <a:chOff x="6635359" y="191616"/>
            <a:chExt cx="2622655" cy="1676398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03079">
              <a:off x="6700894" y="238739"/>
              <a:ext cx="2491584" cy="1582153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20000">
              <a:off x="6635359" y="191616"/>
              <a:ext cx="2622655" cy="1676398"/>
            </a:xfrm>
            <a:prstGeom prst="rect">
              <a:avLst/>
            </a:prstGeom>
          </p:spPr>
        </p:pic>
      </p:grpSp>
      <p:sp>
        <p:nvSpPr>
          <p:cNvPr id="23" name="文本框 22"/>
          <p:cNvSpPr txBox="1"/>
          <p:nvPr/>
        </p:nvSpPr>
        <p:spPr>
          <a:xfrm>
            <a:off x="396497" y="409247"/>
            <a:ext cx="37386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</a:rPr>
              <a:t>商科展示小组报告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9348018" y="4166217"/>
            <a:ext cx="122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</a:rPr>
              <a:t>小组成员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958808" y="4669856"/>
            <a:ext cx="2002421" cy="1467057"/>
            <a:chOff x="9421792" y="4522942"/>
            <a:chExt cx="2002421" cy="1467057"/>
          </a:xfrm>
        </p:grpSpPr>
        <p:sp>
          <p:nvSpPr>
            <p:cNvPr id="26" name="文本框 25"/>
            <p:cNvSpPr txBox="1"/>
            <p:nvPr/>
          </p:nvSpPr>
          <p:spPr>
            <a:xfrm>
              <a:off x="9559002" y="4626470"/>
              <a:ext cx="1728000" cy="1260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400" dirty="0" smtClean="0">
                  <a:solidFill>
                    <a:schemeClr val="bg1"/>
                  </a:solidFill>
                </a:rPr>
                <a:t>小</a:t>
              </a:r>
              <a:r>
                <a:rPr lang="en-US" altLang="zh-CN" sz="2400" dirty="0" smtClean="0">
                  <a:solidFill>
                    <a:schemeClr val="bg1"/>
                  </a:solidFill>
                </a:rPr>
                <a:t>A  112121</a:t>
              </a:r>
            </a:p>
            <a:p>
              <a:r>
                <a:rPr lang="zh-CN" altLang="en-US" sz="2400" dirty="0" smtClean="0">
                  <a:solidFill>
                    <a:schemeClr val="bg1"/>
                  </a:solidFill>
                </a:rPr>
                <a:t>小</a:t>
              </a:r>
              <a:r>
                <a:rPr lang="en-US" altLang="zh-CN" sz="2400" dirty="0" smtClean="0">
                  <a:solidFill>
                    <a:schemeClr val="bg1"/>
                  </a:solidFill>
                </a:rPr>
                <a:t>B  112122</a:t>
              </a:r>
            </a:p>
            <a:p>
              <a:r>
                <a:rPr lang="zh-CN" altLang="en-US" sz="2400" dirty="0" smtClean="0">
                  <a:solidFill>
                    <a:schemeClr val="bg1"/>
                  </a:solidFill>
                </a:rPr>
                <a:t>小</a:t>
              </a:r>
              <a:r>
                <a:rPr lang="en-US" altLang="zh-CN" sz="2400" dirty="0" smtClean="0">
                  <a:solidFill>
                    <a:schemeClr val="bg1"/>
                  </a:solidFill>
                </a:rPr>
                <a:t>C  112123</a:t>
              </a:r>
              <a:endParaRPr lang="en-US" altLang="zh-CN" sz="2400" dirty="0">
                <a:solidFill>
                  <a:schemeClr val="bg1"/>
                </a:solidFill>
              </a:endParaRPr>
            </a:p>
            <a:p>
              <a:endParaRPr lang="zh-CN" alt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9421792" y="4522942"/>
              <a:ext cx="2002421" cy="1467057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64920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8000">
        <p14:reveal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64800000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99126" y="307677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</a:rPr>
              <a:t>内</a:t>
            </a:r>
            <a:endParaRPr lang="en-US" altLang="zh-CN" sz="3200" b="1" dirty="0" smtClean="0">
              <a:solidFill>
                <a:schemeClr val="bg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86760" y="1094006"/>
            <a:ext cx="828000" cy="82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300" dirty="0">
                <a:solidFill>
                  <a:schemeClr val="tx1"/>
                </a:solidFill>
              </a:rPr>
              <a:t>1</a:t>
            </a:r>
            <a:endParaRPr lang="zh-CN" altLang="en-US" sz="2300" dirty="0">
              <a:solidFill>
                <a:schemeClr val="tx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582160" y="1094006"/>
            <a:ext cx="4644000" cy="82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solidFill>
                  <a:schemeClr val="tx1"/>
                </a:solidFill>
              </a:rPr>
              <a:t>研究背景：互联网</a:t>
            </a:r>
            <a:r>
              <a:rPr lang="en-US" altLang="zh-CN" dirty="0">
                <a:solidFill>
                  <a:schemeClr val="tx1"/>
                </a:solidFill>
              </a:rPr>
              <a:t>+</a:t>
            </a:r>
            <a:r>
              <a:rPr lang="zh-CN" altLang="en-US" dirty="0">
                <a:solidFill>
                  <a:schemeClr val="tx1"/>
                </a:solidFill>
              </a:rPr>
              <a:t>时代</a:t>
            </a:r>
          </a:p>
        </p:txBody>
      </p:sp>
      <p:sp>
        <p:nvSpPr>
          <p:cNvPr id="9" name="矩形 8"/>
          <p:cNvSpPr/>
          <p:nvPr/>
        </p:nvSpPr>
        <p:spPr>
          <a:xfrm>
            <a:off x="3286760" y="2407609"/>
            <a:ext cx="828000" cy="82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300" dirty="0">
                <a:solidFill>
                  <a:schemeClr val="tx1"/>
                </a:solidFill>
              </a:rPr>
              <a:t>2</a:t>
            </a:r>
            <a:endParaRPr lang="zh-CN" altLang="en-US" sz="2300" dirty="0">
              <a:solidFill>
                <a:schemeClr val="tx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582160" y="2407609"/>
            <a:ext cx="4644000" cy="82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solidFill>
                  <a:schemeClr val="tx1"/>
                </a:solidFill>
              </a:rPr>
              <a:t>研究目的：。。。。。。</a:t>
            </a:r>
          </a:p>
        </p:txBody>
      </p:sp>
      <p:sp>
        <p:nvSpPr>
          <p:cNvPr id="10" name="矩形 9"/>
          <p:cNvSpPr/>
          <p:nvPr/>
        </p:nvSpPr>
        <p:spPr>
          <a:xfrm>
            <a:off x="3286760" y="3721212"/>
            <a:ext cx="828000" cy="82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300" dirty="0">
                <a:solidFill>
                  <a:schemeClr val="tx1"/>
                </a:solidFill>
              </a:rPr>
              <a:t>3</a:t>
            </a:r>
            <a:endParaRPr lang="zh-CN" altLang="en-US" sz="2300" dirty="0">
              <a:solidFill>
                <a:schemeClr val="tx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582160" y="3721212"/>
            <a:ext cx="4644000" cy="82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solidFill>
                  <a:schemeClr val="tx1"/>
                </a:solidFill>
              </a:rPr>
              <a:t>研究内容：产品研发变革</a:t>
            </a:r>
          </a:p>
        </p:txBody>
      </p:sp>
      <p:sp>
        <p:nvSpPr>
          <p:cNvPr id="11" name="矩形 10"/>
          <p:cNvSpPr/>
          <p:nvPr/>
        </p:nvSpPr>
        <p:spPr>
          <a:xfrm>
            <a:off x="3286760" y="5034816"/>
            <a:ext cx="828000" cy="82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300" dirty="0">
                <a:solidFill>
                  <a:schemeClr val="tx1"/>
                </a:solidFill>
              </a:rPr>
              <a:t>4</a:t>
            </a:r>
            <a:endParaRPr lang="zh-CN" altLang="en-US" sz="2300" dirty="0">
              <a:solidFill>
                <a:schemeClr val="tx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582160" y="5034816"/>
            <a:ext cx="4644000" cy="82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solidFill>
                  <a:schemeClr val="tx1"/>
                </a:solidFill>
              </a:rPr>
              <a:t>不同观点：。。。。。。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9226160" y="5250749"/>
            <a:ext cx="984640" cy="396134"/>
            <a:chOff x="8723402" y="529993"/>
            <a:chExt cx="2425836" cy="975946"/>
          </a:xfrm>
        </p:grpSpPr>
        <p:sp>
          <p:nvSpPr>
            <p:cNvPr id="32" name="等腰三角形 5"/>
            <p:cNvSpPr/>
            <p:nvPr/>
          </p:nvSpPr>
          <p:spPr>
            <a:xfrm rot="20565679">
              <a:off x="8723402" y="529993"/>
              <a:ext cx="2273434" cy="494146"/>
            </a:xfrm>
            <a:custGeom>
              <a:avLst/>
              <a:gdLst>
                <a:gd name="connsiteX0" fmla="*/ 0 w 1851660"/>
                <a:gd name="connsiteY0" fmla="*/ 393700 h 393700"/>
                <a:gd name="connsiteX1" fmla="*/ 925830 w 1851660"/>
                <a:gd name="connsiteY1" fmla="*/ 0 h 393700"/>
                <a:gd name="connsiteX2" fmla="*/ 1851660 w 1851660"/>
                <a:gd name="connsiteY2" fmla="*/ 393700 h 393700"/>
                <a:gd name="connsiteX3" fmla="*/ 0 w 1851660"/>
                <a:gd name="connsiteY3" fmla="*/ 393700 h 393700"/>
                <a:gd name="connsiteX0" fmla="*/ 0 w 2273434"/>
                <a:gd name="connsiteY0" fmla="*/ 494146 h 494146"/>
                <a:gd name="connsiteX1" fmla="*/ 2273434 w 2273434"/>
                <a:gd name="connsiteY1" fmla="*/ 0 h 494146"/>
                <a:gd name="connsiteX2" fmla="*/ 1851660 w 2273434"/>
                <a:gd name="connsiteY2" fmla="*/ 494146 h 494146"/>
                <a:gd name="connsiteX3" fmla="*/ 0 w 2273434"/>
                <a:gd name="connsiteY3" fmla="*/ 494146 h 49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3434" h="494146">
                  <a:moveTo>
                    <a:pt x="0" y="494146"/>
                  </a:moveTo>
                  <a:lnTo>
                    <a:pt x="2273434" y="0"/>
                  </a:lnTo>
                  <a:lnTo>
                    <a:pt x="1851660" y="494146"/>
                  </a:lnTo>
                  <a:lnTo>
                    <a:pt x="0" y="494146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等腰三角形 5"/>
            <p:cNvSpPr/>
            <p:nvPr/>
          </p:nvSpPr>
          <p:spPr>
            <a:xfrm rot="20580000" flipV="1">
              <a:off x="8875804" y="1011793"/>
              <a:ext cx="2273434" cy="494146"/>
            </a:xfrm>
            <a:custGeom>
              <a:avLst/>
              <a:gdLst>
                <a:gd name="connsiteX0" fmla="*/ 0 w 1851660"/>
                <a:gd name="connsiteY0" fmla="*/ 393700 h 393700"/>
                <a:gd name="connsiteX1" fmla="*/ 925830 w 1851660"/>
                <a:gd name="connsiteY1" fmla="*/ 0 h 393700"/>
                <a:gd name="connsiteX2" fmla="*/ 1851660 w 1851660"/>
                <a:gd name="connsiteY2" fmla="*/ 393700 h 393700"/>
                <a:gd name="connsiteX3" fmla="*/ 0 w 1851660"/>
                <a:gd name="connsiteY3" fmla="*/ 393700 h 393700"/>
                <a:gd name="connsiteX0" fmla="*/ 0 w 2273434"/>
                <a:gd name="connsiteY0" fmla="*/ 494146 h 494146"/>
                <a:gd name="connsiteX1" fmla="*/ 2273434 w 2273434"/>
                <a:gd name="connsiteY1" fmla="*/ 0 h 494146"/>
                <a:gd name="connsiteX2" fmla="*/ 1851660 w 2273434"/>
                <a:gd name="connsiteY2" fmla="*/ 494146 h 494146"/>
                <a:gd name="connsiteX3" fmla="*/ 0 w 2273434"/>
                <a:gd name="connsiteY3" fmla="*/ 494146 h 49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3434" h="494146">
                  <a:moveTo>
                    <a:pt x="0" y="494146"/>
                  </a:moveTo>
                  <a:lnTo>
                    <a:pt x="2273434" y="0"/>
                  </a:lnTo>
                  <a:lnTo>
                    <a:pt x="1851660" y="494146"/>
                  </a:lnTo>
                  <a:lnTo>
                    <a:pt x="0" y="494146"/>
                  </a:lnTo>
                  <a:close/>
                </a:path>
              </a:pathLst>
            </a:custGeom>
            <a:solidFill>
              <a:schemeClr val="accent1">
                <a:lumMod val="75000"/>
                <a:alpha val="7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9169104" y="3937145"/>
            <a:ext cx="984640" cy="396134"/>
            <a:chOff x="8723402" y="529993"/>
            <a:chExt cx="2425836" cy="975946"/>
          </a:xfrm>
        </p:grpSpPr>
        <p:sp>
          <p:nvSpPr>
            <p:cNvPr id="35" name="等腰三角形 5"/>
            <p:cNvSpPr/>
            <p:nvPr/>
          </p:nvSpPr>
          <p:spPr>
            <a:xfrm rot="20565679">
              <a:off x="8723402" y="529993"/>
              <a:ext cx="2273434" cy="494146"/>
            </a:xfrm>
            <a:custGeom>
              <a:avLst/>
              <a:gdLst>
                <a:gd name="connsiteX0" fmla="*/ 0 w 1851660"/>
                <a:gd name="connsiteY0" fmla="*/ 393700 h 393700"/>
                <a:gd name="connsiteX1" fmla="*/ 925830 w 1851660"/>
                <a:gd name="connsiteY1" fmla="*/ 0 h 393700"/>
                <a:gd name="connsiteX2" fmla="*/ 1851660 w 1851660"/>
                <a:gd name="connsiteY2" fmla="*/ 393700 h 393700"/>
                <a:gd name="connsiteX3" fmla="*/ 0 w 1851660"/>
                <a:gd name="connsiteY3" fmla="*/ 393700 h 393700"/>
                <a:gd name="connsiteX0" fmla="*/ 0 w 2273434"/>
                <a:gd name="connsiteY0" fmla="*/ 494146 h 494146"/>
                <a:gd name="connsiteX1" fmla="*/ 2273434 w 2273434"/>
                <a:gd name="connsiteY1" fmla="*/ 0 h 494146"/>
                <a:gd name="connsiteX2" fmla="*/ 1851660 w 2273434"/>
                <a:gd name="connsiteY2" fmla="*/ 494146 h 494146"/>
                <a:gd name="connsiteX3" fmla="*/ 0 w 2273434"/>
                <a:gd name="connsiteY3" fmla="*/ 494146 h 49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3434" h="494146">
                  <a:moveTo>
                    <a:pt x="0" y="494146"/>
                  </a:moveTo>
                  <a:lnTo>
                    <a:pt x="2273434" y="0"/>
                  </a:lnTo>
                  <a:lnTo>
                    <a:pt x="1851660" y="494146"/>
                  </a:lnTo>
                  <a:lnTo>
                    <a:pt x="0" y="494146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等腰三角形 5"/>
            <p:cNvSpPr/>
            <p:nvPr/>
          </p:nvSpPr>
          <p:spPr>
            <a:xfrm rot="20580000" flipV="1">
              <a:off x="8875804" y="1011793"/>
              <a:ext cx="2273434" cy="494146"/>
            </a:xfrm>
            <a:custGeom>
              <a:avLst/>
              <a:gdLst>
                <a:gd name="connsiteX0" fmla="*/ 0 w 1851660"/>
                <a:gd name="connsiteY0" fmla="*/ 393700 h 393700"/>
                <a:gd name="connsiteX1" fmla="*/ 925830 w 1851660"/>
                <a:gd name="connsiteY1" fmla="*/ 0 h 393700"/>
                <a:gd name="connsiteX2" fmla="*/ 1851660 w 1851660"/>
                <a:gd name="connsiteY2" fmla="*/ 393700 h 393700"/>
                <a:gd name="connsiteX3" fmla="*/ 0 w 1851660"/>
                <a:gd name="connsiteY3" fmla="*/ 393700 h 393700"/>
                <a:gd name="connsiteX0" fmla="*/ 0 w 2273434"/>
                <a:gd name="connsiteY0" fmla="*/ 494146 h 494146"/>
                <a:gd name="connsiteX1" fmla="*/ 2273434 w 2273434"/>
                <a:gd name="connsiteY1" fmla="*/ 0 h 494146"/>
                <a:gd name="connsiteX2" fmla="*/ 1851660 w 2273434"/>
                <a:gd name="connsiteY2" fmla="*/ 494146 h 494146"/>
                <a:gd name="connsiteX3" fmla="*/ 0 w 2273434"/>
                <a:gd name="connsiteY3" fmla="*/ 494146 h 49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3434" h="494146">
                  <a:moveTo>
                    <a:pt x="0" y="494146"/>
                  </a:moveTo>
                  <a:lnTo>
                    <a:pt x="2273434" y="0"/>
                  </a:lnTo>
                  <a:lnTo>
                    <a:pt x="1851660" y="494146"/>
                  </a:lnTo>
                  <a:lnTo>
                    <a:pt x="0" y="494146"/>
                  </a:lnTo>
                  <a:close/>
                </a:path>
              </a:pathLst>
            </a:custGeom>
            <a:solidFill>
              <a:schemeClr val="accent1">
                <a:lumMod val="75000"/>
                <a:alpha val="7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9226160" y="2623542"/>
            <a:ext cx="984640" cy="396134"/>
            <a:chOff x="8723402" y="529993"/>
            <a:chExt cx="2425836" cy="975946"/>
          </a:xfrm>
        </p:grpSpPr>
        <p:sp>
          <p:nvSpPr>
            <p:cNvPr id="38" name="等腰三角形 5"/>
            <p:cNvSpPr/>
            <p:nvPr/>
          </p:nvSpPr>
          <p:spPr>
            <a:xfrm rot="20565679">
              <a:off x="8723402" y="529993"/>
              <a:ext cx="2273434" cy="494146"/>
            </a:xfrm>
            <a:custGeom>
              <a:avLst/>
              <a:gdLst>
                <a:gd name="connsiteX0" fmla="*/ 0 w 1851660"/>
                <a:gd name="connsiteY0" fmla="*/ 393700 h 393700"/>
                <a:gd name="connsiteX1" fmla="*/ 925830 w 1851660"/>
                <a:gd name="connsiteY1" fmla="*/ 0 h 393700"/>
                <a:gd name="connsiteX2" fmla="*/ 1851660 w 1851660"/>
                <a:gd name="connsiteY2" fmla="*/ 393700 h 393700"/>
                <a:gd name="connsiteX3" fmla="*/ 0 w 1851660"/>
                <a:gd name="connsiteY3" fmla="*/ 393700 h 393700"/>
                <a:gd name="connsiteX0" fmla="*/ 0 w 2273434"/>
                <a:gd name="connsiteY0" fmla="*/ 494146 h 494146"/>
                <a:gd name="connsiteX1" fmla="*/ 2273434 w 2273434"/>
                <a:gd name="connsiteY1" fmla="*/ 0 h 494146"/>
                <a:gd name="connsiteX2" fmla="*/ 1851660 w 2273434"/>
                <a:gd name="connsiteY2" fmla="*/ 494146 h 494146"/>
                <a:gd name="connsiteX3" fmla="*/ 0 w 2273434"/>
                <a:gd name="connsiteY3" fmla="*/ 494146 h 49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3434" h="494146">
                  <a:moveTo>
                    <a:pt x="0" y="494146"/>
                  </a:moveTo>
                  <a:lnTo>
                    <a:pt x="2273434" y="0"/>
                  </a:lnTo>
                  <a:lnTo>
                    <a:pt x="1851660" y="494146"/>
                  </a:lnTo>
                  <a:lnTo>
                    <a:pt x="0" y="494146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等腰三角形 5"/>
            <p:cNvSpPr/>
            <p:nvPr/>
          </p:nvSpPr>
          <p:spPr>
            <a:xfrm rot="20580000" flipV="1">
              <a:off x="8875804" y="1011793"/>
              <a:ext cx="2273434" cy="494146"/>
            </a:xfrm>
            <a:custGeom>
              <a:avLst/>
              <a:gdLst>
                <a:gd name="connsiteX0" fmla="*/ 0 w 1851660"/>
                <a:gd name="connsiteY0" fmla="*/ 393700 h 393700"/>
                <a:gd name="connsiteX1" fmla="*/ 925830 w 1851660"/>
                <a:gd name="connsiteY1" fmla="*/ 0 h 393700"/>
                <a:gd name="connsiteX2" fmla="*/ 1851660 w 1851660"/>
                <a:gd name="connsiteY2" fmla="*/ 393700 h 393700"/>
                <a:gd name="connsiteX3" fmla="*/ 0 w 1851660"/>
                <a:gd name="connsiteY3" fmla="*/ 393700 h 393700"/>
                <a:gd name="connsiteX0" fmla="*/ 0 w 2273434"/>
                <a:gd name="connsiteY0" fmla="*/ 494146 h 494146"/>
                <a:gd name="connsiteX1" fmla="*/ 2273434 w 2273434"/>
                <a:gd name="connsiteY1" fmla="*/ 0 h 494146"/>
                <a:gd name="connsiteX2" fmla="*/ 1851660 w 2273434"/>
                <a:gd name="connsiteY2" fmla="*/ 494146 h 494146"/>
                <a:gd name="connsiteX3" fmla="*/ 0 w 2273434"/>
                <a:gd name="connsiteY3" fmla="*/ 494146 h 49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3434" h="494146">
                  <a:moveTo>
                    <a:pt x="0" y="494146"/>
                  </a:moveTo>
                  <a:lnTo>
                    <a:pt x="2273434" y="0"/>
                  </a:lnTo>
                  <a:lnTo>
                    <a:pt x="1851660" y="494146"/>
                  </a:lnTo>
                  <a:lnTo>
                    <a:pt x="0" y="494146"/>
                  </a:lnTo>
                  <a:close/>
                </a:path>
              </a:pathLst>
            </a:custGeom>
            <a:solidFill>
              <a:schemeClr val="accent1">
                <a:lumMod val="75000"/>
                <a:alpha val="7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9226160" y="1309939"/>
            <a:ext cx="984640" cy="396134"/>
            <a:chOff x="8723402" y="529993"/>
            <a:chExt cx="2425836" cy="975946"/>
          </a:xfrm>
        </p:grpSpPr>
        <p:sp>
          <p:nvSpPr>
            <p:cNvPr id="41" name="等腰三角形 5"/>
            <p:cNvSpPr/>
            <p:nvPr/>
          </p:nvSpPr>
          <p:spPr>
            <a:xfrm rot="20565679">
              <a:off x="8723402" y="529993"/>
              <a:ext cx="2273434" cy="494146"/>
            </a:xfrm>
            <a:custGeom>
              <a:avLst/>
              <a:gdLst>
                <a:gd name="connsiteX0" fmla="*/ 0 w 1851660"/>
                <a:gd name="connsiteY0" fmla="*/ 393700 h 393700"/>
                <a:gd name="connsiteX1" fmla="*/ 925830 w 1851660"/>
                <a:gd name="connsiteY1" fmla="*/ 0 h 393700"/>
                <a:gd name="connsiteX2" fmla="*/ 1851660 w 1851660"/>
                <a:gd name="connsiteY2" fmla="*/ 393700 h 393700"/>
                <a:gd name="connsiteX3" fmla="*/ 0 w 1851660"/>
                <a:gd name="connsiteY3" fmla="*/ 393700 h 393700"/>
                <a:gd name="connsiteX0" fmla="*/ 0 w 2273434"/>
                <a:gd name="connsiteY0" fmla="*/ 494146 h 494146"/>
                <a:gd name="connsiteX1" fmla="*/ 2273434 w 2273434"/>
                <a:gd name="connsiteY1" fmla="*/ 0 h 494146"/>
                <a:gd name="connsiteX2" fmla="*/ 1851660 w 2273434"/>
                <a:gd name="connsiteY2" fmla="*/ 494146 h 494146"/>
                <a:gd name="connsiteX3" fmla="*/ 0 w 2273434"/>
                <a:gd name="connsiteY3" fmla="*/ 494146 h 49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3434" h="494146">
                  <a:moveTo>
                    <a:pt x="0" y="494146"/>
                  </a:moveTo>
                  <a:lnTo>
                    <a:pt x="2273434" y="0"/>
                  </a:lnTo>
                  <a:lnTo>
                    <a:pt x="1851660" y="494146"/>
                  </a:lnTo>
                  <a:lnTo>
                    <a:pt x="0" y="494146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等腰三角形 5"/>
            <p:cNvSpPr/>
            <p:nvPr/>
          </p:nvSpPr>
          <p:spPr>
            <a:xfrm rot="20580000" flipV="1">
              <a:off x="8875804" y="1011793"/>
              <a:ext cx="2273434" cy="494146"/>
            </a:xfrm>
            <a:custGeom>
              <a:avLst/>
              <a:gdLst>
                <a:gd name="connsiteX0" fmla="*/ 0 w 1851660"/>
                <a:gd name="connsiteY0" fmla="*/ 393700 h 393700"/>
                <a:gd name="connsiteX1" fmla="*/ 925830 w 1851660"/>
                <a:gd name="connsiteY1" fmla="*/ 0 h 393700"/>
                <a:gd name="connsiteX2" fmla="*/ 1851660 w 1851660"/>
                <a:gd name="connsiteY2" fmla="*/ 393700 h 393700"/>
                <a:gd name="connsiteX3" fmla="*/ 0 w 1851660"/>
                <a:gd name="connsiteY3" fmla="*/ 393700 h 393700"/>
                <a:gd name="connsiteX0" fmla="*/ 0 w 2273434"/>
                <a:gd name="connsiteY0" fmla="*/ 494146 h 494146"/>
                <a:gd name="connsiteX1" fmla="*/ 2273434 w 2273434"/>
                <a:gd name="connsiteY1" fmla="*/ 0 h 494146"/>
                <a:gd name="connsiteX2" fmla="*/ 1851660 w 2273434"/>
                <a:gd name="connsiteY2" fmla="*/ 494146 h 494146"/>
                <a:gd name="connsiteX3" fmla="*/ 0 w 2273434"/>
                <a:gd name="connsiteY3" fmla="*/ 494146 h 49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3434" h="494146">
                  <a:moveTo>
                    <a:pt x="0" y="494146"/>
                  </a:moveTo>
                  <a:lnTo>
                    <a:pt x="2273434" y="0"/>
                  </a:lnTo>
                  <a:lnTo>
                    <a:pt x="1851660" y="494146"/>
                  </a:lnTo>
                  <a:lnTo>
                    <a:pt x="0" y="494146"/>
                  </a:lnTo>
                  <a:close/>
                </a:path>
              </a:pathLst>
            </a:custGeom>
            <a:solidFill>
              <a:schemeClr val="accent1">
                <a:lumMod val="75000"/>
                <a:alpha val="7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1030945" y="122266"/>
            <a:ext cx="1044000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6600" b="1" dirty="0" smtClean="0">
                <a:solidFill>
                  <a:schemeClr val="accent2"/>
                </a:solidFill>
              </a:rPr>
              <a:t>小</a:t>
            </a:r>
            <a:endParaRPr lang="en-US" altLang="zh-CN" sz="6600" b="1" dirty="0" smtClean="0">
              <a:solidFill>
                <a:schemeClr val="accent2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063583" y="1259006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</a:rPr>
              <a:t>览</a:t>
            </a:r>
            <a:endParaRPr lang="en-US" altLang="zh-CN" sz="3200" b="1" dirty="0" smtClean="0">
              <a:solidFill>
                <a:schemeClr val="bg1"/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77346" y="885321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</a:rPr>
              <a:t>容</a:t>
            </a:r>
          </a:p>
        </p:txBody>
      </p:sp>
    </p:spTree>
    <p:extLst>
      <p:ext uri="{BB962C8B-B14F-4D97-AF65-F5344CB8AC3E}">
        <p14:creationId xmlns:p14="http://schemas.microsoft.com/office/powerpoint/2010/main" val="170828486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4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250"/>
                            </p:stCondLst>
                            <p:childTnLst>
                              <p:par>
                                <p:cTn id="5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45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950"/>
                            </p:stCondLst>
                            <p:childTnLst>
                              <p:par>
                                <p:cTn id="6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2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150"/>
                            </p:stCondLst>
                            <p:childTnLst>
                              <p:par>
                                <p:cTn id="7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650"/>
                            </p:stCondLst>
                            <p:childTnLst>
                              <p:par>
                                <p:cTn id="7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1" animBg="1"/>
      <p:bldP spid="12" grpId="0" animBg="1"/>
      <p:bldP spid="9" grpId="1" animBg="1"/>
      <p:bldP spid="13" grpId="0" animBg="1"/>
      <p:bldP spid="10" grpId="1" animBg="1"/>
      <p:bldP spid="14" grpId="0" animBg="1"/>
      <p:bldP spid="11" grpId="1" animBg="1"/>
      <p:bldP spid="15" grpId="0" animBg="1"/>
      <p:bldP spid="45" grpId="0" animBg="1"/>
      <p:bldP spid="46" grpId="0"/>
      <p:bldP spid="4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99126" y="307677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</a:rPr>
              <a:t>研</a:t>
            </a:r>
            <a:endParaRPr lang="en-US" altLang="zh-CN" sz="3200" b="1" dirty="0" smtClean="0">
              <a:solidFill>
                <a:schemeClr val="bg1"/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030945" y="122266"/>
            <a:ext cx="1044000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6600" b="1" dirty="0">
                <a:solidFill>
                  <a:schemeClr val="accent2"/>
                </a:solidFill>
              </a:rPr>
              <a:t>背</a:t>
            </a:r>
            <a:endParaRPr lang="en-US" altLang="zh-CN" sz="6600" b="1" dirty="0" smtClean="0">
              <a:solidFill>
                <a:schemeClr val="accent2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063583" y="1259006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</a:rPr>
              <a:t>景</a:t>
            </a:r>
            <a:endParaRPr lang="en-US" altLang="zh-CN" sz="3200" b="1" dirty="0" smtClean="0">
              <a:solidFill>
                <a:schemeClr val="bg1"/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77346" y="885321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</a:rPr>
              <a:t>究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259381" y="2019089"/>
            <a:ext cx="1683639" cy="1680492"/>
            <a:chOff x="1198880" y="2514600"/>
            <a:chExt cx="2717800" cy="2712720"/>
          </a:xfrm>
        </p:grpSpPr>
        <p:sp>
          <p:nvSpPr>
            <p:cNvPr id="4" name="饼形 3"/>
            <p:cNvSpPr/>
            <p:nvPr/>
          </p:nvSpPr>
          <p:spPr>
            <a:xfrm>
              <a:off x="1203960" y="2514600"/>
              <a:ext cx="2712720" cy="2712720"/>
            </a:xfrm>
            <a:prstGeom prst="pie">
              <a:avLst>
                <a:gd name="adj1" fmla="val 5400000"/>
                <a:gd name="adj2" fmla="val 1620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饼形 43"/>
            <p:cNvSpPr/>
            <p:nvPr/>
          </p:nvSpPr>
          <p:spPr>
            <a:xfrm flipH="1">
              <a:off x="1198880" y="2514600"/>
              <a:ext cx="2712720" cy="2712720"/>
            </a:xfrm>
            <a:prstGeom prst="pie">
              <a:avLst>
                <a:gd name="adj1" fmla="val 5400000"/>
                <a:gd name="adj2" fmla="val 1620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435199" y="2382282"/>
            <a:ext cx="1332003" cy="954107"/>
            <a:chOff x="5264000" y="2845267"/>
            <a:chExt cx="1332003" cy="954107"/>
          </a:xfrm>
        </p:grpSpPr>
        <p:sp>
          <p:nvSpPr>
            <p:cNvPr id="6" name="文本框 5"/>
            <p:cNvSpPr txBox="1"/>
            <p:nvPr/>
          </p:nvSpPr>
          <p:spPr>
            <a:xfrm>
              <a:off x="5264000" y="2845267"/>
              <a:ext cx="54000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/>
                <a:t>国内</a:t>
              </a:r>
              <a:endParaRPr lang="zh-CN" altLang="en-US" sz="2800" b="1" dirty="0"/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6056003" y="2845267"/>
              <a:ext cx="54000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/>
                <a:t>国外</a:t>
              </a:r>
              <a:endParaRPr lang="zh-CN" altLang="en-US" sz="2800" b="1" dirty="0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1679419" y="2164588"/>
            <a:ext cx="252193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bg1"/>
                </a:solidFill>
              </a:rPr>
              <a:t>他的研究处于世界前沿</a:t>
            </a:r>
            <a:endParaRPr lang="en-US" altLang="zh-CN" dirty="0" smtClean="0">
              <a:solidFill>
                <a:schemeClr val="bg1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bg1"/>
                </a:solidFill>
              </a:rPr>
              <a:t>他认为。。。。。。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008726" y="1813356"/>
            <a:ext cx="3863318" cy="1514995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0" name="组合 99"/>
          <p:cNvGrpSpPr/>
          <p:nvPr/>
        </p:nvGrpSpPr>
        <p:grpSpPr>
          <a:xfrm>
            <a:off x="6817957" y="1597613"/>
            <a:ext cx="1589736" cy="810228"/>
            <a:chOff x="6817957" y="1597613"/>
            <a:chExt cx="1589736" cy="810228"/>
          </a:xfrm>
        </p:grpSpPr>
        <p:cxnSp>
          <p:nvCxnSpPr>
            <p:cNvPr id="70" name="直接连接符 69"/>
            <p:cNvCxnSpPr/>
            <p:nvPr/>
          </p:nvCxnSpPr>
          <p:spPr>
            <a:xfrm flipH="1">
              <a:off x="7327693" y="1615394"/>
              <a:ext cx="1080000" cy="0"/>
            </a:xfrm>
            <a:prstGeom prst="line">
              <a:avLst/>
            </a:prstGeom>
            <a:ln w="31750">
              <a:solidFill>
                <a:schemeClr val="bg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 flipH="1">
              <a:off x="6817957" y="1597613"/>
              <a:ext cx="497712" cy="810228"/>
            </a:xfrm>
            <a:prstGeom prst="line">
              <a:avLst/>
            </a:prstGeom>
            <a:ln w="317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文本框 71"/>
          <p:cNvSpPr txBox="1"/>
          <p:nvPr/>
        </p:nvSpPr>
        <p:spPr>
          <a:xfrm flipH="1">
            <a:off x="8404059" y="1353784"/>
            <a:ext cx="7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6"/>
                </a:solidFill>
              </a:rPr>
              <a:t>小</a:t>
            </a:r>
            <a:r>
              <a:rPr lang="en-US" altLang="zh-CN" sz="2800" b="1" dirty="0" smtClean="0">
                <a:solidFill>
                  <a:schemeClr val="accent6"/>
                </a:solidFill>
              </a:rPr>
              <a:t>E</a:t>
            </a:r>
            <a:endParaRPr lang="zh-CN" altLang="en-US" sz="2800" b="1" dirty="0">
              <a:solidFill>
                <a:schemeClr val="accent6"/>
              </a:solidFill>
            </a:endParaRPr>
          </a:p>
        </p:txBody>
      </p:sp>
      <p:grpSp>
        <p:nvGrpSpPr>
          <p:cNvPr id="101" name="组合 100"/>
          <p:cNvGrpSpPr/>
          <p:nvPr/>
        </p:nvGrpSpPr>
        <p:grpSpPr>
          <a:xfrm>
            <a:off x="6817957" y="3277413"/>
            <a:ext cx="1589736" cy="810228"/>
            <a:chOff x="6817957" y="3277413"/>
            <a:chExt cx="1589736" cy="810228"/>
          </a:xfrm>
        </p:grpSpPr>
        <p:cxnSp>
          <p:nvCxnSpPr>
            <p:cNvPr id="74" name="直接连接符 73"/>
            <p:cNvCxnSpPr/>
            <p:nvPr/>
          </p:nvCxnSpPr>
          <p:spPr>
            <a:xfrm flipH="1" flipV="1">
              <a:off x="7327693" y="4069860"/>
              <a:ext cx="1080000" cy="0"/>
            </a:xfrm>
            <a:prstGeom prst="line">
              <a:avLst/>
            </a:prstGeom>
            <a:ln w="31750">
              <a:solidFill>
                <a:schemeClr val="bg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 flipH="1" flipV="1">
              <a:off x="6817957" y="3277413"/>
              <a:ext cx="497712" cy="810228"/>
            </a:xfrm>
            <a:prstGeom prst="line">
              <a:avLst/>
            </a:prstGeom>
            <a:ln w="317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文本框 75"/>
          <p:cNvSpPr txBox="1"/>
          <p:nvPr/>
        </p:nvSpPr>
        <p:spPr>
          <a:xfrm flipH="1">
            <a:off x="8404059" y="3808250"/>
            <a:ext cx="7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accent6"/>
                </a:solidFill>
              </a:rPr>
              <a:t>小</a:t>
            </a:r>
            <a:r>
              <a:rPr lang="en-US" altLang="zh-CN" sz="2800" b="1" dirty="0">
                <a:solidFill>
                  <a:schemeClr val="accent6"/>
                </a:solidFill>
              </a:rPr>
              <a:t>G</a:t>
            </a:r>
          </a:p>
        </p:txBody>
      </p:sp>
      <p:grpSp>
        <p:nvGrpSpPr>
          <p:cNvPr id="98" name="组合 97"/>
          <p:cNvGrpSpPr/>
          <p:nvPr/>
        </p:nvGrpSpPr>
        <p:grpSpPr>
          <a:xfrm>
            <a:off x="3773878" y="1597613"/>
            <a:ext cx="1589736" cy="810228"/>
            <a:chOff x="3773878" y="1597613"/>
            <a:chExt cx="1589736" cy="810228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3773878" y="1615394"/>
              <a:ext cx="1080000" cy="0"/>
            </a:xfrm>
            <a:prstGeom prst="line">
              <a:avLst/>
            </a:prstGeom>
            <a:ln w="31750">
              <a:solidFill>
                <a:schemeClr val="bg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>
              <a:off x="4865902" y="1597613"/>
              <a:ext cx="497712" cy="810228"/>
            </a:xfrm>
            <a:prstGeom prst="line">
              <a:avLst/>
            </a:prstGeom>
            <a:ln w="317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文本框 21"/>
          <p:cNvSpPr txBox="1"/>
          <p:nvPr/>
        </p:nvSpPr>
        <p:spPr>
          <a:xfrm>
            <a:off x="2985512" y="1353784"/>
            <a:ext cx="7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4"/>
                </a:solidFill>
              </a:rPr>
              <a:t>小</a:t>
            </a:r>
            <a:r>
              <a:rPr lang="en-US" altLang="zh-CN" sz="2800" b="1" dirty="0" smtClean="0">
                <a:solidFill>
                  <a:schemeClr val="accent4"/>
                </a:solidFill>
              </a:rPr>
              <a:t>D</a:t>
            </a:r>
            <a:endParaRPr lang="zh-CN" altLang="en-US" sz="2800" b="1" dirty="0">
              <a:solidFill>
                <a:schemeClr val="accent4"/>
              </a:solidFill>
            </a:endParaRPr>
          </a:p>
        </p:txBody>
      </p:sp>
      <p:grpSp>
        <p:nvGrpSpPr>
          <p:cNvPr id="99" name="组合 98"/>
          <p:cNvGrpSpPr/>
          <p:nvPr/>
        </p:nvGrpSpPr>
        <p:grpSpPr>
          <a:xfrm>
            <a:off x="3773878" y="3277413"/>
            <a:ext cx="1589736" cy="810228"/>
            <a:chOff x="3773878" y="3277413"/>
            <a:chExt cx="1589736" cy="810228"/>
          </a:xfrm>
        </p:grpSpPr>
        <p:cxnSp>
          <p:nvCxnSpPr>
            <p:cNvPr id="78" name="直接连接符 77"/>
            <p:cNvCxnSpPr/>
            <p:nvPr/>
          </p:nvCxnSpPr>
          <p:spPr>
            <a:xfrm flipV="1">
              <a:off x="3773878" y="4069860"/>
              <a:ext cx="1080000" cy="0"/>
            </a:xfrm>
            <a:prstGeom prst="line">
              <a:avLst/>
            </a:prstGeom>
            <a:ln w="31750">
              <a:solidFill>
                <a:schemeClr val="bg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 flipV="1">
              <a:off x="4865902" y="3277413"/>
              <a:ext cx="497712" cy="810228"/>
            </a:xfrm>
            <a:prstGeom prst="line">
              <a:avLst/>
            </a:prstGeom>
            <a:ln w="317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0" name="文本框 79"/>
          <p:cNvSpPr txBox="1"/>
          <p:nvPr/>
        </p:nvSpPr>
        <p:spPr>
          <a:xfrm>
            <a:off x="2985512" y="3808250"/>
            <a:ext cx="7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4"/>
                </a:solidFill>
              </a:rPr>
              <a:t>小</a:t>
            </a:r>
            <a:r>
              <a:rPr lang="en-US" altLang="zh-CN" sz="2800" b="1" dirty="0">
                <a:solidFill>
                  <a:schemeClr val="accent4"/>
                </a:solidFill>
              </a:rPr>
              <a:t>F</a:t>
            </a:r>
            <a:endParaRPr lang="zh-CN" altLang="en-US" sz="2800" b="1" dirty="0">
              <a:solidFill>
                <a:schemeClr val="accent4"/>
              </a:solidFill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1679419" y="4637562"/>
            <a:ext cx="2521932" cy="782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bg1"/>
                </a:solidFill>
              </a:rPr>
              <a:t>他的</a:t>
            </a:r>
            <a:r>
              <a:rPr lang="en-US" altLang="zh-CN" dirty="0" smtClean="0">
                <a:solidFill>
                  <a:schemeClr val="bg1"/>
                </a:solidFill>
              </a:rPr>
              <a:t>XX</a:t>
            </a:r>
            <a:r>
              <a:rPr lang="zh-CN" altLang="en-US" dirty="0" smtClean="0">
                <a:solidFill>
                  <a:schemeClr val="bg1"/>
                </a:solidFill>
              </a:rPr>
              <a:t>思想也是权威而流行的</a:t>
            </a:r>
            <a:endParaRPr lang="en-US" altLang="zh-CN" dirty="0" smtClean="0">
              <a:solidFill>
                <a:schemeClr val="bg1"/>
              </a:solidFill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1008726" y="4271133"/>
            <a:ext cx="3863318" cy="1514995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文本框 84"/>
          <p:cNvSpPr txBox="1"/>
          <p:nvPr/>
        </p:nvSpPr>
        <p:spPr>
          <a:xfrm>
            <a:off x="7983081" y="2179785"/>
            <a:ext cx="2521932" cy="782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bg1"/>
                </a:solidFill>
              </a:rPr>
              <a:t>XX</a:t>
            </a:r>
            <a:r>
              <a:rPr lang="zh-CN" altLang="en-US" dirty="0" smtClean="0">
                <a:solidFill>
                  <a:schemeClr val="bg1"/>
                </a:solidFill>
              </a:rPr>
              <a:t>政策出台，</a:t>
            </a:r>
            <a:r>
              <a:rPr lang="en-US" altLang="zh-CN" dirty="0" smtClean="0">
                <a:solidFill>
                  <a:schemeClr val="bg1"/>
                </a:solidFill>
              </a:rPr>
              <a:t>XX</a:t>
            </a:r>
            <a:r>
              <a:rPr lang="zh-CN" altLang="en-US" dirty="0" smtClean="0">
                <a:solidFill>
                  <a:schemeClr val="bg1"/>
                </a:solidFill>
              </a:rPr>
              <a:t>领域成为研究热点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7312388" y="1813356"/>
            <a:ext cx="3863318" cy="1514995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文本框 85"/>
          <p:cNvSpPr txBox="1"/>
          <p:nvPr/>
        </p:nvSpPr>
        <p:spPr>
          <a:xfrm>
            <a:off x="7983081" y="4622365"/>
            <a:ext cx="252193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bg1"/>
                </a:solidFill>
              </a:rPr>
              <a:t>缺乏对。。。的深入分析探讨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7312388" y="4271133"/>
            <a:ext cx="3863318" cy="1514995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0136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7000">
        <p14:vortex dir="r"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3200000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25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250"/>
                            </p:stCondLst>
                            <p:childTnLst>
                              <p:par>
                                <p:cTn id="7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750"/>
                            </p:stCondLst>
                            <p:childTnLst>
                              <p:par>
                                <p:cTn id="8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5" grpId="0" animBg="1"/>
      <p:bldP spid="46" grpId="0"/>
      <p:bldP spid="47" grpId="0"/>
      <p:bldP spid="24" grpId="0"/>
      <p:bldP spid="25" grpId="0" animBg="1"/>
      <p:bldP spid="72" grpId="0"/>
      <p:bldP spid="76" grpId="0"/>
      <p:bldP spid="22" grpId="0"/>
      <p:bldP spid="80" grpId="0"/>
      <p:bldP spid="87" grpId="0"/>
      <p:bldP spid="90" grpId="0" animBg="1"/>
      <p:bldP spid="85" grpId="0"/>
      <p:bldP spid="92" grpId="0" animBg="1"/>
      <p:bldP spid="86" grpId="0"/>
      <p:bldP spid="9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/>
          <p:cNvSpPr/>
          <p:nvPr/>
        </p:nvSpPr>
        <p:spPr>
          <a:xfrm>
            <a:off x="3301569" y="1365366"/>
            <a:ext cx="6502188" cy="1187352"/>
          </a:xfrm>
          <a:custGeom>
            <a:avLst/>
            <a:gdLst>
              <a:gd name="connsiteX0" fmla="*/ 0 w 4609066"/>
              <a:gd name="connsiteY0" fmla="*/ 0 h 1283372"/>
              <a:gd name="connsiteX1" fmla="*/ 3967380 w 4609066"/>
              <a:gd name="connsiteY1" fmla="*/ 0 h 1283372"/>
              <a:gd name="connsiteX2" fmla="*/ 4609066 w 4609066"/>
              <a:gd name="connsiteY2" fmla="*/ 641686 h 1283372"/>
              <a:gd name="connsiteX3" fmla="*/ 3967380 w 4609066"/>
              <a:gd name="connsiteY3" fmla="*/ 1283372 h 1283372"/>
              <a:gd name="connsiteX4" fmla="*/ 0 w 4609066"/>
              <a:gd name="connsiteY4" fmla="*/ 1283372 h 1283372"/>
              <a:gd name="connsiteX5" fmla="*/ 0 w 4609066"/>
              <a:gd name="connsiteY5" fmla="*/ 0 h 1283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09066" h="1283372">
                <a:moveTo>
                  <a:pt x="4609066" y="1283371"/>
                </a:moveTo>
                <a:lnTo>
                  <a:pt x="641686" y="1283371"/>
                </a:lnTo>
                <a:lnTo>
                  <a:pt x="0" y="641686"/>
                </a:lnTo>
                <a:lnTo>
                  <a:pt x="641686" y="1"/>
                </a:lnTo>
                <a:lnTo>
                  <a:pt x="4609066" y="1"/>
                </a:lnTo>
                <a:lnTo>
                  <a:pt x="4609066" y="128337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86774" tIns="175261" rIns="327152" bIns="175261" numCol="1" spcCol="1270" anchor="ctr" anchorCtr="0">
            <a:noAutofit/>
          </a:bodyPr>
          <a:lstStyle/>
          <a:p>
            <a:pPr lvl="0" algn="ctr" defTabSz="2044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600" kern="1200"/>
          </a:p>
        </p:txBody>
      </p:sp>
      <p:sp>
        <p:nvSpPr>
          <p:cNvPr id="6" name="任意多边形 5"/>
          <p:cNvSpPr/>
          <p:nvPr/>
        </p:nvSpPr>
        <p:spPr>
          <a:xfrm>
            <a:off x="3301569" y="2893199"/>
            <a:ext cx="6502188" cy="1187351"/>
          </a:xfrm>
          <a:custGeom>
            <a:avLst/>
            <a:gdLst>
              <a:gd name="connsiteX0" fmla="*/ 0 w 4609066"/>
              <a:gd name="connsiteY0" fmla="*/ 0 h 1283372"/>
              <a:gd name="connsiteX1" fmla="*/ 3967380 w 4609066"/>
              <a:gd name="connsiteY1" fmla="*/ 0 h 1283372"/>
              <a:gd name="connsiteX2" fmla="*/ 4609066 w 4609066"/>
              <a:gd name="connsiteY2" fmla="*/ 641686 h 1283372"/>
              <a:gd name="connsiteX3" fmla="*/ 3967380 w 4609066"/>
              <a:gd name="connsiteY3" fmla="*/ 1283372 h 1283372"/>
              <a:gd name="connsiteX4" fmla="*/ 0 w 4609066"/>
              <a:gd name="connsiteY4" fmla="*/ 1283372 h 1283372"/>
              <a:gd name="connsiteX5" fmla="*/ 0 w 4609066"/>
              <a:gd name="connsiteY5" fmla="*/ 0 h 1283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09066" h="1283372">
                <a:moveTo>
                  <a:pt x="4609066" y="1283371"/>
                </a:moveTo>
                <a:lnTo>
                  <a:pt x="641686" y="1283371"/>
                </a:lnTo>
                <a:lnTo>
                  <a:pt x="0" y="641686"/>
                </a:lnTo>
                <a:lnTo>
                  <a:pt x="641686" y="1"/>
                </a:lnTo>
                <a:lnTo>
                  <a:pt x="4609066" y="1"/>
                </a:lnTo>
                <a:lnTo>
                  <a:pt x="4609066" y="128337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86774" tIns="175261" rIns="327152" bIns="175260" numCol="1" spcCol="1270" anchor="ctr" anchorCtr="0">
            <a:noAutofit/>
          </a:bodyPr>
          <a:lstStyle/>
          <a:p>
            <a:pPr lvl="0" algn="ctr" defTabSz="2044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600" kern="1200"/>
          </a:p>
        </p:txBody>
      </p:sp>
      <p:sp>
        <p:nvSpPr>
          <p:cNvPr id="8" name="任意多边形 7"/>
          <p:cNvSpPr/>
          <p:nvPr/>
        </p:nvSpPr>
        <p:spPr>
          <a:xfrm>
            <a:off x="3301569" y="4434984"/>
            <a:ext cx="6502188" cy="1187351"/>
          </a:xfrm>
          <a:custGeom>
            <a:avLst/>
            <a:gdLst>
              <a:gd name="connsiteX0" fmla="*/ 0 w 4609066"/>
              <a:gd name="connsiteY0" fmla="*/ 0 h 1283372"/>
              <a:gd name="connsiteX1" fmla="*/ 3967380 w 4609066"/>
              <a:gd name="connsiteY1" fmla="*/ 0 h 1283372"/>
              <a:gd name="connsiteX2" fmla="*/ 4609066 w 4609066"/>
              <a:gd name="connsiteY2" fmla="*/ 641686 h 1283372"/>
              <a:gd name="connsiteX3" fmla="*/ 3967380 w 4609066"/>
              <a:gd name="connsiteY3" fmla="*/ 1283372 h 1283372"/>
              <a:gd name="connsiteX4" fmla="*/ 0 w 4609066"/>
              <a:gd name="connsiteY4" fmla="*/ 1283372 h 1283372"/>
              <a:gd name="connsiteX5" fmla="*/ 0 w 4609066"/>
              <a:gd name="connsiteY5" fmla="*/ 0 h 1283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09066" h="1283372">
                <a:moveTo>
                  <a:pt x="4609066" y="1283371"/>
                </a:moveTo>
                <a:lnTo>
                  <a:pt x="641686" y="1283371"/>
                </a:lnTo>
                <a:lnTo>
                  <a:pt x="0" y="641686"/>
                </a:lnTo>
                <a:lnTo>
                  <a:pt x="641686" y="1"/>
                </a:lnTo>
                <a:lnTo>
                  <a:pt x="4609066" y="1"/>
                </a:lnTo>
                <a:lnTo>
                  <a:pt x="4609066" y="128337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86774" tIns="175261" rIns="327152" bIns="175260" numCol="1" spcCol="1270" anchor="ctr" anchorCtr="0">
            <a:noAutofit/>
          </a:bodyPr>
          <a:lstStyle/>
          <a:p>
            <a:pPr lvl="0" algn="ctr" defTabSz="2044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600" kern="1200"/>
          </a:p>
        </p:txBody>
      </p:sp>
      <p:sp>
        <p:nvSpPr>
          <p:cNvPr id="10" name="文本框 9"/>
          <p:cNvSpPr txBox="1"/>
          <p:nvPr/>
        </p:nvSpPr>
        <p:spPr>
          <a:xfrm>
            <a:off x="399126" y="307677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</a:rPr>
              <a:t>研</a:t>
            </a:r>
            <a:endParaRPr lang="en-US" altLang="zh-CN" sz="3200" b="1" dirty="0" smtClean="0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30945" y="122266"/>
            <a:ext cx="1044000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6600" b="1" dirty="0">
                <a:solidFill>
                  <a:schemeClr val="accent2"/>
                </a:solidFill>
              </a:rPr>
              <a:t>目</a:t>
            </a:r>
            <a:endParaRPr lang="en-US" altLang="zh-CN" sz="6600" b="1" dirty="0" smtClean="0">
              <a:solidFill>
                <a:schemeClr val="accent2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63583" y="1259006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</a:rPr>
              <a:t>的</a:t>
            </a:r>
            <a:endParaRPr lang="en-US" altLang="zh-CN" sz="3200" b="1" dirty="0" smtClean="0">
              <a:solidFill>
                <a:schemeClr val="bg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77346" y="885321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</a:rPr>
              <a:t>究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grpSp>
        <p:nvGrpSpPr>
          <p:cNvPr id="18" name="组合 17"/>
          <p:cNvGrpSpPr/>
          <p:nvPr/>
        </p:nvGrpSpPr>
        <p:grpSpPr>
          <a:xfrm rot="20722132">
            <a:off x="10133855" y="613975"/>
            <a:ext cx="984640" cy="396134"/>
            <a:chOff x="10105836" y="892452"/>
            <a:chExt cx="984640" cy="396134"/>
          </a:xfrm>
        </p:grpSpPr>
        <p:sp>
          <p:nvSpPr>
            <p:cNvPr id="16" name="等腰三角形 5"/>
            <p:cNvSpPr/>
            <p:nvPr/>
          </p:nvSpPr>
          <p:spPr>
            <a:xfrm rot="20565679">
              <a:off x="10105836" y="892452"/>
              <a:ext cx="922780" cy="200573"/>
            </a:xfrm>
            <a:custGeom>
              <a:avLst/>
              <a:gdLst>
                <a:gd name="connsiteX0" fmla="*/ 0 w 1851660"/>
                <a:gd name="connsiteY0" fmla="*/ 393700 h 393700"/>
                <a:gd name="connsiteX1" fmla="*/ 925830 w 1851660"/>
                <a:gd name="connsiteY1" fmla="*/ 0 h 393700"/>
                <a:gd name="connsiteX2" fmla="*/ 1851660 w 1851660"/>
                <a:gd name="connsiteY2" fmla="*/ 393700 h 393700"/>
                <a:gd name="connsiteX3" fmla="*/ 0 w 1851660"/>
                <a:gd name="connsiteY3" fmla="*/ 393700 h 393700"/>
                <a:gd name="connsiteX0" fmla="*/ 0 w 2273434"/>
                <a:gd name="connsiteY0" fmla="*/ 494146 h 494146"/>
                <a:gd name="connsiteX1" fmla="*/ 2273434 w 2273434"/>
                <a:gd name="connsiteY1" fmla="*/ 0 h 494146"/>
                <a:gd name="connsiteX2" fmla="*/ 1851660 w 2273434"/>
                <a:gd name="connsiteY2" fmla="*/ 494146 h 494146"/>
                <a:gd name="connsiteX3" fmla="*/ 0 w 2273434"/>
                <a:gd name="connsiteY3" fmla="*/ 494146 h 49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3434" h="494146">
                  <a:moveTo>
                    <a:pt x="0" y="494146"/>
                  </a:moveTo>
                  <a:lnTo>
                    <a:pt x="2273434" y="0"/>
                  </a:lnTo>
                  <a:lnTo>
                    <a:pt x="1851660" y="494146"/>
                  </a:lnTo>
                  <a:lnTo>
                    <a:pt x="0" y="494146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等腰三角形 5"/>
            <p:cNvSpPr/>
            <p:nvPr/>
          </p:nvSpPr>
          <p:spPr>
            <a:xfrm rot="20580000" flipV="1">
              <a:off x="10167696" y="1088013"/>
              <a:ext cx="922780" cy="200573"/>
            </a:xfrm>
            <a:custGeom>
              <a:avLst/>
              <a:gdLst>
                <a:gd name="connsiteX0" fmla="*/ 0 w 1851660"/>
                <a:gd name="connsiteY0" fmla="*/ 393700 h 393700"/>
                <a:gd name="connsiteX1" fmla="*/ 925830 w 1851660"/>
                <a:gd name="connsiteY1" fmla="*/ 0 h 393700"/>
                <a:gd name="connsiteX2" fmla="*/ 1851660 w 1851660"/>
                <a:gd name="connsiteY2" fmla="*/ 393700 h 393700"/>
                <a:gd name="connsiteX3" fmla="*/ 0 w 1851660"/>
                <a:gd name="connsiteY3" fmla="*/ 393700 h 393700"/>
                <a:gd name="connsiteX0" fmla="*/ 0 w 2273434"/>
                <a:gd name="connsiteY0" fmla="*/ 494146 h 494146"/>
                <a:gd name="connsiteX1" fmla="*/ 2273434 w 2273434"/>
                <a:gd name="connsiteY1" fmla="*/ 0 h 494146"/>
                <a:gd name="connsiteX2" fmla="*/ 1851660 w 2273434"/>
                <a:gd name="connsiteY2" fmla="*/ 494146 h 494146"/>
                <a:gd name="connsiteX3" fmla="*/ 0 w 2273434"/>
                <a:gd name="connsiteY3" fmla="*/ 494146 h 49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3434" h="494146">
                  <a:moveTo>
                    <a:pt x="0" y="494146"/>
                  </a:moveTo>
                  <a:lnTo>
                    <a:pt x="2273434" y="0"/>
                  </a:lnTo>
                  <a:lnTo>
                    <a:pt x="1851660" y="494146"/>
                  </a:lnTo>
                  <a:lnTo>
                    <a:pt x="0" y="49414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 rot="841171">
            <a:off x="10338123" y="1078892"/>
            <a:ext cx="984640" cy="396134"/>
            <a:chOff x="10105836" y="1747025"/>
            <a:chExt cx="984640" cy="396134"/>
          </a:xfrm>
        </p:grpSpPr>
        <p:sp>
          <p:nvSpPr>
            <p:cNvPr id="20" name="等腰三角形 5"/>
            <p:cNvSpPr/>
            <p:nvPr/>
          </p:nvSpPr>
          <p:spPr>
            <a:xfrm rot="20565679">
              <a:off x="10105836" y="1747025"/>
              <a:ext cx="922780" cy="200573"/>
            </a:xfrm>
            <a:custGeom>
              <a:avLst/>
              <a:gdLst>
                <a:gd name="connsiteX0" fmla="*/ 0 w 1851660"/>
                <a:gd name="connsiteY0" fmla="*/ 393700 h 393700"/>
                <a:gd name="connsiteX1" fmla="*/ 925830 w 1851660"/>
                <a:gd name="connsiteY1" fmla="*/ 0 h 393700"/>
                <a:gd name="connsiteX2" fmla="*/ 1851660 w 1851660"/>
                <a:gd name="connsiteY2" fmla="*/ 393700 h 393700"/>
                <a:gd name="connsiteX3" fmla="*/ 0 w 1851660"/>
                <a:gd name="connsiteY3" fmla="*/ 393700 h 393700"/>
                <a:gd name="connsiteX0" fmla="*/ 0 w 2273434"/>
                <a:gd name="connsiteY0" fmla="*/ 494146 h 494146"/>
                <a:gd name="connsiteX1" fmla="*/ 2273434 w 2273434"/>
                <a:gd name="connsiteY1" fmla="*/ 0 h 494146"/>
                <a:gd name="connsiteX2" fmla="*/ 1851660 w 2273434"/>
                <a:gd name="connsiteY2" fmla="*/ 494146 h 494146"/>
                <a:gd name="connsiteX3" fmla="*/ 0 w 2273434"/>
                <a:gd name="connsiteY3" fmla="*/ 494146 h 49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3434" h="494146">
                  <a:moveTo>
                    <a:pt x="0" y="494146"/>
                  </a:moveTo>
                  <a:lnTo>
                    <a:pt x="2273434" y="0"/>
                  </a:lnTo>
                  <a:lnTo>
                    <a:pt x="1851660" y="494146"/>
                  </a:lnTo>
                  <a:lnTo>
                    <a:pt x="0" y="494146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等腰三角形 5"/>
            <p:cNvSpPr/>
            <p:nvPr/>
          </p:nvSpPr>
          <p:spPr>
            <a:xfrm rot="20580000" flipV="1">
              <a:off x="10167696" y="1942586"/>
              <a:ext cx="922780" cy="200573"/>
            </a:xfrm>
            <a:custGeom>
              <a:avLst/>
              <a:gdLst>
                <a:gd name="connsiteX0" fmla="*/ 0 w 1851660"/>
                <a:gd name="connsiteY0" fmla="*/ 393700 h 393700"/>
                <a:gd name="connsiteX1" fmla="*/ 925830 w 1851660"/>
                <a:gd name="connsiteY1" fmla="*/ 0 h 393700"/>
                <a:gd name="connsiteX2" fmla="*/ 1851660 w 1851660"/>
                <a:gd name="connsiteY2" fmla="*/ 393700 h 393700"/>
                <a:gd name="connsiteX3" fmla="*/ 0 w 1851660"/>
                <a:gd name="connsiteY3" fmla="*/ 393700 h 393700"/>
                <a:gd name="connsiteX0" fmla="*/ 0 w 2273434"/>
                <a:gd name="connsiteY0" fmla="*/ 494146 h 494146"/>
                <a:gd name="connsiteX1" fmla="*/ 2273434 w 2273434"/>
                <a:gd name="connsiteY1" fmla="*/ 0 h 494146"/>
                <a:gd name="connsiteX2" fmla="*/ 1851660 w 2273434"/>
                <a:gd name="connsiteY2" fmla="*/ 494146 h 494146"/>
                <a:gd name="connsiteX3" fmla="*/ 0 w 2273434"/>
                <a:gd name="connsiteY3" fmla="*/ 494146 h 49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3434" h="494146">
                  <a:moveTo>
                    <a:pt x="0" y="494146"/>
                  </a:moveTo>
                  <a:lnTo>
                    <a:pt x="2273434" y="0"/>
                  </a:lnTo>
                  <a:lnTo>
                    <a:pt x="1851660" y="494146"/>
                  </a:lnTo>
                  <a:lnTo>
                    <a:pt x="0" y="494146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椭圆 8"/>
          <p:cNvSpPr/>
          <p:nvPr/>
        </p:nvSpPr>
        <p:spPr>
          <a:xfrm>
            <a:off x="2967426" y="4495302"/>
            <a:ext cx="1066715" cy="1066715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4" name="椭圆 23"/>
          <p:cNvSpPr/>
          <p:nvPr/>
        </p:nvSpPr>
        <p:spPr>
          <a:xfrm>
            <a:off x="2967426" y="2953517"/>
            <a:ext cx="1066715" cy="1066715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5" name="椭圆 24"/>
          <p:cNvSpPr/>
          <p:nvPr/>
        </p:nvSpPr>
        <p:spPr>
          <a:xfrm>
            <a:off x="2967426" y="1425685"/>
            <a:ext cx="1066715" cy="1066715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6" name="文本框 25"/>
          <p:cNvSpPr txBox="1"/>
          <p:nvPr/>
        </p:nvSpPr>
        <p:spPr>
          <a:xfrm>
            <a:off x="3320783" y="1635877"/>
            <a:ext cx="36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accent5"/>
                </a:solidFill>
                <a:latin typeface="Impact" panose="020B0806030902050204" pitchFamily="34" charset="0"/>
              </a:rPr>
              <a:t>1</a:t>
            </a:r>
            <a:endParaRPr lang="zh-CN" altLang="en-US" sz="3600" dirty="0">
              <a:solidFill>
                <a:schemeClr val="accent5"/>
              </a:solidFill>
              <a:latin typeface="Impact" panose="020B080603090205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302783" y="3163709"/>
            <a:ext cx="39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accent5"/>
                </a:solidFill>
                <a:latin typeface="Impact" panose="020B0806030902050204" pitchFamily="34" charset="0"/>
              </a:rPr>
              <a:t>2</a:t>
            </a:r>
            <a:endParaRPr lang="zh-CN" altLang="en-US" sz="3600" dirty="0">
              <a:solidFill>
                <a:schemeClr val="accent5"/>
              </a:solidFill>
              <a:latin typeface="Impact" panose="020B080603090205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302783" y="4705494"/>
            <a:ext cx="39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accent5"/>
                </a:solidFill>
                <a:latin typeface="Impact" panose="020B0806030902050204" pitchFamily="34" charset="0"/>
              </a:rPr>
              <a:t>3</a:t>
            </a:r>
            <a:endParaRPr lang="zh-CN" altLang="en-US" sz="3600" dirty="0">
              <a:solidFill>
                <a:schemeClr val="accent5"/>
              </a:solidFill>
              <a:latin typeface="Impact" panose="020B0806030902050204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361135" y="1635877"/>
            <a:ext cx="5252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总结已有的</a:t>
            </a:r>
            <a:r>
              <a:rPr lang="en-US" altLang="zh-CN" dirty="0" smtClean="0"/>
              <a:t>XX</a:t>
            </a:r>
            <a:r>
              <a:rPr lang="zh-CN" altLang="en-US" dirty="0" smtClean="0"/>
              <a:t>企业的。。。事件以及。。。的</a:t>
            </a:r>
            <a:endParaRPr lang="en-US" altLang="zh-CN" dirty="0" smtClean="0"/>
          </a:p>
          <a:p>
            <a:r>
              <a:rPr lang="zh-CN" altLang="en-US" dirty="0" smtClean="0"/>
              <a:t>经验教训</a:t>
            </a:r>
            <a:endParaRPr lang="zh-CN" altLang="en-US" dirty="0"/>
          </a:p>
        </p:txBody>
      </p:sp>
      <p:sp>
        <p:nvSpPr>
          <p:cNvPr id="36" name="文本框 35"/>
          <p:cNvSpPr txBox="1"/>
          <p:nvPr/>
        </p:nvSpPr>
        <p:spPr>
          <a:xfrm>
            <a:off x="4361135" y="3163709"/>
            <a:ext cx="5252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紧跟时代的潮流。。。</a:t>
            </a:r>
            <a:endParaRPr lang="en-US" altLang="zh-CN" dirty="0" smtClean="0"/>
          </a:p>
          <a:p>
            <a:r>
              <a:rPr lang="zh-CN" altLang="en-US" dirty="0"/>
              <a:t>做</a:t>
            </a:r>
            <a:r>
              <a:rPr lang="zh-CN" altLang="en-US" dirty="0" smtClean="0"/>
              <a:t>时代的主人（。。。？？）</a:t>
            </a:r>
            <a:endParaRPr lang="zh-CN" altLang="en-US" dirty="0"/>
          </a:p>
        </p:txBody>
      </p:sp>
      <p:sp>
        <p:nvSpPr>
          <p:cNvPr id="37" name="文本框 36"/>
          <p:cNvSpPr txBox="1"/>
          <p:nvPr/>
        </p:nvSpPr>
        <p:spPr>
          <a:xfrm>
            <a:off x="4361135" y="4705493"/>
            <a:ext cx="5252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弥补。。。的研究空白</a:t>
            </a:r>
            <a:endParaRPr lang="en-US" altLang="zh-CN" dirty="0" smtClean="0"/>
          </a:p>
          <a:p>
            <a:r>
              <a:rPr lang="zh-CN" altLang="en-US" dirty="0" smtClean="0"/>
              <a:t>促进。。。的健康发展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77646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5000">
        <p14:switch dir="r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7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2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7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0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7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0" grpId="0"/>
      <p:bldP spid="11" grpId="0" animBg="1"/>
      <p:bldP spid="12" grpId="0"/>
      <p:bldP spid="13" grpId="0"/>
      <p:bldP spid="26" grpId="0"/>
      <p:bldP spid="27" grpId="0"/>
      <p:bldP spid="28" grpId="0"/>
      <p:bldP spid="32" grpId="0"/>
      <p:bldP spid="36" grpId="0"/>
      <p:bldP spid="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bg1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图文框 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879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3046" y="175597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</a:rPr>
              <a:t>研</a:t>
            </a:r>
            <a:endParaRPr lang="en-US" altLang="zh-CN" sz="3200" b="1" dirty="0" smtClean="0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51438" y="2080"/>
            <a:ext cx="1044000" cy="104400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zh-CN" altLang="en-US" sz="6600" b="1" dirty="0" smtClean="0">
                <a:solidFill>
                  <a:schemeClr val="bg1"/>
                </a:solidFill>
              </a:rPr>
              <a:t>内</a:t>
            </a:r>
            <a:endParaRPr lang="en-US" altLang="zh-CN" sz="6600" b="1" dirty="0" smtClean="0">
              <a:solidFill>
                <a:schemeClr val="bg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57183" y="1035486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accent2"/>
                </a:solidFill>
              </a:rPr>
              <a:t>容</a:t>
            </a:r>
            <a:endParaRPr lang="en-US" altLang="zh-CN" sz="3200" b="1" dirty="0" smtClean="0">
              <a:solidFill>
                <a:schemeClr val="accent2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1266" y="753241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</a:rPr>
              <a:t>究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1049377" y="219236"/>
            <a:ext cx="1001118" cy="390136"/>
            <a:chOff x="11049377" y="219236"/>
            <a:chExt cx="1001118" cy="390136"/>
          </a:xfrm>
        </p:grpSpPr>
        <p:sp>
          <p:nvSpPr>
            <p:cNvPr id="16" name="等腰三角形 5"/>
            <p:cNvSpPr/>
            <p:nvPr/>
          </p:nvSpPr>
          <p:spPr>
            <a:xfrm rot="20271683">
              <a:off x="11049377" y="219236"/>
              <a:ext cx="922780" cy="200573"/>
            </a:xfrm>
            <a:custGeom>
              <a:avLst/>
              <a:gdLst>
                <a:gd name="connsiteX0" fmla="*/ 0 w 1851660"/>
                <a:gd name="connsiteY0" fmla="*/ 393700 h 393700"/>
                <a:gd name="connsiteX1" fmla="*/ 925830 w 1851660"/>
                <a:gd name="connsiteY1" fmla="*/ 0 h 393700"/>
                <a:gd name="connsiteX2" fmla="*/ 1851660 w 1851660"/>
                <a:gd name="connsiteY2" fmla="*/ 393700 h 393700"/>
                <a:gd name="connsiteX3" fmla="*/ 0 w 1851660"/>
                <a:gd name="connsiteY3" fmla="*/ 393700 h 393700"/>
                <a:gd name="connsiteX0" fmla="*/ 0 w 2273434"/>
                <a:gd name="connsiteY0" fmla="*/ 494146 h 494146"/>
                <a:gd name="connsiteX1" fmla="*/ 2273434 w 2273434"/>
                <a:gd name="connsiteY1" fmla="*/ 0 h 494146"/>
                <a:gd name="connsiteX2" fmla="*/ 1851660 w 2273434"/>
                <a:gd name="connsiteY2" fmla="*/ 494146 h 494146"/>
                <a:gd name="connsiteX3" fmla="*/ 0 w 2273434"/>
                <a:gd name="connsiteY3" fmla="*/ 494146 h 49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3434" h="494146">
                  <a:moveTo>
                    <a:pt x="0" y="494146"/>
                  </a:moveTo>
                  <a:lnTo>
                    <a:pt x="2273434" y="0"/>
                  </a:lnTo>
                  <a:lnTo>
                    <a:pt x="1851660" y="494146"/>
                  </a:lnTo>
                  <a:lnTo>
                    <a:pt x="0" y="494146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等腰三角形 5"/>
            <p:cNvSpPr/>
            <p:nvPr/>
          </p:nvSpPr>
          <p:spPr>
            <a:xfrm rot="20286004" flipV="1">
              <a:off x="11127715" y="408799"/>
              <a:ext cx="922780" cy="200573"/>
            </a:xfrm>
            <a:custGeom>
              <a:avLst/>
              <a:gdLst>
                <a:gd name="connsiteX0" fmla="*/ 0 w 1851660"/>
                <a:gd name="connsiteY0" fmla="*/ 393700 h 393700"/>
                <a:gd name="connsiteX1" fmla="*/ 925830 w 1851660"/>
                <a:gd name="connsiteY1" fmla="*/ 0 h 393700"/>
                <a:gd name="connsiteX2" fmla="*/ 1851660 w 1851660"/>
                <a:gd name="connsiteY2" fmla="*/ 393700 h 393700"/>
                <a:gd name="connsiteX3" fmla="*/ 0 w 1851660"/>
                <a:gd name="connsiteY3" fmla="*/ 393700 h 393700"/>
                <a:gd name="connsiteX0" fmla="*/ 0 w 2273434"/>
                <a:gd name="connsiteY0" fmla="*/ 494146 h 494146"/>
                <a:gd name="connsiteX1" fmla="*/ 2273434 w 2273434"/>
                <a:gd name="connsiteY1" fmla="*/ 0 h 494146"/>
                <a:gd name="connsiteX2" fmla="*/ 1851660 w 2273434"/>
                <a:gd name="connsiteY2" fmla="*/ 494146 h 494146"/>
                <a:gd name="connsiteX3" fmla="*/ 0 w 2273434"/>
                <a:gd name="connsiteY3" fmla="*/ 494146 h 49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3434" h="494146">
                  <a:moveTo>
                    <a:pt x="0" y="494146"/>
                  </a:moveTo>
                  <a:lnTo>
                    <a:pt x="2273434" y="0"/>
                  </a:lnTo>
                  <a:lnTo>
                    <a:pt x="1851660" y="494146"/>
                  </a:lnTo>
                  <a:lnTo>
                    <a:pt x="0" y="494146"/>
                  </a:lnTo>
                  <a:close/>
                </a:path>
              </a:pathLst>
            </a:cu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1106170" y="602960"/>
            <a:ext cx="984742" cy="396102"/>
            <a:chOff x="11106170" y="602960"/>
            <a:chExt cx="984742" cy="396102"/>
          </a:xfrm>
        </p:grpSpPr>
        <p:sp>
          <p:nvSpPr>
            <p:cNvPr id="20" name="等腰三角形 5"/>
            <p:cNvSpPr/>
            <p:nvPr/>
          </p:nvSpPr>
          <p:spPr>
            <a:xfrm rot="1073876">
              <a:off x="11168132" y="602960"/>
              <a:ext cx="922780" cy="200573"/>
            </a:xfrm>
            <a:custGeom>
              <a:avLst/>
              <a:gdLst>
                <a:gd name="connsiteX0" fmla="*/ 0 w 1851660"/>
                <a:gd name="connsiteY0" fmla="*/ 393700 h 393700"/>
                <a:gd name="connsiteX1" fmla="*/ 925830 w 1851660"/>
                <a:gd name="connsiteY1" fmla="*/ 0 h 393700"/>
                <a:gd name="connsiteX2" fmla="*/ 1851660 w 1851660"/>
                <a:gd name="connsiteY2" fmla="*/ 393700 h 393700"/>
                <a:gd name="connsiteX3" fmla="*/ 0 w 1851660"/>
                <a:gd name="connsiteY3" fmla="*/ 393700 h 393700"/>
                <a:gd name="connsiteX0" fmla="*/ 0 w 2273434"/>
                <a:gd name="connsiteY0" fmla="*/ 494146 h 494146"/>
                <a:gd name="connsiteX1" fmla="*/ 2273434 w 2273434"/>
                <a:gd name="connsiteY1" fmla="*/ 0 h 494146"/>
                <a:gd name="connsiteX2" fmla="*/ 1851660 w 2273434"/>
                <a:gd name="connsiteY2" fmla="*/ 494146 h 494146"/>
                <a:gd name="connsiteX3" fmla="*/ 0 w 2273434"/>
                <a:gd name="connsiteY3" fmla="*/ 494146 h 49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3434" h="494146">
                  <a:moveTo>
                    <a:pt x="0" y="494146"/>
                  </a:moveTo>
                  <a:lnTo>
                    <a:pt x="2273434" y="0"/>
                  </a:lnTo>
                  <a:lnTo>
                    <a:pt x="1851660" y="494146"/>
                  </a:lnTo>
                  <a:lnTo>
                    <a:pt x="0" y="494146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等腰三角形 5"/>
            <p:cNvSpPr/>
            <p:nvPr/>
          </p:nvSpPr>
          <p:spPr>
            <a:xfrm rot="1088197" flipV="1">
              <a:off x="11106170" y="798489"/>
              <a:ext cx="922780" cy="200573"/>
            </a:xfrm>
            <a:custGeom>
              <a:avLst/>
              <a:gdLst>
                <a:gd name="connsiteX0" fmla="*/ 0 w 1851660"/>
                <a:gd name="connsiteY0" fmla="*/ 393700 h 393700"/>
                <a:gd name="connsiteX1" fmla="*/ 925830 w 1851660"/>
                <a:gd name="connsiteY1" fmla="*/ 0 h 393700"/>
                <a:gd name="connsiteX2" fmla="*/ 1851660 w 1851660"/>
                <a:gd name="connsiteY2" fmla="*/ 393700 h 393700"/>
                <a:gd name="connsiteX3" fmla="*/ 0 w 1851660"/>
                <a:gd name="connsiteY3" fmla="*/ 393700 h 393700"/>
                <a:gd name="connsiteX0" fmla="*/ 0 w 2273434"/>
                <a:gd name="connsiteY0" fmla="*/ 494146 h 494146"/>
                <a:gd name="connsiteX1" fmla="*/ 2273434 w 2273434"/>
                <a:gd name="connsiteY1" fmla="*/ 0 h 494146"/>
                <a:gd name="connsiteX2" fmla="*/ 1851660 w 2273434"/>
                <a:gd name="connsiteY2" fmla="*/ 494146 h 494146"/>
                <a:gd name="connsiteX3" fmla="*/ 0 w 2273434"/>
                <a:gd name="connsiteY3" fmla="*/ 494146 h 49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3434" h="494146">
                  <a:moveTo>
                    <a:pt x="0" y="494146"/>
                  </a:moveTo>
                  <a:lnTo>
                    <a:pt x="2273434" y="0"/>
                  </a:lnTo>
                  <a:lnTo>
                    <a:pt x="1851660" y="494146"/>
                  </a:lnTo>
                  <a:lnTo>
                    <a:pt x="0" y="494146"/>
                  </a:lnTo>
                  <a:close/>
                </a:path>
              </a:pathLst>
            </a:cu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等腰三角形 2"/>
          <p:cNvSpPr>
            <a:spLocks noChangeAspect="1"/>
          </p:cNvSpPr>
          <p:nvPr/>
        </p:nvSpPr>
        <p:spPr>
          <a:xfrm flipH="1" flipV="1">
            <a:off x="2473598" y="1412554"/>
            <a:ext cx="1195767" cy="1030834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等腰三角形 30"/>
          <p:cNvSpPr>
            <a:spLocks noChangeAspect="1"/>
          </p:cNvSpPr>
          <p:nvPr/>
        </p:nvSpPr>
        <p:spPr>
          <a:xfrm flipH="1" flipV="1">
            <a:off x="2573390" y="3012528"/>
            <a:ext cx="996183" cy="858779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等腰三角形 32"/>
          <p:cNvSpPr>
            <a:spLocks noChangeAspect="1"/>
          </p:cNvSpPr>
          <p:nvPr/>
        </p:nvSpPr>
        <p:spPr>
          <a:xfrm flipH="1" flipV="1">
            <a:off x="2658065" y="4440446"/>
            <a:ext cx="826832" cy="712787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4188002" y="1412554"/>
            <a:ext cx="5344998" cy="93509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543720" y="1556937"/>
            <a:ext cx="39592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综合发展</a:t>
            </a:r>
            <a:r>
              <a:rPr lang="zh-CN" altLang="en-US" dirty="0" smtClean="0"/>
              <a:t>现状：关键词</a:t>
            </a:r>
            <a:r>
              <a:rPr lang="en-US" altLang="zh-CN" dirty="0" smtClean="0"/>
              <a:t>1   </a:t>
            </a:r>
            <a:r>
              <a:rPr lang="zh-CN" altLang="en-US" dirty="0" smtClean="0"/>
              <a:t>关键词</a:t>
            </a:r>
            <a:r>
              <a:rPr lang="en-US" altLang="zh-CN" dirty="0"/>
              <a:t>2</a:t>
            </a:r>
            <a:endParaRPr lang="en-US" altLang="zh-CN" dirty="0" smtClean="0"/>
          </a:p>
          <a:p>
            <a:r>
              <a:rPr lang="zh-CN" altLang="en-US" dirty="0" smtClean="0"/>
              <a:t>                               关键词</a:t>
            </a:r>
            <a:r>
              <a:rPr lang="en-US" altLang="zh-CN" dirty="0" smtClean="0"/>
              <a:t>3   </a:t>
            </a:r>
            <a:r>
              <a:rPr lang="zh-CN" altLang="en-US" dirty="0" smtClean="0"/>
              <a:t>关键词</a:t>
            </a:r>
            <a:r>
              <a:rPr lang="en-US" altLang="zh-CN" dirty="0"/>
              <a:t>4</a:t>
            </a:r>
          </a:p>
        </p:txBody>
      </p:sp>
      <p:sp>
        <p:nvSpPr>
          <p:cNvPr id="34" name="圆角矩形 33"/>
          <p:cNvSpPr/>
          <p:nvPr/>
        </p:nvSpPr>
        <p:spPr>
          <a:xfrm>
            <a:off x="4188002" y="3012528"/>
            <a:ext cx="5344998" cy="93509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4543720" y="3156911"/>
            <a:ext cx="39592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国家发展及建设战略：</a:t>
            </a:r>
            <a:endParaRPr lang="en-US" altLang="zh-CN" dirty="0" smtClean="0"/>
          </a:p>
          <a:p>
            <a:r>
              <a:rPr lang="zh-CN" altLang="en-US" dirty="0" smtClean="0"/>
              <a:t>。。。。。。。。。。。。。。。</a:t>
            </a:r>
            <a:endParaRPr lang="en-US" altLang="zh-CN" dirty="0"/>
          </a:p>
        </p:txBody>
      </p:sp>
      <p:sp>
        <p:nvSpPr>
          <p:cNvPr id="38" name="圆角矩形 37"/>
          <p:cNvSpPr/>
          <p:nvPr/>
        </p:nvSpPr>
        <p:spPr>
          <a:xfrm>
            <a:off x="4188002" y="4436397"/>
            <a:ext cx="5344998" cy="93509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4543720" y="4580780"/>
            <a:ext cx="39592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未来发展趋势：</a:t>
            </a:r>
            <a:endParaRPr lang="en-US" altLang="zh-CN" dirty="0" smtClean="0"/>
          </a:p>
          <a:p>
            <a:r>
              <a:rPr lang="zh-CN" altLang="en-US" dirty="0" smtClean="0"/>
              <a:t>。。。。。。。。。。。。。。。。</a:t>
            </a:r>
            <a:endParaRPr lang="en-US" altLang="zh-CN" dirty="0"/>
          </a:p>
        </p:txBody>
      </p:sp>
      <p:sp>
        <p:nvSpPr>
          <p:cNvPr id="14" name="矩形 13"/>
          <p:cNvSpPr/>
          <p:nvPr/>
        </p:nvSpPr>
        <p:spPr>
          <a:xfrm>
            <a:off x="2209707" y="788477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/>
              <a:t>综合现状描述</a:t>
            </a:r>
          </a:p>
        </p:txBody>
      </p:sp>
    </p:spTree>
    <p:extLst>
      <p:ext uri="{BB962C8B-B14F-4D97-AF65-F5344CB8AC3E}">
        <p14:creationId xmlns:p14="http://schemas.microsoft.com/office/powerpoint/2010/main" val="2329041587"/>
      </p:ext>
    </p:extLst>
  </p:cSld>
  <p:clrMapOvr>
    <a:masterClrMapping/>
  </p:clrMapOvr>
  <p:transition spd="slow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2" grpId="0"/>
      <p:bldP spid="13" grpId="0"/>
      <p:bldP spid="3" grpId="1" animBg="1"/>
      <p:bldP spid="31" grpId="0" animBg="1"/>
      <p:bldP spid="33" grpId="0" animBg="1"/>
      <p:bldP spid="5" grpId="0" animBg="1"/>
      <p:bldP spid="7" grpId="0"/>
      <p:bldP spid="34" grpId="0" animBg="1"/>
      <p:bldP spid="35" grpId="0"/>
      <p:bldP spid="38" grpId="0" animBg="1"/>
      <p:bldP spid="39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bg1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矩形 53"/>
          <p:cNvSpPr/>
          <p:nvPr/>
        </p:nvSpPr>
        <p:spPr>
          <a:xfrm>
            <a:off x="2209707" y="788477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/>
              <a:t>归纳分析</a:t>
            </a:r>
          </a:p>
        </p:txBody>
      </p:sp>
      <p:sp>
        <p:nvSpPr>
          <p:cNvPr id="2" name="图文框 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879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442990" y="3856326"/>
            <a:ext cx="3600000" cy="2124000"/>
          </a:xfrm>
          <a:custGeom>
            <a:avLst/>
            <a:gdLst>
              <a:gd name="connsiteX0" fmla="*/ 0 w 2676821"/>
              <a:gd name="connsiteY0" fmla="*/ 173397 h 1733973"/>
              <a:gd name="connsiteX1" fmla="*/ 173397 w 2676821"/>
              <a:gd name="connsiteY1" fmla="*/ 0 h 1733973"/>
              <a:gd name="connsiteX2" fmla="*/ 2503424 w 2676821"/>
              <a:gd name="connsiteY2" fmla="*/ 0 h 1733973"/>
              <a:gd name="connsiteX3" fmla="*/ 2676821 w 2676821"/>
              <a:gd name="connsiteY3" fmla="*/ 173397 h 1733973"/>
              <a:gd name="connsiteX4" fmla="*/ 2676821 w 2676821"/>
              <a:gd name="connsiteY4" fmla="*/ 1560576 h 1733973"/>
              <a:gd name="connsiteX5" fmla="*/ 2503424 w 2676821"/>
              <a:gd name="connsiteY5" fmla="*/ 1733973 h 1733973"/>
              <a:gd name="connsiteX6" fmla="*/ 173397 w 2676821"/>
              <a:gd name="connsiteY6" fmla="*/ 1733973 h 1733973"/>
              <a:gd name="connsiteX7" fmla="*/ 0 w 2676821"/>
              <a:gd name="connsiteY7" fmla="*/ 1560576 h 1733973"/>
              <a:gd name="connsiteX8" fmla="*/ 0 w 2676821"/>
              <a:gd name="connsiteY8" fmla="*/ 173397 h 1733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76821" h="1733973">
                <a:moveTo>
                  <a:pt x="0" y="173397"/>
                </a:moveTo>
                <a:cubicBezTo>
                  <a:pt x="0" y="77632"/>
                  <a:pt x="77632" y="0"/>
                  <a:pt x="173397" y="0"/>
                </a:cubicBezTo>
                <a:lnTo>
                  <a:pt x="2503424" y="0"/>
                </a:lnTo>
                <a:cubicBezTo>
                  <a:pt x="2599189" y="0"/>
                  <a:pt x="2676821" y="77632"/>
                  <a:pt x="2676821" y="173397"/>
                </a:cubicBezTo>
                <a:lnTo>
                  <a:pt x="2676821" y="1560576"/>
                </a:lnTo>
                <a:cubicBezTo>
                  <a:pt x="2676821" y="1656341"/>
                  <a:pt x="2599189" y="1733973"/>
                  <a:pt x="2503424" y="1733973"/>
                </a:cubicBezTo>
                <a:lnTo>
                  <a:pt x="173397" y="1733973"/>
                </a:lnTo>
                <a:cubicBezTo>
                  <a:pt x="77632" y="1733973"/>
                  <a:pt x="0" y="1656341"/>
                  <a:pt x="0" y="1560576"/>
                </a:cubicBezTo>
                <a:lnTo>
                  <a:pt x="0" y="173397"/>
                </a:lnTo>
                <a:close/>
              </a:path>
            </a:pathLst>
          </a:custGeom>
          <a:noFill/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027826" tIns="658273" rIns="224780" bIns="224780" numCol="1" spcCol="1270" anchor="t" anchorCtr="0">
            <a:noAutofit/>
          </a:bodyPr>
          <a:lstStyle/>
          <a:p>
            <a:pPr marL="285750" lvl="1" indent="-285750" algn="l" defTabSz="1689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zh-CN" altLang="en-US" sz="3800" kern="1200"/>
          </a:p>
        </p:txBody>
      </p:sp>
      <p:sp>
        <p:nvSpPr>
          <p:cNvPr id="9" name="任意多边形 8"/>
          <p:cNvSpPr/>
          <p:nvPr/>
        </p:nvSpPr>
        <p:spPr>
          <a:xfrm>
            <a:off x="2556076" y="3856326"/>
            <a:ext cx="3600000" cy="2124000"/>
          </a:xfrm>
          <a:custGeom>
            <a:avLst/>
            <a:gdLst>
              <a:gd name="connsiteX0" fmla="*/ 0 w 2676821"/>
              <a:gd name="connsiteY0" fmla="*/ 173397 h 1733973"/>
              <a:gd name="connsiteX1" fmla="*/ 173397 w 2676821"/>
              <a:gd name="connsiteY1" fmla="*/ 0 h 1733973"/>
              <a:gd name="connsiteX2" fmla="*/ 2503424 w 2676821"/>
              <a:gd name="connsiteY2" fmla="*/ 0 h 1733973"/>
              <a:gd name="connsiteX3" fmla="*/ 2676821 w 2676821"/>
              <a:gd name="connsiteY3" fmla="*/ 173397 h 1733973"/>
              <a:gd name="connsiteX4" fmla="*/ 2676821 w 2676821"/>
              <a:gd name="connsiteY4" fmla="*/ 1560576 h 1733973"/>
              <a:gd name="connsiteX5" fmla="*/ 2503424 w 2676821"/>
              <a:gd name="connsiteY5" fmla="*/ 1733973 h 1733973"/>
              <a:gd name="connsiteX6" fmla="*/ 173397 w 2676821"/>
              <a:gd name="connsiteY6" fmla="*/ 1733973 h 1733973"/>
              <a:gd name="connsiteX7" fmla="*/ 0 w 2676821"/>
              <a:gd name="connsiteY7" fmla="*/ 1560576 h 1733973"/>
              <a:gd name="connsiteX8" fmla="*/ 0 w 2676821"/>
              <a:gd name="connsiteY8" fmla="*/ 173397 h 1733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76821" h="1733973">
                <a:moveTo>
                  <a:pt x="0" y="173397"/>
                </a:moveTo>
                <a:cubicBezTo>
                  <a:pt x="0" y="77632"/>
                  <a:pt x="77632" y="0"/>
                  <a:pt x="173397" y="0"/>
                </a:cubicBezTo>
                <a:lnTo>
                  <a:pt x="2503424" y="0"/>
                </a:lnTo>
                <a:cubicBezTo>
                  <a:pt x="2599189" y="0"/>
                  <a:pt x="2676821" y="77632"/>
                  <a:pt x="2676821" y="173397"/>
                </a:cubicBezTo>
                <a:lnTo>
                  <a:pt x="2676821" y="1560576"/>
                </a:lnTo>
                <a:cubicBezTo>
                  <a:pt x="2676821" y="1656341"/>
                  <a:pt x="2599189" y="1733973"/>
                  <a:pt x="2503424" y="1733973"/>
                </a:cubicBezTo>
                <a:lnTo>
                  <a:pt x="173397" y="1733973"/>
                </a:lnTo>
                <a:cubicBezTo>
                  <a:pt x="77632" y="1733973"/>
                  <a:pt x="0" y="1656341"/>
                  <a:pt x="0" y="1560576"/>
                </a:cubicBezTo>
                <a:lnTo>
                  <a:pt x="0" y="173397"/>
                </a:lnTo>
                <a:close/>
              </a:path>
            </a:pathLst>
          </a:custGeom>
          <a:noFill/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4780" tIns="658273" rIns="1027826" bIns="224780" numCol="1" spcCol="1270" anchor="t" anchorCtr="0">
            <a:noAutofit/>
          </a:bodyPr>
          <a:lstStyle/>
          <a:p>
            <a:pPr marL="285750" lvl="1" indent="-285750" algn="l" defTabSz="1689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zh-CN" altLang="en-US" sz="3800" kern="1200"/>
          </a:p>
        </p:txBody>
      </p:sp>
      <p:sp>
        <p:nvSpPr>
          <p:cNvPr id="15" name="任意多边形 14"/>
          <p:cNvSpPr/>
          <p:nvPr/>
        </p:nvSpPr>
        <p:spPr>
          <a:xfrm>
            <a:off x="6442990" y="1456425"/>
            <a:ext cx="3600000" cy="2124000"/>
          </a:xfrm>
          <a:custGeom>
            <a:avLst/>
            <a:gdLst>
              <a:gd name="connsiteX0" fmla="*/ 0 w 2676821"/>
              <a:gd name="connsiteY0" fmla="*/ 173397 h 1733973"/>
              <a:gd name="connsiteX1" fmla="*/ 173397 w 2676821"/>
              <a:gd name="connsiteY1" fmla="*/ 0 h 1733973"/>
              <a:gd name="connsiteX2" fmla="*/ 2503424 w 2676821"/>
              <a:gd name="connsiteY2" fmla="*/ 0 h 1733973"/>
              <a:gd name="connsiteX3" fmla="*/ 2676821 w 2676821"/>
              <a:gd name="connsiteY3" fmla="*/ 173397 h 1733973"/>
              <a:gd name="connsiteX4" fmla="*/ 2676821 w 2676821"/>
              <a:gd name="connsiteY4" fmla="*/ 1560576 h 1733973"/>
              <a:gd name="connsiteX5" fmla="*/ 2503424 w 2676821"/>
              <a:gd name="connsiteY5" fmla="*/ 1733973 h 1733973"/>
              <a:gd name="connsiteX6" fmla="*/ 173397 w 2676821"/>
              <a:gd name="connsiteY6" fmla="*/ 1733973 h 1733973"/>
              <a:gd name="connsiteX7" fmla="*/ 0 w 2676821"/>
              <a:gd name="connsiteY7" fmla="*/ 1560576 h 1733973"/>
              <a:gd name="connsiteX8" fmla="*/ 0 w 2676821"/>
              <a:gd name="connsiteY8" fmla="*/ 173397 h 1733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76821" h="1733973">
                <a:moveTo>
                  <a:pt x="0" y="173397"/>
                </a:moveTo>
                <a:cubicBezTo>
                  <a:pt x="0" y="77632"/>
                  <a:pt x="77632" y="0"/>
                  <a:pt x="173397" y="0"/>
                </a:cubicBezTo>
                <a:lnTo>
                  <a:pt x="2503424" y="0"/>
                </a:lnTo>
                <a:cubicBezTo>
                  <a:pt x="2599189" y="0"/>
                  <a:pt x="2676821" y="77632"/>
                  <a:pt x="2676821" y="173397"/>
                </a:cubicBezTo>
                <a:lnTo>
                  <a:pt x="2676821" y="1560576"/>
                </a:lnTo>
                <a:cubicBezTo>
                  <a:pt x="2676821" y="1656341"/>
                  <a:pt x="2599189" y="1733973"/>
                  <a:pt x="2503424" y="1733973"/>
                </a:cubicBezTo>
                <a:lnTo>
                  <a:pt x="173397" y="1733973"/>
                </a:lnTo>
                <a:cubicBezTo>
                  <a:pt x="77632" y="1733973"/>
                  <a:pt x="0" y="1656341"/>
                  <a:pt x="0" y="1560576"/>
                </a:cubicBezTo>
                <a:lnTo>
                  <a:pt x="0" y="173397"/>
                </a:lnTo>
                <a:close/>
              </a:path>
            </a:pathLst>
          </a:custGeom>
          <a:noFill/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027826" tIns="224780" rIns="224780" bIns="658273" numCol="1" spcCol="1270" anchor="t" anchorCtr="0">
            <a:noAutofit/>
          </a:bodyPr>
          <a:lstStyle/>
          <a:p>
            <a:pPr marL="285750" lvl="1" indent="-285750" algn="l" defTabSz="1689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zh-CN" altLang="en-US" sz="3800" kern="1200"/>
          </a:p>
        </p:txBody>
      </p:sp>
      <p:sp>
        <p:nvSpPr>
          <p:cNvPr id="19" name="任意多边形 18"/>
          <p:cNvSpPr/>
          <p:nvPr/>
        </p:nvSpPr>
        <p:spPr>
          <a:xfrm>
            <a:off x="2556076" y="1456425"/>
            <a:ext cx="3600000" cy="2124000"/>
          </a:xfrm>
          <a:custGeom>
            <a:avLst/>
            <a:gdLst>
              <a:gd name="connsiteX0" fmla="*/ 0 w 2676821"/>
              <a:gd name="connsiteY0" fmla="*/ 173397 h 1733973"/>
              <a:gd name="connsiteX1" fmla="*/ 173397 w 2676821"/>
              <a:gd name="connsiteY1" fmla="*/ 0 h 1733973"/>
              <a:gd name="connsiteX2" fmla="*/ 2503424 w 2676821"/>
              <a:gd name="connsiteY2" fmla="*/ 0 h 1733973"/>
              <a:gd name="connsiteX3" fmla="*/ 2676821 w 2676821"/>
              <a:gd name="connsiteY3" fmla="*/ 173397 h 1733973"/>
              <a:gd name="connsiteX4" fmla="*/ 2676821 w 2676821"/>
              <a:gd name="connsiteY4" fmla="*/ 1560576 h 1733973"/>
              <a:gd name="connsiteX5" fmla="*/ 2503424 w 2676821"/>
              <a:gd name="connsiteY5" fmla="*/ 1733973 h 1733973"/>
              <a:gd name="connsiteX6" fmla="*/ 173397 w 2676821"/>
              <a:gd name="connsiteY6" fmla="*/ 1733973 h 1733973"/>
              <a:gd name="connsiteX7" fmla="*/ 0 w 2676821"/>
              <a:gd name="connsiteY7" fmla="*/ 1560576 h 1733973"/>
              <a:gd name="connsiteX8" fmla="*/ 0 w 2676821"/>
              <a:gd name="connsiteY8" fmla="*/ 173397 h 1733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76821" h="1733973">
                <a:moveTo>
                  <a:pt x="0" y="173397"/>
                </a:moveTo>
                <a:cubicBezTo>
                  <a:pt x="0" y="77632"/>
                  <a:pt x="77632" y="0"/>
                  <a:pt x="173397" y="0"/>
                </a:cubicBezTo>
                <a:lnTo>
                  <a:pt x="2503424" y="0"/>
                </a:lnTo>
                <a:cubicBezTo>
                  <a:pt x="2599189" y="0"/>
                  <a:pt x="2676821" y="77632"/>
                  <a:pt x="2676821" y="173397"/>
                </a:cubicBezTo>
                <a:lnTo>
                  <a:pt x="2676821" y="1560576"/>
                </a:lnTo>
                <a:cubicBezTo>
                  <a:pt x="2676821" y="1656341"/>
                  <a:pt x="2599189" y="1733973"/>
                  <a:pt x="2503424" y="1733973"/>
                </a:cubicBezTo>
                <a:lnTo>
                  <a:pt x="173397" y="1733973"/>
                </a:lnTo>
                <a:cubicBezTo>
                  <a:pt x="77632" y="1733973"/>
                  <a:pt x="0" y="1656341"/>
                  <a:pt x="0" y="1560576"/>
                </a:cubicBezTo>
                <a:lnTo>
                  <a:pt x="0" y="173397"/>
                </a:lnTo>
                <a:close/>
              </a:path>
            </a:pathLst>
          </a:custGeom>
          <a:noFill/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4780" tIns="224780" rIns="1027826" bIns="658273" numCol="1" spcCol="1270" anchor="t" anchorCtr="0">
            <a:noAutofit/>
          </a:bodyPr>
          <a:lstStyle/>
          <a:p>
            <a:pPr marL="285750" lvl="1" indent="-285750" algn="l" defTabSz="1689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zh-CN" altLang="en-US" sz="3800" kern="1200"/>
          </a:p>
        </p:txBody>
      </p:sp>
      <p:sp>
        <p:nvSpPr>
          <p:cNvPr id="30" name="椭圆 29"/>
          <p:cNvSpPr/>
          <p:nvPr/>
        </p:nvSpPr>
        <p:spPr>
          <a:xfrm>
            <a:off x="5328572" y="2747414"/>
            <a:ext cx="1941922" cy="194192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2321699" y="1296364"/>
            <a:ext cx="682908" cy="6829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accent5"/>
                </a:solidFill>
              </a:rPr>
              <a:t>优势</a:t>
            </a:r>
            <a:endParaRPr lang="zh-CN" altLang="en-US" b="1" dirty="0">
              <a:solidFill>
                <a:schemeClr val="accent5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9602176" y="1296364"/>
            <a:ext cx="682908" cy="6829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accent5"/>
                </a:solidFill>
              </a:rPr>
              <a:t>劣</a:t>
            </a:r>
            <a:r>
              <a:rPr lang="zh-CN" altLang="en-US" b="1" dirty="0" smtClean="0">
                <a:solidFill>
                  <a:schemeClr val="accent5"/>
                </a:solidFill>
              </a:rPr>
              <a:t>势</a:t>
            </a:r>
            <a:endParaRPr lang="zh-CN" altLang="en-US" b="1" dirty="0">
              <a:solidFill>
                <a:schemeClr val="accent5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2321699" y="5474824"/>
            <a:ext cx="682908" cy="6829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accent5"/>
                </a:solidFill>
              </a:rPr>
              <a:t>机会</a:t>
            </a:r>
            <a:endParaRPr lang="zh-CN" altLang="en-US" b="1" dirty="0">
              <a:solidFill>
                <a:schemeClr val="accent5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602176" y="5463249"/>
            <a:ext cx="682908" cy="6829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accent5"/>
                </a:solidFill>
              </a:rPr>
              <a:t>威胁</a:t>
            </a:r>
            <a:endParaRPr lang="zh-CN" altLang="en-US" b="1" dirty="0">
              <a:solidFill>
                <a:schemeClr val="accent5"/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5651533" y="3118211"/>
            <a:ext cx="129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chemeClr val="accent5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S  W</a:t>
            </a:r>
          </a:p>
          <a:p>
            <a:r>
              <a:rPr lang="en-US" altLang="zh-CN" sz="3600" b="1" dirty="0" smtClean="0">
                <a:solidFill>
                  <a:schemeClr val="accent5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O  T</a:t>
            </a:r>
            <a:endParaRPr lang="zh-CN" altLang="en-US" sz="3600" b="1" dirty="0">
              <a:solidFill>
                <a:schemeClr val="accent5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13046" y="175597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</a:rPr>
              <a:t>研</a:t>
            </a:r>
            <a:endParaRPr lang="en-US" altLang="zh-CN" sz="3200" b="1" dirty="0" smtClean="0">
              <a:solidFill>
                <a:schemeClr val="bg1"/>
              </a:solidFill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551438" y="2080"/>
            <a:ext cx="1044000" cy="104400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zh-CN" altLang="en-US" sz="6600" b="1" dirty="0" smtClean="0">
                <a:solidFill>
                  <a:schemeClr val="bg1"/>
                </a:solidFill>
              </a:rPr>
              <a:t>内</a:t>
            </a:r>
            <a:endParaRPr lang="en-US" altLang="zh-CN" sz="6600" b="1" dirty="0" smtClean="0">
              <a:solidFill>
                <a:schemeClr val="bg1"/>
              </a:solidFill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657183" y="1035486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accent2"/>
                </a:solidFill>
              </a:rPr>
              <a:t>容</a:t>
            </a:r>
            <a:endParaRPr lang="en-US" altLang="zh-CN" sz="3200" b="1" dirty="0" smtClean="0">
              <a:solidFill>
                <a:schemeClr val="accent2"/>
              </a:solidFill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91266" y="753241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</a:rPr>
              <a:t>究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11049377" y="219236"/>
            <a:ext cx="1001118" cy="390136"/>
            <a:chOff x="11049377" y="219236"/>
            <a:chExt cx="1001118" cy="390136"/>
          </a:xfrm>
        </p:grpSpPr>
        <p:sp>
          <p:nvSpPr>
            <p:cNvPr id="60" name="等腰三角形 5"/>
            <p:cNvSpPr/>
            <p:nvPr/>
          </p:nvSpPr>
          <p:spPr>
            <a:xfrm rot="20271683">
              <a:off x="11049377" y="219236"/>
              <a:ext cx="922780" cy="200573"/>
            </a:xfrm>
            <a:custGeom>
              <a:avLst/>
              <a:gdLst>
                <a:gd name="connsiteX0" fmla="*/ 0 w 1851660"/>
                <a:gd name="connsiteY0" fmla="*/ 393700 h 393700"/>
                <a:gd name="connsiteX1" fmla="*/ 925830 w 1851660"/>
                <a:gd name="connsiteY1" fmla="*/ 0 h 393700"/>
                <a:gd name="connsiteX2" fmla="*/ 1851660 w 1851660"/>
                <a:gd name="connsiteY2" fmla="*/ 393700 h 393700"/>
                <a:gd name="connsiteX3" fmla="*/ 0 w 1851660"/>
                <a:gd name="connsiteY3" fmla="*/ 393700 h 393700"/>
                <a:gd name="connsiteX0" fmla="*/ 0 w 2273434"/>
                <a:gd name="connsiteY0" fmla="*/ 494146 h 494146"/>
                <a:gd name="connsiteX1" fmla="*/ 2273434 w 2273434"/>
                <a:gd name="connsiteY1" fmla="*/ 0 h 494146"/>
                <a:gd name="connsiteX2" fmla="*/ 1851660 w 2273434"/>
                <a:gd name="connsiteY2" fmla="*/ 494146 h 494146"/>
                <a:gd name="connsiteX3" fmla="*/ 0 w 2273434"/>
                <a:gd name="connsiteY3" fmla="*/ 494146 h 49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3434" h="494146">
                  <a:moveTo>
                    <a:pt x="0" y="494146"/>
                  </a:moveTo>
                  <a:lnTo>
                    <a:pt x="2273434" y="0"/>
                  </a:lnTo>
                  <a:lnTo>
                    <a:pt x="1851660" y="494146"/>
                  </a:lnTo>
                  <a:lnTo>
                    <a:pt x="0" y="494146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等腰三角形 5"/>
            <p:cNvSpPr/>
            <p:nvPr/>
          </p:nvSpPr>
          <p:spPr>
            <a:xfrm rot="20286004" flipV="1">
              <a:off x="11127715" y="408799"/>
              <a:ext cx="922780" cy="200573"/>
            </a:xfrm>
            <a:custGeom>
              <a:avLst/>
              <a:gdLst>
                <a:gd name="connsiteX0" fmla="*/ 0 w 1851660"/>
                <a:gd name="connsiteY0" fmla="*/ 393700 h 393700"/>
                <a:gd name="connsiteX1" fmla="*/ 925830 w 1851660"/>
                <a:gd name="connsiteY1" fmla="*/ 0 h 393700"/>
                <a:gd name="connsiteX2" fmla="*/ 1851660 w 1851660"/>
                <a:gd name="connsiteY2" fmla="*/ 393700 h 393700"/>
                <a:gd name="connsiteX3" fmla="*/ 0 w 1851660"/>
                <a:gd name="connsiteY3" fmla="*/ 393700 h 393700"/>
                <a:gd name="connsiteX0" fmla="*/ 0 w 2273434"/>
                <a:gd name="connsiteY0" fmla="*/ 494146 h 494146"/>
                <a:gd name="connsiteX1" fmla="*/ 2273434 w 2273434"/>
                <a:gd name="connsiteY1" fmla="*/ 0 h 494146"/>
                <a:gd name="connsiteX2" fmla="*/ 1851660 w 2273434"/>
                <a:gd name="connsiteY2" fmla="*/ 494146 h 494146"/>
                <a:gd name="connsiteX3" fmla="*/ 0 w 2273434"/>
                <a:gd name="connsiteY3" fmla="*/ 494146 h 49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3434" h="494146">
                  <a:moveTo>
                    <a:pt x="0" y="494146"/>
                  </a:moveTo>
                  <a:lnTo>
                    <a:pt x="2273434" y="0"/>
                  </a:lnTo>
                  <a:lnTo>
                    <a:pt x="1851660" y="494146"/>
                  </a:lnTo>
                  <a:lnTo>
                    <a:pt x="0" y="494146"/>
                  </a:lnTo>
                  <a:close/>
                </a:path>
              </a:pathLst>
            </a:cu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11106170" y="602960"/>
            <a:ext cx="984742" cy="396102"/>
            <a:chOff x="11106170" y="602960"/>
            <a:chExt cx="984742" cy="396102"/>
          </a:xfrm>
        </p:grpSpPr>
        <p:sp>
          <p:nvSpPr>
            <p:cNvPr id="63" name="等腰三角形 5"/>
            <p:cNvSpPr/>
            <p:nvPr/>
          </p:nvSpPr>
          <p:spPr>
            <a:xfrm rot="1073876">
              <a:off x="11168132" y="602960"/>
              <a:ext cx="922780" cy="200573"/>
            </a:xfrm>
            <a:custGeom>
              <a:avLst/>
              <a:gdLst>
                <a:gd name="connsiteX0" fmla="*/ 0 w 1851660"/>
                <a:gd name="connsiteY0" fmla="*/ 393700 h 393700"/>
                <a:gd name="connsiteX1" fmla="*/ 925830 w 1851660"/>
                <a:gd name="connsiteY1" fmla="*/ 0 h 393700"/>
                <a:gd name="connsiteX2" fmla="*/ 1851660 w 1851660"/>
                <a:gd name="connsiteY2" fmla="*/ 393700 h 393700"/>
                <a:gd name="connsiteX3" fmla="*/ 0 w 1851660"/>
                <a:gd name="connsiteY3" fmla="*/ 393700 h 393700"/>
                <a:gd name="connsiteX0" fmla="*/ 0 w 2273434"/>
                <a:gd name="connsiteY0" fmla="*/ 494146 h 494146"/>
                <a:gd name="connsiteX1" fmla="*/ 2273434 w 2273434"/>
                <a:gd name="connsiteY1" fmla="*/ 0 h 494146"/>
                <a:gd name="connsiteX2" fmla="*/ 1851660 w 2273434"/>
                <a:gd name="connsiteY2" fmla="*/ 494146 h 494146"/>
                <a:gd name="connsiteX3" fmla="*/ 0 w 2273434"/>
                <a:gd name="connsiteY3" fmla="*/ 494146 h 49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3434" h="494146">
                  <a:moveTo>
                    <a:pt x="0" y="494146"/>
                  </a:moveTo>
                  <a:lnTo>
                    <a:pt x="2273434" y="0"/>
                  </a:lnTo>
                  <a:lnTo>
                    <a:pt x="1851660" y="494146"/>
                  </a:lnTo>
                  <a:lnTo>
                    <a:pt x="0" y="494146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等腰三角形 5"/>
            <p:cNvSpPr/>
            <p:nvPr/>
          </p:nvSpPr>
          <p:spPr>
            <a:xfrm rot="1088197" flipV="1">
              <a:off x="11106170" y="798489"/>
              <a:ext cx="922780" cy="200573"/>
            </a:xfrm>
            <a:custGeom>
              <a:avLst/>
              <a:gdLst>
                <a:gd name="connsiteX0" fmla="*/ 0 w 1851660"/>
                <a:gd name="connsiteY0" fmla="*/ 393700 h 393700"/>
                <a:gd name="connsiteX1" fmla="*/ 925830 w 1851660"/>
                <a:gd name="connsiteY1" fmla="*/ 0 h 393700"/>
                <a:gd name="connsiteX2" fmla="*/ 1851660 w 1851660"/>
                <a:gd name="connsiteY2" fmla="*/ 393700 h 393700"/>
                <a:gd name="connsiteX3" fmla="*/ 0 w 1851660"/>
                <a:gd name="connsiteY3" fmla="*/ 393700 h 393700"/>
                <a:gd name="connsiteX0" fmla="*/ 0 w 2273434"/>
                <a:gd name="connsiteY0" fmla="*/ 494146 h 494146"/>
                <a:gd name="connsiteX1" fmla="*/ 2273434 w 2273434"/>
                <a:gd name="connsiteY1" fmla="*/ 0 h 494146"/>
                <a:gd name="connsiteX2" fmla="*/ 1851660 w 2273434"/>
                <a:gd name="connsiteY2" fmla="*/ 494146 h 494146"/>
                <a:gd name="connsiteX3" fmla="*/ 0 w 2273434"/>
                <a:gd name="connsiteY3" fmla="*/ 494146 h 49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3434" h="494146">
                  <a:moveTo>
                    <a:pt x="0" y="494146"/>
                  </a:moveTo>
                  <a:lnTo>
                    <a:pt x="2273434" y="0"/>
                  </a:lnTo>
                  <a:lnTo>
                    <a:pt x="1851660" y="494146"/>
                  </a:lnTo>
                  <a:lnTo>
                    <a:pt x="0" y="494146"/>
                  </a:lnTo>
                  <a:close/>
                </a:path>
              </a:pathLst>
            </a:cu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76444549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" presetClass="entr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6" presetClass="emph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6" presetClass="emph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6" presetClass="entr" presetSubtype="3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6" presetClass="entr" presetSubtype="3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" presetClass="entr" presetSubtype="3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ntr" presetSubtype="3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7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8" grpId="0" animBg="1"/>
      <p:bldP spid="9" grpId="0" animBg="1"/>
      <p:bldP spid="15" grpId="0" animBg="1"/>
      <p:bldP spid="19" grpId="0" animBg="1"/>
      <p:bldP spid="30" grpId="0" animBg="1"/>
      <p:bldP spid="30" grpId="1" animBg="1"/>
      <p:bldP spid="41" grpId="0" animBg="1"/>
      <p:bldP spid="42" grpId="0" animBg="1"/>
      <p:bldP spid="43" grpId="0" animBg="1"/>
      <p:bldP spid="44" grpId="0" animBg="1"/>
      <p:bldP spid="45" grpId="0"/>
      <p:bldP spid="45" grpId="1"/>
      <p:bldP spid="55" grpId="0"/>
      <p:bldP spid="56" grpId="0" animBg="1"/>
      <p:bldP spid="57" grpId="0"/>
      <p:bldP spid="5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bg1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图文框 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879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298647" y="1206369"/>
            <a:ext cx="6743753" cy="1496191"/>
            <a:chOff x="2369766" y="2283329"/>
            <a:chExt cx="7024058" cy="1915423"/>
          </a:xfrm>
        </p:grpSpPr>
        <p:sp>
          <p:nvSpPr>
            <p:cNvPr id="31" name="矩形 30"/>
            <p:cNvSpPr/>
            <p:nvPr/>
          </p:nvSpPr>
          <p:spPr>
            <a:xfrm>
              <a:off x="2495399" y="2451787"/>
              <a:ext cx="6898425" cy="174696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2369766" y="2283329"/>
              <a:ext cx="6898425" cy="174696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2298647" y="2818352"/>
            <a:ext cx="6743753" cy="1496191"/>
            <a:chOff x="2369766" y="2283329"/>
            <a:chExt cx="7024058" cy="1915423"/>
          </a:xfrm>
        </p:grpSpPr>
        <p:sp>
          <p:nvSpPr>
            <p:cNvPr id="48" name="矩形 47"/>
            <p:cNvSpPr/>
            <p:nvPr/>
          </p:nvSpPr>
          <p:spPr>
            <a:xfrm>
              <a:off x="2495399" y="2451787"/>
              <a:ext cx="6898425" cy="174696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2369766" y="2283329"/>
              <a:ext cx="6898425" cy="174696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2298647" y="4458616"/>
            <a:ext cx="6743753" cy="1496191"/>
            <a:chOff x="2369766" y="2283329"/>
            <a:chExt cx="7024058" cy="1915423"/>
          </a:xfrm>
        </p:grpSpPr>
        <p:sp>
          <p:nvSpPr>
            <p:cNvPr id="51" name="矩形 50"/>
            <p:cNvSpPr/>
            <p:nvPr/>
          </p:nvSpPr>
          <p:spPr>
            <a:xfrm>
              <a:off x="2495399" y="2451787"/>
              <a:ext cx="6898425" cy="174696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2" name="矩形 51"/>
            <p:cNvSpPr/>
            <p:nvPr/>
          </p:nvSpPr>
          <p:spPr>
            <a:xfrm>
              <a:off x="2369766" y="2283329"/>
              <a:ext cx="6898425" cy="174696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54" name="矩形 53"/>
          <p:cNvSpPr/>
          <p:nvPr/>
        </p:nvSpPr>
        <p:spPr>
          <a:xfrm>
            <a:off x="2209707" y="788477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/>
              <a:t>解决方案</a:t>
            </a:r>
            <a:endParaRPr lang="zh-CN" altLang="en-US" sz="2000" b="1" dirty="0"/>
          </a:p>
        </p:txBody>
      </p:sp>
      <p:sp>
        <p:nvSpPr>
          <p:cNvPr id="6" name="文本框 5"/>
          <p:cNvSpPr txBox="1"/>
          <p:nvPr/>
        </p:nvSpPr>
        <p:spPr>
          <a:xfrm>
            <a:off x="2316163" y="1219200"/>
            <a:ext cx="4978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latin typeface="Impact" panose="020B0806030902050204" pitchFamily="34" charset="0"/>
              </a:rPr>
              <a:t>1.</a:t>
            </a:r>
            <a:endParaRPr lang="zh-CN" altLang="en-US" sz="4400" dirty="0">
              <a:latin typeface="Impact" panose="020B0806030902050204" pitchFamily="34" charset="0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2316163" y="2814320"/>
            <a:ext cx="4978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latin typeface="Impact" panose="020B0806030902050204" pitchFamily="34" charset="0"/>
              </a:rPr>
              <a:t>2</a:t>
            </a:r>
            <a:r>
              <a:rPr lang="en-US" altLang="zh-CN" sz="4400" dirty="0" smtClean="0">
                <a:latin typeface="Impact" panose="020B0806030902050204" pitchFamily="34" charset="0"/>
              </a:rPr>
              <a:t>.</a:t>
            </a:r>
            <a:endParaRPr lang="zh-CN" altLang="en-US" sz="4400" dirty="0">
              <a:latin typeface="Impact" panose="020B0806030902050204" pitchFamily="34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2316163" y="4460240"/>
            <a:ext cx="4978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latin typeface="Impact" panose="020B0806030902050204" pitchFamily="34" charset="0"/>
              </a:rPr>
              <a:t>3</a:t>
            </a:r>
            <a:r>
              <a:rPr lang="en-US" altLang="zh-CN" sz="4400" dirty="0" smtClean="0">
                <a:latin typeface="Impact" panose="020B0806030902050204" pitchFamily="34" charset="0"/>
              </a:rPr>
              <a:t>.</a:t>
            </a:r>
            <a:endParaRPr lang="zh-CN" altLang="en-US" sz="4400" dirty="0">
              <a:latin typeface="Impact" panose="020B080603090205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834640" y="1509379"/>
            <a:ext cx="5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找</a:t>
            </a:r>
            <a:r>
              <a:rPr lang="zh-CN" altLang="en-US" dirty="0" smtClean="0"/>
              <a:t>准社群。。。</a:t>
            </a:r>
            <a:r>
              <a:rPr lang="zh-CN" altLang="zh-CN" dirty="0"/>
              <a:t>为自己创造产品</a:t>
            </a:r>
            <a:r>
              <a:rPr lang="zh-CN" altLang="zh-CN" dirty="0" smtClean="0"/>
              <a:t>，为</a:t>
            </a:r>
            <a:r>
              <a:rPr lang="zh-CN" altLang="zh-CN" dirty="0"/>
              <a:t>自己的同类创造</a:t>
            </a:r>
            <a:r>
              <a:rPr lang="zh-CN" altLang="zh-CN" dirty="0" smtClean="0"/>
              <a:t>产品</a:t>
            </a:r>
            <a:r>
              <a:rPr lang="zh-CN" altLang="en-US" dirty="0" smtClean="0"/>
              <a:t>。。。社群化生存。。。</a:t>
            </a:r>
            <a:endParaRPr lang="zh-CN" altLang="en-US" dirty="0"/>
          </a:p>
        </p:txBody>
      </p:sp>
      <p:sp>
        <p:nvSpPr>
          <p:cNvPr id="57" name="文本框 56"/>
          <p:cNvSpPr txBox="1"/>
          <p:nvPr/>
        </p:nvSpPr>
        <p:spPr>
          <a:xfrm>
            <a:off x="2834640" y="3119120"/>
            <a:ext cx="5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产品人格化。。。</a:t>
            </a:r>
            <a:r>
              <a:rPr lang="zh-CN" altLang="zh-CN" dirty="0" smtClean="0"/>
              <a:t>满足</a:t>
            </a:r>
            <a:r>
              <a:rPr lang="zh-CN" altLang="zh-CN" dirty="0"/>
              <a:t>社群中人</a:t>
            </a:r>
            <a:r>
              <a:rPr lang="zh-CN" altLang="zh-CN" dirty="0" smtClean="0"/>
              <a:t>的情感</a:t>
            </a:r>
            <a:r>
              <a:rPr lang="zh-CN" altLang="zh-CN" dirty="0"/>
              <a:t>交流</a:t>
            </a:r>
            <a:r>
              <a:rPr lang="zh-CN" altLang="zh-CN" dirty="0" smtClean="0"/>
              <a:t>需要</a:t>
            </a:r>
            <a:r>
              <a:rPr lang="zh-CN" altLang="en-US" dirty="0"/>
              <a:t>，</a:t>
            </a:r>
            <a:r>
              <a:rPr lang="zh-CN" altLang="zh-CN" dirty="0" smtClean="0"/>
              <a:t>给</a:t>
            </a:r>
            <a:r>
              <a:rPr lang="zh-CN" altLang="zh-CN" dirty="0"/>
              <a:t>产品赋予人格化的精神内涵</a:t>
            </a:r>
            <a:r>
              <a:rPr lang="zh-CN" altLang="zh-CN" dirty="0" smtClean="0"/>
              <a:t>。</a:t>
            </a:r>
            <a:r>
              <a:rPr lang="zh-CN" altLang="en-US" dirty="0" smtClean="0"/>
              <a:t>。。</a:t>
            </a:r>
            <a:endParaRPr lang="zh-CN" altLang="zh-CN" dirty="0"/>
          </a:p>
        </p:txBody>
      </p:sp>
      <p:sp>
        <p:nvSpPr>
          <p:cNvPr id="58" name="文本框 57"/>
          <p:cNvSpPr txBox="1"/>
          <p:nvPr/>
        </p:nvSpPr>
        <p:spPr>
          <a:xfrm>
            <a:off x="2834640" y="4770120"/>
            <a:ext cx="5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/>
              <a:t>超越用户的</a:t>
            </a:r>
            <a:r>
              <a:rPr lang="zh-CN" altLang="zh-CN" dirty="0" smtClean="0"/>
              <a:t>期望值</a:t>
            </a:r>
            <a:r>
              <a:rPr lang="zh-CN" altLang="en-US" dirty="0" smtClean="0"/>
              <a:t>。。。</a:t>
            </a:r>
            <a:r>
              <a:rPr lang="zh-CN" altLang="zh-CN" dirty="0" smtClean="0"/>
              <a:t>把</a:t>
            </a:r>
            <a:r>
              <a:rPr lang="zh-CN" altLang="zh-CN" dirty="0"/>
              <a:t>体验做到极致，把细节做到极致</a:t>
            </a:r>
            <a:r>
              <a:rPr lang="zh-CN" altLang="zh-CN" dirty="0" smtClean="0"/>
              <a:t>，是</a:t>
            </a:r>
            <a:r>
              <a:rPr lang="zh-CN" altLang="zh-CN" dirty="0"/>
              <a:t>产品研发环节</a:t>
            </a:r>
            <a:r>
              <a:rPr lang="zh-CN" altLang="zh-CN" dirty="0" smtClean="0"/>
              <a:t>中重要</a:t>
            </a:r>
            <a:r>
              <a:rPr lang="zh-CN" altLang="zh-CN" dirty="0"/>
              <a:t>的一环</a:t>
            </a:r>
            <a:r>
              <a:rPr lang="zh-CN" altLang="zh-CN" dirty="0" smtClean="0"/>
              <a:t>。</a:t>
            </a:r>
            <a:r>
              <a:rPr lang="zh-CN" altLang="en-US" dirty="0" smtClean="0"/>
              <a:t>。。</a:t>
            </a:r>
            <a:endParaRPr lang="zh-CN" altLang="zh-CN" dirty="0"/>
          </a:p>
        </p:txBody>
      </p:sp>
      <p:sp>
        <p:nvSpPr>
          <p:cNvPr id="59" name="文本框 58"/>
          <p:cNvSpPr txBox="1"/>
          <p:nvPr/>
        </p:nvSpPr>
        <p:spPr>
          <a:xfrm>
            <a:off x="13046" y="175597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</a:rPr>
              <a:t>研</a:t>
            </a:r>
            <a:endParaRPr lang="en-US" altLang="zh-CN" sz="3200" b="1" dirty="0" smtClean="0">
              <a:solidFill>
                <a:schemeClr val="bg1"/>
              </a:solidFill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551438" y="2080"/>
            <a:ext cx="1044000" cy="104400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zh-CN" altLang="en-US" sz="6600" b="1" dirty="0" smtClean="0">
                <a:solidFill>
                  <a:schemeClr val="bg1"/>
                </a:solidFill>
              </a:rPr>
              <a:t>内</a:t>
            </a:r>
            <a:endParaRPr lang="en-US" altLang="zh-CN" sz="6600" b="1" dirty="0" smtClean="0">
              <a:solidFill>
                <a:schemeClr val="bg1"/>
              </a:solidFill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657183" y="1035486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accent2"/>
                </a:solidFill>
              </a:rPr>
              <a:t>容</a:t>
            </a:r>
            <a:endParaRPr lang="en-US" altLang="zh-CN" sz="3200" b="1" dirty="0" smtClean="0">
              <a:solidFill>
                <a:schemeClr val="accent2"/>
              </a:solidFill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91266" y="753241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</a:rPr>
              <a:t>究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11049377" y="219236"/>
            <a:ext cx="1001118" cy="390136"/>
            <a:chOff x="11049377" y="219236"/>
            <a:chExt cx="1001118" cy="390136"/>
          </a:xfrm>
        </p:grpSpPr>
        <p:sp>
          <p:nvSpPr>
            <p:cNvPr id="64" name="等腰三角形 5"/>
            <p:cNvSpPr/>
            <p:nvPr/>
          </p:nvSpPr>
          <p:spPr>
            <a:xfrm rot="20271683">
              <a:off x="11049377" y="219236"/>
              <a:ext cx="922780" cy="200573"/>
            </a:xfrm>
            <a:custGeom>
              <a:avLst/>
              <a:gdLst>
                <a:gd name="connsiteX0" fmla="*/ 0 w 1851660"/>
                <a:gd name="connsiteY0" fmla="*/ 393700 h 393700"/>
                <a:gd name="connsiteX1" fmla="*/ 925830 w 1851660"/>
                <a:gd name="connsiteY1" fmla="*/ 0 h 393700"/>
                <a:gd name="connsiteX2" fmla="*/ 1851660 w 1851660"/>
                <a:gd name="connsiteY2" fmla="*/ 393700 h 393700"/>
                <a:gd name="connsiteX3" fmla="*/ 0 w 1851660"/>
                <a:gd name="connsiteY3" fmla="*/ 393700 h 393700"/>
                <a:gd name="connsiteX0" fmla="*/ 0 w 2273434"/>
                <a:gd name="connsiteY0" fmla="*/ 494146 h 494146"/>
                <a:gd name="connsiteX1" fmla="*/ 2273434 w 2273434"/>
                <a:gd name="connsiteY1" fmla="*/ 0 h 494146"/>
                <a:gd name="connsiteX2" fmla="*/ 1851660 w 2273434"/>
                <a:gd name="connsiteY2" fmla="*/ 494146 h 494146"/>
                <a:gd name="connsiteX3" fmla="*/ 0 w 2273434"/>
                <a:gd name="connsiteY3" fmla="*/ 494146 h 49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3434" h="494146">
                  <a:moveTo>
                    <a:pt x="0" y="494146"/>
                  </a:moveTo>
                  <a:lnTo>
                    <a:pt x="2273434" y="0"/>
                  </a:lnTo>
                  <a:lnTo>
                    <a:pt x="1851660" y="494146"/>
                  </a:lnTo>
                  <a:lnTo>
                    <a:pt x="0" y="494146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等腰三角形 5"/>
            <p:cNvSpPr/>
            <p:nvPr/>
          </p:nvSpPr>
          <p:spPr>
            <a:xfrm rot="20286004" flipV="1">
              <a:off x="11127715" y="408799"/>
              <a:ext cx="922780" cy="200573"/>
            </a:xfrm>
            <a:custGeom>
              <a:avLst/>
              <a:gdLst>
                <a:gd name="connsiteX0" fmla="*/ 0 w 1851660"/>
                <a:gd name="connsiteY0" fmla="*/ 393700 h 393700"/>
                <a:gd name="connsiteX1" fmla="*/ 925830 w 1851660"/>
                <a:gd name="connsiteY1" fmla="*/ 0 h 393700"/>
                <a:gd name="connsiteX2" fmla="*/ 1851660 w 1851660"/>
                <a:gd name="connsiteY2" fmla="*/ 393700 h 393700"/>
                <a:gd name="connsiteX3" fmla="*/ 0 w 1851660"/>
                <a:gd name="connsiteY3" fmla="*/ 393700 h 393700"/>
                <a:gd name="connsiteX0" fmla="*/ 0 w 2273434"/>
                <a:gd name="connsiteY0" fmla="*/ 494146 h 494146"/>
                <a:gd name="connsiteX1" fmla="*/ 2273434 w 2273434"/>
                <a:gd name="connsiteY1" fmla="*/ 0 h 494146"/>
                <a:gd name="connsiteX2" fmla="*/ 1851660 w 2273434"/>
                <a:gd name="connsiteY2" fmla="*/ 494146 h 494146"/>
                <a:gd name="connsiteX3" fmla="*/ 0 w 2273434"/>
                <a:gd name="connsiteY3" fmla="*/ 494146 h 49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3434" h="494146">
                  <a:moveTo>
                    <a:pt x="0" y="494146"/>
                  </a:moveTo>
                  <a:lnTo>
                    <a:pt x="2273434" y="0"/>
                  </a:lnTo>
                  <a:lnTo>
                    <a:pt x="1851660" y="494146"/>
                  </a:lnTo>
                  <a:lnTo>
                    <a:pt x="0" y="494146"/>
                  </a:lnTo>
                  <a:close/>
                </a:path>
              </a:pathLst>
            </a:cu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11106170" y="602960"/>
            <a:ext cx="984742" cy="396102"/>
            <a:chOff x="11106170" y="602960"/>
            <a:chExt cx="984742" cy="396102"/>
          </a:xfrm>
        </p:grpSpPr>
        <p:sp>
          <p:nvSpPr>
            <p:cNvPr id="67" name="等腰三角形 5"/>
            <p:cNvSpPr/>
            <p:nvPr/>
          </p:nvSpPr>
          <p:spPr>
            <a:xfrm rot="1073876">
              <a:off x="11168132" y="602960"/>
              <a:ext cx="922780" cy="200573"/>
            </a:xfrm>
            <a:custGeom>
              <a:avLst/>
              <a:gdLst>
                <a:gd name="connsiteX0" fmla="*/ 0 w 1851660"/>
                <a:gd name="connsiteY0" fmla="*/ 393700 h 393700"/>
                <a:gd name="connsiteX1" fmla="*/ 925830 w 1851660"/>
                <a:gd name="connsiteY1" fmla="*/ 0 h 393700"/>
                <a:gd name="connsiteX2" fmla="*/ 1851660 w 1851660"/>
                <a:gd name="connsiteY2" fmla="*/ 393700 h 393700"/>
                <a:gd name="connsiteX3" fmla="*/ 0 w 1851660"/>
                <a:gd name="connsiteY3" fmla="*/ 393700 h 393700"/>
                <a:gd name="connsiteX0" fmla="*/ 0 w 2273434"/>
                <a:gd name="connsiteY0" fmla="*/ 494146 h 494146"/>
                <a:gd name="connsiteX1" fmla="*/ 2273434 w 2273434"/>
                <a:gd name="connsiteY1" fmla="*/ 0 h 494146"/>
                <a:gd name="connsiteX2" fmla="*/ 1851660 w 2273434"/>
                <a:gd name="connsiteY2" fmla="*/ 494146 h 494146"/>
                <a:gd name="connsiteX3" fmla="*/ 0 w 2273434"/>
                <a:gd name="connsiteY3" fmla="*/ 494146 h 49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3434" h="494146">
                  <a:moveTo>
                    <a:pt x="0" y="494146"/>
                  </a:moveTo>
                  <a:lnTo>
                    <a:pt x="2273434" y="0"/>
                  </a:lnTo>
                  <a:lnTo>
                    <a:pt x="1851660" y="494146"/>
                  </a:lnTo>
                  <a:lnTo>
                    <a:pt x="0" y="494146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等腰三角形 5"/>
            <p:cNvSpPr/>
            <p:nvPr/>
          </p:nvSpPr>
          <p:spPr>
            <a:xfrm rot="1088197" flipV="1">
              <a:off x="11106170" y="798489"/>
              <a:ext cx="922780" cy="200573"/>
            </a:xfrm>
            <a:custGeom>
              <a:avLst/>
              <a:gdLst>
                <a:gd name="connsiteX0" fmla="*/ 0 w 1851660"/>
                <a:gd name="connsiteY0" fmla="*/ 393700 h 393700"/>
                <a:gd name="connsiteX1" fmla="*/ 925830 w 1851660"/>
                <a:gd name="connsiteY1" fmla="*/ 0 h 393700"/>
                <a:gd name="connsiteX2" fmla="*/ 1851660 w 1851660"/>
                <a:gd name="connsiteY2" fmla="*/ 393700 h 393700"/>
                <a:gd name="connsiteX3" fmla="*/ 0 w 1851660"/>
                <a:gd name="connsiteY3" fmla="*/ 393700 h 393700"/>
                <a:gd name="connsiteX0" fmla="*/ 0 w 2273434"/>
                <a:gd name="connsiteY0" fmla="*/ 494146 h 494146"/>
                <a:gd name="connsiteX1" fmla="*/ 2273434 w 2273434"/>
                <a:gd name="connsiteY1" fmla="*/ 0 h 494146"/>
                <a:gd name="connsiteX2" fmla="*/ 1851660 w 2273434"/>
                <a:gd name="connsiteY2" fmla="*/ 494146 h 494146"/>
                <a:gd name="connsiteX3" fmla="*/ 0 w 2273434"/>
                <a:gd name="connsiteY3" fmla="*/ 494146 h 49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3434" h="494146">
                  <a:moveTo>
                    <a:pt x="0" y="494146"/>
                  </a:moveTo>
                  <a:lnTo>
                    <a:pt x="2273434" y="0"/>
                  </a:lnTo>
                  <a:lnTo>
                    <a:pt x="1851660" y="494146"/>
                  </a:lnTo>
                  <a:lnTo>
                    <a:pt x="0" y="494146"/>
                  </a:lnTo>
                  <a:close/>
                </a:path>
              </a:pathLst>
            </a:cu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76526539"/>
      </p:ext>
    </p:extLst>
  </p:cSld>
  <p:clrMapOvr>
    <a:masterClrMapping/>
  </p:clrMapOvr>
  <p:transition spd="slow" advTm="8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47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50"/>
                            </p:stCondLst>
                            <p:childTnLst>
                              <p:par>
                                <p:cTn id="3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7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250"/>
                            </p:stCondLst>
                            <p:childTnLst>
                              <p:par>
                                <p:cTn id="46" presetID="47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47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750"/>
                            </p:stCondLst>
                            <p:childTnLst>
                              <p:par>
                                <p:cTn id="6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25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" grpId="0"/>
      <p:bldP spid="55" grpId="0"/>
      <p:bldP spid="56" grpId="0"/>
      <p:bldP spid="7" grpId="0"/>
      <p:bldP spid="57" grpId="0"/>
      <p:bldP spid="58" grpId="0"/>
      <p:bldP spid="59" grpId="0"/>
      <p:bldP spid="60" grpId="0" animBg="1"/>
      <p:bldP spid="61" grpId="0"/>
      <p:bldP spid="6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00000">
              <a:schemeClr val="bg1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图文框 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879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2209707" y="788477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/>
              <a:t>创新点</a:t>
            </a:r>
            <a:endParaRPr lang="zh-CN" altLang="en-US" sz="2000" b="1" dirty="0"/>
          </a:p>
        </p:txBody>
      </p:sp>
      <p:sp>
        <p:nvSpPr>
          <p:cNvPr id="41" name="矩形 40"/>
          <p:cNvSpPr/>
          <p:nvPr/>
        </p:nvSpPr>
        <p:spPr>
          <a:xfrm>
            <a:off x="2315760" y="1426924"/>
            <a:ext cx="6768000" cy="985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b="1" kern="100" dirty="0">
              <a:solidFill>
                <a:sysClr val="windowText" lastClr="000000"/>
              </a:solidFill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2315760" y="1192924"/>
            <a:ext cx="1368000" cy="46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0"/>
              </a:spcAft>
            </a:pPr>
            <a:r>
              <a:rPr lang="zh-CN" altLang="en-US" sz="2800" b="1" dirty="0">
                <a:latin typeface="方正楷体简体" panose="02010601030101010101" pitchFamily="2" charset="-122"/>
                <a:ea typeface="方正楷体简体" panose="02010601030101010101" pitchFamily="2" charset="-122"/>
                <a:cs typeface="Times New Roman" panose="02020603050405020304" pitchFamily="18" charset="0"/>
              </a:rPr>
              <a:t>实用</a:t>
            </a:r>
            <a:r>
              <a:rPr lang="zh-CN" altLang="zh-CN" sz="2800" b="1" dirty="0" smtClean="0">
                <a:latin typeface="方正楷体简体" panose="02010601030101010101" pitchFamily="2" charset="-122"/>
                <a:ea typeface="方正楷体简体" panose="02010601030101010101" pitchFamily="2" charset="-122"/>
                <a:cs typeface="Times New Roman" panose="02020603050405020304" pitchFamily="18" charset="0"/>
              </a:rPr>
              <a:t>性</a:t>
            </a:r>
            <a:endParaRPr lang="zh-CN" altLang="zh-CN" sz="2800" b="1" dirty="0">
              <a:latin typeface="方正楷体简体" panose="02010601030101010101" pitchFamily="2" charset="-122"/>
              <a:ea typeface="方正楷体简体" panose="02010601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3791760" y="1595684"/>
            <a:ext cx="3877985" cy="64633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kern="100" dirty="0">
                <a:solidFill>
                  <a:sysClr val="windowText" lastClr="000000"/>
                </a:solidFill>
                <a:latin typeface="+mn-ea"/>
                <a:cs typeface="Times New Roman" panose="02020603050405020304" pitchFamily="18" charset="0"/>
              </a:rPr>
              <a:t>巴</a:t>
            </a:r>
            <a:r>
              <a:rPr lang="zh-CN" altLang="en-US" kern="100" dirty="0" smtClean="0">
                <a:solidFill>
                  <a:sysClr val="windowText" lastClr="000000"/>
                </a:solidFill>
                <a:latin typeface="+mn-ea"/>
                <a:cs typeface="Times New Roman" panose="02020603050405020304" pitchFamily="18" charset="0"/>
              </a:rPr>
              <a:t>拉巴。。。。。。。。。。。。。</a:t>
            </a:r>
            <a:endParaRPr lang="en-US" altLang="zh-CN" kern="100" dirty="0" smtClean="0">
              <a:solidFill>
                <a:sysClr val="windowText" lastClr="000000"/>
              </a:solidFill>
              <a:latin typeface="+mn-ea"/>
              <a:cs typeface="Times New Roman" panose="02020603050405020304" pitchFamily="18" charset="0"/>
            </a:endParaRPr>
          </a:p>
          <a:p>
            <a:r>
              <a:rPr lang="zh-CN" altLang="en-US" kern="100" dirty="0" smtClean="0">
                <a:solidFill>
                  <a:sysClr val="windowText" lastClr="000000"/>
                </a:solidFill>
                <a:latin typeface="+mn-ea"/>
                <a:cs typeface="Times New Roman" panose="02020603050405020304" pitchFamily="18" charset="0"/>
              </a:rPr>
              <a:t>巴拉巴</a:t>
            </a:r>
            <a:endParaRPr lang="zh-CN" altLang="en-US" kern="100" dirty="0">
              <a:solidFill>
                <a:sysClr val="windowText" lastClr="000000"/>
              </a:solidFill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2315760" y="3191526"/>
            <a:ext cx="6768000" cy="985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b="1" kern="100" dirty="0">
              <a:solidFill>
                <a:sysClr val="windowText" lastClr="000000"/>
              </a:solidFill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2315760" y="2957526"/>
            <a:ext cx="1368000" cy="46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0"/>
              </a:spcAft>
            </a:pPr>
            <a:r>
              <a:rPr lang="zh-CN" altLang="en-US" sz="2800" b="1" dirty="0">
                <a:latin typeface="方正楷体简体" panose="02010601030101010101" pitchFamily="2" charset="-122"/>
                <a:ea typeface="方正楷体简体" panose="02010601030101010101" pitchFamily="2" charset="-122"/>
                <a:cs typeface="Times New Roman" panose="02020603050405020304" pitchFamily="18" charset="0"/>
              </a:rPr>
              <a:t>获利</a:t>
            </a:r>
            <a:r>
              <a:rPr lang="zh-CN" altLang="zh-CN" sz="2800" b="1" dirty="0" smtClean="0">
                <a:latin typeface="方正楷体简体" panose="02010601030101010101" pitchFamily="2" charset="-122"/>
                <a:ea typeface="方正楷体简体" panose="02010601030101010101" pitchFamily="2" charset="-122"/>
                <a:cs typeface="Times New Roman" panose="02020603050405020304" pitchFamily="18" charset="0"/>
              </a:rPr>
              <a:t>性</a:t>
            </a:r>
            <a:endParaRPr lang="zh-CN" altLang="zh-CN" sz="2800" b="1" dirty="0">
              <a:latin typeface="方正楷体简体" panose="02010601030101010101" pitchFamily="2" charset="-122"/>
              <a:ea typeface="方正楷体简体" panose="02010601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315760" y="4882756"/>
            <a:ext cx="6768000" cy="985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b="1" kern="100" dirty="0">
              <a:solidFill>
                <a:sysClr val="windowText" lastClr="000000"/>
              </a:solidFill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2315760" y="4648756"/>
            <a:ext cx="1368000" cy="46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0"/>
              </a:spcAft>
            </a:pPr>
            <a:r>
              <a:rPr lang="zh-CN" altLang="zh-CN" sz="2800" b="1" dirty="0">
                <a:latin typeface="方正楷体简体" panose="02010601030101010101" pitchFamily="2" charset="-122"/>
                <a:ea typeface="方正楷体简体" panose="02010601030101010101" pitchFamily="2" charset="-122"/>
                <a:cs typeface="Times New Roman" panose="02020603050405020304" pitchFamily="18" charset="0"/>
              </a:rPr>
              <a:t>可靠</a:t>
            </a:r>
            <a:r>
              <a:rPr lang="zh-CN" altLang="zh-CN" sz="2800" b="1" dirty="0" smtClean="0">
                <a:latin typeface="方正楷体简体" panose="02010601030101010101" pitchFamily="2" charset="-122"/>
                <a:ea typeface="方正楷体简体" panose="02010601030101010101" pitchFamily="2" charset="-122"/>
                <a:cs typeface="Times New Roman" panose="02020603050405020304" pitchFamily="18" charset="0"/>
              </a:rPr>
              <a:t>性</a:t>
            </a:r>
            <a:endParaRPr lang="zh-CN" altLang="zh-CN" sz="2800" b="1" dirty="0">
              <a:latin typeface="方正楷体简体" panose="02010601030101010101" pitchFamily="2" charset="-122"/>
              <a:ea typeface="方正楷体简体" panose="02010601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3791760" y="3360286"/>
            <a:ext cx="3877985" cy="64633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kern="100" dirty="0">
                <a:solidFill>
                  <a:sysClr val="windowText" lastClr="000000"/>
                </a:solidFill>
                <a:latin typeface="+mn-ea"/>
                <a:cs typeface="Times New Roman" panose="02020603050405020304" pitchFamily="18" charset="0"/>
              </a:rPr>
              <a:t>巴</a:t>
            </a:r>
            <a:r>
              <a:rPr lang="zh-CN" altLang="en-US" kern="100" dirty="0" smtClean="0">
                <a:solidFill>
                  <a:sysClr val="windowText" lastClr="000000"/>
                </a:solidFill>
                <a:latin typeface="+mn-ea"/>
                <a:cs typeface="Times New Roman" panose="02020603050405020304" pitchFamily="18" charset="0"/>
              </a:rPr>
              <a:t>拉巴。。。。。。。。。。。。。</a:t>
            </a:r>
            <a:endParaRPr lang="en-US" altLang="zh-CN" kern="100" dirty="0" smtClean="0">
              <a:solidFill>
                <a:sysClr val="windowText" lastClr="000000"/>
              </a:solidFill>
              <a:latin typeface="+mn-ea"/>
              <a:cs typeface="Times New Roman" panose="02020603050405020304" pitchFamily="18" charset="0"/>
            </a:endParaRPr>
          </a:p>
          <a:p>
            <a:r>
              <a:rPr lang="zh-CN" altLang="en-US" kern="100" dirty="0" smtClean="0">
                <a:solidFill>
                  <a:sysClr val="windowText" lastClr="000000"/>
                </a:solidFill>
                <a:latin typeface="+mn-ea"/>
                <a:cs typeface="Times New Roman" panose="02020603050405020304" pitchFamily="18" charset="0"/>
              </a:rPr>
              <a:t>巴拉巴</a:t>
            </a:r>
            <a:endParaRPr lang="zh-CN" altLang="en-US" kern="100" dirty="0">
              <a:solidFill>
                <a:sysClr val="windowText" lastClr="000000"/>
              </a:solidFill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3791760" y="5051516"/>
            <a:ext cx="3877985" cy="64633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kern="100" dirty="0">
                <a:solidFill>
                  <a:sysClr val="windowText" lastClr="000000"/>
                </a:solidFill>
                <a:latin typeface="+mn-ea"/>
                <a:cs typeface="Times New Roman" panose="02020603050405020304" pitchFamily="18" charset="0"/>
              </a:rPr>
              <a:t>巴</a:t>
            </a:r>
            <a:r>
              <a:rPr lang="zh-CN" altLang="en-US" kern="100" dirty="0" smtClean="0">
                <a:solidFill>
                  <a:sysClr val="windowText" lastClr="000000"/>
                </a:solidFill>
                <a:latin typeface="+mn-ea"/>
                <a:cs typeface="Times New Roman" panose="02020603050405020304" pitchFamily="18" charset="0"/>
              </a:rPr>
              <a:t>拉巴。。。。。。。。。。。。。</a:t>
            </a:r>
          </a:p>
          <a:p>
            <a:r>
              <a:rPr lang="zh-CN" altLang="en-US" kern="100" dirty="0" smtClean="0">
                <a:solidFill>
                  <a:sysClr val="windowText" lastClr="000000"/>
                </a:solidFill>
                <a:latin typeface="+mn-ea"/>
                <a:cs typeface="Times New Roman" panose="02020603050405020304" pitchFamily="18" charset="0"/>
              </a:rPr>
              <a:t>巴拉巴</a:t>
            </a:r>
            <a:endParaRPr lang="zh-CN" altLang="en-US" kern="100" dirty="0">
              <a:solidFill>
                <a:sysClr val="windowText" lastClr="000000"/>
              </a:solidFill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3046" y="175597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</a:rPr>
              <a:t>研</a:t>
            </a:r>
            <a:endParaRPr lang="en-US" altLang="zh-CN" sz="3200" b="1" dirty="0" smtClean="0">
              <a:solidFill>
                <a:schemeClr val="bg1"/>
              </a:solidFill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551438" y="2080"/>
            <a:ext cx="1044000" cy="104400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zh-CN" altLang="en-US" sz="6600" b="1" dirty="0" smtClean="0">
                <a:solidFill>
                  <a:schemeClr val="bg1"/>
                </a:solidFill>
              </a:rPr>
              <a:t>内</a:t>
            </a:r>
            <a:endParaRPr lang="en-US" altLang="zh-CN" sz="6600" b="1" dirty="0" smtClean="0">
              <a:solidFill>
                <a:schemeClr val="bg1"/>
              </a:solidFill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657183" y="1035486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accent2"/>
                </a:solidFill>
              </a:rPr>
              <a:t>容</a:t>
            </a:r>
            <a:endParaRPr lang="en-US" altLang="zh-CN" sz="3200" b="1" dirty="0" smtClean="0">
              <a:solidFill>
                <a:schemeClr val="accent2"/>
              </a:solidFill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91266" y="753241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</a:rPr>
              <a:t>究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11049377" y="219236"/>
            <a:ext cx="1001118" cy="390136"/>
            <a:chOff x="11049377" y="219236"/>
            <a:chExt cx="1001118" cy="390136"/>
          </a:xfrm>
        </p:grpSpPr>
        <p:sp>
          <p:nvSpPr>
            <p:cNvPr id="62" name="等腰三角形 5"/>
            <p:cNvSpPr/>
            <p:nvPr/>
          </p:nvSpPr>
          <p:spPr>
            <a:xfrm rot="20271683">
              <a:off x="11049377" y="219236"/>
              <a:ext cx="922780" cy="200573"/>
            </a:xfrm>
            <a:custGeom>
              <a:avLst/>
              <a:gdLst>
                <a:gd name="connsiteX0" fmla="*/ 0 w 1851660"/>
                <a:gd name="connsiteY0" fmla="*/ 393700 h 393700"/>
                <a:gd name="connsiteX1" fmla="*/ 925830 w 1851660"/>
                <a:gd name="connsiteY1" fmla="*/ 0 h 393700"/>
                <a:gd name="connsiteX2" fmla="*/ 1851660 w 1851660"/>
                <a:gd name="connsiteY2" fmla="*/ 393700 h 393700"/>
                <a:gd name="connsiteX3" fmla="*/ 0 w 1851660"/>
                <a:gd name="connsiteY3" fmla="*/ 393700 h 393700"/>
                <a:gd name="connsiteX0" fmla="*/ 0 w 2273434"/>
                <a:gd name="connsiteY0" fmla="*/ 494146 h 494146"/>
                <a:gd name="connsiteX1" fmla="*/ 2273434 w 2273434"/>
                <a:gd name="connsiteY1" fmla="*/ 0 h 494146"/>
                <a:gd name="connsiteX2" fmla="*/ 1851660 w 2273434"/>
                <a:gd name="connsiteY2" fmla="*/ 494146 h 494146"/>
                <a:gd name="connsiteX3" fmla="*/ 0 w 2273434"/>
                <a:gd name="connsiteY3" fmla="*/ 494146 h 49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3434" h="494146">
                  <a:moveTo>
                    <a:pt x="0" y="494146"/>
                  </a:moveTo>
                  <a:lnTo>
                    <a:pt x="2273434" y="0"/>
                  </a:lnTo>
                  <a:lnTo>
                    <a:pt x="1851660" y="494146"/>
                  </a:lnTo>
                  <a:lnTo>
                    <a:pt x="0" y="494146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等腰三角形 5"/>
            <p:cNvSpPr/>
            <p:nvPr/>
          </p:nvSpPr>
          <p:spPr>
            <a:xfrm rot="20286004" flipV="1">
              <a:off x="11127715" y="408799"/>
              <a:ext cx="922780" cy="200573"/>
            </a:xfrm>
            <a:custGeom>
              <a:avLst/>
              <a:gdLst>
                <a:gd name="connsiteX0" fmla="*/ 0 w 1851660"/>
                <a:gd name="connsiteY0" fmla="*/ 393700 h 393700"/>
                <a:gd name="connsiteX1" fmla="*/ 925830 w 1851660"/>
                <a:gd name="connsiteY1" fmla="*/ 0 h 393700"/>
                <a:gd name="connsiteX2" fmla="*/ 1851660 w 1851660"/>
                <a:gd name="connsiteY2" fmla="*/ 393700 h 393700"/>
                <a:gd name="connsiteX3" fmla="*/ 0 w 1851660"/>
                <a:gd name="connsiteY3" fmla="*/ 393700 h 393700"/>
                <a:gd name="connsiteX0" fmla="*/ 0 w 2273434"/>
                <a:gd name="connsiteY0" fmla="*/ 494146 h 494146"/>
                <a:gd name="connsiteX1" fmla="*/ 2273434 w 2273434"/>
                <a:gd name="connsiteY1" fmla="*/ 0 h 494146"/>
                <a:gd name="connsiteX2" fmla="*/ 1851660 w 2273434"/>
                <a:gd name="connsiteY2" fmla="*/ 494146 h 494146"/>
                <a:gd name="connsiteX3" fmla="*/ 0 w 2273434"/>
                <a:gd name="connsiteY3" fmla="*/ 494146 h 49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3434" h="494146">
                  <a:moveTo>
                    <a:pt x="0" y="494146"/>
                  </a:moveTo>
                  <a:lnTo>
                    <a:pt x="2273434" y="0"/>
                  </a:lnTo>
                  <a:lnTo>
                    <a:pt x="1851660" y="494146"/>
                  </a:lnTo>
                  <a:lnTo>
                    <a:pt x="0" y="494146"/>
                  </a:lnTo>
                  <a:close/>
                </a:path>
              </a:pathLst>
            </a:cu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11106170" y="602960"/>
            <a:ext cx="984742" cy="396102"/>
            <a:chOff x="11106170" y="602960"/>
            <a:chExt cx="984742" cy="396102"/>
          </a:xfrm>
        </p:grpSpPr>
        <p:sp>
          <p:nvSpPr>
            <p:cNvPr id="65" name="等腰三角形 5"/>
            <p:cNvSpPr/>
            <p:nvPr/>
          </p:nvSpPr>
          <p:spPr>
            <a:xfrm rot="1073876">
              <a:off x="11168132" y="602960"/>
              <a:ext cx="922780" cy="200573"/>
            </a:xfrm>
            <a:custGeom>
              <a:avLst/>
              <a:gdLst>
                <a:gd name="connsiteX0" fmla="*/ 0 w 1851660"/>
                <a:gd name="connsiteY0" fmla="*/ 393700 h 393700"/>
                <a:gd name="connsiteX1" fmla="*/ 925830 w 1851660"/>
                <a:gd name="connsiteY1" fmla="*/ 0 h 393700"/>
                <a:gd name="connsiteX2" fmla="*/ 1851660 w 1851660"/>
                <a:gd name="connsiteY2" fmla="*/ 393700 h 393700"/>
                <a:gd name="connsiteX3" fmla="*/ 0 w 1851660"/>
                <a:gd name="connsiteY3" fmla="*/ 393700 h 393700"/>
                <a:gd name="connsiteX0" fmla="*/ 0 w 2273434"/>
                <a:gd name="connsiteY0" fmla="*/ 494146 h 494146"/>
                <a:gd name="connsiteX1" fmla="*/ 2273434 w 2273434"/>
                <a:gd name="connsiteY1" fmla="*/ 0 h 494146"/>
                <a:gd name="connsiteX2" fmla="*/ 1851660 w 2273434"/>
                <a:gd name="connsiteY2" fmla="*/ 494146 h 494146"/>
                <a:gd name="connsiteX3" fmla="*/ 0 w 2273434"/>
                <a:gd name="connsiteY3" fmla="*/ 494146 h 49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3434" h="494146">
                  <a:moveTo>
                    <a:pt x="0" y="494146"/>
                  </a:moveTo>
                  <a:lnTo>
                    <a:pt x="2273434" y="0"/>
                  </a:lnTo>
                  <a:lnTo>
                    <a:pt x="1851660" y="494146"/>
                  </a:lnTo>
                  <a:lnTo>
                    <a:pt x="0" y="494146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等腰三角形 5"/>
            <p:cNvSpPr/>
            <p:nvPr/>
          </p:nvSpPr>
          <p:spPr>
            <a:xfrm rot="1088197" flipV="1">
              <a:off x="11106170" y="798489"/>
              <a:ext cx="922780" cy="200573"/>
            </a:xfrm>
            <a:custGeom>
              <a:avLst/>
              <a:gdLst>
                <a:gd name="connsiteX0" fmla="*/ 0 w 1851660"/>
                <a:gd name="connsiteY0" fmla="*/ 393700 h 393700"/>
                <a:gd name="connsiteX1" fmla="*/ 925830 w 1851660"/>
                <a:gd name="connsiteY1" fmla="*/ 0 h 393700"/>
                <a:gd name="connsiteX2" fmla="*/ 1851660 w 1851660"/>
                <a:gd name="connsiteY2" fmla="*/ 393700 h 393700"/>
                <a:gd name="connsiteX3" fmla="*/ 0 w 1851660"/>
                <a:gd name="connsiteY3" fmla="*/ 393700 h 393700"/>
                <a:gd name="connsiteX0" fmla="*/ 0 w 2273434"/>
                <a:gd name="connsiteY0" fmla="*/ 494146 h 494146"/>
                <a:gd name="connsiteX1" fmla="*/ 2273434 w 2273434"/>
                <a:gd name="connsiteY1" fmla="*/ 0 h 494146"/>
                <a:gd name="connsiteX2" fmla="*/ 1851660 w 2273434"/>
                <a:gd name="connsiteY2" fmla="*/ 494146 h 494146"/>
                <a:gd name="connsiteX3" fmla="*/ 0 w 2273434"/>
                <a:gd name="connsiteY3" fmla="*/ 494146 h 49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3434" h="494146">
                  <a:moveTo>
                    <a:pt x="0" y="494146"/>
                  </a:moveTo>
                  <a:lnTo>
                    <a:pt x="2273434" y="0"/>
                  </a:lnTo>
                  <a:lnTo>
                    <a:pt x="1851660" y="494146"/>
                  </a:lnTo>
                  <a:lnTo>
                    <a:pt x="0" y="494146"/>
                  </a:lnTo>
                  <a:close/>
                </a:path>
              </a:pathLst>
            </a:cu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11171228"/>
      </p:ext>
    </p:extLst>
  </p:cSld>
  <p:clrMapOvr>
    <a:masterClrMapping/>
  </p:clrMapOvr>
  <p:transition spd="slow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250"/>
                            </p:stCondLst>
                            <p:childTnLst>
                              <p:par>
                                <p:cTn id="4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41" grpId="0" animBg="1"/>
      <p:bldP spid="42" grpId="0" animBg="1"/>
      <p:bldP spid="43" grpId="0"/>
      <p:bldP spid="38" grpId="0" animBg="1"/>
      <p:bldP spid="39" grpId="0" animBg="1"/>
      <p:bldP spid="35" grpId="0" animBg="1"/>
      <p:bldP spid="36" grpId="0" animBg="1"/>
      <p:bldP spid="44" grpId="0"/>
      <p:bldP spid="45" grpId="0"/>
      <p:bldP spid="46" grpId="0"/>
      <p:bldP spid="53" grpId="0" animBg="1"/>
      <p:bldP spid="59" grpId="0"/>
      <p:bldP spid="6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358458" y="3478898"/>
            <a:ext cx="4297680" cy="29057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2197418" y="3111015"/>
            <a:ext cx="619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</a:rPr>
              <a:t>小</a:t>
            </a:r>
            <a:r>
              <a:rPr lang="en-US" altLang="zh-CN" b="1" dirty="0" smtClean="0">
                <a:solidFill>
                  <a:schemeClr val="bg1"/>
                </a:solidFill>
              </a:rPr>
              <a:t>H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-7302" y="3600004"/>
            <a:ext cx="129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solidFill>
                  <a:schemeClr val="accent2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“</a:t>
            </a:r>
            <a:endParaRPr lang="zh-CN" altLang="en-US" sz="3200" dirty="0">
              <a:solidFill>
                <a:schemeClr val="accent2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1100138" y="4392215"/>
            <a:ext cx="3168000" cy="1301433"/>
            <a:chOff x="1361440" y="833120"/>
            <a:chExt cx="3168000" cy="1301433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1816720" y="833120"/>
              <a:ext cx="2712720" cy="0"/>
            </a:xfrm>
            <a:prstGeom prst="line">
              <a:avLst/>
            </a:prstGeom>
            <a:ln w="15875">
              <a:solidFill>
                <a:schemeClr val="accent2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1361440" y="1484313"/>
              <a:ext cx="3168000" cy="0"/>
            </a:xfrm>
            <a:prstGeom prst="line">
              <a:avLst/>
            </a:prstGeom>
            <a:ln w="15875">
              <a:solidFill>
                <a:schemeClr val="accent2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1361440" y="2134553"/>
              <a:ext cx="3168000" cy="0"/>
            </a:xfrm>
            <a:prstGeom prst="line">
              <a:avLst/>
            </a:prstGeom>
            <a:ln w="15875">
              <a:solidFill>
                <a:schemeClr val="accent2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文本框 20"/>
          <p:cNvSpPr txBox="1"/>
          <p:nvPr/>
        </p:nvSpPr>
        <p:spPr>
          <a:xfrm>
            <a:off x="9319437" y="3408115"/>
            <a:ext cx="619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</a:rPr>
              <a:t>小</a:t>
            </a:r>
            <a:r>
              <a:rPr lang="en-US" altLang="zh-CN" b="1" dirty="0" smtClean="0">
                <a:solidFill>
                  <a:schemeClr val="bg1"/>
                </a:solidFill>
              </a:rPr>
              <a:t>J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7551597" y="494637"/>
            <a:ext cx="4297680" cy="290576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文本框 43"/>
          <p:cNvSpPr txBox="1"/>
          <p:nvPr/>
        </p:nvSpPr>
        <p:spPr>
          <a:xfrm>
            <a:off x="7114717" y="615743"/>
            <a:ext cx="129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solidFill>
                  <a:schemeClr val="accent2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“</a:t>
            </a:r>
            <a:endParaRPr lang="zh-CN" altLang="en-US" sz="3200" dirty="0">
              <a:solidFill>
                <a:schemeClr val="accent2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8222157" y="1407954"/>
            <a:ext cx="3168000" cy="1301433"/>
            <a:chOff x="8025130" y="4494530"/>
            <a:chExt cx="3168000" cy="1301433"/>
          </a:xfrm>
        </p:grpSpPr>
        <p:cxnSp>
          <p:nvCxnSpPr>
            <p:cNvPr id="45" name="直接连接符 44"/>
            <p:cNvCxnSpPr/>
            <p:nvPr/>
          </p:nvCxnSpPr>
          <p:spPr>
            <a:xfrm>
              <a:off x="8480410" y="4494530"/>
              <a:ext cx="2712720" cy="0"/>
            </a:xfrm>
            <a:prstGeom prst="line">
              <a:avLst/>
            </a:prstGeom>
            <a:ln w="15875">
              <a:solidFill>
                <a:schemeClr val="accent2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>
              <a:off x="8025130" y="5145723"/>
              <a:ext cx="3168000" cy="0"/>
            </a:xfrm>
            <a:prstGeom prst="line">
              <a:avLst/>
            </a:prstGeom>
            <a:ln w="15875">
              <a:solidFill>
                <a:schemeClr val="accent2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8025130" y="5795963"/>
              <a:ext cx="3168000" cy="0"/>
            </a:xfrm>
            <a:prstGeom prst="line">
              <a:avLst/>
            </a:prstGeom>
            <a:ln w="15875">
              <a:solidFill>
                <a:schemeClr val="accent2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4" name="矩形 273"/>
          <p:cNvSpPr>
            <a:spLocks noChangeAspect="1"/>
          </p:cNvSpPr>
          <p:nvPr/>
        </p:nvSpPr>
        <p:spPr>
          <a:xfrm>
            <a:off x="5340029" y="2664538"/>
            <a:ext cx="1143000" cy="152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400" dirty="0">
                <a:solidFill>
                  <a:schemeClr val="tx1"/>
                </a:solidFill>
              </a:rPr>
              <a:t>其他</a:t>
            </a:r>
            <a:endParaRPr lang="en-US" altLang="zh-CN" sz="2400" dirty="0">
              <a:solidFill>
                <a:schemeClr val="tx1"/>
              </a:solidFill>
            </a:endParaRPr>
          </a:p>
          <a:p>
            <a:pPr algn="ctr"/>
            <a:r>
              <a:rPr lang="zh-CN" altLang="en-US" sz="2400" dirty="0">
                <a:solidFill>
                  <a:schemeClr val="tx1"/>
                </a:solidFill>
              </a:rPr>
              <a:t>观点</a:t>
            </a:r>
          </a:p>
        </p:txBody>
      </p:sp>
      <p:cxnSp>
        <p:nvCxnSpPr>
          <p:cNvPr id="275" name="直接连接符 274"/>
          <p:cNvCxnSpPr/>
          <p:nvPr/>
        </p:nvCxnSpPr>
        <p:spPr>
          <a:xfrm>
            <a:off x="6662416" y="2457648"/>
            <a:ext cx="0" cy="965198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直接连接符 275"/>
          <p:cNvCxnSpPr/>
          <p:nvPr/>
        </p:nvCxnSpPr>
        <p:spPr>
          <a:xfrm flipH="1">
            <a:off x="5984563" y="2457529"/>
            <a:ext cx="677863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7" name="直接连接符 276"/>
          <p:cNvCxnSpPr/>
          <p:nvPr/>
        </p:nvCxnSpPr>
        <p:spPr>
          <a:xfrm>
            <a:off x="6662416" y="3422756"/>
            <a:ext cx="0" cy="982133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直接连接符 277"/>
          <p:cNvCxnSpPr/>
          <p:nvPr/>
        </p:nvCxnSpPr>
        <p:spPr>
          <a:xfrm flipH="1">
            <a:off x="5157476" y="4404862"/>
            <a:ext cx="752475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9" name="直接连接符 278"/>
          <p:cNvCxnSpPr/>
          <p:nvPr/>
        </p:nvCxnSpPr>
        <p:spPr>
          <a:xfrm flipH="1">
            <a:off x="5157468" y="2457529"/>
            <a:ext cx="82708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直接连接符 279"/>
          <p:cNvCxnSpPr/>
          <p:nvPr/>
        </p:nvCxnSpPr>
        <p:spPr>
          <a:xfrm>
            <a:off x="5157466" y="2457648"/>
            <a:ext cx="0" cy="965198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1" name="直接连接符 280"/>
          <p:cNvCxnSpPr/>
          <p:nvPr/>
        </p:nvCxnSpPr>
        <p:spPr>
          <a:xfrm>
            <a:off x="5157466" y="3422756"/>
            <a:ext cx="0" cy="982133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直接连接符 281"/>
          <p:cNvCxnSpPr/>
          <p:nvPr/>
        </p:nvCxnSpPr>
        <p:spPr>
          <a:xfrm flipH="1">
            <a:off x="5911533" y="4404862"/>
            <a:ext cx="752475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直接连接符 282"/>
          <p:cNvCxnSpPr/>
          <p:nvPr/>
        </p:nvCxnSpPr>
        <p:spPr>
          <a:xfrm flipV="1">
            <a:off x="6662433" y="2944361"/>
            <a:ext cx="422275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直接连接符 283"/>
          <p:cNvCxnSpPr/>
          <p:nvPr/>
        </p:nvCxnSpPr>
        <p:spPr>
          <a:xfrm>
            <a:off x="7084691" y="1530502"/>
            <a:ext cx="0" cy="2383367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5" name="直接连接符 284"/>
          <p:cNvCxnSpPr/>
          <p:nvPr/>
        </p:nvCxnSpPr>
        <p:spPr>
          <a:xfrm flipV="1">
            <a:off x="4735228" y="3913797"/>
            <a:ext cx="422275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直接连接符 285"/>
          <p:cNvCxnSpPr/>
          <p:nvPr/>
        </p:nvCxnSpPr>
        <p:spPr>
          <a:xfrm>
            <a:off x="4738366" y="3012125"/>
            <a:ext cx="0" cy="2480735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4735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7000">
        <p14:ripple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xit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" dur="1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xit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5" dur="1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xit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21" dur="1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xit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7" dur="1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xit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3" dur="1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xit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9" dur="1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xit" presetSubtype="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5" dur="1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xit" presetSubtype="4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1" dur="1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1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42" fill="hold" nodeType="withEffect">
                                  <p:stCondLst>
                                    <p:cond delay="96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1" dur="1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1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2" fill="hold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1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6" presetClass="entr" presetSubtype="42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0" dur="1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200"/>
                            </p:stCondLst>
                            <p:childTnLst>
                              <p:par>
                                <p:cTn id="7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7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2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700"/>
                            </p:stCondLst>
                            <p:childTnLst>
                              <p:par>
                                <p:cTn id="8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200"/>
                            </p:stCondLst>
                            <p:childTnLst>
                              <p:par>
                                <p:cTn id="88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45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95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450"/>
                            </p:stCondLst>
                            <p:childTnLst>
                              <p:par>
                                <p:cTn id="9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0" grpId="0"/>
      <p:bldP spid="22" grpId="0"/>
      <p:bldP spid="21" grpId="0"/>
      <p:bldP spid="42" grpId="0" animBg="1"/>
      <p:bldP spid="44" grpId="0"/>
    </p:bldLst>
  </p:timing>
</p:sld>
</file>

<file path=ppt/theme/theme1.xml><?xml version="1.0" encoding="utf-8"?>
<a:theme xmlns:a="http://schemas.openxmlformats.org/drawingml/2006/main" name="1_Office 主题">
  <a:themeElements>
    <a:clrScheme name="Office">
      <a:dk1>
        <a:srgbClr val="000000"/>
      </a:dk1>
      <a:lt1>
        <a:srgbClr val="FFFFFF"/>
      </a:lt1>
      <a:dk2>
        <a:srgbClr val="17406D"/>
      </a:dk2>
      <a:lt2>
        <a:srgbClr val="DBEFF9"/>
      </a:lt2>
      <a:accent1>
        <a:srgbClr val="3BC5E9"/>
      </a:accent1>
      <a:accent2>
        <a:srgbClr val="0070C0"/>
      </a:accent2>
      <a:accent3>
        <a:srgbClr val="005DA0"/>
      </a:accent3>
      <a:accent4>
        <a:srgbClr val="AEEA01"/>
      </a:accent4>
      <a:accent5>
        <a:srgbClr val="FFFF00"/>
      </a:accent5>
      <a:accent6>
        <a:srgbClr val="FFC000"/>
      </a:accent6>
      <a:hlink>
        <a:srgbClr val="F49100"/>
      </a:hlink>
      <a:folHlink>
        <a:srgbClr val="85DFD0"/>
      </a:folHlink>
    </a:clrScheme>
    <a:fontScheme name="自定义 1">
      <a:majorFont>
        <a:latin typeface="Arial Black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648</TotalTime>
  <Words>424</Words>
  <Application>Microsoft Office PowerPoint</Application>
  <PresentationFormat>自定义</PresentationFormat>
  <Paragraphs>107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1" baseType="lpstr">
      <vt:lpstr>Arial</vt:lpstr>
      <vt:lpstr>宋体</vt:lpstr>
      <vt:lpstr>Impact</vt:lpstr>
      <vt:lpstr>微软雅黑</vt:lpstr>
      <vt:lpstr>Times New Roman</vt:lpstr>
      <vt:lpstr>Arial Black</vt:lpstr>
      <vt:lpstr>方正楷体简体</vt:lpstr>
      <vt:lpstr>Calibri</vt:lpstr>
      <vt:lpstr>方正大黑简体</vt:lpstr>
      <vt:lpstr>Meiryo UI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愛</dc:creator>
  <cp:lastModifiedBy>pc</cp:lastModifiedBy>
  <cp:revision>75</cp:revision>
  <dcterms:created xsi:type="dcterms:W3CDTF">2015-06-19T07:47:49Z</dcterms:created>
  <dcterms:modified xsi:type="dcterms:W3CDTF">2015-07-13T06:32:10Z</dcterms:modified>
</cp:coreProperties>
</file>