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60"/>
  </p:handoutMasterIdLst>
  <p:sldIdLst>
    <p:sldId id="256" r:id="rId2"/>
    <p:sldId id="257" r:id="rId3"/>
    <p:sldId id="260" r:id="rId4"/>
    <p:sldId id="264" r:id="rId5"/>
    <p:sldId id="268" r:id="rId6"/>
    <p:sldId id="270" r:id="rId7"/>
    <p:sldId id="271" r:id="rId8"/>
    <p:sldId id="261" r:id="rId9"/>
    <p:sldId id="265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62" r:id="rId21"/>
    <p:sldId id="266" r:id="rId22"/>
    <p:sldId id="282" r:id="rId23"/>
    <p:sldId id="285" r:id="rId24"/>
    <p:sldId id="283" r:id="rId25"/>
    <p:sldId id="284" r:id="rId26"/>
    <p:sldId id="287" r:id="rId27"/>
    <p:sldId id="286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303" r:id="rId44"/>
    <p:sldId id="304" r:id="rId45"/>
    <p:sldId id="305" r:id="rId46"/>
    <p:sldId id="306" r:id="rId47"/>
    <p:sldId id="307" r:id="rId48"/>
    <p:sldId id="308" r:id="rId49"/>
    <p:sldId id="309" r:id="rId50"/>
    <p:sldId id="310" r:id="rId51"/>
    <p:sldId id="311" r:id="rId52"/>
    <p:sldId id="263" r:id="rId53"/>
    <p:sldId id="267" r:id="rId54"/>
    <p:sldId id="312" r:id="rId55"/>
    <p:sldId id="313" r:id="rId56"/>
    <p:sldId id="314" r:id="rId57"/>
    <p:sldId id="315" r:id="rId58"/>
    <p:sldId id="258" r:id="rId5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C922"/>
    <a:srgbClr val="7CBF33"/>
    <a:srgbClr val="801404"/>
    <a:srgbClr val="E64A1D"/>
    <a:srgbClr val="E3DE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-19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8" d="100"/>
          <a:sy n="58" d="100"/>
        </p:scale>
        <p:origin x="-2580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0D9960-2678-47F4-B697-A9E76B5E7D04}" type="doc">
      <dgm:prSet loTypeId="urn:microsoft.com/office/officeart/2005/8/layout/chevron1" loCatId="process" qsTypeId="urn:microsoft.com/office/officeart/2005/8/quickstyle/simple4" qsCatId="simple" csTypeId="urn:microsoft.com/office/officeart/2005/8/colors/colorful1" csCatId="colorful" phldr="1"/>
      <dgm:spPr/>
    </dgm:pt>
    <dgm:pt modelId="{4551000A-2B4B-4C6E-ACFF-CED74B5806CE}">
      <dgm:prSet phldrT="[文本]" custT="1"/>
      <dgm:spPr>
        <a:solidFill>
          <a:srgbClr val="FF9300"/>
        </a:solidFill>
        <a:ln w="28575">
          <a:solidFill>
            <a:schemeClr val="bg1">
              <a:lumMod val="95000"/>
            </a:schemeClr>
          </a:solidFill>
        </a:ln>
        <a:effectLst/>
      </dgm:spPr>
      <dgm:t>
        <a:bodyPr/>
        <a:lstStyle/>
        <a:p>
          <a:r>
            <a:rPr lang="zh-CN" altLang="en-US" sz="1800" dirty="0">
              <a:latin typeface="微软雅黑" pitchFamily="34" charset="-122"/>
              <a:ea typeface="微软雅黑" pitchFamily="34" charset="-122"/>
            </a:rPr>
            <a:t>形成积极乐观的态度和一往直前的勇气</a:t>
          </a:r>
        </a:p>
      </dgm:t>
    </dgm:pt>
    <dgm:pt modelId="{075CA6BC-426C-49C0-8327-12625DD92A84}" type="parTrans" cxnId="{0418FAB9-14DF-48C8-97D2-ED26A7131EDA}">
      <dgm:prSet/>
      <dgm:spPr/>
      <dgm:t>
        <a:bodyPr/>
        <a:lstStyle/>
        <a:p>
          <a:endParaRPr lang="zh-CN" altLang="en-US" sz="1050">
            <a:latin typeface="微软雅黑" pitchFamily="34" charset="-122"/>
            <a:ea typeface="微软雅黑" pitchFamily="34" charset="-122"/>
          </a:endParaRPr>
        </a:p>
      </dgm:t>
    </dgm:pt>
    <dgm:pt modelId="{732E50AF-A104-4799-97F7-E78985D5A9C3}" type="sibTrans" cxnId="{0418FAB9-14DF-48C8-97D2-ED26A7131EDA}">
      <dgm:prSet/>
      <dgm:spPr/>
      <dgm:t>
        <a:bodyPr/>
        <a:lstStyle/>
        <a:p>
          <a:endParaRPr lang="zh-CN" altLang="en-US" sz="1050">
            <a:latin typeface="微软雅黑" pitchFamily="34" charset="-122"/>
            <a:ea typeface="微软雅黑" pitchFamily="34" charset="-122"/>
          </a:endParaRPr>
        </a:p>
      </dgm:t>
    </dgm:pt>
    <dgm:pt modelId="{E67C4296-090C-454B-9980-EE09BE98C0F6}">
      <dgm:prSet phldrT="[文本]" custT="1"/>
      <dgm:spPr>
        <a:solidFill>
          <a:srgbClr val="FF9300"/>
        </a:solidFill>
        <a:ln w="28575">
          <a:solidFill>
            <a:schemeClr val="bg1">
              <a:lumMod val="95000"/>
            </a:schemeClr>
          </a:solidFill>
        </a:ln>
        <a:effectLst/>
      </dgm:spPr>
      <dgm:t>
        <a:bodyPr/>
        <a:lstStyle/>
        <a:p>
          <a:r>
            <a:rPr lang="zh-CN" altLang="en-US" sz="1800" dirty="0">
              <a:latin typeface="微软雅黑" pitchFamily="34" charset="-122"/>
              <a:ea typeface="微软雅黑" pitchFamily="34" charset="-122"/>
            </a:rPr>
            <a:t>分析压力事件，制定解决方案</a:t>
          </a:r>
        </a:p>
      </dgm:t>
    </dgm:pt>
    <dgm:pt modelId="{8CBDC6D7-508E-4C79-A3D1-5973CC59DDE5}" type="parTrans" cxnId="{484642EF-22D3-414F-88D4-3049C995EB69}">
      <dgm:prSet/>
      <dgm:spPr/>
      <dgm:t>
        <a:bodyPr/>
        <a:lstStyle/>
        <a:p>
          <a:endParaRPr lang="zh-CN" altLang="en-US" sz="1050">
            <a:latin typeface="微软雅黑" pitchFamily="34" charset="-122"/>
            <a:ea typeface="微软雅黑" pitchFamily="34" charset="-122"/>
          </a:endParaRPr>
        </a:p>
      </dgm:t>
    </dgm:pt>
    <dgm:pt modelId="{73428E2C-D171-4E54-BBF7-9238F3C35280}" type="sibTrans" cxnId="{484642EF-22D3-414F-88D4-3049C995EB69}">
      <dgm:prSet/>
      <dgm:spPr/>
      <dgm:t>
        <a:bodyPr/>
        <a:lstStyle/>
        <a:p>
          <a:endParaRPr lang="zh-CN" altLang="en-US" sz="1050">
            <a:latin typeface="微软雅黑" pitchFamily="34" charset="-122"/>
            <a:ea typeface="微软雅黑" pitchFamily="34" charset="-122"/>
          </a:endParaRPr>
        </a:p>
      </dgm:t>
    </dgm:pt>
    <dgm:pt modelId="{98A8814E-39A8-4303-8498-CB3401FD2CEA}">
      <dgm:prSet phldrT="[文本]" custT="1"/>
      <dgm:spPr>
        <a:solidFill>
          <a:srgbClr val="FF9300"/>
        </a:solidFill>
        <a:ln w="28575">
          <a:solidFill>
            <a:schemeClr val="bg1"/>
          </a:solidFill>
        </a:ln>
        <a:effectLst/>
      </dgm:spPr>
      <dgm:t>
        <a:bodyPr/>
        <a:lstStyle/>
        <a:p>
          <a:r>
            <a:rPr lang="zh-CN" altLang="en-US" sz="1800" dirty="0">
              <a:latin typeface="微软雅黑" pitchFamily="34" charset="-122"/>
              <a:ea typeface="微软雅黑" pitchFamily="34" charset="-122"/>
            </a:rPr>
            <a:t>按计划实施方案并讲究策略和技巧</a:t>
          </a:r>
        </a:p>
      </dgm:t>
    </dgm:pt>
    <dgm:pt modelId="{B516BE9C-E9A9-4909-BE88-E85EA063E275}" type="parTrans" cxnId="{9773E16D-E9EE-4782-AB55-281E5A239650}">
      <dgm:prSet/>
      <dgm:spPr/>
      <dgm:t>
        <a:bodyPr/>
        <a:lstStyle/>
        <a:p>
          <a:endParaRPr lang="zh-CN" altLang="en-US" sz="1050">
            <a:latin typeface="微软雅黑" pitchFamily="34" charset="-122"/>
            <a:ea typeface="微软雅黑" pitchFamily="34" charset="-122"/>
          </a:endParaRPr>
        </a:p>
      </dgm:t>
    </dgm:pt>
    <dgm:pt modelId="{8C15BDCD-1079-45B4-91F7-5589D8719AB0}" type="sibTrans" cxnId="{9773E16D-E9EE-4782-AB55-281E5A239650}">
      <dgm:prSet/>
      <dgm:spPr/>
      <dgm:t>
        <a:bodyPr/>
        <a:lstStyle/>
        <a:p>
          <a:endParaRPr lang="zh-CN" altLang="en-US" sz="1050">
            <a:latin typeface="微软雅黑" pitchFamily="34" charset="-122"/>
            <a:ea typeface="微软雅黑" pitchFamily="34" charset="-122"/>
          </a:endParaRPr>
        </a:p>
      </dgm:t>
    </dgm:pt>
    <dgm:pt modelId="{E890205F-14E3-4F0B-83B4-1CC4F17E24EB}">
      <dgm:prSet phldrT="[文本]" custT="1"/>
      <dgm:spPr>
        <a:solidFill>
          <a:srgbClr val="FF9300"/>
        </a:solidFill>
        <a:ln w="28575">
          <a:solidFill>
            <a:schemeClr val="bg1"/>
          </a:solidFill>
        </a:ln>
        <a:effectLst/>
      </dgm:spPr>
      <dgm:t>
        <a:bodyPr/>
        <a:lstStyle/>
        <a:p>
          <a:r>
            <a:rPr lang="zh-CN" altLang="en-US" sz="1800" dirty="0">
              <a:latin typeface="微软雅黑" pitchFamily="34" charset="-122"/>
              <a:ea typeface="微软雅黑" pitchFamily="34" charset="-122"/>
            </a:rPr>
            <a:t>根据实施结果，随时调整计划</a:t>
          </a:r>
        </a:p>
      </dgm:t>
    </dgm:pt>
    <dgm:pt modelId="{D37C1491-F221-4CC8-8192-EDA82F8C4364}" type="parTrans" cxnId="{75F72E15-A005-4BCF-ABF0-4A6282B7CB0A}">
      <dgm:prSet/>
      <dgm:spPr/>
      <dgm:t>
        <a:bodyPr/>
        <a:lstStyle/>
        <a:p>
          <a:endParaRPr lang="zh-CN" altLang="en-US" sz="1050">
            <a:latin typeface="微软雅黑" pitchFamily="34" charset="-122"/>
            <a:ea typeface="微软雅黑" pitchFamily="34" charset="-122"/>
          </a:endParaRPr>
        </a:p>
      </dgm:t>
    </dgm:pt>
    <dgm:pt modelId="{912AC37E-76A1-4FB8-BDB8-D384FFFF9842}" type="sibTrans" cxnId="{75F72E15-A005-4BCF-ABF0-4A6282B7CB0A}">
      <dgm:prSet/>
      <dgm:spPr/>
      <dgm:t>
        <a:bodyPr/>
        <a:lstStyle/>
        <a:p>
          <a:endParaRPr lang="zh-CN" altLang="en-US" sz="1050">
            <a:latin typeface="微软雅黑" pitchFamily="34" charset="-122"/>
            <a:ea typeface="微软雅黑" pitchFamily="34" charset="-122"/>
          </a:endParaRPr>
        </a:p>
      </dgm:t>
    </dgm:pt>
    <dgm:pt modelId="{3B3639E7-4773-47CB-9266-0915261A6F4E}" type="pres">
      <dgm:prSet presAssocID="{3C0D9960-2678-47F4-B697-A9E76B5E7D04}" presName="Name0" presStyleCnt="0">
        <dgm:presLayoutVars>
          <dgm:dir/>
          <dgm:animLvl val="lvl"/>
          <dgm:resizeHandles val="exact"/>
        </dgm:presLayoutVars>
      </dgm:prSet>
      <dgm:spPr/>
    </dgm:pt>
    <dgm:pt modelId="{F5D73950-8AB6-4754-B8DF-4324B71BD9A7}" type="pres">
      <dgm:prSet presAssocID="{4551000A-2B4B-4C6E-ACFF-CED74B5806CE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65DF2B9-BCB5-42D7-A50F-EEBB5F3EFC70}" type="pres">
      <dgm:prSet presAssocID="{732E50AF-A104-4799-97F7-E78985D5A9C3}" presName="parTxOnlySpace" presStyleCnt="0"/>
      <dgm:spPr/>
    </dgm:pt>
    <dgm:pt modelId="{4823C9EB-97D9-437B-AB15-A774B3E6B8A6}" type="pres">
      <dgm:prSet presAssocID="{E67C4296-090C-454B-9980-EE09BE98C0F6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0D37BCE-A736-4089-9DC9-C50A8CBBF4A0}" type="pres">
      <dgm:prSet presAssocID="{73428E2C-D171-4E54-BBF7-9238F3C35280}" presName="parTxOnlySpace" presStyleCnt="0"/>
      <dgm:spPr/>
    </dgm:pt>
    <dgm:pt modelId="{36A58744-D87F-43B8-BF90-F1255DBAF726}" type="pres">
      <dgm:prSet presAssocID="{98A8814E-39A8-4303-8498-CB3401FD2CEA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07672A1-A279-47AA-B38A-2B8A83088E63}" type="pres">
      <dgm:prSet presAssocID="{8C15BDCD-1079-45B4-91F7-5589D8719AB0}" presName="parTxOnlySpace" presStyleCnt="0"/>
      <dgm:spPr/>
    </dgm:pt>
    <dgm:pt modelId="{4E657988-2B2E-4EB4-801F-2767856412E4}" type="pres">
      <dgm:prSet presAssocID="{E890205F-14E3-4F0B-83B4-1CC4F17E24EB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254E114-7078-40D1-B88D-953973342D08}" type="presOf" srcId="{E67C4296-090C-454B-9980-EE09BE98C0F6}" destId="{4823C9EB-97D9-437B-AB15-A774B3E6B8A6}" srcOrd="0" destOrd="0" presId="urn:microsoft.com/office/officeart/2005/8/layout/chevron1"/>
    <dgm:cxn modelId="{9773E16D-E9EE-4782-AB55-281E5A239650}" srcId="{3C0D9960-2678-47F4-B697-A9E76B5E7D04}" destId="{98A8814E-39A8-4303-8498-CB3401FD2CEA}" srcOrd="2" destOrd="0" parTransId="{B516BE9C-E9A9-4909-BE88-E85EA063E275}" sibTransId="{8C15BDCD-1079-45B4-91F7-5589D8719AB0}"/>
    <dgm:cxn modelId="{FB175332-7877-4EAA-90D3-0226BFB07C5C}" type="presOf" srcId="{E890205F-14E3-4F0B-83B4-1CC4F17E24EB}" destId="{4E657988-2B2E-4EB4-801F-2767856412E4}" srcOrd="0" destOrd="0" presId="urn:microsoft.com/office/officeart/2005/8/layout/chevron1"/>
    <dgm:cxn modelId="{5078ED85-4ABF-4DC4-A4F1-9A84F680B9F4}" type="presOf" srcId="{4551000A-2B4B-4C6E-ACFF-CED74B5806CE}" destId="{F5D73950-8AB6-4754-B8DF-4324B71BD9A7}" srcOrd="0" destOrd="0" presId="urn:microsoft.com/office/officeart/2005/8/layout/chevron1"/>
    <dgm:cxn modelId="{454191A7-0732-42C2-9243-B41F3D700585}" type="presOf" srcId="{3C0D9960-2678-47F4-B697-A9E76B5E7D04}" destId="{3B3639E7-4773-47CB-9266-0915261A6F4E}" srcOrd="0" destOrd="0" presId="urn:microsoft.com/office/officeart/2005/8/layout/chevron1"/>
    <dgm:cxn modelId="{75F72E15-A005-4BCF-ABF0-4A6282B7CB0A}" srcId="{3C0D9960-2678-47F4-B697-A9E76B5E7D04}" destId="{E890205F-14E3-4F0B-83B4-1CC4F17E24EB}" srcOrd="3" destOrd="0" parTransId="{D37C1491-F221-4CC8-8192-EDA82F8C4364}" sibTransId="{912AC37E-76A1-4FB8-BDB8-D384FFFF9842}"/>
    <dgm:cxn modelId="{0418FAB9-14DF-48C8-97D2-ED26A7131EDA}" srcId="{3C0D9960-2678-47F4-B697-A9E76B5E7D04}" destId="{4551000A-2B4B-4C6E-ACFF-CED74B5806CE}" srcOrd="0" destOrd="0" parTransId="{075CA6BC-426C-49C0-8327-12625DD92A84}" sibTransId="{732E50AF-A104-4799-97F7-E78985D5A9C3}"/>
    <dgm:cxn modelId="{484642EF-22D3-414F-88D4-3049C995EB69}" srcId="{3C0D9960-2678-47F4-B697-A9E76B5E7D04}" destId="{E67C4296-090C-454B-9980-EE09BE98C0F6}" srcOrd="1" destOrd="0" parTransId="{8CBDC6D7-508E-4C79-A3D1-5973CC59DDE5}" sibTransId="{73428E2C-D171-4E54-BBF7-9238F3C35280}"/>
    <dgm:cxn modelId="{29151C9B-A74F-4784-98D5-EA8EA12EF1CE}" type="presOf" srcId="{98A8814E-39A8-4303-8498-CB3401FD2CEA}" destId="{36A58744-D87F-43B8-BF90-F1255DBAF726}" srcOrd="0" destOrd="0" presId="urn:microsoft.com/office/officeart/2005/8/layout/chevron1"/>
    <dgm:cxn modelId="{8BFC93C0-10DD-424C-9040-693E02BD87BE}" type="presParOf" srcId="{3B3639E7-4773-47CB-9266-0915261A6F4E}" destId="{F5D73950-8AB6-4754-B8DF-4324B71BD9A7}" srcOrd="0" destOrd="0" presId="urn:microsoft.com/office/officeart/2005/8/layout/chevron1"/>
    <dgm:cxn modelId="{F936B43F-68F7-40E3-A5A7-CDDA2520026A}" type="presParOf" srcId="{3B3639E7-4773-47CB-9266-0915261A6F4E}" destId="{D65DF2B9-BCB5-42D7-A50F-EEBB5F3EFC70}" srcOrd="1" destOrd="0" presId="urn:microsoft.com/office/officeart/2005/8/layout/chevron1"/>
    <dgm:cxn modelId="{EE7BBF43-9307-43F4-A6F0-48030E22BEEA}" type="presParOf" srcId="{3B3639E7-4773-47CB-9266-0915261A6F4E}" destId="{4823C9EB-97D9-437B-AB15-A774B3E6B8A6}" srcOrd="2" destOrd="0" presId="urn:microsoft.com/office/officeart/2005/8/layout/chevron1"/>
    <dgm:cxn modelId="{33352ED1-07EE-467C-996B-F6E00A93BA93}" type="presParOf" srcId="{3B3639E7-4773-47CB-9266-0915261A6F4E}" destId="{90D37BCE-A736-4089-9DC9-C50A8CBBF4A0}" srcOrd="3" destOrd="0" presId="urn:microsoft.com/office/officeart/2005/8/layout/chevron1"/>
    <dgm:cxn modelId="{78EB8408-8B79-4031-9D4C-ECCEBDFC933E}" type="presParOf" srcId="{3B3639E7-4773-47CB-9266-0915261A6F4E}" destId="{36A58744-D87F-43B8-BF90-F1255DBAF726}" srcOrd="4" destOrd="0" presId="urn:microsoft.com/office/officeart/2005/8/layout/chevron1"/>
    <dgm:cxn modelId="{E954841D-A690-47F8-92C7-41EA301926A5}" type="presParOf" srcId="{3B3639E7-4773-47CB-9266-0915261A6F4E}" destId="{407672A1-A279-47AA-B38A-2B8A83088E63}" srcOrd="5" destOrd="0" presId="urn:microsoft.com/office/officeart/2005/8/layout/chevron1"/>
    <dgm:cxn modelId="{0B5F4935-60D5-415C-A63E-AB6F054B78B7}" type="presParOf" srcId="{3B3639E7-4773-47CB-9266-0915261A6F4E}" destId="{4E657988-2B2E-4EB4-801F-2767856412E4}" srcOrd="6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D73950-8AB6-4754-B8DF-4324B71BD9A7}">
      <dsp:nvSpPr>
        <dsp:cNvPr id="0" name=""/>
        <dsp:cNvSpPr/>
      </dsp:nvSpPr>
      <dsp:spPr>
        <a:xfrm>
          <a:off x="5077" y="417529"/>
          <a:ext cx="2955422" cy="1182168"/>
        </a:xfrm>
        <a:prstGeom prst="chevron">
          <a:avLst/>
        </a:prstGeom>
        <a:solidFill>
          <a:srgbClr val="FF9300"/>
        </a:solidFill>
        <a:ln w="28575">
          <a:solidFill>
            <a:schemeClr val="bg1">
              <a:lumMod val="95000"/>
            </a:schemeClr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>
              <a:latin typeface="微软雅黑" pitchFamily="34" charset="-122"/>
              <a:ea typeface="微软雅黑" pitchFamily="34" charset="-122"/>
            </a:rPr>
            <a:t>形成积极乐观的态度和一往直前的勇气</a:t>
          </a:r>
        </a:p>
      </dsp:txBody>
      <dsp:txXfrm>
        <a:off x="596161" y="417529"/>
        <a:ext cx="1773254" cy="1182168"/>
      </dsp:txXfrm>
    </dsp:sp>
    <dsp:sp modelId="{4823C9EB-97D9-437B-AB15-A774B3E6B8A6}">
      <dsp:nvSpPr>
        <dsp:cNvPr id="0" name=""/>
        <dsp:cNvSpPr/>
      </dsp:nvSpPr>
      <dsp:spPr>
        <a:xfrm>
          <a:off x="2664957" y="417529"/>
          <a:ext cx="2955422" cy="1182168"/>
        </a:xfrm>
        <a:prstGeom prst="chevron">
          <a:avLst/>
        </a:prstGeom>
        <a:solidFill>
          <a:srgbClr val="FF9300"/>
        </a:solidFill>
        <a:ln w="28575">
          <a:solidFill>
            <a:schemeClr val="bg1">
              <a:lumMod val="95000"/>
            </a:schemeClr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>
              <a:latin typeface="微软雅黑" pitchFamily="34" charset="-122"/>
              <a:ea typeface="微软雅黑" pitchFamily="34" charset="-122"/>
            </a:rPr>
            <a:t>分析压力事件，制定解决方案</a:t>
          </a:r>
        </a:p>
      </dsp:txBody>
      <dsp:txXfrm>
        <a:off x="3256041" y="417529"/>
        <a:ext cx="1773254" cy="1182168"/>
      </dsp:txXfrm>
    </dsp:sp>
    <dsp:sp modelId="{36A58744-D87F-43B8-BF90-F1255DBAF726}">
      <dsp:nvSpPr>
        <dsp:cNvPr id="0" name=""/>
        <dsp:cNvSpPr/>
      </dsp:nvSpPr>
      <dsp:spPr>
        <a:xfrm>
          <a:off x="5324836" y="417529"/>
          <a:ext cx="2955422" cy="1182168"/>
        </a:xfrm>
        <a:prstGeom prst="chevron">
          <a:avLst/>
        </a:prstGeom>
        <a:solidFill>
          <a:srgbClr val="FF9300"/>
        </a:solidFill>
        <a:ln w="28575">
          <a:solidFill>
            <a:schemeClr val="bg1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>
              <a:latin typeface="微软雅黑" pitchFamily="34" charset="-122"/>
              <a:ea typeface="微软雅黑" pitchFamily="34" charset="-122"/>
            </a:rPr>
            <a:t>按计划实施方案并讲究策略和技巧</a:t>
          </a:r>
        </a:p>
      </dsp:txBody>
      <dsp:txXfrm>
        <a:off x="5915920" y="417529"/>
        <a:ext cx="1773254" cy="1182168"/>
      </dsp:txXfrm>
    </dsp:sp>
    <dsp:sp modelId="{4E657988-2B2E-4EB4-801F-2767856412E4}">
      <dsp:nvSpPr>
        <dsp:cNvPr id="0" name=""/>
        <dsp:cNvSpPr/>
      </dsp:nvSpPr>
      <dsp:spPr>
        <a:xfrm>
          <a:off x="7984716" y="417529"/>
          <a:ext cx="2955422" cy="1182168"/>
        </a:xfrm>
        <a:prstGeom prst="chevron">
          <a:avLst/>
        </a:prstGeom>
        <a:solidFill>
          <a:srgbClr val="FF9300"/>
        </a:solidFill>
        <a:ln w="28575">
          <a:solidFill>
            <a:schemeClr val="bg1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>
              <a:latin typeface="微软雅黑" pitchFamily="34" charset="-122"/>
              <a:ea typeface="微软雅黑" pitchFamily="34" charset="-122"/>
            </a:rPr>
            <a:t>根据实施结果，随时调整计划</a:t>
          </a:r>
        </a:p>
      </dsp:txBody>
      <dsp:txXfrm>
        <a:off x="8575800" y="417529"/>
        <a:ext cx="1773254" cy="11821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CC5276-3A86-4E99-BC8F-3B33D6490BCD}" type="datetimeFigureOut">
              <a:rPr lang="zh-CN" altLang="en-US" smtClean="0"/>
              <a:t>2016-07-29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9A302F-30BA-4DCE-A96E-7E87AC69A1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590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 userDrawn="1"/>
        </p:nvSpPr>
        <p:spPr>
          <a:xfrm>
            <a:off x="2618125" y="3969844"/>
            <a:ext cx="695575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压力管理探微</a:t>
            </a:r>
            <a:endParaRPr lang="zh-CN" altLang="en-US" sz="88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Picture 14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9189644" y="1116722"/>
            <a:ext cx="2880000" cy="18000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pic>
        <p:nvPicPr>
          <p:cNvPr id="8" name="Picture 15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32031" y="1116722"/>
            <a:ext cx="2880000" cy="18000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pic>
        <p:nvPicPr>
          <p:cNvPr id="9" name="Picture 17" descr="C:\Documents and Settings\tdz\桌面\music_3834x2551_zcool.com.cn.jpg"/>
          <p:cNvPicPr>
            <a:picLocks noChangeAspect="1" noChangeArrowheads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70439" y="1116722"/>
            <a:ext cx="2880000" cy="18000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grpSp>
        <p:nvGrpSpPr>
          <p:cNvPr id="15" name="组合 14"/>
          <p:cNvGrpSpPr/>
          <p:nvPr userDrawn="1"/>
        </p:nvGrpSpPr>
        <p:grpSpPr>
          <a:xfrm>
            <a:off x="8939428" y="4050569"/>
            <a:ext cx="511552" cy="355744"/>
            <a:chOff x="6410291" y="4700483"/>
            <a:chExt cx="511552" cy="355744"/>
          </a:xfrm>
        </p:grpSpPr>
        <p:sp>
          <p:nvSpPr>
            <p:cNvPr id="16" name="二十四角星 15"/>
            <p:cNvSpPr/>
            <p:nvPr/>
          </p:nvSpPr>
          <p:spPr>
            <a:xfrm>
              <a:off x="6411097" y="4700483"/>
              <a:ext cx="355744" cy="355744"/>
            </a:xfrm>
            <a:prstGeom prst="star24">
              <a:avLst/>
            </a:prstGeom>
            <a:solidFill>
              <a:srgbClr val="FFC000"/>
            </a:solidFill>
            <a:ln w="12700">
              <a:noFill/>
            </a:ln>
            <a:effectLst/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prstClr val="white"/>
                </a:solidFill>
                <a:cs typeface="Lao UI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rot="20430396">
              <a:off x="6410291" y="4731432"/>
              <a:ext cx="51155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 smtClean="0">
                  <a:solidFill>
                    <a:prstClr val="white"/>
                  </a:solidFill>
                </a:rPr>
                <a:t>V2</a:t>
              </a:r>
              <a:endParaRPr lang="zh-CN" altLang="en-US" sz="1000" dirty="0">
                <a:solidFill>
                  <a:prstClr val="white"/>
                </a:solidFill>
              </a:endParaRPr>
            </a:p>
          </p:txBody>
        </p:sp>
      </p:grpSp>
      <p:sp>
        <p:nvSpPr>
          <p:cNvPr id="18" name="矩形 17"/>
          <p:cNvSpPr>
            <a:spLocks noChangeArrowheads="1"/>
          </p:cNvSpPr>
          <p:nvPr userDrawn="1"/>
        </p:nvSpPr>
        <p:spPr bwMode="auto">
          <a:xfrm>
            <a:off x="2679849" y="3545213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员工在职培训之</a:t>
            </a:r>
            <a:r>
              <a:rPr lang="en-US" altLang="zh-CN" sz="1600" i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endParaRPr lang="zh-CN" altLang="en-US" sz="1600" i="1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10991750" y="393692"/>
            <a:ext cx="896441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en-US" altLang="zh-CN" sz="1800" dirty="0" smtClean="0">
                <a:solidFill>
                  <a:srgbClr val="EEF961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LOGO</a:t>
            </a:r>
            <a:endParaRPr lang="zh-CN" altLang="en-US" sz="1800" dirty="0">
              <a:solidFill>
                <a:srgbClr val="EEF961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pic>
        <p:nvPicPr>
          <p:cNvPr id="21" name="Picture 2" descr="D:\Teliss_Tong\Copy\定期备份\工作备份\！PPT图片及版面资源\06-PPT精选插图\03-人物\111_1000x764_zcool.com.cn_12003385.jpg"/>
          <p:cNvPicPr>
            <a:picLocks noChangeAspect="1" noChangeArrowheads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51235" y="1116722"/>
            <a:ext cx="2880000" cy="18000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3396334547"/>
      </p:ext>
    </p:extLst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"/>
                            </p:stCondLst>
                            <p:childTnLst>
                              <p:par>
                                <p:cTn id="26" presetID="2" presetClass="entr" presetSubtype="1" accel="57500" decel="425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20"/>
                            </p:stCondLst>
                            <p:childTnLst>
                              <p:par>
                                <p:cTn id="3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70"/>
                            </p:stCondLst>
                            <p:childTnLst>
                              <p:par>
                                <p:cTn id="3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8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00303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674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椭圆 3"/>
          <p:cNvSpPr/>
          <p:nvPr userDrawn="1"/>
        </p:nvSpPr>
        <p:spPr>
          <a:xfrm>
            <a:off x="0" y="4876800"/>
            <a:ext cx="1981200" cy="1981200"/>
          </a:xfrm>
          <a:custGeom>
            <a:avLst/>
            <a:gdLst/>
            <a:ahLst/>
            <a:cxnLst/>
            <a:rect l="l" t="t" r="r" b="b"/>
            <a:pathLst>
              <a:path w="1981200" h="1981200">
                <a:moveTo>
                  <a:pt x="0" y="0"/>
                </a:moveTo>
                <a:cubicBezTo>
                  <a:pt x="1094187" y="0"/>
                  <a:pt x="1981200" y="887013"/>
                  <a:pt x="1981200" y="1981200"/>
                </a:cubicBezTo>
                <a:lnTo>
                  <a:pt x="0" y="1981200"/>
                </a:lnTo>
                <a:close/>
              </a:path>
            </a:pathLst>
          </a:cu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defTabSz="1234440"/>
            <a:endParaRPr lang="zh-CN" altLang="en-US"/>
          </a:p>
        </p:txBody>
      </p:sp>
      <p:sp>
        <p:nvSpPr>
          <p:cNvPr id="34" name="椭圆 1"/>
          <p:cNvSpPr/>
          <p:nvPr userDrawn="1"/>
        </p:nvSpPr>
        <p:spPr>
          <a:xfrm>
            <a:off x="6683896" y="0"/>
            <a:ext cx="5508104" cy="4824536"/>
          </a:xfrm>
          <a:custGeom>
            <a:avLst/>
            <a:gdLst/>
            <a:ahLst/>
            <a:cxnLst/>
            <a:rect l="l" t="t" r="r" b="b"/>
            <a:pathLst>
              <a:path w="5508104" h="4824536">
                <a:moveTo>
                  <a:pt x="325121" y="0"/>
                </a:moveTo>
                <a:lnTo>
                  <a:pt x="5508104" y="0"/>
                </a:lnTo>
                <a:lnTo>
                  <a:pt x="5508104" y="4073432"/>
                </a:lnTo>
                <a:cubicBezTo>
                  <a:pt x="4928224" y="4543676"/>
                  <a:pt x="4189099" y="4824536"/>
                  <a:pt x="3384376" y="4824536"/>
                </a:cubicBezTo>
                <a:cubicBezTo>
                  <a:pt x="1515237" y="4824536"/>
                  <a:pt x="0" y="3309299"/>
                  <a:pt x="0" y="1440160"/>
                </a:cubicBezTo>
                <a:cubicBezTo>
                  <a:pt x="0" y="924488"/>
                  <a:pt x="115331" y="435753"/>
                  <a:pt x="325121" y="0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2189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5" name="椭圆 34"/>
          <p:cNvSpPr/>
          <p:nvPr userDrawn="1"/>
        </p:nvSpPr>
        <p:spPr>
          <a:xfrm>
            <a:off x="6020134" y="3717826"/>
            <a:ext cx="1296000" cy="1296000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2189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6" name="椭圆 35"/>
          <p:cNvSpPr/>
          <p:nvPr userDrawn="1"/>
        </p:nvSpPr>
        <p:spPr>
          <a:xfrm>
            <a:off x="7533779" y="4797946"/>
            <a:ext cx="1296000" cy="1296000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2189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7" name="TextBox 28"/>
          <p:cNvSpPr txBox="1">
            <a:spLocks noChangeArrowheads="1"/>
          </p:cNvSpPr>
          <p:nvPr userDrawn="1"/>
        </p:nvSpPr>
        <p:spPr bwMode="auto">
          <a:xfrm>
            <a:off x="260971" y="807889"/>
            <a:ext cx="43924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defTabSz="1218987" eaLnBrk="1" hangingPunct="1"/>
            <a:r>
              <a:rPr lang="en-US" altLang="zh-CN" sz="2400" dirty="0" smtClean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  <a:t>1</a:t>
            </a:r>
            <a:r>
              <a:rPr lang="zh-CN" altLang="en-US" sz="24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、为</a:t>
            </a:r>
            <a:r>
              <a:rPr lang="zh-CN" altLang="en-US" sz="24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什么</a:t>
            </a:r>
            <a:r>
              <a:rPr lang="zh-CN" altLang="en-US" sz="24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需要压力管理</a:t>
            </a:r>
            <a:endParaRPr lang="zh-CN" altLang="en-US" sz="24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28"/>
          <p:cNvSpPr txBox="1">
            <a:spLocks noChangeArrowheads="1"/>
          </p:cNvSpPr>
          <p:nvPr userDrawn="1"/>
        </p:nvSpPr>
        <p:spPr bwMode="auto">
          <a:xfrm>
            <a:off x="549003" y="2637706"/>
            <a:ext cx="43924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defTabSz="1218987" eaLnBrk="1" hangingPunct="1"/>
            <a:r>
              <a:rPr lang="en-US" altLang="zh-CN" sz="2400" dirty="0" smtClean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  <a:t>2</a:t>
            </a:r>
            <a:r>
              <a:rPr lang="zh-CN" altLang="en-US" sz="24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、压力管理知识概述</a:t>
            </a:r>
            <a:endParaRPr lang="zh-CN" altLang="en-US" sz="24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28"/>
          <p:cNvSpPr txBox="1">
            <a:spLocks noChangeArrowheads="1"/>
          </p:cNvSpPr>
          <p:nvPr userDrawn="1"/>
        </p:nvSpPr>
        <p:spPr bwMode="auto">
          <a:xfrm>
            <a:off x="1269083" y="4293890"/>
            <a:ext cx="43924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defTabSz="1218987" eaLnBrk="1" hangingPunct="1"/>
            <a:r>
              <a:rPr lang="en-US" altLang="zh-CN" sz="2400" dirty="0" smtClean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  <a:t>3</a:t>
            </a:r>
            <a:r>
              <a:rPr lang="zh-CN" altLang="en-US" sz="24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、如何进行压力管理</a:t>
            </a:r>
            <a:endParaRPr lang="zh-CN" altLang="en-US" sz="24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28"/>
          <p:cNvSpPr txBox="1">
            <a:spLocks noChangeArrowheads="1"/>
          </p:cNvSpPr>
          <p:nvPr userDrawn="1"/>
        </p:nvSpPr>
        <p:spPr bwMode="auto">
          <a:xfrm>
            <a:off x="2637235" y="5518026"/>
            <a:ext cx="43924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defTabSz="1218987" eaLnBrk="1" hangingPunct="1"/>
            <a:r>
              <a:rPr lang="en-US" altLang="zh-CN" sz="2400" dirty="0" smtClean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  <a:t>4</a:t>
            </a:r>
            <a:r>
              <a:rPr lang="zh-CN" altLang="en-US" sz="24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、组织压力管理概述</a:t>
            </a:r>
            <a:endParaRPr lang="zh-CN" altLang="en-US" sz="24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椭圆 40"/>
          <p:cNvSpPr/>
          <p:nvPr userDrawn="1"/>
        </p:nvSpPr>
        <p:spPr>
          <a:xfrm>
            <a:off x="5013643" y="333450"/>
            <a:ext cx="1296000" cy="1296000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89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2" name="椭圆 41"/>
          <p:cNvSpPr/>
          <p:nvPr userDrawn="1"/>
        </p:nvSpPr>
        <p:spPr>
          <a:xfrm>
            <a:off x="5229147" y="2061642"/>
            <a:ext cx="1296000" cy="1296000"/>
          </a:xfrm>
          <a:prstGeom prst="ellipse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89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" name="矩形 44"/>
          <p:cNvSpPr/>
          <p:nvPr userDrawn="1"/>
        </p:nvSpPr>
        <p:spPr>
          <a:xfrm>
            <a:off x="115828" y="5879484"/>
            <a:ext cx="2003258" cy="850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目录页 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marL="0" marR="0" lvl="0" indent="0" algn="l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rPr>
              <a:t>CONTENTS PAGE 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266999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3"/>
          <p:cNvSpPr/>
          <p:nvPr userDrawn="1"/>
        </p:nvSpPr>
        <p:spPr>
          <a:xfrm flipH="1" flipV="1">
            <a:off x="10212000" y="0"/>
            <a:ext cx="1980000" cy="1980000"/>
          </a:xfrm>
          <a:custGeom>
            <a:avLst/>
            <a:gdLst/>
            <a:ahLst/>
            <a:cxnLst/>
            <a:rect l="l" t="t" r="r" b="b"/>
            <a:pathLst>
              <a:path w="1981200" h="1981200">
                <a:moveTo>
                  <a:pt x="0" y="0"/>
                </a:moveTo>
                <a:cubicBezTo>
                  <a:pt x="1094187" y="0"/>
                  <a:pt x="1981200" y="887013"/>
                  <a:pt x="1981200" y="1981200"/>
                </a:cubicBezTo>
                <a:lnTo>
                  <a:pt x="0" y="1981200"/>
                </a:lnTo>
                <a:close/>
              </a:path>
            </a:pathLst>
          </a:cu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defTabSz="1234440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10188742" y="314707"/>
            <a:ext cx="2003258" cy="850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过渡页 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marL="0" marR="0" lvl="0" indent="0" algn="r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TRANSITION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rPr>
              <a:t>PAGE 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302973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360云盘\02-个人资料\！PPT图片及版面资源\05-PPT精选插图\02-商务类\01-商务综合\look.com.ua-35720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3"/>
          <p:cNvSpPr txBox="1"/>
          <p:nvPr userDrawn="1"/>
        </p:nvSpPr>
        <p:spPr>
          <a:xfrm>
            <a:off x="723031" y="1000672"/>
            <a:ext cx="537296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zh-CN" altLang="en-US" sz="48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感谢您的阅读！</a:t>
            </a:r>
            <a:endParaRPr lang="zh-CN" altLang="en-US" sz="4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6102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 userDrawn="1"/>
        </p:nvSpPr>
        <p:spPr>
          <a:xfrm>
            <a:off x="333673" y="833320"/>
            <a:ext cx="215900" cy="2159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621515" y="833320"/>
            <a:ext cx="215900" cy="2159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909357" y="833320"/>
            <a:ext cx="215900" cy="215900"/>
          </a:xfrm>
          <a:prstGeom prst="ellipse">
            <a:avLst/>
          </a:prstGeom>
          <a:solidFill>
            <a:schemeClr val="bg1">
              <a:alpha val="8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1197199" y="833320"/>
            <a:ext cx="215900" cy="215900"/>
          </a:xfrm>
          <a:prstGeom prst="ellipse">
            <a:avLst/>
          </a:prstGeom>
          <a:solidFill>
            <a:schemeClr val="bg1">
              <a:alpha val="8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TextBox 28"/>
          <p:cNvSpPr txBox="1">
            <a:spLocks noChangeArrowheads="1"/>
          </p:cNvSpPr>
          <p:nvPr userDrawn="1"/>
        </p:nvSpPr>
        <p:spPr bwMode="auto">
          <a:xfrm>
            <a:off x="1629123" y="693490"/>
            <a:ext cx="36027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0" dirty="0" smtClean="0">
                <a:solidFill>
                  <a:schemeClr val="bg1">
                    <a:lumMod val="9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为什么需要压力管理</a:t>
            </a:r>
            <a:endParaRPr lang="zh-CN" altLang="en-US" sz="2400" b="0" dirty="0">
              <a:solidFill>
                <a:schemeClr val="bg1">
                  <a:lumMod val="9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1496146" y="6403419"/>
            <a:ext cx="2984673" cy="307777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1400" kern="12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正文</a:t>
            </a:r>
            <a:r>
              <a:rPr lang="en-US" altLang="zh-CN" sz="1400" kern="1200" baseline="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 . </a:t>
            </a:r>
            <a:r>
              <a:rPr lang="zh-CN" altLang="en-US" sz="1400" kern="1200" baseline="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第一章</a:t>
            </a:r>
            <a:endParaRPr lang="zh-CN" altLang="en-US" sz="1400" kern="12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07157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333673" y="833320"/>
            <a:ext cx="215900" cy="215900"/>
          </a:xfrm>
          <a:prstGeom prst="ellipse">
            <a:avLst/>
          </a:prstGeom>
          <a:solidFill>
            <a:schemeClr val="bg1">
              <a:alpha val="8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621515" y="833320"/>
            <a:ext cx="215900" cy="2159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909357" y="833320"/>
            <a:ext cx="215900" cy="215900"/>
          </a:xfrm>
          <a:prstGeom prst="ellipse">
            <a:avLst/>
          </a:prstGeom>
          <a:solidFill>
            <a:schemeClr val="bg1">
              <a:alpha val="8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1197199" y="833320"/>
            <a:ext cx="215900" cy="215900"/>
          </a:xfrm>
          <a:prstGeom prst="ellipse">
            <a:avLst/>
          </a:prstGeom>
          <a:solidFill>
            <a:schemeClr val="bg1">
              <a:alpha val="8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TextBox 28"/>
          <p:cNvSpPr txBox="1">
            <a:spLocks noChangeArrowheads="1"/>
          </p:cNvSpPr>
          <p:nvPr userDrawn="1"/>
        </p:nvSpPr>
        <p:spPr bwMode="auto">
          <a:xfrm>
            <a:off x="1629123" y="693490"/>
            <a:ext cx="36027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0" dirty="0" smtClean="0">
                <a:solidFill>
                  <a:schemeClr val="bg1">
                    <a:lumMod val="9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压力管理知识概述</a:t>
            </a:r>
            <a:endParaRPr lang="zh-CN" altLang="en-US" sz="2400" b="0" dirty="0">
              <a:solidFill>
                <a:schemeClr val="bg1">
                  <a:lumMod val="9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1496146" y="6403419"/>
            <a:ext cx="2984673" cy="307777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1400" kern="12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正文</a:t>
            </a:r>
            <a:r>
              <a:rPr lang="en-US" altLang="zh-CN" sz="1400" kern="1200" baseline="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 . </a:t>
            </a:r>
            <a:r>
              <a:rPr lang="zh-CN" altLang="en-US" sz="1400" kern="1200" baseline="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第二章</a:t>
            </a:r>
            <a:endParaRPr lang="zh-CN" altLang="en-US" sz="1400" kern="12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05409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 userDrawn="1"/>
        </p:nvSpPr>
        <p:spPr>
          <a:xfrm>
            <a:off x="333673" y="833320"/>
            <a:ext cx="215900" cy="215900"/>
          </a:xfrm>
          <a:prstGeom prst="ellipse">
            <a:avLst/>
          </a:prstGeom>
          <a:solidFill>
            <a:schemeClr val="bg1">
              <a:alpha val="8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621515" y="833320"/>
            <a:ext cx="215900" cy="215900"/>
          </a:xfrm>
          <a:prstGeom prst="ellipse">
            <a:avLst/>
          </a:prstGeom>
          <a:solidFill>
            <a:schemeClr val="bg1">
              <a:alpha val="8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909357" y="833320"/>
            <a:ext cx="215900" cy="2159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1197199" y="833320"/>
            <a:ext cx="215900" cy="215900"/>
          </a:xfrm>
          <a:prstGeom prst="ellipse">
            <a:avLst/>
          </a:prstGeom>
          <a:solidFill>
            <a:schemeClr val="bg1">
              <a:alpha val="8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TextBox 28"/>
          <p:cNvSpPr txBox="1">
            <a:spLocks noChangeArrowheads="1"/>
          </p:cNvSpPr>
          <p:nvPr userDrawn="1"/>
        </p:nvSpPr>
        <p:spPr bwMode="auto">
          <a:xfrm>
            <a:off x="1629123" y="693490"/>
            <a:ext cx="36027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0" dirty="0" smtClean="0">
                <a:solidFill>
                  <a:schemeClr val="bg1">
                    <a:lumMod val="9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如何进行压力管理</a:t>
            </a:r>
            <a:endParaRPr lang="zh-CN" altLang="en-US" sz="2400" b="0" dirty="0">
              <a:solidFill>
                <a:schemeClr val="bg1">
                  <a:lumMod val="9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496146" y="6403419"/>
            <a:ext cx="2984673" cy="307777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1400" kern="12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正文</a:t>
            </a:r>
            <a:r>
              <a:rPr lang="en-US" altLang="zh-CN" sz="1400" kern="1200" baseline="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 . </a:t>
            </a:r>
            <a:r>
              <a:rPr lang="zh-CN" altLang="en-US" sz="1400" kern="1200" baseline="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第三章</a:t>
            </a:r>
            <a:endParaRPr lang="zh-CN" altLang="en-US" sz="1400" kern="12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76102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 userDrawn="1"/>
        </p:nvSpPr>
        <p:spPr>
          <a:xfrm>
            <a:off x="333673" y="833320"/>
            <a:ext cx="215900" cy="215900"/>
          </a:xfrm>
          <a:prstGeom prst="ellipse">
            <a:avLst/>
          </a:prstGeom>
          <a:solidFill>
            <a:schemeClr val="bg1">
              <a:alpha val="8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621515" y="833320"/>
            <a:ext cx="215900" cy="215900"/>
          </a:xfrm>
          <a:prstGeom prst="ellipse">
            <a:avLst/>
          </a:prstGeom>
          <a:solidFill>
            <a:schemeClr val="bg1">
              <a:alpha val="8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909357" y="833320"/>
            <a:ext cx="215900" cy="215900"/>
          </a:xfrm>
          <a:prstGeom prst="ellipse">
            <a:avLst/>
          </a:prstGeom>
          <a:solidFill>
            <a:schemeClr val="bg1">
              <a:alpha val="8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1197199" y="833320"/>
            <a:ext cx="215900" cy="2159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/>
          </a:p>
        </p:txBody>
      </p:sp>
      <p:sp>
        <p:nvSpPr>
          <p:cNvPr id="12" name="TextBox 28"/>
          <p:cNvSpPr txBox="1">
            <a:spLocks noChangeArrowheads="1"/>
          </p:cNvSpPr>
          <p:nvPr userDrawn="1"/>
        </p:nvSpPr>
        <p:spPr bwMode="auto">
          <a:xfrm>
            <a:off x="1629123" y="693490"/>
            <a:ext cx="36027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0" dirty="0" smtClean="0">
                <a:solidFill>
                  <a:schemeClr val="bg1">
                    <a:lumMod val="9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组织压力管理概述</a:t>
            </a:r>
            <a:endParaRPr lang="zh-CN" altLang="en-US" sz="2400" b="0" dirty="0">
              <a:solidFill>
                <a:schemeClr val="bg1">
                  <a:lumMod val="9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1496146" y="6403419"/>
            <a:ext cx="2984673" cy="307777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1400" kern="12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正文</a:t>
            </a:r>
            <a:r>
              <a:rPr lang="en-US" altLang="zh-CN" sz="1400" kern="1200" baseline="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 . </a:t>
            </a:r>
            <a:r>
              <a:rPr lang="zh-CN" altLang="en-US" sz="1400" kern="1200" baseline="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第四章</a:t>
            </a:r>
            <a:endParaRPr lang="zh-CN" altLang="en-US" sz="1400" kern="12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2147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96118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00000"/>
            </a:gs>
            <a:gs pos="50000">
              <a:srgbClr val="820000"/>
            </a:gs>
            <a:gs pos="100000">
              <a:srgbClr val="5C0000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" y="674574"/>
            <a:ext cx="12192000" cy="5563531"/>
          </a:xfrm>
          <a:custGeom>
            <a:avLst/>
            <a:gdLst/>
            <a:ahLst/>
            <a:cxnLst/>
            <a:rect l="l" t="t" r="r" b="b"/>
            <a:pathLst>
              <a:path w="12192000" h="5563531">
                <a:moveTo>
                  <a:pt x="0" y="522972"/>
                </a:moveTo>
                <a:lnTo>
                  <a:pt x="12192000" y="522972"/>
                </a:lnTo>
                <a:lnTo>
                  <a:pt x="12192000" y="5563531"/>
                </a:lnTo>
                <a:lnTo>
                  <a:pt x="0" y="5563531"/>
                </a:lnTo>
                <a:close/>
                <a:moveTo>
                  <a:pt x="7106493" y="0"/>
                </a:moveTo>
                <a:lnTo>
                  <a:pt x="12192000" y="0"/>
                </a:lnTo>
                <a:lnTo>
                  <a:pt x="12192000" y="522971"/>
                </a:lnTo>
                <a:lnTo>
                  <a:pt x="7106493" y="522971"/>
                </a:lnTo>
                <a:lnTo>
                  <a:pt x="6602437" y="522971"/>
                </a:lnTo>
                <a:close/>
              </a:path>
            </a:pathLst>
          </a:cu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34440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476995" y="6372641"/>
            <a:ext cx="896441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en-US" altLang="zh-CN" sz="1800" kern="1200" dirty="0" smtClean="0">
                <a:solidFill>
                  <a:schemeClr val="bg1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LOGO</a:t>
            </a:r>
            <a:endParaRPr lang="zh-CN" altLang="en-US" sz="1800" kern="1200" dirty="0">
              <a:solidFill>
                <a:schemeClr val="bg1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1373437" y="6449307"/>
            <a:ext cx="0" cy="216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 userDrawn="1"/>
        </p:nvSpPr>
        <p:spPr>
          <a:xfrm>
            <a:off x="10630123" y="6372641"/>
            <a:ext cx="1093568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400">
                <a:solidFill>
                  <a:schemeClr val="bg1">
                    <a:lumMod val="75000"/>
                  </a:schemeClr>
                </a:solidFill>
              </a:rPr>
              <a:pPr algn="ctr">
                <a:defRPr/>
              </a:pPr>
              <a:t>‹#›</a:t>
            </a:fld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</a:rPr>
              <a:t>  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3249252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60" r:id="rId3"/>
    <p:sldLayoutId id="2147483650" r:id="rId4"/>
    <p:sldLayoutId id="2147483652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jpg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8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8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8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8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8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417423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为什么会有压力？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404608" y="1627837"/>
            <a:ext cx="7821283" cy="532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生容易，活容易，生活不容易</a:t>
            </a:r>
            <a:r>
              <a:rPr lang="en-US" altLang="zh-CN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en-US" altLang="zh-CN" sz="22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2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压力山大”</a:t>
            </a:r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普遍存在。</a:t>
            </a:r>
          </a:p>
        </p:txBody>
      </p:sp>
      <p:sp>
        <p:nvSpPr>
          <p:cNvPr id="4" name="矩形 3"/>
          <p:cNvSpPr/>
          <p:nvPr/>
        </p:nvSpPr>
        <p:spPr>
          <a:xfrm>
            <a:off x="404608" y="2304576"/>
            <a:ext cx="7821283" cy="3607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1-3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喝奶粉，压力大，有木有？（土奶粉有毒，洋奶粉太贵）</a:t>
            </a:r>
          </a:p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4-6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防意外，压力大，有木有？（既怕无辜被砍，又怕老师虐待）</a:t>
            </a:r>
          </a:p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7-12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补习班，压力大，有木有？（周六奥数英语，周日琴棋书画）</a:t>
            </a:r>
          </a:p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13-18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考大学，压力大，有木有？（千军万马独木桥，狭路相逢）</a:t>
            </a:r>
          </a:p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19-22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各种证，压力大，有木有？（考研考证考公仆，为了就业）</a:t>
            </a:r>
          </a:p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23-25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找工作，压力大，有木有？（必须名牌毕业，至少两年经验）</a:t>
            </a:r>
          </a:p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26-30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干事业，压力大，有木有？（加班没日没夜，健康越来越差）</a:t>
            </a:r>
          </a:p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31-50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养全家，压力大，有木有？（孩子妻子老子，房子车子票子）</a:t>
            </a:r>
          </a:p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51-70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被啃老，压力大，有木有？（从前养儿防老，现在养儿到老）</a:t>
            </a:r>
          </a:p>
        </p:txBody>
      </p:sp>
      <p:pic>
        <p:nvPicPr>
          <p:cNvPr id="31" name="Picture 3" descr="F:\360云盘\03-doing\课件升级\267874-13091013092112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320553" y="1468845"/>
            <a:ext cx="3526387" cy="447531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2986205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为什么会有压力？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7749803" y="1917626"/>
            <a:ext cx="3744416" cy="3744416"/>
            <a:chOff x="3851920" y="836712"/>
            <a:chExt cx="3744416" cy="3744416"/>
          </a:xfrm>
        </p:grpSpPr>
        <p:grpSp>
          <p:nvGrpSpPr>
            <p:cNvPr id="48" name="组合 47"/>
            <p:cNvGrpSpPr/>
            <p:nvPr/>
          </p:nvGrpSpPr>
          <p:grpSpPr>
            <a:xfrm>
              <a:off x="3851920" y="836712"/>
              <a:ext cx="3744416" cy="3744416"/>
              <a:chOff x="3851920" y="836712"/>
              <a:chExt cx="3744416" cy="3744416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3851920" y="836712"/>
                <a:ext cx="3744416" cy="3744416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6C922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grpSp>
            <p:nvGrpSpPr>
              <p:cNvPr id="51" name="组合 50"/>
              <p:cNvGrpSpPr/>
              <p:nvPr/>
            </p:nvGrpSpPr>
            <p:grpSpPr>
              <a:xfrm>
                <a:off x="4004500" y="989292"/>
                <a:ext cx="3439257" cy="3439257"/>
                <a:chOff x="2758018" y="1768555"/>
                <a:chExt cx="3439257" cy="3439257"/>
              </a:xfrm>
              <a:effectLst>
                <a:outerShdw blurRad="25400" sx="101000" sy="101000" algn="ctr" rotWithShape="0">
                  <a:srgbClr val="4F81BD">
                    <a:lumMod val="50000"/>
                    <a:alpha val="21000"/>
                  </a:srgbClr>
                </a:outerShdw>
              </a:effectLst>
            </p:grpSpPr>
            <p:sp>
              <p:nvSpPr>
                <p:cNvPr id="52" name="任意多边形 51"/>
                <p:cNvSpPr/>
                <p:nvPr/>
              </p:nvSpPr>
              <p:spPr>
                <a:xfrm>
                  <a:off x="2783515" y="1768555"/>
                  <a:ext cx="3413760" cy="3413760"/>
                </a:xfrm>
                <a:custGeom>
                  <a:avLst/>
                  <a:gdLst>
                    <a:gd name="connsiteX0" fmla="*/ 1706880 w 3413760"/>
                    <a:gd name="connsiteY0" fmla="*/ 0 h 3413760"/>
                    <a:gd name="connsiteX1" fmla="*/ 3413760 w 3413760"/>
                    <a:gd name="connsiteY1" fmla="*/ 1706880 h 3413760"/>
                    <a:gd name="connsiteX2" fmla="*/ 1706880 w 3413760"/>
                    <a:gd name="connsiteY2" fmla="*/ 1706880 h 3413760"/>
                    <a:gd name="connsiteX3" fmla="*/ 1706880 w 3413760"/>
                    <a:gd name="connsiteY3" fmla="*/ 0 h 3413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13760" h="3413760">
                      <a:moveTo>
                        <a:pt x="1706880" y="0"/>
                      </a:moveTo>
                      <a:cubicBezTo>
                        <a:pt x="2649564" y="0"/>
                        <a:pt x="3413760" y="764196"/>
                        <a:pt x="3413760" y="1706880"/>
                      </a:cubicBezTo>
                      <a:lnTo>
                        <a:pt x="1706880" y="1706880"/>
                      </a:lnTo>
                      <a:lnTo>
                        <a:pt x="1706880" y="0"/>
                      </a:lnTo>
                      <a:close/>
                    </a:path>
                  </a:pathLst>
                </a:custGeom>
                <a:blipFill dpi="0" rotWithShape="1">
                  <a:blip r:embed="rId2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a:blipFill>
                <a:ln w="25400" cap="flat" cmpd="sng" algn="ctr">
                  <a:solidFill>
                    <a:sysClr val="window" lastClr="FFFFFF">
                      <a:hueOff val="0"/>
                      <a:satOff val="0"/>
                      <a:lumOff val="0"/>
                      <a:alphaOff val="0"/>
                    </a:sysClr>
                  </a:solidFill>
                  <a:prstDash val="solid"/>
                </a:ln>
                <a:effectLst/>
              </p:spPr>
              <p:txBody>
                <a:bodyPr spcFirstLastPara="0" vert="horz" wrap="square" lIns="1796695" tIns="682345" rIns="458825" bIns="1817016" numCol="1" spcCol="1270" anchor="ctr" anchorCtr="0">
                  <a:noAutofit/>
                </a:bodyPr>
                <a:lstStyle/>
                <a:p>
                  <a:pPr marL="0" marR="0" lvl="0" indent="0" algn="ctr" defTabSz="177800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40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53" name="任意多边形 52"/>
                <p:cNvSpPr/>
                <p:nvPr/>
              </p:nvSpPr>
              <p:spPr>
                <a:xfrm>
                  <a:off x="2781464" y="1794052"/>
                  <a:ext cx="3413760" cy="3413760"/>
                </a:xfrm>
                <a:custGeom>
                  <a:avLst/>
                  <a:gdLst>
                    <a:gd name="connsiteX0" fmla="*/ 3413760 w 3413760"/>
                    <a:gd name="connsiteY0" fmla="*/ 1706880 h 3413760"/>
                    <a:gd name="connsiteX1" fmla="*/ 1706880 w 3413760"/>
                    <a:gd name="connsiteY1" fmla="*/ 3413760 h 3413760"/>
                    <a:gd name="connsiteX2" fmla="*/ 1706880 w 3413760"/>
                    <a:gd name="connsiteY2" fmla="*/ 1706880 h 3413760"/>
                    <a:gd name="connsiteX3" fmla="*/ 3413760 w 3413760"/>
                    <a:gd name="connsiteY3" fmla="*/ 1706880 h 3413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13760" h="3413760">
                      <a:moveTo>
                        <a:pt x="3413760" y="1706880"/>
                      </a:moveTo>
                      <a:cubicBezTo>
                        <a:pt x="3413760" y="2649564"/>
                        <a:pt x="2649564" y="3413760"/>
                        <a:pt x="1706880" y="3413760"/>
                      </a:cubicBezTo>
                      <a:lnTo>
                        <a:pt x="1706880" y="1706880"/>
                      </a:lnTo>
                      <a:lnTo>
                        <a:pt x="3413760" y="1706880"/>
                      </a:lnTo>
                      <a:close/>
                    </a:path>
                  </a:pathLst>
                </a:custGeom>
                <a:blipFill dpi="0"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a:blipFill>
                <a:ln w="25400" cap="flat" cmpd="sng" algn="ctr">
                  <a:solidFill>
                    <a:sysClr val="window" lastClr="FFFFFF">
                      <a:hueOff val="0"/>
                      <a:satOff val="0"/>
                      <a:lumOff val="0"/>
                      <a:alphaOff val="0"/>
                    </a:sysClr>
                  </a:solidFill>
                  <a:prstDash val="solid"/>
                </a:ln>
                <a:effectLst/>
              </p:spPr>
              <p:txBody>
                <a:bodyPr spcFirstLastPara="0" vert="horz" wrap="square" lIns="1849120" tIns="1849120" rIns="467360" bIns="711201" numCol="1" spcCol="1270" anchor="ctr" anchorCtr="0">
                  <a:noAutofit/>
                </a:bodyPr>
                <a:lstStyle/>
                <a:p>
                  <a:pPr marL="0" marR="0" lvl="0" indent="0" algn="ctr" defTabSz="284480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64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54" name="任意多边形 53"/>
                <p:cNvSpPr/>
                <p:nvPr/>
              </p:nvSpPr>
              <p:spPr>
                <a:xfrm>
                  <a:off x="2758018" y="1794052"/>
                  <a:ext cx="3413760" cy="3413760"/>
                </a:xfrm>
                <a:custGeom>
                  <a:avLst/>
                  <a:gdLst>
                    <a:gd name="connsiteX0" fmla="*/ 1706880 w 3413760"/>
                    <a:gd name="connsiteY0" fmla="*/ 3413760 h 3413760"/>
                    <a:gd name="connsiteX1" fmla="*/ 0 w 3413760"/>
                    <a:gd name="connsiteY1" fmla="*/ 1706880 h 3413760"/>
                    <a:gd name="connsiteX2" fmla="*/ 1706880 w 3413760"/>
                    <a:gd name="connsiteY2" fmla="*/ 1706880 h 3413760"/>
                    <a:gd name="connsiteX3" fmla="*/ 1706880 w 3413760"/>
                    <a:gd name="connsiteY3" fmla="*/ 3413760 h 3413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13760" h="3413760">
                      <a:moveTo>
                        <a:pt x="1706880" y="3413760"/>
                      </a:moveTo>
                      <a:cubicBezTo>
                        <a:pt x="764196" y="3413760"/>
                        <a:pt x="0" y="2649564"/>
                        <a:pt x="0" y="1706880"/>
                      </a:cubicBezTo>
                      <a:lnTo>
                        <a:pt x="1706880" y="1706880"/>
                      </a:lnTo>
                      <a:lnTo>
                        <a:pt x="1706880" y="3413760"/>
                      </a:lnTo>
                      <a:close/>
                    </a:path>
                  </a:pathLst>
                </a:custGeom>
                <a:blipFill dpi="0" rotWithShape="1">
                  <a:blip r:embed="rId4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a:blipFill>
                <a:ln w="25400" cap="flat" cmpd="sng" algn="ctr">
                  <a:solidFill>
                    <a:sysClr val="window" lastClr="FFFFFF">
                      <a:hueOff val="0"/>
                      <a:satOff val="0"/>
                      <a:lumOff val="0"/>
                      <a:alphaOff val="0"/>
                    </a:sysClr>
                  </a:solidFill>
                  <a:prstDash val="solid"/>
                </a:ln>
                <a:effectLst/>
              </p:spPr>
              <p:txBody>
                <a:bodyPr spcFirstLastPara="0" vert="horz" wrap="square" lIns="436880" tIns="1818640" rIns="1818640" bIns="680721" numCol="1" spcCol="1270" anchor="ctr" anchorCtr="0">
                  <a:noAutofit/>
                </a:bodyPr>
                <a:lstStyle/>
                <a:p>
                  <a:pPr marL="0" marR="0" lvl="0" indent="0" algn="ctr" defTabSz="177800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40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55" name="任意多边形 54"/>
                <p:cNvSpPr/>
                <p:nvPr/>
              </p:nvSpPr>
              <p:spPr>
                <a:xfrm>
                  <a:off x="2758018" y="1770606"/>
                  <a:ext cx="3413760" cy="3413760"/>
                </a:xfrm>
                <a:custGeom>
                  <a:avLst/>
                  <a:gdLst>
                    <a:gd name="connsiteX0" fmla="*/ 0 w 3413760"/>
                    <a:gd name="connsiteY0" fmla="*/ 1706880 h 3413760"/>
                    <a:gd name="connsiteX1" fmla="*/ 1706880 w 3413760"/>
                    <a:gd name="connsiteY1" fmla="*/ 0 h 3413760"/>
                    <a:gd name="connsiteX2" fmla="*/ 1706880 w 3413760"/>
                    <a:gd name="connsiteY2" fmla="*/ 1706880 h 3413760"/>
                    <a:gd name="connsiteX3" fmla="*/ 0 w 3413760"/>
                    <a:gd name="connsiteY3" fmla="*/ 1706880 h 3413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13760" h="3413760">
                      <a:moveTo>
                        <a:pt x="0" y="1706880"/>
                      </a:moveTo>
                      <a:cubicBezTo>
                        <a:pt x="0" y="764196"/>
                        <a:pt x="764196" y="0"/>
                        <a:pt x="1706880" y="0"/>
                      </a:cubicBezTo>
                      <a:lnTo>
                        <a:pt x="1706880" y="1706880"/>
                      </a:lnTo>
                      <a:lnTo>
                        <a:pt x="0" y="1706880"/>
                      </a:lnTo>
                      <a:close/>
                    </a:path>
                  </a:pathLst>
                </a:custGeom>
                <a:blipFill dpi="0" rotWithShape="1">
                  <a:blip r:embed="rId5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a:blipFill>
                <a:ln w="25400" cap="flat" cmpd="sng" algn="ctr">
                  <a:solidFill>
                    <a:sysClr val="window" lastClr="FFFFFF">
                      <a:hueOff val="0"/>
                      <a:satOff val="0"/>
                      <a:lumOff val="0"/>
                      <a:alphaOff val="0"/>
                    </a:sysClr>
                  </a:solidFill>
                  <a:prstDash val="solid"/>
                </a:ln>
                <a:effectLst/>
              </p:spPr>
              <p:txBody>
                <a:bodyPr spcFirstLastPara="0" vert="horz" wrap="square" lIns="436880" tIns="680720" rIns="1818640" bIns="1818641" numCol="1" spcCol="1270" anchor="ctr" anchorCtr="0">
                  <a:noAutofit/>
                </a:bodyPr>
                <a:lstStyle/>
                <a:p>
                  <a:pPr marL="0" marR="0" lvl="0" indent="0" algn="ctr" defTabSz="177800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4000" b="0" i="0" u="none" strike="noStrike" kern="0" cap="none" spc="0" normalizeH="0" baseline="0" noProof="0" smtClean="0">
                    <a:ln>
                      <a:noFill/>
                    </a:ln>
                    <a:blipFill dpi="0" rotWithShape="1"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a:blip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</p:grpSp>
        </p:grpSp>
        <p:sp>
          <p:nvSpPr>
            <p:cNvPr id="49" name="椭圆 48"/>
            <p:cNvSpPr/>
            <p:nvPr/>
          </p:nvSpPr>
          <p:spPr>
            <a:xfrm>
              <a:off x="4968044" y="1952836"/>
              <a:ext cx="1512168" cy="1512168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外部压力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629123" y="2242497"/>
            <a:ext cx="7020000" cy="3277199"/>
            <a:chOff x="611560" y="1735977"/>
            <a:chExt cx="7020000" cy="3277199"/>
          </a:xfrm>
        </p:grpSpPr>
        <p:cxnSp>
          <p:nvCxnSpPr>
            <p:cNvPr id="57" name="直接连接符 56"/>
            <p:cNvCxnSpPr/>
            <p:nvPr/>
          </p:nvCxnSpPr>
          <p:spPr>
            <a:xfrm>
              <a:off x="611560" y="1735977"/>
              <a:ext cx="6732000" cy="0"/>
            </a:xfrm>
            <a:prstGeom prst="line">
              <a:avLst/>
            </a:prstGeom>
            <a:noFill/>
            <a:ln w="12700" cap="flat" cmpd="sng" algn="ctr">
              <a:solidFill>
                <a:srgbClr val="F6C922"/>
              </a:solidFill>
              <a:prstDash val="solid"/>
            </a:ln>
            <a:effectLst/>
          </p:spPr>
        </p:cxnSp>
        <p:cxnSp>
          <p:nvCxnSpPr>
            <p:cNvPr id="58" name="直接连接符 57"/>
            <p:cNvCxnSpPr/>
            <p:nvPr/>
          </p:nvCxnSpPr>
          <p:spPr>
            <a:xfrm>
              <a:off x="611560" y="2555277"/>
              <a:ext cx="6120000" cy="0"/>
            </a:xfrm>
            <a:prstGeom prst="line">
              <a:avLst/>
            </a:prstGeom>
            <a:noFill/>
            <a:ln w="12700" cap="flat" cmpd="sng" algn="ctr">
              <a:solidFill>
                <a:srgbClr val="F6C922"/>
              </a:solidFill>
              <a:prstDash val="solid"/>
            </a:ln>
            <a:effectLst/>
          </p:spPr>
        </p:cxnSp>
        <p:cxnSp>
          <p:nvCxnSpPr>
            <p:cNvPr id="59" name="直接连接符 58"/>
            <p:cNvCxnSpPr/>
            <p:nvPr/>
          </p:nvCxnSpPr>
          <p:spPr>
            <a:xfrm>
              <a:off x="611560" y="3374577"/>
              <a:ext cx="5976000" cy="0"/>
            </a:xfrm>
            <a:prstGeom prst="line">
              <a:avLst/>
            </a:prstGeom>
            <a:noFill/>
            <a:ln w="12700" cap="flat" cmpd="sng" algn="ctr">
              <a:solidFill>
                <a:srgbClr val="F6C922"/>
              </a:solidFill>
              <a:prstDash val="solid"/>
            </a:ln>
            <a:effectLst/>
          </p:spPr>
        </p:cxnSp>
        <p:cxnSp>
          <p:nvCxnSpPr>
            <p:cNvPr id="60" name="直接连接符 59"/>
            <p:cNvCxnSpPr/>
            <p:nvPr/>
          </p:nvCxnSpPr>
          <p:spPr>
            <a:xfrm>
              <a:off x="611560" y="4193877"/>
              <a:ext cx="6192000" cy="0"/>
            </a:xfrm>
            <a:prstGeom prst="line">
              <a:avLst/>
            </a:prstGeom>
            <a:noFill/>
            <a:ln w="12700" cap="flat" cmpd="sng" algn="ctr">
              <a:solidFill>
                <a:srgbClr val="F6C922"/>
              </a:solidFill>
              <a:prstDash val="solid"/>
            </a:ln>
            <a:effectLst/>
          </p:spPr>
        </p:cxnSp>
        <p:cxnSp>
          <p:nvCxnSpPr>
            <p:cNvPr id="61" name="直接连接符 60"/>
            <p:cNvCxnSpPr/>
            <p:nvPr/>
          </p:nvCxnSpPr>
          <p:spPr>
            <a:xfrm>
              <a:off x="611560" y="5013176"/>
              <a:ext cx="7020000" cy="0"/>
            </a:xfrm>
            <a:prstGeom prst="line">
              <a:avLst/>
            </a:prstGeom>
            <a:noFill/>
            <a:ln w="12700" cap="flat" cmpd="sng" algn="ctr">
              <a:solidFill>
                <a:srgbClr val="F6C922"/>
              </a:solidFill>
              <a:prstDash val="solid"/>
            </a:ln>
            <a:effectLst/>
          </p:spPr>
        </p:cxnSp>
      </p:grpSp>
      <p:grpSp>
        <p:nvGrpSpPr>
          <p:cNvPr id="62" name="组合 61"/>
          <p:cNvGrpSpPr/>
          <p:nvPr/>
        </p:nvGrpSpPr>
        <p:grpSpPr>
          <a:xfrm>
            <a:off x="765027" y="2297497"/>
            <a:ext cx="7162852" cy="732508"/>
            <a:chOff x="765027" y="2297497"/>
            <a:chExt cx="7162852" cy="732508"/>
          </a:xfrm>
        </p:grpSpPr>
        <p:sp>
          <p:nvSpPr>
            <p:cNvPr id="63" name="TextBox 62"/>
            <p:cNvSpPr txBox="1"/>
            <p:nvPr/>
          </p:nvSpPr>
          <p:spPr>
            <a:xfrm>
              <a:off x="2563640" y="2297497"/>
              <a:ext cx="5364239" cy="7325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1218987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①经济负担大（房贷等）；②家务负担大（上有老下有小）；③家庭矛盾；④人生大事（婚孕、子女求学等）</a:t>
              </a:r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765027" y="2393689"/>
              <a:ext cx="539859" cy="540125"/>
              <a:chOff x="9395349" y="3909884"/>
              <a:chExt cx="540000" cy="540000"/>
            </a:xfrm>
          </p:grpSpPr>
          <p:sp>
            <p:nvSpPr>
              <p:cNvPr id="66" name="椭圆 65"/>
              <p:cNvSpPr/>
              <p:nvPr/>
            </p:nvSpPr>
            <p:spPr bwMode="auto">
              <a:xfrm>
                <a:off x="9395349" y="3909884"/>
                <a:ext cx="540000" cy="540000"/>
              </a:xfrm>
              <a:prstGeom prst="ellipse">
                <a:avLst/>
              </a:prstGeom>
              <a:solidFill>
                <a:srgbClr val="FFC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defTabSz="110523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  <p:sp>
            <p:nvSpPr>
              <p:cNvPr id="67" name="TextBox 66"/>
              <p:cNvSpPr txBox="1"/>
              <p:nvPr/>
            </p:nvSpPr>
            <p:spPr>
              <a:xfrm>
                <a:off x="9395349" y="3949051"/>
                <a:ext cx="52770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01</a:t>
                </a:r>
                <a:endPara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sp>
          <p:nvSpPr>
            <p:cNvPr id="65" name="TextBox 10"/>
            <p:cNvSpPr>
              <a:spLocks noChangeArrowheads="1"/>
            </p:cNvSpPr>
            <p:nvPr/>
          </p:nvSpPr>
          <p:spPr bwMode="auto">
            <a:xfrm>
              <a:off x="1629123" y="2309808"/>
              <a:ext cx="93451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家庭压力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765027" y="3111471"/>
            <a:ext cx="6480720" cy="732508"/>
            <a:chOff x="765027" y="3111471"/>
            <a:chExt cx="6480720" cy="732508"/>
          </a:xfrm>
        </p:grpSpPr>
        <p:grpSp>
          <p:nvGrpSpPr>
            <p:cNvPr id="69" name="组合 68"/>
            <p:cNvGrpSpPr/>
            <p:nvPr/>
          </p:nvGrpSpPr>
          <p:grpSpPr>
            <a:xfrm>
              <a:off x="765027" y="3207663"/>
              <a:ext cx="539859" cy="540125"/>
              <a:chOff x="9395349" y="3909884"/>
              <a:chExt cx="540000" cy="540000"/>
            </a:xfrm>
          </p:grpSpPr>
          <p:sp>
            <p:nvSpPr>
              <p:cNvPr id="72" name="椭圆 71"/>
              <p:cNvSpPr/>
              <p:nvPr/>
            </p:nvSpPr>
            <p:spPr bwMode="auto">
              <a:xfrm>
                <a:off x="9395349" y="3909884"/>
                <a:ext cx="540000" cy="540000"/>
              </a:xfrm>
              <a:prstGeom prst="ellipse">
                <a:avLst/>
              </a:prstGeom>
              <a:solidFill>
                <a:srgbClr val="F6C92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defTabSz="110523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  <p:sp>
            <p:nvSpPr>
              <p:cNvPr id="73" name="TextBox 72"/>
              <p:cNvSpPr txBox="1"/>
              <p:nvPr/>
            </p:nvSpPr>
            <p:spPr>
              <a:xfrm>
                <a:off x="9395349" y="3949051"/>
                <a:ext cx="52770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02</a:t>
                </a:r>
                <a:endPara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sp>
          <p:nvSpPr>
            <p:cNvPr id="70" name="TextBox 69"/>
            <p:cNvSpPr txBox="1"/>
            <p:nvPr/>
          </p:nvSpPr>
          <p:spPr>
            <a:xfrm>
              <a:off x="2564265" y="3111471"/>
              <a:ext cx="4681482" cy="7325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1218987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①工作超负荷；②工作要求高（甚至苛刻、挑剔等）；③职业发展不顺；④人际关系紧张等</a:t>
              </a:r>
            </a:p>
          </p:txBody>
        </p:sp>
        <p:sp>
          <p:nvSpPr>
            <p:cNvPr id="71" name="TextBox 10"/>
            <p:cNvSpPr>
              <a:spLocks noChangeArrowheads="1"/>
            </p:cNvSpPr>
            <p:nvPr/>
          </p:nvSpPr>
          <p:spPr bwMode="auto">
            <a:xfrm>
              <a:off x="1629747" y="3123782"/>
              <a:ext cx="93451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工作压力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765027" y="3949616"/>
            <a:ext cx="6480720" cy="707886"/>
            <a:chOff x="765027" y="3949616"/>
            <a:chExt cx="6480720" cy="707886"/>
          </a:xfrm>
        </p:grpSpPr>
        <p:grpSp>
          <p:nvGrpSpPr>
            <p:cNvPr id="75" name="组合 74"/>
            <p:cNvGrpSpPr/>
            <p:nvPr/>
          </p:nvGrpSpPr>
          <p:grpSpPr>
            <a:xfrm>
              <a:off x="765027" y="4033497"/>
              <a:ext cx="539859" cy="540125"/>
              <a:chOff x="9395349" y="3909884"/>
              <a:chExt cx="540000" cy="540000"/>
            </a:xfrm>
          </p:grpSpPr>
          <p:sp>
            <p:nvSpPr>
              <p:cNvPr id="78" name="椭圆 77"/>
              <p:cNvSpPr/>
              <p:nvPr/>
            </p:nvSpPr>
            <p:spPr bwMode="auto">
              <a:xfrm>
                <a:off x="9395349" y="3909884"/>
                <a:ext cx="540000" cy="540000"/>
              </a:xfrm>
              <a:prstGeom prst="ellipse">
                <a:avLst/>
              </a:prstGeom>
              <a:solidFill>
                <a:srgbClr val="FFC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defTabSz="110523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  <p:sp>
            <p:nvSpPr>
              <p:cNvPr id="79" name="TextBox 78"/>
              <p:cNvSpPr txBox="1"/>
              <p:nvPr/>
            </p:nvSpPr>
            <p:spPr>
              <a:xfrm>
                <a:off x="9395349" y="3949051"/>
                <a:ext cx="52770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03</a:t>
                </a:r>
                <a:endPara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sp>
          <p:nvSpPr>
            <p:cNvPr id="76" name="TextBox 75"/>
            <p:cNvSpPr txBox="1"/>
            <p:nvPr/>
          </p:nvSpPr>
          <p:spPr>
            <a:xfrm>
              <a:off x="2564265" y="3952886"/>
              <a:ext cx="4681482" cy="701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1218987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①很难快速适应或跟上社会的变革和发展，落后于时代。</a:t>
              </a:r>
            </a:p>
          </p:txBody>
        </p:sp>
        <p:sp>
          <p:nvSpPr>
            <p:cNvPr id="77" name="TextBox 10"/>
            <p:cNvSpPr>
              <a:spLocks noChangeArrowheads="1"/>
            </p:cNvSpPr>
            <p:nvPr/>
          </p:nvSpPr>
          <p:spPr bwMode="auto">
            <a:xfrm>
              <a:off x="1629747" y="3949616"/>
              <a:ext cx="93451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社会压力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765027" y="4761688"/>
            <a:ext cx="6984776" cy="732508"/>
            <a:chOff x="765027" y="4761688"/>
            <a:chExt cx="6984776" cy="732508"/>
          </a:xfrm>
        </p:grpSpPr>
        <p:grpSp>
          <p:nvGrpSpPr>
            <p:cNvPr id="81" name="组合 80"/>
            <p:cNvGrpSpPr/>
            <p:nvPr/>
          </p:nvGrpSpPr>
          <p:grpSpPr>
            <a:xfrm>
              <a:off x="765027" y="4857880"/>
              <a:ext cx="539859" cy="540125"/>
              <a:chOff x="9395349" y="3909884"/>
              <a:chExt cx="540000" cy="540000"/>
            </a:xfrm>
          </p:grpSpPr>
          <p:sp>
            <p:nvSpPr>
              <p:cNvPr id="84" name="椭圆 83"/>
              <p:cNvSpPr/>
              <p:nvPr/>
            </p:nvSpPr>
            <p:spPr bwMode="auto">
              <a:xfrm>
                <a:off x="9395349" y="3909884"/>
                <a:ext cx="540000" cy="540000"/>
              </a:xfrm>
              <a:prstGeom prst="ellipse">
                <a:avLst/>
              </a:prstGeom>
              <a:solidFill>
                <a:srgbClr val="FFC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defTabSz="110523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  <p:sp>
            <p:nvSpPr>
              <p:cNvPr id="85" name="TextBox 84"/>
              <p:cNvSpPr txBox="1"/>
              <p:nvPr/>
            </p:nvSpPr>
            <p:spPr>
              <a:xfrm>
                <a:off x="9395349" y="3935144"/>
                <a:ext cx="52770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04</a:t>
                </a:r>
                <a:endPara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sp>
          <p:nvSpPr>
            <p:cNvPr id="82" name="TextBox 81"/>
            <p:cNvSpPr txBox="1"/>
            <p:nvPr/>
          </p:nvSpPr>
          <p:spPr>
            <a:xfrm>
              <a:off x="2563641" y="4761688"/>
              <a:ext cx="5186162" cy="7325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1218987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①环境恶劣（噪音、污染）；②过度拥挤；③缺乏安全感的环境。</a:t>
              </a:r>
            </a:p>
          </p:txBody>
        </p:sp>
        <p:sp>
          <p:nvSpPr>
            <p:cNvPr id="83" name="TextBox 10"/>
            <p:cNvSpPr>
              <a:spLocks noChangeArrowheads="1"/>
            </p:cNvSpPr>
            <p:nvPr/>
          </p:nvSpPr>
          <p:spPr bwMode="auto">
            <a:xfrm>
              <a:off x="1629123" y="4773999"/>
              <a:ext cx="93451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环境压力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274113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为什么会有压力？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2709243" y="2421682"/>
            <a:ext cx="2952328" cy="2952328"/>
          </a:xfrm>
          <a:prstGeom prst="ellipse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椭圆 42"/>
          <p:cNvSpPr/>
          <p:nvPr/>
        </p:nvSpPr>
        <p:spPr>
          <a:xfrm>
            <a:off x="6597675" y="2421682"/>
            <a:ext cx="2952328" cy="2952328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椭圆 43"/>
          <p:cNvSpPr/>
          <p:nvPr/>
        </p:nvSpPr>
        <p:spPr>
          <a:xfrm>
            <a:off x="5373539" y="3141762"/>
            <a:ext cx="1512168" cy="1512168"/>
          </a:xfrm>
          <a:prstGeom prst="ellipse">
            <a:avLst/>
          </a:prstGeom>
          <a:solidFill>
            <a:schemeClr val="bg1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内部压力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350981" y="5157986"/>
            <a:ext cx="2628000" cy="0"/>
          </a:xfrm>
          <a:prstGeom prst="line">
            <a:avLst/>
          </a:prstGeom>
          <a:ln w="12700">
            <a:solidFill>
              <a:srgbClr val="F6C9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9190259" y="5157986"/>
            <a:ext cx="2664000" cy="0"/>
          </a:xfrm>
          <a:prstGeom prst="line">
            <a:avLst/>
          </a:prstGeom>
          <a:ln w="12700">
            <a:solidFill>
              <a:srgbClr val="F6C9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矩形 4"/>
          <p:cNvSpPr>
            <a:spLocks noChangeArrowheads="1"/>
          </p:cNvSpPr>
          <p:nvPr/>
        </p:nvSpPr>
        <p:spPr bwMode="auto">
          <a:xfrm>
            <a:off x="350981" y="2605552"/>
            <a:ext cx="2358262" cy="242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en-US" altLang="zh-CN" sz="1600" b="1" u="sng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600" b="1" u="sng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）不能自我肯定</a:t>
            </a:r>
            <a:r>
              <a:rPr lang="zh-CN" altLang="en-US" sz="1600" b="1" u="sng" dirty="0" smtClean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1600" b="1" u="sng" dirty="0" smtClean="0">
              <a:solidFill>
                <a:srgbClr val="F6C922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自我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价值感较低、非常在意别人的看法、敏感于别人的评语、常不喜欢自己、常认为自己被伤害、常怨天尤人、怨恨自己不如人。</a:t>
            </a:r>
          </a:p>
        </p:txBody>
      </p:sp>
      <p:sp>
        <p:nvSpPr>
          <p:cNvPr id="87" name="矩形 4"/>
          <p:cNvSpPr>
            <a:spLocks noChangeArrowheads="1"/>
          </p:cNvSpPr>
          <p:nvPr/>
        </p:nvSpPr>
        <p:spPr bwMode="auto">
          <a:xfrm>
            <a:off x="9656081" y="2573492"/>
            <a:ext cx="2414202" cy="2484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00"/>
              </a:spcAft>
            </a:pPr>
            <a:r>
              <a:rPr lang="en-US" altLang="zh-CN" sz="1600" b="1" u="sng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600" b="1" u="sng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）追求完美</a:t>
            </a:r>
            <a:r>
              <a:rPr lang="zh-CN" altLang="en-US" sz="1600" b="1" u="sng" dirty="0" smtClean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1600" b="1" u="sng" dirty="0" smtClean="0">
              <a:solidFill>
                <a:srgbClr val="F6C922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0"/>
              </a:spcAft>
            </a:pP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标准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定得很高、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常觉时间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不够用、选择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牺牲休息、休闲的时间，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导致长期失眠、缺乏与家人相处的时间、终年处于紧张状态。</a:t>
            </a:r>
          </a:p>
        </p:txBody>
      </p:sp>
    </p:spTree>
    <p:extLst>
      <p:ext uri="{BB962C8B-B14F-4D97-AF65-F5344CB8AC3E}">
        <p14:creationId xmlns:p14="http://schemas.microsoft.com/office/powerpoint/2010/main" val="42761964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2.3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影响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压力强度的因素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4609" y="2310383"/>
            <a:ext cx="7031361" cy="31654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认知评估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：对事件的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看法，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愈是负向与具挑战性，则压力愈大。</a:t>
            </a:r>
          </a:p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应对能力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：应对技巧愈佳，压力愈小，压力其实就是来源于你没有能力有效应对的问题。</a:t>
            </a:r>
          </a:p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可预测性：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压力事件的可预测性愈小，压力愈大。</a:t>
            </a:r>
          </a:p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可控制性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：压力事件的可控制性愈小，压力愈大。</a:t>
            </a:r>
          </a:p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主观喜好：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事件受欢迎或厌恶程度。</a:t>
            </a:r>
          </a:p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事件的重要性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：不同的事情对于不同的人会造成不同的压力：因为事件对于不同的人有不同的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意义。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8" descr="C:\Users\user\Desktop\depres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62293" y="2327124"/>
            <a:ext cx="2088000" cy="31320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pic>
        <p:nvPicPr>
          <p:cNvPr id="7" name="Picture 9" descr="C:\Users\user\Desktop\depres1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811794" y="2327124"/>
            <a:ext cx="2088000" cy="31320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545087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2.4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的正面作用和负面影响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6"/>
          <p:cNvSpPr>
            <a:spLocks noChangeArrowheads="1"/>
          </p:cNvSpPr>
          <p:nvPr/>
        </p:nvSpPr>
        <p:spPr bwMode="auto">
          <a:xfrm>
            <a:off x="554335" y="1612831"/>
            <a:ext cx="11637665" cy="4336009"/>
          </a:xfrm>
          <a:prstGeom prst="roundRect">
            <a:avLst>
              <a:gd name="adj" fmla="val 0"/>
            </a:avLst>
          </a:prstGeom>
          <a:solidFill>
            <a:srgbClr val="F0F0F0">
              <a:alpha val="18039"/>
            </a:srgbClr>
          </a:solidFill>
          <a:ln>
            <a:noFill/>
          </a:ln>
          <a:extLst/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344590" y="2172926"/>
            <a:ext cx="492433" cy="100028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4" name="TextBox 10"/>
          <p:cNvSpPr>
            <a:spLocks noChangeArrowheads="1"/>
          </p:cNvSpPr>
          <p:nvPr/>
        </p:nvSpPr>
        <p:spPr bwMode="auto">
          <a:xfrm>
            <a:off x="344598" y="2441130"/>
            <a:ext cx="492443" cy="2932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/>
          <a:p>
            <a:pPr defTabSz="1218987"/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感觉剥夺实验</a:t>
            </a:r>
          </a:p>
        </p:txBody>
      </p:sp>
      <p:sp>
        <p:nvSpPr>
          <p:cNvPr id="35" name="矩形 4"/>
          <p:cNvSpPr>
            <a:spLocks noChangeArrowheads="1"/>
          </p:cNvSpPr>
          <p:nvPr/>
        </p:nvSpPr>
        <p:spPr bwMode="auto">
          <a:xfrm>
            <a:off x="1053059" y="2864099"/>
            <a:ext cx="2952000" cy="2941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有一个著名的“感觉剥夺实验”是这样的：贝克斯顿（</a:t>
            </a:r>
            <a:r>
              <a:rPr lang="en-US" altLang="zh-CN" sz="1600" dirty="0" err="1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Boxton</a:t>
            </a:r>
            <a:r>
              <a:rPr lang="zh-CN" altLang="en-US" sz="160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）在美国麦吉利大学募集了许多大学生志愿者，让这些志愿者每天躺在床上睡觉，并有每天</a:t>
            </a:r>
            <a:r>
              <a:rPr lang="en-US" altLang="zh-CN" sz="160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160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美元的酬劳。他们可以自己决定何时退出实验。这种毫无压力的生活看来应该是惬意的，还有钱可以拿，真不错。</a:t>
            </a:r>
          </a:p>
        </p:txBody>
      </p:sp>
      <p:sp>
        <p:nvSpPr>
          <p:cNvPr id="36" name="矩形 4"/>
          <p:cNvSpPr>
            <a:spLocks noChangeArrowheads="1"/>
          </p:cNvSpPr>
          <p:nvPr/>
        </p:nvSpPr>
        <p:spPr bwMode="auto">
          <a:xfrm>
            <a:off x="9373174" y="1788096"/>
            <a:ext cx="2672944" cy="2653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而实际情况怎么样呢？大多数志愿者在实验开始后</a:t>
            </a:r>
            <a:r>
              <a:rPr lang="en-US" altLang="zh-CN" sz="160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24-36</a:t>
            </a:r>
            <a:r>
              <a:rPr lang="zh-CN" altLang="en-US" sz="160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小时内要求退出，没有人坚持</a:t>
            </a:r>
            <a:r>
              <a:rPr lang="en-US" altLang="zh-CN" sz="160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72</a:t>
            </a:r>
            <a:r>
              <a:rPr lang="zh-CN" altLang="en-US" sz="160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小时以上。在试验期间，他们由惬意的睡眠渐渐变为厌倦和不安，而后开始唱歌、吹口哨和自言自语，直至有幻觉出现。</a:t>
            </a:r>
          </a:p>
        </p:txBody>
      </p:sp>
      <p:grpSp>
        <p:nvGrpSpPr>
          <p:cNvPr id="37" name="Group 4"/>
          <p:cNvGrpSpPr>
            <a:grpSpLocks/>
          </p:cNvGrpSpPr>
          <p:nvPr/>
        </p:nvGrpSpPr>
        <p:grpSpPr bwMode="auto">
          <a:xfrm>
            <a:off x="4107359" y="1788096"/>
            <a:ext cx="5154612" cy="4017962"/>
            <a:chOff x="2608" y="1026"/>
            <a:chExt cx="3152" cy="2482"/>
          </a:xfrm>
        </p:grpSpPr>
        <p:pic>
          <p:nvPicPr>
            <p:cNvPr id="38" name="Picture 5" descr="感觉剥夺实验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53" y="1026"/>
              <a:ext cx="2903" cy="2482"/>
            </a:xfrm>
            <a:prstGeom prst="rect">
              <a:avLst/>
            </a:prstGeom>
            <a:noFill/>
            <a:ln w="9525">
              <a:solidFill>
                <a:srgbClr val="FFFF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9" name="Line 6"/>
            <p:cNvSpPr>
              <a:spLocks noChangeShapeType="1"/>
            </p:cNvSpPr>
            <p:nvPr/>
          </p:nvSpPr>
          <p:spPr bwMode="auto">
            <a:xfrm flipH="1">
              <a:off x="3061" y="2069"/>
              <a:ext cx="228" cy="91"/>
            </a:xfrm>
            <a:prstGeom prst="line">
              <a:avLst/>
            </a:prstGeom>
            <a:noFill/>
            <a:ln w="25400">
              <a:solidFill>
                <a:srgbClr val="0066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Line 7"/>
            <p:cNvSpPr>
              <a:spLocks noChangeShapeType="1"/>
            </p:cNvSpPr>
            <p:nvPr/>
          </p:nvSpPr>
          <p:spPr bwMode="auto">
            <a:xfrm flipH="1" flipV="1">
              <a:off x="3061" y="2160"/>
              <a:ext cx="227" cy="91"/>
            </a:xfrm>
            <a:prstGeom prst="line">
              <a:avLst/>
            </a:prstGeom>
            <a:noFill/>
            <a:ln w="25400">
              <a:solidFill>
                <a:srgbClr val="0066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AutoShape 8"/>
            <p:cNvSpPr>
              <a:spLocks noChangeArrowheads="1"/>
            </p:cNvSpPr>
            <p:nvPr/>
          </p:nvSpPr>
          <p:spPr bwMode="auto">
            <a:xfrm>
              <a:off x="2608" y="2024"/>
              <a:ext cx="453" cy="22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79646">
                    <a:shade val="51000"/>
                    <a:satMod val="130000"/>
                  </a:srgbClr>
                </a:gs>
                <a:gs pos="80000">
                  <a:srgbClr val="F79646">
                    <a:shade val="93000"/>
                    <a:satMod val="130000"/>
                  </a:srgbClr>
                </a:gs>
                <a:gs pos="100000">
                  <a:srgbClr val="F7964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79646">
                  <a:shade val="95000"/>
                  <a:satMod val="105000"/>
                </a:srgb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none" lIns="0" tIns="0" rIns="0" bIns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观察窗</a:t>
              </a:r>
            </a:p>
          </p:txBody>
        </p:sp>
        <p:sp>
          <p:nvSpPr>
            <p:cNvPr id="42" name="Line 9"/>
            <p:cNvSpPr>
              <a:spLocks noChangeShapeType="1"/>
            </p:cNvSpPr>
            <p:nvPr/>
          </p:nvSpPr>
          <p:spPr bwMode="auto">
            <a:xfrm flipV="1">
              <a:off x="3742" y="1389"/>
              <a:ext cx="0" cy="227"/>
            </a:xfrm>
            <a:prstGeom prst="line">
              <a:avLst/>
            </a:prstGeom>
            <a:noFill/>
            <a:ln w="25400">
              <a:solidFill>
                <a:srgbClr val="0066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AutoShape 10"/>
            <p:cNvSpPr>
              <a:spLocks noChangeArrowheads="1"/>
            </p:cNvSpPr>
            <p:nvPr/>
          </p:nvSpPr>
          <p:spPr bwMode="auto">
            <a:xfrm>
              <a:off x="3379" y="1162"/>
              <a:ext cx="816" cy="22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79646">
                    <a:shade val="51000"/>
                    <a:satMod val="130000"/>
                  </a:srgbClr>
                </a:gs>
                <a:gs pos="80000">
                  <a:srgbClr val="F79646">
                    <a:shade val="93000"/>
                    <a:satMod val="130000"/>
                  </a:srgbClr>
                </a:gs>
                <a:gs pos="100000">
                  <a:srgbClr val="F7964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79646">
                  <a:shade val="95000"/>
                  <a:satMod val="105000"/>
                </a:srgb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none" lIns="0" tIns="0" rIns="0" bIns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空气调节装置</a:t>
              </a:r>
            </a:p>
          </p:txBody>
        </p:sp>
        <p:sp>
          <p:nvSpPr>
            <p:cNvPr id="44" name="AutoShape 11"/>
            <p:cNvSpPr>
              <a:spLocks noChangeArrowheads="1"/>
            </p:cNvSpPr>
            <p:nvPr/>
          </p:nvSpPr>
          <p:spPr bwMode="auto">
            <a:xfrm>
              <a:off x="5057" y="1797"/>
              <a:ext cx="453" cy="13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79646">
                    <a:shade val="51000"/>
                    <a:satMod val="130000"/>
                  </a:srgbClr>
                </a:gs>
                <a:gs pos="80000">
                  <a:srgbClr val="F79646">
                    <a:shade val="93000"/>
                    <a:satMod val="130000"/>
                  </a:srgbClr>
                </a:gs>
                <a:gs pos="100000">
                  <a:srgbClr val="F7964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79646">
                  <a:shade val="95000"/>
                  <a:satMod val="105000"/>
                </a:srgb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none" lIns="0" tIns="0" rIns="0" bIns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扬声器</a:t>
              </a:r>
            </a:p>
          </p:txBody>
        </p:sp>
        <p:sp>
          <p:nvSpPr>
            <p:cNvPr id="45" name="Line 12"/>
            <p:cNvSpPr>
              <a:spLocks noChangeShapeType="1"/>
            </p:cNvSpPr>
            <p:nvPr/>
          </p:nvSpPr>
          <p:spPr bwMode="auto">
            <a:xfrm>
              <a:off x="4740" y="1888"/>
              <a:ext cx="317" cy="0"/>
            </a:xfrm>
            <a:prstGeom prst="line">
              <a:avLst/>
            </a:prstGeom>
            <a:noFill/>
            <a:ln w="25400">
              <a:solidFill>
                <a:srgbClr val="0066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Line 13"/>
            <p:cNvSpPr>
              <a:spLocks noChangeShapeType="1"/>
            </p:cNvSpPr>
            <p:nvPr/>
          </p:nvSpPr>
          <p:spPr bwMode="auto">
            <a:xfrm>
              <a:off x="4604" y="2160"/>
              <a:ext cx="408" cy="0"/>
            </a:xfrm>
            <a:prstGeom prst="line">
              <a:avLst/>
            </a:prstGeom>
            <a:noFill/>
            <a:ln w="25400">
              <a:solidFill>
                <a:srgbClr val="0066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AutoShape 14"/>
            <p:cNvSpPr>
              <a:spLocks noChangeArrowheads="1"/>
            </p:cNvSpPr>
            <p:nvPr/>
          </p:nvSpPr>
          <p:spPr bwMode="auto">
            <a:xfrm>
              <a:off x="5012" y="1979"/>
              <a:ext cx="748" cy="31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79646">
                    <a:shade val="51000"/>
                    <a:satMod val="130000"/>
                  </a:srgbClr>
                </a:gs>
                <a:gs pos="80000">
                  <a:srgbClr val="F79646">
                    <a:shade val="93000"/>
                    <a:satMod val="130000"/>
                  </a:srgbClr>
                </a:gs>
                <a:gs pos="100000">
                  <a:srgbClr val="F7964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79646">
                  <a:shade val="95000"/>
                  <a:satMod val="105000"/>
                </a:srgb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none" lIns="0" tIns="0" rIns="0" bIns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记录生理</a:t>
              </a:r>
            </a:p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数据的导线</a:t>
              </a:r>
            </a:p>
          </p:txBody>
        </p:sp>
        <p:sp>
          <p:nvSpPr>
            <p:cNvPr id="48" name="Line 15"/>
            <p:cNvSpPr>
              <a:spLocks noChangeShapeType="1"/>
            </p:cNvSpPr>
            <p:nvPr/>
          </p:nvSpPr>
          <p:spPr bwMode="auto">
            <a:xfrm>
              <a:off x="4558" y="2251"/>
              <a:ext cx="499" cy="181"/>
            </a:xfrm>
            <a:prstGeom prst="line">
              <a:avLst/>
            </a:prstGeom>
            <a:noFill/>
            <a:ln w="25400">
              <a:solidFill>
                <a:srgbClr val="0066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AutoShape 16"/>
            <p:cNvSpPr>
              <a:spLocks noChangeArrowheads="1"/>
            </p:cNvSpPr>
            <p:nvPr/>
          </p:nvSpPr>
          <p:spPr bwMode="auto">
            <a:xfrm>
              <a:off x="5057" y="2341"/>
              <a:ext cx="453" cy="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79646">
                    <a:shade val="51000"/>
                    <a:satMod val="130000"/>
                  </a:srgbClr>
                </a:gs>
                <a:gs pos="80000">
                  <a:srgbClr val="F79646">
                    <a:shade val="93000"/>
                    <a:satMod val="130000"/>
                  </a:srgbClr>
                </a:gs>
                <a:gs pos="100000">
                  <a:srgbClr val="F7964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79646">
                  <a:shade val="95000"/>
                  <a:satMod val="105000"/>
                </a:srgb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none" lIns="0" tIns="0" rIns="0" bIns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护目镜</a:t>
              </a:r>
            </a:p>
          </p:txBody>
        </p:sp>
        <p:sp>
          <p:nvSpPr>
            <p:cNvPr id="50" name="Line 17"/>
            <p:cNvSpPr>
              <a:spLocks noChangeShapeType="1"/>
            </p:cNvSpPr>
            <p:nvPr/>
          </p:nvSpPr>
          <p:spPr bwMode="auto">
            <a:xfrm>
              <a:off x="4604" y="2296"/>
              <a:ext cx="453" cy="318"/>
            </a:xfrm>
            <a:prstGeom prst="line">
              <a:avLst/>
            </a:prstGeom>
            <a:noFill/>
            <a:ln w="25400">
              <a:solidFill>
                <a:srgbClr val="0066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AutoShape 18"/>
            <p:cNvSpPr>
              <a:spLocks noChangeArrowheads="1"/>
            </p:cNvSpPr>
            <p:nvPr/>
          </p:nvSpPr>
          <p:spPr bwMode="auto">
            <a:xfrm>
              <a:off x="5057" y="2523"/>
              <a:ext cx="363" cy="13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79646">
                    <a:shade val="51000"/>
                    <a:satMod val="130000"/>
                  </a:srgbClr>
                </a:gs>
                <a:gs pos="80000">
                  <a:srgbClr val="F79646">
                    <a:shade val="93000"/>
                    <a:satMod val="130000"/>
                  </a:srgbClr>
                </a:gs>
                <a:gs pos="100000">
                  <a:srgbClr val="F7964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79646">
                  <a:shade val="95000"/>
                  <a:satMod val="105000"/>
                </a:srgb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none" lIns="0" tIns="0" rIns="0" bIns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耳机</a:t>
              </a:r>
            </a:p>
          </p:txBody>
        </p:sp>
        <p:sp>
          <p:nvSpPr>
            <p:cNvPr id="52" name="Line 19"/>
            <p:cNvSpPr>
              <a:spLocks noChangeShapeType="1"/>
            </p:cNvSpPr>
            <p:nvPr/>
          </p:nvSpPr>
          <p:spPr bwMode="auto">
            <a:xfrm>
              <a:off x="4286" y="2251"/>
              <a:ext cx="771" cy="453"/>
            </a:xfrm>
            <a:prstGeom prst="line">
              <a:avLst/>
            </a:prstGeom>
            <a:noFill/>
            <a:ln w="25400">
              <a:solidFill>
                <a:srgbClr val="0066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AutoShape 20"/>
            <p:cNvSpPr>
              <a:spLocks noChangeArrowheads="1"/>
            </p:cNvSpPr>
            <p:nvPr/>
          </p:nvSpPr>
          <p:spPr bwMode="auto">
            <a:xfrm>
              <a:off x="5057" y="2704"/>
              <a:ext cx="454" cy="13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79646">
                    <a:shade val="51000"/>
                    <a:satMod val="130000"/>
                  </a:srgbClr>
                </a:gs>
                <a:gs pos="80000">
                  <a:srgbClr val="F79646">
                    <a:shade val="93000"/>
                    <a:satMod val="130000"/>
                  </a:srgbClr>
                </a:gs>
                <a:gs pos="100000">
                  <a:srgbClr val="F7964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79646">
                  <a:shade val="95000"/>
                  <a:satMod val="105000"/>
                </a:srgb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none" lIns="0" tIns="0" rIns="0" bIns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麦克风</a:t>
              </a:r>
            </a:p>
          </p:txBody>
        </p:sp>
        <p:sp>
          <p:nvSpPr>
            <p:cNvPr id="54" name="Line 21"/>
            <p:cNvSpPr>
              <a:spLocks noChangeShapeType="1"/>
            </p:cNvSpPr>
            <p:nvPr/>
          </p:nvSpPr>
          <p:spPr bwMode="auto">
            <a:xfrm>
              <a:off x="4422" y="2523"/>
              <a:ext cx="635" cy="363"/>
            </a:xfrm>
            <a:prstGeom prst="line">
              <a:avLst/>
            </a:prstGeom>
            <a:noFill/>
            <a:ln w="25400">
              <a:solidFill>
                <a:srgbClr val="0066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AutoShape 22"/>
            <p:cNvSpPr>
              <a:spLocks noChangeArrowheads="1"/>
            </p:cNvSpPr>
            <p:nvPr/>
          </p:nvSpPr>
          <p:spPr bwMode="auto">
            <a:xfrm>
              <a:off x="5057" y="2886"/>
              <a:ext cx="363" cy="13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79646">
                    <a:shade val="51000"/>
                    <a:satMod val="130000"/>
                  </a:srgbClr>
                </a:gs>
                <a:gs pos="80000">
                  <a:srgbClr val="F79646">
                    <a:shade val="93000"/>
                    <a:satMod val="130000"/>
                  </a:srgbClr>
                </a:gs>
                <a:gs pos="100000">
                  <a:srgbClr val="F7964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79646">
                  <a:shade val="95000"/>
                  <a:satMod val="105000"/>
                </a:srgb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none" lIns="0" tIns="0" rIns="0" bIns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手铐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44019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2.4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的正面作用和负面影响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7" name="Picture 2" descr="油城风光 油井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70114" y="1828800"/>
            <a:ext cx="6683775" cy="393055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sp>
        <p:nvSpPr>
          <p:cNvPr id="3" name="矩形 2"/>
          <p:cNvSpPr/>
          <p:nvPr/>
        </p:nvSpPr>
        <p:spPr>
          <a:xfrm>
            <a:off x="915075" y="1666380"/>
            <a:ext cx="3416320" cy="1500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zh-CN" sz="3600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井无压力不喷油</a:t>
            </a:r>
            <a:endParaRPr lang="en-US" altLang="zh-CN" sz="3600" b="1" dirty="0">
              <a:solidFill>
                <a:srgbClr val="F6C922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zh-CN" sz="3600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人无压力轻飘飘</a:t>
            </a:r>
            <a:endParaRPr lang="zh-CN" altLang="en-US" sz="3600" b="1" dirty="0">
              <a:solidFill>
                <a:srgbClr val="F6C92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4842" y="4868417"/>
            <a:ext cx="458564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2000" b="1" kern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一点压力都没有，并不会让我们有非常幸福的感觉。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820304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49573" y="1612831"/>
            <a:ext cx="11637665" cy="4336009"/>
          </a:xfrm>
          <a:prstGeom prst="roundRect">
            <a:avLst>
              <a:gd name="adj" fmla="val 0"/>
            </a:avLst>
          </a:prstGeom>
          <a:solidFill>
            <a:srgbClr val="F0F0F0">
              <a:alpha val="18039"/>
            </a:srgb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8922" y="1828800"/>
            <a:ext cx="2773280" cy="402125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  <p:sp>
        <p:nvSpPr>
          <p:cNvPr id="8" name="矩形 9"/>
          <p:cNvSpPr>
            <a:spLocks noChangeArrowheads="1"/>
          </p:cNvSpPr>
          <p:nvPr/>
        </p:nvSpPr>
        <p:spPr bwMode="auto">
          <a:xfrm>
            <a:off x="2170769" y="1412776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9" name="TextBox 10"/>
          <p:cNvSpPr>
            <a:spLocks noChangeArrowheads="1"/>
          </p:cNvSpPr>
          <p:nvPr/>
        </p:nvSpPr>
        <p:spPr bwMode="auto">
          <a:xfrm>
            <a:off x="2350789" y="1412776"/>
            <a:ext cx="401761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故事：压力效应</a:t>
            </a:r>
          </a:p>
        </p:txBody>
      </p:sp>
      <p:sp>
        <p:nvSpPr>
          <p:cNvPr id="10" name="矩形 4"/>
          <p:cNvSpPr>
            <a:spLocks noChangeArrowheads="1"/>
          </p:cNvSpPr>
          <p:nvPr/>
        </p:nvSpPr>
        <p:spPr bwMode="auto">
          <a:xfrm>
            <a:off x="837035" y="2085256"/>
            <a:ext cx="3815856" cy="1661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有一位经验丰富的老船长，当他的货轮卸货后在浩瀚的大海上返航时，突然遭遇到了可怕的风暴。水手们惊慌失措，老船长果断地命令水手们立刻打开货舱，往里面灌水。</a:t>
            </a:r>
          </a:p>
        </p:txBody>
      </p:sp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837035" y="4438099"/>
            <a:ext cx="3815856" cy="1021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“船长是不是疯了，往船舱里灌水只会增加船的压力，使船下沉，这不是自寻死路吗？”一个年轻的水手嘟囔。</a:t>
            </a: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7893819" y="2085256"/>
            <a:ext cx="3959872" cy="1341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看着船长严厉的脸色，水手们还是照做了。随着货舱里的水位越升越高，船一寸一寸地下沉，依旧猛烈的巨浪对船的威胁却一点一点地减少，货轮渐渐平稳了。</a:t>
            </a:r>
          </a:p>
        </p:txBody>
      </p:sp>
      <p:sp>
        <p:nvSpPr>
          <p:cNvPr id="14" name="矩形 4"/>
          <p:cNvSpPr>
            <a:spLocks noChangeArrowheads="1"/>
          </p:cNvSpPr>
          <p:nvPr/>
        </p:nvSpPr>
        <p:spPr bwMode="auto">
          <a:xfrm>
            <a:off x="7893819" y="4118011"/>
            <a:ext cx="3959872" cy="1341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船长望着松了一口气的水手们说：“百万吨的巨轮很少有被打翻的，被打翻的常常是根基轻的小船。船在负重的时候，是最安全的；空船时，则最危险。”</a:t>
            </a:r>
          </a:p>
        </p:txBody>
      </p:sp>
    </p:spTree>
    <p:extLst>
      <p:ext uri="{BB962C8B-B14F-4D97-AF65-F5344CB8AC3E}">
        <p14:creationId xmlns:p14="http://schemas.microsoft.com/office/powerpoint/2010/main" val="421976518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右箭头 26"/>
          <p:cNvSpPr/>
          <p:nvPr/>
        </p:nvSpPr>
        <p:spPr bwMode="auto">
          <a:xfrm>
            <a:off x="2263773" y="1941513"/>
            <a:ext cx="3444875" cy="541337"/>
          </a:xfrm>
          <a:prstGeom prst="rightArrow">
            <a:avLst>
              <a:gd name="adj1" fmla="val 69403"/>
              <a:gd name="adj2" fmla="val 50000"/>
            </a:avLst>
          </a:prstGeom>
          <a:gradFill>
            <a:gsLst>
              <a:gs pos="33000">
                <a:srgbClr val="F68426">
                  <a:lumMod val="60000"/>
                  <a:lumOff val="40000"/>
                </a:srgbClr>
              </a:gs>
              <a:gs pos="100000">
                <a:srgbClr val="F68426"/>
              </a:gs>
            </a:gsLst>
            <a:lin ang="5400000" scaled="0"/>
          </a:gradFill>
          <a:ln w="3175" cap="flat" cmpd="sng" algn="ctr">
            <a:solidFill>
              <a:srgbClr val="F68426">
                <a:lumMod val="60000"/>
                <a:lumOff val="4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zh-CN" altLang="en-US" sz="2800" kern="0">
              <a:solidFill>
                <a:sysClr val="window" lastClr="FFFFF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28" name="TextBox 61"/>
          <p:cNvSpPr txBox="1">
            <a:spLocks noChangeArrowheads="1"/>
          </p:cNvSpPr>
          <p:nvPr/>
        </p:nvSpPr>
        <p:spPr bwMode="auto">
          <a:xfrm>
            <a:off x="5838983" y="2057958"/>
            <a:ext cx="503214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①焦虑、紧张、迷惑、烦躁、敏感、喜怒无常；</a:t>
            </a:r>
          </a:p>
        </p:txBody>
      </p:sp>
      <p:sp>
        <p:nvSpPr>
          <p:cNvPr id="29" name="右箭头 28"/>
          <p:cNvSpPr/>
          <p:nvPr/>
        </p:nvSpPr>
        <p:spPr bwMode="auto">
          <a:xfrm>
            <a:off x="2263773" y="2536825"/>
            <a:ext cx="3214686" cy="541338"/>
          </a:xfrm>
          <a:prstGeom prst="rightArrow">
            <a:avLst>
              <a:gd name="adj1" fmla="val 69403"/>
              <a:gd name="adj2" fmla="val 50000"/>
            </a:avLst>
          </a:prstGeom>
          <a:gradFill>
            <a:gsLst>
              <a:gs pos="33000">
                <a:srgbClr val="F68426">
                  <a:lumMod val="20000"/>
                  <a:lumOff val="80000"/>
                </a:srgbClr>
              </a:gs>
              <a:gs pos="100000">
                <a:srgbClr val="F68426">
                  <a:lumMod val="60000"/>
                  <a:lumOff val="40000"/>
                </a:srgbClr>
              </a:gs>
            </a:gsLst>
            <a:lin ang="5400000" scaled="0"/>
          </a:gradFill>
          <a:ln w="3175" cap="flat" cmpd="sng" algn="ctr">
            <a:solidFill>
              <a:srgbClr val="F68426">
                <a:lumMod val="20000"/>
                <a:lumOff val="8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marL="182563" indent="-182563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endParaRPr lang="zh-CN" altLang="en-US" sz="1400" ker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61"/>
          <p:cNvSpPr txBox="1">
            <a:spLocks noChangeArrowheads="1"/>
          </p:cNvSpPr>
          <p:nvPr/>
        </p:nvSpPr>
        <p:spPr bwMode="auto">
          <a:xfrm>
            <a:off x="5838982" y="2653270"/>
            <a:ext cx="272382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②道德和情感准则削弱</a:t>
            </a:r>
            <a:r>
              <a:rPr lang="zh-CN" altLang="en-US" kern="0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en-US" kern="0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右箭头 30"/>
          <p:cNvSpPr/>
          <p:nvPr/>
        </p:nvSpPr>
        <p:spPr bwMode="auto">
          <a:xfrm>
            <a:off x="2263773" y="3132138"/>
            <a:ext cx="3444875" cy="539750"/>
          </a:xfrm>
          <a:prstGeom prst="rightArrow">
            <a:avLst>
              <a:gd name="adj1" fmla="val 69403"/>
              <a:gd name="adj2" fmla="val 50000"/>
            </a:avLst>
          </a:prstGeom>
          <a:gradFill>
            <a:gsLst>
              <a:gs pos="33000">
                <a:srgbClr val="F68426">
                  <a:lumMod val="60000"/>
                  <a:lumOff val="40000"/>
                </a:srgbClr>
              </a:gs>
              <a:gs pos="100000">
                <a:srgbClr val="F68426"/>
              </a:gs>
            </a:gsLst>
            <a:lin ang="5400000" scaled="0"/>
          </a:gradFill>
          <a:ln w="3175" cap="flat" cmpd="sng" algn="ctr">
            <a:solidFill>
              <a:srgbClr val="F68426">
                <a:lumMod val="60000"/>
                <a:lumOff val="4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zh-CN" altLang="en-US" sz="2800" kern="0">
              <a:solidFill>
                <a:sysClr val="window" lastClr="FFFFF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32" name="TextBox 61"/>
          <p:cNvSpPr txBox="1">
            <a:spLocks noChangeArrowheads="1"/>
          </p:cNvSpPr>
          <p:nvPr/>
        </p:nvSpPr>
        <p:spPr bwMode="auto">
          <a:xfrm>
            <a:off x="5838983" y="3248241"/>
            <a:ext cx="457048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③感情压抑，兴趣和热情减少，厌倦工作；</a:t>
            </a:r>
          </a:p>
        </p:txBody>
      </p:sp>
      <p:sp>
        <p:nvSpPr>
          <p:cNvPr id="33" name="右箭头 32"/>
          <p:cNvSpPr/>
          <p:nvPr/>
        </p:nvSpPr>
        <p:spPr bwMode="auto">
          <a:xfrm>
            <a:off x="2263773" y="3727450"/>
            <a:ext cx="3214687" cy="539750"/>
          </a:xfrm>
          <a:prstGeom prst="rightArrow">
            <a:avLst>
              <a:gd name="adj1" fmla="val 69403"/>
              <a:gd name="adj2" fmla="val 50000"/>
            </a:avLst>
          </a:prstGeom>
          <a:gradFill>
            <a:gsLst>
              <a:gs pos="33000">
                <a:srgbClr val="F68426">
                  <a:lumMod val="20000"/>
                  <a:lumOff val="80000"/>
                </a:srgbClr>
              </a:gs>
              <a:gs pos="100000">
                <a:srgbClr val="F68426">
                  <a:lumMod val="60000"/>
                  <a:lumOff val="40000"/>
                </a:srgbClr>
              </a:gs>
            </a:gsLst>
            <a:lin ang="5400000" scaled="0"/>
          </a:gradFill>
          <a:ln w="3175" cap="flat" cmpd="sng" algn="ctr">
            <a:solidFill>
              <a:srgbClr val="F68426">
                <a:lumMod val="20000"/>
                <a:lumOff val="8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marL="182563" indent="-182563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endParaRPr lang="zh-CN" altLang="en-US" sz="1400" ker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61"/>
          <p:cNvSpPr txBox="1">
            <a:spLocks noChangeArrowheads="1"/>
          </p:cNvSpPr>
          <p:nvPr/>
        </p:nvSpPr>
        <p:spPr bwMode="auto">
          <a:xfrm>
            <a:off x="5838984" y="3843553"/>
            <a:ext cx="59554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④意志消沉，自信心不足，出现悲观失望和无助的心理；</a:t>
            </a:r>
          </a:p>
        </p:txBody>
      </p:sp>
      <p:sp>
        <p:nvSpPr>
          <p:cNvPr id="35" name="右箭头 34"/>
          <p:cNvSpPr/>
          <p:nvPr/>
        </p:nvSpPr>
        <p:spPr bwMode="auto">
          <a:xfrm>
            <a:off x="2263773" y="4322763"/>
            <a:ext cx="3444875" cy="539750"/>
          </a:xfrm>
          <a:prstGeom prst="rightArrow">
            <a:avLst>
              <a:gd name="adj1" fmla="val 69403"/>
              <a:gd name="adj2" fmla="val 50000"/>
            </a:avLst>
          </a:prstGeom>
          <a:gradFill>
            <a:gsLst>
              <a:gs pos="33000">
                <a:srgbClr val="F68426">
                  <a:lumMod val="60000"/>
                  <a:lumOff val="40000"/>
                </a:srgbClr>
              </a:gs>
              <a:gs pos="100000">
                <a:srgbClr val="F68426"/>
              </a:gs>
            </a:gsLst>
            <a:lin ang="5400000" scaled="0"/>
          </a:gradFill>
          <a:ln w="3175" cap="flat" cmpd="sng" algn="ctr">
            <a:solidFill>
              <a:srgbClr val="F68426">
                <a:lumMod val="60000"/>
                <a:lumOff val="4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zh-CN" altLang="en-US" sz="2800" kern="0">
              <a:solidFill>
                <a:sysClr val="window" lastClr="FFFFF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36" name="TextBox 61"/>
          <p:cNvSpPr txBox="1">
            <a:spLocks noChangeArrowheads="1"/>
          </p:cNvSpPr>
          <p:nvPr/>
        </p:nvSpPr>
        <p:spPr bwMode="auto">
          <a:xfrm>
            <a:off x="5838983" y="4438866"/>
            <a:ext cx="295465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⑤短期和长期记忆力减退；</a:t>
            </a:r>
          </a:p>
        </p:txBody>
      </p:sp>
      <p:sp>
        <p:nvSpPr>
          <p:cNvPr id="37" name="右箭头 36"/>
          <p:cNvSpPr/>
          <p:nvPr/>
        </p:nvSpPr>
        <p:spPr bwMode="auto">
          <a:xfrm>
            <a:off x="2263773" y="4918075"/>
            <a:ext cx="3214687" cy="539750"/>
          </a:xfrm>
          <a:prstGeom prst="rightArrow">
            <a:avLst>
              <a:gd name="adj1" fmla="val 69403"/>
              <a:gd name="adj2" fmla="val 50000"/>
            </a:avLst>
          </a:prstGeom>
          <a:gradFill>
            <a:gsLst>
              <a:gs pos="33000">
                <a:srgbClr val="F68426">
                  <a:lumMod val="20000"/>
                  <a:lumOff val="80000"/>
                </a:srgbClr>
              </a:gs>
              <a:gs pos="100000">
                <a:srgbClr val="F68426">
                  <a:lumMod val="60000"/>
                  <a:lumOff val="40000"/>
                </a:srgbClr>
              </a:gs>
            </a:gsLst>
            <a:lin ang="5400000" scaled="0"/>
          </a:gradFill>
          <a:ln w="3175" cap="flat" cmpd="sng" algn="ctr">
            <a:solidFill>
              <a:srgbClr val="F68426">
                <a:lumMod val="20000"/>
                <a:lumOff val="8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marL="182563" indent="-182563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endParaRPr lang="zh-CN" altLang="en-US" sz="1400" ker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61"/>
          <p:cNvSpPr txBox="1">
            <a:spLocks noChangeArrowheads="1"/>
          </p:cNvSpPr>
          <p:nvPr/>
        </p:nvSpPr>
        <p:spPr bwMode="auto">
          <a:xfrm>
            <a:off x="5838984" y="5034178"/>
            <a:ext cx="387798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⑥精神疲劳，错觉和思维混乱增加。</a:t>
            </a:r>
          </a:p>
        </p:txBody>
      </p:sp>
      <p:sp>
        <p:nvSpPr>
          <p:cNvPr id="39" name="椭圆 38"/>
          <p:cNvSpPr/>
          <p:nvPr/>
        </p:nvSpPr>
        <p:spPr>
          <a:xfrm>
            <a:off x="587373" y="2024063"/>
            <a:ext cx="3352800" cy="3352800"/>
          </a:xfrm>
          <a:prstGeom prst="ellipse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800" kern="0" dirty="0" smtClean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r>
              <a:rPr lang="zh-CN" altLang="en-US" sz="2800" kern="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过大</a:t>
            </a:r>
            <a:r>
              <a:rPr lang="zh-CN" altLang="en-US" sz="2800" kern="0" dirty="0" smtClean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endParaRPr lang="en-US" altLang="zh-CN" sz="2800" kern="0" dirty="0" smtClean="0">
              <a:solidFill>
                <a:srgbClr val="F79646">
                  <a:lumMod val="75000"/>
                </a:srgb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3600" b="1" kern="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心理症状</a:t>
            </a:r>
            <a:endParaRPr lang="zh-CN" altLang="en-US" sz="3600" b="1" kern="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2.4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的正面作用和负面影响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534268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右箭头 40"/>
          <p:cNvSpPr/>
          <p:nvPr/>
        </p:nvSpPr>
        <p:spPr bwMode="auto">
          <a:xfrm>
            <a:off x="2263768" y="1941513"/>
            <a:ext cx="3444875" cy="541337"/>
          </a:xfrm>
          <a:prstGeom prst="rightArrow">
            <a:avLst>
              <a:gd name="adj1" fmla="val 69403"/>
              <a:gd name="adj2" fmla="val 50000"/>
            </a:avLst>
          </a:prstGeom>
          <a:gradFill>
            <a:gsLst>
              <a:gs pos="33000">
                <a:srgbClr val="F68426">
                  <a:lumMod val="60000"/>
                  <a:lumOff val="40000"/>
                </a:srgbClr>
              </a:gs>
              <a:gs pos="100000">
                <a:srgbClr val="F68426"/>
              </a:gs>
            </a:gsLst>
            <a:lin ang="5400000" scaled="0"/>
          </a:gradFill>
          <a:ln w="3175" cap="flat" cmpd="sng" algn="ctr">
            <a:solidFill>
              <a:srgbClr val="F68426">
                <a:lumMod val="60000"/>
                <a:lumOff val="4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zh-CN" altLang="en-US" sz="2800" kern="0">
              <a:solidFill>
                <a:sysClr val="window" lastClr="FFFFF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42" name="TextBox 61"/>
          <p:cNvSpPr txBox="1">
            <a:spLocks noChangeArrowheads="1"/>
          </p:cNvSpPr>
          <p:nvPr/>
        </p:nvSpPr>
        <p:spPr bwMode="auto">
          <a:xfrm>
            <a:off x="5838978" y="2057958"/>
            <a:ext cx="272382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①心率加快、血压增高</a:t>
            </a:r>
            <a:r>
              <a:rPr lang="zh-CN" altLang="en-US" kern="0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en-US" kern="0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右箭头 42"/>
          <p:cNvSpPr/>
          <p:nvPr/>
        </p:nvSpPr>
        <p:spPr bwMode="auto">
          <a:xfrm>
            <a:off x="2263768" y="2536825"/>
            <a:ext cx="3214686" cy="541338"/>
          </a:xfrm>
          <a:prstGeom prst="rightArrow">
            <a:avLst>
              <a:gd name="adj1" fmla="val 69403"/>
              <a:gd name="adj2" fmla="val 50000"/>
            </a:avLst>
          </a:prstGeom>
          <a:gradFill>
            <a:gsLst>
              <a:gs pos="33000">
                <a:srgbClr val="F68426">
                  <a:lumMod val="20000"/>
                  <a:lumOff val="80000"/>
                </a:srgbClr>
              </a:gs>
              <a:gs pos="100000">
                <a:srgbClr val="F68426">
                  <a:lumMod val="60000"/>
                  <a:lumOff val="40000"/>
                </a:srgbClr>
              </a:gs>
            </a:gsLst>
            <a:lin ang="5400000" scaled="0"/>
          </a:gradFill>
          <a:ln w="3175" cap="flat" cmpd="sng" algn="ctr">
            <a:solidFill>
              <a:srgbClr val="F68426">
                <a:lumMod val="20000"/>
                <a:lumOff val="8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marL="182563" indent="-182563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endParaRPr lang="zh-CN" altLang="en-US" sz="1400" ker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61"/>
          <p:cNvSpPr txBox="1">
            <a:spLocks noChangeArrowheads="1"/>
          </p:cNvSpPr>
          <p:nvPr/>
        </p:nvSpPr>
        <p:spPr bwMode="auto">
          <a:xfrm>
            <a:off x="5838977" y="2653270"/>
            <a:ext cx="618630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②身体疲劳，肌肉紧张（尤其</a:t>
            </a:r>
            <a:r>
              <a:rPr lang="zh-CN" altLang="en-US" kern="0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是头、颈、肩、背的</a:t>
            </a: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紧张）</a:t>
            </a:r>
            <a:r>
              <a:rPr lang="zh-CN" altLang="en-US" kern="0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en-US" kern="0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右箭头 44"/>
          <p:cNvSpPr/>
          <p:nvPr/>
        </p:nvSpPr>
        <p:spPr bwMode="auto">
          <a:xfrm>
            <a:off x="2263768" y="3132138"/>
            <a:ext cx="3444875" cy="539750"/>
          </a:xfrm>
          <a:prstGeom prst="rightArrow">
            <a:avLst>
              <a:gd name="adj1" fmla="val 69403"/>
              <a:gd name="adj2" fmla="val 50000"/>
            </a:avLst>
          </a:prstGeom>
          <a:gradFill>
            <a:gsLst>
              <a:gs pos="33000">
                <a:srgbClr val="F68426">
                  <a:lumMod val="60000"/>
                  <a:lumOff val="40000"/>
                </a:srgbClr>
              </a:gs>
              <a:gs pos="100000">
                <a:srgbClr val="F68426"/>
              </a:gs>
            </a:gsLst>
            <a:lin ang="5400000" scaled="0"/>
          </a:gradFill>
          <a:ln w="3175" cap="flat" cmpd="sng" algn="ctr">
            <a:solidFill>
              <a:srgbClr val="F68426">
                <a:lumMod val="60000"/>
                <a:lumOff val="4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zh-CN" altLang="en-US" sz="2800" kern="0">
              <a:solidFill>
                <a:sysClr val="window" lastClr="FFFFF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46" name="TextBox 61"/>
          <p:cNvSpPr txBox="1">
            <a:spLocks noChangeArrowheads="1"/>
          </p:cNvSpPr>
          <p:nvPr/>
        </p:nvSpPr>
        <p:spPr bwMode="auto">
          <a:xfrm>
            <a:off x="5838978" y="3248241"/>
            <a:ext cx="387798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③汗流量增加，恶心，胸闷，头痛</a:t>
            </a:r>
            <a:r>
              <a:rPr lang="zh-CN" altLang="en-US" kern="0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en-US" kern="0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右箭头 46"/>
          <p:cNvSpPr/>
          <p:nvPr/>
        </p:nvSpPr>
        <p:spPr bwMode="auto">
          <a:xfrm>
            <a:off x="2263768" y="3727450"/>
            <a:ext cx="3214687" cy="539750"/>
          </a:xfrm>
          <a:prstGeom prst="rightArrow">
            <a:avLst>
              <a:gd name="adj1" fmla="val 69403"/>
              <a:gd name="adj2" fmla="val 50000"/>
            </a:avLst>
          </a:prstGeom>
          <a:gradFill>
            <a:gsLst>
              <a:gs pos="33000">
                <a:srgbClr val="F68426">
                  <a:lumMod val="20000"/>
                  <a:lumOff val="80000"/>
                </a:srgbClr>
              </a:gs>
              <a:gs pos="100000">
                <a:srgbClr val="F68426">
                  <a:lumMod val="60000"/>
                  <a:lumOff val="40000"/>
                </a:srgbClr>
              </a:gs>
            </a:gsLst>
            <a:lin ang="5400000" scaled="0"/>
          </a:gradFill>
          <a:ln w="3175" cap="flat" cmpd="sng" algn="ctr">
            <a:solidFill>
              <a:srgbClr val="F68426">
                <a:lumMod val="20000"/>
                <a:lumOff val="8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marL="182563" indent="-182563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endParaRPr lang="zh-CN" altLang="en-US" sz="1400" ker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61"/>
          <p:cNvSpPr txBox="1">
            <a:spLocks noChangeArrowheads="1"/>
          </p:cNvSpPr>
          <p:nvPr/>
        </p:nvSpPr>
        <p:spPr bwMode="auto">
          <a:xfrm>
            <a:off x="5838979" y="3843553"/>
            <a:ext cx="457048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④睡眠不好，精神萎靡，注意力很难集中</a:t>
            </a:r>
            <a:r>
              <a:rPr lang="zh-CN" altLang="en-US" kern="0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en-US" kern="0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右箭头 48"/>
          <p:cNvSpPr/>
          <p:nvPr/>
        </p:nvSpPr>
        <p:spPr bwMode="auto">
          <a:xfrm>
            <a:off x="2263768" y="4322763"/>
            <a:ext cx="3444875" cy="539750"/>
          </a:xfrm>
          <a:prstGeom prst="rightArrow">
            <a:avLst>
              <a:gd name="adj1" fmla="val 69403"/>
              <a:gd name="adj2" fmla="val 50000"/>
            </a:avLst>
          </a:prstGeom>
          <a:gradFill>
            <a:gsLst>
              <a:gs pos="33000">
                <a:srgbClr val="F68426">
                  <a:lumMod val="60000"/>
                  <a:lumOff val="40000"/>
                </a:srgbClr>
              </a:gs>
              <a:gs pos="100000">
                <a:srgbClr val="F68426"/>
              </a:gs>
            </a:gsLst>
            <a:lin ang="5400000" scaled="0"/>
          </a:gradFill>
          <a:ln w="3175" cap="flat" cmpd="sng" algn="ctr">
            <a:solidFill>
              <a:srgbClr val="F68426">
                <a:lumMod val="60000"/>
                <a:lumOff val="4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zh-CN" altLang="en-US" sz="2800" kern="0">
              <a:solidFill>
                <a:sysClr val="window" lastClr="FFFFF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50" name="TextBox 61"/>
          <p:cNvSpPr txBox="1">
            <a:spLocks noChangeArrowheads="1"/>
          </p:cNvSpPr>
          <p:nvPr/>
        </p:nvSpPr>
        <p:spPr bwMode="auto">
          <a:xfrm>
            <a:off x="5838978" y="4438866"/>
            <a:ext cx="572464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⑤皮肤干燥、有斑点和刺痛（皮肤对压力特别敏感）</a:t>
            </a:r>
            <a:r>
              <a:rPr lang="zh-CN" altLang="en-US" kern="0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en-US" kern="0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右箭头 50"/>
          <p:cNvSpPr/>
          <p:nvPr/>
        </p:nvSpPr>
        <p:spPr bwMode="auto">
          <a:xfrm>
            <a:off x="2263768" y="4918075"/>
            <a:ext cx="3214687" cy="539750"/>
          </a:xfrm>
          <a:prstGeom prst="rightArrow">
            <a:avLst>
              <a:gd name="adj1" fmla="val 69403"/>
              <a:gd name="adj2" fmla="val 50000"/>
            </a:avLst>
          </a:prstGeom>
          <a:gradFill>
            <a:gsLst>
              <a:gs pos="33000">
                <a:srgbClr val="F68426">
                  <a:lumMod val="20000"/>
                  <a:lumOff val="80000"/>
                </a:srgbClr>
              </a:gs>
              <a:gs pos="100000">
                <a:srgbClr val="F68426">
                  <a:lumMod val="60000"/>
                  <a:lumOff val="40000"/>
                </a:srgbClr>
              </a:gs>
            </a:gsLst>
            <a:lin ang="5400000" scaled="0"/>
          </a:gradFill>
          <a:ln w="3175" cap="flat" cmpd="sng" algn="ctr">
            <a:solidFill>
              <a:srgbClr val="F68426">
                <a:lumMod val="20000"/>
                <a:lumOff val="8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marL="182563" indent="-182563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endParaRPr lang="zh-CN" altLang="en-US" sz="1400" ker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Box 61"/>
          <p:cNvSpPr txBox="1">
            <a:spLocks noChangeArrowheads="1"/>
          </p:cNvSpPr>
          <p:nvPr/>
        </p:nvSpPr>
        <p:spPr bwMode="auto">
          <a:xfrm>
            <a:off x="5838979" y="5034178"/>
            <a:ext cx="526297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⑥消化系统问题，如胃痛、消化不良或溃疡扩散。</a:t>
            </a:r>
          </a:p>
        </p:txBody>
      </p:sp>
      <p:sp>
        <p:nvSpPr>
          <p:cNvPr id="53" name="椭圆 52"/>
          <p:cNvSpPr/>
          <p:nvPr/>
        </p:nvSpPr>
        <p:spPr>
          <a:xfrm>
            <a:off x="587368" y="2024063"/>
            <a:ext cx="3352800" cy="3352800"/>
          </a:xfrm>
          <a:prstGeom prst="ellipse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800" kern="0" dirty="0" smtClean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r>
              <a:rPr lang="zh-CN" altLang="en-US" sz="2800" kern="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过大</a:t>
            </a:r>
            <a:r>
              <a:rPr lang="zh-CN" altLang="en-US" sz="2800" kern="0" dirty="0" smtClean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endParaRPr lang="en-US" altLang="zh-CN" sz="2800" kern="0" dirty="0" smtClean="0">
              <a:solidFill>
                <a:srgbClr val="F79646">
                  <a:lumMod val="75000"/>
                </a:srgb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3600" b="1" kern="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生理症状</a:t>
            </a:r>
            <a:endParaRPr lang="zh-CN" altLang="en-US" sz="3600" b="1" kern="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2.4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的正面作用和负面影响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50605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"/>
          <p:cNvGrpSpPr>
            <a:grpSpLocks/>
          </p:cNvGrpSpPr>
          <p:nvPr/>
        </p:nvGrpSpPr>
        <p:grpSpPr bwMode="auto">
          <a:xfrm>
            <a:off x="6008018" y="1916113"/>
            <a:ext cx="6012000" cy="3582987"/>
            <a:chOff x="3212323" y="1942243"/>
            <a:chExt cx="2237990" cy="2325624"/>
          </a:xfrm>
        </p:grpSpPr>
        <p:sp>
          <p:nvSpPr>
            <p:cNvPr id="35" name="右箭头 34"/>
            <p:cNvSpPr/>
            <p:nvPr/>
          </p:nvSpPr>
          <p:spPr bwMode="auto">
            <a:xfrm>
              <a:off x="3212323" y="1942243"/>
              <a:ext cx="2237990" cy="539932"/>
            </a:xfrm>
            <a:prstGeom prst="rightArrow">
              <a:avLst>
                <a:gd name="adj1" fmla="val 69403"/>
                <a:gd name="adj2" fmla="val 50000"/>
              </a:avLst>
            </a:prstGeom>
            <a:gradFill>
              <a:gsLst>
                <a:gs pos="33000">
                  <a:srgbClr val="F68426">
                    <a:lumMod val="60000"/>
                    <a:lumOff val="40000"/>
                  </a:srgbClr>
                </a:gs>
                <a:gs pos="100000">
                  <a:srgbClr val="F68426"/>
                </a:gs>
              </a:gsLst>
              <a:lin ang="5400000" scaled="0"/>
            </a:gradFill>
            <a:ln w="3175" cap="flat" cmpd="sng" algn="ctr">
              <a:solidFill>
                <a:srgbClr val="F68426">
                  <a:lumMod val="60000"/>
                  <a:lumOff val="4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endParaRPr lang="zh-CN" altLang="en-US" sz="2800" kern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36" name="右箭头 35"/>
            <p:cNvSpPr/>
            <p:nvPr/>
          </p:nvSpPr>
          <p:spPr bwMode="auto">
            <a:xfrm>
              <a:off x="3212323" y="2537817"/>
              <a:ext cx="2008214" cy="539932"/>
            </a:xfrm>
            <a:prstGeom prst="rightArrow">
              <a:avLst>
                <a:gd name="adj1" fmla="val 69403"/>
                <a:gd name="adj2" fmla="val 50000"/>
              </a:avLst>
            </a:prstGeom>
            <a:gradFill>
              <a:gsLst>
                <a:gs pos="33000">
                  <a:srgbClr val="F68426">
                    <a:lumMod val="20000"/>
                    <a:lumOff val="80000"/>
                  </a:srgbClr>
                </a:gs>
                <a:gs pos="100000">
                  <a:srgbClr val="F68426">
                    <a:lumMod val="60000"/>
                    <a:lumOff val="40000"/>
                  </a:srgbClr>
                </a:gs>
              </a:gsLst>
              <a:lin ang="5400000" scaled="0"/>
            </a:gradFill>
            <a:ln w="3175" cap="flat" cmpd="sng" algn="ctr">
              <a:solidFill>
                <a:srgbClr val="F68426">
                  <a:lumMod val="20000"/>
                  <a:lumOff val="8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marL="182563" indent="-182563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Font typeface="Arial" pitchFamily="34" charset="0"/>
                <a:buChar char="•"/>
                <a:defRPr/>
              </a:pPr>
              <a:endParaRPr lang="zh-CN" altLang="en-US" sz="1400" ker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右箭头 36"/>
            <p:cNvSpPr/>
            <p:nvPr/>
          </p:nvSpPr>
          <p:spPr bwMode="auto">
            <a:xfrm>
              <a:off x="3212323" y="3132360"/>
              <a:ext cx="2237990" cy="539932"/>
            </a:xfrm>
            <a:prstGeom prst="rightArrow">
              <a:avLst>
                <a:gd name="adj1" fmla="val 69403"/>
                <a:gd name="adj2" fmla="val 50000"/>
              </a:avLst>
            </a:prstGeom>
            <a:gradFill>
              <a:gsLst>
                <a:gs pos="33000">
                  <a:srgbClr val="F68426">
                    <a:lumMod val="60000"/>
                    <a:lumOff val="40000"/>
                  </a:srgbClr>
                </a:gs>
                <a:gs pos="100000">
                  <a:srgbClr val="F68426"/>
                </a:gs>
              </a:gsLst>
              <a:lin ang="5400000" scaled="0"/>
            </a:gradFill>
            <a:ln w="3175" cap="flat" cmpd="sng" algn="ctr">
              <a:solidFill>
                <a:srgbClr val="F68426">
                  <a:lumMod val="60000"/>
                  <a:lumOff val="4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endParaRPr lang="zh-CN" altLang="en-US" sz="2800" kern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38" name="右箭头 37"/>
            <p:cNvSpPr/>
            <p:nvPr/>
          </p:nvSpPr>
          <p:spPr bwMode="auto">
            <a:xfrm>
              <a:off x="3212323" y="3727935"/>
              <a:ext cx="2008214" cy="539932"/>
            </a:xfrm>
            <a:prstGeom prst="rightArrow">
              <a:avLst>
                <a:gd name="adj1" fmla="val 69403"/>
                <a:gd name="adj2" fmla="val 50000"/>
              </a:avLst>
            </a:prstGeom>
            <a:gradFill>
              <a:gsLst>
                <a:gs pos="33000">
                  <a:srgbClr val="F68426">
                    <a:lumMod val="20000"/>
                    <a:lumOff val="80000"/>
                  </a:srgbClr>
                </a:gs>
                <a:gs pos="100000">
                  <a:srgbClr val="F68426">
                    <a:lumMod val="60000"/>
                    <a:lumOff val="40000"/>
                  </a:srgbClr>
                </a:gs>
              </a:gsLst>
              <a:lin ang="5400000" scaled="0"/>
            </a:gradFill>
            <a:ln w="3175" cap="flat" cmpd="sng" algn="ctr">
              <a:solidFill>
                <a:srgbClr val="F68426">
                  <a:lumMod val="20000"/>
                  <a:lumOff val="8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marL="182563" indent="-182563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Font typeface="Arial" pitchFamily="34" charset="0"/>
                <a:buChar char="•"/>
                <a:defRPr/>
              </a:pPr>
              <a:endParaRPr lang="zh-CN" altLang="en-US" sz="1400" ker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9" name="组合 3"/>
          <p:cNvGrpSpPr>
            <a:grpSpLocks/>
          </p:cNvGrpSpPr>
          <p:nvPr/>
        </p:nvGrpSpPr>
        <p:grpSpPr bwMode="auto">
          <a:xfrm flipH="1">
            <a:off x="188962" y="1916113"/>
            <a:ext cx="5971455" cy="3582987"/>
            <a:chOff x="3212323" y="1942243"/>
            <a:chExt cx="2237990" cy="2325624"/>
          </a:xfrm>
        </p:grpSpPr>
        <p:sp>
          <p:nvSpPr>
            <p:cNvPr id="40" name="右箭头 39"/>
            <p:cNvSpPr/>
            <p:nvPr/>
          </p:nvSpPr>
          <p:spPr bwMode="auto">
            <a:xfrm>
              <a:off x="3212323" y="1942243"/>
              <a:ext cx="2237990" cy="539932"/>
            </a:xfrm>
            <a:prstGeom prst="rightArrow">
              <a:avLst>
                <a:gd name="adj1" fmla="val 69403"/>
                <a:gd name="adj2" fmla="val 50000"/>
              </a:avLst>
            </a:prstGeom>
            <a:gradFill>
              <a:gsLst>
                <a:gs pos="33000">
                  <a:srgbClr val="F68426">
                    <a:lumMod val="60000"/>
                    <a:lumOff val="40000"/>
                  </a:srgbClr>
                </a:gs>
                <a:gs pos="100000">
                  <a:srgbClr val="F68426"/>
                </a:gs>
              </a:gsLst>
              <a:lin ang="5400000" scaled="0"/>
            </a:gradFill>
            <a:ln w="3175" cap="flat" cmpd="sng" algn="ctr">
              <a:solidFill>
                <a:srgbClr val="F68426">
                  <a:lumMod val="60000"/>
                  <a:lumOff val="4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endParaRPr lang="zh-CN" altLang="en-US" sz="2800" kern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54" name="右箭头 53"/>
            <p:cNvSpPr/>
            <p:nvPr/>
          </p:nvSpPr>
          <p:spPr bwMode="auto">
            <a:xfrm>
              <a:off x="3212323" y="2537817"/>
              <a:ext cx="2008214" cy="539932"/>
            </a:xfrm>
            <a:prstGeom prst="rightArrow">
              <a:avLst>
                <a:gd name="adj1" fmla="val 69403"/>
                <a:gd name="adj2" fmla="val 50000"/>
              </a:avLst>
            </a:prstGeom>
            <a:gradFill>
              <a:gsLst>
                <a:gs pos="33000">
                  <a:srgbClr val="F68426">
                    <a:lumMod val="20000"/>
                    <a:lumOff val="80000"/>
                  </a:srgbClr>
                </a:gs>
                <a:gs pos="100000">
                  <a:srgbClr val="F68426">
                    <a:lumMod val="60000"/>
                    <a:lumOff val="40000"/>
                  </a:srgbClr>
                </a:gs>
              </a:gsLst>
              <a:lin ang="5400000" scaled="0"/>
            </a:gradFill>
            <a:ln w="3175" cap="flat" cmpd="sng" algn="ctr">
              <a:solidFill>
                <a:srgbClr val="F68426">
                  <a:lumMod val="20000"/>
                  <a:lumOff val="8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marL="182563" indent="-182563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Font typeface="Arial" pitchFamily="34" charset="0"/>
                <a:buChar char="•"/>
                <a:defRPr/>
              </a:pPr>
              <a:endParaRPr lang="zh-CN" altLang="en-US" sz="1400" ker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右箭头 54"/>
            <p:cNvSpPr/>
            <p:nvPr/>
          </p:nvSpPr>
          <p:spPr bwMode="auto">
            <a:xfrm>
              <a:off x="3212323" y="3132360"/>
              <a:ext cx="2237990" cy="539932"/>
            </a:xfrm>
            <a:prstGeom prst="rightArrow">
              <a:avLst>
                <a:gd name="adj1" fmla="val 69403"/>
                <a:gd name="adj2" fmla="val 50000"/>
              </a:avLst>
            </a:prstGeom>
            <a:gradFill>
              <a:gsLst>
                <a:gs pos="33000">
                  <a:srgbClr val="F68426">
                    <a:lumMod val="60000"/>
                    <a:lumOff val="40000"/>
                  </a:srgbClr>
                </a:gs>
                <a:gs pos="100000">
                  <a:srgbClr val="F68426"/>
                </a:gs>
              </a:gsLst>
              <a:lin ang="5400000" scaled="0"/>
            </a:gradFill>
            <a:ln w="3175" cap="flat" cmpd="sng" algn="ctr">
              <a:solidFill>
                <a:srgbClr val="F68426">
                  <a:lumMod val="60000"/>
                  <a:lumOff val="4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endParaRPr lang="zh-CN" altLang="en-US" sz="2800" kern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56" name="右箭头 55"/>
            <p:cNvSpPr/>
            <p:nvPr/>
          </p:nvSpPr>
          <p:spPr bwMode="auto">
            <a:xfrm>
              <a:off x="3212323" y="3727935"/>
              <a:ext cx="2008214" cy="539932"/>
            </a:xfrm>
            <a:prstGeom prst="rightArrow">
              <a:avLst>
                <a:gd name="adj1" fmla="val 69403"/>
                <a:gd name="adj2" fmla="val 50000"/>
              </a:avLst>
            </a:prstGeom>
            <a:gradFill>
              <a:gsLst>
                <a:gs pos="33000">
                  <a:srgbClr val="F68426">
                    <a:lumMod val="20000"/>
                    <a:lumOff val="80000"/>
                  </a:srgbClr>
                </a:gs>
                <a:gs pos="100000">
                  <a:srgbClr val="F68426">
                    <a:lumMod val="60000"/>
                    <a:lumOff val="40000"/>
                  </a:srgbClr>
                </a:gs>
              </a:gsLst>
              <a:lin ang="5400000" scaled="0"/>
            </a:gradFill>
            <a:ln w="3175" cap="flat" cmpd="sng" algn="ctr">
              <a:solidFill>
                <a:srgbClr val="F68426">
                  <a:lumMod val="20000"/>
                  <a:lumOff val="8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marL="182563" indent="-182563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Font typeface="Arial" pitchFamily="34" charset="0"/>
                <a:buChar char="•"/>
                <a:defRPr/>
              </a:pPr>
              <a:endParaRPr lang="zh-CN" altLang="en-US" sz="1400" ker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7" name="椭圆 56"/>
          <p:cNvSpPr/>
          <p:nvPr/>
        </p:nvSpPr>
        <p:spPr>
          <a:xfrm>
            <a:off x="4331618" y="2038350"/>
            <a:ext cx="3352800" cy="3352800"/>
          </a:xfrm>
          <a:prstGeom prst="ellipse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800" kern="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压力过大的</a:t>
            </a:r>
            <a:endParaRPr lang="en-US" altLang="zh-CN" sz="2800" kern="0" dirty="0">
              <a:solidFill>
                <a:srgbClr val="F79646">
                  <a:lumMod val="75000"/>
                </a:srgb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3600" b="1" kern="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行为症状</a:t>
            </a:r>
          </a:p>
        </p:txBody>
      </p:sp>
      <p:sp>
        <p:nvSpPr>
          <p:cNvPr id="58" name="TextBox 61"/>
          <p:cNvSpPr txBox="1">
            <a:spLocks noChangeArrowheads="1"/>
          </p:cNvSpPr>
          <p:nvPr/>
        </p:nvSpPr>
        <p:spPr bwMode="auto">
          <a:xfrm>
            <a:off x="549003" y="2155136"/>
            <a:ext cx="410881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①工作懈怠、能力降低，</a:t>
            </a:r>
            <a:r>
              <a:rPr lang="zh-CN" altLang="en-US" kern="0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错误率增加；</a:t>
            </a:r>
            <a:endParaRPr lang="zh-CN" altLang="en-US" kern="0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TextBox 61"/>
          <p:cNvSpPr txBox="1">
            <a:spLocks noChangeArrowheads="1"/>
          </p:cNvSpPr>
          <p:nvPr/>
        </p:nvSpPr>
        <p:spPr bwMode="auto">
          <a:xfrm>
            <a:off x="1053059" y="3091240"/>
            <a:ext cx="272382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②放纵自己</a:t>
            </a:r>
            <a:r>
              <a:rPr lang="zh-CN" altLang="en-US" kern="0" dirty="0" smtClean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，自暴自弃；</a:t>
            </a:r>
            <a:endParaRPr lang="zh-CN" altLang="en-US" kern="0" dirty="0">
              <a:solidFill>
                <a:srgbClr val="F79646">
                  <a:lumMod val="7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Box 61"/>
          <p:cNvSpPr txBox="1">
            <a:spLocks noChangeArrowheads="1"/>
          </p:cNvSpPr>
          <p:nvPr/>
        </p:nvSpPr>
        <p:spPr bwMode="auto">
          <a:xfrm>
            <a:off x="549003" y="4005858"/>
            <a:ext cx="387798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③没胃口，吃得少，体重迅速下降；</a:t>
            </a:r>
          </a:p>
        </p:txBody>
      </p:sp>
      <p:sp>
        <p:nvSpPr>
          <p:cNvPr id="61" name="TextBox 61"/>
          <p:cNvSpPr txBox="1">
            <a:spLocks noChangeArrowheads="1"/>
          </p:cNvSpPr>
          <p:nvPr/>
        </p:nvSpPr>
        <p:spPr bwMode="auto">
          <a:xfrm>
            <a:off x="1053059" y="4932670"/>
            <a:ext cx="36471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④孤僻、抑郁、自闭、烦躁</a:t>
            </a:r>
            <a:r>
              <a:rPr lang="zh-CN" altLang="en-US" kern="0" dirty="0" smtClean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不安；</a:t>
            </a:r>
            <a:endParaRPr lang="zh-CN" altLang="en-US" kern="0" dirty="0">
              <a:solidFill>
                <a:srgbClr val="F79646">
                  <a:lumMod val="7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TextBox 61"/>
          <p:cNvSpPr txBox="1">
            <a:spLocks noChangeArrowheads="1"/>
          </p:cNvSpPr>
          <p:nvPr/>
        </p:nvSpPr>
        <p:spPr bwMode="auto">
          <a:xfrm>
            <a:off x="7317363" y="2155136"/>
            <a:ext cx="449353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600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⑤冒险行为增加，包括不顾后果的驾车和赌博</a:t>
            </a:r>
            <a:r>
              <a:rPr lang="zh-CN" altLang="en-US" sz="1600" kern="0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en-US" sz="1600" kern="0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TextBox 61"/>
          <p:cNvSpPr txBox="1">
            <a:spLocks noChangeArrowheads="1"/>
          </p:cNvSpPr>
          <p:nvPr/>
        </p:nvSpPr>
        <p:spPr bwMode="auto">
          <a:xfrm>
            <a:off x="7821419" y="3091240"/>
            <a:ext cx="346761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600" kern="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⑥攻击、侵犯他人，破坏公共财产；</a:t>
            </a:r>
          </a:p>
        </p:txBody>
      </p:sp>
      <p:sp>
        <p:nvSpPr>
          <p:cNvPr id="64" name="TextBox 61"/>
          <p:cNvSpPr txBox="1">
            <a:spLocks noChangeArrowheads="1"/>
          </p:cNvSpPr>
          <p:nvPr/>
        </p:nvSpPr>
        <p:spPr bwMode="auto">
          <a:xfrm>
            <a:off x="7821419" y="4005858"/>
            <a:ext cx="31854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⑦与家庭和朋友的关系恶化</a:t>
            </a:r>
            <a:r>
              <a:rPr lang="zh-CN" altLang="en-US" kern="0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en-US" kern="0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TextBox 61"/>
          <p:cNvSpPr txBox="1">
            <a:spLocks noChangeArrowheads="1"/>
          </p:cNvSpPr>
          <p:nvPr/>
        </p:nvSpPr>
        <p:spPr bwMode="auto">
          <a:xfrm>
            <a:off x="7317363" y="4932670"/>
            <a:ext cx="226215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⑧自杀或企图自杀。</a:t>
            </a:r>
          </a:p>
        </p:txBody>
      </p:sp>
      <p:sp>
        <p:nvSpPr>
          <p:cNvPr id="66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2.4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的正面作用和负面影响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735735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4587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doors dir="ver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2484588"/>
            <a:ext cx="5184576" cy="1656184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34440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6" name="Picture 2" descr="C:\Users\user\Desktop\xpic460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781252" y="2637680"/>
            <a:ext cx="2160000" cy="135000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sp>
        <p:nvSpPr>
          <p:cNvPr id="10" name="矩形 9"/>
          <p:cNvSpPr/>
          <p:nvPr/>
        </p:nvSpPr>
        <p:spPr>
          <a:xfrm>
            <a:off x="5301531" y="2484588"/>
            <a:ext cx="288032" cy="165618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549003" y="2980438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第三章</a:t>
            </a:r>
            <a:endParaRPr lang="zh-CN" altLang="en-US" sz="3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文本占位符 3"/>
          <p:cNvSpPr txBox="1">
            <a:spLocks/>
          </p:cNvSpPr>
          <p:nvPr/>
        </p:nvSpPr>
        <p:spPr>
          <a:xfrm>
            <a:off x="5805587" y="2917430"/>
            <a:ext cx="4187502" cy="4320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bg1"/>
                </a:solidFill>
                <a:ea typeface="微软雅黑" pitchFamily="34" charset="-122"/>
              </a:rPr>
              <a:t>如何进行压力管理</a:t>
            </a:r>
          </a:p>
        </p:txBody>
      </p:sp>
      <p:sp>
        <p:nvSpPr>
          <p:cNvPr id="13" name="文本占位符 5"/>
          <p:cNvSpPr txBox="1">
            <a:spLocks/>
          </p:cNvSpPr>
          <p:nvPr/>
        </p:nvSpPr>
        <p:spPr>
          <a:xfrm>
            <a:off x="5805587" y="3637511"/>
            <a:ext cx="4187502" cy="4320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 smtClean="0">
                <a:solidFill>
                  <a:schemeClr val="bg1">
                    <a:lumMod val="85000"/>
                  </a:schemeClr>
                </a:solidFill>
                <a:ea typeface="微软雅黑" pitchFamily="34" charset="-122"/>
              </a:rPr>
              <a:t>压力的诊断</a:t>
            </a:r>
            <a:r>
              <a:rPr lang="zh-CN" altLang="en-US" sz="1600" b="0" dirty="0">
                <a:solidFill>
                  <a:schemeClr val="bg1">
                    <a:lumMod val="85000"/>
                  </a:schemeClr>
                </a:solidFill>
                <a:ea typeface="微软雅黑" pitchFamily="34" charset="-122"/>
              </a:rPr>
              <a:t>、</a:t>
            </a:r>
            <a:r>
              <a:rPr lang="zh-CN" altLang="en-US" sz="1600" b="0" dirty="0" smtClean="0">
                <a:solidFill>
                  <a:schemeClr val="bg1">
                    <a:lumMod val="85000"/>
                  </a:schemeClr>
                </a:solidFill>
                <a:ea typeface="微软雅黑" pitchFamily="34" charset="-122"/>
              </a:rPr>
              <a:t>缓解</a:t>
            </a:r>
            <a:r>
              <a:rPr lang="zh-CN" altLang="en-US" sz="1600" b="0" dirty="0">
                <a:solidFill>
                  <a:schemeClr val="bg1">
                    <a:lumMod val="85000"/>
                  </a:schemeClr>
                </a:solidFill>
                <a:ea typeface="微软雅黑" pitchFamily="34" charset="-122"/>
              </a:rPr>
              <a:t>、</a:t>
            </a:r>
            <a:r>
              <a:rPr lang="zh-CN" altLang="en-US" sz="1600" b="0" dirty="0" smtClean="0">
                <a:solidFill>
                  <a:schemeClr val="bg1">
                    <a:lumMod val="85000"/>
                  </a:schemeClr>
                </a:solidFill>
                <a:ea typeface="微软雅黑" pitchFamily="34" charset="-122"/>
              </a:rPr>
              <a:t>预防</a:t>
            </a:r>
            <a:r>
              <a:rPr lang="zh-CN" altLang="en-US" sz="1600" b="0" dirty="0">
                <a:solidFill>
                  <a:schemeClr val="bg1">
                    <a:lumMod val="85000"/>
                  </a:schemeClr>
                </a:solidFill>
                <a:ea typeface="微软雅黑" pitchFamily="34" charset="-122"/>
              </a:rPr>
              <a:t>、</a:t>
            </a:r>
            <a:r>
              <a:rPr lang="zh-CN" altLang="en-US" sz="1600" b="0" dirty="0" smtClean="0">
                <a:solidFill>
                  <a:schemeClr val="bg1">
                    <a:lumMod val="85000"/>
                  </a:schemeClr>
                </a:solidFill>
                <a:ea typeface="微软雅黑" pitchFamily="34" charset="-122"/>
              </a:rPr>
              <a:t>抗</a:t>
            </a:r>
            <a:r>
              <a:rPr lang="zh-CN" altLang="en-US" sz="1600" b="0" dirty="0">
                <a:solidFill>
                  <a:schemeClr val="bg1">
                    <a:lumMod val="85000"/>
                  </a:schemeClr>
                </a:solidFill>
                <a:ea typeface="微软雅黑" pitchFamily="34" charset="-122"/>
              </a:rPr>
              <a:t>压能力提升</a:t>
            </a:r>
          </a:p>
        </p:txBody>
      </p:sp>
      <p:sp>
        <p:nvSpPr>
          <p:cNvPr id="14" name="矩形 13"/>
          <p:cNvSpPr/>
          <p:nvPr/>
        </p:nvSpPr>
        <p:spPr>
          <a:xfrm>
            <a:off x="5805587" y="3542642"/>
            <a:ext cx="4536504" cy="21600"/>
          </a:xfrm>
          <a:prstGeom prst="rect">
            <a:avLst/>
          </a:prstGeom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134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2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13" grpId="0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3.1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诊断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765026" y="1865780"/>
            <a:ext cx="5818654" cy="1892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以把上面所描述的“压力过大负面影响”的各种症状当做预警信号来诊断自己是否是压力过大。同时，要根据内外压力来源的各个方面，找出：①目前我的压力有哪些；②我最大的压力是什么。以便于有针对性的缓解压力。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765026" y="4289163"/>
            <a:ext cx="5818654" cy="1172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确切地说，到底是什么压垮了你？是工作，是家庭生活，还是人际关系？</a:t>
            </a: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如果认识不到问题的根源所在，你就不可能解决问题。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77438" y="1947668"/>
            <a:ext cx="4946253" cy="3244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64157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3.1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压力诊断→诊断压力状况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638277" y="1413570"/>
            <a:ext cx="11359998" cy="777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另外，可以通过以下的一个小测试来诊断自我的压力状况。过去一个月内有否出现以下情况？计分方法：</a:t>
            </a: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从未发生</a:t>
            </a:r>
            <a:r>
              <a:rPr lang="en-US" altLang="zh-CN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分，间或发生</a:t>
            </a:r>
            <a:r>
              <a:rPr lang="en-US" altLang="zh-CN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分， 经常发生</a:t>
            </a:r>
            <a:r>
              <a:rPr lang="en-US" altLang="zh-CN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分。</a:t>
            </a:r>
          </a:p>
        </p:txBody>
      </p:sp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638277" y="2559795"/>
            <a:ext cx="6031406" cy="333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、觉得手上工作太多，无法应付。</a:t>
            </a:r>
          </a:p>
          <a:p>
            <a:pPr>
              <a:lnSpc>
                <a:spcPct val="130000"/>
              </a:lnSpc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、觉得时间不够，所以要分秒必争。 例如过马路时冲灯， 走路和说话的节奏很快速。</a:t>
            </a:r>
          </a:p>
          <a:p>
            <a:pPr>
              <a:lnSpc>
                <a:spcPct val="130000"/>
              </a:lnSpc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、觉得没有时间消遣， 终日记挂着工作。</a:t>
            </a:r>
          </a:p>
          <a:p>
            <a:pPr>
              <a:lnSpc>
                <a:spcPct val="130000"/>
              </a:lnSpc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、遇到挫败时很易会发脾气 。</a:t>
            </a:r>
          </a:p>
          <a:p>
            <a:pPr>
              <a:lnSpc>
                <a:spcPct val="130000"/>
              </a:lnSpc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、担心别人对自己工作表现的评价。</a:t>
            </a:r>
          </a:p>
          <a:p>
            <a:pPr>
              <a:lnSpc>
                <a:spcPct val="130000"/>
              </a:lnSpc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、觉得上司和家人都不欣赏自己。</a:t>
            </a:r>
          </a:p>
          <a:p>
            <a:pPr>
              <a:lnSpc>
                <a:spcPct val="130000"/>
              </a:lnSpc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、担心自己的经济状况。</a:t>
            </a:r>
          </a:p>
          <a:p>
            <a:pPr>
              <a:lnSpc>
                <a:spcPct val="130000"/>
              </a:lnSpc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、有头痛</a:t>
            </a: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胃痛</a:t>
            </a: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背痛的毛病，难于治愈</a:t>
            </a:r>
            <a:r>
              <a:rPr lang="zh-CN" altLang="en-US" sz="18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8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6957715" y="2277666"/>
            <a:ext cx="4932288" cy="3615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8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、要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借烟酒、药物、零食等抑制不安的情绪。 </a:t>
            </a: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en-US" altLang="zh-CN" sz="18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、需要借助安眠药去协助入睡。</a:t>
            </a: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、与家人</a:t>
            </a: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朋友</a:t>
            </a: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同事的相处令你发脾气。 </a:t>
            </a: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、与人倾谈时，打断对方的话题。</a:t>
            </a: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13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、上床后觉得思潮起伏</a:t>
            </a:r>
            <a:r>
              <a:rPr lang="zh-CN" altLang="en-US" sz="18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，还很多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事情</a:t>
            </a:r>
            <a:r>
              <a:rPr lang="zh-CN" altLang="en-US" sz="18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牵挂。 </a:t>
            </a:r>
            <a:endParaRPr lang="zh-CN" altLang="en-US" sz="18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14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、太多工作，不能每件事做到尽善尽美。 </a:t>
            </a: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15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、当空闲时轻松一下也会觉得内咎。</a:t>
            </a: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16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、做事急躁，任性而事后感到内咎。</a:t>
            </a:r>
          </a:p>
          <a:p>
            <a:pPr>
              <a:lnSpc>
                <a:spcPct val="130000"/>
              </a:lnSpc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17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、觉得自己不应该享乐。</a:t>
            </a:r>
          </a:p>
        </p:txBody>
      </p:sp>
    </p:spTree>
    <p:extLst>
      <p:ext uri="{BB962C8B-B14F-4D97-AF65-F5344CB8AC3E}">
        <p14:creationId xmlns:p14="http://schemas.microsoft.com/office/powerpoint/2010/main" val="144416635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3.1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压力诊断→诊断压力状况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4" name="Picture 6" descr="C:\Users\user\Desktop\xpic2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85835" y="1892300"/>
            <a:ext cx="3780000" cy="25137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pic>
        <p:nvPicPr>
          <p:cNvPr id="25" name="Picture 5" descr="C:\Users\user\Desktop\2239-1106201514106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7403" y="1892300"/>
            <a:ext cx="3780000" cy="25137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pic>
        <p:nvPicPr>
          <p:cNvPr id="26" name="Picture 7" descr="C:\Users\user\Desktop\depres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74267" y="1892300"/>
            <a:ext cx="3780000" cy="25137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grpSp>
        <p:nvGrpSpPr>
          <p:cNvPr id="27" name="组合 26"/>
          <p:cNvGrpSpPr/>
          <p:nvPr/>
        </p:nvGrpSpPr>
        <p:grpSpPr>
          <a:xfrm>
            <a:off x="297403" y="3805600"/>
            <a:ext cx="3780001" cy="461665"/>
            <a:chOff x="297403" y="3805600"/>
            <a:chExt cx="3780001" cy="461665"/>
          </a:xfrm>
        </p:grpSpPr>
        <p:sp>
          <p:nvSpPr>
            <p:cNvPr id="28" name="矩形 27"/>
            <p:cNvSpPr/>
            <p:nvPr/>
          </p:nvSpPr>
          <p:spPr>
            <a:xfrm>
              <a:off x="297403" y="3820408"/>
              <a:ext cx="3780000" cy="432048"/>
            </a:xfrm>
            <a:prstGeom prst="rect">
              <a:avLst/>
            </a:prstGeom>
            <a:solidFill>
              <a:srgbClr val="FF9900">
                <a:alpha val="67059"/>
              </a:srgb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9" name="TextBox 11"/>
            <p:cNvSpPr txBox="1">
              <a:spLocks noChangeArrowheads="1"/>
            </p:cNvSpPr>
            <p:nvPr/>
          </p:nvSpPr>
          <p:spPr bwMode="auto">
            <a:xfrm>
              <a:off x="297404" y="3805600"/>
              <a:ext cx="37800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Tahoma" pitchFamily="34" charset="0"/>
                </a:rPr>
                <a:t>0- 10</a:t>
              </a: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Tahoma" pitchFamily="34" charset="0"/>
                </a:rPr>
                <a:t>分</a:t>
              </a:r>
              <a:endPara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Tahoma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185830" y="3805600"/>
            <a:ext cx="3780000" cy="461665"/>
            <a:chOff x="4185830" y="3805600"/>
            <a:chExt cx="3780000" cy="461665"/>
          </a:xfrm>
        </p:grpSpPr>
        <p:sp>
          <p:nvSpPr>
            <p:cNvPr id="31" name="矩形 30"/>
            <p:cNvSpPr/>
            <p:nvPr/>
          </p:nvSpPr>
          <p:spPr>
            <a:xfrm>
              <a:off x="4185830" y="3820408"/>
              <a:ext cx="3780000" cy="432048"/>
            </a:xfrm>
            <a:prstGeom prst="rect">
              <a:avLst/>
            </a:prstGeom>
            <a:solidFill>
              <a:srgbClr val="FF9900">
                <a:alpha val="67059"/>
              </a:srgb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32" name="TextBox 14"/>
            <p:cNvSpPr txBox="1">
              <a:spLocks noChangeArrowheads="1"/>
            </p:cNvSpPr>
            <p:nvPr/>
          </p:nvSpPr>
          <p:spPr bwMode="auto">
            <a:xfrm>
              <a:off x="4185830" y="3805600"/>
              <a:ext cx="37800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Tahoma" pitchFamily="34" charset="0"/>
                </a:rPr>
                <a:t>11-15</a:t>
              </a: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Tahoma" pitchFamily="34" charset="0"/>
                </a:rPr>
                <a:t>分</a:t>
              </a:r>
              <a:endPara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Tahoma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074267" y="3805600"/>
            <a:ext cx="3780000" cy="461665"/>
            <a:chOff x="8074267" y="3805600"/>
            <a:chExt cx="3780000" cy="461665"/>
          </a:xfrm>
        </p:grpSpPr>
        <p:sp>
          <p:nvSpPr>
            <p:cNvPr id="34" name="矩形 33"/>
            <p:cNvSpPr/>
            <p:nvPr/>
          </p:nvSpPr>
          <p:spPr>
            <a:xfrm>
              <a:off x="8074267" y="3820408"/>
              <a:ext cx="3780000" cy="432048"/>
            </a:xfrm>
            <a:prstGeom prst="rect">
              <a:avLst/>
            </a:prstGeom>
            <a:solidFill>
              <a:srgbClr val="FF9900">
                <a:alpha val="67059"/>
              </a:srgb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35" name="TextBox 16"/>
            <p:cNvSpPr txBox="1">
              <a:spLocks noChangeArrowheads="1"/>
            </p:cNvSpPr>
            <p:nvPr/>
          </p:nvSpPr>
          <p:spPr bwMode="auto">
            <a:xfrm>
              <a:off x="8074267" y="3805600"/>
              <a:ext cx="37800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Tahoma" pitchFamily="34" charset="0"/>
                </a:rPr>
                <a:t>16</a:t>
              </a: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Tahoma" pitchFamily="34" charset="0"/>
                </a:rPr>
                <a:t>分或以上</a:t>
              </a:r>
              <a:endPara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Tahoma" pitchFamily="34" charset="0"/>
              </a:endParaRPr>
            </a:p>
          </p:txBody>
        </p:sp>
      </p:grpSp>
      <p:sp>
        <p:nvSpPr>
          <p:cNvPr id="36" name="矩形 4"/>
          <p:cNvSpPr>
            <a:spLocks noChangeArrowheads="1"/>
          </p:cNvSpPr>
          <p:nvPr/>
        </p:nvSpPr>
        <p:spPr bwMode="auto">
          <a:xfrm>
            <a:off x="297404" y="4913921"/>
            <a:ext cx="3779999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精神压力程度低，但可能生活</a:t>
            </a: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缺乏刺激</a:t>
            </a:r>
            <a:r>
              <a:rPr lang="zh-CN" altLang="en-US" b="1" dirty="0" smtClean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，较沉闷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， 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做事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的动力不高。 </a:t>
            </a:r>
          </a:p>
        </p:txBody>
      </p:sp>
      <p:sp>
        <p:nvSpPr>
          <p:cNvPr id="37" name="矩形 4"/>
          <p:cNvSpPr>
            <a:spLocks noChangeArrowheads="1"/>
          </p:cNvSpPr>
          <p:nvPr/>
        </p:nvSpPr>
        <p:spPr bwMode="auto">
          <a:xfrm>
            <a:off x="4185835" y="4913921"/>
            <a:ext cx="3780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精神压力程度中等， 虽然有些时候感到压力较大， </a:t>
            </a: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仍可应付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。 </a:t>
            </a:r>
          </a:p>
        </p:txBody>
      </p:sp>
      <p:sp>
        <p:nvSpPr>
          <p:cNvPr id="38" name="矩形 4"/>
          <p:cNvSpPr>
            <a:spLocks noChangeArrowheads="1"/>
          </p:cNvSpPr>
          <p:nvPr/>
        </p:nvSpPr>
        <p:spPr bwMode="auto">
          <a:xfrm>
            <a:off x="8074267" y="4913921"/>
            <a:ext cx="3780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精神压力</a:t>
            </a: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偏高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，应反省一下压力来源和寻求解决方法。</a:t>
            </a:r>
          </a:p>
        </p:txBody>
      </p:sp>
    </p:spTree>
    <p:extLst>
      <p:ext uri="{BB962C8B-B14F-4D97-AF65-F5344CB8AC3E}">
        <p14:creationId xmlns:p14="http://schemas.microsoft.com/office/powerpoint/2010/main" val="265418329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>
            <a:spLocks noChangeArrowheads="1"/>
          </p:cNvSpPr>
          <p:nvPr/>
        </p:nvSpPr>
        <p:spPr bwMode="auto">
          <a:xfrm>
            <a:off x="427630" y="2251882"/>
            <a:ext cx="11764370" cy="3343702"/>
          </a:xfrm>
          <a:prstGeom prst="roundRect">
            <a:avLst>
              <a:gd name="adj" fmla="val 0"/>
            </a:avLst>
          </a:prstGeom>
          <a:solidFill>
            <a:srgbClr val="F0F0F0">
              <a:alpha val="18039"/>
            </a:srgb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3.1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诊断→理清感受，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界定压力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所在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5869" y="2386047"/>
            <a:ext cx="4894997" cy="3083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我目前最</a:t>
            </a:r>
            <a:r>
              <a:rPr lang="zh-CN" altLang="en-US" sz="2000" b="1" dirty="0">
                <a:solidFill>
                  <a:srgbClr val="F6C9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关切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400" b="1" dirty="0">
                <a:solidFill>
                  <a:srgbClr val="F6C9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担忧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的事是什么？ </a:t>
            </a:r>
          </a:p>
          <a:p>
            <a:pPr marL="285750" indent="-285750">
              <a:lnSpc>
                <a:spcPct val="135000"/>
              </a:lnSpc>
              <a:buFont typeface="Wingdings" panose="05000000000000000000" pitchFamily="2" charset="2"/>
              <a:buChar char="n"/>
            </a:pPr>
            <a:r>
              <a:rPr lang="zh-CN" altLang="en-US" sz="2000" b="1" dirty="0">
                <a:solidFill>
                  <a:srgbClr val="F6C9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改变我命运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的事将会是什么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  <a:p>
            <a:pPr marL="285750" indent="-285750">
              <a:lnSpc>
                <a:spcPct val="135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我想</a:t>
            </a:r>
            <a:r>
              <a:rPr lang="zh-CN" altLang="en-US" sz="2000" b="1" dirty="0">
                <a:solidFill>
                  <a:srgbClr val="F6C9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停掉哪些事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，不再去做？</a:t>
            </a:r>
          </a:p>
          <a:p>
            <a:pPr marL="285750" indent="-285750">
              <a:lnSpc>
                <a:spcPct val="135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我想开始去做或</a:t>
            </a:r>
            <a:r>
              <a:rPr lang="zh-CN" altLang="en-US" sz="2000" b="1" dirty="0">
                <a:solidFill>
                  <a:srgbClr val="F6C9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学着去做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哪些事？</a:t>
            </a:r>
          </a:p>
          <a:p>
            <a:pPr marL="285750" indent="-285750">
              <a:lnSpc>
                <a:spcPct val="135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我能期望怎样的</a:t>
            </a:r>
            <a:r>
              <a:rPr lang="zh-CN" altLang="en-US" sz="2000" b="1" dirty="0">
                <a:solidFill>
                  <a:srgbClr val="F6C9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理想未来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  <a:p>
            <a:pPr marL="285750" indent="-285750">
              <a:lnSpc>
                <a:spcPct val="135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我期望能在</a:t>
            </a:r>
            <a:r>
              <a:rPr lang="zh-CN" altLang="en-US" sz="2000" b="1" dirty="0">
                <a:solidFill>
                  <a:srgbClr val="F6C9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此生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中达到的</a:t>
            </a:r>
            <a:r>
              <a:rPr lang="zh-CN" altLang="en-US" sz="2000" b="1" dirty="0">
                <a:solidFill>
                  <a:srgbClr val="F6C9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是什么？</a:t>
            </a:r>
          </a:p>
          <a:p>
            <a:pPr marL="285750" indent="-285750">
              <a:lnSpc>
                <a:spcPct val="135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未来几年我必须要做的</a:t>
            </a:r>
            <a:r>
              <a:rPr lang="zh-CN" altLang="en-US" sz="2000" b="1" dirty="0">
                <a:solidFill>
                  <a:srgbClr val="F6C9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重要抉择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是什么？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4765" y="1947667"/>
            <a:ext cx="6142582" cy="3931253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68349971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32979" y="2334840"/>
            <a:ext cx="908843" cy="2916389"/>
            <a:chOff x="332979" y="2385613"/>
            <a:chExt cx="908843" cy="2916389"/>
          </a:xfrm>
        </p:grpSpPr>
        <p:grpSp>
          <p:nvGrpSpPr>
            <p:cNvPr id="21" name="组合 20"/>
            <p:cNvGrpSpPr/>
            <p:nvPr/>
          </p:nvGrpSpPr>
          <p:grpSpPr>
            <a:xfrm>
              <a:off x="332979" y="2385613"/>
              <a:ext cx="539859" cy="540125"/>
              <a:chOff x="9395349" y="3909884"/>
              <a:chExt cx="540000" cy="540000"/>
            </a:xfrm>
          </p:grpSpPr>
          <p:sp>
            <p:nvSpPr>
              <p:cNvPr id="27" name="椭圆 26"/>
              <p:cNvSpPr/>
              <p:nvPr/>
            </p:nvSpPr>
            <p:spPr bwMode="auto">
              <a:xfrm>
                <a:off x="9395349" y="3909884"/>
                <a:ext cx="540000" cy="540000"/>
              </a:xfrm>
              <a:prstGeom prst="ellipse">
                <a:avLst/>
              </a:prstGeom>
              <a:solidFill>
                <a:srgbClr val="FFC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defTabSz="110523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  <p:sp>
            <p:nvSpPr>
              <p:cNvPr id="28" name="TextBox 4"/>
              <p:cNvSpPr txBox="1"/>
              <p:nvPr/>
            </p:nvSpPr>
            <p:spPr>
              <a:xfrm>
                <a:off x="9395349" y="3949051"/>
                <a:ext cx="52770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01</a:t>
                </a:r>
                <a:endPara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cxnSp>
          <p:nvCxnSpPr>
            <p:cNvPr id="22" name="直接连接符 21"/>
            <p:cNvCxnSpPr/>
            <p:nvPr/>
          </p:nvCxnSpPr>
          <p:spPr>
            <a:xfrm>
              <a:off x="431631" y="2997746"/>
              <a:ext cx="0" cy="2304256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  <a:headEnd type="oval"/>
            </a:ln>
            <a:effectLst/>
          </p:spPr>
        </p:cxnSp>
        <p:cxnSp>
          <p:nvCxnSpPr>
            <p:cNvPr id="23" name="直接连接符 22"/>
            <p:cNvCxnSpPr/>
            <p:nvPr/>
          </p:nvCxnSpPr>
          <p:spPr>
            <a:xfrm>
              <a:off x="431631" y="5302002"/>
              <a:ext cx="810191" cy="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</a:ln>
            <a:effectLst/>
          </p:spPr>
        </p:cxnSp>
        <p:cxnSp>
          <p:nvCxnSpPr>
            <p:cNvPr id="24" name="直接连接符 23"/>
            <p:cNvCxnSpPr/>
            <p:nvPr/>
          </p:nvCxnSpPr>
          <p:spPr>
            <a:xfrm flipV="1">
              <a:off x="1241822" y="2403712"/>
              <a:ext cx="0" cy="289829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</a:ln>
            <a:effectLst/>
          </p:spPr>
        </p:cxnSp>
        <p:cxnSp>
          <p:nvCxnSpPr>
            <p:cNvPr id="25" name="直接连接符 24"/>
            <p:cNvCxnSpPr/>
            <p:nvPr/>
          </p:nvCxnSpPr>
          <p:spPr>
            <a:xfrm flipH="1">
              <a:off x="836726" y="2403712"/>
              <a:ext cx="405096" cy="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  <a:headEnd type="none"/>
              <a:tailEnd type="oval"/>
            </a:ln>
            <a:effectLst/>
          </p:spPr>
        </p:cxnSp>
        <p:sp>
          <p:nvSpPr>
            <p:cNvPr id="26" name="TextBox 10"/>
            <p:cNvSpPr>
              <a:spLocks noChangeArrowheads="1"/>
            </p:cNvSpPr>
            <p:nvPr/>
          </p:nvSpPr>
          <p:spPr bwMode="auto">
            <a:xfrm>
              <a:off x="621011" y="2925738"/>
              <a:ext cx="553998" cy="2376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10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启动</a:t>
              </a:r>
              <a:r>
                <a:rPr kumimoji="0" lang="zh-CN" altLang="en-US" sz="2400" b="0" i="0" u="none" strike="noStrike" kern="0" cap="none" spc="10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</a:rPr>
                <a:t>“</a:t>
              </a:r>
              <a:r>
                <a:rPr kumimoji="0" lang="zh-CN" altLang="en-US" sz="2400" b="0" i="0" u="none" strike="noStrike" kern="0" cap="none" spc="10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减压阀</a:t>
              </a:r>
              <a:r>
                <a:rPr kumimoji="0" lang="zh-CN" altLang="en-US" sz="2400" b="0" i="0" u="none" strike="noStrike" kern="0" cap="none" spc="10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</a:rPr>
                <a:t>”</a:t>
              </a:r>
            </a:p>
          </p:txBody>
        </p:sp>
      </p:grpSp>
      <p:sp>
        <p:nvSpPr>
          <p:cNvPr id="29" name="矩形 4"/>
          <p:cNvSpPr>
            <a:spLocks noChangeArrowheads="1"/>
          </p:cNvSpPr>
          <p:nvPr/>
        </p:nvSpPr>
        <p:spPr bwMode="auto">
          <a:xfrm>
            <a:off x="7138259" y="2061642"/>
            <a:ext cx="4716000" cy="1497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高压锅为什么要有减压阀？这个道理很简单，压力锅也是有压力限制的，压力大了它就会炸锅，而减压阀的作用就是将较高的压力减小到所需要的合适压力。</a:t>
            </a:r>
          </a:p>
        </p:txBody>
      </p:sp>
      <p:sp>
        <p:nvSpPr>
          <p:cNvPr id="30" name="矩形 4"/>
          <p:cNvSpPr>
            <a:spLocks noChangeArrowheads="1"/>
          </p:cNvSpPr>
          <p:nvPr/>
        </p:nvSpPr>
        <p:spPr bwMode="auto">
          <a:xfrm>
            <a:off x="7138259" y="4043685"/>
            <a:ext cx="4716000" cy="1497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同理，当我们压力大时，首先也要立即启动我们的“减压阀”，先释放</a:t>
            </a: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部分压力，以避免“炸锅”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。每个人都有适合自己的减压阀，我们举几个例子以作参考：</a:t>
            </a:r>
            <a:endParaRPr lang="zh-CN" altLang="en-US" b="1" dirty="0">
              <a:solidFill>
                <a:srgbClr val="EEF96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1" name="Picture 6" descr="C:\Users\user\Desktop\未标题-1 拷贝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05707" y="1989634"/>
            <a:ext cx="5080000" cy="36068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2796906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压力缓解→①启用“减压阀”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9"/>
          <p:cNvSpPr>
            <a:spLocks noChangeArrowheads="1"/>
          </p:cNvSpPr>
          <p:nvPr/>
        </p:nvSpPr>
        <p:spPr bwMode="auto">
          <a:xfrm>
            <a:off x="1125067" y="3224348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3" name="TextBox 10"/>
          <p:cNvSpPr>
            <a:spLocks noChangeArrowheads="1"/>
          </p:cNvSpPr>
          <p:nvPr/>
        </p:nvSpPr>
        <p:spPr bwMode="auto">
          <a:xfrm>
            <a:off x="1305087" y="3213770"/>
            <a:ext cx="37804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8987"/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从整理办公桌开始减轻</a:t>
            </a:r>
            <a:r>
              <a:rPr lang="zh-CN" altLang="en-US" sz="20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endParaRPr lang="zh-CN" altLang="en-US" sz="20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9"/>
          <p:cNvSpPr>
            <a:spLocks noChangeArrowheads="1"/>
          </p:cNvSpPr>
          <p:nvPr/>
        </p:nvSpPr>
        <p:spPr bwMode="auto">
          <a:xfrm>
            <a:off x="4841479" y="3224348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5" name="矩形 4"/>
          <p:cNvSpPr>
            <a:spLocks noChangeArrowheads="1"/>
          </p:cNvSpPr>
          <p:nvPr/>
        </p:nvSpPr>
        <p:spPr bwMode="auto">
          <a:xfrm>
            <a:off x="621010" y="4021624"/>
            <a:ext cx="5111049" cy="1609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任何东西堆在桌上三个月不被光顾，就应该进行清理</a:t>
            </a:r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或存进文件夹，或丢进废纸篓。</a:t>
            </a: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整理办公桌要力求最常用的东西最便于拿取。</a:t>
            </a: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改善工作场所环境：绿色植物、家人照片</a:t>
            </a:r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49603" y="2333766"/>
            <a:ext cx="5774088" cy="3551703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225306174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9602" y="1985035"/>
            <a:ext cx="5841513" cy="389434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压力缓解→①启用“减压阀”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9"/>
          <p:cNvSpPr>
            <a:spLocks noChangeArrowheads="1"/>
          </p:cNvSpPr>
          <p:nvPr/>
        </p:nvSpPr>
        <p:spPr bwMode="auto">
          <a:xfrm>
            <a:off x="1125067" y="3224348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3" name="TextBox 10"/>
          <p:cNvSpPr>
            <a:spLocks noChangeArrowheads="1"/>
          </p:cNvSpPr>
          <p:nvPr/>
        </p:nvSpPr>
        <p:spPr bwMode="auto">
          <a:xfrm>
            <a:off x="1305087" y="3213770"/>
            <a:ext cx="37804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8987"/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休息片刻，呼吸一下新鲜空气</a:t>
            </a:r>
          </a:p>
        </p:txBody>
      </p:sp>
      <p:sp>
        <p:nvSpPr>
          <p:cNvPr id="34" name="矩形 9"/>
          <p:cNvSpPr>
            <a:spLocks noChangeArrowheads="1"/>
          </p:cNvSpPr>
          <p:nvPr/>
        </p:nvSpPr>
        <p:spPr bwMode="auto">
          <a:xfrm>
            <a:off x="4841479" y="3224348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5" name="矩形 4"/>
          <p:cNvSpPr>
            <a:spLocks noChangeArrowheads="1"/>
          </p:cNvSpPr>
          <p:nvPr/>
        </p:nvSpPr>
        <p:spPr bwMode="auto">
          <a:xfrm>
            <a:off x="621011" y="4021624"/>
            <a:ext cx="4896544" cy="1857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一天中多进行几次短暂的休息，做做深呼吸，走出工作场所呼吸一下新鲜空气，可以使你放松大脑，防止压力情绪的形成。千万不要放任压力情绪的发展，不能使这种情绪在一天工作结束时升级成能压倒你的工作压力。</a:t>
            </a:r>
          </a:p>
        </p:txBody>
      </p:sp>
    </p:spTree>
    <p:extLst>
      <p:ext uri="{BB962C8B-B14F-4D97-AF65-F5344CB8AC3E}">
        <p14:creationId xmlns:p14="http://schemas.microsoft.com/office/powerpoint/2010/main" val="41986492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压力缓解→①启用“减压阀”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9"/>
          <p:cNvSpPr>
            <a:spLocks noChangeArrowheads="1"/>
          </p:cNvSpPr>
          <p:nvPr/>
        </p:nvSpPr>
        <p:spPr bwMode="auto">
          <a:xfrm>
            <a:off x="1125067" y="3224348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3" name="TextBox 10"/>
          <p:cNvSpPr>
            <a:spLocks noChangeArrowheads="1"/>
          </p:cNvSpPr>
          <p:nvPr/>
        </p:nvSpPr>
        <p:spPr bwMode="auto">
          <a:xfrm>
            <a:off x="1305087" y="3213770"/>
            <a:ext cx="37804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8987"/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转移精力，暂时避开压力源</a:t>
            </a:r>
          </a:p>
        </p:txBody>
      </p:sp>
      <p:sp>
        <p:nvSpPr>
          <p:cNvPr id="34" name="矩形 9"/>
          <p:cNvSpPr>
            <a:spLocks noChangeArrowheads="1"/>
          </p:cNvSpPr>
          <p:nvPr/>
        </p:nvSpPr>
        <p:spPr bwMode="auto">
          <a:xfrm>
            <a:off x="4841479" y="3224348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5" name="矩形 4"/>
          <p:cNvSpPr>
            <a:spLocks noChangeArrowheads="1"/>
          </p:cNvSpPr>
          <p:nvPr/>
        </p:nvSpPr>
        <p:spPr bwMode="auto">
          <a:xfrm>
            <a:off x="621011" y="4021624"/>
            <a:ext cx="4896544" cy="1857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让自己暂时躲开压力源，去做一下体育运动或者去</a:t>
            </a:r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KTV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吼上两嗓子，这能使你很好地发泄一下，完了之后你会感到很轻松，不知不觉间就可以把压力释放出去。或者给自己放假一天，彻底放松一下。</a:t>
            </a:r>
          </a:p>
        </p:txBody>
      </p:sp>
      <p:pic>
        <p:nvPicPr>
          <p:cNvPr id="36" name="Picture 2" descr="D:\360Downloads\pic\xpic74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9603" y="1985035"/>
            <a:ext cx="5760640" cy="390043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33927331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压力缓解→①启用“减压阀”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9"/>
          <p:cNvSpPr>
            <a:spLocks noChangeArrowheads="1"/>
          </p:cNvSpPr>
          <p:nvPr/>
        </p:nvSpPr>
        <p:spPr bwMode="auto">
          <a:xfrm>
            <a:off x="1125067" y="3224348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3" name="TextBox 10"/>
          <p:cNvSpPr>
            <a:spLocks noChangeArrowheads="1"/>
          </p:cNvSpPr>
          <p:nvPr/>
        </p:nvSpPr>
        <p:spPr bwMode="auto">
          <a:xfrm>
            <a:off x="1305087" y="3213770"/>
            <a:ext cx="37804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8987"/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泡个澡，然后好好睡一觉</a:t>
            </a:r>
          </a:p>
        </p:txBody>
      </p:sp>
      <p:sp>
        <p:nvSpPr>
          <p:cNvPr id="34" name="矩形 9"/>
          <p:cNvSpPr>
            <a:spLocks noChangeArrowheads="1"/>
          </p:cNvSpPr>
          <p:nvPr/>
        </p:nvSpPr>
        <p:spPr bwMode="auto">
          <a:xfrm>
            <a:off x="4841479" y="3224348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5" name="矩形 4"/>
          <p:cNvSpPr>
            <a:spLocks noChangeArrowheads="1"/>
          </p:cNvSpPr>
          <p:nvPr/>
        </p:nvSpPr>
        <p:spPr bwMode="auto">
          <a:xfrm>
            <a:off x="621011" y="4021624"/>
            <a:ext cx="4896544" cy="1892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休息是为了更好地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工作。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科学家指出，每天日间小睡片刻，不仅可以延长寿命，也可以提升表现力。研究表明：每天睡眠</a:t>
            </a:r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个小时的人，比每天睡眠</a:t>
            </a:r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个小时的人死亡率高</a:t>
            </a:r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18%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；每天睡眠少于</a:t>
            </a:r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小时，精神集中程度下降</a:t>
            </a:r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r>
              <a:rPr lang="en-US" altLang="zh-CN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3" descr="C:\Users\user\Desktop\t0294421982ac656df9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49604" y="1985035"/>
            <a:ext cx="5760640" cy="390043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325546125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484588"/>
            <a:ext cx="5184576" cy="1656184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34440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01531" y="2484588"/>
            <a:ext cx="288032" cy="165618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549003" y="2980438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第一章</a:t>
            </a:r>
            <a:endParaRPr lang="zh-CN" altLang="en-US" sz="3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占位符 3"/>
          <p:cNvSpPr txBox="1">
            <a:spLocks/>
          </p:cNvSpPr>
          <p:nvPr/>
        </p:nvSpPr>
        <p:spPr>
          <a:xfrm>
            <a:off x="5805587" y="2917430"/>
            <a:ext cx="4187502" cy="4320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bg1"/>
                </a:solidFill>
                <a:ea typeface="微软雅黑" pitchFamily="34" charset="-122"/>
              </a:rPr>
              <a:t>为什么</a:t>
            </a:r>
            <a:r>
              <a:rPr lang="zh-CN" altLang="en-US" sz="3200" dirty="0" smtClean="0">
                <a:solidFill>
                  <a:schemeClr val="bg1"/>
                </a:solidFill>
                <a:ea typeface="微软雅黑" pitchFamily="34" charset="-122"/>
              </a:rPr>
              <a:t>需要压力管理</a:t>
            </a:r>
            <a:endParaRPr lang="zh-CN" altLang="en-US" sz="320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6" name="文本占位符 5"/>
          <p:cNvSpPr txBox="1">
            <a:spLocks/>
          </p:cNvSpPr>
          <p:nvPr/>
        </p:nvSpPr>
        <p:spPr>
          <a:xfrm>
            <a:off x="5805587" y="3637511"/>
            <a:ext cx="3240360" cy="4320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 smtClean="0">
                <a:solidFill>
                  <a:schemeClr val="bg1">
                    <a:lumMod val="85000"/>
                  </a:schemeClr>
                </a:solidFill>
                <a:ea typeface="微软雅黑" pitchFamily="34" charset="-122"/>
              </a:rPr>
              <a:t>请思考：不管理压力会怎样？</a:t>
            </a:r>
            <a:endParaRPr lang="zh-CN" altLang="en-US" sz="1600" b="0" dirty="0">
              <a:solidFill>
                <a:schemeClr val="bg1">
                  <a:lumMod val="8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805587" y="3542642"/>
            <a:ext cx="4536504" cy="21600"/>
          </a:xfrm>
          <a:prstGeom prst="rect">
            <a:avLst/>
          </a:prstGeom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 descr="http://t.ishzu.com/images/topic/8/46/75_o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781249" y="2629398"/>
            <a:ext cx="2160002" cy="135000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3866213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2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/>
      <p:bldP spid="6" grpId="0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压力缓解→①启用“减压阀”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9"/>
          <p:cNvSpPr>
            <a:spLocks noChangeArrowheads="1"/>
          </p:cNvSpPr>
          <p:nvPr/>
        </p:nvSpPr>
        <p:spPr bwMode="auto">
          <a:xfrm>
            <a:off x="1125067" y="3224348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3" name="TextBox 10"/>
          <p:cNvSpPr>
            <a:spLocks noChangeArrowheads="1"/>
          </p:cNvSpPr>
          <p:nvPr/>
        </p:nvSpPr>
        <p:spPr bwMode="auto">
          <a:xfrm>
            <a:off x="1305087" y="3213770"/>
            <a:ext cx="37804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8987"/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找信得过的朋友聊一聊</a:t>
            </a:r>
          </a:p>
        </p:txBody>
      </p:sp>
      <p:sp>
        <p:nvSpPr>
          <p:cNvPr id="34" name="矩形 9"/>
          <p:cNvSpPr>
            <a:spLocks noChangeArrowheads="1"/>
          </p:cNvSpPr>
          <p:nvPr/>
        </p:nvSpPr>
        <p:spPr bwMode="auto">
          <a:xfrm>
            <a:off x="4841479" y="3224348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5" name="矩形 4"/>
          <p:cNvSpPr>
            <a:spLocks noChangeArrowheads="1"/>
          </p:cNvSpPr>
          <p:nvPr/>
        </p:nvSpPr>
        <p:spPr bwMode="auto">
          <a:xfrm>
            <a:off x="621011" y="4021624"/>
            <a:ext cx="4896544" cy="1857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把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你的烦恼跟信得过的朋友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聊一聊。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一是你倾诉本身就会让你的心情感到舒畅；二是与朋友们交换一下近况，你会发现，自己那点事算啥，可能别人的烦恼比你大多了，从而自己也就觉得没有什么了。</a:t>
            </a:r>
          </a:p>
        </p:txBody>
      </p:sp>
      <p:pic>
        <p:nvPicPr>
          <p:cNvPr id="10" name="Picture 2" descr="C:\Users\user\Desktop\xpic4236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49603" y="1985034"/>
            <a:ext cx="5760641" cy="390043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154990254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压力缓解→②情绪应对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6726" y="5563692"/>
            <a:ext cx="5464958" cy="525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400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情绪应对</a:t>
            </a:r>
            <a:r>
              <a:rPr lang="en-US" altLang="zh-CN" sz="24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由负向思维转向正向思维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332979" y="2334840"/>
            <a:ext cx="908843" cy="2916389"/>
            <a:chOff x="332979" y="2385613"/>
            <a:chExt cx="908843" cy="2916389"/>
          </a:xfrm>
        </p:grpSpPr>
        <p:grpSp>
          <p:nvGrpSpPr>
            <p:cNvPr id="24" name="组合 23"/>
            <p:cNvGrpSpPr/>
            <p:nvPr/>
          </p:nvGrpSpPr>
          <p:grpSpPr>
            <a:xfrm>
              <a:off x="332979" y="2385613"/>
              <a:ext cx="539859" cy="540125"/>
              <a:chOff x="9395349" y="3909884"/>
              <a:chExt cx="540000" cy="540000"/>
            </a:xfrm>
          </p:grpSpPr>
          <p:sp>
            <p:nvSpPr>
              <p:cNvPr id="30" name="椭圆 29"/>
              <p:cNvSpPr/>
              <p:nvPr/>
            </p:nvSpPr>
            <p:spPr bwMode="auto">
              <a:xfrm>
                <a:off x="9395349" y="3909884"/>
                <a:ext cx="540000" cy="540000"/>
              </a:xfrm>
              <a:prstGeom prst="ellipse">
                <a:avLst/>
              </a:prstGeom>
              <a:solidFill>
                <a:srgbClr val="FFC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defTabSz="110523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  <p:sp>
            <p:nvSpPr>
              <p:cNvPr id="31" name="TextBox 18"/>
              <p:cNvSpPr txBox="1"/>
              <p:nvPr/>
            </p:nvSpPr>
            <p:spPr>
              <a:xfrm>
                <a:off x="9395349" y="3949051"/>
                <a:ext cx="527847" cy="4615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02</a:t>
                </a:r>
                <a:endPara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cxnSp>
          <p:nvCxnSpPr>
            <p:cNvPr id="25" name="直接连接符 24"/>
            <p:cNvCxnSpPr/>
            <p:nvPr/>
          </p:nvCxnSpPr>
          <p:spPr>
            <a:xfrm>
              <a:off x="431631" y="2997746"/>
              <a:ext cx="0" cy="2304256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  <a:headEnd type="oval"/>
            </a:ln>
            <a:effectLst/>
          </p:spPr>
        </p:cxnSp>
        <p:cxnSp>
          <p:nvCxnSpPr>
            <p:cNvPr id="26" name="直接连接符 25"/>
            <p:cNvCxnSpPr/>
            <p:nvPr/>
          </p:nvCxnSpPr>
          <p:spPr>
            <a:xfrm>
              <a:off x="431631" y="5302002"/>
              <a:ext cx="810191" cy="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</a:ln>
            <a:effectLst/>
          </p:spPr>
        </p:cxnSp>
        <p:cxnSp>
          <p:nvCxnSpPr>
            <p:cNvPr id="27" name="直接连接符 26"/>
            <p:cNvCxnSpPr/>
            <p:nvPr/>
          </p:nvCxnSpPr>
          <p:spPr>
            <a:xfrm flipV="1">
              <a:off x="1241822" y="2403712"/>
              <a:ext cx="0" cy="289829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</a:ln>
            <a:effectLst/>
          </p:spPr>
        </p:cxnSp>
        <p:cxnSp>
          <p:nvCxnSpPr>
            <p:cNvPr id="28" name="直接连接符 27"/>
            <p:cNvCxnSpPr/>
            <p:nvPr/>
          </p:nvCxnSpPr>
          <p:spPr>
            <a:xfrm flipH="1">
              <a:off x="836726" y="2403712"/>
              <a:ext cx="405096" cy="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  <a:headEnd type="none"/>
              <a:tailEnd type="oval"/>
            </a:ln>
            <a:effectLst/>
          </p:spPr>
        </p:cxnSp>
        <p:sp>
          <p:nvSpPr>
            <p:cNvPr id="29" name="TextBox 10"/>
            <p:cNvSpPr>
              <a:spLocks noChangeArrowheads="1"/>
            </p:cNvSpPr>
            <p:nvPr/>
          </p:nvSpPr>
          <p:spPr bwMode="auto">
            <a:xfrm>
              <a:off x="621011" y="2925738"/>
              <a:ext cx="553998" cy="2376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10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情绪应对</a:t>
              </a:r>
              <a:endParaRPr kumimoji="0" lang="zh-CN" altLang="en-US" sz="2400" b="0" i="0" u="none" strike="noStrike" kern="0" cap="none" spc="10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</p:grpSp>
      <p:sp>
        <p:nvSpPr>
          <p:cNvPr id="36" name="矩形 4"/>
          <p:cNvSpPr>
            <a:spLocks noChangeArrowheads="1"/>
          </p:cNvSpPr>
          <p:nvPr/>
        </p:nvSpPr>
        <p:spPr bwMode="auto">
          <a:xfrm>
            <a:off x="6497738" y="2070917"/>
            <a:ext cx="5284512" cy="2008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学会积极正向的思维方式，养成客观辨证的思维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习惯；</a:t>
            </a:r>
            <a:endParaRPr lang="en-US" altLang="zh-CN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事情原来并没有想象的那么</a:t>
            </a:r>
            <a:r>
              <a:rPr lang="zh-CN" altLang="en-US" b="1" dirty="0" smtClean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糟糕；</a:t>
            </a:r>
            <a:endParaRPr lang="en-US" altLang="zh-CN" b="1" dirty="0">
              <a:solidFill>
                <a:srgbClr val="F6C922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还有很多可以回旋的</a:t>
            </a:r>
            <a:r>
              <a:rPr lang="zh-CN" altLang="zh-CN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余地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en-US" altLang="zh-CN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即使是一败涂地，也还有重新站起来的</a:t>
            </a:r>
            <a:r>
              <a:rPr lang="zh-CN" altLang="zh-CN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机会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9" name="Picture 3" descr="D:\Teliss_Tong\Copy\定期备份\工作备份\！PPT图片及版面资源\06-PPT精选插图\03-人物\2012020816581075107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3627" y="2194970"/>
            <a:ext cx="4572000" cy="304482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sp>
        <p:nvSpPr>
          <p:cNvPr id="3" name="矩形 2"/>
          <p:cNvSpPr/>
          <p:nvPr/>
        </p:nvSpPr>
        <p:spPr>
          <a:xfrm>
            <a:off x="6497738" y="4556622"/>
            <a:ext cx="5284512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“无压”人士深信，事情总能朝着所期望的方向发展。所以，</a:t>
            </a:r>
            <a:r>
              <a:rPr lang="zh-CN" altLang="zh-CN" b="1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总是以最乐观的心情想象最好的结果</a:t>
            </a:r>
            <a:r>
              <a:rPr lang="zh-CN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。需要做的所有事都已经在进展当中，</a:t>
            </a:r>
            <a:r>
              <a:rPr lang="zh-CN" altLang="zh-CN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即使遇到麻烦，也一定会以最快的速度重新调整状态</a:t>
            </a:r>
            <a:r>
              <a:rPr lang="zh-CN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047673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压力缓解→②情绪应对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6"/>
          <p:cNvSpPr>
            <a:spLocks noChangeArrowheads="1"/>
          </p:cNvSpPr>
          <p:nvPr/>
        </p:nvSpPr>
        <p:spPr bwMode="auto">
          <a:xfrm>
            <a:off x="549573" y="1612831"/>
            <a:ext cx="11637665" cy="4336009"/>
          </a:xfrm>
          <a:prstGeom prst="roundRect">
            <a:avLst>
              <a:gd name="adj" fmla="val 0"/>
            </a:avLst>
          </a:prstGeom>
          <a:solidFill>
            <a:srgbClr val="F0F0F0">
              <a:alpha val="18039"/>
            </a:srgbClr>
          </a:solidFill>
          <a:ln>
            <a:noFill/>
          </a:ln>
          <a:extLst/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3" name="矩形 9"/>
          <p:cNvSpPr>
            <a:spLocks noChangeArrowheads="1"/>
          </p:cNvSpPr>
          <p:nvPr/>
        </p:nvSpPr>
        <p:spPr bwMode="auto">
          <a:xfrm>
            <a:off x="2170769" y="1412776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4" name="TextBox 10"/>
          <p:cNvSpPr>
            <a:spLocks noChangeArrowheads="1"/>
          </p:cNvSpPr>
          <p:nvPr/>
        </p:nvSpPr>
        <p:spPr bwMode="auto">
          <a:xfrm>
            <a:off x="2350789" y="1412776"/>
            <a:ext cx="401761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8987"/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① 早上</a:t>
            </a:r>
            <a:r>
              <a:rPr lang="en-US" altLang="zh-CN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00</a:t>
            </a:r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闹钟没响，睡过了头</a:t>
            </a:r>
          </a:p>
        </p:txBody>
      </p:sp>
      <p:graphicFrame>
        <p:nvGraphicFramePr>
          <p:cNvPr id="35" name="表格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4968098"/>
              </p:ext>
            </p:extLst>
          </p:nvPr>
        </p:nvGraphicFramePr>
        <p:xfrm>
          <a:off x="1197075" y="2172926"/>
          <a:ext cx="7632848" cy="3143756"/>
        </p:xfrm>
        <a:graphic>
          <a:graphicData uri="http://schemas.openxmlformats.org/drawingml/2006/table">
            <a:tbl>
              <a:tblPr firstRow="1" firstCol="1" bandRow="1">
                <a:effectLst/>
              </a:tblPr>
              <a:tblGrid>
                <a:gridCol w="792088"/>
                <a:gridCol w="3312368"/>
                <a:gridCol w="3528392"/>
              </a:tblGrid>
              <a:tr h="68990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应对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A</a:t>
                      </a: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先生（紧张、低效应对）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B</a:t>
                      </a: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先生（放松、有效应对）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</a:tr>
              <a:tr h="80375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想法</a:t>
                      </a:r>
                      <a:endParaRPr lang="en-US" sz="1800" kern="10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我不能迟到，这将会把我的一整天都弄得一团糟。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这不是个大问题，我有办法补上这迟到的</a:t>
                      </a:r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30</a:t>
                      </a:r>
                      <a:r>
                        <a:rPr lang="zh-CN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分钟。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40000"/>
                      </a:srgbClr>
                    </a:solidFill>
                  </a:tcPr>
                </a:tc>
              </a:tr>
              <a:tr h="107403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反应</a:t>
                      </a:r>
                      <a:endParaRPr lang="en-US" sz="1800" kern="10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急忙刮胡子，穿好衣服。没吃早饭就离开家。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打电话告诉同事他临时请假</a:t>
                      </a:r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30</a:t>
                      </a:r>
                      <a:r>
                        <a:rPr lang="zh-CN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分钟。做好上班的准备，并像平常一样吃完早餐。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20000"/>
                      </a:srgbClr>
                    </a:solidFill>
                  </a:tcPr>
                </a:tc>
              </a:tr>
              <a:tr h="57606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结果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急急忙忙离开家。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轻轻松松离开家。 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4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344590" y="2172926"/>
            <a:ext cx="492433" cy="100028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8" name="TextBox 10"/>
          <p:cNvSpPr>
            <a:spLocks noChangeArrowheads="1"/>
          </p:cNvSpPr>
          <p:nvPr/>
        </p:nvSpPr>
        <p:spPr bwMode="auto">
          <a:xfrm>
            <a:off x="344600" y="2441130"/>
            <a:ext cx="492443" cy="2932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/>
          <a:p>
            <a:pPr defTabSz="1218987"/>
            <a:r>
              <a:rPr lang="en-US" altLang="zh-CN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先生与</a:t>
            </a:r>
            <a:r>
              <a:rPr lang="en-US" altLang="zh-CN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先生的一天</a:t>
            </a:r>
          </a:p>
        </p:txBody>
      </p:sp>
      <p:pic>
        <p:nvPicPr>
          <p:cNvPr id="40" name="Picture 1" descr="C:\Users\user\Desktop\shangwusx27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189963" y="2172926"/>
            <a:ext cx="2626616" cy="320029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132737588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压力缓解→②情绪应对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6"/>
          <p:cNvSpPr>
            <a:spLocks noChangeArrowheads="1"/>
          </p:cNvSpPr>
          <p:nvPr/>
        </p:nvSpPr>
        <p:spPr bwMode="auto">
          <a:xfrm>
            <a:off x="549573" y="1612831"/>
            <a:ext cx="11637665" cy="4336009"/>
          </a:xfrm>
          <a:prstGeom prst="roundRect">
            <a:avLst>
              <a:gd name="adj" fmla="val 0"/>
            </a:avLst>
          </a:prstGeom>
          <a:solidFill>
            <a:srgbClr val="F0F0F0">
              <a:alpha val="18039"/>
            </a:srgbClr>
          </a:solidFill>
          <a:ln>
            <a:noFill/>
          </a:ln>
          <a:extLst/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" name="矩形 9"/>
          <p:cNvSpPr>
            <a:spLocks noChangeArrowheads="1"/>
          </p:cNvSpPr>
          <p:nvPr/>
        </p:nvSpPr>
        <p:spPr bwMode="auto">
          <a:xfrm>
            <a:off x="2170769" y="1412776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" name="TextBox 10"/>
          <p:cNvSpPr>
            <a:spLocks noChangeArrowheads="1"/>
          </p:cNvSpPr>
          <p:nvPr/>
        </p:nvSpPr>
        <p:spPr bwMode="auto">
          <a:xfrm>
            <a:off x="2350789" y="1412776"/>
            <a:ext cx="518299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8987"/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②早上</a:t>
            </a:r>
            <a:r>
              <a:rPr lang="en-US" altLang="zh-CN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00 </a:t>
            </a:r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在高速公路上遭遇堵车</a:t>
            </a:r>
          </a:p>
        </p:txBody>
      </p:sp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7488995"/>
              </p:ext>
            </p:extLst>
          </p:nvPr>
        </p:nvGraphicFramePr>
        <p:xfrm>
          <a:off x="1197075" y="2172926"/>
          <a:ext cx="7632848" cy="3143756"/>
        </p:xfrm>
        <a:graphic>
          <a:graphicData uri="http://schemas.openxmlformats.org/drawingml/2006/table">
            <a:tbl>
              <a:tblPr firstRow="1" firstCol="1" bandRow="1">
                <a:effectLst/>
              </a:tblPr>
              <a:tblGrid>
                <a:gridCol w="792088"/>
                <a:gridCol w="3312368"/>
                <a:gridCol w="3528392"/>
              </a:tblGrid>
              <a:tr h="75615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应对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A</a:t>
                      </a: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先生（紧张、低效应对）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B</a:t>
                      </a: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先生（放松、有效应对）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</a:tr>
              <a:tr h="88092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想法</a:t>
                      </a:r>
                      <a:endParaRPr lang="en-US" sz="1800" kern="10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为什么那辆卡车不驶入慢车道？真气死我了。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我才不会为此而不安，因为我不能为此做些什么。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40000"/>
                      </a:srgbClr>
                    </a:solidFill>
                  </a:tcPr>
                </a:tc>
              </a:tr>
              <a:tr h="85860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反应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猛按喇叭，紧握方向盘，试图超车，然后加速。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等待堵塞结束。等待的同时，边放松边听广播；然后按正常速度行驶。 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20000"/>
                      </a:srgbClr>
                    </a:solidFill>
                  </a:tcPr>
                </a:tc>
              </a:tr>
              <a:tr h="6480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结果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血压和脉搏升高。到达后工作起来心烦意乱。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保持安静与轻松状态。到达后工作起来神清气爽。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4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344590" y="2172926"/>
            <a:ext cx="492433" cy="100028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" name="TextBox 10"/>
          <p:cNvSpPr>
            <a:spLocks noChangeArrowheads="1"/>
          </p:cNvSpPr>
          <p:nvPr/>
        </p:nvSpPr>
        <p:spPr bwMode="auto">
          <a:xfrm>
            <a:off x="344600" y="2441130"/>
            <a:ext cx="492443" cy="2932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/>
          <a:p>
            <a:pPr defTabSz="1218987"/>
            <a:r>
              <a:rPr lang="en-US" altLang="zh-CN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先生与</a:t>
            </a:r>
            <a:r>
              <a:rPr lang="en-US" altLang="zh-CN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先生的一天</a:t>
            </a:r>
          </a:p>
        </p:txBody>
      </p:sp>
      <p:pic>
        <p:nvPicPr>
          <p:cNvPr id="21" name="Picture 2" descr="http://a2.att.hudong.com/36/48/013000007636381283664861153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188579" y="2172926"/>
            <a:ext cx="2628000" cy="320029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95132604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压力缓解→②情绪应对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6"/>
          <p:cNvSpPr>
            <a:spLocks noChangeArrowheads="1"/>
          </p:cNvSpPr>
          <p:nvPr/>
        </p:nvSpPr>
        <p:spPr bwMode="auto">
          <a:xfrm>
            <a:off x="549573" y="1612831"/>
            <a:ext cx="11637665" cy="4336009"/>
          </a:xfrm>
          <a:prstGeom prst="roundRect">
            <a:avLst>
              <a:gd name="adj" fmla="val 0"/>
            </a:avLst>
          </a:prstGeom>
          <a:solidFill>
            <a:srgbClr val="F0F0F0">
              <a:alpha val="18039"/>
            </a:srgbClr>
          </a:solidFill>
          <a:ln>
            <a:noFill/>
          </a:ln>
          <a:extLst/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" name="矩形 9"/>
          <p:cNvSpPr>
            <a:spLocks noChangeArrowheads="1"/>
          </p:cNvSpPr>
          <p:nvPr/>
        </p:nvSpPr>
        <p:spPr bwMode="auto">
          <a:xfrm>
            <a:off x="2170769" y="1412776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" name="TextBox 10"/>
          <p:cNvSpPr>
            <a:spLocks noChangeArrowheads="1"/>
          </p:cNvSpPr>
          <p:nvPr/>
        </p:nvSpPr>
        <p:spPr bwMode="auto">
          <a:xfrm>
            <a:off x="2350788" y="1412776"/>
            <a:ext cx="662439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8987"/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③上午</a:t>
            </a:r>
            <a:r>
              <a:rPr lang="en-US" altLang="zh-CN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00</a:t>
            </a:r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生气的同事对我的工作错误大发雷霆</a:t>
            </a: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344590" y="2172926"/>
            <a:ext cx="492433" cy="100028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" name="TextBox 10"/>
          <p:cNvSpPr>
            <a:spLocks noChangeArrowheads="1"/>
          </p:cNvSpPr>
          <p:nvPr/>
        </p:nvSpPr>
        <p:spPr bwMode="auto">
          <a:xfrm>
            <a:off x="344600" y="2441130"/>
            <a:ext cx="492443" cy="2932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/>
          <a:p>
            <a:pPr defTabSz="1218987"/>
            <a:r>
              <a:rPr lang="en-US" altLang="zh-CN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先生与</a:t>
            </a:r>
            <a:r>
              <a:rPr lang="en-US" altLang="zh-CN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先生的一天</a:t>
            </a: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4620422"/>
              </p:ext>
            </p:extLst>
          </p:nvPr>
        </p:nvGraphicFramePr>
        <p:xfrm>
          <a:off x="1197075" y="2172926"/>
          <a:ext cx="7632848" cy="3143756"/>
        </p:xfrm>
        <a:graphic>
          <a:graphicData uri="http://schemas.openxmlformats.org/drawingml/2006/table">
            <a:tbl>
              <a:tblPr firstRow="1" firstCol="1" bandRow="1">
                <a:effectLst/>
              </a:tblPr>
              <a:tblGrid>
                <a:gridCol w="792088"/>
                <a:gridCol w="3312368"/>
                <a:gridCol w="3528392"/>
              </a:tblGrid>
              <a:tr h="75615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应对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A</a:t>
                      </a: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先生（紧张、低效应对）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B</a:t>
                      </a: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先生（放松、有效应对）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</a:tr>
              <a:tr h="88092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想法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我不能容忍这个傲慢无礼的家伙。这样忍耐他使我大为恼火，我还怎么完成工作？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他生气也有道理。在这个问题变得更严重之前应认真处理好这个问题。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40000"/>
                      </a:srgbClr>
                    </a:solidFill>
                  </a:tcPr>
                </a:tc>
              </a:tr>
              <a:tr h="85860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反应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表面上有礼貌，但言语行为显示出没有耐心和不满。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放松而又认真地倾听，同时考虑如何处理这类问题。保持冷静与风度。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20000"/>
                      </a:srgbClr>
                    </a:solidFill>
                  </a:tcPr>
                </a:tc>
              </a:tr>
              <a:tr h="6480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结果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同事仍怒气难消。</a:t>
                      </a:r>
                      <a:r>
                        <a:rPr lang="en-US" altLang="zh-CN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A</a:t>
                      </a: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先生被惹怒了而没能处理好日程上重要的事情。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同事怒气已消。他感谢</a:t>
                      </a:r>
                      <a:r>
                        <a:rPr lang="en-US" altLang="zh-CN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B</a:t>
                      </a: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先生听他讲完。</a:t>
                      </a:r>
                      <a:r>
                        <a:rPr lang="en-US" altLang="zh-CN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B</a:t>
                      </a: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先生也很高兴地顺利处理问题。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4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13" name="Picture 3" descr="C:\Users\user\Desktop\未标题-1 拷贝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188579" y="2172926"/>
            <a:ext cx="2628000" cy="320029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455733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压力缓解→②情绪应对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6"/>
          <p:cNvSpPr>
            <a:spLocks noChangeArrowheads="1"/>
          </p:cNvSpPr>
          <p:nvPr/>
        </p:nvSpPr>
        <p:spPr bwMode="auto">
          <a:xfrm>
            <a:off x="549573" y="1612831"/>
            <a:ext cx="11637665" cy="4336009"/>
          </a:xfrm>
          <a:prstGeom prst="roundRect">
            <a:avLst>
              <a:gd name="adj" fmla="val 0"/>
            </a:avLst>
          </a:prstGeom>
          <a:solidFill>
            <a:srgbClr val="F0F0F0">
              <a:alpha val="18039"/>
            </a:srgbClr>
          </a:solidFill>
          <a:ln>
            <a:noFill/>
          </a:ln>
          <a:extLst/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" name="矩形 9"/>
          <p:cNvSpPr>
            <a:spLocks noChangeArrowheads="1"/>
          </p:cNvSpPr>
          <p:nvPr/>
        </p:nvSpPr>
        <p:spPr bwMode="auto">
          <a:xfrm>
            <a:off x="2170769" y="1412776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" name="TextBox 10"/>
          <p:cNvSpPr>
            <a:spLocks noChangeArrowheads="1"/>
          </p:cNvSpPr>
          <p:nvPr/>
        </p:nvSpPr>
        <p:spPr bwMode="auto">
          <a:xfrm>
            <a:off x="2350788" y="1412776"/>
            <a:ext cx="662439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8987"/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④中午午休。</a:t>
            </a: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344590" y="2172926"/>
            <a:ext cx="492433" cy="100028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" name="TextBox 10"/>
          <p:cNvSpPr>
            <a:spLocks noChangeArrowheads="1"/>
          </p:cNvSpPr>
          <p:nvPr/>
        </p:nvSpPr>
        <p:spPr bwMode="auto">
          <a:xfrm>
            <a:off x="344600" y="2441130"/>
            <a:ext cx="492443" cy="2932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/>
          <a:p>
            <a:pPr defTabSz="1218987"/>
            <a:r>
              <a:rPr lang="en-US" altLang="zh-CN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先生与</a:t>
            </a:r>
            <a:r>
              <a:rPr lang="en-US" altLang="zh-CN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先生的一天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4558996"/>
              </p:ext>
            </p:extLst>
          </p:nvPr>
        </p:nvGraphicFramePr>
        <p:xfrm>
          <a:off x="1197075" y="2172925"/>
          <a:ext cx="7632848" cy="3238190"/>
        </p:xfrm>
        <a:graphic>
          <a:graphicData uri="http://schemas.openxmlformats.org/drawingml/2006/table">
            <a:tbl>
              <a:tblPr firstRow="1" firstCol="1" bandRow="1">
                <a:effectLst/>
                <a:tableStyleId>{93296810-A885-4BE3-A3E7-6D5BEEA58F35}</a:tableStyleId>
              </a:tblPr>
              <a:tblGrid>
                <a:gridCol w="792088"/>
                <a:gridCol w="3312368"/>
                <a:gridCol w="3528392"/>
              </a:tblGrid>
              <a:tr h="756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应对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A</a:t>
                      </a: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先生（紧张、低效应对）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B</a:t>
                      </a: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先生（放松、有效应对）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8809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想法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真累啊，什么时候能从这样繁忙的工作中摆脱出来啊。又不能午休了，怕是今天晚饭也要耽搁了！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孔子曰：中午不睡，下午崩溃。像往常一样午休，午休后我就会恢复了精力。当我让自己心态放松时，我会工作得更好。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8586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反应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边工作边在办公室吃午餐。找不到所需要的文件。打电话找人，但人又不在。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在公园漫步</a:t>
                      </a:r>
                      <a:r>
                        <a:rPr lang="en-US" altLang="zh-CN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20</a:t>
                      </a: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分钟。然后在里面吃完午餐。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结果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由于恼怒，在工作中屡犯错误。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恢复到良好状态。能迅速地恢复头脑清醒，继续工作。 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1" name="Picture 2" descr="http://paper.people.com.cn/smsb/res/1/779/2009-03/13/01/res01_attpic_brief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188579" y="2172925"/>
            <a:ext cx="2628000" cy="320029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312766703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压力缓解→②情绪应对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6"/>
          <p:cNvSpPr>
            <a:spLocks noChangeArrowheads="1"/>
          </p:cNvSpPr>
          <p:nvPr/>
        </p:nvSpPr>
        <p:spPr bwMode="auto">
          <a:xfrm>
            <a:off x="549573" y="1612831"/>
            <a:ext cx="11637665" cy="4336009"/>
          </a:xfrm>
          <a:prstGeom prst="roundRect">
            <a:avLst>
              <a:gd name="adj" fmla="val 0"/>
            </a:avLst>
          </a:prstGeom>
          <a:solidFill>
            <a:srgbClr val="F0F0F0">
              <a:alpha val="18039"/>
            </a:srgbClr>
          </a:solidFill>
          <a:ln>
            <a:noFill/>
          </a:ln>
          <a:extLst/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" name="矩形 9"/>
          <p:cNvSpPr>
            <a:spLocks noChangeArrowheads="1"/>
          </p:cNvSpPr>
          <p:nvPr/>
        </p:nvSpPr>
        <p:spPr bwMode="auto">
          <a:xfrm>
            <a:off x="2170769" y="1412776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" name="TextBox 10"/>
          <p:cNvSpPr>
            <a:spLocks noChangeArrowheads="1"/>
          </p:cNvSpPr>
          <p:nvPr/>
        </p:nvSpPr>
        <p:spPr bwMode="auto">
          <a:xfrm>
            <a:off x="2350789" y="1412776"/>
            <a:ext cx="53301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8987"/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晚上</a:t>
            </a:r>
            <a:r>
              <a:rPr lang="en-US" altLang="zh-CN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00 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睡觉</a:t>
            </a:r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时间</a:t>
            </a: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344590" y="2172926"/>
            <a:ext cx="492433" cy="100028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" name="TextBox 10"/>
          <p:cNvSpPr>
            <a:spLocks noChangeArrowheads="1"/>
          </p:cNvSpPr>
          <p:nvPr/>
        </p:nvSpPr>
        <p:spPr bwMode="auto">
          <a:xfrm>
            <a:off x="344600" y="2441130"/>
            <a:ext cx="492443" cy="2932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/>
          <a:p>
            <a:pPr defTabSz="1218987"/>
            <a:r>
              <a:rPr lang="en-US" altLang="zh-CN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先生与</a:t>
            </a:r>
            <a:r>
              <a:rPr lang="en-US" altLang="zh-CN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先生的一天</a:t>
            </a: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8476651"/>
              </p:ext>
            </p:extLst>
          </p:nvPr>
        </p:nvGraphicFramePr>
        <p:xfrm>
          <a:off x="1197075" y="2230254"/>
          <a:ext cx="7632848" cy="3143756"/>
        </p:xfrm>
        <a:graphic>
          <a:graphicData uri="http://schemas.openxmlformats.org/drawingml/2006/table">
            <a:tbl>
              <a:tblPr firstRow="1" firstCol="1" bandRow="1">
                <a:effectLst/>
                <a:tableStyleId>{93296810-A885-4BE3-A3E7-6D5BEEA58F35}</a:tableStyleId>
              </a:tblPr>
              <a:tblGrid>
                <a:gridCol w="792088"/>
                <a:gridCol w="3312368"/>
                <a:gridCol w="3528392"/>
              </a:tblGrid>
              <a:tr h="756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应对</a:t>
                      </a:r>
                      <a:endParaRPr lang="en-US" sz="16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A</a:t>
                      </a:r>
                      <a:r>
                        <a:rPr lang="zh-CN" sz="16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先生（紧张、低效应对）</a:t>
                      </a:r>
                      <a:endParaRPr lang="en-US" sz="16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B</a:t>
                      </a:r>
                      <a:r>
                        <a:rPr lang="zh-CN" sz="16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先生（放松、有效应对）</a:t>
                      </a:r>
                      <a:endParaRPr lang="en-US" sz="16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8809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想法</a:t>
                      </a:r>
                      <a:endParaRPr lang="en-US" sz="1600" kern="10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为什么我不能做得更多呢？我让自己和家人感到失望。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这真是愉快的一天。很高兴我防止了一些潜在问题的发生。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8586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反应</a:t>
                      </a:r>
                      <a:endParaRPr lang="en-US" sz="1600" kern="10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难以入眠，失眠两小时。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迅速入眠。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结果</a:t>
                      </a:r>
                      <a:endParaRPr lang="en-US" sz="1600" kern="10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早晨睡醒后精疲力竭而又郁闷。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早上：神清气爽而又愉快。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88559" y="2172925"/>
            <a:ext cx="2628020" cy="320029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195259035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"/>
          <p:cNvSpPr>
            <a:spLocks noChangeArrowheads="1"/>
          </p:cNvSpPr>
          <p:nvPr/>
        </p:nvSpPr>
        <p:spPr bwMode="auto">
          <a:xfrm>
            <a:off x="6407515" y="3365146"/>
            <a:ext cx="5464958" cy="1969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整天生活在焦虑之中，不如马上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行动；</a:t>
            </a:r>
            <a:endParaRPr lang="en-US" altLang="zh-CN" dirty="0" smtClean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b="1" dirty="0" smtClean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兵来将挡</a:t>
            </a: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b="1" dirty="0" smtClean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水来土掩，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问题来了莫怕，攻克它就是；骨头太硬莫怕，啃下它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就是；</a:t>
            </a:r>
            <a:endParaRPr lang="en-US" altLang="zh-CN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努力争取以最有效的方式处理外界要求，将负面压力转为正面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动力。</a:t>
            </a:r>
            <a:endParaRPr lang="en-US" altLang="zh-CN" dirty="0" smtClean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压力缓解→③问题应对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32979" y="2334840"/>
            <a:ext cx="908843" cy="2916389"/>
            <a:chOff x="332979" y="2385613"/>
            <a:chExt cx="908843" cy="2916389"/>
          </a:xfrm>
        </p:grpSpPr>
        <p:grpSp>
          <p:nvGrpSpPr>
            <p:cNvPr id="29" name="组合 28"/>
            <p:cNvGrpSpPr/>
            <p:nvPr/>
          </p:nvGrpSpPr>
          <p:grpSpPr>
            <a:xfrm>
              <a:off x="332979" y="2385613"/>
              <a:ext cx="539859" cy="540125"/>
              <a:chOff x="9395349" y="3909884"/>
              <a:chExt cx="540000" cy="540000"/>
            </a:xfrm>
          </p:grpSpPr>
          <p:sp>
            <p:nvSpPr>
              <p:cNvPr id="36" name="椭圆 35"/>
              <p:cNvSpPr/>
              <p:nvPr/>
            </p:nvSpPr>
            <p:spPr bwMode="auto">
              <a:xfrm>
                <a:off x="9395349" y="3909884"/>
                <a:ext cx="540000" cy="540000"/>
              </a:xfrm>
              <a:prstGeom prst="ellipse">
                <a:avLst/>
              </a:prstGeom>
              <a:solidFill>
                <a:srgbClr val="FFC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defTabSz="110523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  <p:sp>
            <p:nvSpPr>
              <p:cNvPr id="37" name="TextBox 18"/>
              <p:cNvSpPr txBox="1"/>
              <p:nvPr/>
            </p:nvSpPr>
            <p:spPr>
              <a:xfrm>
                <a:off x="9395349" y="3949051"/>
                <a:ext cx="527847" cy="4615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03</a:t>
                </a:r>
                <a:endPara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cxnSp>
          <p:nvCxnSpPr>
            <p:cNvPr id="30" name="直接连接符 29"/>
            <p:cNvCxnSpPr/>
            <p:nvPr/>
          </p:nvCxnSpPr>
          <p:spPr>
            <a:xfrm>
              <a:off x="431631" y="2997746"/>
              <a:ext cx="0" cy="2304256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  <a:headEnd type="oval"/>
            </a:ln>
            <a:effectLst/>
          </p:spPr>
        </p:cxnSp>
        <p:cxnSp>
          <p:nvCxnSpPr>
            <p:cNvPr id="31" name="直接连接符 30"/>
            <p:cNvCxnSpPr/>
            <p:nvPr/>
          </p:nvCxnSpPr>
          <p:spPr>
            <a:xfrm>
              <a:off x="431631" y="5302002"/>
              <a:ext cx="810191" cy="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</a:ln>
            <a:effectLst/>
          </p:spPr>
        </p:cxnSp>
        <p:cxnSp>
          <p:nvCxnSpPr>
            <p:cNvPr id="33" name="直接连接符 32"/>
            <p:cNvCxnSpPr/>
            <p:nvPr/>
          </p:nvCxnSpPr>
          <p:spPr>
            <a:xfrm flipV="1">
              <a:off x="1241822" y="2403712"/>
              <a:ext cx="0" cy="289829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</a:ln>
            <a:effectLst/>
          </p:spPr>
        </p:cxnSp>
        <p:cxnSp>
          <p:nvCxnSpPr>
            <p:cNvPr id="34" name="直接连接符 33"/>
            <p:cNvCxnSpPr/>
            <p:nvPr/>
          </p:nvCxnSpPr>
          <p:spPr>
            <a:xfrm flipH="1">
              <a:off x="836726" y="2403712"/>
              <a:ext cx="405096" cy="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  <a:headEnd type="none"/>
              <a:tailEnd type="oval"/>
            </a:ln>
            <a:effectLst/>
          </p:spPr>
        </p:cxnSp>
        <p:sp>
          <p:nvSpPr>
            <p:cNvPr id="35" name="TextBox 10"/>
            <p:cNvSpPr>
              <a:spLocks noChangeArrowheads="1"/>
            </p:cNvSpPr>
            <p:nvPr/>
          </p:nvSpPr>
          <p:spPr bwMode="auto">
            <a:xfrm>
              <a:off x="621011" y="2925738"/>
              <a:ext cx="553998" cy="2376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10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问题应对</a:t>
              </a:r>
              <a:endParaRPr kumimoji="0" lang="zh-CN" altLang="en-US" sz="2400" b="0" i="0" u="none" strike="noStrike" kern="0" cap="none" spc="10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6407515" y="2215581"/>
            <a:ext cx="5464958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400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问题</a:t>
            </a:r>
            <a:r>
              <a:rPr lang="zh-CN" altLang="en-US" sz="2400" b="1" dirty="0" smtClean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应对</a:t>
            </a:r>
            <a:r>
              <a:rPr lang="en-US" altLang="zh-CN" sz="24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由</a:t>
            </a:r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抱怨担心转向问题解决</a:t>
            </a: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2286" y="2223106"/>
            <a:ext cx="4565205" cy="304499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138976173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压力缓解→③问题应对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9"/>
          <p:cNvSpPr>
            <a:spLocks noChangeArrowheads="1"/>
          </p:cNvSpPr>
          <p:nvPr/>
        </p:nvSpPr>
        <p:spPr bwMode="auto">
          <a:xfrm>
            <a:off x="1125067" y="2072220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6" name="TextBox 10"/>
          <p:cNvSpPr>
            <a:spLocks noChangeArrowheads="1"/>
          </p:cNvSpPr>
          <p:nvPr/>
        </p:nvSpPr>
        <p:spPr bwMode="auto">
          <a:xfrm>
            <a:off x="1305087" y="2061642"/>
            <a:ext cx="37804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对于可以克服的困难</a:t>
            </a:r>
          </a:p>
        </p:txBody>
      </p:sp>
      <p:sp>
        <p:nvSpPr>
          <p:cNvPr id="17" name="矩形 9"/>
          <p:cNvSpPr>
            <a:spLocks noChangeArrowheads="1"/>
          </p:cNvSpPr>
          <p:nvPr/>
        </p:nvSpPr>
        <p:spPr bwMode="auto">
          <a:xfrm>
            <a:off x="3861371" y="2072220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8" name="矩形 4"/>
          <p:cNvSpPr>
            <a:spLocks noChangeArrowheads="1"/>
          </p:cNvSpPr>
          <p:nvPr/>
        </p:nvSpPr>
        <p:spPr bwMode="auto">
          <a:xfrm>
            <a:off x="621011" y="2886102"/>
            <a:ext cx="4896544" cy="777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对于可以克服的困难，我们要摆正心态，鼓足勇气去面对。我们对克服困难的步骤推荐如下： </a:t>
            </a:r>
          </a:p>
        </p:txBody>
      </p:sp>
      <p:graphicFrame>
        <p:nvGraphicFramePr>
          <p:cNvPr id="19" name="图示 18"/>
          <p:cNvGraphicFramePr/>
          <p:nvPr>
            <p:extLst>
              <p:ext uri="{D42A27DB-BD31-4B8C-83A1-F6EECF244321}">
                <p14:modId xmlns:p14="http://schemas.microsoft.com/office/powerpoint/2010/main" val="4172413443"/>
              </p:ext>
            </p:extLst>
          </p:nvPr>
        </p:nvGraphicFramePr>
        <p:xfrm>
          <a:off x="693019" y="3932847"/>
          <a:ext cx="10945216" cy="20172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0" name="矩形 4"/>
          <p:cNvSpPr>
            <a:spLocks noChangeArrowheads="1"/>
          </p:cNvSpPr>
          <p:nvPr/>
        </p:nvSpPr>
        <p:spPr bwMode="auto">
          <a:xfrm>
            <a:off x="6597675" y="2130832"/>
            <a:ext cx="5112568" cy="1532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若已完全尽力，短时间内问题仍无克服，则表示问题本身处理的难度甚高，有可能需要长期奋战不懈，除了必需培养坚忍不拔的斗志之外，可能还需要其他的精神力量支持，或者选择放弃。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6093619" y="2220905"/>
            <a:ext cx="0" cy="156165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658783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压力缓解→③问题应对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125067" y="4149251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1305087" y="4138673"/>
            <a:ext cx="37804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对于无法逾越的障碍</a:t>
            </a:r>
          </a:p>
        </p:txBody>
      </p:sp>
      <p:sp>
        <p:nvSpPr>
          <p:cNvPr id="12" name="矩形 9"/>
          <p:cNvSpPr>
            <a:spLocks noChangeArrowheads="1"/>
          </p:cNvSpPr>
          <p:nvPr/>
        </p:nvSpPr>
        <p:spPr bwMode="auto">
          <a:xfrm>
            <a:off x="3833367" y="4149251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621011" y="4946527"/>
            <a:ext cx="4896544" cy="777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对于实在无法达成的目标或要求，不要再勉强，让自己活的洒脱一些，则压力自然随风而逝。</a:t>
            </a:r>
          </a:p>
        </p:txBody>
      </p:sp>
      <p:pic>
        <p:nvPicPr>
          <p:cNvPr id="14" name="Picture 2" descr="C:\Users\user\Desktop\t02fbeb5fef844c6c05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53767" y="1557586"/>
            <a:ext cx="5754285" cy="4176464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31385760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实现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工作与生活的平衡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 descr="http://openbookjournal.com/files/2013/05/Fotolia_43653974_Subscription_Monthly_M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4607" y="1668445"/>
            <a:ext cx="6841140" cy="426297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7392144" y="4595353"/>
            <a:ext cx="4680519" cy="1253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生活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幸福和安宁的人才能保持持续的工作热情，使得事业有成，进而家庭和睦，</a:t>
            </a:r>
            <a:r>
              <a:rPr lang="zh-CN" altLang="en-US" sz="20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形成良性循环。</a:t>
            </a:r>
          </a:p>
        </p:txBody>
      </p:sp>
      <p:sp>
        <p:nvSpPr>
          <p:cNvPr id="3" name="矩形 2"/>
          <p:cNvSpPr/>
          <p:nvPr/>
        </p:nvSpPr>
        <p:spPr>
          <a:xfrm>
            <a:off x="7392144" y="2048578"/>
            <a:ext cx="4680520" cy="1305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60"/>
              </a:spcAft>
            </a:pPr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工作和生活是一块硬币的两面</a:t>
            </a:r>
            <a:endParaRPr lang="en-US" altLang="zh-CN" sz="24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30000"/>
              </a:lnSpc>
              <a:spcAft>
                <a:spcPts val="60"/>
              </a:spcAft>
            </a:pPr>
            <a:r>
              <a:rPr lang="zh-CN" altLang="en-US" sz="36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互为补充，互为因果</a:t>
            </a:r>
            <a:endParaRPr lang="en-US" altLang="zh-CN" sz="3600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3427045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8410" y="1656060"/>
            <a:ext cx="6239642" cy="416184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压力缓解→③问题应对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125067" y="1701471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1305087" y="1690893"/>
            <a:ext cx="37804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对于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无法控制的事情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9"/>
          <p:cNvSpPr>
            <a:spLocks noChangeArrowheads="1"/>
          </p:cNvSpPr>
          <p:nvPr/>
        </p:nvSpPr>
        <p:spPr bwMode="auto">
          <a:xfrm>
            <a:off x="3833367" y="1701471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621011" y="5045001"/>
            <a:ext cx="4464496" cy="777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只要是自己不能控制的事情，就由它去，不要过多的考虑，给自己增添无谓的压力。</a:t>
            </a:r>
          </a:p>
        </p:txBody>
      </p:sp>
      <p:sp>
        <p:nvSpPr>
          <p:cNvPr id="3" name="矩形 2"/>
          <p:cNvSpPr/>
          <p:nvPr/>
        </p:nvSpPr>
        <p:spPr>
          <a:xfrm>
            <a:off x="621012" y="2471244"/>
            <a:ext cx="4464496" cy="1571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人的烦恼就是来自于：忘了自己的事，爱管别人的事，担心老天爷的事</a:t>
            </a:r>
            <a:r>
              <a:rPr lang="zh-CN" altLang="zh-CN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打理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好自己的事，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不去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管别人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事，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别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操心老天爷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事。</a:t>
            </a:r>
            <a:endParaRPr lang="zh-CN" altLang="en-US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242205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压力缓解→④改变看法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32979" y="2334840"/>
            <a:ext cx="908843" cy="2916389"/>
            <a:chOff x="332979" y="2385613"/>
            <a:chExt cx="908843" cy="2916389"/>
          </a:xfrm>
        </p:grpSpPr>
        <p:grpSp>
          <p:nvGrpSpPr>
            <p:cNvPr id="29" name="组合 28"/>
            <p:cNvGrpSpPr/>
            <p:nvPr/>
          </p:nvGrpSpPr>
          <p:grpSpPr>
            <a:xfrm>
              <a:off x="332979" y="2385613"/>
              <a:ext cx="539859" cy="540125"/>
              <a:chOff x="9395349" y="3909884"/>
              <a:chExt cx="540000" cy="540000"/>
            </a:xfrm>
          </p:grpSpPr>
          <p:sp>
            <p:nvSpPr>
              <p:cNvPr id="36" name="椭圆 35"/>
              <p:cNvSpPr/>
              <p:nvPr/>
            </p:nvSpPr>
            <p:spPr bwMode="auto">
              <a:xfrm>
                <a:off x="9395349" y="3909884"/>
                <a:ext cx="540000" cy="540000"/>
              </a:xfrm>
              <a:prstGeom prst="ellipse">
                <a:avLst/>
              </a:prstGeom>
              <a:solidFill>
                <a:srgbClr val="FFC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defTabSz="110523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  <p:sp>
            <p:nvSpPr>
              <p:cNvPr id="37" name="TextBox 18"/>
              <p:cNvSpPr txBox="1"/>
              <p:nvPr/>
            </p:nvSpPr>
            <p:spPr>
              <a:xfrm>
                <a:off x="9395349" y="3949051"/>
                <a:ext cx="527847" cy="4615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04</a:t>
                </a:r>
                <a:endPara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cxnSp>
          <p:nvCxnSpPr>
            <p:cNvPr id="30" name="直接连接符 29"/>
            <p:cNvCxnSpPr/>
            <p:nvPr/>
          </p:nvCxnSpPr>
          <p:spPr>
            <a:xfrm>
              <a:off x="431631" y="2997746"/>
              <a:ext cx="0" cy="2304256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  <a:headEnd type="oval"/>
            </a:ln>
            <a:effectLst/>
          </p:spPr>
        </p:cxnSp>
        <p:cxnSp>
          <p:nvCxnSpPr>
            <p:cNvPr id="31" name="直接连接符 30"/>
            <p:cNvCxnSpPr/>
            <p:nvPr/>
          </p:nvCxnSpPr>
          <p:spPr>
            <a:xfrm>
              <a:off x="431631" y="5302002"/>
              <a:ext cx="810191" cy="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</a:ln>
            <a:effectLst/>
          </p:spPr>
        </p:cxnSp>
        <p:cxnSp>
          <p:nvCxnSpPr>
            <p:cNvPr id="33" name="直接连接符 32"/>
            <p:cNvCxnSpPr/>
            <p:nvPr/>
          </p:nvCxnSpPr>
          <p:spPr>
            <a:xfrm flipV="1">
              <a:off x="1241822" y="2403712"/>
              <a:ext cx="0" cy="289829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</a:ln>
            <a:effectLst/>
          </p:spPr>
        </p:cxnSp>
        <p:cxnSp>
          <p:nvCxnSpPr>
            <p:cNvPr id="34" name="直接连接符 33"/>
            <p:cNvCxnSpPr/>
            <p:nvPr/>
          </p:nvCxnSpPr>
          <p:spPr>
            <a:xfrm flipH="1">
              <a:off x="836726" y="2403712"/>
              <a:ext cx="405096" cy="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  <a:headEnd type="none"/>
              <a:tailEnd type="oval"/>
            </a:ln>
            <a:effectLst/>
          </p:spPr>
        </p:cxnSp>
        <p:sp>
          <p:nvSpPr>
            <p:cNvPr id="35" name="TextBox 10"/>
            <p:cNvSpPr>
              <a:spLocks noChangeArrowheads="1"/>
            </p:cNvSpPr>
            <p:nvPr/>
          </p:nvSpPr>
          <p:spPr bwMode="auto">
            <a:xfrm>
              <a:off x="621011" y="2925738"/>
              <a:ext cx="553998" cy="2376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10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改变看法</a:t>
              </a:r>
              <a:endParaRPr kumimoji="0" lang="zh-CN" altLang="en-US" sz="2400" b="0" i="0" u="none" strike="noStrike" kern="0" cap="none" spc="10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</p:grpSp>
      <p:sp>
        <p:nvSpPr>
          <p:cNvPr id="21" name="矩形 4"/>
          <p:cNvSpPr>
            <a:spLocks noChangeArrowheads="1"/>
          </p:cNvSpPr>
          <p:nvPr/>
        </p:nvSpPr>
        <p:spPr bwMode="auto">
          <a:xfrm>
            <a:off x="6407515" y="3688705"/>
            <a:ext cx="5464958" cy="1648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做事必须尽善尽美（速度第一，完美第二）。</a:t>
            </a: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必须总呆在这里，因为这些事情离了我不行。</a:t>
            </a: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凡事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应按照我期待和喜欢的方式进行。</a:t>
            </a: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就是这样的人，我就是无法改变了。</a:t>
            </a:r>
          </a:p>
        </p:txBody>
      </p:sp>
      <p:sp>
        <p:nvSpPr>
          <p:cNvPr id="22" name="矩形 21"/>
          <p:cNvSpPr/>
          <p:nvPr/>
        </p:nvSpPr>
        <p:spPr>
          <a:xfrm>
            <a:off x="6407515" y="3059647"/>
            <a:ext cx="5570756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000" b="1" dirty="0" smtClean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我们</a:t>
            </a:r>
            <a:r>
              <a:rPr lang="zh-CN" altLang="en-US" sz="2000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要改变一些看法，放弃一些不合理的观点：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6407515" y="2130832"/>
            <a:ext cx="5464958" cy="812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人往往不是被事情本身所困扰而是被他对事情的看法所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困扰。</a:t>
            </a:r>
            <a:endParaRPr lang="zh-CN" altLang="en-US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2286" y="2223106"/>
            <a:ext cx="4565204" cy="304499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39304036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压力缓解→④改变看法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6"/>
          <p:cNvSpPr>
            <a:spLocks noChangeArrowheads="1"/>
          </p:cNvSpPr>
          <p:nvPr/>
        </p:nvSpPr>
        <p:spPr bwMode="auto">
          <a:xfrm>
            <a:off x="554335" y="1612831"/>
            <a:ext cx="11637665" cy="4336009"/>
          </a:xfrm>
          <a:prstGeom prst="roundRect">
            <a:avLst>
              <a:gd name="adj" fmla="val 0"/>
            </a:avLst>
          </a:prstGeom>
          <a:solidFill>
            <a:srgbClr val="F0F0F0">
              <a:alpha val="18039"/>
            </a:srgb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3" name="矩形 9"/>
          <p:cNvSpPr>
            <a:spLocks noChangeArrowheads="1"/>
          </p:cNvSpPr>
          <p:nvPr/>
        </p:nvSpPr>
        <p:spPr bwMode="auto">
          <a:xfrm>
            <a:off x="2170769" y="1412776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4" name="TextBox 10"/>
          <p:cNvSpPr>
            <a:spLocks noChangeArrowheads="1"/>
          </p:cNvSpPr>
          <p:nvPr/>
        </p:nvSpPr>
        <p:spPr bwMode="auto">
          <a:xfrm>
            <a:off x="2350789" y="1412776"/>
            <a:ext cx="401761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阅读材料：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小闹钟的恐惧</a:t>
            </a: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837035" y="2090480"/>
            <a:ext cx="6192688" cy="1536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一只新组装好的小钟放在了两只旧钟当中。两只旧钟“滴答”、“滴答”一分一秒地走着</a:t>
            </a:r>
            <a:r>
              <a:rPr lang="zh-CN" altLang="en-US" sz="18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800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8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其中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一只旧钟对小钟说：“来吧，你也该工作了。可是我有点担心，你走完三千二百万次以后，恐怕便吃不消了。”</a:t>
            </a:r>
          </a:p>
        </p:txBody>
      </p:sp>
      <p:sp>
        <p:nvSpPr>
          <p:cNvPr id="16" name="矩形 4"/>
          <p:cNvSpPr>
            <a:spLocks noChangeArrowheads="1"/>
          </p:cNvSpPr>
          <p:nvPr/>
        </p:nvSpPr>
        <p:spPr bwMode="auto">
          <a:xfrm>
            <a:off x="837035" y="3861842"/>
            <a:ext cx="6192688" cy="1931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“天哪！三千二百万次。”小钟吃惊不已。“要我做这么大的事？办不到，办不到。</a:t>
            </a:r>
            <a:r>
              <a:rPr lang="zh-CN" altLang="en-US" sz="18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”另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一只旧钟说：“别听他胡说八道。</a:t>
            </a:r>
            <a:r>
              <a:rPr lang="zh-CN" altLang="en-US" sz="1800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不用害怕，你只要每秒滴答摆一下就行了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8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endParaRPr lang="en-US" altLang="zh-CN" sz="1800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8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天下哪有这样简单的事情。”小钟将信将疑。“如果这样，我就试试吧。”</a:t>
            </a:r>
          </a:p>
        </p:txBody>
      </p:sp>
      <p:pic>
        <p:nvPicPr>
          <p:cNvPr id="17" name="Picture 12" descr="http://pic2.xihuan.me/edr/680__/t025799f23ffe5d9e21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394444" y="1812886"/>
            <a:ext cx="4459815" cy="400476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32184499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6407515" y="2130832"/>
            <a:ext cx="5464958" cy="1497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不要以被人称为“工作狂”为荣。长期自我强迫、超负荷工作可能会导致没有了生活情趣，逐渐变得情急浮躁、性情冷漠、刚愎自用、以自我为中心，忽视家人的感受，缺乏付出和获得爱的能力。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72286" y="2215817"/>
            <a:ext cx="4575296" cy="303541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压力缓解→⑤改变活法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32979" y="2334840"/>
            <a:ext cx="908843" cy="2916389"/>
            <a:chOff x="332979" y="2385613"/>
            <a:chExt cx="908843" cy="2916389"/>
          </a:xfrm>
        </p:grpSpPr>
        <p:grpSp>
          <p:nvGrpSpPr>
            <p:cNvPr id="29" name="组合 28"/>
            <p:cNvGrpSpPr/>
            <p:nvPr/>
          </p:nvGrpSpPr>
          <p:grpSpPr>
            <a:xfrm>
              <a:off x="332979" y="2385613"/>
              <a:ext cx="539859" cy="540125"/>
              <a:chOff x="9395349" y="3909884"/>
              <a:chExt cx="540000" cy="540000"/>
            </a:xfrm>
          </p:grpSpPr>
          <p:sp>
            <p:nvSpPr>
              <p:cNvPr id="36" name="椭圆 35"/>
              <p:cNvSpPr/>
              <p:nvPr/>
            </p:nvSpPr>
            <p:spPr bwMode="auto">
              <a:xfrm>
                <a:off x="9395349" y="3909884"/>
                <a:ext cx="540000" cy="540000"/>
              </a:xfrm>
              <a:prstGeom prst="ellipse">
                <a:avLst/>
              </a:prstGeom>
              <a:solidFill>
                <a:srgbClr val="FFC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defTabSz="110523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  <p:sp>
            <p:nvSpPr>
              <p:cNvPr id="37" name="TextBox 18"/>
              <p:cNvSpPr txBox="1"/>
              <p:nvPr/>
            </p:nvSpPr>
            <p:spPr>
              <a:xfrm>
                <a:off x="9395349" y="3949051"/>
                <a:ext cx="527847" cy="4615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05</a:t>
                </a:r>
                <a:endPara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cxnSp>
          <p:nvCxnSpPr>
            <p:cNvPr id="30" name="直接连接符 29"/>
            <p:cNvCxnSpPr/>
            <p:nvPr/>
          </p:nvCxnSpPr>
          <p:spPr>
            <a:xfrm>
              <a:off x="431631" y="2997746"/>
              <a:ext cx="0" cy="2304256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  <a:headEnd type="oval"/>
            </a:ln>
            <a:effectLst/>
          </p:spPr>
        </p:cxnSp>
        <p:cxnSp>
          <p:nvCxnSpPr>
            <p:cNvPr id="31" name="直接连接符 30"/>
            <p:cNvCxnSpPr/>
            <p:nvPr/>
          </p:nvCxnSpPr>
          <p:spPr>
            <a:xfrm>
              <a:off x="431631" y="5302002"/>
              <a:ext cx="810191" cy="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</a:ln>
            <a:effectLst/>
          </p:spPr>
        </p:cxnSp>
        <p:cxnSp>
          <p:nvCxnSpPr>
            <p:cNvPr id="33" name="直接连接符 32"/>
            <p:cNvCxnSpPr/>
            <p:nvPr/>
          </p:nvCxnSpPr>
          <p:spPr>
            <a:xfrm flipV="1">
              <a:off x="1241822" y="2403712"/>
              <a:ext cx="0" cy="289829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</a:ln>
            <a:effectLst/>
          </p:spPr>
        </p:cxnSp>
        <p:cxnSp>
          <p:nvCxnSpPr>
            <p:cNvPr id="34" name="直接连接符 33"/>
            <p:cNvCxnSpPr/>
            <p:nvPr/>
          </p:nvCxnSpPr>
          <p:spPr>
            <a:xfrm flipH="1">
              <a:off x="836726" y="2403712"/>
              <a:ext cx="405096" cy="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  <a:headEnd type="none"/>
              <a:tailEnd type="oval"/>
            </a:ln>
            <a:effectLst/>
          </p:spPr>
        </p:cxnSp>
        <p:sp>
          <p:nvSpPr>
            <p:cNvPr id="35" name="TextBox 10"/>
            <p:cNvSpPr>
              <a:spLocks noChangeArrowheads="1"/>
            </p:cNvSpPr>
            <p:nvPr/>
          </p:nvSpPr>
          <p:spPr bwMode="auto">
            <a:xfrm>
              <a:off x="621011" y="2925738"/>
              <a:ext cx="553998" cy="2376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10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改变活法</a:t>
              </a:r>
              <a:endParaRPr kumimoji="0" lang="zh-CN" altLang="en-US" sz="2400" b="0" i="0" u="none" strike="noStrike" kern="0" cap="none" spc="10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6407515" y="4199129"/>
            <a:ext cx="5464958" cy="1091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要经常自省</a:t>
            </a:r>
            <a:r>
              <a:rPr lang="zh-CN" altLang="en-US" sz="20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2000" b="1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800" b="1" dirty="0" smtClean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sz="2800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到底在追寻着什么？ </a:t>
            </a:r>
            <a:endParaRPr lang="zh-CN" altLang="en-US" sz="28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9331349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6"/>
          <p:cNvSpPr>
            <a:spLocks noChangeArrowheads="1"/>
          </p:cNvSpPr>
          <p:nvPr/>
        </p:nvSpPr>
        <p:spPr bwMode="auto">
          <a:xfrm>
            <a:off x="554335" y="1612831"/>
            <a:ext cx="11637665" cy="4336009"/>
          </a:xfrm>
          <a:prstGeom prst="roundRect">
            <a:avLst>
              <a:gd name="adj" fmla="val 0"/>
            </a:avLst>
          </a:prstGeom>
          <a:solidFill>
            <a:srgbClr val="F0F0F0">
              <a:alpha val="18039"/>
            </a:srgb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1987" y="1997814"/>
            <a:ext cx="5622271" cy="379637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压力缓解→⑤改变活法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9"/>
          <p:cNvSpPr>
            <a:spLocks noChangeArrowheads="1"/>
          </p:cNvSpPr>
          <p:nvPr/>
        </p:nvSpPr>
        <p:spPr bwMode="auto">
          <a:xfrm>
            <a:off x="2170769" y="1412776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4" name="TextBox 10"/>
          <p:cNvSpPr>
            <a:spLocks noChangeArrowheads="1"/>
          </p:cNvSpPr>
          <p:nvPr/>
        </p:nvSpPr>
        <p:spPr bwMode="auto">
          <a:xfrm>
            <a:off x="2350789" y="1412776"/>
            <a:ext cx="455644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瓦努阿图，全球幸福指数第一的国度</a:t>
            </a: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731520" y="2371840"/>
            <a:ext cx="5345723" cy="341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幸福是每一个人追逐的东西，幸福的内容却很不一样。瓦努阿图被评选为全球幸福指数第一的国度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endParaRPr lang="en-US" altLang="zh-CN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这个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由南北跨度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1200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公里的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83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个岛屿组成的群岛共和国，是一块几乎未经人工雕琢的天然璞玉。在离开首都维拉港的山林以及其他岛屿，看不到现代文明沾染过的任何痕迹，人们尊重传统，与天地共存，沿袭着自古以来的生活样貌。他们捕鱼、种地、起舞、编织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生活得自由自在。</a:t>
            </a:r>
            <a:endParaRPr lang="zh-CN" altLang="en-US" sz="18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332044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3.3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压力预防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→①提前规划，早做准备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125067" y="2053164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0" name="TextBox 10"/>
          <p:cNvSpPr>
            <a:spLocks noChangeArrowheads="1"/>
          </p:cNvSpPr>
          <p:nvPr/>
        </p:nvSpPr>
        <p:spPr bwMode="auto">
          <a:xfrm>
            <a:off x="1305087" y="2042586"/>
            <a:ext cx="25282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提前规划，早做准备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9"/>
          <p:cNvSpPr>
            <a:spLocks noChangeArrowheads="1"/>
          </p:cNvSpPr>
          <p:nvPr/>
        </p:nvSpPr>
        <p:spPr bwMode="auto">
          <a:xfrm>
            <a:off x="3833367" y="2053164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6" name="矩形 4"/>
          <p:cNvSpPr>
            <a:spLocks noChangeArrowheads="1"/>
          </p:cNvSpPr>
          <p:nvPr/>
        </p:nvSpPr>
        <p:spPr bwMode="auto">
          <a:xfrm>
            <a:off x="621011" y="3244337"/>
            <a:ext cx="4896544" cy="777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许多引起压力的事件是难以预料的，但对那些你能事先估计到的情况可以及早采取缓解措施。 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3767" y="1864873"/>
            <a:ext cx="5891230" cy="39294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  <p:sp>
        <p:nvSpPr>
          <p:cNvPr id="3" name="矩形 2"/>
          <p:cNvSpPr/>
          <p:nvPr/>
        </p:nvSpPr>
        <p:spPr>
          <a:xfrm>
            <a:off x="621011" y="4691550"/>
            <a:ext cx="4896544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kern="100" dirty="0">
                <a:solidFill>
                  <a:srgbClr val="F6C92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“一切尽在</a:t>
            </a:r>
            <a:r>
              <a:rPr lang="zh-CN" altLang="zh-CN" sz="2800" b="1" kern="100" dirty="0" smtClean="0">
                <a:solidFill>
                  <a:srgbClr val="F6C92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掌握</a:t>
            </a:r>
            <a:r>
              <a:rPr lang="zh-CN" altLang="en-US" sz="2800" b="1" kern="100" dirty="0" smtClean="0">
                <a:solidFill>
                  <a:srgbClr val="F6C92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</a:t>
            </a:r>
            <a:r>
              <a:rPr lang="zh-CN" altLang="zh-CN" sz="2800" b="1" kern="100" dirty="0" smtClean="0">
                <a:solidFill>
                  <a:srgbClr val="F6C92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endParaRPr lang="en-US" altLang="zh-CN" sz="2800" b="1" kern="100" dirty="0" smtClean="0">
              <a:solidFill>
                <a:srgbClr val="F6C92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000" kern="1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这种</a:t>
            </a:r>
            <a:r>
              <a:rPr lang="zh-CN" altLang="zh-CN" sz="2000" kern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感觉本身就能很好地缓解</a:t>
            </a:r>
            <a:r>
              <a:rPr lang="zh-CN" altLang="zh-CN" sz="2000" kern="1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压力</a:t>
            </a:r>
            <a:r>
              <a:rPr lang="zh-CN" altLang="en-US" sz="2000" kern="1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68629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3.3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压力预防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→①提前规划，早做准备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125067" y="2053164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0" name="TextBox 10"/>
          <p:cNvSpPr>
            <a:spLocks noChangeArrowheads="1"/>
          </p:cNvSpPr>
          <p:nvPr/>
        </p:nvSpPr>
        <p:spPr bwMode="auto">
          <a:xfrm>
            <a:off x="1305087" y="2042586"/>
            <a:ext cx="359896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制定合理目标，不要期望太高</a:t>
            </a:r>
          </a:p>
        </p:txBody>
      </p:sp>
      <p:sp>
        <p:nvSpPr>
          <p:cNvPr id="11" name="矩形 9"/>
          <p:cNvSpPr>
            <a:spLocks noChangeArrowheads="1"/>
          </p:cNvSpPr>
          <p:nvPr/>
        </p:nvSpPr>
        <p:spPr bwMode="auto">
          <a:xfrm>
            <a:off x="4846243" y="2053164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6" name="矩形 4"/>
          <p:cNvSpPr>
            <a:spLocks noChangeArrowheads="1"/>
          </p:cNvSpPr>
          <p:nvPr/>
        </p:nvSpPr>
        <p:spPr bwMode="auto">
          <a:xfrm>
            <a:off x="621011" y="4229078"/>
            <a:ext cx="4896544" cy="1497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过高的期望是造成压力的一个重要原因，因此，不要订立难于实现的目标，要从实际出发，尽量做自己能力所及的事，不要对自己抱太高的期望，以免带来更大的挫败感。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53767" y="1864873"/>
            <a:ext cx="5638011" cy="394034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25599893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3.4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抗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压能力提升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621010" y="4313486"/>
            <a:ext cx="5090473" cy="1532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每个人的抗压能力都是不同的。对于企业来讲，更欢迎那种抗压能力强的员工（许多招聘</a:t>
            </a:r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JD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中都有这样的要求）。因此，做好压力管理，除了减压之外，我们还要增强自己的抗压能力。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1563" y="1864873"/>
            <a:ext cx="5910514" cy="394034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2972936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3.4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抗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压能力提升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621010" y="3314681"/>
            <a:ext cx="5090473" cy="257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压力缓解的方法中，很重要的一点就是转化对压力问题的情绪应对。因此，拥有良好的情绪管理能力并逐渐提升自己的情商，抗压能力自然会得到提升。比如，当我们遇到批评时，脸皮厚一点（这是情商高的表现），诚恳地接受建设性的意见，不要太有挫折感，那么，压力感就不会很强了，抗压能力也就提升了。</a:t>
            </a:r>
          </a:p>
        </p:txBody>
      </p:sp>
      <p:sp>
        <p:nvSpPr>
          <p:cNvPr id="5" name="矩形 9"/>
          <p:cNvSpPr>
            <a:spLocks noChangeArrowheads="1"/>
          </p:cNvSpPr>
          <p:nvPr/>
        </p:nvSpPr>
        <p:spPr bwMode="auto">
          <a:xfrm>
            <a:off x="1125067" y="2551566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6" name="TextBox 10"/>
          <p:cNvSpPr>
            <a:spLocks noChangeArrowheads="1"/>
          </p:cNvSpPr>
          <p:nvPr/>
        </p:nvSpPr>
        <p:spPr bwMode="auto">
          <a:xfrm>
            <a:off x="1305087" y="2540988"/>
            <a:ext cx="37804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做好情绪管理，提升情商</a:t>
            </a:r>
          </a:p>
        </p:txBody>
      </p:sp>
      <p:sp>
        <p:nvSpPr>
          <p:cNvPr id="7" name="矩形 9"/>
          <p:cNvSpPr>
            <a:spLocks noChangeArrowheads="1"/>
          </p:cNvSpPr>
          <p:nvPr/>
        </p:nvSpPr>
        <p:spPr bwMode="auto">
          <a:xfrm>
            <a:off x="4365427" y="2551566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49603" y="1985034"/>
            <a:ext cx="5774088" cy="390759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175137307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3.4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抗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压能力提升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9"/>
          <p:cNvSpPr>
            <a:spLocks noChangeArrowheads="1"/>
          </p:cNvSpPr>
          <p:nvPr/>
        </p:nvSpPr>
        <p:spPr bwMode="auto">
          <a:xfrm>
            <a:off x="1125067" y="2045127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6" name="TextBox 10"/>
          <p:cNvSpPr>
            <a:spLocks noChangeArrowheads="1"/>
          </p:cNvSpPr>
          <p:nvPr/>
        </p:nvSpPr>
        <p:spPr bwMode="auto">
          <a:xfrm>
            <a:off x="1305087" y="2034549"/>
            <a:ext cx="37804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做好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时间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管理，让生活井井有条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9"/>
          <p:cNvSpPr>
            <a:spLocks noChangeArrowheads="1"/>
          </p:cNvSpPr>
          <p:nvPr/>
        </p:nvSpPr>
        <p:spPr bwMode="auto">
          <a:xfrm>
            <a:off x="5125084" y="2045127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pic>
        <p:nvPicPr>
          <p:cNvPr id="10" name="Picture 2" descr="C:\Users\user\Desktop\pic587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49602" y="1976623"/>
            <a:ext cx="5760641" cy="390043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sp>
        <p:nvSpPr>
          <p:cNvPr id="11" name="矩形 10"/>
          <p:cNvSpPr/>
          <p:nvPr/>
        </p:nvSpPr>
        <p:spPr>
          <a:xfrm>
            <a:off x="621011" y="3624791"/>
            <a:ext cx="5090471" cy="2489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如果我们无法同时面对千头万绪的事情，可以在</a:t>
            </a:r>
            <a:r>
              <a:rPr lang="zh-CN" altLang="en-US" sz="2000" b="1" dirty="0" smtClean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sz="2000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段</a:t>
            </a:r>
            <a:r>
              <a:rPr lang="zh-CN" altLang="en-US" sz="2000" b="1" dirty="0" smtClean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时间内</a:t>
            </a:r>
            <a:r>
              <a:rPr lang="zh-CN" altLang="en-US" sz="2000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只做一件事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sz="2000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今日事今日毕</a:t>
            </a:r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很多事情搁着未做，本身就能造成巨大的心理压力。</a:t>
            </a: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不可无休止地执着于某一个任务，</a:t>
            </a:r>
            <a:r>
              <a:rPr lang="zh-CN" altLang="en-US" sz="2000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快速接案，甩掉包袱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621010" y="2681630"/>
            <a:ext cx="5090473" cy="777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焦头烂额的生活会带来很大的压力，而有条不紊、井然有序的日程安排可以消除紧张情绪：</a:t>
            </a:r>
          </a:p>
        </p:txBody>
      </p:sp>
    </p:spTree>
    <p:extLst>
      <p:ext uri="{BB962C8B-B14F-4D97-AF65-F5344CB8AC3E}">
        <p14:creationId xmlns:p14="http://schemas.microsoft.com/office/powerpoint/2010/main" val="23097011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实现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压力与个人承受力的平衡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6"/>
          <p:cNvSpPr>
            <a:spLocks noChangeArrowheads="1"/>
          </p:cNvSpPr>
          <p:nvPr/>
        </p:nvSpPr>
        <p:spPr bwMode="auto">
          <a:xfrm>
            <a:off x="332566" y="1612831"/>
            <a:ext cx="11859434" cy="4476035"/>
          </a:xfrm>
          <a:prstGeom prst="roundRect">
            <a:avLst>
              <a:gd name="adj" fmla="val 0"/>
            </a:avLst>
          </a:prstGeom>
          <a:solidFill>
            <a:srgbClr val="F0F0F0">
              <a:alpha val="18039"/>
            </a:srgb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693019" y="1812886"/>
            <a:ext cx="5328592" cy="4135954"/>
          </a:xfrm>
          <a:prstGeom prst="roundRect">
            <a:avLst>
              <a:gd name="adj" fmla="val 112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25"/>
          <p:cNvGrpSpPr>
            <a:grpSpLocks/>
          </p:cNvGrpSpPr>
          <p:nvPr/>
        </p:nvGrpSpPr>
        <p:grpSpPr bwMode="auto">
          <a:xfrm>
            <a:off x="1052042" y="2750046"/>
            <a:ext cx="4608512" cy="2982913"/>
            <a:chOff x="1040" y="1632"/>
            <a:chExt cx="3952" cy="2208"/>
          </a:xfrm>
        </p:grpSpPr>
        <p:sp>
          <p:nvSpPr>
            <p:cNvPr id="34" name="Line 26"/>
            <p:cNvSpPr>
              <a:spLocks noChangeShapeType="1"/>
            </p:cNvSpPr>
            <p:nvPr/>
          </p:nvSpPr>
          <p:spPr bwMode="auto">
            <a:xfrm>
              <a:off x="1040" y="1632"/>
              <a:ext cx="0" cy="2186"/>
            </a:xfrm>
            <a:prstGeom prst="line">
              <a:avLst/>
            </a:prstGeom>
            <a:ln>
              <a:headEnd type="stealth" w="med" len="lg"/>
              <a:tailE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5" name="Line 27"/>
            <p:cNvSpPr>
              <a:spLocks noChangeShapeType="1"/>
            </p:cNvSpPr>
            <p:nvPr/>
          </p:nvSpPr>
          <p:spPr bwMode="auto">
            <a:xfrm>
              <a:off x="1040" y="3840"/>
              <a:ext cx="3952" cy="0"/>
            </a:xfrm>
            <a:prstGeom prst="line">
              <a:avLst/>
            </a:prstGeom>
            <a:ln>
              <a:headEnd/>
              <a:tailEnd type="stealth" w="med" len="lg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36" name="Text Box 29"/>
          <p:cNvSpPr txBox="1">
            <a:spLocks noChangeArrowheads="1"/>
          </p:cNvSpPr>
          <p:nvPr/>
        </p:nvSpPr>
        <p:spPr bwMode="auto">
          <a:xfrm>
            <a:off x="836142" y="1989634"/>
            <a:ext cx="711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20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工作表现</a:t>
            </a:r>
          </a:p>
        </p:txBody>
      </p:sp>
      <p:sp>
        <p:nvSpPr>
          <p:cNvPr id="37" name="Line 30"/>
          <p:cNvSpPr>
            <a:spLocks noChangeShapeType="1"/>
          </p:cNvSpPr>
          <p:nvPr/>
        </p:nvSpPr>
        <p:spPr bwMode="auto">
          <a:xfrm>
            <a:off x="3174529" y="3156446"/>
            <a:ext cx="0" cy="2576513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 wrap="square">
            <a:spAutoFit/>
          </a:bodyPr>
          <a:lstStyle/>
          <a:p>
            <a:endParaRPr lang="zh-CN" altLang="en-US"/>
          </a:p>
        </p:txBody>
      </p:sp>
      <p:sp>
        <p:nvSpPr>
          <p:cNvPr id="38" name="Line 31"/>
          <p:cNvSpPr>
            <a:spLocks noChangeShapeType="1"/>
          </p:cNvSpPr>
          <p:nvPr/>
        </p:nvSpPr>
        <p:spPr bwMode="auto">
          <a:xfrm>
            <a:off x="3141192" y="3716834"/>
            <a:ext cx="2087562" cy="0"/>
          </a:xfrm>
          <a:prstGeom prst="line">
            <a:avLst/>
          </a:prstGeom>
          <a:noFill/>
          <a:ln w="57150">
            <a:solidFill>
              <a:srgbClr val="FF99CC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39" name="Text Box 32"/>
          <p:cNvSpPr txBox="1">
            <a:spLocks noChangeArrowheads="1"/>
          </p:cNvSpPr>
          <p:nvPr/>
        </p:nvSpPr>
        <p:spPr bwMode="auto">
          <a:xfrm>
            <a:off x="3641329" y="3680569"/>
            <a:ext cx="7953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2000" b="1" dirty="0">
                <a:solidFill>
                  <a:srgbClr val="F79443"/>
                </a:solidFill>
                <a:latin typeface="微软雅黑" pitchFamily="34" charset="-122"/>
                <a:ea typeface="微软雅黑" pitchFamily="34" charset="-122"/>
              </a:rPr>
              <a:t>疲劳</a:t>
            </a:r>
          </a:p>
        </p:txBody>
      </p:sp>
      <p:sp>
        <p:nvSpPr>
          <p:cNvPr id="40" name="Text Box 33"/>
          <p:cNvSpPr txBox="1">
            <a:spLocks noChangeArrowheads="1"/>
          </p:cNvSpPr>
          <p:nvPr/>
        </p:nvSpPr>
        <p:spPr bwMode="auto">
          <a:xfrm>
            <a:off x="4166717" y="4118471"/>
            <a:ext cx="10112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20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耗竭</a:t>
            </a:r>
            <a:endParaRPr kumimoji="1" lang="zh-CN" altLang="en-US" sz="20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 Box 34"/>
          <p:cNvSpPr txBox="1">
            <a:spLocks noChangeArrowheads="1"/>
          </p:cNvSpPr>
          <p:nvPr/>
        </p:nvSpPr>
        <p:spPr bwMode="auto">
          <a:xfrm>
            <a:off x="4238154" y="4478834"/>
            <a:ext cx="7223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en-US" altLang="zh-CN" sz="2000" b="1" dirty="0">
                <a:solidFill>
                  <a:srgbClr val="EE0264"/>
                </a:solidFill>
                <a:latin typeface="Tahoma" pitchFamily="34" charset="0"/>
                <a:ea typeface="幼圆" pitchFamily="49" charset="-122"/>
              </a:rPr>
              <a:t>P</a:t>
            </a:r>
            <a:r>
              <a:rPr kumimoji="1" lang="zh-CN" altLang="en-US" sz="2000" b="1" dirty="0">
                <a:solidFill>
                  <a:srgbClr val="EE0264"/>
                </a:solidFill>
                <a:latin typeface="Tahoma" pitchFamily="34" charset="0"/>
                <a:ea typeface="幼圆" pitchFamily="49" charset="-122"/>
              </a:rPr>
              <a:t>点</a:t>
            </a:r>
          </a:p>
        </p:txBody>
      </p:sp>
      <p:sp>
        <p:nvSpPr>
          <p:cNvPr id="42" name="Text Box 35"/>
          <p:cNvSpPr txBox="1">
            <a:spLocks noChangeArrowheads="1"/>
          </p:cNvSpPr>
          <p:nvPr/>
        </p:nvSpPr>
        <p:spPr bwMode="auto">
          <a:xfrm>
            <a:off x="4382617" y="5055096"/>
            <a:ext cx="825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崩溃</a:t>
            </a:r>
          </a:p>
        </p:txBody>
      </p:sp>
      <p:sp>
        <p:nvSpPr>
          <p:cNvPr id="43" name="Freeform 36"/>
          <p:cNvSpPr>
            <a:spLocks/>
          </p:cNvSpPr>
          <p:nvPr/>
        </p:nvSpPr>
        <p:spPr bwMode="auto">
          <a:xfrm>
            <a:off x="3158654" y="3758109"/>
            <a:ext cx="1079500" cy="792162"/>
          </a:xfrm>
          <a:custGeom>
            <a:avLst/>
            <a:gdLst>
              <a:gd name="T0" fmla="*/ 912 w 912"/>
              <a:gd name="T1" fmla="*/ 1008 h 1008"/>
              <a:gd name="T2" fmla="*/ 417 w 912"/>
              <a:gd name="T3" fmla="*/ 212 h 1008"/>
              <a:gd name="T4" fmla="*/ 0 w 912"/>
              <a:gd name="T5" fmla="*/ 0 h 1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12" h="1008">
                <a:moveTo>
                  <a:pt x="912" y="1008"/>
                </a:moveTo>
                <a:cubicBezTo>
                  <a:pt x="830" y="875"/>
                  <a:pt x="569" y="380"/>
                  <a:pt x="417" y="212"/>
                </a:cubicBezTo>
                <a:cubicBezTo>
                  <a:pt x="265" y="44"/>
                  <a:pt x="87" y="44"/>
                  <a:pt x="0" y="0"/>
                </a:cubicBezTo>
              </a:path>
            </a:pathLst>
          </a:custGeom>
          <a:noFill/>
          <a:ln w="57150" cap="flat" cmpd="sng">
            <a:solidFill>
              <a:srgbClr val="FF00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44" name="Freeform 37"/>
          <p:cNvSpPr>
            <a:spLocks/>
          </p:cNvSpPr>
          <p:nvPr/>
        </p:nvSpPr>
        <p:spPr bwMode="auto">
          <a:xfrm>
            <a:off x="1052042" y="3758109"/>
            <a:ext cx="2106612" cy="1963737"/>
          </a:xfrm>
          <a:custGeom>
            <a:avLst/>
            <a:gdLst>
              <a:gd name="T0" fmla="*/ 0 w 2095"/>
              <a:gd name="T1" fmla="*/ 2095 h 2095"/>
              <a:gd name="T2" fmla="*/ 1440 w 2095"/>
              <a:gd name="T3" fmla="*/ 415 h 2095"/>
              <a:gd name="T4" fmla="*/ 1853 w 2095"/>
              <a:gd name="T5" fmla="*/ 67 h 2095"/>
              <a:gd name="T6" fmla="*/ 2095 w 2095"/>
              <a:gd name="T7" fmla="*/ 11 h 2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95" h="2095">
                <a:moveTo>
                  <a:pt x="0" y="2095"/>
                </a:moveTo>
                <a:cubicBezTo>
                  <a:pt x="536" y="1427"/>
                  <a:pt x="1131" y="753"/>
                  <a:pt x="1440" y="415"/>
                </a:cubicBezTo>
                <a:cubicBezTo>
                  <a:pt x="1749" y="77"/>
                  <a:pt x="1744" y="134"/>
                  <a:pt x="1853" y="67"/>
                </a:cubicBezTo>
                <a:cubicBezTo>
                  <a:pt x="1962" y="0"/>
                  <a:pt x="2045" y="23"/>
                  <a:pt x="2095" y="11"/>
                </a:cubicBezTo>
              </a:path>
            </a:pathLst>
          </a:custGeom>
          <a:noFill/>
          <a:ln w="57150" cap="flat" cmpd="sng">
            <a:solidFill>
              <a:srgbClr val="FF00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45" name="Line 38"/>
          <p:cNvSpPr>
            <a:spLocks noChangeShapeType="1"/>
          </p:cNvSpPr>
          <p:nvPr/>
        </p:nvSpPr>
        <p:spPr bwMode="auto">
          <a:xfrm>
            <a:off x="4254029" y="4555034"/>
            <a:ext cx="200025" cy="1147762"/>
          </a:xfrm>
          <a:prstGeom prst="line">
            <a:avLst/>
          </a:prstGeom>
          <a:noFill/>
          <a:ln w="57150">
            <a:solidFill>
              <a:srgbClr val="FF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46" name="Oval 39"/>
          <p:cNvSpPr>
            <a:spLocks noChangeArrowheads="1"/>
          </p:cNvSpPr>
          <p:nvPr/>
        </p:nvSpPr>
        <p:spPr bwMode="auto">
          <a:xfrm>
            <a:off x="4166717" y="4478834"/>
            <a:ext cx="133350" cy="103187"/>
          </a:xfrm>
          <a:prstGeom prst="ellipse">
            <a:avLst/>
          </a:prstGeom>
          <a:solidFill>
            <a:srgbClr val="FF33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" name="WordArt 41"/>
          <p:cNvSpPr>
            <a:spLocks noChangeArrowheads="1" noChangeShapeType="1" noTextEdit="1"/>
          </p:cNvSpPr>
          <p:nvPr/>
        </p:nvSpPr>
        <p:spPr bwMode="auto">
          <a:xfrm>
            <a:off x="2564929" y="2538909"/>
            <a:ext cx="1152525" cy="3143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2400" b="1" kern="10" dirty="0">
                <a:solidFill>
                  <a:srgbClr val="7CBF33"/>
                </a:solidFill>
                <a:latin typeface="微软雅黑" pitchFamily="34" charset="-122"/>
                <a:ea typeface="微软雅黑" pitchFamily="34" charset="-122"/>
              </a:rPr>
              <a:t>绩效高峰</a:t>
            </a:r>
          </a:p>
        </p:txBody>
      </p:sp>
      <p:sp>
        <p:nvSpPr>
          <p:cNvPr id="48" name="Text Box 28"/>
          <p:cNvSpPr txBox="1">
            <a:spLocks noChangeArrowheads="1"/>
          </p:cNvSpPr>
          <p:nvPr/>
        </p:nvSpPr>
        <p:spPr bwMode="auto">
          <a:xfrm>
            <a:off x="5226274" y="4940796"/>
            <a:ext cx="7953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20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压力水平</a:t>
            </a:r>
          </a:p>
        </p:txBody>
      </p:sp>
      <p:sp>
        <p:nvSpPr>
          <p:cNvPr id="49" name="Text Box 40"/>
          <p:cNvSpPr txBox="1">
            <a:spLocks noChangeArrowheads="1"/>
          </p:cNvSpPr>
          <p:nvPr/>
        </p:nvSpPr>
        <p:spPr bwMode="auto">
          <a:xfrm>
            <a:off x="4220692" y="2943721"/>
            <a:ext cx="15128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000" b="1" dirty="0">
                <a:solidFill>
                  <a:srgbClr val="7CBF33"/>
                </a:solidFill>
                <a:latin typeface="微软雅黑" pitchFamily="34" charset="-122"/>
                <a:ea typeface="微软雅黑" pitchFamily="34" charset="-122"/>
              </a:rPr>
              <a:t>压力管理</a:t>
            </a:r>
            <a:br>
              <a:rPr kumimoji="1" lang="zh-CN" altLang="en-US" sz="2000" b="1" dirty="0">
                <a:solidFill>
                  <a:srgbClr val="7CBF33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kumimoji="1" lang="zh-CN" altLang="en-US" sz="2000" b="1" dirty="0">
                <a:solidFill>
                  <a:srgbClr val="7CBF33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</a:p>
        </p:txBody>
      </p:sp>
      <p:sp>
        <p:nvSpPr>
          <p:cNvPr id="50" name="矩形 9"/>
          <p:cNvSpPr>
            <a:spLocks noChangeArrowheads="1"/>
          </p:cNvSpPr>
          <p:nvPr/>
        </p:nvSpPr>
        <p:spPr bwMode="auto">
          <a:xfrm>
            <a:off x="2170769" y="1412776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51" name="TextBox 10"/>
          <p:cNvSpPr>
            <a:spLocks noChangeArrowheads="1"/>
          </p:cNvSpPr>
          <p:nvPr/>
        </p:nvSpPr>
        <p:spPr bwMode="auto">
          <a:xfrm>
            <a:off x="2350789" y="1412776"/>
            <a:ext cx="401761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压力与工作绩效的关系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矩形 4"/>
          <p:cNvSpPr>
            <a:spLocks noChangeArrowheads="1"/>
          </p:cNvSpPr>
          <p:nvPr/>
        </p:nvSpPr>
        <p:spPr bwMode="auto">
          <a:xfrm>
            <a:off x="6262283" y="1977518"/>
            <a:ext cx="5677230" cy="777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压力就</a:t>
            </a:r>
            <a:r>
              <a:rPr lang="zh-CN" altLang="en-US" sz="18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像一根小提琴的弦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，没有压力，就不会产生音乐。但是，如果琴弦绷得太紧，就会断掉</a:t>
            </a:r>
            <a:r>
              <a:rPr lang="zh-CN" altLang="en-US" sz="18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8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矩形 4"/>
          <p:cNvSpPr>
            <a:spLocks noChangeArrowheads="1"/>
          </p:cNvSpPr>
          <p:nvPr/>
        </p:nvSpPr>
        <p:spPr bwMode="auto">
          <a:xfrm>
            <a:off x="6262283" y="3769949"/>
            <a:ext cx="5677230" cy="1995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300"/>
              </a:spcAft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由左图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，我们可以得出如下启示：</a:t>
            </a:r>
          </a:p>
          <a:p>
            <a:pPr marL="342900" indent="-34290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+mj-ea"/>
              <a:buAutoNum type="circleNumDbPlain"/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不同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的人有不同的压力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曲线。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+mj-ea"/>
              <a:buAutoNum type="circleNumDbPlain"/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有积极压力和消极压力之分，压力管理的目的：使压力处于曲线的</a:t>
            </a:r>
            <a:r>
              <a:rPr lang="zh-CN" altLang="en-US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“最佳区域”也就是平衡点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绩效高峰。</a:t>
            </a:r>
          </a:p>
        </p:txBody>
      </p:sp>
    </p:spTree>
    <p:extLst>
      <p:ext uri="{BB962C8B-B14F-4D97-AF65-F5344CB8AC3E}">
        <p14:creationId xmlns:p14="http://schemas.microsoft.com/office/powerpoint/2010/main" val="3656661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3.4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抗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压能力提升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9"/>
          <p:cNvSpPr>
            <a:spLocks noChangeArrowheads="1"/>
          </p:cNvSpPr>
          <p:nvPr/>
        </p:nvSpPr>
        <p:spPr bwMode="auto">
          <a:xfrm>
            <a:off x="1125067" y="3072070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6" name="TextBox 10"/>
          <p:cNvSpPr>
            <a:spLocks noChangeArrowheads="1"/>
          </p:cNvSpPr>
          <p:nvPr/>
        </p:nvSpPr>
        <p:spPr bwMode="auto">
          <a:xfrm>
            <a:off x="1305087" y="3061492"/>
            <a:ext cx="37804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养成好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习惯，发挥减压阀的作用</a:t>
            </a:r>
          </a:p>
        </p:txBody>
      </p:sp>
      <p:sp>
        <p:nvSpPr>
          <p:cNvPr id="7" name="矩形 9"/>
          <p:cNvSpPr>
            <a:spLocks noChangeArrowheads="1"/>
          </p:cNvSpPr>
          <p:nvPr/>
        </p:nvSpPr>
        <p:spPr bwMode="auto">
          <a:xfrm>
            <a:off x="5125084" y="3072070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621010" y="3708573"/>
            <a:ext cx="5090473" cy="2217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每个人都可以设置自己的减压阀，但很多人往往沉浸在压力中不可自拔。如果能够平衡工作和休息的时间安排，经常锻炼身体，避免精神和体力上的过度疲劳，自然能够提高自己的抗压能力。比如，据研究表明：</a:t>
            </a:r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分钟的散步能带来随后两个小时的充沛精力，并使紧张感和疲劳感减轻。</a:t>
            </a:r>
          </a:p>
        </p:txBody>
      </p:sp>
      <p:pic>
        <p:nvPicPr>
          <p:cNvPr id="12" name="Picture 4" descr="http://pic2.xihuan.me/edr/680__/t028747926b4c15f77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49602" y="1976623"/>
            <a:ext cx="5760642" cy="390043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10185937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3.4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抗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压能力提升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9"/>
          <p:cNvSpPr>
            <a:spLocks noChangeArrowheads="1"/>
          </p:cNvSpPr>
          <p:nvPr/>
        </p:nvSpPr>
        <p:spPr bwMode="auto">
          <a:xfrm>
            <a:off x="1125067" y="2031061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6" name="TextBox 10"/>
          <p:cNvSpPr>
            <a:spLocks noChangeArrowheads="1"/>
          </p:cNvSpPr>
          <p:nvPr/>
        </p:nvSpPr>
        <p:spPr bwMode="auto">
          <a:xfrm>
            <a:off x="1305087" y="2020483"/>
            <a:ext cx="37804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培养意志力，不断发掘自身潜能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9"/>
          <p:cNvSpPr>
            <a:spLocks noChangeArrowheads="1"/>
          </p:cNvSpPr>
          <p:nvPr/>
        </p:nvSpPr>
        <p:spPr bwMode="auto">
          <a:xfrm>
            <a:off x="5125084" y="2031061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1011" y="3878014"/>
            <a:ext cx="5090471" cy="2089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不屈不挠为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实现目的而奋斗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，在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困难面前不退缩，在压力面前不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屈服，在引诱面前不动摇。</a:t>
            </a:r>
            <a:endParaRPr lang="en-US" altLang="zh-CN" dirty="0" smtClean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sz="2000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古之成大事者，不惟有超世之才，亦必有坚韧不拔之志。</a:t>
            </a:r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苏轼</a:t>
            </a:r>
            <a:endParaRPr lang="en-US" altLang="zh-CN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sz="2000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坚持使平凡变得非凡。</a:t>
            </a:r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稻盛和夫</a:t>
            </a: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621010" y="2639426"/>
            <a:ext cx="5090473" cy="1061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2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人的抗压性能力不是天生的，加强意志品质的培养，磨炼人的意志力是增强抗压性的有效方法，也是减轻心理压力的重要心理基础。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233" b="4409"/>
          <a:stretch/>
        </p:blipFill>
        <p:spPr>
          <a:xfrm>
            <a:off x="5949601" y="1976624"/>
            <a:ext cx="5760642" cy="390043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249495903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2484588"/>
            <a:ext cx="5184576" cy="1656184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34440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6" name="Picture 2" descr="C:\Users\user\Desktop\mzm02.p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781252" y="2637680"/>
            <a:ext cx="2160000" cy="135000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sp>
        <p:nvSpPr>
          <p:cNvPr id="10" name="矩形 9"/>
          <p:cNvSpPr/>
          <p:nvPr/>
        </p:nvSpPr>
        <p:spPr>
          <a:xfrm>
            <a:off x="5301531" y="2484588"/>
            <a:ext cx="288032" cy="165618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549003" y="2980438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四</a:t>
            </a:r>
            <a:r>
              <a:rPr lang="zh-CN" altLang="en-US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章</a:t>
            </a:r>
            <a:endParaRPr lang="zh-CN" altLang="en-US" sz="3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文本占位符 3"/>
          <p:cNvSpPr txBox="1">
            <a:spLocks/>
          </p:cNvSpPr>
          <p:nvPr/>
        </p:nvSpPr>
        <p:spPr>
          <a:xfrm>
            <a:off x="5805587" y="2917430"/>
            <a:ext cx="4187502" cy="4320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ea typeface="微软雅黑" pitchFamily="34" charset="-122"/>
              </a:rPr>
              <a:t>组织压力管理概述</a:t>
            </a:r>
            <a:endParaRPr lang="zh-CN" altLang="en-US" sz="320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13" name="文本占位符 5"/>
          <p:cNvSpPr txBox="1">
            <a:spLocks/>
          </p:cNvSpPr>
          <p:nvPr/>
        </p:nvSpPr>
        <p:spPr>
          <a:xfrm>
            <a:off x="5805586" y="3637511"/>
            <a:ext cx="4069933" cy="4320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 smtClean="0">
                <a:solidFill>
                  <a:schemeClr val="bg1">
                    <a:lumMod val="85000"/>
                  </a:schemeClr>
                </a:solidFill>
                <a:ea typeface="微软雅黑" pitchFamily="34" charset="-122"/>
              </a:rPr>
              <a:t>请思考：您认为组织如何进行压力管理？</a:t>
            </a:r>
            <a:endParaRPr lang="zh-CN" altLang="en-US" sz="1600" b="0" dirty="0">
              <a:solidFill>
                <a:schemeClr val="bg1">
                  <a:lumMod val="8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805587" y="3542642"/>
            <a:ext cx="4536504" cy="21600"/>
          </a:xfrm>
          <a:prstGeom prst="rect">
            <a:avLst/>
          </a:prstGeom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487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2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13" grpId="0"/>
      <p:bldP spid="1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9"/>
          <p:cNvSpPr>
            <a:spLocks noChangeArrowheads="1"/>
          </p:cNvSpPr>
          <p:nvPr/>
        </p:nvSpPr>
        <p:spPr bwMode="auto">
          <a:xfrm>
            <a:off x="1125067" y="2031061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" name="TextBox 10"/>
          <p:cNvSpPr>
            <a:spLocks noChangeArrowheads="1"/>
          </p:cNvSpPr>
          <p:nvPr/>
        </p:nvSpPr>
        <p:spPr bwMode="auto">
          <a:xfrm>
            <a:off x="1305087" y="2020483"/>
            <a:ext cx="37804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改善工作安排设计</a:t>
            </a:r>
          </a:p>
        </p:txBody>
      </p:sp>
      <p:sp>
        <p:nvSpPr>
          <p:cNvPr id="4" name="矩形 9"/>
          <p:cNvSpPr>
            <a:spLocks noChangeArrowheads="1"/>
          </p:cNvSpPr>
          <p:nvPr/>
        </p:nvSpPr>
        <p:spPr bwMode="auto">
          <a:xfrm>
            <a:off x="3774583" y="2045129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621010" y="2639426"/>
            <a:ext cx="5090473" cy="1393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2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很多压力问题表面上看是员工感到压力问题，但实际上问题可能是出在工作的安排、设计上。因而，管理者要尽量改善工作安排设计，是工作达到合理有效。 </a:t>
            </a:r>
          </a:p>
        </p:txBody>
      </p:sp>
      <p:sp>
        <p:nvSpPr>
          <p:cNvPr id="8" name="矩形 6"/>
          <p:cNvSpPr>
            <a:spLocks noChangeArrowheads="1"/>
          </p:cNvSpPr>
          <p:nvPr/>
        </p:nvSpPr>
        <p:spPr bwMode="auto">
          <a:xfrm>
            <a:off x="621010" y="4280174"/>
            <a:ext cx="5090473" cy="1625022"/>
          </a:xfrm>
          <a:prstGeom prst="roundRect">
            <a:avLst>
              <a:gd name="adj" fmla="val 0"/>
            </a:avLst>
          </a:prstGeom>
          <a:solidFill>
            <a:srgbClr val="F0F0F0">
              <a:alpha val="18039"/>
            </a:srgb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9601" y="1976624"/>
            <a:ext cx="5847730" cy="390043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694737" y="4389148"/>
            <a:ext cx="4892611" cy="1421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2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在英国，从伯明翰到伦敦需要三个小时的车程，但是巴士公司往往不是派一个司机驾驶全程，而是在半程的时候更换一次司机。这样既杜绝了疲劳驾驶，又减轻了司机的压力。</a:t>
            </a:r>
          </a:p>
        </p:txBody>
      </p:sp>
    </p:spTree>
    <p:extLst>
      <p:ext uri="{BB962C8B-B14F-4D97-AF65-F5344CB8AC3E}">
        <p14:creationId xmlns:p14="http://schemas.microsoft.com/office/powerpoint/2010/main" val="886163146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9"/>
          <p:cNvSpPr>
            <a:spLocks noChangeArrowheads="1"/>
          </p:cNvSpPr>
          <p:nvPr/>
        </p:nvSpPr>
        <p:spPr bwMode="auto">
          <a:xfrm>
            <a:off x="1068795" y="2481228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" name="TextBox 10"/>
          <p:cNvSpPr>
            <a:spLocks noChangeArrowheads="1"/>
          </p:cNvSpPr>
          <p:nvPr/>
        </p:nvSpPr>
        <p:spPr bwMode="auto">
          <a:xfrm>
            <a:off x="1248814" y="2470650"/>
            <a:ext cx="410134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目标合理，平衡员工的工作与生活</a:t>
            </a:r>
          </a:p>
        </p:txBody>
      </p:sp>
      <p:sp>
        <p:nvSpPr>
          <p:cNvPr id="4" name="矩形 9"/>
          <p:cNvSpPr>
            <a:spLocks noChangeArrowheads="1"/>
          </p:cNvSpPr>
          <p:nvPr/>
        </p:nvSpPr>
        <p:spPr bwMode="auto">
          <a:xfrm>
            <a:off x="5350160" y="2495296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621010" y="3103662"/>
            <a:ext cx="5090473" cy="2828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2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无论某个员工</a:t>
            </a:r>
            <a:r>
              <a:rPr lang="zh-CN" altLang="en-US" b="1" dirty="0" smtClean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的能力</a:t>
            </a: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有多强，管理者都应该有节制的分配给他任务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。如果分配的工作太多，也会造成该员工心理上的不平衡以及身体上的疲劳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1218987">
              <a:lnSpc>
                <a:spcPct val="120000"/>
              </a:lnSpc>
              <a:spcBef>
                <a:spcPts val="200"/>
              </a:spcBef>
              <a:spcAft>
                <a:spcPts val="60"/>
              </a:spcAft>
            </a:pPr>
            <a:endParaRPr lang="zh-CN" altLang="en-US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1218987">
              <a:lnSpc>
                <a:spcPct val="12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企业注重员工工作和生活的平衡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，才能够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提高员工满意度，降低员工缺勤率和流失率，还能够吸引高素质人才，从而最终使得企业提高效率，扩大产出。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49601" y="1976624"/>
            <a:ext cx="5847730" cy="390043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3629280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9"/>
          <p:cNvSpPr>
            <a:spLocks noChangeArrowheads="1"/>
          </p:cNvSpPr>
          <p:nvPr/>
        </p:nvSpPr>
        <p:spPr bwMode="auto">
          <a:xfrm>
            <a:off x="1068795" y="3859863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" name="TextBox 10"/>
          <p:cNvSpPr>
            <a:spLocks noChangeArrowheads="1"/>
          </p:cNvSpPr>
          <p:nvPr/>
        </p:nvSpPr>
        <p:spPr bwMode="auto">
          <a:xfrm>
            <a:off x="1248815" y="3849285"/>
            <a:ext cx="285895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营造融洽的组织氛围</a:t>
            </a:r>
          </a:p>
        </p:txBody>
      </p:sp>
      <p:sp>
        <p:nvSpPr>
          <p:cNvPr id="4" name="矩形 9"/>
          <p:cNvSpPr>
            <a:spLocks noChangeArrowheads="1"/>
          </p:cNvSpPr>
          <p:nvPr/>
        </p:nvSpPr>
        <p:spPr bwMode="auto">
          <a:xfrm>
            <a:off x="3816784" y="3873931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621010" y="4482297"/>
            <a:ext cx="5090473" cy="1421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2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不定期组织开展文体活动，让组工干部在活动中交流情感、增进团结、提升素质，在劳逸结合中释放情绪、放松心情、缓解压力，真正做到</a:t>
            </a: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“快乐工作，健康生活”。</a:t>
            </a:r>
            <a:endParaRPr lang="zh-CN" altLang="en-US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6678" y="1976624"/>
            <a:ext cx="5850654" cy="390043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3098218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9"/>
          <p:cNvSpPr>
            <a:spLocks noChangeArrowheads="1"/>
          </p:cNvSpPr>
          <p:nvPr/>
        </p:nvSpPr>
        <p:spPr bwMode="auto">
          <a:xfrm>
            <a:off x="1068795" y="3902062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" name="TextBox 10"/>
          <p:cNvSpPr>
            <a:spLocks noChangeArrowheads="1"/>
          </p:cNvSpPr>
          <p:nvPr/>
        </p:nvSpPr>
        <p:spPr bwMode="auto">
          <a:xfrm>
            <a:off x="1248815" y="3891484"/>
            <a:ext cx="36611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关怀员工，解决员工后顾之忧</a:t>
            </a:r>
          </a:p>
        </p:txBody>
      </p:sp>
      <p:sp>
        <p:nvSpPr>
          <p:cNvPr id="4" name="矩形 9"/>
          <p:cNvSpPr>
            <a:spLocks noChangeArrowheads="1"/>
          </p:cNvSpPr>
          <p:nvPr/>
        </p:nvSpPr>
        <p:spPr bwMode="auto">
          <a:xfrm>
            <a:off x="4942204" y="3916130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621010" y="4524496"/>
            <a:ext cx="5090473" cy="1421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2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从人本关怀的角度出发，多渠道帮助企业员工解决自身困境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及其</a:t>
            </a: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婚恋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b="1" dirty="0" smtClean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购</a:t>
            </a: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房、子女上学、住宿、交通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等涉及员工最关心的问题，解决员工的后顾之忧。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46677" y="1976624"/>
            <a:ext cx="5850655" cy="390043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1546417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6602437" y="1612831"/>
            <a:ext cx="5589563" cy="4336009"/>
          </a:xfrm>
          <a:prstGeom prst="roundRect">
            <a:avLst>
              <a:gd name="adj" fmla="val 0"/>
            </a:avLst>
          </a:prstGeom>
          <a:solidFill>
            <a:srgbClr val="F0F0F0">
              <a:alpha val="18039"/>
            </a:srgb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7461771" y="1412776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7641791" y="1412776"/>
            <a:ext cx="424688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资料：员工帮助计划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EAP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885707" y="2090480"/>
            <a:ext cx="5112568" cy="1892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EAP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Employee Assistance Program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）又称员工帮助项目或员工援助项目，是由组织为员工设置的一套系统的、长期的福利与支持项目。其目的在于透过系统的需求发掘渠道，协助员工解决其生活及工作问题。</a:t>
            </a: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6885707" y="4149874"/>
            <a:ext cx="5112568" cy="1532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如：工作适应、感情问题、法律诉讼等，帮助员工排除障碍，提高适应力，最终提升企业生产力。目前世界</a:t>
            </a: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500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强企业中，有</a:t>
            </a: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80%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以上建立了</a:t>
            </a: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EAP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，在美国有将近四分之一的企业员工享受</a:t>
            </a: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EAP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15" name="矩形 9"/>
          <p:cNvSpPr>
            <a:spLocks noChangeArrowheads="1"/>
          </p:cNvSpPr>
          <p:nvPr/>
        </p:nvSpPr>
        <p:spPr bwMode="auto">
          <a:xfrm>
            <a:off x="1068795" y="1609034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6" name="TextBox 10"/>
          <p:cNvSpPr>
            <a:spLocks noChangeArrowheads="1"/>
          </p:cNvSpPr>
          <p:nvPr/>
        </p:nvSpPr>
        <p:spPr bwMode="auto">
          <a:xfrm>
            <a:off x="1248815" y="1598456"/>
            <a:ext cx="421829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实施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EAP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，帮助员工排解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9"/>
          <p:cNvSpPr>
            <a:spLocks noChangeArrowheads="1"/>
          </p:cNvSpPr>
          <p:nvPr/>
        </p:nvSpPr>
        <p:spPr bwMode="auto">
          <a:xfrm>
            <a:off x="5547117" y="1623102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5027" y="2379365"/>
            <a:ext cx="5334570" cy="355638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971807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5566653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360云盘\03-doing\课件升级\普华永道美女硕士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10364" y="1612831"/>
            <a:ext cx="2484409" cy="309602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维护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身心健康，避免极端情况发生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0" name="Picture 2" descr="F:\360云盘\03-doing\课件升级\奥美员工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015543" y="1612831"/>
            <a:ext cx="2484943" cy="309602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sp>
        <p:nvSpPr>
          <p:cNvPr id="3" name="矩形 2"/>
          <p:cNvSpPr/>
          <p:nvPr/>
        </p:nvSpPr>
        <p:spPr>
          <a:xfrm>
            <a:off x="379562" y="4988504"/>
            <a:ext cx="11292370" cy="1078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长期忍受精神压力，生病概率会增加</a:t>
            </a:r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3-5</a:t>
            </a:r>
            <a:r>
              <a:rPr lang="zh-CN" altLang="zh-CN" sz="2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</a:t>
            </a:r>
            <a:endParaRPr lang="en-US" altLang="zh-CN" sz="2400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过</a:t>
            </a:r>
            <a:r>
              <a:rPr lang="zh-CN" altLang="zh-CN" sz="28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劳死、猝死、抑郁症、自杀、焦虑</a:t>
            </a:r>
            <a:r>
              <a:rPr lang="zh-CN" altLang="zh-CN" sz="2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等几乎全都来自于</a:t>
            </a:r>
            <a:r>
              <a:rPr lang="zh-CN" altLang="zh-CN" sz="2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58928" y="1648139"/>
            <a:ext cx="6314535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Wingdings" pitchFamily="2" charset="2"/>
              <a:buChar char="n"/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2006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25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岁华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为员工胡新宇连续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加班一月因病不治身亡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itchFamily="2" charset="2"/>
              <a:buChar char="n"/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2006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36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岁中兴员工程明出差死亡，疑为“过劳死”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itchFamily="2" charset="2"/>
              <a:buChar char="n"/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2011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，普华永道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25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岁女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硕士入职半年猝死，或因过劳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itchFamily="2" charset="2"/>
              <a:buChar char="n"/>
            </a:pP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2012.4.10-20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，深圳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120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接报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16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例中青年猝死的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病例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itchFamily="2" charset="2"/>
              <a:buChar char="n"/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，奥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美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公司李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铮突发心脏病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猝死，曾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连续加班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一个月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itchFamily="2" charset="2"/>
              <a:buChar char="n"/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统计指出：我国每年猝死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人数达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55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76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白领亚健康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1835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提升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抗压能力，助力职业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Picture 3" descr="F:\360云盘\02-个人资料\！PPT图片及版面资源\05-PPT精选插图\01-生活类\06-食品\草莓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4607" y="1668445"/>
            <a:ext cx="6841140" cy="427571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7392144" y="1627837"/>
            <a:ext cx="4680519" cy="1331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“草莓人”是用来比喻一些抗压能力差的职场新人，因为他们和草莓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一样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4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看起来</a:t>
            </a:r>
            <a:r>
              <a:rPr lang="zh-CN" altLang="en-US" sz="24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光鲜亮丽，</a:t>
            </a:r>
            <a:r>
              <a:rPr lang="zh-CN" altLang="en-US" sz="24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但却不堪</a:t>
            </a:r>
            <a:r>
              <a:rPr lang="zh-CN" altLang="en-US" sz="24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sz="24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压</a:t>
            </a:r>
            <a:endParaRPr lang="zh-CN" altLang="en-US" sz="2400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7392143" y="4771528"/>
            <a:ext cx="4680519" cy="1172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无论是职场新人还是资深老员工，都可以通过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科学的压力管理方法，来提升个人的抗压能力，从而实现职业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发展的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飞跃。</a:t>
            </a:r>
            <a:endParaRPr lang="zh-CN" altLang="en-US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3977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2484588"/>
            <a:ext cx="5184576" cy="1656184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34440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30" name="Picture 2" descr="C:\Users\user\Desktop\10010-120410235247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781249" y="2637680"/>
            <a:ext cx="2160000" cy="135000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ysClr val="window" lastClr="FFFFFF"/>
            </a:solidFill>
          </a:ln>
          <a:effectLst/>
          <a:extLst/>
        </p:spPr>
      </p:pic>
      <p:sp>
        <p:nvSpPr>
          <p:cNvPr id="24" name="矩形 23"/>
          <p:cNvSpPr/>
          <p:nvPr/>
        </p:nvSpPr>
        <p:spPr>
          <a:xfrm>
            <a:off x="5301531" y="2484588"/>
            <a:ext cx="288032" cy="165618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549003" y="2980438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第二章</a:t>
            </a:r>
            <a:endParaRPr lang="zh-CN" altLang="en-US" sz="3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文本占位符 3"/>
          <p:cNvSpPr txBox="1">
            <a:spLocks/>
          </p:cNvSpPr>
          <p:nvPr/>
        </p:nvSpPr>
        <p:spPr>
          <a:xfrm>
            <a:off x="5805587" y="2917430"/>
            <a:ext cx="4187502" cy="4320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ts val="0"/>
              </a:spcBef>
            </a:pPr>
            <a:r>
              <a:rPr lang="zh-CN" altLang="en-US" sz="3200" dirty="0">
                <a:solidFill>
                  <a:prstClr val="white"/>
                </a:solidFill>
                <a:ea typeface="微软雅黑" pitchFamily="34" charset="-122"/>
              </a:rPr>
              <a:t>压力管理知识概述</a:t>
            </a:r>
          </a:p>
        </p:txBody>
      </p:sp>
      <p:sp>
        <p:nvSpPr>
          <p:cNvPr id="27" name="文本占位符 5"/>
          <p:cNvSpPr txBox="1">
            <a:spLocks/>
          </p:cNvSpPr>
          <p:nvPr/>
        </p:nvSpPr>
        <p:spPr>
          <a:xfrm>
            <a:off x="5805587" y="3637511"/>
            <a:ext cx="4187502" cy="4320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prstClr val="white">
                    <a:lumMod val="85000"/>
                  </a:prstClr>
                </a:solidFill>
                <a:ea typeface="微软雅黑" pitchFamily="34" charset="-122"/>
              </a:rPr>
              <a:t>压力源，压力的正面作用和负面影响</a:t>
            </a:r>
          </a:p>
        </p:txBody>
      </p:sp>
      <p:sp>
        <p:nvSpPr>
          <p:cNvPr id="28" name="矩形 27"/>
          <p:cNvSpPr/>
          <p:nvPr/>
        </p:nvSpPr>
        <p:spPr>
          <a:xfrm>
            <a:off x="5805587" y="3542642"/>
            <a:ext cx="4536504" cy="21600"/>
          </a:xfrm>
          <a:prstGeom prst="rect">
            <a:avLst/>
          </a:prstGeom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608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2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/>
      <p:bldP spid="26" grpId="0"/>
      <p:bldP spid="27" grpId="0"/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.1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如何理解压力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Picture 2" descr="C:\Documents and Settings\t11318\My Documents\Downloads\267874-13091013224196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4607" y="2392339"/>
            <a:ext cx="5392344" cy="359130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04608" y="1627837"/>
            <a:ext cx="11668056" cy="452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压力源于物理学术语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，指负荷。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二十世纪三、四十年代，美国生理学家坎农最先将压力这一概念应用于社会领域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38636" y="2392339"/>
            <a:ext cx="5700322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当刺激事件打破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了原有的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平衡和负荷能力，或者超过了个体的能力所及，就会体会到压力。我们可以从如下两个方面去理解压力：</a:t>
            </a:r>
            <a:endParaRPr lang="zh-CN" altLang="en-US" sz="2400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6238636" y="4205813"/>
            <a:ext cx="5700322" cy="1635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spcBef>
                <a:spcPts val="200"/>
              </a:spcBef>
              <a:spcAft>
                <a:spcPts val="600"/>
              </a:spcAft>
              <a:buFont typeface="+mj-ea"/>
              <a:buAutoNum type="circleNumDbPlain"/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是一种</a:t>
            </a:r>
            <a:r>
              <a:rPr lang="zh-CN" altLang="en-US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主观的感受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，是指面对某些事件或环境时在心理上的紧迫感或紧张感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30000"/>
              </a:lnSpc>
              <a:spcBef>
                <a:spcPts val="200"/>
              </a:spcBef>
              <a:spcAft>
                <a:spcPts val="600"/>
              </a:spcAft>
              <a:buFont typeface="+mj-ea"/>
              <a:buAutoNum type="circleNumDbPlain"/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的大小既取决于</a:t>
            </a:r>
            <a:r>
              <a:rPr lang="zh-CN" altLang="en-US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压力源的大小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又取决于</a:t>
            </a:r>
            <a:r>
              <a:rPr lang="zh-CN" altLang="en-US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个人身心承受压力的强弱程度</a:t>
            </a:r>
            <a:r>
              <a:rPr lang="zh-CN" altLang="en-US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686609343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875</TotalTime>
  <Words>5176</Words>
  <Application>Microsoft Office PowerPoint</Application>
  <PresentationFormat>自定义</PresentationFormat>
  <Paragraphs>372</Paragraphs>
  <Slides>58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5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标准样式</dc:title>
  <dc:creator>@teliss</dc:creator>
  <cp:lastModifiedBy>admin</cp:lastModifiedBy>
  <cp:revision>294</cp:revision>
  <dcterms:created xsi:type="dcterms:W3CDTF">2013-09-24T22:36:17Z</dcterms:created>
  <dcterms:modified xsi:type="dcterms:W3CDTF">2016-07-29T09:56:03Z</dcterms:modified>
</cp:coreProperties>
</file>