
<file path=[Content_Types].xml><?xml version="1.0" encoding="utf-8"?>
<Types xmlns="http://schemas.openxmlformats.org/package/2006/content-types">
  <Default Extension="mp3" ContentType="audio/mpeg"/>
  <Default Extension="png" ContentType="image/pn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4" r:id="rId9"/>
    <p:sldId id="263"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8F8F"/>
    <a:srgbClr val="D7BD71"/>
    <a:srgbClr val="C1A554"/>
    <a:srgbClr val="222121"/>
    <a:srgbClr val="BFBFBF"/>
    <a:srgbClr val="E3322B"/>
    <a:srgbClr val="5F5F5F"/>
    <a:srgbClr val="F08C82"/>
    <a:srgbClr val="989897"/>
    <a:srgbClr val="1817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showGuides="1">
      <p:cViewPr>
        <p:scale>
          <a:sx n="66" d="100"/>
          <a:sy n="66" d="100"/>
        </p:scale>
        <p:origin x="480" y="380"/>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311308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984174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411040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739157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1025911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585308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1982466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1732031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1123899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2114951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701860A-40AF-4C49-8F6A-0CDCA3C22250}" type="datetimeFigureOut">
              <a:rPr lang="zh-CN" altLang="en-US" smtClean="0"/>
              <a:t>2014/8/7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332217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01860A-40AF-4C49-8F6A-0CDCA3C22250}" type="datetimeFigureOut">
              <a:rPr lang="zh-CN" altLang="en-US" smtClean="0"/>
              <a:t>2014/8/7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3E095B-1D96-4C01-AF1F-5E9711EAF087}" type="slidenum">
              <a:rPr lang="zh-CN" altLang="en-US" smtClean="0"/>
              <a:t>‹#›</a:t>
            </a:fld>
            <a:endParaRPr lang="zh-CN" altLang="en-US"/>
          </a:p>
        </p:txBody>
      </p:sp>
    </p:spTree>
    <p:extLst>
      <p:ext uri="{BB962C8B-B14F-4D97-AF65-F5344CB8AC3E}">
        <p14:creationId xmlns:p14="http://schemas.microsoft.com/office/powerpoint/2010/main" val="6632990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slideLayout" Target="../slideLayouts/slideLayout2.xml"/><Relationship Id="rId7" Type="http://schemas.openxmlformats.org/officeDocument/2006/relationships/image" Target="../media/image4.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gif"/><Relationship Id="rId5" Type="http://schemas.microsoft.com/office/2007/relationships/hdphoto" Target="../media/hdphoto1.wdp"/><Relationship Id="rId10" Type="http://schemas.openxmlformats.org/officeDocument/2006/relationships/image" Target="../media/image7.gif"/><Relationship Id="rId4" Type="http://schemas.openxmlformats.org/officeDocument/2006/relationships/image" Target="../media/image2.png"/><Relationship Id="rId9"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microsoft.com/office/2007/relationships/hdphoto" Target="../media/hdphoto1.wdp"/><Relationship Id="rId12" Type="http://schemas.openxmlformats.org/officeDocument/2006/relationships/image" Target="../media/image19.jpg"/><Relationship Id="rId2" Type="http://schemas.openxmlformats.org/officeDocument/2006/relationships/image" Target="../media/image14.jpg"/><Relationship Id="rId1" Type="http://schemas.openxmlformats.org/officeDocument/2006/relationships/slideLayout" Target="../slideLayouts/slideLayout2.xml"/><Relationship Id="rId6" Type="http://schemas.openxmlformats.org/officeDocument/2006/relationships/image" Target="../media/image2.png"/><Relationship Id="rId11" Type="http://schemas.microsoft.com/office/2007/relationships/hdphoto" Target="../media/hdphoto4.wdp"/><Relationship Id="rId5" Type="http://schemas.openxmlformats.org/officeDocument/2006/relationships/image" Target="../media/image16.jpg"/><Relationship Id="rId10" Type="http://schemas.openxmlformats.org/officeDocument/2006/relationships/image" Target="../media/image18.png"/><Relationship Id="rId4" Type="http://schemas.microsoft.com/office/2007/relationships/hdphoto" Target="../media/hdphoto2.wdp"/><Relationship Id="rId9"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7" Type="http://schemas.openxmlformats.org/officeDocument/2006/relationships/image" Target="../media/image6.jpg"/><Relationship Id="rId2" Type="http://schemas.openxmlformats.org/officeDocument/2006/relationships/image" Target="../media/image20.jp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22.jpg"/></Relationships>
</file>

<file path=ppt/slides/_rels/slide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image" Target="../media/image26.gif"/><Relationship Id="rId7" Type="http://schemas.openxmlformats.org/officeDocument/2006/relationships/image" Target="../media/image4.jpg"/><Relationship Id="rId2" Type="http://schemas.openxmlformats.org/officeDocument/2006/relationships/image" Target="../media/image25.jp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9.png"/><Relationship Id="rId7" Type="http://schemas.openxmlformats.org/officeDocument/2006/relationships/image" Target="../media/image6.jp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0.png"/><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 name="矩形 3"/>
          <p:cNvSpPr/>
          <p:nvPr/>
        </p:nvSpPr>
        <p:spPr>
          <a:xfrm>
            <a:off x="6658294" y="2057406"/>
            <a:ext cx="2313455" cy="2646878"/>
          </a:xfrm>
          <a:prstGeom prst="rect">
            <a:avLst/>
          </a:prstGeom>
          <a:noFill/>
        </p:spPr>
        <p:txBody>
          <a:bodyPr wrap="none" lIns="91440" tIns="45720" rIns="91440" bIns="45720">
            <a:spAutoFit/>
          </a:bodyPr>
          <a:lstStyle/>
          <a:p>
            <a:pPr algn="ctr"/>
            <a:r>
              <a:rPr lang="zh-CN" altLang="en-US" sz="16600" b="0" cap="none" spc="0" dirty="0" smtClean="0">
                <a:ln w="0"/>
                <a:gradFill>
                  <a:gsLst>
                    <a:gs pos="67428">
                      <a:srgbClr val="DABE68"/>
                    </a:gs>
                    <a:gs pos="41100">
                      <a:srgbClr val="C1A554"/>
                    </a:gs>
                    <a:gs pos="0">
                      <a:srgbClr val="D7BD71"/>
                    </a:gs>
                    <a:gs pos="100000">
                      <a:srgbClr val="AA8E3B"/>
                    </a:gs>
                  </a:gsLst>
                  <a:lin ang="5400000" scaled="1"/>
                </a:gradFill>
                <a:latin typeface="汉仪行楷简" panose="02010609000101010101" pitchFamily="49" charset="-122"/>
                <a:ea typeface="汉仪行楷简" panose="02010609000101010101" pitchFamily="49" charset="-122"/>
              </a:rPr>
              <a:t>雅</a:t>
            </a:r>
            <a:endParaRPr lang="zh-CN" altLang="en-US" sz="16600" b="0" cap="none" spc="0" dirty="0">
              <a:ln w="0"/>
              <a:gradFill>
                <a:gsLst>
                  <a:gs pos="67428">
                    <a:srgbClr val="DABE68"/>
                  </a:gs>
                  <a:gs pos="41100">
                    <a:srgbClr val="C1A554"/>
                  </a:gs>
                  <a:gs pos="0">
                    <a:srgbClr val="D7BD71"/>
                  </a:gs>
                  <a:gs pos="100000">
                    <a:srgbClr val="AA8E3B"/>
                  </a:gs>
                </a:gsLst>
                <a:lin ang="5400000" scaled="1"/>
              </a:gradFill>
              <a:latin typeface="汉仪行楷简" panose="02010609000101010101" pitchFamily="49" charset="-122"/>
              <a:ea typeface="汉仪行楷简" panose="02010609000101010101" pitchFamily="49" charset="-122"/>
            </a:endParaRPr>
          </a:p>
        </p:txBody>
      </p:sp>
      <p:sp>
        <p:nvSpPr>
          <p:cNvPr id="3" name="文本框 2"/>
          <p:cNvSpPr txBox="1"/>
          <p:nvPr/>
        </p:nvSpPr>
        <p:spPr>
          <a:xfrm rot="5400000">
            <a:off x="7812466" y="2547885"/>
            <a:ext cx="2337499" cy="369332"/>
          </a:xfrm>
          <a:prstGeom prst="rect">
            <a:avLst/>
          </a:prstGeom>
          <a:noFill/>
        </p:spPr>
        <p:txBody>
          <a:bodyPr wrap="none" rtlCol="0">
            <a:spAutoFit/>
          </a:bodyPr>
          <a:lstStyle/>
          <a:p>
            <a:r>
              <a:rPr lang="en-US" altLang="zh-CN" dirty="0" smtClean="0">
                <a:gradFill>
                  <a:gsLst>
                    <a:gs pos="0">
                      <a:srgbClr val="AA8E3B"/>
                    </a:gs>
                    <a:gs pos="31000">
                      <a:srgbClr val="DABE68"/>
                    </a:gs>
                    <a:gs pos="64000">
                      <a:srgbClr val="C1A554"/>
                    </a:gs>
                    <a:gs pos="100000">
                      <a:srgbClr val="D7BD71"/>
                    </a:gs>
                  </a:gsLst>
                  <a:lin ang="0" scaled="0"/>
                </a:gradFill>
                <a:latin typeface="Copperplate Gothic Light" panose="020E0507020206020404" pitchFamily="34" charset="0"/>
                <a:ea typeface="方正隶变简体" panose="02010601030101010101" pitchFamily="2" charset="-122"/>
              </a:rPr>
              <a:t>QDGS</a:t>
            </a:r>
            <a:r>
              <a:rPr lang="zh-CN" altLang="en-US" dirty="0" smtClean="0">
                <a:gradFill>
                  <a:gsLst>
                    <a:gs pos="0">
                      <a:srgbClr val="AA8E3B"/>
                    </a:gs>
                    <a:gs pos="31000">
                      <a:srgbClr val="DABE68"/>
                    </a:gs>
                    <a:gs pos="64000">
                      <a:srgbClr val="C1A554"/>
                    </a:gs>
                    <a:gs pos="100000">
                      <a:srgbClr val="D7BD71"/>
                    </a:gs>
                  </a:gsLst>
                  <a:lin ang="0" scaled="0"/>
                </a:gradFill>
                <a:latin typeface="方正隶变简体" panose="02010601030101010101" pitchFamily="2" charset="-122"/>
                <a:ea typeface="方正隶变简体" panose="02010601030101010101" pitchFamily="2" charset="-122"/>
              </a:rPr>
              <a:t>青岛国盛集团</a:t>
            </a:r>
            <a:endParaRPr lang="zh-CN" altLang="en-US" dirty="0">
              <a:gradFill>
                <a:gsLst>
                  <a:gs pos="0">
                    <a:srgbClr val="AA8E3B"/>
                  </a:gs>
                  <a:gs pos="31000">
                    <a:srgbClr val="DABE68"/>
                  </a:gs>
                  <a:gs pos="64000">
                    <a:srgbClr val="C1A554"/>
                  </a:gs>
                  <a:gs pos="100000">
                    <a:srgbClr val="D7BD71"/>
                  </a:gs>
                </a:gsLst>
                <a:lin ang="0" scaled="0"/>
              </a:gradFill>
              <a:latin typeface="方正隶变简体" panose="02010601030101010101" pitchFamily="2" charset="-122"/>
              <a:ea typeface="方正隶变简体" panose="02010601030101010101" pitchFamily="2" charset="-122"/>
            </a:endParaRPr>
          </a:p>
        </p:txBody>
      </p:sp>
      <p:sp>
        <p:nvSpPr>
          <p:cNvPr id="7" name="文本框 6"/>
          <p:cNvSpPr txBox="1"/>
          <p:nvPr/>
        </p:nvSpPr>
        <p:spPr>
          <a:xfrm>
            <a:off x="8830221" y="3822598"/>
            <a:ext cx="287258" cy="858889"/>
          </a:xfrm>
          <a:prstGeom prst="rect">
            <a:avLst/>
          </a:prstGeom>
          <a:noFill/>
        </p:spPr>
        <p:txBody>
          <a:bodyPr wrap="none" rtlCol="0">
            <a:spAutoFit/>
          </a:bodyPr>
          <a:lstStyle>
            <a:defPPr>
              <a:defRPr lang="zh-CN"/>
            </a:defPPr>
            <a:lvl1pPr>
              <a:lnSpc>
                <a:spcPts val="600"/>
              </a:lnSpc>
              <a:defRPr sz="600">
                <a:gradFill>
                  <a:gsLst>
                    <a:gs pos="0">
                      <a:srgbClr val="AA8E3B"/>
                    </a:gs>
                    <a:gs pos="31000">
                      <a:srgbClr val="DABE68"/>
                    </a:gs>
                    <a:gs pos="64000">
                      <a:srgbClr val="C1A554"/>
                    </a:gs>
                    <a:gs pos="100000">
                      <a:srgbClr val="D7BD71"/>
                    </a:gs>
                  </a:gsLst>
                  <a:lin ang="0" scaled="0"/>
                </a:gradFill>
                <a:latin typeface="碳化硅大黑体" panose="02010601030101010101" pitchFamily="2" charset="-122"/>
                <a:ea typeface="碳化硅大黑体" panose="02010601030101010101" pitchFamily="2" charset="-122"/>
              </a:defRPr>
            </a:lvl1pPr>
          </a:lstStyle>
          <a:p>
            <a:pPr>
              <a:lnSpc>
                <a:spcPts val="1000"/>
              </a:lnSpc>
            </a:pPr>
            <a:r>
              <a:rPr lang="zh-CN" altLang="en-US" sz="800" dirty="0"/>
              <a:t>山</a:t>
            </a:r>
            <a:endParaRPr lang="en-US" altLang="zh-CN" sz="800" dirty="0"/>
          </a:p>
          <a:p>
            <a:pPr>
              <a:lnSpc>
                <a:spcPts val="1000"/>
              </a:lnSpc>
            </a:pPr>
            <a:r>
              <a:rPr lang="zh-CN" altLang="en-US" sz="800" dirty="0"/>
              <a:t>东</a:t>
            </a:r>
            <a:endParaRPr lang="en-US" altLang="zh-CN" sz="800" dirty="0"/>
          </a:p>
          <a:p>
            <a:pPr>
              <a:lnSpc>
                <a:spcPts val="1000"/>
              </a:lnSpc>
            </a:pPr>
            <a:r>
              <a:rPr lang="zh-CN" altLang="en-US" sz="800" dirty="0"/>
              <a:t>省</a:t>
            </a:r>
            <a:endParaRPr lang="en-US" altLang="zh-CN" sz="800" dirty="0"/>
          </a:p>
          <a:p>
            <a:pPr>
              <a:lnSpc>
                <a:spcPts val="1000"/>
              </a:lnSpc>
            </a:pPr>
            <a:r>
              <a:rPr lang="zh-CN" altLang="en-US" sz="800" dirty="0"/>
              <a:t>青</a:t>
            </a:r>
            <a:endParaRPr lang="en-US" altLang="zh-CN" sz="800" dirty="0"/>
          </a:p>
          <a:p>
            <a:pPr>
              <a:lnSpc>
                <a:spcPts val="1000"/>
              </a:lnSpc>
            </a:pPr>
            <a:r>
              <a:rPr lang="zh-CN" altLang="en-US" sz="800" dirty="0"/>
              <a:t>岛</a:t>
            </a:r>
            <a:endParaRPr lang="en-US" altLang="zh-CN" sz="800" dirty="0"/>
          </a:p>
          <a:p>
            <a:pPr>
              <a:lnSpc>
                <a:spcPts val="1000"/>
              </a:lnSpc>
            </a:pPr>
            <a:r>
              <a:rPr lang="zh-CN" altLang="en-US" sz="800" dirty="0"/>
              <a:t>市</a:t>
            </a:r>
          </a:p>
        </p:txBody>
      </p:sp>
      <p:sp>
        <p:nvSpPr>
          <p:cNvPr id="8" name="文本框 7"/>
          <p:cNvSpPr txBox="1"/>
          <p:nvPr/>
        </p:nvSpPr>
        <p:spPr>
          <a:xfrm>
            <a:off x="8541046" y="3079710"/>
            <a:ext cx="261610" cy="784830"/>
          </a:xfrm>
          <a:prstGeom prst="rect">
            <a:avLst/>
          </a:prstGeom>
          <a:noFill/>
        </p:spPr>
        <p:txBody>
          <a:bodyPr wrap="none" rtlCol="0">
            <a:spAutoFit/>
          </a:bodyPr>
          <a:lstStyle>
            <a:defPPr>
              <a:defRPr lang="zh-CN"/>
            </a:defPPr>
            <a:lvl1pPr>
              <a:defRPr>
                <a:gradFill>
                  <a:gsLst>
                    <a:gs pos="0">
                      <a:srgbClr val="AA8E3B"/>
                    </a:gs>
                    <a:gs pos="31000">
                      <a:srgbClr val="DABE68"/>
                    </a:gs>
                    <a:gs pos="64000">
                      <a:srgbClr val="C1A554"/>
                    </a:gs>
                    <a:gs pos="100000">
                      <a:srgbClr val="D7BD71"/>
                    </a:gs>
                  </a:gsLst>
                  <a:lin ang="0" scaled="0"/>
                </a:gradFill>
                <a:latin typeface="方正隶变简体" panose="02010601030101010101" pitchFamily="2" charset="-122"/>
                <a:ea typeface="方正隶变简体" panose="02010601030101010101" pitchFamily="2" charset="-122"/>
              </a:defRPr>
            </a:lvl1pPr>
          </a:lstStyle>
          <a:p>
            <a:pPr>
              <a:lnSpc>
                <a:spcPts val="600"/>
              </a:lnSpc>
            </a:pPr>
            <a:r>
              <a:rPr lang="zh-CN" altLang="en-US" sz="600" dirty="0" smtClean="0">
                <a:latin typeface="碳化硅大黑体" panose="02010601030101010101" pitchFamily="2" charset="-122"/>
                <a:ea typeface="碳化硅大黑体" panose="02010601030101010101" pitchFamily="2" charset="-122"/>
              </a:rPr>
              <a:t>新</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的</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生</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活</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endParaRPr lang="en-US" altLang="zh-CN" sz="600" dirty="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新</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的</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生</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a:latin typeface="碳化硅大黑体" panose="02010601030101010101" pitchFamily="2" charset="-122"/>
                <a:ea typeface="碳化硅大黑体" panose="02010601030101010101" pitchFamily="2" charset="-122"/>
              </a:rPr>
              <a:t>活</a:t>
            </a:r>
          </a:p>
        </p:txBody>
      </p:sp>
      <p:sp>
        <p:nvSpPr>
          <p:cNvPr id="9" name="文本框 8"/>
          <p:cNvSpPr txBox="1"/>
          <p:nvPr/>
        </p:nvSpPr>
        <p:spPr>
          <a:xfrm rot="5400000">
            <a:off x="8367130" y="3752244"/>
            <a:ext cx="848309" cy="184666"/>
          </a:xfrm>
          <a:prstGeom prst="rect">
            <a:avLst/>
          </a:prstGeom>
          <a:noFill/>
        </p:spPr>
        <p:txBody>
          <a:bodyPr wrap="none" rtlCol="0">
            <a:spAutoFit/>
          </a:bodyPr>
          <a:lstStyle/>
          <a:p>
            <a:r>
              <a:rPr lang="en-US" altLang="zh-CN" sz="600" dirty="0" smtClean="0">
                <a:gradFill>
                  <a:gsLst>
                    <a:gs pos="0">
                      <a:srgbClr val="AA8E3B"/>
                    </a:gs>
                    <a:gs pos="31000">
                      <a:srgbClr val="DABE68"/>
                    </a:gs>
                    <a:gs pos="64000">
                      <a:srgbClr val="C1A554"/>
                    </a:gs>
                    <a:gs pos="100000">
                      <a:srgbClr val="D7BD71"/>
                    </a:gs>
                  </a:gsLst>
                  <a:lin ang="0" scaled="0"/>
                </a:gradFill>
                <a:latin typeface="Copperplate Gothic Light" panose="020E0507020206020404" pitchFamily="34" charset="0"/>
                <a:ea typeface="方正隶变简体" panose="02010601030101010101" pitchFamily="2" charset="-122"/>
              </a:rPr>
              <a:t>BY:SUNXIAOMEI</a:t>
            </a:r>
            <a:endParaRPr lang="zh-CN" altLang="en-US" sz="600" dirty="0">
              <a:gradFill>
                <a:gsLst>
                  <a:gs pos="0">
                    <a:srgbClr val="AA8E3B"/>
                  </a:gs>
                  <a:gs pos="31000">
                    <a:srgbClr val="DABE68"/>
                  </a:gs>
                  <a:gs pos="64000">
                    <a:srgbClr val="C1A554"/>
                  </a:gs>
                  <a:gs pos="100000">
                    <a:srgbClr val="D7BD71"/>
                  </a:gs>
                </a:gsLst>
                <a:lin ang="0" scaled="0"/>
              </a:gradFill>
              <a:latin typeface="Copperplate Gothic Light" panose="020E0507020206020404" pitchFamily="34" charset="0"/>
              <a:ea typeface="方正隶变简体" panose="02010601030101010101" pitchFamily="2" charset="-122"/>
            </a:endParaRPr>
          </a:p>
        </p:txBody>
      </p:sp>
      <p:sp>
        <p:nvSpPr>
          <p:cNvPr id="10" name="文本框 9"/>
          <p:cNvSpPr txBox="1"/>
          <p:nvPr/>
        </p:nvSpPr>
        <p:spPr>
          <a:xfrm>
            <a:off x="9014239" y="3472125"/>
            <a:ext cx="261610" cy="938719"/>
          </a:xfrm>
          <a:prstGeom prst="rect">
            <a:avLst/>
          </a:prstGeom>
          <a:noFill/>
        </p:spPr>
        <p:txBody>
          <a:bodyPr wrap="none" rtlCol="0">
            <a:spAutoFit/>
          </a:bodyPr>
          <a:lstStyle>
            <a:defPPr>
              <a:defRPr lang="zh-CN"/>
            </a:defPPr>
            <a:lvl1pPr>
              <a:defRPr>
                <a:gradFill>
                  <a:gsLst>
                    <a:gs pos="0">
                      <a:srgbClr val="AA8E3B"/>
                    </a:gs>
                    <a:gs pos="31000">
                      <a:srgbClr val="DABE68"/>
                    </a:gs>
                    <a:gs pos="64000">
                      <a:srgbClr val="C1A554"/>
                    </a:gs>
                    <a:gs pos="100000">
                      <a:srgbClr val="D7BD71"/>
                    </a:gs>
                  </a:gsLst>
                  <a:lin ang="0" scaled="0"/>
                </a:gradFill>
                <a:latin typeface="方正隶变简体" panose="02010601030101010101" pitchFamily="2" charset="-122"/>
                <a:ea typeface="方正隶变简体" panose="02010601030101010101" pitchFamily="2" charset="-122"/>
              </a:defRPr>
            </a:lvl1pPr>
          </a:lstStyle>
          <a:p>
            <a:pPr>
              <a:lnSpc>
                <a:spcPts val="600"/>
              </a:lnSpc>
            </a:pPr>
            <a:r>
              <a:rPr lang="zh-CN" altLang="en-US" sz="600" dirty="0" smtClean="0">
                <a:latin typeface="碳化硅大黑体" panose="02010601030101010101" pitchFamily="2" charset="-122"/>
                <a:ea typeface="碳化硅大黑体" panose="02010601030101010101" pitchFamily="2" charset="-122"/>
              </a:rPr>
              <a:t>投</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资</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理</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财</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专</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家</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endParaRPr lang="en-US" altLang="zh-CN" sz="600" dirty="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融</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资</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顾</a:t>
            </a:r>
            <a:endParaRPr lang="en-US" altLang="zh-CN" sz="600" dirty="0" smtClean="0">
              <a:latin typeface="碳化硅大黑体" panose="02010601030101010101" pitchFamily="2" charset="-122"/>
              <a:ea typeface="碳化硅大黑体" panose="02010601030101010101" pitchFamily="2" charset="-122"/>
            </a:endParaRPr>
          </a:p>
          <a:p>
            <a:pPr>
              <a:lnSpc>
                <a:spcPts val="600"/>
              </a:lnSpc>
            </a:pPr>
            <a:r>
              <a:rPr lang="zh-CN" altLang="en-US" sz="600" dirty="0" smtClean="0">
                <a:latin typeface="碳化硅大黑体" panose="02010601030101010101" pitchFamily="2" charset="-122"/>
                <a:ea typeface="碳化硅大黑体" panose="02010601030101010101" pitchFamily="2" charset="-122"/>
              </a:rPr>
              <a:t>问</a:t>
            </a:r>
            <a:endParaRPr lang="zh-CN" altLang="en-US" sz="600" dirty="0">
              <a:latin typeface="碳化硅大黑体" panose="02010601030101010101" pitchFamily="2" charset="-122"/>
              <a:ea typeface="碳化硅大黑体" panose="02010601030101010101" pitchFamily="2" charset="-122"/>
            </a:endParaRPr>
          </a:p>
        </p:txBody>
      </p:sp>
      <p:sp>
        <p:nvSpPr>
          <p:cNvPr id="11" name="矩形 10"/>
          <p:cNvSpPr/>
          <p:nvPr/>
        </p:nvSpPr>
        <p:spPr>
          <a:xfrm>
            <a:off x="9232435" y="1623557"/>
            <a:ext cx="997388" cy="950068"/>
          </a:xfrm>
          <a:prstGeom prst="rect">
            <a:avLst/>
          </a:prstGeom>
          <a:noFill/>
        </p:spPr>
        <p:txBody>
          <a:bodyPr wrap="none" lIns="91440" tIns="45720" rIns="91440" bIns="45720">
            <a:spAutoFit/>
          </a:bodyPr>
          <a:lstStyle/>
          <a:p>
            <a:pPr algn="ctr">
              <a:lnSpc>
                <a:spcPts val="6600"/>
              </a:lnSpc>
            </a:pPr>
            <a:r>
              <a:rPr lang="zh-CN" altLang="en-US" sz="6600" b="0" cap="none" spc="0" dirty="0" smtClean="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rPr>
              <a:t>盛</a:t>
            </a:r>
            <a:endParaRPr lang="en-US" altLang="zh-CN" sz="6600" b="0" cap="none" spc="0" dirty="0" smtClean="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endParaRPr>
          </a:p>
        </p:txBody>
      </p:sp>
      <p:sp>
        <p:nvSpPr>
          <p:cNvPr id="14" name="矩形 13"/>
          <p:cNvSpPr/>
          <p:nvPr/>
        </p:nvSpPr>
        <p:spPr>
          <a:xfrm>
            <a:off x="9285960" y="2369234"/>
            <a:ext cx="890338" cy="938719"/>
          </a:xfrm>
          <a:prstGeom prst="rect">
            <a:avLst/>
          </a:prstGeom>
        </p:spPr>
        <p:txBody>
          <a:bodyPr wrap="square">
            <a:spAutoFit/>
          </a:bodyPr>
          <a:lstStyle/>
          <a:p>
            <a:pPr lvl="0" algn="ctr">
              <a:lnSpc>
                <a:spcPts val="6600"/>
              </a:lnSpc>
            </a:pPr>
            <a:r>
              <a:rPr lang="zh-CN" altLang="en-US" sz="6600" dirty="0" smtClean="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rPr>
              <a:t>世</a:t>
            </a:r>
            <a:endParaRPr lang="en-US" altLang="zh-CN" sz="6600" dirty="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endParaRPr>
          </a:p>
        </p:txBody>
      </p:sp>
      <p:sp>
        <p:nvSpPr>
          <p:cNvPr id="15" name="矩形 14"/>
          <p:cNvSpPr/>
          <p:nvPr/>
        </p:nvSpPr>
        <p:spPr>
          <a:xfrm>
            <a:off x="9568542" y="2945169"/>
            <a:ext cx="1044780" cy="938719"/>
          </a:xfrm>
          <a:prstGeom prst="rect">
            <a:avLst/>
          </a:prstGeom>
        </p:spPr>
        <p:txBody>
          <a:bodyPr wrap="square">
            <a:spAutoFit/>
          </a:bodyPr>
          <a:lstStyle/>
          <a:p>
            <a:pPr lvl="0" algn="ctr">
              <a:lnSpc>
                <a:spcPts val="6600"/>
              </a:lnSpc>
            </a:pPr>
            <a:r>
              <a:rPr lang="zh-CN" altLang="en-US" sz="5400" dirty="0" smtClean="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rPr>
              <a:t>豪</a:t>
            </a:r>
            <a:endParaRPr lang="en-US" altLang="zh-CN" sz="5400" dirty="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endParaRPr>
          </a:p>
        </p:txBody>
      </p:sp>
      <p:sp>
        <p:nvSpPr>
          <p:cNvPr id="16" name="矩形 15"/>
          <p:cNvSpPr/>
          <p:nvPr/>
        </p:nvSpPr>
        <p:spPr>
          <a:xfrm>
            <a:off x="9197013" y="3395180"/>
            <a:ext cx="856324" cy="938719"/>
          </a:xfrm>
          <a:prstGeom prst="rect">
            <a:avLst/>
          </a:prstGeom>
        </p:spPr>
        <p:txBody>
          <a:bodyPr wrap="none">
            <a:spAutoFit/>
          </a:bodyPr>
          <a:lstStyle/>
          <a:p>
            <a:pPr lvl="0" algn="ctr">
              <a:lnSpc>
                <a:spcPts val="6600"/>
              </a:lnSpc>
            </a:pPr>
            <a:r>
              <a:rPr lang="zh-CN" altLang="en-US" sz="5400" dirty="0">
                <a:ln w="0"/>
                <a:gradFill>
                  <a:gsLst>
                    <a:gs pos="67428">
                      <a:srgbClr val="DABE68"/>
                    </a:gs>
                    <a:gs pos="41100">
                      <a:srgbClr val="C1A554"/>
                    </a:gs>
                    <a:gs pos="0">
                      <a:srgbClr val="D7BD71"/>
                    </a:gs>
                    <a:gs pos="100000">
                      <a:srgbClr val="AA8E3B"/>
                    </a:gs>
                  </a:gsLst>
                  <a:lin ang="5400000" scaled="1"/>
                </a:gradFill>
                <a:latin typeface="叶根友刀锋黑草1.01" panose="02010601030101010101" pitchFamily="2" charset="-122"/>
                <a:ea typeface="叶根友刀锋黑草1.01" panose="02010601030101010101" pitchFamily="2" charset="-122"/>
              </a:rPr>
              <a:t>庭</a:t>
            </a:r>
          </a:p>
        </p:txBody>
      </p:sp>
    </p:spTree>
    <p:extLst>
      <p:ext uri="{BB962C8B-B14F-4D97-AF65-F5344CB8AC3E}">
        <p14:creationId xmlns:p14="http://schemas.microsoft.com/office/powerpoint/2010/main" val="9278140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11802176" y="2377441"/>
            <a:ext cx="457686" cy="1164657"/>
          </a:xfrm>
          <a:custGeom>
            <a:avLst/>
            <a:gdLst>
              <a:gd name="connsiteX0" fmla="*/ 129944 w 457686"/>
              <a:gd name="connsiteY0" fmla="*/ 0 h 1164657"/>
              <a:gd name="connsiteX1" fmla="*/ 457686 w 457686"/>
              <a:gd name="connsiteY1" fmla="*/ 0 h 1164657"/>
              <a:gd name="connsiteX2" fmla="*/ 457686 w 457686"/>
              <a:gd name="connsiteY2" fmla="*/ 1164657 h 1164657"/>
              <a:gd name="connsiteX3" fmla="*/ 129944 w 457686"/>
              <a:gd name="connsiteY3" fmla="*/ 1164657 h 1164657"/>
              <a:gd name="connsiteX4" fmla="*/ 0 w 457686"/>
              <a:gd name="connsiteY4" fmla="*/ 1034713 h 1164657"/>
              <a:gd name="connsiteX5" fmla="*/ 0 w 457686"/>
              <a:gd name="connsiteY5" fmla="*/ 129944 h 1164657"/>
              <a:gd name="connsiteX6" fmla="*/ 129944 w 457686"/>
              <a:gd name="connsiteY6" fmla="*/ 0 h 116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686" h="1164657">
                <a:moveTo>
                  <a:pt x="129944" y="0"/>
                </a:moveTo>
                <a:lnTo>
                  <a:pt x="457686" y="0"/>
                </a:lnTo>
                <a:lnTo>
                  <a:pt x="457686" y="1164657"/>
                </a:lnTo>
                <a:lnTo>
                  <a:pt x="129944" y="1164657"/>
                </a:lnTo>
                <a:cubicBezTo>
                  <a:pt x="58178" y="1164657"/>
                  <a:pt x="0" y="1106479"/>
                  <a:pt x="0" y="1034713"/>
                </a:cubicBezTo>
                <a:lnTo>
                  <a:pt x="0" y="129944"/>
                </a:lnTo>
                <a:cubicBezTo>
                  <a:pt x="0" y="58178"/>
                  <a:pt x="58178" y="0"/>
                  <a:pt x="129944"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5305" y="2139284"/>
            <a:ext cx="1011815" cy="1107996"/>
          </a:xfrm>
          <a:prstGeom prst="rect">
            <a:avLst/>
          </a:prstGeom>
          <a:noFill/>
        </p:spPr>
        <p:txBody>
          <a:bodyPr wrap="none" lIns="91440" tIns="45720" rIns="91440" bIns="45720">
            <a:spAutoFit/>
          </a:bodyPr>
          <a:lstStyle/>
          <a:p>
            <a:pPr algn="ctr"/>
            <a:r>
              <a:rPr lang="zh-CN" altLang="en-US" sz="6600" b="0" cap="none" spc="0" dirty="0" smtClean="0">
                <a:ln w="0"/>
                <a:solidFill>
                  <a:srgbClr val="181717"/>
                </a:solidFill>
                <a:latin typeface="叶根友刀锋黑草1.01" panose="02010601030101010101" pitchFamily="2" charset="-122"/>
                <a:ea typeface="叶根友刀锋黑草1.01" panose="02010601030101010101" pitchFamily="2" charset="-122"/>
              </a:rPr>
              <a:t>竹</a:t>
            </a:r>
            <a:endParaRPr lang="zh-CN" altLang="en-US" sz="6600" b="0" cap="none" spc="0" dirty="0">
              <a:ln w="0"/>
              <a:solidFill>
                <a:srgbClr val="181717"/>
              </a:solidFill>
              <a:latin typeface="叶根友刀锋黑草1.01" panose="02010601030101010101" pitchFamily="2" charset="-122"/>
              <a:ea typeface="叶根友刀锋黑草1.01" panose="02010601030101010101" pitchFamily="2" charset="-122"/>
            </a:endParaRPr>
          </a:p>
        </p:txBody>
      </p:sp>
      <p:sp>
        <p:nvSpPr>
          <p:cNvPr id="10" name="矩形 9"/>
          <p:cNvSpPr/>
          <p:nvPr/>
        </p:nvSpPr>
        <p:spPr>
          <a:xfrm>
            <a:off x="958269" y="2614463"/>
            <a:ext cx="1901482"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四季青翠 凌霜傲雨</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1051779" y="2800665"/>
            <a:ext cx="1659429" cy="1246495"/>
          </a:xfrm>
          <a:prstGeom prst="rect">
            <a:avLst/>
          </a:prstGeom>
          <a:noFill/>
        </p:spPr>
        <p:txBody>
          <a:bodyPr wrap="none" lIns="91440" tIns="45720" rIns="91440" bIns="45720">
            <a:spAutoFit/>
          </a:bodyPr>
          <a:lstStyle/>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竹－－四季青翠 凌霜傲雨</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a:ln w="0"/>
                <a:solidFill>
                  <a:srgbClr val="5F5F5F"/>
                </a:solidFill>
                <a:latin typeface="方正中等线简体" panose="03000509000000000000" pitchFamily="65" charset="-122"/>
                <a:ea typeface="方正中等线简体" panose="03000509000000000000" pitchFamily="65" charset="-122"/>
              </a:rPr>
              <a:t>竹身形挺直，宁折不弯－－是曰</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正直</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竹虽有竹节，却不止步－－</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曰奋进</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竹外直中空，襟怀若谷－－</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曰虚怀</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竹有花不开，素面朝天－－</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曰质朴</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竹超然独立，顶天立地－－</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曰卓尔</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竹虽曰卓尔，却不似松－－</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曰善群</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竹载文传世，任劳任怨－－</a:t>
            </a:r>
            <a:r>
              <a:rPr lang="zh-CN" altLang="en-US" sz="500" dirty="0">
                <a:ln w="0"/>
                <a:solidFill>
                  <a:srgbClr val="5F5F5F"/>
                </a:solidFill>
                <a:latin typeface="方正中等线简体" panose="03000509000000000000" pitchFamily="65" charset="-122"/>
                <a:ea typeface="方正中等线简体" panose="03000509000000000000" pitchFamily="65" charset="-122"/>
              </a:rPr>
              <a:t>是</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曰担当</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竹，高大、挺拔、四季青翠、生长茂盛、凌霜傲雨。</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a:ln w="0"/>
                <a:solidFill>
                  <a:srgbClr val="5F5F5F"/>
                </a:solidFill>
                <a:latin typeface="方正中等线简体" panose="03000509000000000000" pitchFamily="65" charset="-122"/>
                <a:ea typeface="方正中等线简体" panose="03000509000000000000" pitchFamily="65" charset="-122"/>
              </a:rPr>
              <a:t>国</a:t>
            </a: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盛，诚信品德、创新科技、生机勃勃、势如破竹。</a:t>
            </a:r>
            <a:endParaRPr lang="zh-CN" altLang="en-US" sz="500" b="0" cap="none" spc="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12" name="图片 11"/>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264861" y="2214016"/>
            <a:ext cx="285895" cy="285078"/>
          </a:xfrm>
          <a:prstGeom prst="rect">
            <a:avLst/>
          </a:prstGeom>
        </p:spPr>
      </p:pic>
      <p:sp>
        <p:nvSpPr>
          <p:cNvPr id="13" name="矩形 12"/>
          <p:cNvSpPr/>
          <p:nvPr/>
        </p:nvSpPr>
        <p:spPr>
          <a:xfrm>
            <a:off x="6732171" y="2031668"/>
            <a:ext cx="825867" cy="415498"/>
          </a:xfrm>
          <a:prstGeom prst="rect">
            <a:avLst/>
          </a:prstGeom>
          <a:noFill/>
        </p:spPr>
        <p:txBody>
          <a:bodyPr wrap="none" lIns="91440" tIns="45720" rIns="91440" bIns="45720">
            <a:spAutoFit/>
          </a:bodyPr>
          <a:lstStyle/>
          <a:p>
            <a:pPr algn="dist">
              <a:lnSpc>
                <a:spcPct val="150000"/>
              </a:lnSpc>
            </a:pPr>
            <a:r>
              <a:rPr lang="zh-CN" altLang="en-US" sz="1400" b="0" cap="none" spc="-150" dirty="0" smtClean="0">
                <a:ln w="0"/>
                <a:solidFill>
                  <a:srgbClr val="E3322B"/>
                </a:solidFill>
                <a:latin typeface="方正中等线简体" panose="03000509000000000000" pitchFamily="65" charset="-122"/>
                <a:ea typeface="方正中等线简体" panose="03000509000000000000" pitchFamily="65" charset="-122"/>
              </a:rPr>
              <a:t>公司简介</a:t>
            </a:r>
            <a:endParaRPr lang="zh-CN" altLang="en-US" sz="1400" b="0" cap="none" spc="-150" dirty="0">
              <a:ln w="0"/>
              <a:solidFill>
                <a:srgbClr val="E3322B"/>
              </a:solidFill>
              <a:latin typeface="方正中等线简体" panose="03000509000000000000" pitchFamily="65" charset="-122"/>
              <a:ea typeface="方正中等线简体" panose="03000509000000000000" pitchFamily="65" charset="-122"/>
            </a:endParaRPr>
          </a:p>
        </p:txBody>
      </p:sp>
      <p:sp>
        <p:nvSpPr>
          <p:cNvPr id="14" name="矩形 13"/>
          <p:cNvSpPr/>
          <p:nvPr/>
        </p:nvSpPr>
        <p:spPr>
          <a:xfrm>
            <a:off x="7386682" y="2031668"/>
            <a:ext cx="1277914" cy="415498"/>
          </a:xfrm>
          <a:prstGeom prst="rect">
            <a:avLst/>
          </a:prstGeom>
          <a:noFill/>
        </p:spPr>
        <p:txBody>
          <a:bodyPr wrap="none" lIns="91440" tIns="45720" rIns="91440" bIns="45720">
            <a:spAutoFit/>
          </a:bodyPr>
          <a:lstStyle/>
          <a:p>
            <a:pPr algn="dist">
              <a:lnSpc>
                <a:spcPct val="150000"/>
              </a:lnSpc>
            </a:pPr>
            <a:r>
              <a:rPr lang="en-US" altLang="zh-CN" sz="1400" b="0" cap="none" dirty="0" smtClean="0">
                <a:ln w="0"/>
                <a:latin typeface="方正中等线简体" panose="03000509000000000000" pitchFamily="65" charset="-122"/>
                <a:ea typeface="方正中等线简体" panose="03000509000000000000" pitchFamily="65" charset="-122"/>
              </a:rPr>
              <a:t>Enter you text</a:t>
            </a:r>
            <a:endParaRPr lang="zh-CN" altLang="en-US" sz="1400" b="0" cap="none" dirty="0">
              <a:ln w="0"/>
              <a:latin typeface="方正中等线简体" panose="03000509000000000000" pitchFamily="65" charset="-122"/>
              <a:ea typeface="方正中等线简体" panose="03000509000000000000" pitchFamily="65" charset="-122"/>
            </a:endParaRPr>
          </a:p>
        </p:txBody>
      </p:sp>
      <p:sp>
        <p:nvSpPr>
          <p:cNvPr id="16" name="椭圆 15"/>
          <p:cNvSpPr/>
          <p:nvPr/>
        </p:nvSpPr>
        <p:spPr>
          <a:xfrm>
            <a:off x="8588155" y="2120152"/>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732171" y="3516698"/>
            <a:ext cx="4312399" cy="369332"/>
          </a:xfrm>
          <a:prstGeom prst="rect">
            <a:avLst/>
          </a:prstGeom>
          <a:noFill/>
        </p:spPr>
        <p:txBody>
          <a:bodyPr wrap="none" lIns="91440" tIns="45720" rIns="91440" bIns="45720">
            <a:spAutoFit/>
          </a:bodyPr>
          <a:lstStyle/>
          <a:p>
            <a:pPr algn="dist">
              <a:lnSpc>
                <a:spcPct val="150000"/>
              </a:lnSpc>
            </a:pPr>
            <a:r>
              <a:rPr lang="zh-CN" altLang="en-US" sz="1200" b="0" cap="none" dirty="0" smtClean="0">
                <a:ln w="0"/>
                <a:solidFill>
                  <a:srgbClr val="222121"/>
                </a:solidFill>
                <a:latin typeface="微软雅黑" panose="020B0503020204020204" pitchFamily="34" charset="-122"/>
                <a:ea typeface="微软雅黑" panose="020B0503020204020204" pitchFamily="34" charset="-122"/>
              </a:rPr>
              <a:t>奉献</a:t>
            </a:r>
            <a:r>
              <a:rPr lang="en-US" altLang="zh-CN" sz="1200" b="0" cap="none" dirty="0" smtClean="0">
                <a:ln w="0"/>
                <a:solidFill>
                  <a:srgbClr val="222121"/>
                </a:solidFill>
                <a:latin typeface="微软雅黑" panose="020B0503020204020204" pitchFamily="34" charset="-122"/>
                <a:ea typeface="微软雅黑" panose="020B0503020204020204" pitchFamily="34" charset="-122"/>
              </a:rPr>
              <a:t>·</a:t>
            </a:r>
            <a:r>
              <a:rPr lang="zh-CN" altLang="en-US" sz="1200" dirty="0" smtClean="0">
                <a:ln w="0"/>
                <a:solidFill>
                  <a:srgbClr val="222121"/>
                </a:solidFill>
                <a:latin typeface="微软雅黑" panose="020B0503020204020204" pitchFamily="34" charset="-122"/>
                <a:ea typeface="微软雅黑" panose="020B0503020204020204" pitchFamily="34" charset="-122"/>
              </a:rPr>
              <a:t>回报－－为城市披上美丽的服装  让人们的生活冬暖夏凉</a:t>
            </a:r>
            <a:endParaRPr lang="zh-CN" altLang="en-US" sz="1200" b="0" cap="none" dirty="0">
              <a:ln w="0"/>
              <a:solidFill>
                <a:srgbClr val="222121"/>
              </a:solidFill>
              <a:latin typeface="微软雅黑" panose="020B0503020204020204" pitchFamily="34" charset="-122"/>
              <a:ea typeface="微软雅黑" panose="020B0503020204020204" pitchFamily="34" charset="-122"/>
            </a:endParaRPr>
          </a:p>
        </p:txBody>
      </p:sp>
      <p:sp>
        <p:nvSpPr>
          <p:cNvPr id="18" name="矩形 17"/>
          <p:cNvSpPr/>
          <p:nvPr/>
        </p:nvSpPr>
        <p:spPr>
          <a:xfrm>
            <a:off x="6732171" y="3780035"/>
            <a:ext cx="5057795" cy="438582"/>
          </a:xfrm>
          <a:prstGeom prst="rect">
            <a:avLst/>
          </a:prstGeom>
          <a:noFill/>
        </p:spPr>
        <p:txBody>
          <a:bodyPr wrap="non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21" name="矩形 20"/>
          <p:cNvSpPr/>
          <p:nvPr/>
        </p:nvSpPr>
        <p:spPr>
          <a:xfrm>
            <a:off x="6732171" y="4203916"/>
            <a:ext cx="5057795" cy="438582"/>
          </a:xfrm>
          <a:prstGeom prst="rect">
            <a:avLst/>
          </a:prstGeom>
          <a:noFill/>
        </p:spPr>
        <p:txBody>
          <a:bodyPr wrap="non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22" name="竹舞(Bamboo_Dance)[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443260" y="6451600"/>
            <a:ext cx="406400" cy="406400"/>
          </a:xfrm>
          <a:prstGeom prst="rect">
            <a:avLst/>
          </a:prstGeom>
        </p:spPr>
      </p:pic>
      <p:pic>
        <p:nvPicPr>
          <p:cNvPr id="30" name="图片 29"/>
          <p:cNvPicPr>
            <a:picLocks noChangeAspect="1"/>
          </p:cNvPicPr>
          <p:nvPr/>
        </p:nvPicPr>
        <p:blipFill>
          <a:blip r:embed="rId7">
            <a:extLst>
              <a:ext uri="{28A0092B-C50C-407E-A947-70E740481C1C}">
                <a14:useLocalDpi xmlns:a14="http://schemas.microsoft.com/office/drawing/2010/main" val="0"/>
              </a:ext>
            </a:extLst>
          </a:blip>
          <a:srcRect l="5932" t="5192" r="10211" b="2919"/>
          <a:stretch>
            <a:fillRect/>
          </a:stretch>
        </p:blipFill>
        <p:spPr>
          <a:xfrm>
            <a:off x="6826518" y="240470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31" name="图片 30"/>
          <p:cNvPicPr>
            <a:picLocks noChangeAspect="1"/>
          </p:cNvPicPr>
          <p:nvPr/>
        </p:nvPicPr>
        <p:blipFill>
          <a:blip r:embed="rId8">
            <a:extLst>
              <a:ext uri="{28A0092B-C50C-407E-A947-70E740481C1C}">
                <a14:useLocalDpi xmlns:a14="http://schemas.microsoft.com/office/drawing/2010/main" val="0"/>
              </a:ext>
            </a:extLst>
          </a:blip>
          <a:srcRect l="27629" t="12004" r="30635" b="14683"/>
          <a:stretch>
            <a:fillRect/>
          </a:stretch>
        </p:blipFill>
        <p:spPr>
          <a:xfrm>
            <a:off x="8484256" y="240470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32" name="图片 31"/>
          <p:cNvPicPr>
            <a:picLocks noChangeAspect="1"/>
          </p:cNvPicPr>
          <p:nvPr/>
        </p:nvPicPr>
        <p:blipFill>
          <a:blip r:embed="rId9">
            <a:extLst>
              <a:ext uri="{28A0092B-C50C-407E-A947-70E740481C1C}">
                <a14:useLocalDpi xmlns:a14="http://schemas.microsoft.com/office/drawing/2010/main" val="0"/>
              </a:ext>
            </a:extLst>
          </a:blip>
          <a:srcRect l="2548" t="4949" r="16073" b="6274"/>
          <a:stretch>
            <a:fillRect/>
          </a:stretch>
        </p:blipFill>
        <p:spPr>
          <a:xfrm>
            <a:off x="10141995" y="240470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sp>
        <p:nvSpPr>
          <p:cNvPr id="33" name="矩形 32"/>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37" name="任意多边形 36"/>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01</a:t>
            </a:r>
            <a:endParaRPr lang="zh-CN" altLang="en-US" sz="600" dirty="0">
              <a:latin typeface="+mj-lt"/>
            </a:endParaRPr>
          </a:p>
        </p:txBody>
      </p:sp>
      <p:pic>
        <p:nvPicPr>
          <p:cNvPr id="42" name="图片 4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9731140" y="-10369"/>
            <a:ext cx="2571615" cy="1882843"/>
          </a:xfrm>
          <a:prstGeom prst="rect">
            <a:avLst/>
          </a:prstGeom>
        </p:spPr>
      </p:pic>
      <p:pic>
        <p:nvPicPr>
          <p:cNvPr id="43" name="图片 42"/>
          <p:cNvPicPr>
            <a:picLocks noChangeAspect="1"/>
          </p:cNvPicPr>
          <p:nvPr/>
        </p:nvPicPr>
        <p:blipFill rotWithShape="1">
          <a:blip r:embed="rId11">
            <a:extLst>
              <a:ext uri="{28A0092B-C50C-407E-A947-70E740481C1C}">
                <a14:useLocalDpi xmlns:a14="http://schemas.microsoft.com/office/drawing/2010/main" val="0"/>
              </a:ext>
            </a:extLst>
          </a:blip>
          <a:srcRect l="44554" r="11993" b="5493"/>
          <a:stretch/>
        </p:blipFill>
        <p:spPr>
          <a:xfrm>
            <a:off x="53863" y="4423207"/>
            <a:ext cx="2088351" cy="2429980"/>
          </a:xfrm>
          <a:prstGeom prst="rect">
            <a:avLst/>
          </a:prstGeom>
        </p:spPr>
      </p:pic>
      <p:sp>
        <p:nvSpPr>
          <p:cNvPr id="23" name="矩形 22"/>
          <p:cNvSpPr/>
          <p:nvPr/>
        </p:nvSpPr>
        <p:spPr>
          <a:xfrm>
            <a:off x="1" y="281526"/>
            <a:ext cx="259881" cy="1137574"/>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smtClean="0">
                <a:solidFill>
                  <a:srgbClr val="EF8884"/>
                </a:solidFill>
                <a:latin typeface="碳化硅大黑体" panose="02010601030101010101" pitchFamily="2" charset="-122"/>
                <a:ea typeface="碳化硅大黑体" panose="02010601030101010101" pitchFamily="2" charset="-122"/>
              </a:rPr>
              <a:t>企业文化</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Tree>
    <p:extLst>
      <p:ext uri="{BB962C8B-B14F-4D97-AF65-F5344CB8AC3E}">
        <p14:creationId xmlns:p14="http://schemas.microsoft.com/office/powerpoint/2010/main" val="3595141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52" t="12802" r="30462" b="12436"/>
          <a:stretch/>
        </p:blipFill>
        <p:spPr>
          <a:xfrm>
            <a:off x="0" y="3407238"/>
            <a:ext cx="4966635" cy="3324626"/>
          </a:xfrm>
          <a:prstGeom prst="rect">
            <a:avLst/>
          </a:prstGeom>
        </p:spPr>
      </p:pic>
      <p:sp>
        <p:nvSpPr>
          <p:cNvPr id="5" name="矩形 4"/>
          <p:cNvSpPr/>
          <p:nvPr/>
        </p:nvSpPr>
        <p:spPr>
          <a:xfrm>
            <a:off x="1" y="281526"/>
            <a:ext cx="259881" cy="1137574"/>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smtClean="0">
                <a:solidFill>
                  <a:srgbClr val="EF8884"/>
                </a:solidFill>
                <a:latin typeface="碳化硅大黑体" panose="02010601030101010101" pitchFamily="2" charset="-122"/>
                <a:ea typeface="碳化硅大黑体" panose="02010601030101010101" pitchFamily="2" charset="-122"/>
              </a:rPr>
              <a:t>企业文化</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
        <p:nvSpPr>
          <p:cNvPr id="13" name="矩形 12"/>
          <p:cNvSpPr/>
          <p:nvPr/>
        </p:nvSpPr>
        <p:spPr>
          <a:xfrm>
            <a:off x="7932377" y="4008856"/>
            <a:ext cx="825867" cy="381836"/>
          </a:xfrm>
          <a:prstGeom prst="rect">
            <a:avLst/>
          </a:prstGeom>
          <a:noFill/>
        </p:spPr>
        <p:txBody>
          <a:bodyPr wrap="none" lIns="91440" tIns="45720" rIns="91440" bIns="45720">
            <a:spAutoFit/>
          </a:bodyPr>
          <a:lstStyle/>
          <a:p>
            <a:pPr algn="dist">
              <a:lnSpc>
                <a:spcPct val="150000"/>
              </a:lnSpc>
            </a:pPr>
            <a:r>
              <a:rPr lang="zh-CN" altLang="en-US" sz="1400" b="0" cap="none" spc="-150" dirty="0" smtClean="0">
                <a:ln w="0"/>
                <a:solidFill>
                  <a:srgbClr val="E3322B"/>
                </a:solidFill>
                <a:latin typeface="方正中等线简体" panose="03000509000000000000" pitchFamily="65" charset="-122"/>
                <a:ea typeface="方正中等线简体" panose="03000509000000000000" pitchFamily="65" charset="-122"/>
              </a:rPr>
              <a:t>企业荣誉</a:t>
            </a:r>
            <a:endParaRPr lang="zh-CN" altLang="en-US" sz="1400" b="0" cap="none" spc="-150" dirty="0">
              <a:ln w="0"/>
              <a:solidFill>
                <a:srgbClr val="E3322B"/>
              </a:solidFill>
              <a:latin typeface="方正中等线简体" panose="03000509000000000000" pitchFamily="65" charset="-122"/>
              <a:ea typeface="方正中等线简体" panose="03000509000000000000" pitchFamily="65" charset="-122"/>
            </a:endParaRPr>
          </a:p>
        </p:txBody>
      </p:sp>
      <p:sp>
        <p:nvSpPr>
          <p:cNvPr id="14" name="矩形 13"/>
          <p:cNvSpPr/>
          <p:nvPr/>
        </p:nvSpPr>
        <p:spPr>
          <a:xfrm>
            <a:off x="8586888" y="4008856"/>
            <a:ext cx="1277914" cy="415498"/>
          </a:xfrm>
          <a:prstGeom prst="rect">
            <a:avLst/>
          </a:prstGeom>
          <a:noFill/>
        </p:spPr>
        <p:txBody>
          <a:bodyPr wrap="none" lIns="91440" tIns="45720" rIns="91440" bIns="45720">
            <a:spAutoFit/>
          </a:bodyPr>
          <a:lstStyle/>
          <a:p>
            <a:pPr algn="dist">
              <a:lnSpc>
                <a:spcPct val="150000"/>
              </a:lnSpc>
            </a:pPr>
            <a:r>
              <a:rPr lang="en-US" altLang="zh-CN" sz="1400" b="0" cap="none" dirty="0" smtClean="0">
                <a:ln w="0"/>
                <a:latin typeface="方正中等线简体" panose="03000509000000000000" pitchFamily="65" charset="-122"/>
                <a:ea typeface="方正中等线简体" panose="03000509000000000000" pitchFamily="65" charset="-122"/>
              </a:rPr>
              <a:t>Enter you text</a:t>
            </a:r>
            <a:endParaRPr lang="zh-CN" altLang="en-US" sz="1400" b="0" cap="none" dirty="0">
              <a:ln w="0"/>
              <a:latin typeface="方正中等线简体" panose="03000509000000000000" pitchFamily="65" charset="-122"/>
              <a:ea typeface="方正中等线简体" panose="03000509000000000000" pitchFamily="65" charset="-122"/>
            </a:endParaRPr>
          </a:p>
        </p:txBody>
      </p:sp>
      <p:sp>
        <p:nvSpPr>
          <p:cNvPr id="16" name="椭圆 15"/>
          <p:cNvSpPr/>
          <p:nvPr/>
        </p:nvSpPr>
        <p:spPr>
          <a:xfrm>
            <a:off x="7814979" y="4152800"/>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430688" y="4564843"/>
            <a:ext cx="2529860" cy="369332"/>
          </a:xfrm>
          <a:prstGeom prst="rect">
            <a:avLst/>
          </a:prstGeom>
          <a:noFill/>
        </p:spPr>
        <p:txBody>
          <a:bodyPr wrap="none" lIns="91440" tIns="45720" rIns="91440" bIns="45720">
            <a:spAutoFit/>
          </a:bodyPr>
          <a:lstStyle/>
          <a:p>
            <a:pPr algn="dist">
              <a:lnSpc>
                <a:spcPct val="150000"/>
              </a:lnSpc>
            </a:pPr>
            <a:r>
              <a:rPr lang="zh-CN" altLang="en-US" sz="1200" b="0" cap="none" dirty="0" smtClean="0">
                <a:ln w="0"/>
                <a:solidFill>
                  <a:srgbClr val="222121"/>
                </a:solidFill>
                <a:latin typeface="微软雅黑" panose="020B0503020204020204" pitchFamily="34" charset="-122"/>
                <a:ea typeface="微软雅黑" panose="020B0503020204020204" pitchFamily="34" charset="-122"/>
              </a:rPr>
              <a:t>卓尔</a:t>
            </a:r>
            <a:r>
              <a:rPr lang="en-US" altLang="zh-CN" sz="1200" b="0" cap="none" dirty="0" smtClean="0">
                <a:ln w="0"/>
                <a:solidFill>
                  <a:srgbClr val="222121"/>
                </a:solidFill>
                <a:latin typeface="微软雅黑" panose="020B0503020204020204" pitchFamily="34" charset="-122"/>
                <a:ea typeface="微软雅黑" panose="020B0503020204020204" pitchFamily="34" charset="-122"/>
              </a:rPr>
              <a:t>·</a:t>
            </a:r>
            <a:r>
              <a:rPr lang="zh-CN" altLang="en-US" sz="1200" b="0" cap="none" dirty="0" smtClean="0">
                <a:ln w="0"/>
                <a:solidFill>
                  <a:srgbClr val="222121"/>
                </a:solidFill>
                <a:latin typeface="微软雅黑" panose="020B0503020204020204" pitchFamily="34" charset="-122"/>
                <a:ea typeface="微软雅黑" panose="020B0503020204020204" pitchFamily="34" charset="-122"/>
              </a:rPr>
              <a:t>善群</a:t>
            </a:r>
            <a:r>
              <a:rPr lang="zh-CN" altLang="en-US" sz="1200" dirty="0" smtClean="0">
                <a:ln w="0"/>
                <a:solidFill>
                  <a:srgbClr val="222121"/>
                </a:solidFill>
                <a:latin typeface="微软雅黑" panose="020B0503020204020204" pitchFamily="34" charset="-122"/>
                <a:ea typeface="微软雅黑" panose="020B0503020204020204" pitchFamily="34" charset="-122"/>
              </a:rPr>
              <a:t>－－超凡出众而善融于众</a:t>
            </a:r>
            <a:endParaRPr lang="zh-CN" altLang="en-US" sz="1200" b="0" cap="none" dirty="0">
              <a:ln w="0"/>
              <a:solidFill>
                <a:srgbClr val="222121"/>
              </a:solidFill>
              <a:latin typeface="微软雅黑" panose="020B0503020204020204" pitchFamily="34" charset="-122"/>
              <a:ea typeface="微软雅黑" panose="020B0503020204020204" pitchFamily="34" charset="-122"/>
            </a:endParaRPr>
          </a:p>
        </p:txBody>
      </p:sp>
      <p:sp>
        <p:nvSpPr>
          <p:cNvPr id="18" name="矩形 17"/>
          <p:cNvSpPr/>
          <p:nvPr/>
        </p:nvSpPr>
        <p:spPr>
          <a:xfrm>
            <a:off x="6430688" y="4868181"/>
            <a:ext cx="5057795" cy="438582"/>
          </a:xfrm>
          <a:prstGeom prst="rect">
            <a:avLst/>
          </a:prstGeom>
          <a:noFill/>
        </p:spPr>
        <p:txBody>
          <a:bodyPr wrap="non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21" name="矩形 20"/>
          <p:cNvSpPr/>
          <p:nvPr/>
        </p:nvSpPr>
        <p:spPr>
          <a:xfrm>
            <a:off x="6430688" y="5292062"/>
            <a:ext cx="5057795" cy="438582"/>
          </a:xfrm>
          <a:prstGeom prst="rect">
            <a:avLst/>
          </a:prstGeom>
          <a:noFill/>
        </p:spPr>
        <p:txBody>
          <a:bodyPr wrap="non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33" name="矩形 32"/>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37" name="任意多边形 36"/>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02</a:t>
            </a:r>
            <a:endParaRPr lang="zh-CN" altLang="en-US" sz="600" dirty="0">
              <a:latin typeface="+mj-lt"/>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38226" t="31040" r="-1" b="36582"/>
          <a:stretch/>
        </p:blipFill>
        <p:spPr>
          <a:xfrm flipH="1">
            <a:off x="5244107" y="281525"/>
            <a:ext cx="6947893" cy="2041021"/>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4041" y="1787765"/>
            <a:ext cx="1800000" cy="1172003"/>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8200" y="1775564"/>
            <a:ext cx="1800000" cy="1187826"/>
          </a:xfrm>
          <a:prstGeom prst="rect">
            <a:avLst/>
          </a:prstGeom>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882" y="1790267"/>
            <a:ext cx="1800000" cy="1175050"/>
          </a:xfrm>
          <a:prstGeom prst="rect">
            <a:avLst/>
          </a:prstGeom>
        </p:spPr>
      </p:pic>
    </p:spTree>
    <p:extLst>
      <p:ext uri="{BB962C8B-B14F-4D97-AF65-F5344CB8AC3E}">
        <p14:creationId xmlns:p14="http://schemas.microsoft.com/office/powerpoint/2010/main" val="40874768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58" y="694809"/>
            <a:ext cx="12179642" cy="6163191"/>
          </a:xfrm>
          <a:prstGeom prst="rect">
            <a:avLst/>
          </a:prstGeom>
        </p:spPr>
      </p:pic>
      <p:pic>
        <p:nvPicPr>
          <p:cNvPr id="30" name="图片 29"/>
          <p:cNvPicPr>
            <a:picLocks noChangeAspect="1"/>
          </p:cNvPicPr>
          <p:nvPr/>
        </p:nvPicPr>
        <p:blipFill>
          <a:blip r:embed="rId3" cstate="print">
            <a:extLst>
              <a:ext uri="{BEBA8EAE-BF5A-486C-A8C5-ECC9F3942E4B}">
                <a14:imgProps xmlns:a14="http://schemas.microsoft.com/office/drawing/2010/main">
                  <a14:imgLayer r:embed="rId4">
                    <a14:imgEffect>
                      <a14:backgroundRemoval t="5488" b="99695" l="4773" r="100000">
                        <a14:foregroundMark x1="40858" y1="87866" x2="42880" y2="96463"/>
                        <a14:foregroundMark x1="39968" y1="86768" x2="38511" y2="84573"/>
                      </a14:backgroundRemoval>
                    </a14:imgEffect>
                  </a14:imgLayer>
                </a14:imgProps>
              </a:ext>
              <a:ext uri="{28A0092B-C50C-407E-A947-70E740481C1C}">
                <a14:useLocalDpi xmlns:a14="http://schemas.microsoft.com/office/drawing/2010/main" val="0"/>
              </a:ext>
            </a:extLst>
          </a:blip>
          <a:stretch>
            <a:fillRect/>
          </a:stretch>
        </p:blipFill>
        <p:spPr>
          <a:xfrm>
            <a:off x="8598187" y="2492943"/>
            <a:ext cx="3293993" cy="4370670"/>
          </a:xfrm>
          <a:prstGeom prst="rect">
            <a:avLst/>
          </a:prstGeom>
        </p:spPr>
      </p:pic>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10805" t="38288" r="74969" b="28133"/>
          <a:stretch/>
        </p:blipFill>
        <p:spPr>
          <a:xfrm>
            <a:off x="1425146" y="2677297"/>
            <a:ext cx="1876319" cy="2241212"/>
          </a:xfrm>
          <a:prstGeom prst="rect">
            <a:avLst/>
          </a:prstGeom>
        </p:spPr>
      </p:pic>
      <p:sp>
        <p:nvSpPr>
          <p:cNvPr id="4" name="矩形 3"/>
          <p:cNvSpPr/>
          <p:nvPr/>
        </p:nvSpPr>
        <p:spPr>
          <a:xfrm>
            <a:off x="1428101" y="1897678"/>
            <a:ext cx="3441969"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和谐</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自然 上善若水，水善利</a:t>
            </a:r>
            <a:r>
              <a:rPr lang="zh-CN" altLang="en-US" sz="1300" dirty="0">
                <a:ln w="0"/>
                <a:latin typeface="微软雅黑" panose="020B0503020204020204" pitchFamily="34" charset="-122"/>
                <a:ea typeface="微软雅黑" panose="020B0503020204020204" pitchFamily="34" charset="-122"/>
              </a:rPr>
              <a:t>万物</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而不争</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6096000" y="3946793"/>
            <a:ext cx="1015021" cy="1107996"/>
          </a:xfrm>
          <a:prstGeom prst="rect">
            <a:avLst/>
          </a:prstGeom>
          <a:noFill/>
        </p:spPr>
        <p:txBody>
          <a:bodyPr wrap="none" lIns="91440" tIns="45720" rIns="91440" bIns="45720">
            <a:spAutoFit/>
          </a:bodyPr>
          <a:lstStyle/>
          <a:p>
            <a:pPr algn="ctr"/>
            <a:r>
              <a:rPr lang="zh-CN" altLang="en-US" sz="6600" b="0" cap="none" spc="0" dirty="0" smtClean="0">
                <a:ln w="0"/>
                <a:solidFill>
                  <a:srgbClr val="181717"/>
                </a:solidFill>
                <a:latin typeface="叶根友刀锋黑草1.01" panose="02010601030101010101" pitchFamily="2" charset="-122"/>
                <a:ea typeface="叶根友刀锋黑草1.01" panose="02010601030101010101" pitchFamily="2" charset="-122"/>
              </a:rPr>
              <a:t>荷</a:t>
            </a:r>
            <a:endParaRPr lang="zh-CN" altLang="en-US" sz="6600" b="0" cap="none" spc="0" dirty="0">
              <a:ln w="0"/>
              <a:solidFill>
                <a:srgbClr val="181717"/>
              </a:solidFill>
              <a:latin typeface="叶根友刀锋黑草1.01" panose="02010601030101010101" pitchFamily="2" charset="-122"/>
              <a:ea typeface="叶根友刀锋黑草1.01" panose="02010601030101010101" pitchFamily="2" charset="-122"/>
            </a:endParaRPr>
          </a:p>
        </p:txBody>
      </p:sp>
      <p:pic>
        <p:nvPicPr>
          <p:cNvPr id="10" name="图片 9"/>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013426" y="3956682"/>
            <a:ext cx="285895" cy="285078"/>
          </a:xfrm>
          <a:prstGeom prst="rect">
            <a:avLst/>
          </a:prstGeom>
        </p:spPr>
      </p:pic>
      <p:sp>
        <p:nvSpPr>
          <p:cNvPr id="13" name="矩形 12"/>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14" name="任意多边形 13"/>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03</a:t>
            </a:r>
            <a:endParaRPr lang="zh-CN" altLang="en-US" sz="600" dirty="0">
              <a:latin typeface="+mj-lt"/>
            </a:endParaRPr>
          </a:p>
        </p:txBody>
      </p:sp>
      <p:sp>
        <p:nvSpPr>
          <p:cNvPr id="15" name="矩形 14"/>
          <p:cNvSpPr/>
          <p:nvPr/>
        </p:nvSpPr>
        <p:spPr>
          <a:xfrm>
            <a:off x="6952362" y="4176358"/>
            <a:ext cx="825867" cy="415498"/>
          </a:xfrm>
          <a:prstGeom prst="rect">
            <a:avLst/>
          </a:prstGeom>
          <a:noFill/>
        </p:spPr>
        <p:txBody>
          <a:bodyPr wrap="none" lIns="91440" tIns="45720" rIns="91440" bIns="45720">
            <a:spAutoFit/>
          </a:bodyPr>
          <a:lstStyle/>
          <a:p>
            <a:pPr algn="dist">
              <a:lnSpc>
                <a:spcPct val="150000"/>
              </a:lnSpc>
            </a:pPr>
            <a:r>
              <a:rPr lang="zh-CN" altLang="en-US" sz="1400" b="0" cap="none" spc="-150" dirty="0" smtClean="0">
                <a:ln w="0"/>
                <a:solidFill>
                  <a:srgbClr val="E3322B"/>
                </a:solidFill>
                <a:latin typeface="方正中等线简体" panose="03000509000000000000" pitchFamily="65" charset="-122"/>
                <a:ea typeface="方正中等线简体" panose="03000509000000000000" pitchFamily="65" charset="-122"/>
              </a:rPr>
              <a:t>公司理念</a:t>
            </a:r>
            <a:endParaRPr lang="zh-CN" altLang="en-US" sz="1400" b="0" cap="none" spc="-150" dirty="0">
              <a:ln w="0"/>
              <a:solidFill>
                <a:srgbClr val="E3322B"/>
              </a:solidFill>
              <a:latin typeface="方正中等线简体" panose="03000509000000000000" pitchFamily="65" charset="-122"/>
              <a:ea typeface="方正中等线简体" panose="03000509000000000000" pitchFamily="65" charset="-122"/>
            </a:endParaRPr>
          </a:p>
        </p:txBody>
      </p:sp>
      <p:sp>
        <p:nvSpPr>
          <p:cNvPr id="16" name="矩形 15"/>
          <p:cNvSpPr/>
          <p:nvPr/>
        </p:nvSpPr>
        <p:spPr>
          <a:xfrm>
            <a:off x="7606873" y="4176358"/>
            <a:ext cx="1277914" cy="415498"/>
          </a:xfrm>
          <a:prstGeom prst="rect">
            <a:avLst/>
          </a:prstGeom>
          <a:noFill/>
        </p:spPr>
        <p:txBody>
          <a:bodyPr wrap="none" lIns="91440" tIns="45720" rIns="91440" bIns="45720">
            <a:spAutoFit/>
          </a:bodyPr>
          <a:lstStyle/>
          <a:p>
            <a:pPr algn="dist">
              <a:lnSpc>
                <a:spcPct val="150000"/>
              </a:lnSpc>
            </a:pPr>
            <a:r>
              <a:rPr lang="en-US" altLang="zh-CN" sz="1400" b="0" cap="none" dirty="0" smtClean="0">
                <a:ln w="0"/>
                <a:latin typeface="方正中等线简体" panose="03000509000000000000" pitchFamily="65" charset="-122"/>
                <a:ea typeface="方正中等线简体" panose="03000509000000000000" pitchFamily="65" charset="-122"/>
              </a:rPr>
              <a:t>Enter you text</a:t>
            </a:r>
            <a:endParaRPr lang="zh-CN" altLang="en-US" sz="1400" b="0" cap="none" dirty="0">
              <a:ln w="0"/>
              <a:latin typeface="方正中等线简体" panose="03000509000000000000" pitchFamily="65" charset="-122"/>
              <a:ea typeface="方正中等线简体" panose="03000509000000000000" pitchFamily="65" charset="-122"/>
            </a:endParaRPr>
          </a:p>
        </p:txBody>
      </p:sp>
      <p:sp>
        <p:nvSpPr>
          <p:cNvPr id="17" name="椭圆 16"/>
          <p:cNvSpPr/>
          <p:nvPr/>
        </p:nvSpPr>
        <p:spPr>
          <a:xfrm>
            <a:off x="8808346" y="4264842"/>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401778" y="1821237"/>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537110" y="2125260"/>
            <a:ext cx="3504448" cy="553998"/>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l="25335" t="38000" r="62112" b="45702"/>
          <a:stretch/>
        </p:blipFill>
        <p:spPr>
          <a:xfrm>
            <a:off x="3330054" y="2677297"/>
            <a:ext cx="1711504" cy="1113653"/>
          </a:xfrm>
          <a:prstGeom prst="rect">
            <a:avLst/>
          </a:prstGeom>
        </p:spPr>
      </p:pic>
      <p:sp>
        <p:nvSpPr>
          <p:cNvPr id="3" name="矩形 2"/>
          <p:cNvSpPr/>
          <p:nvPr/>
        </p:nvSpPr>
        <p:spPr>
          <a:xfrm>
            <a:off x="3330054" y="3809999"/>
            <a:ext cx="1711504" cy="1108509"/>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smtClean="0"/>
              <a:t>一流的生产线</a:t>
            </a:r>
            <a:endParaRPr lang="zh-CN" altLang="en-US" sz="800"/>
          </a:p>
        </p:txBody>
      </p:sp>
      <p:sp>
        <p:nvSpPr>
          <p:cNvPr id="21" name="矩形 20"/>
          <p:cNvSpPr/>
          <p:nvPr/>
        </p:nvSpPr>
        <p:spPr>
          <a:xfrm>
            <a:off x="6986735" y="4821421"/>
            <a:ext cx="1980029" cy="669414"/>
          </a:xfrm>
          <a:prstGeom prst="rect">
            <a:avLst/>
          </a:prstGeom>
          <a:noFill/>
        </p:spPr>
        <p:txBody>
          <a:bodyPr wrap="none" lIns="91440" tIns="45720" rIns="91440" bIns="45720">
            <a:spAutoFit/>
          </a:bodyPr>
          <a:lstStyle/>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色－－鲜亮的绿色，高贵的白色，与众不同！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香－－营造温馨环境，空气清净自然，与众不同！</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味－－自己的空间，自己的意境，自己的生活品味，与众不同！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荷，览百卉之英茂，无斯华之独灵！</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观千品之精华，无斯华之独秀！</a:t>
            </a:r>
            <a:endParaRPr lang="zh-CN" altLang="en-US" sz="500" b="0" cap="none" spc="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23" name="矩形 22"/>
          <p:cNvSpPr/>
          <p:nvPr/>
        </p:nvSpPr>
        <p:spPr>
          <a:xfrm>
            <a:off x="6925126" y="4513300"/>
            <a:ext cx="2568332"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出淤泥而不染 濯清涟而不妖</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8" cstate="print">
            <a:extLst>
              <a:ext uri="{BEBA8EAE-BF5A-486C-A8C5-ECC9F3942E4B}">
                <a14:imgProps xmlns:a14="http://schemas.microsoft.com/office/drawing/2010/main">
                  <a14:imgLayer r:embed="rId9">
                    <a14:imgEffect>
                      <a14:backgroundRemoval t="5723" b="89960" l="3942" r="98462">
                        <a14:foregroundMark x1="13125" y1="42771" x2="13125" y2="48193"/>
                        <a14:foregroundMark x1="19663" y1="43775" x2="16442" y2="49799"/>
                        <a14:foregroundMark x1="83558" y1="73594" x2="90865" y2="70080"/>
                        <a14:foregroundMark x1="92212" y1="70683" x2="95577" y2="69779"/>
                        <a14:foregroundMark x1="91923" y1="71988" x2="94663" y2="76707"/>
                        <a14:foregroundMark x1="34519" y1="70382" x2="34808" y2="74197"/>
                      </a14:backgroundRemoval>
                    </a14:imgEffect>
                  </a14:imgLayer>
                </a14:imgProps>
              </a:ext>
              <a:ext uri="{28A0092B-C50C-407E-A947-70E740481C1C}">
                <a14:useLocalDpi xmlns:a14="http://schemas.microsoft.com/office/drawing/2010/main" val="0"/>
              </a:ext>
            </a:extLst>
          </a:blip>
          <a:stretch>
            <a:fillRect/>
          </a:stretch>
        </p:blipFill>
        <p:spPr>
          <a:xfrm>
            <a:off x="3205096" y="4838285"/>
            <a:ext cx="3951277" cy="1892054"/>
          </a:xfrm>
          <a:prstGeom prst="rect">
            <a:avLst/>
          </a:prstGeom>
        </p:spPr>
      </p:pic>
      <p:pic>
        <p:nvPicPr>
          <p:cNvPr id="33" name="图片 32"/>
          <p:cNvPicPr>
            <a:picLocks noChangeAspect="1"/>
          </p:cNvPicPr>
          <p:nvPr/>
        </p:nvPicPr>
        <p:blipFill>
          <a:blip r:embed="rId10" cstate="print">
            <a:extLst>
              <a:ext uri="{BEBA8EAE-BF5A-486C-A8C5-ECC9F3942E4B}">
                <a14:imgProps xmlns:a14="http://schemas.microsoft.com/office/drawing/2010/main">
                  <a14:imgLayer r:embed="rId11">
                    <a14:imgEffect>
                      <a14:backgroundRemoval t="6533" b="96734" l="4211" r="97632">
                        <a14:foregroundMark x1="33289" y1="32789" x2="42368" y2="45101"/>
                        <a14:foregroundMark x1="45658" y1="52261" x2="38684" y2="53894"/>
                        <a14:foregroundMark x1="63158" y1="32035" x2="62368" y2="38442"/>
                        <a14:foregroundMark x1="62368" y1="51131" x2="69342" y2="51884"/>
                        <a14:foregroundMark x1="80132" y1="64950" x2="85132" y2="77638"/>
                        <a14:foregroundMark x1="91053" y1="69724" x2="86447" y2="64196"/>
                        <a14:foregroundMark x1="71447" y1="82035" x2="70263" y2="71734"/>
                        <a14:foregroundMark x1="71842" y1="61809" x2="65658" y2="66206"/>
                        <a14:foregroundMark x1="85132" y1="53894" x2="81053" y2="55905"/>
                        <a14:foregroundMark x1="19474" y1="68090" x2="15395" y2="66583"/>
                        <a14:foregroundMark x1="79737" y1="47864" x2="82237" y2="43593"/>
                      </a14:backgroundRemoval>
                    </a14:imgEffect>
                  </a14:imgLayer>
                </a14:imgProps>
              </a:ext>
              <a:ext uri="{28A0092B-C50C-407E-A947-70E740481C1C}">
                <a14:useLocalDpi xmlns:a14="http://schemas.microsoft.com/office/drawing/2010/main" val="0"/>
              </a:ext>
            </a:extLst>
          </a:blip>
          <a:stretch>
            <a:fillRect/>
          </a:stretch>
        </p:blipFill>
        <p:spPr>
          <a:xfrm>
            <a:off x="4113721" y="848859"/>
            <a:ext cx="1320158" cy="1382692"/>
          </a:xfrm>
          <a:prstGeom prst="rect">
            <a:avLst/>
          </a:prstGeom>
        </p:spPr>
      </p:pic>
      <p:pic>
        <p:nvPicPr>
          <p:cNvPr id="34" name="图片 3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08386" y="38340"/>
            <a:ext cx="4462272" cy="2121408"/>
          </a:xfrm>
          <a:prstGeom prst="rect">
            <a:avLst/>
          </a:prstGeom>
        </p:spPr>
      </p:pic>
      <p:sp>
        <p:nvSpPr>
          <p:cNvPr id="24" name="矩形 23"/>
          <p:cNvSpPr/>
          <p:nvPr/>
        </p:nvSpPr>
        <p:spPr>
          <a:xfrm>
            <a:off x="1" y="281526"/>
            <a:ext cx="259881" cy="1137574"/>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smtClean="0">
                <a:solidFill>
                  <a:srgbClr val="EF8884"/>
                </a:solidFill>
                <a:latin typeface="碳化硅大黑体" panose="02010601030101010101" pitchFamily="2" charset="-122"/>
                <a:ea typeface="碳化硅大黑体" panose="02010601030101010101" pitchFamily="2" charset="-122"/>
              </a:rPr>
              <a:t>企业文化</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Tree>
    <p:extLst>
      <p:ext uri="{BB962C8B-B14F-4D97-AF65-F5344CB8AC3E}">
        <p14:creationId xmlns:p14="http://schemas.microsoft.com/office/powerpoint/2010/main" val="1047546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2" cstate="print">
            <a:extLst>
              <a:ext uri="{28A0092B-C50C-407E-A947-70E740481C1C}">
                <a14:useLocalDpi xmlns:a14="http://schemas.microsoft.com/office/drawing/2010/main" val="0"/>
              </a:ext>
            </a:extLst>
          </a:blip>
          <a:srcRect t="66800"/>
          <a:stretch/>
        </p:blipFill>
        <p:spPr>
          <a:xfrm>
            <a:off x="2133600" y="5168158"/>
            <a:ext cx="10058400" cy="1689842"/>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39234" b="40387"/>
          <a:stretch/>
        </p:blipFill>
        <p:spPr>
          <a:xfrm>
            <a:off x="0" y="0"/>
            <a:ext cx="6907343" cy="3429000"/>
          </a:xfrm>
          <a:prstGeom prst="rect">
            <a:avLst/>
          </a:prstGeom>
        </p:spPr>
      </p:pic>
      <p:sp>
        <p:nvSpPr>
          <p:cNvPr id="4" name="矩形 3"/>
          <p:cNvSpPr/>
          <p:nvPr/>
        </p:nvSpPr>
        <p:spPr>
          <a:xfrm>
            <a:off x="1" y="308008"/>
            <a:ext cx="240631" cy="1111091"/>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smtClean="0">
                <a:solidFill>
                  <a:srgbClr val="EF8884"/>
                </a:solidFill>
                <a:latin typeface="碳化硅大黑体" panose="02010601030101010101" pitchFamily="2" charset="-122"/>
                <a:ea typeface="碳化硅大黑体" panose="02010601030101010101" pitchFamily="2" charset="-122"/>
              </a:rPr>
              <a:t>产品展示</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
        <p:nvSpPr>
          <p:cNvPr id="5" name="矩形 4"/>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6" name="任意多边形 5"/>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04</a:t>
            </a:r>
            <a:endParaRPr lang="zh-CN" altLang="en-US" sz="600" dirty="0">
              <a:latin typeface="+mj-lt"/>
            </a:endParaRPr>
          </a:p>
        </p:txBody>
      </p:sp>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46442" r="65" b="70499"/>
          <a:stretch/>
        </p:blipFill>
        <p:spPr>
          <a:xfrm>
            <a:off x="6805060" y="0"/>
            <a:ext cx="5380523" cy="1501541"/>
          </a:xfrm>
          <a:prstGeom prst="rect">
            <a:avLst/>
          </a:prstGeom>
        </p:spPr>
      </p:pic>
      <p:sp>
        <p:nvSpPr>
          <p:cNvPr id="7" name="矩形 6"/>
          <p:cNvSpPr/>
          <p:nvPr/>
        </p:nvSpPr>
        <p:spPr>
          <a:xfrm>
            <a:off x="1049002" y="4224285"/>
            <a:ext cx="2852063"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优质优价优良－－展现创新科技</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10" name="矩形 9"/>
          <p:cNvSpPr/>
          <p:nvPr/>
        </p:nvSpPr>
        <p:spPr>
          <a:xfrm>
            <a:off x="1212186" y="4514535"/>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1" name="矩形 10"/>
          <p:cNvSpPr/>
          <p:nvPr/>
        </p:nvSpPr>
        <p:spPr>
          <a:xfrm>
            <a:off x="1212185" y="5293955"/>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2" name="矩形 11"/>
          <p:cNvSpPr/>
          <p:nvPr/>
        </p:nvSpPr>
        <p:spPr>
          <a:xfrm>
            <a:off x="1145840" y="4572168"/>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3" name="矩形 12"/>
          <p:cNvSpPr/>
          <p:nvPr/>
        </p:nvSpPr>
        <p:spPr>
          <a:xfrm>
            <a:off x="1145840" y="5398674"/>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4" name="椭圆 13"/>
          <p:cNvSpPr/>
          <p:nvPr/>
        </p:nvSpPr>
        <p:spPr>
          <a:xfrm>
            <a:off x="3748183" y="4105013"/>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686831" y="2191574"/>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6" name="矩形 15"/>
          <p:cNvSpPr/>
          <p:nvPr/>
        </p:nvSpPr>
        <p:spPr>
          <a:xfrm>
            <a:off x="8686831" y="3506031"/>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7" name="矩形 16"/>
          <p:cNvSpPr/>
          <p:nvPr/>
        </p:nvSpPr>
        <p:spPr>
          <a:xfrm>
            <a:off x="8686831" y="4765454"/>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8" name="矩形 17"/>
          <p:cNvSpPr/>
          <p:nvPr/>
        </p:nvSpPr>
        <p:spPr>
          <a:xfrm>
            <a:off x="8686831" y="2347714"/>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9" name="矩形 18"/>
          <p:cNvSpPr/>
          <p:nvPr/>
        </p:nvSpPr>
        <p:spPr>
          <a:xfrm>
            <a:off x="8686831" y="3635806"/>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25" name="矩形 24"/>
          <p:cNvSpPr/>
          <p:nvPr/>
        </p:nvSpPr>
        <p:spPr>
          <a:xfrm>
            <a:off x="8686831" y="4923898"/>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26" name="图片 25"/>
          <p:cNvPicPr>
            <a:picLocks noChangeAspect="1"/>
          </p:cNvPicPr>
          <p:nvPr/>
        </p:nvPicPr>
        <p:blipFill>
          <a:blip r:embed="rId5">
            <a:extLst>
              <a:ext uri="{28A0092B-C50C-407E-A947-70E740481C1C}">
                <a14:useLocalDpi xmlns:a14="http://schemas.microsoft.com/office/drawing/2010/main" val="0"/>
              </a:ext>
            </a:extLst>
          </a:blip>
          <a:srcRect l="5932" t="5192" r="10211" b="2919"/>
          <a:stretch>
            <a:fillRect/>
          </a:stretch>
        </p:blipFill>
        <p:spPr>
          <a:xfrm>
            <a:off x="6952958" y="2164267"/>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rcRect l="27629" t="12004" r="30635" b="14683"/>
          <a:stretch>
            <a:fillRect/>
          </a:stretch>
        </p:blipFill>
        <p:spPr>
          <a:xfrm>
            <a:off x="6952334" y="3448518"/>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28" name="图片 27"/>
          <p:cNvPicPr>
            <a:picLocks noChangeAspect="1"/>
          </p:cNvPicPr>
          <p:nvPr/>
        </p:nvPicPr>
        <p:blipFill>
          <a:blip r:embed="rId7">
            <a:extLst>
              <a:ext uri="{28A0092B-C50C-407E-A947-70E740481C1C}">
                <a14:useLocalDpi xmlns:a14="http://schemas.microsoft.com/office/drawing/2010/main" val="0"/>
              </a:ext>
            </a:extLst>
          </a:blip>
          <a:srcRect l="2548" t="4949" r="16073" b="6274"/>
          <a:stretch>
            <a:fillRect/>
          </a:stretch>
        </p:blipFill>
        <p:spPr>
          <a:xfrm>
            <a:off x="6952334" y="4750906"/>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30" name="图片 29"/>
          <p:cNvPicPr>
            <a:picLocks noChangeAspect="1"/>
          </p:cNvPicPr>
          <p:nvPr/>
        </p:nvPicPr>
        <p:blipFill>
          <a:blip r:embed="rId6">
            <a:extLst>
              <a:ext uri="{28A0092B-C50C-407E-A947-70E740481C1C}">
                <a14:useLocalDpi xmlns:a14="http://schemas.microsoft.com/office/drawing/2010/main" val="0"/>
              </a:ext>
            </a:extLst>
          </a:blip>
          <a:srcRect l="27629" t="12004" r="30635" b="14683"/>
          <a:stretch>
            <a:fillRect/>
          </a:stretch>
        </p:blipFill>
        <p:spPr>
          <a:xfrm>
            <a:off x="1049002" y="263541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31" name="图片 30"/>
          <p:cNvPicPr>
            <a:picLocks noChangeAspect="1"/>
          </p:cNvPicPr>
          <p:nvPr/>
        </p:nvPicPr>
        <p:blipFill>
          <a:blip r:embed="rId7">
            <a:extLst>
              <a:ext uri="{28A0092B-C50C-407E-A947-70E740481C1C}">
                <a14:useLocalDpi xmlns:a14="http://schemas.microsoft.com/office/drawing/2010/main" val="0"/>
              </a:ext>
            </a:extLst>
          </a:blip>
          <a:srcRect l="2548" t="4949" r="16073" b="6274"/>
          <a:stretch>
            <a:fillRect/>
          </a:stretch>
        </p:blipFill>
        <p:spPr>
          <a:xfrm>
            <a:off x="2641797" y="2645986"/>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spTree>
    <p:extLst>
      <p:ext uri="{BB962C8B-B14F-4D97-AF65-F5344CB8AC3E}">
        <p14:creationId xmlns:p14="http://schemas.microsoft.com/office/powerpoint/2010/main" val="1835755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3552" t="38383"/>
          <a:stretch/>
        </p:blipFill>
        <p:spPr>
          <a:xfrm rot="5400000">
            <a:off x="8478882" y="2460034"/>
            <a:ext cx="6211250" cy="1291187"/>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5303" t="24676" r="61237" b="19931"/>
          <a:stretch/>
        </p:blipFill>
        <p:spPr>
          <a:xfrm>
            <a:off x="1155699" y="1822450"/>
            <a:ext cx="4540393" cy="3803650"/>
          </a:xfrm>
          <a:prstGeom prst="rect">
            <a:avLst/>
          </a:prstGeom>
        </p:spPr>
      </p:pic>
      <p:sp>
        <p:nvSpPr>
          <p:cNvPr id="7" name="矩形 6"/>
          <p:cNvSpPr/>
          <p:nvPr/>
        </p:nvSpPr>
        <p:spPr>
          <a:xfrm>
            <a:off x="3007270" y="2791093"/>
            <a:ext cx="1011816" cy="1107996"/>
          </a:xfrm>
          <a:prstGeom prst="rect">
            <a:avLst/>
          </a:prstGeom>
          <a:noFill/>
        </p:spPr>
        <p:txBody>
          <a:bodyPr wrap="none" lIns="91440" tIns="45720" rIns="91440" bIns="45720">
            <a:spAutoFit/>
          </a:bodyPr>
          <a:lstStyle/>
          <a:p>
            <a:pPr algn="ctr"/>
            <a:r>
              <a:rPr lang="zh-CN" altLang="en-US" sz="6600" b="0" cap="none" spc="0" dirty="0" smtClean="0">
                <a:ln w="0"/>
                <a:solidFill>
                  <a:srgbClr val="181717"/>
                </a:solidFill>
                <a:latin typeface="叶根友刀锋黑草1.01" panose="02010601030101010101" pitchFamily="2" charset="-122"/>
                <a:ea typeface="叶根友刀锋黑草1.01" panose="02010601030101010101" pitchFamily="2" charset="-122"/>
              </a:rPr>
              <a:t>美</a:t>
            </a:r>
            <a:endParaRPr lang="zh-CN" altLang="en-US" sz="6600" b="0" cap="none" spc="0" dirty="0">
              <a:ln w="0"/>
              <a:solidFill>
                <a:srgbClr val="181717"/>
              </a:solidFill>
              <a:latin typeface="叶根友刀锋黑草1.01" panose="02010601030101010101" pitchFamily="2" charset="-122"/>
              <a:ea typeface="叶根友刀锋黑草1.01" panose="02010601030101010101" pitchFamily="2" charset="-122"/>
            </a:endParaRPr>
          </a:p>
        </p:txBody>
      </p:sp>
      <p:pic>
        <p:nvPicPr>
          <p:cNvPr id="8" name="图片 7"/>
          <p:cNvPicPr>
            <a:picLocks noChangeAspect="1"/>
          </p:cNvPicPr>
          <p:nvPr/>
        </p:nvPicPr>
        <p:blipFill>
          <a:blip r:embed="rId4" cstate="print">
            <a:biLevel thresh="75000"/>
            <a:extLst>
              <a:ext uri="{BEBA8EAE-BF5A-486C-A8C5-ECC9F3942E4B}">
                <a14:imgProps xmlns:a14="http://schemas.microsoft.com/office/drawing/2010/main">
                  <a14:imgLayer r:embed="rId5">
                    <a14:imgEffect>
                      <a14:backgroundRemoval t="10000" b="90000" l="10000" r="9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804559" y="2950388"/>
            <a:ext cx="285895" cy="285078"/>
          </a:xfrm>
          <a:prstGeom prst="rect">
            <a:avLst/>
          </a:prstGeom>
        </p:spPr>
      </p:pic>
      <p:sp>
        <p:nvSpPr>
          <p:cNvPr id="9" name="矩形 8"/>
          <p:cNvSpPr/>
          <p:nvPr/>
        </p:nvSpPr>
        <p:spPr>
          <a:xfrm>
            <a:off x="6493381" y="2498705"/>
            <a:ext cx="2852063"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优质优价优良－－展现创新科技</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10" name="矩形 9"/>
          <p:cNvSpPr/>
          <p:nvPr/>
        </p:nvSpPr>
        <p:spPr>
          <a:xfrm>
            <a:off x="6656565" y="2788955"/>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1" name="矩形 10"/>
          <p:cNvSpPr/>
          <p:nvPr/>
        </p:nvSpPr>
        <p:spPr>
          <a:xfrm>
            <a:off x="6656564" y="3568375"/>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2" name="矩形 11"/>
          <p:cNvSpPr/>
          <p:nvPr/>
        </p:nvSpPr>
        <p:spPr>
          <a:xfrm>
            <a:off x="6590219" y="2846588"/>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3" name="矩形 12"/>
          <p:cNvSpPr/>
          <p:nvPr/>
        </p:nvSpPr>
        <p:spPr>
          <a:xfrm>
            <a:off x="6590219" y="3673094"/>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4" name="椭圆 13"/>
          <p:cNvSpPr/>
          <p:nvPr/>
        </p:nvSpPr>
        <p:spPr>
          <a:xfrm>
            <a:off x="9192562" y="2379433"/>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 y="308008"/>
            <a:ext cx="240631" cy="1111091"/>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smtClean="0">
                <a:solidFill>
                  <a:srgbClr val="EF8884"/>
                </a:solidFill>
                <a:latin typeface="碳化硅大黑体" panose="02010601030101010101" pitchFamily="2" charset="-122"/>
                <a:ea typeface="碳化硅大黑体" panose="02010601030101010101" pitchFamily="2" charset="-122"/>
              </a:rPr>
              <a:t>产品展示</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
        <p:nvSpPr>
          <p:cNvPr id="16" name="矩形 15"/>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17" name="任意多边形 16"/>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05</a:t>
            </a:r>
            <a:endParaRPr lang="zh-CN" altLang="en-US" sz="600" dirty="0">
              <a:latin typeface="+mj-lt"/>
            </a:endParaRPr>
          </a:p>
        </p:txBody>
      </p:sp>
    </p:spTree>
    <p:extLst>
      <p:ext uri="{BB962C8B-B14F-4D97-AF65-F5344CB8AC3E}">
        <p14:creationId xmlns:p14="http://schemas.microsoft.com/office/powerpoint/2010/main" val="624297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21" y="1"/>
            <a:ext cx="12219821" cy="68580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21" y="651984"/>
            <a:ext cx="12264271" cy="6206016"/>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4700" y="2949234"/>
            <a:ext cx="10058400" cy="4228233"/>
          </a:xfrm>
          <a:prstGeom prst="rect">
            <a:avLst/>
          </a:prstGeom>
        </p:spPr>
      </p:pic>
      <p:sp>
        <p:nvSpPr>
          <p:cNvPr id="5" name="矩形 4"/>
          <p:cNvSpPr/>
          <p:nvPr/>
        </p:nvSpPr>
        <p:spPr>
          <a:xfrm>
            <a:off x="1" y="308008"/>
            <a:ext cx="240631" cy="1111091"/>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smtClean="0">
                <a:solidFill>
                  <a:srgbClr val="EF8884"/>
                </a:solidFill>
                <a:latin typeface="碳化硅大黑体" panose="02010601030101010101" pitchFamily="2" charset="-122"/>
                <a:ea typeface="碳化硅大黑体" panose="02010601030101010101" pitchFamily="2" charset="-122"/>
              </a:rPr>
              <a:t>产品展示</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
        <p:nvSpPr>
          <p:cNvPr id="6" name="矩形 5"/>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7" name="任意多边形 6"/>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06</a:t>
            </a:r>
            <a:endParaRPr lang="zh-CN" altLang="en-US" sz="600" dirty="0">
              <a:latin typeface="+mj-lt"/>
            </a:endParaRPr>
          </a:p>
        </p:txBody>
      </p:sp>
      <p:sp>
        <p:nvSpPr>
          <p:cNvPr id="8" name="矩形 7"/>
          <p:cNvSpPr/>
          <p:nvPr/>
        </p:nvSpPr>
        <p:spPr>
          <a:xfrm>
            <a:off x="1222406" y="3612158"/>
            <a:ext cx="1008609" cy="1107996"/>
          </a:xfrm>
          <a:prstGeom prst="rect">
            <a:avLst/>
          </a:prstGeom>
          <a:noFill/>
        </p:spPr>
        <p:txBody>
          <a:bodyPr wrap="none" lIns="91440" tIns="45720" rIns="91440" bIns="45720">
            <a:spAutoFit/>
          </a:bodyPr>
          <a:lstStyle/>
          <a:p>
            <a:pPr algn="ctr"/>
            <a:r>
              <a:rPr lang="zh-CN" altLang="en-US" sz="6600" dirty="0">
                <a:ln w="0"/>
                <a:solidFill>
                  <a:srgbClr val="181717"/>
                </a:solidFill>
                <a:latin typeface="叶根友刀锋黑草1.01" panose="02010601030101010101" pitchFamily="2" charset="-122"/>
                <a:ea typeface="叶根友刀锋黑草1.01" panose="02010601030101010101" pitchFamily="2" charset="-122"/>
              </a:rPr>
              <a:t>山</a:t>
            </a:r>
            <a:endParaRPr lang="zh-CN" altLang="en-US" sz="6600" b="0" cap="none" spc="0" dirty="0">
              <a:ln w="0"/>
              <a:solidFill>
                <a:srgbClr val="181717"/>
              </a:solidFill>
              <a:latin typeface="叶根友刀锋黑草1.01" panose="02010601030101010101" pitchFamily="2" charset="-122"/>
              <a:ea typeface="叶根友刀锋黑草1.01" panose="02010601030101010101" pitchFamily="2" charset="-122"/>
            </a:endParaRPr>
          </a:p>
        </p:txBody>
      </p:sp>
      <p:pic>
        <p:nvPicPr>
          <p:cNvPr id="9" name="图片 8"/>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136626" y="3622047"/>
            <a:ext cx="285895" cy="285078"/>
          </a:xfrm>
          <a:prstGeom prst="rect">
            <a:avLst/>
          </a:prstGeom>
        </p:spPr>
      </p:pic>
      <p:sp>
        <p:nvSpPr>
          <p:cNvPr id="10" name="矩形 9"/>
          <p:cNvSpPr/>
          <p:nvPr/>
        </p:nvSpPr>
        <p:spPr>
          <a:xfrm>
            <a:off x="2075562" y="3841723"/>
            <a:ext cx="825867" cy="415498"/>
          </a:xfrm>
          <a:prstGeom prst="rect">
            <a:avLst/>
          </a:prstGeom>
          <a:noFill/>
        </p:spPr>
        <p:txBody>
          <a:bodyPr wrap="none" lIns="91440" tIns="45720" rIns="91440" bIns="45720">
            <a:spAutoFit/>
          </a:bodyPr>
          <a:lstStyle/>
          <a:p>
            <a:pPr algn="dist">
              <a:lnSpc>
                <a:spcPct val="150000"/>
              </a:lnSpc>
            </a:pPr>
            <a:r>
              <a:rPr lang="zh-CN" altLang="en-US" sz="1400" b="0" cap="none" spc="-150" dirty="0" smtClean="0">
                <a:ln w="0"/>
                <a:solidFill>
                  <a:srgbClr val="E3322B"/>
                </a:solidFill>
                <a:latin typeface="方正中等线简体" panose="03000509000000000000" pitchFamily="65" charset="-122"/>
                <a:ea typeface="方正中等线简体" panose="03000509000000000000" pitchFamily="65" charset="-122"/>
              </a:rPr>
              <a:t>公司理念</a:t>
            </a:r>
            <a:endParaRPr lang="zh-CN" altLang="en-US" sz="1400" b="0" cap="none" spc="-150" dirty="0">
              <a:ln w="0"/>
              <a:solidFill>
                <a:srgbClr val="E3322B"/>
              </a:solidFill>
              <a:latin typeface="方正中等线简体" panose="03000509000000000000" pitchFamily="65" charset="-122"/>
              <a:ea typeface="方正中等线简体" panose="03000509000000000000" pitchFamily="65" charset="-122"/>
            </a:endParaRPr>
          </a:p>
        </p:txBody>
      </p:sp>
      <p:sp>
        <p:nvSpPr>
          <p:cNvPr id="11" name="矩形 10"/>
          <p:cNvSpPr/>
          <p:nvPr/>
        </p:nvSpPr>
        <p:spPr>
          <a:xfrm>
            <a:off x="2730073" y="3841723"/>
            <a:ext cx="1277914" cy="415498"/>
          </a:xfrm>
          <a:prstGeom prst="rect">
            <a:avLst/>
          </a:prstGeom>
          <a:noFill/>
        </p:spPr>
        <p:txBody>
          <a:bodyPr wrap="none" lIns="91440" tIns="45720" rIns="91440" bIns="45720">
            <a:spAutoFit/>
          </a:bodyPr>
          <a:lstStyle/>
          <a:p>
            <a:pPr algn="dist">
              <a:lnSpc>
                <a:spcPct val="150000"/>
              </a:lnSpc>
            </a:pPr>
            <a:r>
              <a:rPr lang="en-US" altLang="zh-CN" sz="1400" b="0" cap="none" dirty="0" smtClean="0">
                <a:ln w="0"/>
                <a:latin typeface="方正中等线简体" panose="03000509000000000000" pitchFamily="65" charset="-122"/>
                <a:ea typeface="方正中等线简体" panose="03000509000000000000" pitchFamily="65" charset="-122"/>
              </a:rPr>
              <a:t>Enter you text</a:t>
            </a:r>
            <a:endParaRPr lang="zh-CN" altLang="en-US" sz="1400" b="0" cap="none" dirty="0">
              <a:ln w="0"/>
              <a:latin typeface="方正中等线简体" panose="03000509000000000000" pitchFamily="65" charset="-122"/>
              <a:ea typeface="方正中等线简体" panose="03000509000000000000" pitchFamily="65" charset="-122"/>
            </a:endParaRPr>
          </a:p>
        </p:txBody>
      </p:sp>
      <p:sp>
        <p:nvSpPr>
          <p:cNvPr id="12" name="椭圆 11"/>
          <p:cNvSpPr/>
          <p:nvPr/>
        </p:nvSpPr>
        <p:spPr>
          <a:xfrm>
            <a:off x="3931546" y="3930207"/>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09935" y="4486786"/>
            <a:ext cx="1980029" cy="669414"/>
          </a:xfrm>
          <a:prstGeom prst="rect">
            <a:avLst/>
          </a:prstGeom>
          <a:noFill/>
        </p:spPr>
        <p:txBody>
          <a:bodyPr wrap="none" lIns="91440" tIns="45720" rIns="91440" bIns="45720">
            <a:spAutoFit/>
          </a:bodyPr>
          <a:lstStyle/>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色－－鲜亮的绿色，高贵的白色，与众不同！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香－－营造温馨环境，空气清净自然，与众不同！</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味－－自己的空间，自己的意境，自己的生活品味，与众不同！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荷，览百卉之英茂，无斯华之独灵！</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观千品之精华，无斯华之独秀！</a:t>
            </a:r>
            <a:endParaRPr lang="zh-CN" altLang="en-US" sz="500" b="0" cap="none" spc="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4" name="矩形 13"/>
          <p:cNvSpPr/>
          <p:nvPr/>
        </p:nvSpPr>
        <p:spPr>
          <a:xfrm>
            <a:off x="2048326" y="4178665"/>
            <a:ext cx="2568332"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出淤泥而不染 濯清涟而不妖</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15" name="矩形 14"/>
          <p:cNvSpPr/>
          <p:nvPr/>
        </p:nvSpPr>
        <p:spPr>
          <a:xfrm>
            <a:off x="8025524" y="1011788"/>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6" name="矩形 15"/>
          <p:cNvSpPr/>
          <p:nvPr/>
        </p:nvSpPr>
        <p:spPr>
          <a:xfrm>
            <a:off x="8025524" y="2609245"/>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8" name="矩形 17"/>
          <p:cNvSpPr/>
          <p:nvPr/>
        </p:nvSpPr>
        <p:spPr>
          <a:xfrm>
            <a:off x="8025524" y="1167928"/>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9" name="矩形 18"/>
          <p:cNvSpPr/>
          <p:nvPr/>
        </p:nvSpPr>
        <p:spPr>
          <a:xfrm>
            <a:off x="8025524" y="2739020"/>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21" name="图片 20"/>
          <p:cNvPicPr>
            <a:picLocks noChangeAspect="1"/>
          </p:cNvPicPr>
          <p:nvPr/>
        </p:nvPicPr>
        <p:blipFill>
          <a:blip r:embed="rId7">
            <a:extLst>
              <a:ext uri="{28A0092B-C50C-407E-A947-70E740481C1C}">
                <a14:useLocalDpi xmlns:a14="http://schemas.microsoft.com/office/drawing/2010/main" val="0"/>
              </a:ext>
            </a:extLst>
          </a:blip>
          <a:srcRect l="5932" t="5192" r="10211" b="2919"/>
          <a:stretch>
            <a:fillRect/>
          </a:stretch>
        </p:blipFill>
        <p:spPr>
          <a:xfrm>
            <a:off x="6291651" y="984481"/>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22" name="图片 21"/>
          <p:cNvPicPr>
            <a:picLocks noChangeAspect="1"/>
          </p:cNvPicPr>
          <p:nvPr/>
        </p:nvPicPr>
        <p:blipFill>
          <a:blip r:embed="rId8">
            <a:extLst>
              <a:ext uri="{28A0092B-C50C-407E-A947-70E740481C1C}">
                <a14:useLocalDpi xmlns:a14="http://schemas.microsoft.com/office/drawing/2010/main" val="0"/>
              </a:ext>
            </a:extLst>
          </a:blip>
          <a:srcRect l="27629" t="12004" r="30635" b="14683"/>
          <a:stretch>
            <a:fillRect/>
          </a:stretch>
        </p:blipFill>
        <p:spPr>
          <a:xfrm>
            <a:off x="6291027" y="255173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spTree>
    <p:extLst>
      <p:ext uri="{BB962C8B-B14F-4D97-AF65-F5344CB8AC3E}">
        <p14:creationId xmlns:p14="http://schemas.microsoft.com/office/powerpoint/2010/main" val="5168644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2"/>
          <a:stretch>
            <a:fillRect/>
          </a:stretch>
        </p:blipFill>
        <p:spPr>
          <a:xfrm>
            <a:off x="1328" y="3845"/>
            <a:ext cx="9637972" cy="6865778"/>
          </a:xfrm>
          <a:prstGeom prst="rect">
            <a:avLst/>
          </a:prstGeom>
        </p:spPr>
      </p:pic>
      <p:pic>
        <p:nvPicPr>
          <p:cNvPr id="5" name="图片 4"/>
          <p:cNvPicPr>
            <a:picLocks noChangeAspect="1"/>
          </p:cNvPicPr>
          <p:nvPr/>
        </p:nvPicPr>
        <p:blipFill>
          <a:blip r:embed="rId3"/>
          <a:stretch>
            <a:fillRect/>
          </a:stretch>
        </p:blipFill>
        <p:spPr>
          <a:xfrm>
            <a:off x="9258272" y="3850104"/>
            <a:ext cx="2933727" cy="3007895"/>
          </a:xfrm>
          <a:prstGeom prst="rect">
            <a:avLst/>
          </a:prstGeom>
        </p:spPr>
      </p:pic>
      <p:pic>
        <p:nvPicPr>
          <p:cNvPr id="6" name="图片 5"/>
          <p:cNvPicPr>
            <a:picLocks noChangeAspect="1"/>
          </p:cNvPicPr>
          <p:nvPr/>
        </p:nvPicPr>
        <p:blipFill>
          <a:blip r:embed="rId4"/>
          <a:stretch>
            <a:fillRect/>
          </a:stretch>
        </p:blipFill>
        <p:spPr>
          <a:xfrm>
            <a:off x="6615934" y="71053"/>
            <a:ext cx="3023366" cy="1237281"/>
          </a:xfrm>
          <a:prstGeom prst="rect">
            <a:avLst/>
          </a:prstGeom>
        </p:spPr>
      </p:pic>
      <p:sp>
        <p:nvSpPr>
          <p:cNvPr id="7" name="矩形 6"/>
          <p:cNvSpPr/>
          <p:nvPr/>
        </p:nvSpPr>
        <p:spPr>
          <a:xfrm>
            <a:off x="2958371" y="1835439"/>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8" name="矩形 7"/>
          <p:cNvSpPr/>
          <p:nvPr/>
        </p:nvSpPr>
        <p:spPr>
          <a:xfrm>
            <a:off x="2958371" y="3149896"/>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9" name="矩形 8"/>
          <p:cNvSpPr/>
          <p:nvPr/>
        </p:nvSpPr>
        <p:spPr>
          <a:xfrm>
            <a:off x="2958371" y="4409319"/>
            <a:ext cx="639233" cy="11006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00" dirty="0" smtClean="0">
                <a:solidFill>
                  <a:srgbClr val="222121"/>
                </a:solidFill>
                <a:latin typeface="方正黑体简体" panose="02010601030101010101" pitchFamily="2" charset="-122"/>
                <a:ea typeface="方正黑体简体" panose="02010601030101010101" pitchFamily="2" charset="-122"/>
              </a:rPr>
              <a:t>此处键入文字</a:t>
            </a:r>
            <a:endParaRPr lang="zh-CN" altLang="en-US" sz="500" dirty="0">
              <a:solidFill>
                <a:srgbClr val="222121"/>
              </a:solidFill>
              <a:latin typeface="方正黑体简体" panose="02010601030101010101" pitchFamily="2" charset="-122"/>
              <a:ea typeface="方正黑体简体" panose="02010601030101010101" pitchFamily="2" charset="-122"/>
            </a:endParaRPr>
          </a:p>
        </p:txBody>
      </p:sp>
      <p:sp>
        <p:nvSpPr>
          <p:cNvPr id="10" name="矩形 9"/>
          <p:cNvSpPr/>
          <p:nvPr/>
        </p:nvSpPr>
        <p:spPr>
          <a:xfrm>
            <a:off x="2958371" y="1991579"/>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1" name="矩形 10"/>
          <p:cNvSpPr/>
          <p:nvPr/>
        </p:nvSpPr>
        <p:spPr>
          <a:xfrm>
            <a:off x="2958371" y="3279671"/>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12" name="矩形 11"/>
          <p:cNvSpPr/>
          <p:nvPr/>
        </p:nvSpPr>
        <p:spPr>
          <a:xfrm>
            <a:off x="2958371" y="4567763"/>
            <a:ext cx="3137629" cy="669414"/>
          </a:xfrm>
          <a:prstGeom prst="rect">
            <a:avLst/>
          </a:prstGeom>
          <a:noFill/>
        </p:spPr>
        <p:txBody>
          <a:bodyPr wrap="square" lIns="91440" tIns="45720" rIns="91440" bIns="45720">
            <a:spAutoFit/>
          </a:bodyPr>
          <a:lstStyle/>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此处键入公司简介此处键入公司简介此处键入公司简介此处键入公司简介此处键入公司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此处键入</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简介公司简介</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a:t>
            </a:r>
            <a:r>
              <a:rPr lang="zh-CN" altLang="zh-CN" sz="500" dirty="0" smtClean="0">
                <a:ln w="0"/>
                <a:solidFill>
                  <a:srgbClr val="5F5F5F"/>
                </a:solidFill>
                <a:latin typeface="方正中等线简体" panose="03000509000000000000" pitchFamily="65" charset="-122"/>
                <a:ea typeface="方正中等线简体" panose="03000509000000000000" pitchFamily="65" charset="-122"/>
              </a:rPr>
              <a:t>简介</a:t>
            </a:r>
            <a:r>
              <a:rPr lang="zh-CN" altLang="zh-CN" sz="500" dirty="0">
                <a:ln w="0"/>
                <a:solidFill>
                  <a:srgbClr val="5F5F5F"/>
                </a:solidFill>
                <a:latin typeface="方正中等线简体" panose="03000509000000000000" pitchFamily="65" charset="-122"/>
                <a:ea typeface="方正中等线简体" panose="03000509000000000000" pitchFamily="65" charset="-122"/>
              </a:rPr>
              <a:t>此处键入公司简介</a:t>
            </a:r>
            <a:endParaRPr lang="zh-CN" altLang="en-US" sz="500" dirty="0">
              <a:ln w="0"/>
              <a:solidFill>
                <a:srgbClr val="5F5F5F"/>
              </a:solidFill>
              <a:latin typeface="方正中等线简体" panose="03000509000000000000" pitchFamily="65" charset="-122"/>
              <a:ea typeface="方正中等线简体" panose="03000509000000000000" pitchFamily="65" charset="-122"/>
            </a:endParaRPr>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rcRect l="5932" t="5192" r="10211" b="2919"/>
          <a:stretch>
            <a:fillRect/>
          </a:stretch>
        </p:blipFill>
        <p:spPr>
          <a:xfrm>
            <a:off x="1224498" y="1808132"/>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rcRect l="27629" t="12004" r="30635" b="14683"/>
          <a:stretch>
            <a:fillRect/>
          </a:stretch>
        </p:blipFill>
        <p:spPr>
          <a:xfrm>
            <a:off x="1223874" y="3092383"/>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rcRect l="2548" t="4949" r="16073" b="6274"/>
          <a:stretch>
            <a:fillRect/>
          </a:stretch>
        </p:blipFill>
        <p:spPr>
          <a:xfrm>
            <a:off x="1223874" y="4394771"/>
            <a:ext cx="1557086" cy="1137486"/>
          </a:xfrm>
          <a:custGeom>
            <a:avLst/>
            <a:gdLst>
              <a:gd name="connsiteX0" fmla="*/ 107686 w 1557086"/>
              <a:gd name="connsiteY0" fmla="*/ 0 h 1137486"/>
              <a:gd name="connsiteX1" fmla="*/ 1449400 w 1557086"/>
              <a:gd name="connsiteY1" fmla="*/ 0 h 1137486"/>
              <a:gd name="connsiteX2" fmla="*/ 1557086 w 1557086"/>
              <a:gd name="connsiteY2" fmla="*/ 107686 h 1137486"/>
              <a:gd name="connsiteX3" fmla="*/ 1557086 w 1557086"/>
              <a:gd name="connsiteY3" fmla="*/ 1029800 h 1137486"/>
              <a:gd name="connsiteX4" fmla="*/ 1449400 w 1557086"/>
              <a:gd name="connsiteY4" fmla="*/ 1137486 h 1137486"/>
              <a:gd name="connsiteX5" fmla="*/ 107686 w 1557086"/>
              <a:gd name="connsiteY5" fmla="*/ 1137486 h 1137486"/>
              <a:gd name="connsiteX6" fmla="*/ 0 w 1557086"/>
              <a:gd name="connsiteY6" fmla="*/ 1029800 h 1137486"/>
              <a:gd name="connsiteX7" fmla="*/ 0 w 1557086"/>
              <a:gd name="connsiteY7" fmla="*/ 107686 h 1137486"/>
              <a:gd name="connsiteX8" fmla="*/ 107686 w 1557086"/>
              <a:gd name="connsiteY8" fmla="*/ 0 h 113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086" h="1137486">
                <a:moveTo>
                  <a:pt x="107686" y="0"/>
                </a:moveTo>
                <a:lnTo>
                  <a:pt x="1449400" y="0"/>
                </a:lnTo>
                <a:cubicBezTo>
                  <a:pt x="1508873" y="0"/>
                  <a:pt x="1557086" y="48213"/>
                  <a:pt x="1557086" y="107686"/>
                </a:cubicBezTo>
                <a:lnTo>
                  <a:pt x="1557086" y="1029800"/>
                </a:lnTo>
                <a:cubicBezTo>
                  <a:pt x="1557086" y="1089273"/>
                  <a:pt x="1508873" y="1137486"/>
                  <a:pt x="1449400" y="1137486"/>
                </a:cubicBezTo>
                <a:lnTo>
                  <a:pt x="107686" y="1137486"/>
                </a:lnTo>
                <a:cubicBezTo>
                  <a:pt x="48213" y="1137486"/>
                  <a:pt x="0" y="1089273"/>
                  <a:pt x="0" y="1029800"/>
                </a:cubicBezTo>
                <a:lnTo>
                  <a:pt x="0" y="107686"/>
                </a:lnTo>
                <a:cubicBezTo>
                  <a:pt x="0" y="48213"/>
                  <a:pt x="48213" y="0"/>
                  <a:pt x="107686" y="0"/>
                </a:cubicBezTo>
                <a:close/>
              </a:path>
            </a:pathLst>
          </a:custGeom>
        </p:spPr>
      </p:pic>
      <p:sp>
        <p:nvSpPr>
          <p:cNvPr id="23" name="矩形 22"/>
          <p:cNvSpPr/>
          <p:nvPr/>
        </p:nvSpPr>
        <p:spPr>
          <a:xfrm>
            <a:off x="7783372" y="2614900"/>
            <a:ext cx="1011816" cy="1107996"/>
          </a:xfrm>
          <a:prstGeom prst="rect">
            <a:avLst/>
          </a:prstGeom>
          <a:noFill/>
        </p:spPr>
        <p:txBody>
          <a:bodyPr wrap="none" lIns="91440" tIns="45720" rIns="91440" bIns="45720">
            <a:spAutoFit/>
          </a:bodyPr>
          <a:lstStyle/>
          <a:p>
            <a:pPr algn="ctr"/>
            <a:r>
              <a:rPr lang="zh-CN" altLang="en-US" sz="6600" b="0" cap="none" spc="0" dirty="0" smtClean="0">
                <a:ln w="0"/>
                <a:solidFill>
                  <a:srgbClr val="181717"/>
                </a:solidFill>
                <a:latin typeface="叶根友刀锋黑草1.01" panose="02010601030101010101" pitchFamily="2" charset="-122"/>
                <a:ea typeface="叶根友刀锋黑草1.01" panose="02010601030101010101" pitchFamily="2" charset="-122"/>
              </a:rPr>
              <a:t>梅</a:t>
            </a:r>
            <a:endParaRPr lang="zh-CN" altLang="en-US" sz="6600" b="0" cap="none" spc="0" dirty="0">
              <a:ln w="0"/>
              <a:solidFill>
                <a:srgbClr val="181717"/>
              </a:solidFill>
              <a:latin typeface="叶根友刀锋黑草1.01" panose="02010601030101010101" pitchFamily="2" charset="-122"/>
              <a:ea typeface="叶根友刀锋黑草1.01" panose="02010601030101010101" pitchFamily="2" charset="-122"/>
            </a:endParaRPr>
          </a:p>
        </p:txBody>
      </p:sp>
      <p:pic>
        <p:nvPicPr>
          <p:cNvPr id="24" name="图片 23"/>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0000" l="10000" r="9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699195" y="2624789"/>
            <a:ext cx="285895" cy="285078"/>
          </a:xfrm>
          <a:prstGeom prst="rect">
            <a:avLst/>
          </a:prstGeom>
        </p:spPr>
      </p:pic>
      <p:sp>
        <p:nvSpPr>
          <p:cNvPr id="25" name="矩形 24"/>
          <p:cNvSpPr/>
          <p:nvPr/>
        </p:nvSpPr>
        <p:spPr>
          <a:xfrm>
            <a:off x="8638131" y="2844465"/>
            <a:ext cx="825867" cy="415498"/>
          </a:xfrm>
          <a:prstGeom prst="rect">
            <a:avLst/>
          </a:prstGeom>
          <a:noFill/>
        </p:spPr>
        <p:txBody>
          <a:bodyPr wrap="none" lIns="91440" tIns="45720" rIns="91440" bIns="45720">
            <a:spAutoFit/>
          </a:bodyPr>
          <a:lstStyle/>
          <a:p>
            <a:pPr algn="dist">
              <a:lnSpc>
                <a:spcPct val="150000"/>
              </a:lnSpc>
            </a:pPr>
            <a:r>
              <a:rPr lang="zh-CN" altLang="en-US" sz="1400" b="0" cap="none" spc="-150" dirty="0" smtClean="0">
                <a:ln w="0"/>
                <a:solidFill>
                  <a:srgbClr val="E3322B"/>
                </a:solidFill>
                <a:latin typeface="方正中等线简体" panose="03000509000000000000" pitchFamily="65" charset="-122"/>
                <a:ea typeface="方正中等线简体" panose="03000509000000000000" pitchFamily="65" charset="-122"/>
              </a:rPr>
              <a:t>公司理念</a:t>
            </a:r>
            <a:endParaRPr lang="zh-CN" altLang="en-US" sz="1400" b="0" cap="none" spc="-150" dirty="0">
              <a:ln w="0"/>
              <a:solidFill>
                <a:srgbClr val="E3322B"/>
              </a:solidFill>
              <a:latin typeface="方正中等线简体" panose="03000509000000000000" pitchFamily="65" charset="-122"/>
              <a:ea typeface="方正中等线简体" panose="03000509000000000000" pitchFamily="65" charset="-122"/>
            </a:endParaRPr>
          </a:p>
        </p:txBody>
      </p:sp>
      <p:sp>
        <p:nvSpPr>
          <p:cNvPr id="26" name="矩形 25"/>
          <p:cNvSpPr/>
          <p:nvPr/>
        </p:nvSpPr>
        <p:spPr>
          <a:xfrm>
            <a:off x="9292642" y="2844465"/>
            <a:ext cx="1277914" cy="415498"/>
          </a:xfrm>
          <a:prstGeom prst="rect">
            <a:avLst/>
          </a:prstGeom>
          <a:noFill/>
        </p:spPr>
        <p:txBody>
          <a:bodyPr wrap="none" lIns="91440" tIns="45720" rIns="91440" bIns="45720">
            <a:spAutoFit/>
          </a:bodyPr>
          <a:lstStyle/>
          <a:p>
            <a:pPr algn="dist">
              <a:lnSpc>
                <a:spcPct val="150000"/>
              </a:lnSpc>
            </a:pPr>
            <a:r>
              <a:rPr lang="en-US" altLang="zh-CN" sz="1400" b="0" cap="none" dirty="0" smtClean="0">
                <a:ln w="0"/>
                <a:latin typeface="方正中等线简体" panose="03000509000000000000" pitchFamily="65" charset="-122"/>
                <a:ea typeface="方正中等线简体" panose="03000509000000000000" pitchFamily="65" charset="-122"/>
              </a:rPr>
              <a:t>Enter you text</a:t>
            </a:r>
            <a:endParaRPr lang="zh-CN" altLang="en-US" sz="1400" b="0" cap="none" dirty="0">
              <a:ln w="0"/>
              <a:latin typeface="方正中等线简体" panose="03000509000000000000" pitchFamily="65" charset="-122"/>
              <a:ea typeface="方正中等线简体" panose="03000509000000000000" pitchFamily="65" charset="-122"/>
            </a:endParaRPr>
          </a:p>
        </p:txBody>
      </p:sp>
      <p:sp>
        <p:nvSpPr>
          <p:cNvPr id="27" name="椭圆 26"/>
          <p:cNvSpPr/>
          <p:nvPr/>
        </p:nvSpPr>
        <p:spPr>
          <a:xfrm>
            <a:off x="10494115" y="2932949"/>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8672504" y="3489528"/>
            <a:ext cx="1980029" cy="669414"/>
          </a:xfrm>
          <a:prstGeom prst="rect">
            <a:avLst/>
          </a:prstGeom>
          <a:noFill/>
        </p:spPr>
        <p:txBody>
          <a:bodyPr wrap="none" lIns="91440" tIns="45720" rIns="91440" bIns="45720">
            <a:spAutoFit/>
          </a:bodyPr>
          <a:lstStyle/>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色－－鲜亮的绿色，高贵的白色，与众不同！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香－－营造温馨环境，空气清净自然，与众不同！</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b="0" cap="none" spc="0" dirty="0" smtClean="0">
                <a:ln w="0"/>
                <a:solidFill>
                  <a:srgbClr val="5F5F5F"/>
                </a:solidFill>
                <a:latin typeface="方正中等线简体" panose="03000509000000000000" pitchFamily="65" charset="-122"/>
                <a:ea typeface="方正中等线简体" panose="03000509000000000000" pitchFamily="65" charset="-122"/>
              </a:rPr>
              <a:t>味－－自己的空间，自己的意境，自己的生活品味，与众不同！</a:t>
            </a:r>
            <a:endParaRPr lang="en-US" altLang="zh-CN" sz="500" b="0" cap="none" spc="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荷，览百卉之英茂，无斯华之独灵！</a:t>
            </a:r>
            <a:endParaRPr lang="en-US" altLang="zh-CN" sz="500" dirty="0" smtClean="0">
              <a:ln w="0"/>
              <a:solidFill>
                <a:srgbClr val="5F5F5F"/>
              </a:solidFill>
              <a:latin typeface="方正中等线简体" panose="03000509000000000000" pitchFamily="65" charset="-122"/>
              <a:ea typeface="方正中等线简体" panose="03000509000000000000" pitchFamily="65" charset="-122"/>
            </a:endParaRPr>
          </a:p>
          <a:p>
            <a:pPr>
              <a:lnSpc>
                <a:spcPct val="150000"/>
              </a:lnSpc>
            </a:pPr>
            <a:r>
              <a:rPr lang="zh-CN" altLang="en-US" sz="500" dirty="0" smtClean="0">
                <a:ln w="0"/>
                <a:solidFill>
                  <a:srgbClr val="5F5F5F"/>
                </a:solidFill>
                <a:latin typeface="方正中等线简体" panose="03000509000000000000" pitchFamily="65" charset="-122"/>
                <a:ea typeface="方正中等线简体" panose="03000509000000000000" pitchFamily="65" charset="-122"/>
              </a:rPr>
              <a:t>观千品之精华，无斯华之独秀！</a:t>
            </a:r>
            <a:endParaRPr lang="zh-CN" altLang="en-US" sz="500" b="0" cap="none" spc="0" dirty="0">
              <a:ln w="0"/>
              <a:solidFill>
                <a:srgbClr val="5F5F5F"/>
              </a:solidFill>
              <a:latin typeface="方正中等线简体" panose="03000509000000000000" pitchFamily="65" charset="-122"/>
              <a:ea typeface="方正中等线简体" panose="03000509000000000000" pitchFamily="65" charset="-122"/>
            </a:endParaRPr>
          </a:p>
        </p:txBody>
      </p:sp>
      <p:sp>
        <p:nvSpPr>
          <p:cNvPr id="29" name="矩形 28"/>
          <p:cNvSpPr/>
          <p:nvPr/>
        </p:nvSpPr>
        <p:spPr>
          <a:xfrm>
            <a:off x="8599392" y="3181407"/>
            <a:ext cx="1851790" cy="292388"/>
          </a:xfrm>
          <a:prstGeom prst="rect">
            <a:avLst/>
          </a:prstGeom>
          <a:noFill/>
        </p:spPr>
        <p:txBody>
          <a:bodyPr wrap="none" lIns="91440" tIns="45720" rIns="91440" bIns="45720">
            <a:spAutoFit/>
          </a:bodyPr>
          <a:lstStyle/>
          <a:p>
            <a:pPr algn="ct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r>
              <a:rPr lang="zh-CN" altLang="en-US" sz="1300" b="0" cap="none" spc="0" dirty="0" smtClean="0">
                <a:ln w="0"/>
                <a:solidFill>
                  <a:schemeClr val="tx1"/>
                </a:solidFill>
                <a:latin typeface="微软雅黑" panose="020B0503020204020204" pitchFamily="34" charset="-122"/>
                <a:ea typeface="微软雅黑" panose="020B0503020204020204" pitchFamily="34" charset="-122"/>
              </a:rPr>
              <a:t>冬天里的那一抹香</a:t>
            </a:r>
            <a:r>
              <a:rPr lang="en-US" altLang="zh-CN" sz="1300" b="0" cap="none" spc="0" dirty="0" smtClean="0">
                <a:ln w="0"/>
                <a:solidFill>
                  <a:schemeClr val="tx1"/>
                </a:solidFill>
                <a:latin typeface="微软雅黑" panose="020B0503020204020204" pitchFamily="34" charset="-122"/>
                <a:ea typeface="微软雅黑" panose="020B0503020204020204" pitchFamily="34" charset="-122"/>
              </a:rPr>
              <a:t>】</a:t>
            </a:r>
            <a:endParaRPr lang="zh-CN" altLang="en-US" sz="1300" b="0" cap="none" spc="0" dirty="0">
              <a:ln w="0"/>
              <a:solidFill>
                <a:schemeClr val="tx1"/>
              </a:solidFill>
              <a:latin typeface="微软雅黑" panose="020B0503020204020204" pitchFamily="34" charset="-122"/>
              <a:ea typeface="微软雅黑" panose="020B0503020204020204" pitchFamily="34" charset="-122"/>
            </a:endParaRPr>
          </a:p>
        </p:txBody>
      </p:sp>
      <p:sp>
        <p:nvSpPr>
          <p:cNvPr id="30" name="矩形 29"/>
          <p:cNvSpPr/>
          <p:nvPr/>
        </p:nvSpPr>
        <p:spPr>
          <a:xfrm>
            <a:off x="1" y="308008"/>
            <a:ext cx="240631" cy="1111091"/>
          </a:xfrm>
          <a:prstGeom prst="rect">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smtClean="0">
                <a:solidFill>
                  <a:srgbClr val="EF8884"/>
                </a:solidFill>
                <a:latin typeface="碳化硅大黑体" panose="02010601030101010101" pitchFamily="2" charset="-122"/>
                <a:ea typeface="碳化硅大黑体" panose="02010601030101010101" pitchFamily="2" charset="-122"/>
              </a:rPr>
              <a:t>产品展示</a:t>
            </a:r>
            <a:endParaRPr lang="en-US" altLang="zh-CN" sz="800" dirty="0" smtClean="0">
              <a:solidFill>
                <a:srgbClr val="EF8884"/>
              </a:solidFill>
              <a:latin typeface="碳化硅大黑体" panose="02010601030101010101" pitchFamily="2" charset="-122"/>
              <a:ea typeface="碳化硅大黑体" panose="02010601030101010101" pitchFamily="2" charset="-122"/>
            </a:endParaRPr>
          </a:p>
          <a:p>
            <a:pPr algn="ct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此</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处</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输</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入</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文</a:t>
            </a:r>
            <a:endParaRPr lang="en-US" altLang="zh-CN" sz="500" dirty="0" smtClean="0">
              <a:solidFill>
                <a:srgbClr val="EF8884"/>
              </a:solidFill>
              <a:latin typeface="碳化硅大黑体" panose="02010601030101010101" pitchFamily="2" charset="-122"/>
              <a:ea typeface="碳化硅大黑体" panose="02010601030101010101" pitchFamily="2" charset="-122"/>
            </a:endParaRPr>
          </a:p>
          <a:p>
            <a:pPr algn="ctr"/>
            <a:r>
              <a:rPr lang="zh-CN" altLang="en-US" sz="500" dirty="0" smtClean="0">
                <a:solidFill>
                  <a:srgbClr val="EF8884"/>
                </a:solidFill>
                <a:latin typeface="碳化硅大黑体" panose="02010601030101010101" pitchFamily="2" charset="-122"/>
                <a:ea typeface="碳化硅大黑体" panose="02010601030101010101" pitchFamily="2" charset="-122"/>
              </a:rPr>
              <a:t>字</a:t>
            </a:r>
            <a:endParaRPr lang="zh-CN" altLang="en-US" sz="500" dirty="0">
              <a:solidFill>
                <a:srgbClr val="EF8884"/>
              </a:solidFill>
              <a:latin typeface="碳化硅大黑体" panose="02010601030101010101" pitchFamily="2" charset="-122"/>
              <a:ea typeface="碳化硅大黑体" panose="02010601030101010101" pitchFamily="2" charset="-122"/>
            </a:endParaRPr>
          </a:p>
        </p:txBody>
      </p:sp>
      <p:sp>
        <p:nvSpPr>
          <p:cNvPr id="31" name="矩形 30"/>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32" name="任意多边形 31"/>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07</a:t>
            </a:r>
            <a:endParaRPr lang="zh-CN" altLang="en-US" sz="600" dirty="0">
              <a:latin typeface="+mj-lt"/>
            </a:endParaRPr>
          </a:p>
        </p:txBody>
      </p:sp>
    </p:spTree>
    <p:extLst>
      <p:ext uri="{BB962C8B-B14F-4D97-AF65-F5344CB8AC3E}">
        <p14:creationId xmlns:p14="http://schemas.microsoft.com/office/powerpoint/2010/main" val="770354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905374" y="1939595"/>
            <a:ext cx="615553" cy="810478"/>
          </a:xfrm>
          <a:prstGeom prst="rect">
            <a:avLst/>
          </a:prstGeom>
          <a:noFill/>
        </p:spPr>
        <p:txBody>
          <a:bodyPr vert="eaVert" wrap="none" rtlCol="0">
            <a:spAutoFit/>
          </a:bodyPr>
          <a:lstStyle/>
          <a:p>
            <a:r>
              <a:rPr lang="zh-CN" altLang="en-US" sz="2800" dirty="0" smtClean="0">
                <a:latin typeface="汉仪雪君体简" panose="02010604000101010101" pitchFamily="2" charset="-122"/>
                <a:ea typeface="汉仪雪君体简" panose="02010604000101010101" pitchFamily="2" charset="-122"/>
              </a:rPr>
              <a:t>盛世</a:t>
            </a:r>
            <a:endParaRPr lang="zh-CN" altLang="en-US" sz="2800" dirty="0">
              <a:latin typeface="汉仪雪君体简" panose="02010604000101010101" pitchFamily="2" charset="-122"/>
              <a:ea typeface="汉仪雪君体简" panose="02010604000101010101" pitchFamily="2" charset="-122"/>
            </a:endParaRPr>
          </a:p>
        </p:txBody>
      </p:sp>
      <p:sp>
        <p:nvSpPr>
          <p:cNvPr id="7" name="文本框 6"/>
          <p:cNvSpPr txBox="1"/>
          <p:nvPr/>
        </p:nvSpPr>
        <p:spPr>
          <a:xfrm>
            <a:off x="7990368" y="2742857"/>
            <a:ext cx="461665" cy="1015663"/>
          </a:xfrm>
          <a:prstGeom prst="rect">
            <a:avLst/>
          </a:prstGeom>
          <a:noFill/>
        </p:spPr>
        <p:txBody>
          <a:bodyPr vert="eaVert" wrap="none" rtlCol="0">
            <a:spAutoFit/>
          </a:bodyPr>
          <a:lstStyle/>
          <a:p>
            <a:r>
              <a:rPr lang="zh-CN" altLang="en-US" dirty="0" smtClean="0">
                <a:latin typeface="汉仪雪君体简" panose="02010604000101010101" pitchFamily="2" charset="-122"/>
                <a:ea typeface="汉仪雪君体简" panose="02010604000101010101" pitchFamily="2" charset="-122"/>
              </a:rPr>
              <a:t>幸福生活</a:t>
            </a:r>
            <a:endParaRPr lang="zh-CN" altLang="en-US" dirty="0">
              <a:latin typeface="汉仪雪君体简" panose="02010604000101010101" pitchFamily="2" charset="-122"/>
              <a:ea typeface="汉仪雪君体简" panose="02010604000101010101" pitchFamily="2" charset="-122"/>
            </a:endParaRPr>
          </a:p>
        </p:txBody>
      </p:sp>
      <p:sp>
        <p:nvSpPr>
          <p:cNvPr id="8" name="椭圆 7"/>
          <p:cNvSpPr/>
          <p:nvPr/>
        </p:nvSpPr>
        <p:spPr>
          <a:xfrm>
            <a:off x="8160148" y="3794906"/>
            <a:ext cx="152882" cy="152882"/>
          </a:xfrm>
          <a:prstGeom prst="ellipse">
            <a:avLst/>
          </a:pr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flipH="1">
            <a:off x="6873328" y="2281622"/>
            <a:ext cx="1609483" cy="1682642"/>
          </a:xfrm>
          <a:prstGeom prst="rect">
            <a:avLst/>
          </a:prstGeom>
        </p:spPr>
      </p:pic>
      <p:sp>
        <p:nvSpPr>
          <p:cNvPr id="11" name="文本框 10"/>
          <p:cNvSpPr txBox="1"/>
          <p:nvPr/>
        </p:nvSpPr>
        <p:spPr>
          <a:xfrm>
            <a:off x="6873328" y="2197097"/>
            <a:ext cx="1210588" cy="2466477"/>
          </a:xfrm>
          <a:prstGeom prst="rect">
            <a:avLst/>
          </a:prstGeom>
          <a:noFill/>
        </p:spPr>
        <p:txBody>
          <a:bodyPr vert="eaVert" wrap="square" rtlCol="0">
            <a:spAutoFit/>
          </a:bodyPr>
          <a:lstStyle/>
          <a:p>
            <a:pPr>
              <a:lnSpc>
                <a:spcPts val="1000"/>
              </a:lnSpc>
            </a:pPr>
            <a:r>
              <a:rPr lang="zh-CN" altLang="en-US" sz="700" spc="20" dirty="0">
                <a:solidFill>
                  <a:srgbClr val="908F8F"/>
                </a:solidFill>
                <a:latin typeface="微软雅黑" panose="020B0503020204020204" pitchFamily="34" charset="-122"/>
                <a:ea typeface="微软雅黑" panose="020B0503020204020204" pitchFamily="34" charset="-122"/>
              </a:rPr>
              <a:t>永和九年，岁在癸丑，暮春之初，会于会稽山阴之兰亭，修禊事也。群贤毕</a:t>
            </a:r>
            <a:r>
              <a:rPr lang="zh-CN" altLang="en-US" sz="700" spc="20" dirty="0" smtClean="0">
                <a:solidFill>
                  <a:srgbClr val="908F8F"/>
                </a:solidFill>
                <a:latin typeface="微软雅黑" panose="020B0503020204020204" pitchFamily="34" charset="-122"/>
                <a:ea typeface="微软雅黑" panose="020B0503020204020204" pitchFamily="34" charset="-122"/>
              </a:rPr>
              <a:t>至                  ，</a:t>
            </a:r>
            <a:r>
              <a:rPr lang="zh-CN" altLang="en-US" sz="700" spc="20" dirty="0">
                <a:solidFill>
                  <a:srgbClr val="908F8F"/>
                </a:solidFill>
                <a:latin typeface="微软雅黑" panose="020B0503020204020204" pitchFamily="34" charset="-122"/>
                <a:ea typeface="微软雅黑" panose="020B0503020204020204" pitchFamily="34" charset="-122"/>
              </a:rPr>
              <a:t>少长咸集。此地有崇山峻岭，茂林</a:t>
            </a:r>
            <a:r>
              <a:rPr lang="zh-CN" altLang="en-US" sz="700" spc="20" dirty="0" smtClean="0">
                <a:solidFill>
                  <a:srgbClr val="908F8F"/>
                </a:solidFill>
                <a:latin typeface="微软雅黑" panose="020B0503020204020204" pitchFamily="34" charset="-122"/>
                <a:ea typeface="微软雅黑" panose="020B0503020204020204" pitchFamily="34" charset="-122"/>
              </a:rPr>
              <a:t>修                           竹</a:t>
            </a:r>
            <a:r>
              <a:rPr lang="zh-CN" altLang="en-US" sz="700" spc="20" dirty="0">
                <a:solidFill>
                  <a:srgbClr val="908F8F"/>
                </a:solidFill>
                <a:latin typeface="微软雅黑" panose="020B0503020204020204" pitchFamily="34" charset="-122"/>
                <a:ea typeface="微软雅黑" panose="020B0503020204020204" pitchFamily="34" charset="-122"/>
              </a:rPr>
              <a:t>，又有清流激湍，映带左右。引</a:t>
            </a:r>
            <a:r>
              <a:rPr lang="zh-CN" altLang="en-US" sz="700" spc="20" dirty="0" smtClean="0">
                <a:solidFill>
                  <a:srgbClr val="908F8F"/>
                </a:solidFill>
                <a:latin typeface="微软雅黑" panose="020B0503020204020204" pitchFamily="34" charset="-122"/>
                <a:ea typeface="微软雅黑" panose="020B0503020204020204" pitchFamily="34" charset="-122"/>
              </a:rPr>
              <a:t>以                               为</a:t>
            </a:r>
            <a:r>
              <a:rPr lang="zh-CN" altLang="en-US" sz="700" spc="20" dirty="0">
                <a:solidFill>
                  <a:srgbClr val="908F8F"/>
                </a:solidFill>
                <a:latin typeface="微软雅黑" panose="020B0503020204020204" pitchFamily="34" charset="-122"/>
                <a:ea typeface="微软雅黑" panose="020B0503020204020204" pitchFamily="34" charset="-122"/>
              </a:rPr>
              <a:t>流觞曲水，列坐其次，虽无丝竹</a:t>
            </a:r>
            <a:r>
              <a:rPr lang="zh-CN" altLang="en-US" sz="700" spc="20" dirty="0" smtClean="0">
                <a:solidFill>
                  <a:srgbClr val="908F8F"/>
                </a:solidFill>
                <a:latin typeface="微软雅黑" panose="020B0503020204020204" pitchFamily="34" charset="-122"/>
                <a:ea typeface="微软雅黑" panose="020B0503020204020204" pitchFamily="34" charset="-122"/>
              </a:rPr>
              <a:t>管                        弦</a:t>
            </a:r>
            <a:r>
              <a:rPr lang="zh-CN" altLang="en-US" sz="700" spc="20" dirty="0">
                <a:solidFill>
                  <a:srgbClr val="908F8F"/>
                </a:solidFill>
                <a:latin typeface="微软雅黑" panose="020B0503020204020204" pitchFamily="34" charset="-122"/>
                <a:ea typeface="微软雅黑" panose="020B0503020204020204" pitchFamily="34" charset="-122"/>
              </a:rPr>
              <a:t>之盛，一觞一咏，亦足以畅叙幽情。是日</a:t>
            </a:r>
            <a:r>
              <a:rPr lang="zh-CN" altLang="en-US" sz="700" spc="20" dirty="0" smtClean="0">
                <a:solidFill>
                  <a:srgbClr val="908F8F"/>
                </a:solidFill>
                <a:latin typeface="微软雅黑" panose="020B0503020204020204" pitchFamily="34" charset="-122"/>
                <a:ea typeface="微软雅黑" panose="020B0503020204020204" pitchFamily="34" charset="-122"/>
              </a:rPr>
              <a:t>也                 ，</a:t>
            </a:r>
            <a:r>
              <a:rPr lang="zh-CN" altLang="en-US" sz="700" spc="20" dirty="0">
                <a:solidFill>
                  <a:srgbClr val="908F8F"/>
                </a:solidFill>
                <a:latin typeface="微软雅黑" panose="020B0503020204020204" pitchFamily="34" charset="-122"/>
                <a:ea typeface="微软雅黑" panose="020B0503020204020204" pitchFamily="34" charset="-122"/>
              </a:rPr>
              <a:t>天朗气清，惠风和畅。仰观宇宙之大，俯察品类之盛，所以游目骋怀，足以极视听之娱，信可乐也。</a:t>
            </a:r>
          </a:p>
        </p:txBody>
      </p:sp>
      <p:pic>
        <p:nvPicPr>
          <p:cNvPr id="9" name="图片 8"/>
          <p:cNvPicPr>
            <a:picLocks noChangeAspect="1"/>
          </p:cNvPicPr>
          <p:nvPr/>
        </p:nvPicPr>
        <p:blipFill>
          <a:blip r:embed="rId4"/>
          <a:stretch>
            <a:fillRect/>
          </a:stretch>
        </p:blipFill>
        <p:spPr>
          <a:xfrm rot="10800000" flipV="1">
            <a:off x="0" y="0"/>
            <a:ext cx="2587757" cy="1755354"/>
          </a:xfrm>
          <a:prstGeom prst="rect">
            <a:avLst/>
          </a:prstGeom>
        </p:spPr>
      </p:pic>
      <p:sp>
        <p:nvSpPr>
          <p:cNvPr id="13" name="矩形 12"/>
          <p:cNvSpPr/>
          <p:nvPr/>
        </p:nvSpPr>
        <p:spPr>
          <a:xfrm>
            <a:off x="11173384" y="6526163"/>
            <a:ext cx="697627" cy="169277"/>
          </a:xfrm>
          <a:prstGeom prst="rect">
            <a:avLst/>
          </a:prstGeom>
        </p:spPr>
        <p:txBody>
          <a:bodyPr wrap="none">
            <a:spAutoFit/>
          </a:bodyPr>
          <a:lstStyle/>
          <a:p>
            <a:r>
              <a:rPr lang="en-US" altLang="zh-CN" sz="500" dirty="0" smtClean="0">
                <a:solidFill>
                  <a:srgbClr val="E3322B"/>
                </a:solidFill>
                <a:latin typeface="碳化硅大黑体" panose="02010601030101010101" pitchFamily="2" charset="-122"/>
                <a:ea typeface="碳化硅大黑体" panose="02010601030101010101" pitchFamily="2" charset="-122"/>
              </a:rPr>
              <a:t>Designer·</a:t>
            </a:r>
            <a:r>
              <a:rPr lang="zh-CN" altLang="en-US" sz="500" dirty="0" smtClean="0">
                <a:solidFill>
                  <a:srgbClr val="E3322B"/>
                </a:solidFill>
                <a:latin typeface="碳化硅大黑体" panose="02010601030101010101" pitchFamily="2" charset="-122"/>
                <a:ea typeface="碳化硅大黑体" panose="02010601030101010101" pitchFamily="2" charset="-122"/>
              </a:rPr>
              <a:t>孙小美</a:t>
            </a:r>
            <a:endParaRPr lang="zh-CN" altLang="en-US" sz="500" dirty="0">
              <a:solidFill>
                <a:srgbClr val="E3322B"/>
              </a:solidFill>
              <a:latin typeface="碳化硅大黑体" panose="02010601030101010101" pitchFamily="2" charset="-122"/>
              <a:ea typeface="碳化硅大黑体" panose="02010601030101010101" pitchFamily="2" charset="-122"/>
            </a:endParaRPr>
          </a:p>
        </p:txBody>
      </p:sp>
      <p:sp>
        <p:nvSpPr>
          <p:cNvPr id="14" name="任意多边形 13"/>
          <p:cNvSpPr/>
          <p:nvPr/>
        </p:nvSpPr>
        <p:spPr>
          <a:xfrm>
            <a:off x="11802176" y="6526163"/>
            <a:ext cx="263430" cy="140604"/>
          </a:xfrm>
          <a:custGeom>
            <a:avLst/>
            <a:gdLst>
              <a:gd name="connsiteX0" fmla="*/ 216746 w 814360"/>
              <a:gd name="connsiteY0" fmla="*/ 0 h 477520"/>
              <a:gd name="connsiteX1" fmla="*/ 778934 w 814360"/>
              <a:gd name="connsiteY1" fmla="*/ 0 h 477520"/>
              <a:gd name="connsiteX2" fmla="*/ 814360 w 814360"/>
              <a:gd name="connsiteY2" fmla="*/ 3571 h 477520"/>
              <a:gd name="connsiteX3" fmla="*/ 539469 w 814360"/>
              <a:gd name="connsiteY3" fmla="*/ 477520 h 477520"/>
              <a:gd name="connsiteX4" fmla="*/ 216746 w 814360"/>
              <a:gd name="connsiteY4" fmla="*/ 477520 h 477520"/>
              <a:gd name="connsiteX5" fmla="*/ 0 w 814360"/>
              <a:gd name="connsiteY5" fmla="*/ 260774 h 477520"/>
              <a:gd name="connsiteX6" fmla="*/ 0 w 814360"/>
              <a:gd name="connsiteY6" fmla="*/ 216746 h 477520"/>
              <a:gd name="connsiteX7" fmla="*/ 216746 w 814360"/>
              <a:gd name="connsiteY7" fmla="*/ 0 h 47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360" h="477520">
                <a:moveTo>
                  <a:pt x="216746" y="0"/>
                </a:moveTo>
                <a:lnTo>
                  <a:pt x="778934" y="0"/>
                </a:lnTo>
                <a:lnTo>
                  <a:pt x="814360" y="3571"/>
                </a:lnTo>
                <a:lnTo>
                  <a:pt x="539469" y="477520"/>
                </a:lnTo>
                <a:lnTo>
                  <a:pt x="216746" y="477520"/>
                </a:lnTo>
                <a:cubicBezTo>
                  <a:pt x="97040" y="477520"/>
                  <a:pt x="0" y="380480"/>
                  <a:pt x="0" y="260774"/>
                </a:cubicBezTo>
                <a:lnTo>
                  <a:pt x="0" y="216746"/>
                </a:lnTo>
                <a:cubicBezTo>
                  <a:pt x="0" y="97040"/>
                  <a:pt x="97040" y="0"/>
                  <a:pt x="216746" y="0"/>
                </a:cubicBezTo>
                <a:close/>
              </a:path>
            </a:pathLst>
          </a:custGeom>
          <a:solidFill>
            <a:srgbClr val="E33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smtClean="0">
                <a:latin typeface="+mj-lt"/>
              </a:rPr>
              <a:t>08</a:t>
            </a:r>
            <a:endParaRPr lang="zh-CN" altLang="en-US" sz="600" dirty="0">
              <a:latin typeface="+mj-lt"/>
            </a:endParaRPr>
          </a:p>
        </p:txBody>
      </p:sp>
    </p:spTree>
    <p:extLst>
      <p:ext uri="{BB962C8B-B14F-4D97-AF65-F5344CB8AC3E}">
        <p14:creationId xmlns:p14="http://schemas.microsoft.com/office/powerpoint/2010/main" val="152037302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TotalTime>
  <Words>2190</Words>
  <Application>Microsoft Office PowerPoint</Application>
  <PresentationFormat>宽屏</PresentationFormat>
  <Paragraphs>220</Paragraphs>
  <Slides>9</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9</vt:i4>
      </vt:variant>
    </vt:vector>
  </HeadingPairs>
  <TitlesOfParts>
    <vt:vector size="23" baseType="lpstr">
      <vt:lpstr>方正黑体简体</vt:lpstr>
      <vt:lpstr>方正隶变简体</vt:lpstr>
      <vt:lpstr>方正中等线简体</vt:lpstr>
      <vt:lpstr>汉仪行楷简</vt:lpstr>
      <vt:lpstr>汉仪雪君体简</vt:lpstr>
      <vt:lpstr>宋体</vt:lpstr>
      <vt:lpstr>碳化硅大黑体</vt:lpstr>
      <vt:lpstr>微软雅黑</vt:lpstr>
      <vt:lpstr>叶根友刀锋黑草1.01</vt:lpstr>
      <vt:lpstr>Arial</vt:lpstr>
      <vt:lpstr>Calibri</vt:lpstr>
      <vt:lpstr>Calibri Light</vt:lpstr>
      <vt:lpstr>Copperplate Gothic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39</cp:revision>
  <dcterms:created xsi:type="dcterms:W3CDTF">2014-08-06T04:36:27Z</dcterms:created>
  <dcterms:modified xsi:type="dcterms:W3CDTF">2014-08-07T03:27:00Z</dcterms:modified>
</cp:coreProperties>
</file>