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0801350" cy="540067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BD97"/>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1164" y="456"/>
      </p:cViewPr>
      <p:guideLst>
        <p:guide orient="horz" pos="1701"/>
        <p:guide orient="horz" pos="661"/>
        <p:guide orient="horz" pos="2997"/>
        <p:guide pos="3402"/>
        <p:guide pos="250"/>
        <p:guide pos="6554"/>
      </p:guideLst>
    </p:cSldViewPr>
  </p:slideViewPr>
  <p:notesTextViewPr>
    <p:cViewPr>
      <p:scale>
        <a:sx n="1" d="1"/>
        <a:sy n="1" d="1"/>
      </p:scale>
      <p:origin x="0" y="0"/>
    </p:cViewPr>
  </p:notesTextViewPr>
  <p:gridSpacing cx="90012" cy="90012"/>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10101" y="1677710"/>
            <a:ext cx="9181148" cy="115764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20203" y="3060382"/>
            <a:ext cx="7560945" cy="138017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B21218E-C3E7-42D9-997E-8E1CC298FB0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A85EDD-4839-4E4D-BF36-5E6A43674BB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21218E-C3E7-42D9-997E-8E1CC298FB0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A85EDD-4839-4E4D-BF36-5E6A43674BB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830979" y="216278"/>
            <a:ext cx="2430304" cy="460807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40067" y="216278"/>
            <a:ext cx="7110889" cy="4608076"/>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21218E-C3E7-42D9-997E-8E1CC298FB0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A85EDD-4839-4E4D-BF36-5E6A43674BB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21218E-C3E7-42D9-997E-8E1CC298FB0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A85EDD-4839-4E4D-BF36-5E6A43674BB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53232" y="3470434"/>
            <a:ext cx="9181148" cy="1072634"/>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53232" y="2289037"/>
            <a:ext cx="9181148" cy="118139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B21218E-C3E7-42D9-997E-8E1CC298FB0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A85EDD-4839-4E4D-BF36-5E6A43674BB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40068" y="1260158"/>
            <a:ext cx="4770596" cy="35641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490686" y="1260158"/>
            <a:ext cx="4770596" cy="35641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B21218E-C3E7-42D9-997E-8E1CC298FB0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A85EDD-4839-4E4D-BF36-5E6A43674BB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40068" y="1208901"/>
            <a:ext cx="4772472" cy="5038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540068" y="1712714"/>
            <a:ext cx="4772472" cy="31116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486936" y="1208901"/>
            <a:ext cx="4774347" cy="5038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486936" y="1712714"/>
            <a:ext cx="4774347" cy="31116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B21218E-C3E7-42D9-997E-8E1CC298FB0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8A85EDD-4839-4E4D-BF36-5E6A43674BB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B21218E-C3E7-42D9-997E-8E1CC298FB0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8A85EDD-4839-4E4D-BF36-5E6A43674BB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21218E-C3E7-42D9-997E-8E1CC298FB0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8A85EDD-4839-4E4D-BF36-5E6A43674BB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0068" y="215027"/>
            <a:ext cx="3553570" cy="915114"/>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223028" y="215028"/>
            <a:ext cx="6038255" cy="460932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540068" y="1130142"/>
            <a:ext cx="3553570" cy="36942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B21218E-C3E7-42D9-997E-8E1CC298FB0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A85EDD-4839-4E4D-BF36-5E6A43674BB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117140" y="3780473"/>
            <a:ext cx="6480810" cy="446306"/>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117140" y="482560"/>
            <a:ext cx="6480810" cy="32404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117140" y="4226779"/>
            <a:ext cx="6480810" cy="63382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B21218E-C3E7-42D9-997E-8E1CC298FB0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A85EDD-4839-4E4D-BF36-5E6A43674BB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40068" y="216277"/>
            <a:ext cx="9721215" cy="90011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40068" y="1260158"/>
            <a:ext cx="9721215" cy="3564196"/>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540068" y="5005626"/>
            <a:ext cx="2520315" cy="287536"/>
          </a:xfrm>
          <a:prstGeom prst="rect">
            <a:avLst/>
          </a:prstGeom>
        </p:spPr>
        <p:txBody>
          <a:bodyPr vert="horz" lIns="91440" tIns="45720" rIns="91440" bIns="45720" rtlCol="0" anchor="ctr"/>
          <a:lstStyle>
            <a:lvl1pPr algn="l">
              <a:defRPr sz="1200">
                <a:solidFill>
                  <a:schemeClr val="tx1">
                    <a:tint val="75000"/>
                  </a:schemeClr>
                </a:solidFill>
              </a:defRPr>
            </a:lvl1pPr>
          </a:lstStyle>
          <a:p>
            <a:fld id="{6B21218E-C3E7-42D9-997E-8E1CC298FB01}" type="datetimeFigureOut">
              <a:rPr lang="zh-CN" altLang="en-US" smtClean="0"/>
            </a:fld>
            <a:endParaRPr lang="zh-CN" altLang="en-US"/>
          </a:p>
        </p:txBody>
      </p:sp>
      <p:sp>
        <p:nvSpPr>
          <p:cNvPr id="5" name="页脚占位符 4"/>
          <p:cNvSpPr>
            <a:spLocks noGrp="1"/>
          </p:cNvSpPr>
          <p:nvPr>
            <p:ph type="ftr" sz="quarter" idx="3"/>
          </p:nvPr>
        </p:nvSpPr>
        <p:spPr>
          <a:xfrm>
            <a:off x="3690461" y="5005626"/>
            <a:ext cx="3420428" cy="287536"/>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740968" y="5005626"/>
            <a:ext cx="2520315" cy="287536"/>
          </a:xfrm>
          <a:prstGeom prst="rect">
            <a:avLst/>
          </a:prstGeom>
        </p:spPr>
        <p:txBody>
          <a:bodyPr vert="horz" lIns="91440" tIns="45720" rIns="91440" bIns="45720" rtlCol="0" anchor="ctr"/>
          <a:lstStyle>
            <a:lvl1pPr algn="r">
              <a:defRPr sz="1200">
                <a:solidFill>
                  <a:schemeClr val="tx1">
                    <a:tint val="75000"/>
                  </a:schemeClr>
                </a:solidFill>
              </a:defRPr>
            </a:lvl1pPr>
          </a:lstStyle>
          <a:p>
            <a:fld id="{88A85EDD-4839-4E4D-BF36-5E6A43674BB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8.png"/><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image" Target="../media/image7.png"/><Relationship Id="rId3" Type="http://schemas.openxmlformats.org/officeDocument/2006/relationships/image" Target="../media/image1.jpeg"/><Relationship Id="rId2" Type="http://schemas.openxmlformats.org/officeDocument/2006/relationships/image" Target="../media/image21.jpeg"/><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22.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23.jpe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24.jpe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25.jpe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26.jpe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27.jpeg"/></Relationships>
</file>

<file path=ppt/slides/_rels/slide17.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12.jpe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14.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6.jpeg"/><Relationship Id="rId6" Type="http://schemas.openxmlformats.org/officeDocument/2006/relationships/image" Target="../media/image15.jpeg"/><Relationship Id="rId5" Type="http://schemas.openxmlformats.org/officeDocument/2006/relationships/image" Target="../media/image8.png"/><Relationship Id="rId4" Type="http://schemas.microsoft.com/office/2007/relationships/hdphoto" Target="../media/hdphoto1.wdp"/><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17.jpe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18.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C:\Users\XIHE VISION\Desktop\素材CNN-sccnn.com-20513.jpg"/>
          <p:cNvPicPr>
            <a:picLocks noChangeAspect="1" noChangeArrowheads="1"/>
          </p:cNvPicPr>
          <p:nvPr/>
        </p:nvPicPr>
        <p:blipFill>
          <a:blip r:embed="rId1" cstate="screen"/>
          <a:srcRect/>
          <a:stretch>
            <a:fillRect/>
          </a:stretch>
        </p:blipFill>
        <p:spPr bwMode="auto">
          <a:xfrm>
            <a:off x="1587"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XIHE VISION\Desktop\0348\1.png"/>
          <p:cNvPicPr>
            <a:picLocks noChangeAspect="1" noChangeArrowheads="1"/>
          </p:cNvPicPr>
          <p:nvPr/>
        </p:nvPicPr>
        <p:blipFill>
          <a:blip r:embed="rId2"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XIHE VISION\Desktop\0348\2.png"/>
          <p:cNvPicPr>
            <a:picLocks noChangeAspect="1" noChangeArrowheads="1"/>
          </p:cNvPicPr>
          <p:nvPr/>
        </p:nvPicPr>
        <p:blipFill>
          <a:blip r:embed="rId3"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XIHE VISION\Desktop\0348\3.png"/>
          <p:cNvPicPr>
            <a:picLocks noChangeAspect="1" noChangeArrowheads="1"/>
          </p:cNvPicPr>
          <p:nvPr/>
        </p:nvPicPr>
        <p:blipFill>
          <a:blip r:embed="rId4"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XIHE VISION\Desktop\0348\4.png"/>
          <p:cNvPicPr>
            <a:picLocks noChangeAspect="1" noChangeArrowheads="1"/>
          </p:cNvPicPr>
          <p:nvPr/>
        </p:nvPicPr>
        <p:blipFill>
          <a:blip r:embed="rId5"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XIHE VISION\Desktop\0348\5.png"/>
          <p:cNvPicPr>
            <a:picLocks noChangeAspect="1" noChangeArrowheads="1"/>
          </p:cNvPicPr>
          <p:nvPr/>
        </p:nvPicPr>
        <p:blipFill>
          <a:blip r:embed="rId6"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XIHE VISION\Desktop\0348\7.png"/>
          <p:cNvPicPr>
            <a:picLocks noChangeAspect="1" noChangeArrowheads="1"/>
          </p:cNvPicPr>
          <p:nvPr/>
        </p:nvPicPr>
        <p:blipFill>
          <a:blip r:embed="rId7"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a:off x="2971799" y="2700339"/>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a:off x="6616699" y="2700339"/>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rot="19155049">
            <a:off x="337468" y="1011246"/>
            <a:ext cx="787955" cy="7594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rot="19155049">
            <a:off x="7200609" y="4131717"/>
            <a:ext cx="787955" cy="75949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rot="4712186">
            <a:off x="2482847" y="3144839"/>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rot="2937893">
            <a:off x="2406460" y="2566485"/>
            <a:ext cx="735868" cy="709293"/>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7594587" y="1225895"/>
            <a:ext cx="1292662" cy="1015663"/>
          </a:xfrm>
          <a:prstGeom prst="rect">
            <a:avLst/>
          </a:prstGeom>
          <a:noFill/>
        </p:spPr>
        <p:txBody>
          <a:bodyPr vert="eaVert" wrap="none" rtlCol="0">
            <a:spAutoFit/>
          </a:bodyPr>
          <a:lstStyle/>
          <a:p>
            <a:r>
              <a:rPr lang="zh-CN" altLang="en-US" sz="7200" dirty="0" smtClean="0">
                <a:latin typeface="方正硬笔楷书简体" pitchFamily="65" charset="-122"/>
                <a:ea typeface="方正硬笔楷书简体" pitchFamily="65" charset="-122"/>
              </a:rPr>
              <a:t>盖</a:t>
            </a:r>
            <a:endParaRPr lang="zh-CN" altLang="en-US" sz="7200" dirty="0">
              <a:latin typeface="方正硬笔楷书简体" pitchFamily="65" charset="-122"/>
              <a:ea typeface="方正硬笔楷书简体" pitchFamily="65" charset="-122"/>
            </a:endParaRPr>
          </a:p>
        </p:txBody>
      </p:sp>
      <p:sp>
        <p:nvSpPr>
          <p:cNvPr id="19" name="TextBox 18"/>
          <p:cNvSpPr txBox="1"/>
          <p:nvPr/>
        </p:nvSpPr>
        <p:spPr>
          <a:xfrm>
            <a:off x="7699620" y="3072364"/>
            <a:ext cx="553998" cy="1722587"/>
          </a:xfrm>
          <a:prstGeom prst="rect">
            <a:avLst/>
          </a:prstGeom>
          <a:noFill/>
        </p:spPr>
        <p:txBody>
          <a:bodyPr vert="eaVert" wrap="none" rtlCol="0">
            <a:spAutoFit/>
          </a:bodyPr>
          <a:lstStyle>
            <a:defPPr>
              <a:defRPr lang="zh-CN"/>
            </a:defPPr>
            <a:lvl1pPr>
              <a:defRPr sz="3200">
                <a:solidFill>
                  <a:schemeClr val="bg1"/>
                </a:solidFill>
                <a:latin typeface="微软雅黑" pitchFamily="34" charset="-122"/>
                <a:ea typeface="微软雅黑" pitchFamily="34" charset="-122"/>
              </a:defRPr>
            </a:lvl1pPr>
          </a:lstStyle>
          <a:p>
            <a:r>
              <a:rPr lang="en-US" altLang="zh-CN" sz="2400" dirty="0" smtClean="0">
                <a:solidFill>
                  <a:schemeClr val="tx1"/>
                </a:solidFill>
              </a:rPr>
              <a:t>---</a:t>
            </a:r>
            <a:r>
              <a:rPr lang="zh-CN" altLang="en-US" sz="2400" dirty="0" smtClean="0">
                <a:solidFill>
                  <a:schemeClr val="tx1"/>
                </a:solidFill>
              </a:rPr>
              <a:t>调查</a:t>
            </a:r>
            <a:r>
              <a:rPr lang="zh-CN" altLang="en-US" sz="2400" dirty="0">
                <a:solidFill>
                  <a:schemeClr val="tx1"/>
                </a:solidFill>
              </a:rPr>
              <a:t>报告</a:t>
            </a:r>
            <a:endParaRPr lang="zh-CN" altLang="en-US" sz="2400" dirty="0">
              <a:solidFill>
                <a:schemeClr val="tx1"/>
              </a:solidFill>
            </a:endParaRPr>
          </a:p>
        </p:txBody>
      </p:sp>
      <p:sp>
        <p:nvSpPr>
          <p:cNvPr id="20" name="TextBox 19"/>
          <p:cNvSpPr txBox="1"/>
          <p:nvPr/>
        </p:nvSpPr>
        <p:spPr>
          <a:xfrm>
            <a:off x="7288755" y="2116305"/>
            <a:ext cx="1292662" cy="1015663"/>
          </a:xfrm>
          <a:prstGeom prst="rect">
            <a:avLst/>
          </a:prstGeom>
          <a:noFill/>
        </p:spPr>
        <p:txBody>
          <a:bodyPr vert="eaVert" wrap="none" rtlCol="0">
            <a:spAutoFit/>
          </a:bodyPr>
          <a:lstStyle/>
          <a:p>
            <a:r>
              <a:rPr lang="zh-CN" altLang="en-US" sz="7200" dirty="0" smtClean="0">
                <a:latin typeface="方正硬笔楷书简体" pitchFamily="65" charset="-122"/>
                <a:ea typeface="方正硬笔楷书简体" pitchFamily="65" charset="-122"/>
              </a:rPr>
              <a:t>碗</a:t>
            </a:r>
            <a:endParaRPr lang="zh-CN" altLang="en-US" sz="7200" dirty="0">
              <a:latin typeface="方正硬笔楷书简体" pitchFamily="65" charset="-122"/>
              <a:ea typeface="方正硬笔楷书简体" pitchFamily="65" charset="-122"/>
            </a:endParaRPr>
          </a:p>
        </p:txBody>
      </p:sp>
      <p:sp>
        <p:nvSpPr>
          <p:cNvPr id="21" name="TextBox 20"/>
          <p:cNvSpPr txBox="1"/>
          <p:nvPr/>
        </p:nvSpPr>
        <p:spPr>
          <a:xfrm>
            <a:off x="8016425" y="2459036"/>
            <a:ext cx="1292662" cy="1015663"/>
          </a:xfrm>
          <a:prstGeom prst="rect">
            <a:avLst/>
          </a:prstGeom>
          <a:noFill/>
        </p:spPr>
        <p:txBody>
          <a:bodyPr vert="eaVert" wrap="none" rtlCol="0">
            <a:spAutoFit/>
          </a:bodyPr>
          <a:lstStyle/>
          <a:p>
            <a:r>
              <a:rPr lang="zh-CN" altLang="en-US" sz="7200" dirty="0" smtClean="0">
                <a:latin typeface="方正硬笔楷书简体" pitchFamily="65" charset="-122"/>
                <a:ea typeface="方正硬笔楷书简体" pitchFamily="65" charset="-122"/>
              </a:rPr>
              <a:t>茶</a:t>
            </a:r>
            <a:endParaRPr lang="zh-CN" altLang="en-US" sz="7200" dirty="0">
              <a:latin typeface="方正硬笔楷书简体" pitchFamily="65" charset="-122"/>
              <a:ea typeface="方正硬笔楷书简体" pitchFamily="65" charset="-122"/>
            </a:endParaRPr>
          </a:p>
        </p:txBody>
      </p:sp>
      <p:grpSp>
        <p:nvGrpSpPr>
          <p:cNvPr id="4" name="组合 3"/>
          <p:cNvGrpSpPr/>
          <p:nvPr/>
        </p:nvGrpSpPr>
        <p:grpSpPr>
          <a:xfrm>
            <a:off x="8578480" y="643679"/>
            <a:ext cx="748923" cy="1367631"/>
            <a:chOff x="8578480" y="580179"/>
            <a:chExt cx="748923" cy="1367631"/>
          </a:xfrm>
        </p:grpSpPr>
        <p:pic>
          <p:nvPicPr>
            <p:cNvPr id="22" name="Picture 4" descr="印章 源底"/>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78480" y="580179"/>
              <a:ext cx="719138" cy="1367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8650295" y="844303"/>
              <a:ext cx="677108" cy="913070"/>
            </a:xfrm>
            <a:prstGeom prst="rect">
              <a:avLst/>
            </a:prstGeom>
            <a:noFill/>
          </p:spPr>
          <p:txBody>
            <a:bodyPr vert="eaVert" wrap="none" rtlCol="0">
              <a:spAutoFit/>
            </a:bodyPr>
            <a:lstStyle/>
            <a:p>
              <a:r>
                <a:rPr lang="zh-CN" altLang="en-US" sz="3200" dirty="0" smtClean="0">
                  <a:solidFill>
                    <a:schemeClr val="bg1"/>
                  </a:solidFill>
                  <a:latin typeface="微软雅黑" pitchFamily="34" charset="-122"/>
                  <a:ea typeface="微软雅黑" pitchFamily="34" charset="-122"/>
                </a:rPr>
                <a:t>成都</a:t>
              </a:r>
              <a:endParaRPr lang="zh-CN" altLang="en-US" sz="3200" dirty="0">
                <a:solidFill>
                  <a:schemeClr val="bg1"/>
                </a:solidFill>
                <a:latin typeface="微软雅黑" pitchFamily="34" charset="-122"/>
                <a:ea typeface="微软雅黑" pitchFamily="34" charset="-122"/>
              </a:endParaRPr>
            </a:p>
          </p:txBody>
        </p:sp>
      </p:grpSp>
      <p:sp>
        <p:nvSpPr>
          <p:cNvPr id="23" name="TextBox 22"/>
          <p:cNvSpPr txBox="1"/>
          <p:nvPr/>
        </p:nvSpPr>
        <p:spPr>
          <a:xfrm>
            <a:off x="8347688" y="3672791"/>
            <a:ext cx="1324402"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学生：</a:t>
            </a:r>
            <a:r>
              <a:rPr lang="en-US" altLang="zh-CN" dirty="0" smtClean="0">
                <a:latin typeface="微软雅黑" pitchFamily="34" charset="-122"/>
                <a:ea typeface="微软雅黑" pitchFamily="34" charset="-122"/>
              </a:rPr>
              <a:t>XXX</a:t>
            </a:r>
            <a:endParaRPr lang="zh-CN" altLang="en-US" dirty="0">
              <a:latin typeface="微软雅黑" pitchFamily="34" charset="-122"/>
              <a:ea typeface="微软雅黑" pitchFamily="34" charset="-122"/>
            </a:endParaRPr>
          </a:p>
        </p:txBody>
      </p:sp>
      <p:sp>
        <p:nvSpPr>
          <p:cNvPr id="24" name="TextBox 23"/>
          <p:cNvSpPr txBox="1"/>
          <p:nvPr/>
        </p:nvSpPr>
        <p:spPr>
          <a:xfrm>
            <a:off x="8347688" y="4004023"/>
            <a:ext cx="1473480"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专业：</a:t>
            </a:r>
            <a:r>
              <a:rPr lang="en-US" altLang="zh-CN" dirty="0" smtClean="0">
                <a:latin typeface="微软雅黑" pitchFamily="34" charset="-122"/>
                <a:ea typeface="微软雅黑" pitchFamily="34" charset="-122"/>
              </a:rPr>
              <a:t>XXXX</a:t>
            </a:r>
            <a:endParaRPr lang="zh-CN" altLang="en-US" dirty="0">
              <a:latin typeface="微软雅黑" pitchFamily="34" charset="-122"/>
              <a:ea typeface="微软雅黑" pitchFamily="34" charset="-122"/>
            </a:endParaRPr>
          </a:p>
        </p:txBody>
      </p:sp>
      <p:sp>
        <p:nvSpPr>
          <p:cNvPr id="25" name="TextBox 24"/>
          <p:cNvSpPr txBox="1"/>
          <p:nvPr/>
        </p:nvSpPr>
        <p:spPr>
          <a:xfrm>
            <a:off x="8347688" y="4302106"/>
            <a:ext cx="178606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指导老师：</a:t>
            </a:r>
            <a:r>
              <a:rPr lang="en-US" altLang="zh-CN" dirty="0" smtClean="0">
                <a:latin typeface="微软雅黑" pitchFamily="34" charset="-122"/>
                <a:ea typeface="微软雅黑" pitchFamily="34" charset="-122"/>
              </a:rPr>
              <a:t>XXX</a:t>
            </a:r>
            <a:endParaRPr lang="zh-CN" altLang="en-US" dirty="0">
              <a:latin typeface="微软雅黑" pitchFamily="34" charset="-122"/>
              <a:ea typeface="微软雅黑" pitchFamily="34" charset="-122"/>
            </a:endParaRPr>
          </a:p>
        </p:txBody>
      </p:sp>
      <p:pic>
        <p:nvPicPr>
          <p:cNvPr id="26"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rot="17995113">
            <a:off x="9207855" y="2934950"/>
            <a:ext cx="787955" cy="7594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circle(out)">
                                      <p:cBhvr>
                                        <p:cTn id="7" dur="1000"/>
                                        <p:tgtEl>
                                          <p:spTgt spid="1027"/>
                                        </p:tgtEl>
                                      </p:cBhvr>
                                    </p:animEffect>
                                  </p:childTnLst>
                                </p:cTn>
                              </p:par>
                              <p:par>
                                <p:cTn id="8" presetID="22" presetClass="entr" presetSubtype="4" fill="hold" nodeType="withEffect">
                                  <p:stCondLst>
                                    <p:cond delay="300"/>
                                  </p:stCondLst>
                                  <p:childTnLst>
                                    <p:set>
                                      <p:cBhvr>
                                        <p:cTn id="9" dur="1" fill="hold">
                                          <p:stCondLst>
                                            <p:cond delay="0"/>
                                          </p:stCondLst>
                                        </p:cTn>
                                        <p:tgtEl>
                                          <p:spTgt spid="1028"/>
                                        </p:tgtEl>
                                        <p:attrNameLst>
                                          <p:attrName>style.visibility</p:attrName>
                                        </p:attrNameLst>
                                      </p:cBhvr>
                                      <p:to>
                                        <p:strVal val="visible"/>
                                      </p:to>
                                    </p:set>
                                    <p:animEffect transition="in" filter="wipe(down)">
                                      <p:cBhvr>
                                        <p:cTn id="10" dur="1000"/>
                                        <p:tgtEl>
                                          <p:spTgt spid="1028"/>
                                        </p:tgtEl>
                                      </p:cBhvr>
                                    </p:animEffect>
                                  </p:childTnLst>
                                </p:cTn>
                              </p:par>
                              <p:par>
                                <p:cTn id="11" presetID="22" presetClass="entr" presetSubtype="4" fill="hold" nodeType="withEffect">
                                  <p:stCondLst>
                                    <p:cond delay="700"/>
                                  </p:stCondLst>
                                  <p:childTnLst>
                                    <p:set>
                                      <p:cBhvr>
                                        <p:cTn id="12" dur="1" fill="hold">
                                          <p:stCondLst>
                                            <p:cond delay="0"/>
                                          </p:stCondLst>
                                        </p:cTn>
                                        <p:tgtEl>
                                          <p:spTgt spid="1029"/>
                                        </p:tgtEl>
                                        <p:attrNameLst>
                                          <p:attrName>style.visibility</p:attrName>
                                        </p:attrNameLst>
                                      </p:cBhvr>
                                      <p:to>
                                        <p:strVal val="visible"/>
                                      </p:to>
                                    </p:set>
                                    <p:animEffect transition="in" filter="wipe(down)">
                                      <p:cBhvr>
                                        <p:cTn id="13" dur="1000"/>
                                        <p:tgtEl>
                                          <p:spTgt spid="1029"/>
                                        </p:tgtEl>
                                      </p:cBhvr>
                                    </p:animEffect>
                                  </p:childTnLst>
                                </p:cTn>
                              </p:par>
                              <p:par>
                                <p:cTn id="14" presetID="2" presetClass="entr" presetSubtype="2" decel="100000" fill="hold" nodeType="withEffect">
                                  <p:stCondLst>
                                    <p:cond delay="1100"/>
                                  </p:stCondLst>
                                  <p:childTnLst>
                                    <p:set>
                                      <p:cBhvr>
                                        <p:cTn id="15" dur="1" fill="hold">
                                          <p:stCondLst>
                                            <p:cond delay="0"/>
                                          </p:stCondLst>
                                        </p:cTn>
                                        <p:tgtEl>
                                          <p:spTgt spid="1030"/>
                                        </p:tgtEl>
                                        <p:attrNameLst>
                                          <p:attrName>style.visibility</p:attrName>
                                        </p:attrNameLst>
                                      </p:cBhvr>
                                      <p:to>
                                        <p:strVal val="visible"/>
                                      </p:to>
                                    </p:set>
                                    <p:anim calcmode="lin" valueType="num">
                                      <p:cBhvr additive="base">
                                        <p:cTn id="16" dur="2000" fill="hold"/>
                                        <p:tgtEl>
                                          <p:spTgt spid="1030"/>
                                        </p:tgtEl>
                                        <p:attrNameLst>
                                          <p:attrName>ppt_x</p:attrName>
                                        </p:attrNameLst>
                                      </p:cBhvr>
                                      <p:tavLst>
                                        <p:tav tm="0">
                                          <p:val>
                                            <p:strVal val="1+#ppt_w/2"/>
                                          </p:val>
                                        </p:tav>
                                        <p:tav tm="100000">
                                          <p:val>
                                            <p:strVal val="#ppt_x"/>
                                          </p:val>
                                        </p:tav>
                                      </p:tavLst>
                                    </p:anim>
                                    <p:anim calcmode="lin" valueType="num">
                                      <p:cBhvr additive="base">
                                        <p:cTn id="17" dur="2000" fill="hold"/>
                                        <p:tgtEl>
                                          <p:spTgt spid="1030"/>
                                        </p:tgtEl>
                                        <p:attrNameLst>
                                          <p:attrName>ppt_y</p:attrName>
                                        </p:attrNameLst>
                                      </p:cBhvr>
                                      <p:tavLst>
                                        <p:tav tm="0">
                                          <p:val>
                                            <p:strVal val="#ppt_y"/>
                                          </p:val>
                                        </p:tav>
                                        <p:tav tm="100000">
                                          <p:val>
                                            <p:strVal val="#ppt_y"/>
                                          </p:val>
                                        </p:tav>
                                      </p:tavLst>
                                    </p:anim>
                                  </p:childTnLst>
                                </p:cTn>
                              </p:par>
                              <p:par>
                                <p:cTn id="18" presetID="10" presetClass="entr" presetSubtype="0" fill="hold" nodeType="withEffect">
                                  <p:stCondLst>
                                    <p:cond delay="1100"/>
                                  </p:stCondLst>
                                  <p:childTnLst>
                                    <p:set>
                                      <p:cBhvr>
                                        <p:cTn id="19" dur="1" fill="hold">
                                          <p:stCondLst>
                                            <p:cond delay="0"/>
                                          </p:stCondLst>
                                        </p:cTn>
                                        <p:tgtEl>
                                          <p:spTgt spid="1030"/>
                                        </p:tgtEl>
                                        <p:attrNameLst>
                                          <p:attrName>style.visibility</p:attrName>
                                        </p:attrNameLst>
                                      </p:cBhvr>
                                      <p:to>
                                        <p:strVal val="visible"/>
                                      </p:to>
                                    </p:set>
                                    <p:animEffect transition="in" filter="fade">
                                      <p:cBhvr>
                                        <p:cTn id="20" dur="2000"/>
                                        <p:tgtEl>
                                          <p:spTgt spid="1030"/>
                                        </p:tgtEl>
                                      </p:cBhvr>
                                    </p:animEffect>
                                  </p:childTnLst>
                                </p:cTn>
                              </p:par>
                              <p:par>
                                <p:cTn id="21" presetID="6" presetClass="entr" presetSubtype="32" fill="hold" nodeType="withEffect">
                                  <p:stCondLst>
                                    <p:cond delay="200"/>
                                  </p:stCondLst>
                                  <p:childTnLst>
                                    <p:set>
                                      <p:cBhvr>
                                        <p:cTn id="22" dur="1" fill="hold">
                                          <p:stCondLst>
                                            <p:cond delay="0"/>
                                          </p:stCondLst>
                                        </p:cTn>
                                        <p:tgtEl>
                                          <p:spTgt spid="1031"/>
                                        </p:tgtEl>
                                        <p:attrNameLst>
                                          <p:attrName>style.visibility</p:attrName>
                                        </p:attrNameLst>
                                      </p:cBhvr>
                                      <p:to>
                                        <p:strVal val="visible"/>
                                      </p:to>
                                    </p:set>
                                    <p:animEffect transition="in" filter="circle(out)">
                                      <p:cBhvr>
                                        <p:cTn id="23" dur="2000"/>
                                        <p:tgtEl>
                                          <p:spTgt spid="1031"/>
                                        </p:tgtEl>
                                      </p:cBhvr>
                                    </p:animEffect>
                                  </p:childTnLst>
                                </p:cTn>
                              </p:par>
                              <p:par>
                                <p:cTn id="24" presetID="42" presetClass="entr" presetSubtype="0" fill="hold" nodeType="withEffect">
                                  <p:stCondLst>
                                    <p:cond delay="2300"/>
                                  </p:stCondLst>
                                  <p:childTnLst>
                                    <p:set>
                                      <p:cBhvr>
                                        <p:cTn id="25" dur="1" fill="hold">
                                          <p:stCondLst>
                                            <p:cond delay="0"/>
                                          </p:stCondLst>
                                        </p:cTn>
                                        <p:tgtEl>
                                          <p:spTgt spid="1033"/>
                                        </p:tgtEl>
                                        <p:attrNameLst>
                                          <p:attrName>style.visibility</p:attrName>
                                        </p:attrNameLst>
                                      </p:cBhvr>
                                      <p:to>
                                        <p:strVal val="visible"/>
                                      </p:to>
                                    </p:set>
                                    <p:animEffect transition="in" filter="fade">
                                      <p:cBhvr>
                                        <p:cTn id="26" dur="1000"/>
                                        <p:tgtEl>
                                          <p:spTgt spid="1033"/>
                                        </p:tgtEl>
                                      </p:cBhvr>
                                    </p:animEffect>
                                    <p:anim calcmode="lin" valueType="num">
                                      <p:cBhvr>
                                        <p:cTn id="27" dur="1000" fill="hold"/>
                                        <p:tgtEl>
                                          <p:spTgt spid="1033"/>
                                        </p:tgtEl>
                                        <p:attrNameLst>
                                          <p:attrName>ppt_x</p:attrName>
                                        </p:attrNameLst>
                                      </p:cBhvr>
                                      <p:tavLst>
                                        <p:tav tm="0">
                                          <p:val>
                                            <p:strVal val="#ppt_x"/>
                                          </p:val>
                                        </p:tav>
                                        <p:tav tm="100000">
                                          <p:val>
                                            <p:strVal val="#ppt_x"/>
                                          </p:val>
                                        </p:tav>
                                      </p:tavLst>
                                    </p:anim>
                                    <p:anim calcmode="lin" valueType="num">
                                      <p:cBhvr>
                                        <p:cTn id="28" dur="1000" fill="hold"/>
                                        <p:tgtEl>
                                          <p:spTgt spid="1033"/>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30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000"/>
                                        <p:tgtEl>
                                          <p:spTgt spid="13"/>
                                        </p:tgtEl>
                                      </p:cBhvr>
                                    </p:animEffect>
                                  </p:childTnLst>
                                </p:cTn>
                              </p:par>
                              <p:par>
                                <p:cTn id="32" presetID="42" presetClass="path" presetSubtype="0" decel="100000" fill="hold" nodeType="withEffect">
                                  <p:stCondLst>
                                    <p:cond delay="3000"/>
                                  </p:stCondLst>
                                  <p:childTnLst>
                                    <p:animMotion origin="layout" path="M -4.45358E-6 2.94118E-6 L -0.03525 -0.31853 " pathEditMode="relative" rAng="0" ptsTypes="AA">
                                      <p:cBhvr>
                                        <p:cTn id="33" dur="2000" spd="-100000" fill="hold"/>
                                        <p:tgtEl>
                                          <p:spTgt spid="13"/>
                                        </p:tgtEl>
                                        <p:attrNameLst>
                                          <p:attrName>ppt_x</p:attrName>
                                          <p:attrName>ppt_y</p:attrName>
                                        </p:attrNameLst>
                                      </p:cBhvr>
                                      <p:rCtr x="-1763" y="-15941"/>
                                    </p:animMotion>
                                  </p:childTnLst>
                                </p:cTn>
                              </p:par>
                              <p:par>
                                <p:cTn id="34" presetID="10" presetClass="entr" presetSubtype="0" fill="hold" nodeType="withEffect">
                                  <p:stCondLst>
                                    <p:cond delay="36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0"/>
                                        <p:tgtEl>
                                          <p:spTgt spid="16"/>
                                        </p:tgtEl>
                                      </p:cBhvr>
                                    </p:animEffect>
                                  </p:childTnLst>
                                </p:cTn>
                              </p:par>
                              <p:par>
                                <p:cTn id="37" presetID="42" presetClass="path" presetSubtype="0" decel="100000" fill="hold" nodeType="withEffect">
                                  <p:stCondLst>
                                    <p:cond delay="3600"/>
                                  </p:stCondLst>
                                  <p:childTnLst>
                                    <p:animMotion origin="layout" path="M -4.45358E-6 2.94118E-6 L -0.03525 -0.31853 " pathEditMode="relative" rAng="0" ptsTypes="AA">
                                      <p:cBhvr>
                                        <p:cTn id="38" dur="2000" spd="-100000" fill="hold"/>
                                        <p:tgtEl>
                                          <p:spTgt spid="16"/>
                                        </p:tgtEl>
                                        <p:attrNameLst>
                                          <p:attrName>ppt_x</p:attrName>
                                          <p:attrName>ppt_y</p:attrName>
                                        </p:attrNameLst>
                                      </p:cBhvr>
                                      <p:rCtr x="-1763" y="-15941"/>
                                    </p:animMotion>
                                  </p:childTnLst>
                                </p:cTn>
                              </p:par>
                              <p:par>
                                <p:cTn id="39" presetID="10" presetClass="entr" presetSubtype="0" fill="hold" nodeType="withEffect">
                                  <p:stCondLst>
                                    <p:cond delay="4000"/>
                                  </p:stCondLst>
                                  <p:childTnLst>
                                    <p:set>
                                      <p:cBhvr>
                                        <p:cTn id="40" dur="1" fill="hold">
                                          <p:stCondLst>
                                            <p:cond delay="0"/>
                                          </p:stCondLst>
                                        </p:cTn>
                                        <p:tgtEl>
                                          <p:spTgt spid="1032"/>
                                        </p:tgtEl>
                                        <p:attrNameLst>
                                          <p:attrName>style.visibility</p:attrName>
                                        </p:attrNameLst>
                                      </p:cBhvr>
                                      <p:to>
                                        <p:strVal val="visible"/>
                                      </p:to>
                                    </p:set>
                                    <p:animEffect transition="in" filter="fade">
                                      <p:cBhvr>
                                        <p:cTn id="41" dur="2000"/>
                                        <p:tgtEl>
                                          <p:spTgt spid="1032"/>
                                        </p:tgtEl>
                                      </p:cBhvr>
                                    </p:animEffect>
                                  </p:childTnLst>
                                </p:cTn>
                              </p:par>
                              <p:par>
                                <p:cTn id="42" presetID="42" presetClass="path" presetSubtype="0" decel="100000" fill="hold" nodeType="withEffect">
                                  <p:stCondLst>
                                    <p:cond delay="4000"/>
                                  </p:stCondLst>
                                  <p:childTnLst>
                                    <p:animMotion origin="layout" path="M -4.45358E-6 2.94118E-6 L -0.03525 -0.31853 " pathEditMode="relative" rAng="0" ptsTypes="AA">
                                      <p:cBhvr>
                                        <p:cTn id="43" dur="2000" spd="-100000" fill="hold"/>
                                        <p:tgtEl>
                                          <p:spTgt spid="1032"/>
                                        </p:tgtEl>
                                        <p:attrNameLst>
                                          <p:attrName>ppt_x</p:attrName>
                                          <p:attrName>ppt_y</p:attrName>
                                        </p:attrNameLst>
                                      </p:cBhvr>
                                      <p:rCtr x="-1763" y="-15941"/>
                                    </p:animMotion>
                                  </p:childTnLst>
                                </p:cTn>
                              </p:par>
                              <p:par>
                                <p:cTn id="44" presetID="10" presetClass="entr" presetSubtype="0" fill="hold" nodeType="withEffect">
                                  <p:stCondLst>
                                    <p:cond delay="32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2000"/>
                                        <p:tgtEl>
                                          <p:spTgt spid="15"/>
                                        </p:tgtEl>
                                      </p:cBhvr>
                                    </p:animEffect>
                                  </p:childTnLst>
                                </p:cTn>
                              </p:par>
                              <p:par>
                                <p:cTn id="47" presetID="42" presetClass="path" presetSubtype="0" decel="100000" fill="hold" nodeType="withEffect">
                                  <p:stCondLst>
                                    <p:cond delay="3200"/>
                                  </p:stCondLst>
                                  <p:childTnLst>
                                    <p:animMotion origin="layout" path="M -4.45358E-6 2.94118E-6 L -0.03525 -0.31853 " pathEditMode="relative" rAng="0" ptsTypes="AA">
                                      <p:cBhvr>
                                        <p:cTn id="48" dur="2000" spd="-100000" fill="hold"/>
                                        <p:tgtEl>
                                          <p:spTgt spid="15"/>
                                        </p:tgtEl>
                                        <p:attrNameLst>
                                          <p:attrName>ppt_x</p:attrName>
                                          <p:attrName>ppt_y</p:attrName>
                                        </p:attrNameLst>
                                      </p:cBhvr>
                                      <p:rCtr x="-1763" y="-15941"/>
                                    </p:animMotion>
                                  </p:childTnLst>
                                </p:cTn>
                              </p:par>
                              <p:par>
                                <p:cTn id="49" presetID="10" presetClass="entr" presetSubtype="0" fill="hold" nodeType="withEffect">
                                  <p:stCondLst>
                                    <p:cond delay="370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2000"/>
                                        <p:tgtEl>
                                          <p:spTgt spid="12"/>
                                        </p:tgtEl>
                                      </p:cBhvr>
                                    </p:animEffect>
                                  </p:childTnLst>
                                </p:cTn>
                              </p:par>
                              <p:par>
                                <p:cTn id="52" presetID="42" presetClass="path" presetSubtype="0" decel="100000" fill="hold" nodeType="withEffect">
                                  <p:stCondLst>
                                    <p:cond delay="3700"/>
                                  </p:stCondLst>
                                  <p:childTnLst>
                                    <p:animMotion origin="layout" path="M -4.45358E-6 2.94118E-6 L -0.03525 -0.31853 " pathEditMode="relative" rAng="0" ptsTypes="AA">
                                      <p:cBhvr>
                                        <p:cTn id="53" dur="2000" spd="-100000" fill="hold"/>
                                        <p:tgtEl>
                                          <p:spTgt spid="12"/>
                                        </p:tgtEl>
                                        <p:attrNameLst>
                                          <p:attrName>ppt_x</p:attrName>
                                          <p:attrName>ppt_y</p:attrName>
                                        </p:attrNameLst>
                                      </p:cBhvr>
                                      <p:rCtr x="-1763" y="-15941"/>
                                    </p:animMotion>
                                  </p:childTnLst>
                                </p:cTn>
                              </p:par>
                              <p:par>
                                <p:cTn id="54" presetID="10" presetClass="entr" presetSubtype="0" fill="hold" nodeType="withEffect">
                                  <p:stCondLst>
                                    <p:cond delay="44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2000"/>
                                        <p:tgtEl>
                                          <p:spTgt spid="14"/>
                                        </p:tgtEl>
                                      </p:cBhvr>
                                    </p:animEffect>
                                  </p:childTnLst>
                                </p:cTn>
                              </p:par>
                              <p:par>
                                <p:cTn id="57" presetID="42" presetClass="path" presetSubtype="0" decel="100000" fill="hold" nodeType="withEffect">
                                  <p:stCondLst>
                                    <p:cond delay="4400"/>
                                  </p:stCondLst>
                                  <p:childTnLst>
                                    <p:animMotion origin="layout" path="M -4.45358E-6 2.94118E-6 L -0.03525 -0.31853 " pathEditMode="relative" rAng="0" ptsTypes="AA">
                                      <p:cBhvr>
                                        <p:cTn id="58" dur="2000" spd="-100000" fill="hold"/>
                                        <p:tgtEl>
                                          <p:spTgt spid="14"/>
                                        </p:tgtEl>
                                        <p:attrNameLst>
                                          <p:attrName>ppt_x</p:attrName>
                                          <p:attrName>ppt_y</p:attrName>
                                        </p:attrNameLst>
                                      </p:cBhvr>
                                      <p:rCtr x="-1763" y="-15941"/>
                                    </p:animMotion>
                                  </p:childTnLst>
                                </p:cTn>
                              </p:par>
                              <p:par>
                                <p:cTn id="59" presetID="10" presetClass="entr" presetSubtype="0" fill="hold" nodeType="withEffect">
                                  <p:stCondLst>
                                    <p:cond delay="370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2000"/>
                                        <p:tgtEl>
                                          <p:spTgt spid="26"/>
                                        </p:tgtEl>
                                      </p:cBhvr>
                                    </p:animEffect>
                                  </p:childTnLst>
                                </p:cTn>
                              </p:par>
                              <p:par>
                                <p:cTn id="62" presetID="42" presetClass="path" presetSubtype="0" decel="100000" fill="hold" nodeType="withEffect">
                                  <p:stCondLst>
                                    <p:cond delay="3700"/>
                                  </p:stCondLst>
                                  <p:childTnLst>
                                    <p:animMotion origin="layout" path="M -4.45358E-6 2.94118E-6 L -0.03525 -0.31853 " pathEditMode="relative" rAng="0" ptsTypes="AA">
                                      <p:cBhvr>
                                        <p:cTn id="63" dur="2000" spd="-100000" fill="hold"/>
                                        <p:tgtEl>
                                          <p:spTgt spid="26"/>
                                        </p:tgtEl>
                                        <p:attrNameLst>
                                          <p:attrName>ppt_x</p:attrName>
                                          <p:attrName>ppt_y</p:attrName>
                                        </p:attrNameLst>
                                      </p:cBhvr>
                                      <p:rCtr x="-1763" y="-15941"/>
                                    </p:animMotion>
                                  </p:childTnLst>
                                </p:cTn>
                              </p:par>
                              <p:par>
                                <p:cTn id="64" presetID="53" presetClass="entr" presetSubtype="16" fill="hold" nodeType="withEffect">
                                  <p:stCondLst>
                                    <p:cond delay="3700"/>
                                  </p:stCondLst>
                                  <p:childTnLst>
                                    <p:set>
                                      <p:cBhvr>
                                        <p:cTn id="65" dur="1" fill="hold">
                                          <p:stCondLst>
                                            <p:cond delay="0"/>
                                          </p:stCondLst>
                                        </p:cTn>
                                        <p:tgtEl>
                                          <p:spTgt spid="4"/>
                                        </p:tgtEl>
                                        <p:attrNameLst>
                                          <p:attrName>style.visibility</p:attrName>
                                        </p:attrNameLst>
                                      </p:cBhvr>
                                      <p:to>
                                        <p:strVal val="visible"/>
                                      </p:to>
                                    </p:set>
                                    <p:anim calcmode="lin" valueType="num">
                                      <p:cBhvr>
                                        <p:cTn id="66" dur="1000" fill="hold"/>
                                        <p:tgtEl>
                                          <p:spTgt spid="4"/>
                                        </p:tgtEl>
                                        <p:attrNameLst>
                                          <p:attrName>ppt_w</p:attrName>
                                        </p:attrNameLst>
                                      </p:cBhvr>
                                      <p:tavLst>
                                        <p:tav tm="0">
                                          <p:val>
                                            <p:fltVal val="0"/>
                                          </p:val>
                                        </p:tav>
                                        <p:tav tm="100000">
                                          <p:val>
                                            <p:strVal val="#ppt_w"/>
                                          </p:val>
                                        </p:tav>
                                      </p:tavLst>
                                    </p:anim>
                                    <p:anim calcmode="lin" valueType="num">
                                      <p:cBhvr>
                                        <p:cTn id="67" dur="1000" fill="hold"/>
                                        <p:tgtEl>
                                          <p:spTgt spid="4"/>
                                        </p:tgtEl>
                                        <p:attrNameLst>
                                          <p:attrName>ppt_h</p:attrName>
                                        </p:attrNameLst>
                                      </p:cBhvr>
                                      <p:tavLst>
                                        <p:tav tm="0">
                                          <p:val>
                                            <p:fltVal val="0"/>
                                          </p:val>
                                        </p:tav>
                                        <p:tav tm="100000">
                                          <p:val>
                                            <p:strVal val="#ppt_h"/>
                                          </p:val>
                                        </p:tav>
                                      </p:tavLst>
                                    </p:anim>
                                    <p:animEffect transition="in" filter="fade">
                                      <p:cBhvr>
                                        <p:cTn id="68" dur="1000"/>
                                        <p:tgtEl>
                                          <p:spTgt spid="4"/>
                                        </p:tgtEl>
                                      </p:cBhvr>
                                    </p:animEffect>
                                  </p:childTnLst>
                                </p:cTn>
                              </p:par>
                              <p:par>
                                <p:cTn id="69" presetID="10" presetClass="entr" presetSubtype="0" fill="hold" grpId="0" nodeType="withEffect">
                                  <p:stCondLst>
                                    <p:cond delay="47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childTnLst>
                                </p:cTn>
                              </p:par>
                              <p:par>
                                <p:cTn id="72" presetID="10" presetClass="entr" presetSubtype="0" fill="hold" grpId="0" nodeType="withEffect">
                                  <p:stCondLst>
                                    <p:cond delay="500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1000"/>
                                        <p:tgtEl>
                                          <p:spTgt spid="20"/>
                                        </p:tgtEl>
                                      </p:cBhvr>
                                    </p:animEffect>
                                  </p:childTnLst>
                                </p:cTn>
                              </p:par>
                              <p:par>
                                <p:cTn id="75" presetID="10" presetClass="entr" presetSubtype="0" fill="hold" grpId="0" nodeType="withEffect">
                                  <p:stCondLst>
                                    <p:cond delay="530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childTnLst>
                                </p:cTn>
                              </p:par>
                              <p:par>
                                <p:cTn id="78" presetID="22" presetClass="entr" presetSubtype="1" fill="hold" grpId="0" nodeType="withEffect">
                                  <p:stCondLst>
                                    <p:cond delay="5800"/>
                                  </p:stCondLst>
                                  <p:childTnLst>
                                    <p:set>
                                      <p:cBhvr>
                                        <p:cTn id="79" dur="1" fill="hold">
                                          <p:stCondLst>
                                            <p:cond delay="0"/>
                                          </p:stCondLst>
                                        </p:cTn>
                                        <p:tgtEl>
                                          <p:spTgt spid="19"/>
                                        </p:tgtEl>
                                        <p:attrNameLst>
                                          <p:attrName>style.visibility</p:attrName>
                                        </p:attrNameLst>
                                      </p:cBhvr>
                                      <p:to>
                                        <p:strVal val="visible"/>
                                      </p:to>
                                    </p:set>
                                    <p:animEffect transition="in" filter="wipe(up)">
                                      <p:cBhvr>
                                        <p:cTn id="80" dur="1000"/>
                                        <p:tgtEl>
                                          <p:spTgt spid="19"/>
                                        </p:tgtEl>
                                      </p:cBhvr>
                                    </p:animEffect>
                                  </p:childTnLst>
                                </p:cTn>
                              </p:par>
                              <p:par>
                                <p:cTn id="81" presetID="53" presetClass="entr" presetSubtype="16" fill="hold" grpId="0" nodeType="withEffect">
                                  <p:stCondLst>
                                    <p:cond delay="64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1000" fill="hold"/>
                                        <p:tgtEl>
                                          <p:spTgt spid="23"/>
                                        </p:tgtEl>
                                        <p:attrNameLst>
                                          <p:attrName>ppt_w</p:attrName>
                                        </p:attrNameLst>
                                      </p:cBhvr>
                                      <p:tavLst>
                                        <p:tav tm="0">
                                          <p:val>
                                            <p:fltVal val="0"/>
                                          </p:val>
                                        </p:tav>
                                        <p:tav tm="100000">
                                          <p:val>
                                            <p:strVal val="#ppt_w"/>
                                          </p:val>
                                        </p:tav>
                                      </p:tavLst>
                                    </p:anim>
                                    <p:anim calcmode="lin" valueType="num">
                                      <p:cBhvr>
                                        <p:cTn id="84" dur="1000" fill="hold"/>
                                        <p:tgtEl>
                                          <p:spTgt spid="23"/>
                                        </p:tgtEl>
                                        <p:attrNameLst>
                                          <p:attrName>ppt_h</p:attrName>
                                        </p:attrNameLst>
                                      </p:cBhvr>
                                      <p:tavLst>
                                        <p:tav tm="0">
                                          <p:val>
                                            <p:fltVal val="0"/>
                                          </p:val>
                                        </p:tav>
                                        <p:tav tm="100000">
                                          <p:val>
                                            <p:strVal val="#ppt_h"/>
                                          </p:val>
                                        </p:tav>
                                      </p:tavLst>
                                    </p:anim>
                                    <p:animEffect transition="in" filter="fade">
                                      <p:cBhvr>
                                        <p:cTn id="85" dur="1000"/>
                                        <p:tgtEl>
                                          <p:spTgt spid="23"/>
                                        </p:tgtEl>
                                      </p:cBhvr>
                                    </p:animEffect>
                                  </p:childTnLst>
                                </p:cTn>
                              </p:par>
                              <p:par>
                                <p:cTn id="86" presetID="53" presetClass="entr" presetSubtype="16" fill="hold" grpId="0" nodeType="withEffect">
                                  <p:stCondLst>
                                    <p:cond delay="6800"/>
                                  </p:stCondLst>
                                  <p:childTnLst>
                                    <p:set>
                                      <p:cBhvr>
                                        <p:cTn id="87" dur="1" fill="hold">
                                          <p:stCondLst>
                                            <p:cond delay="0"/>
                                          </p:stCondLst>
                                        </p:cTn>
                                        <p:tgtEl>
                                          <p:spTgt spid="24"/>
                                        </p:tgtEl>
                                        <p:attrNameLst>
                                          <p:attrName>style.visibility</p:attrName>
                                        </p:attrNameLst>
                                      </p:cBhvr>
                                      <p:to>
                                        <p:strVal val="visible"/>
                                      </p:to>
                                    </p:set>
                                    <p:anim calcmode="lin" valueType="num">
                                      <p:cBhvr>
                                        <p:cTn id="88" dur="1000" fill="hold"/>
                                        <p:tgtEl>
                                          <p:spTgt spid="24"/>
                                        </p:tgtEl>
                                        <p:attrNameLst>
                                          <p:attrName>ppt_w</p:attrName>
                                        </p:attrNameLst>
                                      </p:cBhvr>
                                      <p:tavLst>
                                        <p:tav tm="0">
                                          <p:val>
                                            <p:fltVal val="0"/>
                                          </p:val>
                                        </p:tav>
                                        <p:tav tm="100000">
                                          <p:val>
                                            <p:strVal val="#ppt_w"/>
                                          </p:val>
                                        </p:tav>
                                      </p:tavLst>
                                    </p:anim>
                                    <p:anim calcmode="lin" valueType="num">
                                      <p:cBhvr>
                                        <p:cTn id="89" dur="1000" fill="hold"/>
                                        <p:tgtEl>
                                          <p:spTgt spid="24"/>
                                        </p:tgtEl>
                                        <p:attrNameLst>
                                          <p:attrName>ppt_h</p:attrName>
                                        </p:attrNameLst>
                                      </p:cBhvr>
                                      <p:tavLst>
                                        <p:tav tm="0">
                                          <p:val>
                                            <p:fltVal val="0"/>
                                          </p:val>
                                        </p:tav>
                                        <p:tav tm="100000">
                                          <p:val>
                                            <p:strVal val="#ppt_h"/>
                                          </p:val>
                                        </p:tav>
                                      </p:tavLst>
                                    </p:anim>
                                    <p:animEffect transition="in" filter="fade">
                                      <p:cBhvr>
                                        <p:cTn id="90" dur="1000"/>
                                        <p:tgtEl>
                                          <p:spTgt spid="24"/>
                                        </p:tgtEl>
                                      </p:cBhvr>
                                    </p:animEffect>
                                  </p:childTnLst>
                                </p:cTn>
                              </p:par>
                              <p:par>
                                <p:cTn id="91" presetID="53" presetClass="entr" presetSubtype="16" fill="hold" grpId="0" nodeType="withEffect">
                                  <p:stCondLst>
                                    <p:cond delay="7300"/>
                                  </p:stCondLst>
                                  <p:childTnLst>
                                    <p:set>
                                      <p:cBhvr>
                                        <p:cTn id="92" dur="1" fill="hold">
                                          <p:stCondLst>
                                            <p:cond delay="0"/>
                                          </p:stCondLst>
                                        </p:cTn>
                                        <p:tgtEl>
                                          <p:spTgt spid="25"/>
                                        </p:tgtEl>
                                        <p:attrNameLst>
                                          <p:attrName>style.visibility</p:attrName>
                                        </p:attrNameLst>
                                      </p:cBhvr>
                                      <p:to>
                                        <p:strVal val="visible"/>
                                      </p:to>
                                    </p:set>
                                    <p:anim calcmode="lin" valueType="num">
                                      <p:cBhvr>
                                        <p:cTn id="93" dur="1000" fill="hold"/>
                                        <p:tgtEl>
                                          <p:spTgt spid="25"/>
                                        </p:tgtEl>
                                        <p:attrNameLst>
                                          <p:attrName>ppt_w</p:attrName>
                                        </p:attrNameLst>
                                      </p:cBhvr>
                                      <p:tavLst>
                                        <p:tav tm="0">
                                          <p:val>
                                            <p:fltVal val="0"/>
                                          </p:val>
                                        </p:tav>
                                        <p:tav tm="100000">
                                          <p:val>
                                            <p:strVal val="#ppt_w"/>
                                          </p:val>
                                        </p:tav>
                                      </p:tavLst>
                                    </p:anim>
                                    <p:anim calcmode="lin" valueType="num">
                                      <p:cBhvr>
                                        <p:cTn id="94" dur="1000" fill="hold"/>
                                        <p:tgtEl>
                                          <p:spTgt spid="25"/>
                                        </p:tgtEl>
                                        <p:attrNameLst>
                                          <p:attrName>ppt_h</p:attrName>
                                        </p:attrNameLst>
                                      </p:cBhvr>
                                      <p:tavLst>
                                        <p:tav tm="0">
                                          <p:val>
                                            <p:fltVal val="0"/>
                                          </p:val>
                                        </p:tav>
                                        <p:tav tm="100000">
                                          <p:val>
                                            <p:strVal val="#ppt_h"/>
                                          </p:val>
                                        </p:tav>
                                      </p:tavLst>
                                    </p:anim>
                                    <p:animEffect transition="in" filter="fade">
                                      <p:cBhvr>
                                        <p:cTn id="95"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1" grpId="0"/>
      <p:bldP spid="23" grpId="0"/>
      <p:bldP spid="24"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r="9834"/>
          <a:stretch>
            <a:fillRect/>
          </a:stretch>
        </p:blipFill>
        <p:spPr bwMode="auto">
          <a:xfrm>
            <a:off x="390970" y="1183204"/>
            <a:ext cx="5009706" cy="3568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descr="C:\Users\Administrator\Desktop\论文答辩\IMG_48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59940" y="1183204"/>
            <a:ext cx="4944535" cy="356863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3"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4"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210588"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论文内容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5" cstate="screen">
              <a:duotone>
                <a:prstClr val="black"/>
                <a:schemeClr val="accent6">
                  <a:tint val="45000"/>
                  <a:satMod val="400000"/>
                </a:schemeClr>
              </a:duotone>
              <a:extLst>
                <a:ext uri="{BEBA8EAE-BF5A-486C-A8C5-ECC9F3942E4B}">
                  <a14:imgProps xmlns:a14="http://schemas.microsoft.com/office/drawing/2010/main">
                    <a14:imgLayer r:embed="rId6">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肆</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7"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7"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967345" y="429680"/>
            <a:ext cx="2492990" cy="369332"/>
          </a:xfrm>
          <a:prstGeom prst="rect">
            <a:avLst/>
          </a:prstGeom>
        </p:spPr>
        <p:txBody>
          <a:bodyPr wrap="none">
            <a:spAutoFit/>
          </a:bodyPr>
          <a:lstStyle/>
          <a:p>
            <a:r>
              <a:rPr lang="zh-CN" altLang="en-US" dirty="0" smtClean="0">
                <a:latin typeface="微软雅黑" pitchFamily="34" charset="-122"/>
                <a:ea typeface="微软雅黑" pitchFamily="34" charset="-122"/>
              </a:rPr>
              <a:t>（二）成都茶馆的特色</a:t>
            </a:r>
            <a:endParaRPr lang="zh-CN" altLang="en-US" dirty="0" smtClean="0">
              <a:latin typeface="微软雅黑" pitchFamily="34" charset="-122"/>
              <a:ea typeface="微软雅黑" pitchFamily="34" charset="-122"/>
            </a:endParaRPr>
          </a:p>
        </p:txBody>
      </p:sp>
      <p:sp>
        <p:nvSpPr>
          <p:cNvPr id="25" name="矩形 24"/>
          <p:cNvSpPr/>
          <p:nvPr/>
        </p:nvSpPr>
        <p:spPr>
          <a:xfrm>
            <a:off x="9408728" y="813872"/>
            <a:ext cx="1055097" cy="369332"/>
          </a:xfrm>
          <a:prstGeom prst="rect">
            <a:avLst/>
          </a:prstGeom>
        </p:spPr>
        <p:txBody>
          <a:bodyPr wrap="none">
            <a:spAutoFit/>
          </a:bodyPr>
          <a:lstStyle/>
          <a:p>
            <a:r>
              <a:rPr lang="en-US" altLang="zh-CN" dirty="0" smtClean="0">
                <a:latin typeface="方正硬笔楷书简体" pitchFamily="65" charset="-122"/>
                <a:ea typeface="方正硬笔楷书简体" pitchFamily="65" charset="-122"/>
              </a:rPr>
              <a:t>3.</a:t>
            </a:r>
            <a:r>
              <a:rPr lang="zh-CN" altLang="en-US" dirty="0" smtClean="0">
                <a:latin typeface="方正硬笔楷书简体" pitchFamily="65" charset="-122"/>
                <a:ea typeface="方正硬笔楷书简体" pitchFamily="65" charset="-122"/>
              </a:rPr>
              <a:t>龙门阵</a:t>
            </a:r>
            <a:endParaRPr lang="zh-CN" altLang="en-US" dirty="0" smtClean="0">
              <a:latin typeface="方正硬笔楷书简体" pitchFamily="65" charset="-122"/>
              <a:ea typeface="方正硬笔楷书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3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mmbiz.qpic.cn/mmbiz/XZu0H4Ut9BgvBzAlNQv68Hsu1qLxtTy9IQCTgX2PD1I5UwoLq9lCrJYOls5Ky0TedmD6ucIib1VzoqOHTGhPyVQ/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875" y="1049339"/>
            <a:ext cx="5495925" cy="37097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210588"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论文内容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肆</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424545" y="429680"/>
            <a:ext cx="2031325" cy="369332"/>
          </a:xfrm>
          <a:prstGeom prst="rect">
            <a:avLst/>
          </a:prstGeom>
        </p:spPr>
        <p:txBody>
          <a:bodyPr wrap="none">
            <a:spAutoFit/>
          </a:bodyPr>
          <a:lstStyle/>
          <a:p>
            <a:r>
              <a:rPr lang="zh-CN" altLang="en-US" dirty="0" smtClean="0">
                <a:latin typeface="微软雅黑" pitchFamily="34" charset="-122"/>
                <a:ea typeface="微软雅黑" pitchFamily="34" charset="-122"/>
              </a:rPr>
              <a:t>（三）盖碗茶文化</a:t>
            </a:r>
            <a:endParaRPr lang="zh-CN" altLang="en-US" dirty="0" smtClean="0">
              <a:latin typeface="微软雅黑" pitchFamily="34" charset="-122"/>
              <a:ea typeface="微软雅黑" pitchFamily="34" charset="-122"/>
            </a:endParaRPr>
          </a:p>
        </p:txBody>
      </p:sp>
      <p:sp>
        <p:nvSpPr>
          <p:cNvPr id="25" name="矩形 24"/>
          <p:cNvSpPr/>
          <p:nvPr/>
        </p:nvSpPr>
        <p:spPr>
          <a:xfrm>
            <a:off x="9154728" y="813872"/>
            <a:ext cx="1285929" cy="369332"/>
          </a:xfrm>
          <a:prstGeom prst="rect">
            <a:avLst/>
          </a:prstGeom>
        </p:spPr>
        <p:txBody>
          <a:bodyPr wrap="none">
            <a:spAutoFit/>
          </a:bodyPr>
          <a:lstStyle/>
          <a:p>
            <a:r>
              <a:rPr lang="en-US" altLang="zh-CN" dirty="0" smtClean="0">
                <a:latin typeface="方正硬笔楷书简体" pitchFamily="65" charset="-122"/>
                <a:ea typeface="方正硬笔楷书简体" pitchFamily="65" charset="-122"/>
              </a:rPr>
              <a:t>1.</a:t>
            </a:r>
            <a:r>
              <a:rPr lang="zh-CN" altLang="en-US" dirty="0" smtClean="0">
                <a:latin typeface="方正硬笔楷书简体" pitchFamily="65" charset="-122"/>
                <a:ea typeface="方正硬笔楷书简体" pitchFamily="65" charset="-122"/>
              </a:rPr>
              <a:t>茶与文人</a:t>
            </a:r>
            <a:endParaRPr lang="zh-CN" altLang="en-US" dirty="0" smtClean="0">
              <a:latin typeface="方正硬笔楷书简体" pitchFamily="65" charset="-122"/>
              <a:ea typeface="方正硬笔楷书简体" pitchFamily="65" charset="-122"/>
            </a:endParaRPr>
          </a:p>
        </p:txBody>
      </p:sp>
      <p:sp>
        <p:nvSpPr>
          <p:cNvPr id="19" name="矩形 18"/>
          <p:cNvSpPr/>
          <p:nvPr/>
        </p:nvSpPr>
        <p:spPr>
          <a:xfrm>
            <a:off x="6232798" y="1591000"/>
            <a:ext cx="4138694" cy="2862322"/>
          </a:xfrm>
          <a:prstGeom prst="rect">
            <a:avLst/>
          </a:prstGeom>
        </p:spPr>
        <p:txBody>
          <a:bodyPr wrap="square">
            <a:spAutoFit/>
          </a:bodyPr>
          <a:lstStyle/>
          <a:p>
            <a:r>
              <a:rPr lang="zh-CN" altLang="en-US" dirty="0" smtClean="0"/>
              <a:t>　　</a:t>
            </a:r>
            <a:r>
              <a:rPr lang="zh-CN" altLang="zh-CN" dirty="0" smtClean="0"/>
              <a:t>鲁迅</a:t>
            </a:r>
            <a:r>
              <a:rPr lang="zh-CN" altLang="zh-CN" dirty="0"/>
              <a:t>先生在《喝茶》一文中这样写道：“喝好茶，是要用盖碗的。于是用盖碗。果然，泡了之后，色清而味甘，微香而小苦，确是好茶叶。” 鲁迅先生明白了喝茶当中的一些道理：好的茶叶用来泡茶，怕它很快冷了，就用棉袄包起来，但是喝起来的时候，味道和平时喝的粗茶差不多，颜色非常重浊。后来，他改变了喝法，用盖碗泡茶，喝起来色清，味道甘甜。</a:t>
            </a:r>
            <a:endParaRPr lang="zh-CN" altLang="en-US" dirty="0"/>
          </a:p>
        </p:txBody>
      </p:sp>
      <p:grpSp>
        <p:nvGrpSpPr>
          <p:cNvPr id="21" name="组合 20"/>
          <p:cNvGrpSpPr/>
          <p:nvPr/>
        </p:nvGrpSpPr>
        <p:grpSpPr>
          <a:xfrm>
            <a:off x="9841036" y="1427660"/>
            <a:ext cx="336820" cy="160603"/>
            <a:chOff x="10097648" y="1424552"/>
            <a:chExt cx="240422" cy="160603"/>
          </a:xfrm>
          <a:solidFill>
            <a:schemeClr val="bg2">
              <a:lumMod val="75000"/>
            </a:schemeClr>
          </a:solidFill>
        </p:grpSpPr>
        <p:sp>
          <p:nvSpPr>
            <p:cNvPr id="22" name="燕尾形 21"/>
            <p:cNvSpPr/>
            <p:nvPr/>
          </p:nvSpPr>
          <p:spPr>
            <a:xfrm flipH="1">
              <a:off x="10097648"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flipH="1">
              <a:off x="10168119"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flipH="1">
              <a:off x="10247937"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fade">
                                      <p:cBhvr>
                                        <p:cTn id="18" dur="1000"/>
                                        <p:tgtEl>
                                          <p:spTgt spid="5122"/>
                                        </p:tgtEl>
                                      </p:cBhvr>
                                    </p:animEffect>
                                    <p:anim calcmode="lin" valueType="num">
                                      <p:cBhvr>
                                        <p:cTn id="19" dur="1000" fill="hold"/>
                                        <p:tgtEl>
                                          <p:spTgt spid="5122"/>
                                        </p:tgtEl>
                                        <p:attrNameLst>
                                          <p:attrName>ppt_x</p:attrName>
                                        </p:attrNameLst>
                                      </p:cBhvr>
                                      <p:tavLst>
                                        <p:tav tm="0">
                                          <p:val>
                                            <p:strVal val="#ppt_x"/>
                                          </p:val>
                                        </p:tav>
                                        <p:tav tm="100000">
                                          <p:val>
                                            <p:strVal val="#ppt_x"/>
                                          </p:val>
                                        </p:tav>
                                      </p:tavLst>
                                    </p:anim>
                                    <p:anim calcmode="lin" valueType="num">
                                      <p:cBhvr>
                                        <p:cTn id="20" dur="1000" fill="hold"/>
                                        <p:tgtEl>
                                          <p:spTgt spid="5122"/>
                                        </p:tgtEl>
                                        <p:attrNameLst>
                                          <p:attrName>ppt_y</p:attrName>
                                        </p:attrNameLst>
                                      </p:cBhvr>
                                      <p:tavLst>
                                        <p:tav tm="0">
                                          <p:val>
                                            <p:strVal val="#ppt_y+.1"/>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childTnLst>
                                </p:cTn>
                              </p:par>
                              <p:par>
                                <p:cTn id="28" presetID="2" presetClass="entr" presetSubtype="2" decel="100000" fill="hold" grpId="1"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1000" fill="hold"/>
                                        <p:tgtEl>
                                          <p:spTgt spid="19"/>
                                        </p:tgtEl>
                                        <p:attrNameLst>
                                          <p:attrName>ppt_x</p:attrName>
                                        </p:attrNameLst>
                                      </p:cBhvr>
                                      <p:tavLst>
                                        <p:tav tm="0">
                                          <p:val>
                                            <p:strVal val="1+#ppt_w/2"/>
                                          </p:val>
                                        </p:tav>
                                        <p:tav tm="100000">
                                          <p:val>
                                            <p:strVal val="#ppt_x"/>
                                          </p:val>
                                        </p:tav>
                                      </p:tavLst>
                                    </p:anim>
                                    <p:anim calcmode="lin" valueType="num">
                                      <p:cBhvr additive="base">
                                        <p:cTn id="31"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5" grpId="0"/>
      <p:bldP spid="19" grpId="0"/>
      <p:bldP spid="1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i2.sinaimg.cn/travel/2013/1210/U9315P704DT20131210141429.jpg"/>
          <p:cNvPicPr>
            <a:picLocks noChangeAspect="1" noChangeArrowheads="1"/>
          </p:cNvPicPr>
          <p:nvPr/>
        </p:nvPicPr>
        <p:blipFill rotWithShape="1">
          <a:blip r:embed="rId1">
            <a:extLst>
              <a:ext uri="{28A0092B-C50C-407E-A947-70E740481C1C}">
                <a14:useLocalDpi xmlns:a14="http://schemas.microsoft.com/office/drawing/2010/main" val="0"/>
              </a:ext>
            </a:extLst>
          </a:blip>
          <a:srcRect t="28691" b="17469"/>
          <a:stretch>
            <a:fillRect/>
          </a:stretch>
        </p:blipFill>
        <p:spPr bwMode="auto">
          <a:xfrm>
            <a:off x="393698" y="1236663"/>
            <a:ext cx="10010775" cy="350335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210588"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论文内容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肆</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424545" y="429680"/>
            <a:ext cx="2031325" cy="369332"/>
          </a:xfrm>
          <a:prstGeom prst="rect">
            <a:avLst/>
          </a:prstGeom>
        </p:spPr>
        <p:txBody>
          <a:bodyPr wrap="none">
            <a:spAutoFit/>
          </a:bodyPr>
          <a:lstStyle/>
          <a:p>
            <a:r>
              <a:rPr lang="zh-CN" altLang="en-US" dirty="0" smtClean="0">
                <a:latin typeface="微软雅黑" pitchFamily="34" charset="-122"/>
                <a:ea typeface="微软雅黑" pitchFamily="34" charset="-122"/>
              </a:rPr>
              <a:t>（三）盖碗茶文化</a:t>
            </a:r>
            <a:endParaRPr lang="zh-CN" altLang="en-US" dirty="0" smtClean="0">
              <a:latin typeface="微软雅黑" pitchFamily="34" charset="-122"/>
              <a:ea typeface="微软雅黑" pitchFamily="34" charset="-122"/>
            </a:endParaRPr>
          </a:p>
        </p:txBody>
      </p:sp>
      <p:sp>
        <p:nvSpPr>
          <p:cNvPr id="25" name="矩形 24"/>
          <p:cNvSpPr/>
          <p:nvPr/>
        </p:nvSpPr>
        <p:spPr>
          <a:xfrm>
            <a:off x="7308068" y="813872"/>
            <a:ext cx="3132589" cy="369332"/>
          </a:xfrm>
          <a:prstGeom prst="rect">
            <a:avLst/>
          </a:prstGeom>
        </p:spPr>
        <p:txBody>
          <a:bodyPr wrap="none">
            <a:spAutoFit/>
          </a:bodyPr>
          <a:lstStyle/>
          <a:p>
            <a:pPr algn="r"/>
            <a:r>
              <a:rPr lang="en-US" altLang="zh-CN" dirty="0" smtClean="0">
                <a:latin typeface="方正硬笔楷书简体" pitchFamily="65" charset="-122"/>
                <a:ea typeface="方正硬笔楷书简体" pitchFamily="65" charset="-122"/>
              </a:rPr>
              <a:t>2.</a:t>
            </a:r>
            <a:r>
              <a:rPr lang="zh-CN" altLang="en-US" dirty="0" smtClean="0">
                <a:latin typeface="方正硬笔楷书简体" pitchFamily="65" charset="-122"/>
                <a:ea typeface="方正硬笔楷书简体" pitchFamily="65" charset="-122"/>
              </a:rPr>
              <a:t>成都盖碗茶与成都人的联系</a:t>
            </a:r>
            <a:endParaRPr lang="zh-CN" altLang="en-US" dirty="0" smtClean="0">
              <a:latin typeface="方正硬笔楷书简体" pitchFamily="65" charset="-122"/>
              <a:ea typeface="方正硬笔楷书简体" pitchFamily="65" charset="-122"/>
            </a:endParaRPr>
          </a:p>
        </p:txBody>
      </p:sp>
      <p:sp>
        <p:nvSpPr>
          <p:cNvPr id="26" name="Rectangle 1"/>
          <p:cNvSpPr>
            <a:spLocks noChangeArrowheads="1"/>
          </p:cNvSpPr>
          <p:nvPr/>
        </p:nvSpPr>
        <p:spPr bwMode="auto">
          <a:xfrm>
            <a:off x="361876" y="1990468"/>
            <a:ext cx="3600400" cy="47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65048" rIns="91440" bIns="0" numCol="1" anchor="ctr" anchorCtr="0" compatLnSpc="1">
            <a:spAutoFit/>
          </a:bodyPr>
          <a:lstStyle/>
          <a:p>
            <a:pPr marR="0" indent="266700" defTabSz="-635" eaLnBrk="0" fontAlgn="base" hangingPunct="0">
              <a:lnSpc>
                <a:spcPct val="100000"/>
              </a:lnSpc>
              <a:spcBef>
                <a:spcPct val="0"/>
              </a:spcBef>
              <a:spcAft>
                <a:spcPct val="0"/>
              </a:spcAft>
              <a:buClrTx/>
              <a:buSzTx/>
              <a:buFontTx/>
              <a:buNone/>
            </a:pPr>
            <a:r>
              <a:rPr lang="zh-CN" altLang="en-US" sz="2000" dirty="0">
                <a:solidFill>
                  <a:schemeClr val="bg1"/>
                </a:solidFill>
                <a:latin typeface="黑体" pitchFamily="49" charset="-122"/>
                <a:ea typeface="黑体" pitchFamily="49" charset="-122"/>
                <a:cs typeface="Times New Roman" pitchFamily="18" charset="0"/>
              </a:rPr>
              <a:t>成都茶馆的功能 </a:t>
            </a:r>
            <a:endParaRPr lang="zh-CN" altLang="en-US" sz="2000" dirty="0">
              <a:solidFill>
                <a:schemeClr val="bg1"/>
              </a:solidFill>
              <a:latin typeface="黑体" pitchFamily="49" charset="-122"/>
              <a:ea typeface="黑体" pitchFamily="49" charset="-122"/>
              <a:cs typeface="Times New Roman" pitchFamily="18" charset="0"/>
            </a:endParaRPr>
          </a:p>
        </p:txBody>
      </p:sp>
      <p:sp>
        <p:nvSpPr>
          <p:cNvPr id="27" name="矩形 26"/>
          <p:cNvSpPr/>
          <p:nvPr/>
        </p:nvSpPr>
        <p:spPr>
          <a:xfrm>
            <a:off x="361876" y="1319560"/>
            <a:ext cx="2634054" cy="400110"/>
          </a:xfrm>
          <a:prstGeom prst="rect">
            <a:avLst/>
          </a:prstGeom>
        </p:spPr>
        <p:txBody>
          <a:bodyPr wrap="none">
            <a:spAutoFit/>
          </a:bodyPr>
          <a:lstStyle/>
          <a:p>
            <a:pPr lvl="0" indent="266700" fontAlgn="base">
              <a:spcBef>
                <a:spcPct val="0"/>
              </a:spcBef>
              <a:spcAft>
                <a:spcPct val="0"/>
              </a:spcAft>
            </a:pPr>
            <a:r>
              <a:rPr lang="zh-CN" altLang="zh-CN" sz="2000" dirty="0">
                <a:solidFill>
                  <a:schemeClr val="bg1"/>
                </a:solidFill>
                <a:latin typeface="黑体" pitchFamily="49" charset="-122"/>
                <a:ea typeface="黑体" pitchFamily="49" charset="-122"/>
                <a:cs typeface="Times New Roman" pitchFamily="18" charset="0"/>
              </a:rPr>
              <a:t>成都是个天府之国 </a:t>
            </a:r>
            <a:endParaRPr lang="zh-CN" altLang="zh-CN" sz="2800" dirty="0">
              <a:solidFill>
                <a:schemeClr val="bg1"/>
              </a:solidFill>
              <a:latin typeface="Times New Roman" pitchFamily="18" charset="0"/>
              <a:ea typeface="宋体" pitchFamily="2" charset="-122"/>
              <a:cs typeface="Times New Roman" pitchFamily="18" charset="0"/>
            </a:endParaRPr>
          </a:p>
        </p:txBody>
      </p:sp>
      <p:sp>
        <p:nvSpPr>
          <p:cNvPr id="28" name="矩形 27"/>
          <p:cNvSpPr/>
          <p:nvPr/>
        </p:nvSpPr>
        <p:spPr>
          <a:xfrm>
            <a:off x="361876" y="1709316"/>
            <a:ext cx="3147015" cy="400110"/>
          </a:xfrm>
          <a:prstGeom prst="rect">
            <a:avLst/>
          </a:prstGeom>
        </p:spPr>
        <p:txBody>
          <a:bodyPr wrap="none">
            <a:spAutoFit/>
          </a:bodyPr>
          <a:lstStyle/>
          <a:p>
            <a:pPr lvl="0" indent="266700" eaLnBrk="0" fontAlgn="base" hangingPunct="0">
              <a:spcBef>
                <a:spcPct val="0"/>
              </a:spcBef>
              <a:spcAft>
                <a:spcPct val="0"/>
              </a:spcAft>
            </a:pPr>
            <a:r>
              <a:rPr lang="zh-CN" altLang="en-US" sz="2000" dirty="0">
                <a:solidFill>
                  <a:schemeClr val="bg1"/>
                </a:solidFill>
                <a:latin typeface="黑体" pitchFamily="49" charset="-122"/>
                <a:ea typeface="黑体" pitchFamily="49" charset="-122"/>
                <a:cs typeface="Times New Roman" pitchFamily="18" charset="0"/>
              </a:rPr>
              <a:t>成都茶馆的气氛与格局 </a:t>
            </a:r>
            <a:endParaRPr lang="zh-CN" altLang="en-US" sz="2800" dirty="0">
              <a:solidFill>
                <a:schemeClr val="bg1"/>
              </a:solidFill>
              <a:latin typeface="Times New Roman" pitchFamily="18" charset="0"/>
              <a:ea typeface="宋体" pitchFamily="2"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12290"/>
                                        </p:tgtEl>
                                        <p:attrNameLst>
                                          <p:attrName>style.visibility</p:attrName>
                                        </p:attrNameLst>
                                      </p:cBhvr>
                                      <p:to>
                                        <p:strVal val="visible"/>
                                      </p:to>
                                    </p:set>
                                    <p:animEffect transition="in" filter="barn(outVertical)">
                                      <p:cBhvr>
                                        <p:cTn id="13" dur="1000"/>
                                        <p:tgtEl>
                                          <p:spTgt spid="12290"/>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cc1.cache.cdqss.com/photochengdu/attachment/forum/201211/29/124144eajx6mx6zaowal3w.jpg"/>
          <p:cNvPicPr>
            <a:picLocks noChangeAspect="1" noChangeArrowheads="1"/>
          </p:cNvPicPr>
          <p:nvPr/>
        </p:nvPicPr>
        <p:blipFill>
          <a:blip r:embed="rId1" cstate="screen"/>
          <a:srcRect/>
          <a:stretch>
            <a:fillRect/>
          </a:stretch>
        </p:blipFill>
        <p:spPr bwMode="auto">
          <a:xfrm>
            <a:off x="5210626" y="1214405"/>
            <a:ext cx="5186027" cy="354333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210588"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论文内容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肆</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424545" y="429680"/>
            <a:ext cx="2031325" cy="369332"/>
          </a:xfrm>
          <a:prstGeom prst="rect">
            <a:avLst/>
          </a:prstGeom>
        </p:spPr>
        <p:txBody>
          <a:bodyPr wrap="none">
            <a:spAutoFit/>
          </a:bodyPr>
          <a:lstStyle/>
          <a:p>
            <a:r>
              <a:rPr lang="zh-CN" altLang="en-US" dirty="0" smtClean="0">
                <a:latin typeface="微软雅黑" pitchFamily="34" charset="-122"/>
                <a:ea typeface="微软雅黑" pitchFamily="34" charset="-122"/>
              </a:rPr>
              <a:t>（三）盖碗茶文化</a:t>
            </a:r>
            <a:endParaRPr lang="zh-CN" altLang="en-US" dirty="0" smtClean="0">
              <a:latin typeface="微软雅黑" pitchFamily="34" charset="-122"/>
              <a:ea typeface="微软雅黑" pitchFamily="34" charset="-122"/>
            </a:endParaRPr>
          </a:p>
        </p:txBody>
      </p:sp>
      <p:sp>
        <p:nvSpPr>
          <p:cNvPr id="25" name="矩形 24"/>
          <p:cNvSpPr/>
          <p:nvPr/>
        </p:nvSpPr>
        <p:spPr>
          <a:xfrm>
            <a:off x="7025940" y="813872"/>
            <a:ext cx="3414717" cy="369332"/>
          </a:xfrm>
          <a:prstGeom prst="rect">
            <a:avLst/>
          </a:prstGeom>
        </p:spPr>
        <p:txBody>
          <a:bodyPr wrap="none">
            <a:spAutoFit/>
          </a:bodyPr>
          <a:lstStyle/>
          <a:p>
            <a:pPr algn="r"/>
            <a:r>
              <a:rPr lang="en-US" altLang="zh-CN" dirty="0" smtClean="0">
                <a:latin typeface="方正硬笔楷书简体" pitchFamily="65" charset="-122"/>
                <a:ea typeface="方正硬笔楷书简体" pitchFamily="65" charset="-122"/>
              </a:rPr>
              <a:t>3..</a:t>
            </a:r>
            <a:r>
              <a:rPr lang="zh-CN" altLang="en-US" dirty="0" smtClean="0">
                <a:latin typeface="方正硬笔楷书简体" pitchFamily="65" charset="-122"/>
                <a:ea typeface="方正硬笔楷书简体" pitchFamily="65" charset="-122"/>
              </a:rPr>
              <a:t>盖碗茶与成都这座城市的关系</a:t>
            </a:r>
            <a:endParaRPr lang="zh-CN" altLang="en-US" dirty="0" smtClean="0">
              <a:latin typeface="方正硬笔楷书简体" pitchFamily="65" charset="-122"/>
              <a:ea typeface="方正硬笔楷书简体" pitchFamily="65" charset="-122"/>
            </a:endParaRPr>
          </a:p>
        </p:txBody>
      </p:sp>
      <p:sp>
        <p:nvSpPr>
          <p:cNvPr id="21" name="矩形 20"/>
          <p:cNvSpPr/>
          <p:nvPr/>
        </p:nvSpPr>
        <p:spPr>
          <a:xfrm>
            <a:off x="396876" y="2058600"/>
            <a:ext cx="4654096" cy="2031325"/>
          </a:xfrm>
          <a:prstGeom prst="rect">
            <a:avLst/>
          </a:prstGeom>
        </p:spPr>
        <p:txBody>
          <a:bodyPr wrap="square">
            <a:spAutoFit/>
          </a:bodyPr>
          <a:lstStyle/>
          <a:p>
            <a:r>
              <a:rPr lang="en-US" altLang="zh-CN" dirty="0" smtClean="0"/>
              <a:t>        </a:t>
            </a:r>
            <a:r>
              <a:rPr lang="zh-CN" altLang="zh-CN" dirty="0" smtClean="0"/>
              <a:t>成都</a:t>
            </a:r>
            <a:r>
              <a:rPr lang="zh-CN" altLang="zh-CN" dirty="0"/>
              <a:t>与茶馆的关系，是一个互相作用，双向影响的关系。成都深厚的历史文化底蕴是以茶馆为代表成都历史文化事物的体现，各个茶馆又共同组成了一个闲适、充满魅力的历史文化之都。茶馆是一个都市的文化缩影，是一个城市的魅力展现。成都是一个泡在茶馆里的悠闲城市。</a:t>
            </a:r>
            <a:endParaRPr lang="zh-CN" altLang="en-US" dirty="0"/>
          </a:p>
        </p:txBody>
      </p:sp>
      <p:grpSp>
        <p:nvGrpSpPr>
          <p:cNvPr id="22" name="组合 21"/>
          <p:cNvGrpSpPr/>
          <p:nvPr/>
        </p:nvGrpSpPr>
        <p:grpSpPr>
          <a:xfrm>
            <a:off x="4528808" y="1835144"/>
            <a:ext cx="336820" cy="160603"/>
            <a:chOff x="10097648" y="1424552"/>
            <a:chExt cx="240422" cy="160603"/>
          </a:xfrm>
          <a:solidFill>
            <a:schemeClr val="bg2">
              <a:lumMod val="75000"/>
            </a:schemeClr>
          </a:solidFill>
        </p:grpSpPr>
        <p:sp>
          <p:nvSpPr>
            <p:cNvPr id="23" name="燕尾形 22"/>
            <p:cNvSpPr/>
            <p:nvPr/>
          </p:nvSpPr>
          <p:spPr>
            <a:xfrm flipH="1">
              <a:off x="10097648"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flipH="1">
              <a:off x="10168119"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flipH="1">
              <a:off x="10247937"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314"/>
                                        </p:tgtEl>
                                        <p:attrNameLst>
                                          <p:attrName>style.visibility</p:attrName>
                                        </p:attrNameLst>
                                      </p:cBhvr>
                                      <p:to>
                                        <p:strVal val="visible"/>
                                      </p:to>
                                    </p:set>
                                    <p:animEffect transition="in" filter="fade">
                                      <p:cBhvr>
                                        <p:cTn id="13" dur="1000"/>
                                        <p:tgtEl>
                                          <p:spTgt spid="13314"/>
                                        </p:tgtEl>
                                      </p:cBhvr>
                                    </p:animEffect>
                                    <p:anim calcmode="lin" valueType="num">
                                      <p:cBhvr>
                                        <p:cTn id="14" dur="1000" fill="hold"/>
                                        <p:tgtEl>
                                          <p:spTgt spid="13314"/>
                                        </p:tgtEl>
                                        <p:attrNameLst>
                                          <p:attrName>ppt_x</p:attrName>
                                        </p:attrNameLst>
                                      </p:cBhvr>
                                      <p:tavLst>
                                        <p:tav tm="0">
                                          <p:val>
                                            <p:strVal val="#ppt_x"/>
                                          </p:val>
                                        </p:tav>
                                        <p:tav tm="100000">
                                          <p:val>
                                            <p:strVal val="#ppt_x"/>
                                          </p:val>
                                        </p:tav>
                                      </p:tavLst>
                                    </p:anim>
                                    <p:anim calcmode="lin" valueType="num">
                                      <p:cBhvr>
                                        <p:cTn id="15" dur="1000" fill="hold"/>
                                        <p:tgtEl>
                                          <p:spTgt spid="13314"/>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childTnLst>
                                </p:cTn>
                              </p:par>
                              <p:par>
                                <p:cTn id="23" presetID="2" presetClass="entr" presetSubtype="8" decel="100000" fill="hold" grpId="1"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1000" fill="hold"/>
                                        <p:tgtEl>
                                          <p:spTgt spid="21"/>
                                        </p:tgtEl>
                                        <p:attrNameLst>
                                          <p:attrName>ppt_x</p:attrName>
                                        </p:attrNameLst>
                                      </p:cBhvr>
                                      <p:tavLst>
                                        <p:tav tm="0">
                                          <p:val>
                                            <p:strVal val="0-#ppt_w/2"/>
                                          </p:val>
                                        </p:tav>
                                        <p:tav tm="100000">
                                          <p:val>
                                            <p:strVal val="#ppt_x"/>
                                          </p:val>
                                        </p:tav>
                                      </p:tavLst>
                                    </p:anim>
                                    <p:anim calcmode="lin" valueType="num">
                                      <p:cBhvr additive="base">
                                        <p:cTn id="26"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1" grpId="0"/>
      <p:bldP spid="2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descr="http://cc4.cache.cdqss.com/photochengdu/2011_11/fc6155bda19cadd560ea3c2eb78e7aef_middle.jpg"/>
          <p:cNvPicPr>
            <a:picLocks noChangeAspect="1" noChangeArrowheads="1"/>
          </p:cNvPicPr>
          <p:nvPr/>
        </p:nvPicPr>
        <p:blipFill rotWithShape="1">
          <a:blip r:embed="rId1">
            <a:extLst>
              <a:ext uri="{28A0092B-C50C-407E-A947-70E740481C1C}">
                <a14:useLocalDpi xmlns:a14="http://schemas.microsoft.com/office/drawing/2010/main" val="0"/>
              </a:ext>
            </a:extLst>
          </a:blip>
          <a:srcRect t="2768" b="43655"/>
          <a:stretch>
            <a:fillRect/>
          </a:stretch>
        </p:blipFill>
        <p:spPr bwMode="auto">
          <a:xfrm>
            <a:off x="396875" y="1183204"/>
            <a:ext cx="10007600" cy="357453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210588"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论文内容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肆</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424545" y="429680"/>
            <a:ext cx="2031325" cy="369332"/>
          </a:xfrm>
          <a:prstGeom prst="rect">
            <a:avLst/>
          </a:prstGeom>
        </p:spPr>
        <p:txBody>
          <a:bodyPr wrap="none">
            <a:spAutoFit/>
          </a:bodyPr>
          <a:lstStyle/>
          <a:p>
            <a:r>
              <a:rPr lang="zh-CN" altLang="en-US" dirty="0" smtClean="0">
                <a:latin typeface="微软雅黑" pitchFamily="34" charset="-122"/>
                <a:ea typeface="微软雅黑" pitchFamily="34" charset="-122"/>
              </a:rPr>
              <a:t>（三）盖碗茶文化</a:t>
            </a:r>
            <a:endParaRPr lang="zh-CN" altLang="en-US" dirty="0" smtClean="0">
              <a:latin typeface="微软雅黑" pitchFamily="34" charset="-122"/>
              <a:ea typeface="微软雅黑" pitchFamily="34" charset="-122"/>
            </a:endParaRPr>
          </a:p>
        </p:txBody>
      </p:sp>
      <p:sp>
        <p:nvSpPr>
          <p:cNvPr id="25" name="矩形 24"/>
          <p:cNvSpPr/>
          <p:nvPr/>
        </p:nvSpPr>
        <p:spPr>
          <a:xfrm>
            <a:off x="6102610" y="813872"/>
            <a:ext cx="4338047" cy="369332"/>
          </a:xfrm>
          <a:prstGeom prst="rect">
            <a:avLst/>
          </a:prstGeom>
        </p:spPr>
        <p:txBody>
          <a:bodyPr wrap="none">
            <a:spAutoFit/>
          </a:bodyPr>
          <a:lstStyle/>
          <a:p>
            <a:pPr algn="r"/>
            <a:r>
              <a:rPr lang="en-US" altLang="zh-CN" dirty="0" smtClean="0">
                <a:latin typeface="方正硬笔楷书简体" pitchFamily="65" charset="-122"/>
                <a:ea typeface="方正硬笔楷书简体" pitchFamily="65" charset="-122"/>
              </a:rPr>
              <a:t>4..</a:t>
            </a:r>
            <a:r>
              <a:rPr lang="zh-CN" altLang="en-US" dirty="0" smtClean="0">
                <a:latin typeface="方正硬笔楷书简体" pitchFamily="65" charset="-122"/>
                <a:ea typeface="方正硬笔楷书简体" pitchFamily="65" charset="-122"/>
              </a:rPr>
              <a:t>成都“盖碗茶”给市民生活带来的影响</a:t>
            </a:r>
            <a:endParaRPr lang="zh-CN" altLang="en-US" dirty="0" smtClean="0">
              <a:latin typeface="方正硬笔楷书简体" pitchFamily="65" charset="-122"/>
              <a:ea typeface="方正硬笔楷书简体" pitchFamily="65" charset="-122"/>
            </a:endParaRPr>
          </a:p>
        </p:txBody>
      </p:sp>
      <p:sp>
        <p:nvSpPr>
          <p:cNvPr id="6" name="矩形 5"/>
          <p:cNvSpPr/>
          <p:nvPr/>
        </p:nvSpPr>
        <p:spPr>
          <a:xfrm>
            <a:off x="396875" y="1183204"/>
            <a:ext cx="10007600" cy="1517134"/>
          </a:xfrm>
          <a:prstGeom prst="rect">
            <a:avLst/>
          </a:prstGeom>
          <a:solidFill>
            <a:schemeClr val="bg2">
              <a:lumMod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1"/>
          <p:cNvSpPr>
            <a:spLocks noChangeArrowheads="1"/>
          </p:cNvSpPr>
          <p:nvPr/>
        </p:nvSpPr>
        <p:spPr bwMode="auto">
          <a:xfrm>
            <a:off x="361876" y="1990468"/>
            <a:ext cx="3600400" cy="47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65048" rIns="91440" bIns="0" numCol="1" anchor="ctr" anchorCtr="0" compatLnSpc="1">
            <a:spAutoFit/>
          </a:bodyPr>
          <a:lstStyle/>
          <a:p>
            <a:pPr marR="0" indent="266700" defTabSz="-635" eaLnBrk="0" fontAlgn="base" hangingPunct="0">
              <a:lnSpc>
                <a:spcPct val="100000"/>
              </a:lnSpc>
              <a:spcBef>
                <a:spcPct val="0"/>
              </a:spcBef>
              <a:spcAft>
                <a:spcPct val="0"/>
              </a:spcAft>
              <a:buClrTx/>
              <a:buSzTx/>
              <a:buFontTx/>
              <a:buNone/>
            </a:pPr>
            <a:r>
              <a:rPr lang="zh-CN" altLang="en-US" sz="2000" dirty="0" smtClean="0">
                <a:solidFill>
                  <a:schemeClr val="bg1"/>
                </a:solidFill>
                <a:latin typeface="黑体" pitchFamily="49" charset="-122"/>
                <a:ea typeface="黑体" pitchFamily="49" charset="-122"/>
                <a:cs typeface="Times New Roman" pitchFamily="18" charset="0"/>
              </a:rPr>
              <a:t>生活层面</a:t>
            </a:r>
            <a:endParaRPr lang="zh-CN" altLang="en-US" sz="2000" dirty="0">
              <a:solidFill>
                <a:schemeClr val="bg1"/>
              </a:solidFill>
              <a:latin typeface="黑体" pitchFamily="49" charset="-122"/>
              <a:ea typeface="黑体" pitchFamily="49" charset="-122"/>
              <a:cs typeface="Times New Roman" pitchFamily="18" charset="0"/>
            </a:endParaRPr>
          </a:p>
        </p:txBody>
      </p:sp>
      <p:sp>
        <p:nvSpPr>
          <p:cNvPr id="27" name="矩形 26"/>
          <p:cNvSpPr/>
          <p:nvPr/>
        </p:nvSpPr>
        <p:spPr>
          <a:xfrm>
            <a:off x="361876" y="1319560"/>
            <a:ext cx="1992853" cy="400110"/>
          </a:xfrm>
          <a:prstGeom prst="rect">
            <a:avLst/>
          </a:prstGeom>
        </p:spPr>
        <p:txBody>
          <a:bodyPr wrap="none">
            <a:spAutoFit/>
          </a:bodyPr>
          <a:lstStyle/>
          <a:p>
            <a:pPr lvl="0" indent="266700" fontAlgn="base">
              <a:spcBef>
                <a:spcPct val="0"/>
              </a:spcBef>
              <a:spcAft>
                <a:spcPct val="0"/>
              </a:spcAft>
            </a:pPr>
            <a:r>
              <a:rPr lang="zh-CN" altLang="en-US" sz="2000" dirty="0" smtClean="0">
                <a:solidFill>
                  <a:schemeClr val="bg1"/>
                </a:solidFill>
                <a:latin typeface="黑体" pitchFamily="49" charset="-122"/>
                <a:ea typeface="黑体" pitchFamily="49" charset="-122"/>
                <a:cs typeface="Times New Roman" pitchFamily="18" charset="0"/>
              </a:rPr>
              <a:t>物质生活层面</a:t>
            </a:r>
            <a:endParaRPr lang="zh-CN" altLang="en-US" sz="2000" dirty="0">
              <a:solidFill>
                <a:schemeClr val="bg1"/>
              </a:solidFill>
              <a:latin typeface="黑体" pitchFamily="49" charset="-122"/>
              <a:ea typeface="黑体" pitchFamily="49" charset="-122"/>
              <a:cs typeface="Times New Roman" pitchFamily="18" charset="0"/>
            </a:endParaRPr>
          </a:p>
        </p:txBody>
      </p:sp>
      <p:sp>
        <p:nvSpPr>
          <p:cNvPr id="28" name="矩形 27"/>
          <p:cNvSpPr/>
          <p:nvPr/>
        </p:nvSpPr>
        <p:spPr>
          <a:xfrm>
            <a:off x="361876" y="1709316"/>
            <a:ext cx="1992853" cy="400110"/>
          </a:xfrm>
          <a:prstGeom prst="rect">
            <a:avLst/>
          </a:prstGeom>
        </p:spPr>
        <p:txBody>
          <a:bodyPr wrap="none">
            <a:spAutoFit/>
          </a:bodyPr>
          <a:lstStyle/>
          <a:p>
            <a:pPr lvl="0" indent="266700" eaLnBrk="0" fontAlgn="base" hangingPunct="0">
              <a:spcBef>
                <a:spcPct val="0"/>
              </a:spcBef>
              <a:spcAft>
                <a:spcPct val="0"/>
              </a:spcAft>
            </a:pPr>
            <a:r>
              <a:rPr lang="zh-CN" altLang="en-US" sz="2000" dirty="0" smtClean="0">
                <a:solidFill>
                  <a:schemeClr val="bg1"/>
                </a:solidFill>
                <a:latin typeface="黑体" pitchFamily="49" charset="-122"/>
                <a:ea typeface="黑体" pitchFamily="49" charset="-122"/>
                <a:cs typeface="Times New Roman" pitchFamily="18" charset="0"/>
              </a:rPr>
              <a:t>精神生活层面</a:t>
            </a:r>
            <a:endParaRPr lang="zh-CN" altLang="en-US" sz="2000" dirty="0">
              <a:solidFill>
                <a:schemeClr val="bg1"/>
              </a:solidFill>
              <a:latin typeface="黑体" pitchFamily="49" charset="-122"/>
              <a:ea typeface="黑体" pitchFamily="49"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14340"/>
                                        </p:tgtEl>
                                        <p:attrNameLst>
                                          <p:attrName>style.visibility</p:attrName>
                                        </p:attrNameLst>
                                      </p:cBhvr>
                                      <p:to>
                                        <p:strVal val="visible"/>
                                      </p:to>
                                    </p:set>
                                    <p:animEffect transition="in" filter="barn(outVertical)">
                                      <p:cBhvr>
                                        <p:cTn id="13" dur="1000"/>
                                        <p:tgtEl>
                                          <p:spTgt spid="14340"/>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animBg="1"/>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i0.sinaimg.cn/travel/2013/1210/U9315P704DT2013121014325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6775" y="1049338"/>
            <a:ext cx="2781300" cy="37084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980029"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论文不足的地方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伍</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4190375" y="2100172"/>
            <a:ext cx="6196197" cy="1323439"/>
          </a:xfrm>
          <a:prstGeom prst="rect">
            <a:avLst/>
          </a:prstGeom>
          <a:noFill/>
        </p:spPr>
        <p:txBody>
          <a:bodyPr wrap="square" rtlCol="0">
            <a:spAutoFit/>
          </a:bodyPr>
          <a:lstStyle/>
          <a:p>
            <a:r>
              <a:rPr lang="en-US" altLang="zh-CN" sz="2000" dirty="0" smtClean="0"/>
              <a:t>1.</a:t>
            </a:r>
            <a:r>
              <a:rPr lang="zh-CN" altLang="en-US" sz="2000" dirty="0" smtClean="0"/>
              <a:t>在盖碗茶的研究上还不够深入</a:t>
            </a:r>
            <a:endParaRPr lang="en-US" altLang="zh-CN" sz="2000" dirty="0" smtClean="0"/>
          </a:p>
          <a:p>
            <a:r>
              <a:rPr lang="en-US" altLang="zh-CN" sz="2000" dirty="0" smtClean="0"/>
              <a:t>2.</a:t>
            </a:r>
            <a:r>
              <a:rPr lang="zh-CN" altLang="en-US" sz="2000" dirty="0" smtClean="0"/>
              <a:t>在茶馆的功能上没有做详尽的研究。</a:t>
            </a:r>
            <a:endParaRPr lang="en-US" altLang="zh-CN" sz="2000" dirty="0" smtClean="0"/>
          </a:p>
          <a:p>
            <a:r>
              <a:rPr lang="en-US" altLang="zh-CN" sz="2000" dirty="0" smtClean="0"/>
              <a:t>3.</a:t>
            </a:r>
            <a:r>
              <a:rPr lang="zh-CN" altLang="en-US" sz="2000" dirty="0" smtClean="0"/>
              <a:t>在论文的格式上还不够严谨，标点的使用上有很多不准确的地方。</a:t>
            </a:r>
            <a:endParaRPr lang="en-US" altLang="zh-CN" sz="2000" dirty="0" smtClean="0"/>
          </a:p>
        </p:txBody>
      </p:sp>
      <p:grpSp>
        <p:nvGrpSpPr>
          <p:cNvPr id="26" name="组合 25"/>
          <p:cNvGrpSpPr/>
          <p:nvPr/>
        </p:nvGrpSpPr>
        <p:grpSpPr>
          <a:xfrm>
            <a:off x="9705840" y="1797043"/>
            <a:ext cx="336820" cy="160603"/>
            <a:chOff x="10097648" y="1424552"/>
            <a:chExt cx="240422" cy="160603"/>
          </a:xfrm>
          <a:solidFill>
            <a:schemeClr val="bg2">
              <a:lumMod val="75000"/>
            </a:schemeClr>
          </a:solidFill>
        </p:grpSpPr>
        <p:sp>
          <p:nvSpPr>
            <p:cNvPr id="27" name="燕尾形 26"/>
            <p:cNvSpPr/>
            <p:nvPr/>
          </p:nvSpPr>
          <p:spPr>
            <a:xfrm flipH="1">
              <a:off x="10097648"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燕尾形 27"/>
            <p:cNvSpPr/>
            <p:nvPr/>
          </p:nvSpPr>
          <p:spPr>
            <a:xfrm flipH="1">
              <a:off x="10168119"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flipH="1">
              <a:off x="10247937"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53" presetClass="entr" presetSubtype="16"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299"/>
                            </p:stCondLst>
                            <p:childTnLst>
                              <p:par>
                                <p:cTn id="21" presetID="42" presetClass="entr" presetSubtype="0" fill="hold" nodeType="afterEffect">
                                  <p:stCondLst>
                                    <p:cond delay="0"/>
                                  </p:stCondLst>
                                  <p:childTnLst>
                                    <p:set>
                                      <p:cBhvr>
                                        <p:cTn id="22" dur="1" fill="hold">
                                          <p:stCondLst>
                                            <p:cond delay="0"/>
                                          </p:stCondLst>
                                        </p:cTn>
                                        <p:tgtEl>
                                          <p:spTgt spid="15362"/>
                                        </p:tgtEl>
                                        <p:attrNameLst>
                                          <p:attrName>style.visibility</p:attrName>
                                        </p:attrNameLst>
                                      </p:cBhvr>
                                      <p:to>
                                        <p:strVal val="visible"/>
                                      </p:to>
                                    </p:set>
                                    <p:animEffect transition="in" filter="fade">
                                      <p:cBhvr>
                                        <p:cTn id="23" dur="1000"/>
                                        <p:tgtEl>
                                          <p:spTgt spid="15362"/>
                                        </p:tgtEl>
                                      </p:cBhvr>
                                    </p:animEffect>
                                    <p:anim calcmode="lin" valueType="num">
                                      <p:cBhvr>
                                        <p:cTn id="24" dur="1000" fill="hold"/>
                                        <p:tgtEl>
                                          <p:spTgt spid="15362"/>
                                        </p:tgtEl>
                                        <p:attrNameLst>
                                          <p:attrName>ppt_x</p:attrName>
                                        </p:attrNameLst>
                                      </p:cBhvr>
                                      <p:tavLst>
                                        <p:tav tm="0">
                                          <p:val>
                                            <p:strVal val="#ppt_x"/>
                                          </p:val>
                                        </p:tav>
                                        <p:tav tm="100000">
                                          <p:val>
                                            <p:strVal val="#ppt_x"/>
                                          </p:val>
                                        </p:tav>
                                      </p:tavLst>
                                    </p:anim>
                                    <p:anim calcmode="lin" valueType="num">
                                      <p:cBhvr>
                                        <p:cTn id="25" dur="1000" fill="hold"/>
                                        <p:tgtEl>
                                          <p:spTgt spid="15362"/>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childTnLst>
                                </p:cTn>
                              </p:par>
                              <p:par>
                                <p:cTn id="33" presetID="2" presetClass="entr" presetSubtype="2" decel="100000" fill="hold" grpId="1"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000" fill="hold"/>
                                        <p:tgtEl>
                                          <p:spTgt spid="25"/>
                                        </p:tgtEl>
                                        <p:attrNameLst>
                                          <p:attrName>ppt_x</p:attrName>
                                        </p:attrNameLst>
                                      </p:cBhvr>
                                      <p:tavLst>
                                        <p:tav tm="0">
                                          <p:val>
                                            <p:strVal val="1+#ppt_w/2"/>
                                          </p:val>
                                        </p:tav>
                                        <p:tav tm="100000">
                                          <p:val>
                                            <p:strVal val="#ppt_x"/>
                                          </p:val>
                                        </p:tav>
                                      </p:tavLst>
                                    </p:anim>
                                    <p:anim calcmode="lin" valueType="num">
                                      <p:cBhvr additive="base">
                                        <p:cTn id="36"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25" grpId="0"/>
      <p:bldP spid="2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3.sinaimg.cn/travel/2013/1210/U9315P704DT20131210141516.jpg"/>
          <p:cNvPicPr>
            <a:picLocks noChangeAspect="1" noChangeArrowheads="1"/>
          </p:cNvPicPr>
          <p:nvPr/>
        </p:nvPicPr>
        <p:blipFill rotWithShape="1">
          <a:blip r:embed="rId1">
            <a:extLst>
              <a:ext uri="{28A0092B-C50C-407E-A947-70E740481C1C}">
                <a14:useLocalDpi xmlns:a14="http://schemas.microsoft.com/office/drawing/2010/main" val="0"/>
              </a:ext>
            </a:extLst>
          </a:blip>
          <a:srcRect r="20523"/>
          <a:stretch>
            <a:fillRect/>
          </a:stretch>
        </p:blipFill>
        <p:spPr bwMode="auto">
          <a:xfrm>
            <a:off x="5965712" y="1049338"/>
            <a:ext cx="4438763" cy="37084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851515"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致  谢</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陆</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375504" y="1243913"/>
            <a:ext cx="336820" cy="160603"/>
            <a:chOff x="10097648" y="1424552"/>
            <a:chExt cx="240422" cy="160603"/>
          </a:xfrm>
          <a:solidFill>
            <a:schemeClr val="bg2">
              <a:lumMod val="75000"/>
            </a:schemeClr>
          </a:solidFill>
        </p:grpSpPr>
        <p:sp>
          <p:nvSpPr>
            <p:cNvPr id="27" name="燕尾形 26"/>
            <p:cNvSpPr/>
            <p:nvPr/>
          </p:nvSpPr>
          <p:spPr>
            <a:xfrm flipH="1">
              <a:off x="10097648"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燕尾形 27"/>
            <p:cNvSpPr/>
            <p:nvPr/>
          </p:nvSpPr>
          <p:spPr>
            <a:xfrm flipH="1">
              <a:off x="10168119"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flipH="1">
              <a:off x="10247937"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矩形 19"/>
          <p:cNvSpPr/>
          <p:nvPr/>
        </p:nvSpPr>
        <p:spPr>
          <a:xfrm>
            <a:off x="396875" y="1493416"/>
            <a:ext cx="5568837" cy="3139321"/>
          </a:xfrm>
          <a:prstGeom prst="rect">
            <a:avLst/>
          </a:prstGeom>
        </p:spPr>
        <p:txBody>
          <a:bodyPr wrap="square">
            <a:spAutoFit/>
          </a:bodyPr>
          <a:lstStyle/>
          <a:p>
            <a:r>
              <a:rPr lang="en-US" altLang="zh-CN" dirty="0" smtClean="0"/>
              <a:t>         </a:t>
            </a:r>
            <a:r>
              <a:rPr lang="zh-CN" altLang="zh-CN" dirty="0" smtClean="0"/>
              <a:t>本</a:t>
            </a:r>
            <a:r>
              <a:rPr lang="zh-CN" altLang="zh-CN" dirty="0"/>
              <a:t>论文在导师蔡郎与老师的悉心指导和严格的要求下业已完成。从课题的选择、论文的设计到论文的定稿，无不凝聚着蔡郎与老师的心血和汗水。不积跬步无以至千里，本论文能够顺利的完成，也归功于各位任课老师的认真栽培和培养，使我能很好的掌握专业知识。正是有了他们的悉心帮助，才使我的毕业论文工作顺利完成，在此向四川大学锦城学院，文学与传媒系的全体老师表示由衷的谢意。感谢他们四年来的辛勤栽培和培养。</a:t>
            </a:r>
            <a:endParaRPr lang="zh-CN" altLang="zh-CN" dirty="0"/>
          </a:p>
          <a:p>
            <a:r>
              <a:rPr lang="zh-CN" altLang="zh-CN" dirty="0"/>
              <a:t>大学四年匆匆过去，感谢陪伴在我身边的朋友、老师。感谢他们为我的大学生活增添了一抹光彩。</a:t>
            </a:r>
            <a:endParaRPr lang="zh-CN" altLang="zh-CN"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53" presetClass="entr" presetSubtype="16"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149"/>
                            </p:stCondLst>
                            <p:childTnLst>
                              <p:par>
                                <p:cTn id="21" presetID="42" presetClass="entr" presetSubtype="0" fill="hold" nodeType="afterEffect">
                                  <p:stCondLst>
                                    <p:cond delay="0"/>
                                  </p:stCondLst>
                                  <p:childTnLst>
                                    <p:set>
                                      <p:cBhvr>
                                        <p:cTn id="22" dur="1" fill="hold">
                                          <p:stCondLst>
                                            <p:cond delay="0"/>
                                          </p:stCondLst>
                                        </p:cTn>
                                        <p:tgtEl>
                                          <p:spTgt spid="16386"/>
                                        </p:tgtEl>
                                        <p:attrNameLst>
                                          <p:attrName>style.visibility</p:attrName>
                                        </p:attrNameLst>
                                      </p:cBhvr>
                                      <p:to>
                                        <p:strVal val="visible"/>
                                      </p:to>
                                    </p:set>
                                    <p:animEffect transition="in" filter="fade">
                                      <p:cBhvr>
                                        <p:cTn id="23" dur="1000"/>
                                        <p:tgtEl>
                                          <p:spTgt spid="16386"/>
                                        </p:tgtEl>
                                      </p:cBhvr>
                                    </p:animEffect>
                                    <p:anim calcmode="lin" valueType="num">
                                      <p:cBhvr>
                                        <p:cTn id="24" dur="1000" fill="hold"/>
                                        <p:tgtEl>
                                          <p:spTgt spid="16386"/>
                                        </p:tgtEl>
                                        <p:attrNameLst>
                                          <p:attrName>ppt_x</p:attrName>
                                        </p:attrNameLst>
                                      </p:cBhvr>
                                      <p:tavLst>
                                        <p:tav tm="0">
                                          <p:val>
                                            <p:strVal val="#ppt_x"/>
                                          </p:val>
                                        </p:tav>
                                        <p:tav tm="100000">
                                          <p:val>
                                            <p:strVal val="#ppt_x"/>
                                          </p:val>
                                        </p:tav>
                                      </p:tavLst>
                                    </p:anim>
                                    <p:anim calcmode="lin" valueType="num">
                                      <p:cBhvr>
                                        <p:cTn id="25" dur="1000" fill="hold"/>
                                        <p:tgtEl>
                                          <p:spTgt spid="16386"/>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p:stCondLst>
                              <p:cond delay="2149"/>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childTnLst>
                                </p:cTn>
                              </p:par>
                              <p:par>
                                <p:cTn id="33" presetID="2" presetClass="entr" presetSubtype="8" decel="100000" fill="hold" grpId="1"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1000" fill="hold"/>
                                        <p:tgtEl>
                                          <p:spTgt spid="20"/>
                                        </p:tgtEl>
                                        <p:attrNameLst>
                                          <p:attrName>ppt_x</p:attrName>
                                        </p:attrNameLst>
                                      </p:cBhvr>
                                      <p:tavLst>
                                        <p:tav tm="0">
                                          <p:val>
                                            <p:strVal val="0-#ppt_w/2"/>
                                          </p:val>
                                        </p:tav>
                                        <p:tav tm="100000">
                                          <p:val>
                                            <p:strVal val="#ppt_x"/>
                                          </p:val>
                                        </p:tav>
                                      </p:tavLst>
                                    </p:anim>
                                    <p:anim calcmode="lin" valueType="num">
                                      <p:cBhvr additive="base">
                                        <p:cTn id="36"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20" grpId="0"/>
      <p:bldP spid="2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XIHE VISION\Desktop\素材CNN-sccnn.com-20513.jpg"/>
          <p:cNvPicPr>
            <a:picLocks noChangeAspect="1" noChangeArrowheads="1"/>
          </p:cNvPicPr>
          <p:nvPr/>
        </p:nvPicPr>
        <p:blipFill>
          <a:blip r:embed="rId1" cstate="screen"/>
          <a:srcRect/>
          <a:stretch>
            <a:fillRect/>
          </a:stretch>
        </p:blipFill>
        <p:spPr bwMode="auto">
          <a:xfrm>
            <a:off x="1587"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XIHE VISION\Desktop\0348\1.png"/>
          <p:cNvPicPr>
            <a:picLocks noChangeAspect="1" noChangeArrowheads="1"/>
          </p:cNvPicPr>
          <p:nvPr/>
        </p:nvPicPr>
        <p:blipFill>
          <a:blip r:embed="rId2"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XIHE VISION\Desktop\0348\2.png"/>
          <p:cNvPicPr>
            <a:picLocks noChangeAspect="1" noChangeArrowheads="1"/>
          </p:cNvPicPr>
          <p:nvPr/>
        </p:nvPicPr>
        <p:blipFill>
          <a:blip r:embed="rId3"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XIHE VISION\Desktop\0348\3.png"/>
          <p:cNvPicPr>
            <a:picLocks noChangeAspect="1" noChangeArrowheads="1"/>
          </p:cNvPicPr>
          <p:nvPr/>
        </p:nvPicPr>
        <p:blipFill>
          <a:blip r:embed="rId4"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XIHE VISION\Desktop\0348\4.png"/>
          <p:cNvPicPr>
            <a:picLocks noChangeAspect="1" noChangeArrowheads="1"/>
          </p:cNvPicPr>
          <p:nvPr/>
        </p:nvPicPr>
        <p:blipFill>
          <a:blip r:embed="rId5"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XIHE VISION\Desktop\0348\5.png"/>
          <p:cNvPicPr>
            <a:picLocks noChangeAspect="1" noChangeArrowheads="1"/>
          </p:cNvPicPr>
          <p:nvPr/>
        </p:nvPicPr>
        <p:blipFill>
          <a:blip r:embed="rId6"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XIHE VISION\Desktop\0348\7.png"/>
          <p:cNvPicPr>
            <a:picLocks noChangeAspect="1" noChangeArrowheads="1"/>
          </p:cNvPicPr>
          <p:nvPr/>
        </p:nvPicPr>
        <p:blipFill>
          <a:blip r:embed="rId7" cstate="screen"/>
          <a:srcRect/>
          <a:stretch>
            <a:fillRect/>
          </a:stretch>
        </p:blipFill>
        <p:spPr bwMode="auto">
          <a:xfrm>
            <a:off x="0" y="0"/>
            <a:ext cx="10799763" cy="54006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a:off x="2971799" y="2700339"/>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a:off x="6616699" y="2700339"/>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rot="19155049">
            <a:off x="337468" y="1011246"/>
            <a:ext cx="787955" cy="7594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rot="19155049">
            <a:off x="7200609" y="4131717"/>
            <a:ext cx="787955" cy="75949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rot="4712186">
            <a:off x="2482847" y="3144839"/>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rot="2937893">
            <a:off x="2406460" y="2566485"/>
            <a:ext cx="735868" cy="709293"/>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7594587" y="1225895"/>
            <a:ext cx="1292662" cy="1015663"/>
          </a:xfrm>
          <a:prstGeom prst="rect">
            <a:avLst/>
          </a:prstGeom>
          <a:noFill/>
        </p:spPr>
        <p:txBody>
          <a:bodyPr vert="eaVert" wrap="none" rtlCol="0">
            <a:spAutoFit/>
          </a:bodyPr>
          <a:lstStyle/>
          <a:p>
            <a:r>
              <a:rPr lang="zh-CN" altLang="en-US" sz="7200" dirty="0" smtClean="0">
                <a:latin typeface="方正硬笔楷书简体" pitchFamily="65" charset="-122"/>
                <a:ea typeface="方正硬笔楷书简体" pitchFamily="65" charset="-122"/>
              </a:rPr>
              <a:t>盖</a:t>
            </a:r>
            <a:endParaRPr lang="zh-CN" altLang="en-US" sz="7200" dirty="0">
              <a:latin typeface="方正硬笔楷书简体" pitchFamily="65" charset="-122"/>
              <a:ea typeface="方正硬笔楷书简体" pitchFamily="65" charset="-122"/>
            </a:endParaRPr>
          </a:p>
        </p:txBody>
      </p:sp>
      <p:sp>
        <p:nvSpPr>
          <p:cNvPr id="19" name="TextBox 18"/>
          <p:cNvSpPr txBox="1"/>
          <p:nvPr/>
        </p:nvSpPr>
        <p:spPr>
          <a:xfrm>
            <a:off x="7699620" y="3072364"/>
            <a:ext cx="553998" cy="1722587"/>
          </a:xfrm>
          <a:prstGeom prst="rect">
            <a:avLst/>
          </a:prstGeom>
          <a:noFill/>
        </p:spPr>
        <p:txBody>
          <a:bodyPr vert="eaVert" wrap="none" rtlCol="0">
            <a:spAutoFit/>
          </a:bodyPr>
          <a:lstStyle>
            <a:defPPr>
              <a:defRPr lang="zh-CN"/>
            </a:defPPr>
            <a:lvl1pPr>
              <a:defRPr sz="3200">
                <a:solidFill>
                  <a:schemeClr val="bg1"/>
                </a:solidFill>
                <a:latin typeface="微软雅黑" pitchFamily="34" charset="-122"/>
                <a:ea typeface="微软雅黑" pitchFamily="34" charset="-122"/>
              </a:defRPr>
            </a:lvl1pPr>
          </a:lstStyle>
          <a:p>
            <a:r>
              <a:rPr lang="en-US" altLang="zh-CN" sz="2400" dirty="0" smtClean="0">
                <a:solidFill>
                  <a:schemeClr val="tx1"/>
                </a:solidFill>
              </a:rPr>
              <a:t>---</a:t>
            </a:r>
            <a:r>
              <a:rPr lang="zh-CN" altLang="en-US" sz="2400" dirty="0" smtClean="0">
                <a:solidFill>
                  <a:schemeClr val="tx1"/>
                </a:solidFill>
              </a:rPr>
              <a:t>调查</a:t>
            </a:r>
            <a:r>
              <a:rPr lang="zh-CN" altLang="en-US" sz="2400" dirty="0">
                <a:solidFill>
                  <a:schemeClr val="tx1"/>
                </a:solidFill>
              </a:rPr>
              <a:t>报告</a:t>
            </a:r>
            <a:endParaRPr lang="zh-CN" altLang="en-US" sz="2400" dirty="0">
              <a:solidFill>
                <a:schemeClr val="tx1"/>
              </a:solidFill>
            </a:endParaRPr>
          </a:p>
        </p:txBody>
      </p:sp>
      <p:sp>
        <p:nvSpPr>
          <p:cNvPr id="20" name="TextBox 19"/>
          <p:cNvSpPr txBox="1"/>
          <p:nvPr/>
        </p:nvSpPr>
        <p:spPr>
          <a:xfrm>
            <a:off x="7288755" y="2116305"/>
            <a:ext cx="1292662" cy="1015663"/>
          </a:xfrm>
          <a:prstGeom prst="rect">
            <a:avLst/>
          </a:prstGeom>
          <a:noFill/>
        </p:spPr>
        <p:txBody>
          <a:bodyPr vert="eaVert" wrap="none" rtlCol="0">
            <a:spAutoFit/>
          </a:bodyPr>
          <a:lstStyle/>
          <a:p>
            <a:r>
              <a:rPr lang="zh-CN" altLang="en-US" sz="7200" dirty="0" smtClean="0">
                <a:latin typeface="方正硬笔楷书简体" pitchFamily="65" charset="-122"/>
                <a:ea typeface="方正硬笔楷书简体" pitchFamily="65" charset="-122"/>
              </a:rPr>
              <a:t>碗</a:t>
            </a:r>
            <a:endParaRPr lang="zh-CN" altLang="en-US" sz="7200" dirty="0">
              <a:latin typeface="方正硬笔楷书简体" pitchFamily="65" charset="-122"/>
              <a:ea typeface="方正硬笔楷书简体" pitchFamily="65" charset="-122"/>
            </a:endParaRPr>
          </a:p>
        </p:txBody>
      </p:sp>
      <p:sp>
        <p:nvSpPr>
          <p:cNvPr id="21" name="TextBox 20"/>
          <p:cNvSpPr txBox="1"/>
          <p:nvPr/>
        </p:nvSpPr>
        <p:spPr>
          <a:xfrm>
            <a:off x="8016425" y="2459036"/>
            <a:ext cx="1292662" cy="1015663"/>
          </a:xfrm>
          <a:prstGeom prst="rect">
            <a:avLst/>
          </a:prstGeom>
          <a:noFill/>
        </p:spPr>
        <p:txBody>
          <a:bodyPr vert="eaVert" wrap="none" rtlCol="0">
            <a:spAutoFit/>
          </a:bodyPr>
          <a:lstStyle/>
          <a:p>
            <a:r>
              <a:rPr lang="zh-CN" altLang="en-US" sz="7200" dirty="0" smtClean="0">
                <a:latin typeface="方正硬笔楷书简体" pitchFamily="65" charset="-122"/>
                <a:ea typeface="方正硬笔楷书简体" pitchFamily="65" charset="-122"/>
              </a:rPr>
              <a:t>茶</a:t>
            </a:r>
            <a:endParaRPr lang="zh-CN" altLang="en-US" sz="7200" dirty="0">
              <a:latin typeface="方正硬笔楷书简体" pitchFamily="65" charset="-122"/>
              <a:ea typeface="方正硬笔楷书简体" pitchFamily="65" charset="-122"/>
            </a:endParaRPr>
          </a:p>
        </p:txBody>
      </p:sp>
      <p:grpSp>
        <p:nvGrpSpPr>
          <p:cNvPr id="4" name="组合 3"/>
          <p:cNvGrpSpPr/>
          <p:nvPr/>
        </p:nvGrpSpPr>
        <p:grpSpPr>
          <a:xfrm>
            <a:off x="8578480" y="643679"/>
            <a:ext cx="748923" cy="1367631"/>
            <a:chOff x="8578480" y="580179"/>
            <a:chExt cx="748923" cy="1367631"/>
          </a:xfrm>
        </p:grpSpPr>
        <p:pic>
          <p:nvPicPr>
            <p:cNvPr id="22" name="Picture 4" descr="印章 源底"/>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78480" y="580179"/>
              <a:ext cx="719138" cy="1367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8650295" y="844303"/>
              <a:ext cx="677108" cy="913070"/>
            </a:xfrm>
            <a:prstGeom prst="rect">
              <a:avLst/>
            </a:prstGeom>
            <a:noFill/>
          </p:spPr>
          <p:txBody>
            <a:bodyPr vert="eaVert" wrap="none" rtlCol="0">
              <a:spAutoFit/>
            </a:bodyPr>
            <a:lstStyle/>
            <a:p>
              <a:r>
                <a:rPr lang="zh-CN" altLang="en-US" sz="3200" dirty="0" smtClean="0">
                  <a:solidFill>
                    <a:schemeClr val="bg1"/>
                  </a:solidFill>
                  <a:latin typeface="微软雅黑" pitchFamily="34" charset="-122"/>
                  <a:ea typeface="微软雅黑" pitchFamily="34" charset="-122"/>
                </a:rPr>
                <a:t>成都</a:t>
              </a:r>
              <a:endParaRPr lang="zh-CN" altLang="en-US" sz="3200" dirty="0">
                <a:solidFill>
                  <a:schemeClr val="bg1"/>
                </a:solidFill>
                <a:latin typeface="微软雅黑" pitchFamily="34" charset="-122"/>
                <a:ea typeface="微软雅黑" pitchFamily="34" charset="-122"/>
              </a:endParaRPr>
            </a:p>
          </p:txBody>
        </p:sp>
      </p:grpSp>
      <p:sp>
        <p:nvSpPr>
          <p:cNvPr id="23" name="TextBox 22"/>
          <p:cNvSpPr txBox="1"/>
          <p:nvPr/>
        </p:nvSpPr>
        <p:spPr>
          <a:xfrm>
            <a:off x="8347688" y="3672791"/>
            <a:ext cx="1324402"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学生：</a:t>
            </a:r>
            <a:r>
              <a:rPr lang="en-US" altLang="zh-CN" dirty="0" smtClean="0">
                <a:latin typeface="微软雅黑" pitchFamily="34" charset="-122"/>
                <a:ea typeface="微软雅黑" pitchFamily="34" charset="-122"/>
              </a:rPr>
              <a:t>XXX</a:t>
            </a:r>
            <a:endParaRPr lang="zh-CN" altLang="en-US" dirty="0">
              <a:latin typeface="微软雅黑" pitchFamily="34" charset="-122"/>
              <a:ea typeface="微软雅黑" pitchFamily="34" charset="-122"/>
            </a:endParaRPr>
          </a:p>
        </p:txBody>
      </p:sp>
      <p:sp>
        <p:nvSpPr>
          <p:cNvPr id="24" name="TextBox 23"/>
          <p:cNvSpPr txBox="1"/>
          <p:nvPr/>
        </p:nvSpPr>
        <p:spPr>
          <a:xfrm>
            <a:off x="8347688" y="4004023"/>
            <a:ext cx="1473480"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专业：</a:t>
            </a:r>
            <a:r>
              <a:rPr lang="en-US" altLang="zh-CN" dirty="0" smtClean="0">
                <a:latin typeface="微软雅黑" pitchFamily="34" charset="-122"/>
                <a:ea typeface="微软雅黑" pitchFamily="34" charset="-122"/>
              </a:rPr>
              <a:t>XXXX</a:t>
            </a:r>
            <a:endParaRPr lang="zh-CN" altLang="en-US" dirty="0">
              <a:latin typeface="微软雅黑" pitchFamily="34" charset="-122"/>
              <a:ea typeface="微软雅黑" pitchFamily="34" charset="-122"/>
            </a:endParaRPr>
          </a:p>
        </p:txBody>
      </p:sp>
      <p:sp>
        <p:nvSpPr>
          <p:cNvPr id="25" name="TextBox 24"/>
          <p:cNvSpPr txBox="1"/>
          <p:nvPr/>
        </p:nvSpPr>
        <p:spPr>
          <a:xfrm>
            <a:off x="8347688" y="4302106"/>
            <a:ext cx="178606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指导老师：</a:t>
            </a:r>
            <a:r>
              <a:rPr lang="en-US" altLang="zh-CN" dirty="0" smtClean="0">
                <a:latin typeface="微软雅黑" pitchFamily="34" charset="-122"/>
                <a:ea typeface="微软雅黑" pitchFamily="34" charset="-122"/>
              </a:rPr>
              <a:t>XXX</a:t>
            </a:r>
            <a:endParaRPr lang="zh-CN" altLang="en-US" dirty="0">
              <a:latin typeface="微软雅黑" pitchFamily="34" charset="-122"/>
              <a:ea typeface="微软雅黑" pitchFamily="34" charset="-122"/>
            </a:endParaRPr>
          </a:p>
        </p:txBody>
      </p:sp>
      <p:pic>
        <p:nvPicPr>
          <p:cNvPr id="26" name="Picture 8" descr="C:\Users\XIHE VISION\Desktop\0348\6.png"/>
          <p:cNvPicPr>
            <a:picLocks noChangeAspect="1" noChangeArrowheads="1"/>
          </p:cNvPicPr>
          <p:nvPr/>
        </p:nvPicPr>
        <p:blipFill rotWithShape="1">
          <a:blip r:embed="rId8" cstate="screen"/>
          <a:srcRect l="27517" t="50000" r="67191" b="39800"/>
          <a:stretch>
            <a:fillRect/>
          </a:stretch>
        </p:blipFill>
        <p:spPr bwMode="auto">
          <a:xfrm rot="17995113">
            <a:off x="9207855" y="2934950"/>
            <a:ext cx="787955" cy="759499"/>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8949367" y="2192892"/>
            <a:ext cx="1415772" cy="461665"/>
          </a:xfrm>
          <a:prstGeom prst="rect">
            <a:avLst/>
          </a:prstGeom>
          <a:noFill/>
        </p:spPr>
        <p:txBody>
          <a:bodyPr wrap="none" rtlCol="0">
            <a:spAutoFit/>
          </a:bodyPr>
          <a:lstStyle/>
          <a:p>
            <a:r>
              <a:rPr lang="zh-CN" altLang="en-US" sz="2400" dirty="0" smtClean="0">
                <a:latin typeface="微软雅黑" pitchFamily="34" charset="-122"/>
                <a:ea typeface="微软雅黑" pitchFamily="34" charset="-122"/>
              </a:rPr>
              <a:t>谢谢观看</a:t>
            </a:r>
            <a:endParaRPr lang="zh-CN" altLang="en-US" sz="24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circle(out)">
                                      <p:cBhvr>
                                        <p:cTn id="7" dur="1000"/>
                                        <p:tgtEl>
                                          <p:spTgt spid="1027"/>
                                        </p:tgtEl>
                                      </p:cBhvr>
                                    </p:animEffect>
                                  </p:childTnLst>
                                </p:cTn>
                              </p:par>
                              <p:par>
                                <p:cTn id="8" presetID="22" presetClass="entr" presetSubtype="4" fill="hold" nodeType="withEffect">
                                  <p:stCondLst>
                                    <p:cond delay="300"/>
                                  </p:stCondLst>
                                  <p:childTnLst>
                                    <p:set>
                                      <p:cBhvr>
                                        <p:cTn id="9" dur="1" fill="hold">
                                          <p:stCondLst>
                                            <p:cond delay="0"/>
                                          </p:stCondLst>
                                        </p:cTn>
                                        <p:tgtEl>
                                          <p:spTgt spid="1028"/>
                                        </p:tgtEl>
                                        <p:attrNameLst>
                                          <p:attrName>style.visibility</p:attrName>
                                        </p:attrNameLst>
                                      </p:cBhvr>
                                      <p:to>
                                        <p:strVal val="visible"/>
                                      </p:to>
                                    </p:set>
                                    <p:animEffect transition="in" filter="wipe(down)">
                                      <p:cBhvr>
                                        <p:cTn id="10" dur="1000"/>
                                        <p:tgtEl>
                                          <p:spTgt spid="1028"/>
                                        </p:tgtEl>
                                      </p:cBhvr>
                                    </p:animEffect>
                                  </p:childTnLst>
                                </p:cTn>
                              </p:par>
                              <p:par>
                                <p:cTn id="11" presetID="22" presetClass="entr" presetSubtype="4" fill="hold" nodeType="withEffect">
                                  <p:stCondLst>
                                    <p:cond delay="700"/>
                                  </p:stCondLst>
                                  <p:childTnLst>
                                    <p:set>
                                      <p:cBhvr>
                                        <p:cTn id="12" dur="1" fill="hold">
                                          <p:stCondLst>
                                            <p:cond delay="0"/>
                                          </p:stCondLst>
                                        </p:cTn>
                                        <p:tgtEl>
                                          <p:spTgt spid="1029"/>
                                        </p:tgtEl>
                                        <p:attrNameLst>
                                          <p:attrName>style.visibility</p:attrName>
                                        </p:attrNameLst>
                                      </p:cBhvr>
                                      <p:to>
                                        <p:strVal val="visible"/>
                                      </p:to>
                                    </p:set>
                                    <p:animEffect transition="in" filter="wipe(down)">
                                      <p:cBhvr>
                                        <p:cTn id="13" dur="1000"/>
                                        <p:tgtEl>
                                          <p:spTgt spid="1029"/>
                                        </p:tgtEl>
                                      </p:cBhvr>
                                    </p:animEffect>
                                  </p:childTnLst>
                                </p:cTn>
                              </p:par>
                              <p:par>
                                <p:cTn id="14" presetID="2" presetClass="entr" presetSubtype="2" decel="100000" fill="hold" nodeType="withEffect">
                                  <p:stCondLst>
                                    <p:cond delay="1100"/>
                                  </p:stCondLst>
                                  <p:childTnLst>
                                    <p:set>
                                      <p:cBhvr>
                                        <p:cTn id="15" dur="1" fill="hold">
                                          <p:stCondLst>
                                            <p:cond delay="0"/>
                                          </p:stCondLst>
                                        </p:cTn>
                                        <p:tgtEl>
                                          <p:spTgt spid="1030"/>
                                        </p:tgtEl>
                                        <p:attrNameLst>
                                          <p:attrName>style.visibility</p:attrName>
                                        </p:attrNameLst>
                                      </p:cBhvr>
                                      <p:to>
                                        <p:strVal val="visible"/>
                                      </p:to>
                                    </p:set>
                                    <p:anim calcmode="lin" valueType="num">
                                      <p:cBhvr additive="base">
                                        <p:cTn id="16" dur="2000" fill="hold"/>
                                        <p:tgtEl>
                                          <p:spTgt spid="1030"/>
                                        </p:tgtEl>
                                        <p:attrNameLst>
                                          <p:attrName>ppt_x</p:attrName>
                                        </p:attrNameLst>
                                      </p:cBhvr>
                                      <p:tavLst>
                                        <p:tav tm="0">
                                          <p:val>
                                            <p:strVal val="1+#ppt_w/2"/>
                                          </p:val>
                                        </p:tav>
                                        <p:tav tm="100000">
                                          <p:val>
                                            <p:strVal val="#ppt_x"/>
                                          </p:val>
                                        </p:tav>
                                      </p:tavLst>
                                    </p:anim>
                                    <p:anim calcmode="lin" valueType="num">
                                      <p:cBhvr additive="base">
                                        <p:cTn id="17" dur="2000" fill="hold"/>
                                        <p:tgtEl>
                                          <p:spTgt spid="1030"/>
                                        </p:tgtEl>
                                        <p:attrNameLst>
                                          <p:attrName>ppt_y</p:attrName>
                                        </p:attrNameLst>
                                      </p:cBhvr>
                                      <p:tavLst>
                                        <p:tav tm="0">
                                          <p:val>
                                            <p:strVal val="#ppt_y"/>
                                          </p:val>
                                        </p:tav>
                                        <p:tav tm="100000">
                                          <p:val>
                                            <p:strVal val="#ppt_y"/>
                                          </p:val>
                                        </p:tav>
                                      </p:tavLst>
                                    </p:anim>
                                  </p:childTnLst>
                                </p:cTn>
                              </p:par>
                              <p:par>
                                <p:cTn id="18" presetID="10" presetClass="entr" presetSubtype="0" fill="hold" nodeType="withEffect">
                                  <p:stCondLst>
                                    <p:cond delay="1100"/>
                                  </p:stCondLst>
                                  <p:childTnLst>
                                    <p:set>
                                      <p:cBhvr>
                                        <p:cTn id="19" dur="1" fill="hold">
                                          <p:stCondLst>
                                            <p:cond delay="0"/>
                                          </p:stCondLst>
                                        </p:cTn>
                                        <p:tgtEl>
                                          <p:spTgt spid="1030"/>
                                        </p:tgtEl>
                                        <p:attrNameLst>
                                          <p:attrName>style.visibility</p:attrName>
                                        </p:attrNameLst>
                                      </p:cBhvr>
                                      <p:to>
                                        <p:strVal val="visible"/>
                                      </p:to>
                                    </p:set>
                                    <p:animEffect transition="in" filter="fade">
                                      <p:cBhvr>
                                        <p:cTn id="20" dur="2000"/>
                                        <p:tgtEl>
                                          <p:spTgt spid="1030"/>
                                        </p:tgtEl>
                                      </p:cBhvr>
                                    </p:animEffect>
                                  </p:childTnLst>
                                </p:cTn>
                              </p:par>
                              <p:par>
                                <p:cTn id="21" presetID="6" presetClass="entr" presetSubtype="32" fill="hold" nodeType="withEffect">
                                  <p:stCondLst>
                                    <p:cond delay="200"/>
                                  </p:stCondLst>
                                  <p:childTnLst>
                                    <p:set>
                                      <p:cBhvr>
                                        <p:cTn id="22" dur="1" fill="hold">
                                          <p:stCondLst>
                                            <p:cond delay="0"/>
                                          </p:stCondLst>
                                        </p:cTn>
                                        <p:tgtEl>
                                          <p:spTgt spid="1031"/>
                                        </p:tgtEl>
                                        <p:attrNameLst>
                                          <p:attrName>style.visibility</p:attrName>
                                        </p:attrNameLst>
                                      </p:cBhvr>
                                      <p:to>
                                        <p:strVal val="visible"/>
                                      </p:to>
                                    </p:set>
                                    <p:animEffect transition="in" filter="circle(out)">
                                      <p:cBhvr>
                                        <p:cTn id="23" dur="2000"/>
                                        <p:tgtEl>
                                          <p:spTgt spid="1031"/>
                                        </p:tgtEl>
                                      </p:cBhvr>
                                    </p:animEffect>
                                  </p:childTnLst>
                                </p:cTn>
                              </p:par>
                              <p:par>
                                <p:cTn id="24" presetID="42" presetClass="entr" presetSubtype="0" fill="hold" nodeType="withEffect">
                                  <p:stCondLst>
                                    <p:cond delay="2300"/>
                                  </p:stCondLst>
                                  <p:childTnLst>
                                    <p:set>
                                      <p:cBhvr>
                                        <p:cTn id="25" dur="1" fill="hold">
                                          <p:stCondLst>
                                            <p:cond delay="0"/>
                                          </p:stCondLst>
                                        </p:cTn>
                                        <p:tgtEl>
                                          <p:spTgt spid="1033"/>
                                        </p:tgtEl>
                                        <p:attrNameLst>
                                          <p:attrName>style.visibility</p:attrName>
                                        </p:attrNameLst>
                                      </p:cBhvr>
                                      <p:to>
                                        <p:strVal val="visible"/>
                                      </p:to>
                                    </p:set>
                                    <p:animEffect transition="in" filter="fade">
                                      <p:cBhvr>
                                        <p:cTn id="26" dur="1000"/>
                                        <p:tgtEl>
                                          <p:spTgt spid="1033"/>
                                        </p:tgtEl>
                                      </p:cBhvr>
                                    </p:animEffect>
                                    <p:anim calcmode="lin" valueType="num">
                                      <p:cBhvr>
                                        <p:cTn id="27" dur="1000" fill="hold"/>
                                        <p:tgtEl>
                                          <p:spTgt spid="1033"/>
                                        </p:tgtEl>
                                        <p:attrNameLst>
                                          <p:attrName>ppt_x</p:attrName>
                                        </p:attrNameLst>
                                      </p:cBhvr>
                                      <p:tavLst>
                                        <p:tav tm="0">
                                          <p:val>
                                            <p:strVal val="#ppt_x"/>
                                          </p:val>
                                        </p:tav>
                                        <p:tav tm="100000">
                                          <p:val>
                                            <p:strVal val="#ppt_x"/>
                                          </p:val>
                                        </p:tav>
                                      </p:tavLst>
                                    </p:anim>
                                    <p:anim calcmode="lin" valueType="num">
                                      <p:cBhvr>
                                        <p:cTn id="28" dur="1000" fill="hold"/>
                                        <p:tgtEl>
                                          <p:spTgt spid="1033"/>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30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000"/>
                                        <p:tgtEl>
                                          <p:spTgt spid="13"/>
                                        </p:tgtEl>
                                      </p:cBhvr>
                                    </p:animEffect>
                                  </p:childTnLst>
                                </p:cTn>
                              </p:par>
                              <p:par>
                                <p:cTn id="32" presetID="42" presetClass="path" presetSubtype="0" decel="100000" fill="hold" nodeType="withEffect">
                                  <p:stCondLst>
                                    <p:cond delay="3000"/>
                                  </p:stCondLst>
                                  <p:childTnLst>
                                    <p:animMotion origin="layout" path="M -4.45358E-6 2.94118E-6 L -0.03525 -0.31853 " pathEditMode="relative" rAng="0" ptsTypes="AA">
                                      <p:cBhvr>
                                        <p:cTn id="33" dur="2000" spd="-100000" fill="hold"/>
                                        <p:tgtEl>
                                          <p:spTgt spid="13"/>
                                        </p:tgtEl>
                                        <p:attrNameLst>
                                          <p:attrName>ppt_x</p:attrName>
                                          <p:attrName>ppt_y</p:attrName>
                                        </p:attrNameLst>
                                      </p:cBhvr>
                                      <p:rCtr x="-1763" y="-15941"/>
                                    </p:animMotion>
                                  </p:childTnLst>
                                </p:cTn>
                              </p:par>
                              <p:par>
                                <p:cTn id="34" presetID="10" presetClass="entr" presetSubtype="0" fill="hold" nodeType="withEffect">
                                  <p:stCondLst>
                                    <p:cond delay="36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0"/>
                                        <p:tgtEl>
                                          <p:spTgt spid="16"/>
                                        </p:tgtEl>
                                      </p:cBhvr>
                                    </p:animEffect>
                                  </p:childTnLst>
                                </p:cTn>
                              </p:par>
                              <p:par>
                                <p:cTn id="37" presetID="42" presetClass="path" presetSubtype="0" decel="100000" fill="hold" nodeType="withEffect">
                                  <p:stCondLst>
                                    <p:cond delay="3600"/>
                                  </p:stCondLst>
                                  <p:childTnLst>
                                    <p:animMotion origin="layout" path="M -4.45358E-6 2.94118E-6 L -0.03525 -0.31853 " pathEditMode="relative" rAng="0" ptsTypes="AA">
                                      <p:cBhvr>
                                        <p:cTn id="38" dur="2000" spd="-100000" fill="hold"/>
                                        <p:tgtEl>
                                          <p:spTgt spid="16"/>
                                        </p:tgtEl>
                                        <p:attrNameLst>
                                          <p:attrName>ppt_x</p:attrName>
                                          <p:attrName>ppt_y</p:attrName>
                                        </p:attrNameLst>
                                      </p:cBhvr>
                                      <p:rCtr x="-1763" y="-15941"/>
                                    </p:animMotion>
                                  </p:childTnLst>
                                </p:cTn>
                              </p:par>
                              <p:par>
                                <p:cTn id="39" presetID="10" presetClass="entr" presetSubtype="0" fill="hold" nodeType="withEffect">
                                  <p:stCondLst>
                                    <p:cond delay="4000"/>
                                  </p:stCondLst>
                                  <p:childTnLst>
                                    <p:set>
                                      <p:cBhvr>
                                        <p:cTn id="40" dur="1" fill="hold">
                                          <p:stCondLst>
                                            <p:cond delay="0"/>
                                          </p:stCondLst>
                                        </p:cTn>
                                        <p:tgtEl>
                                          <p:spTgt spid="1032"/>
                                        </p:tgtEl>
                                        <p:attrNameLst>
                                          <p:attrName>style.visibility</p:attrName>
                                        </p:attrNameLst>
                                      </p:cBhvr>
                                      <p:to>
                                        <p:strVal val="visible"/>
                                      </p:to>
                                    </p:set>
                                    <p:animEffect transition="in" filter="fade">
                                      <p:cBhvr>
                                        <p:cTn id="41" dur="2000"/>
                                        <p:tgtEl>
                                          <p:spTgt spid="1032"/>
                                        </p:tgtEl>
                                      </p:cBhvr>
                                    </p:animEffect>
                                  </p:childTnLst>
                                </p:cTn>
                              </p:par>
                              <p:par>
                                <p:cTn id="42" presetID="42" presetClass="path" presetSubtype="0" decel="100000" fill="hold" nodeType="withEffect">
                                  <p:stCondLst>
                                    <p:cond delay="4000"/>
                                  </p:stCondLst>
                                  <p:childTnLst>
                                    <p:animMotion origin="layout" path="M -4.45358E-6 2.94118E-6 L -0.03525 -0.31853 " pathEditMode="relative" rAng="0" ptsTypes="AA">
                                      <p:cBhvr>
                                        <p:cTn id="43" dur="2000" spd="-100000" fill="hold"/>
                                        <p:tgtEl>
                                          <p:spTgt spid="1032"/>
                                        </p:tgtEl>
                                        <p:attrNameLst>
                                          <p:attrName>ppt_x</p:attrName>
                                          <p:attrName>ppt_y</p:attrName>
                                        </p:attrNameLst>
                                      </p:cBhvr>
                                      <p:rCtr x="-1763" y="-15941"/>
                                    </p:animMotion>
                                  </p:childTnLst>
                                </p:cTn>
                              </p:par>
                              <p:par>
                                <p:cTn id="44" presetID="10" presetClass="entr" presetSubtype="0" fill="hold" nodeType="withEffect">
                                  <p:stCondLst>
                                    <p:cond delay="32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2000"/>
                                        <p:tgtEl>
                                          <p:spTgt spid="15"/>
                                        </p:tgtEl>
                                      </p:cBhvr>
                                    </p:animEffect>
                                  </p:childTnLst>
                                </p:cTn>
                              </p:par>
                              <p:par>
                                <p:cTn id="47" presetID="42" presetClass="path" presetSubtype="0" decel="100000" fill="hold" nodeType="withEffect">
                                  <p:stCondLst>
                                    <p:cond delay="3200"/>
                                  </p:stCondLst>
                                  <p:childTnLst>
                                    <p:animMotion origin="layout" path="M -4.45358E-6 2.94118E-6 L -0.03525 -0.31853 " pathEditMode="relative" rAng="0" ptsTypes="AA">
                                      <p:cBhvr>
                                        <p:cTn id="48" dur="2000" spd="-100000" fill="hold"/>
                                        <p:tgtEl>
                                          <p:spTgt spid="15"/>
                                        </p:tgtEl>
                                        <p:attrNameLst>
                                          <p:attrName>ppt_x</p:attrName>
                                          <p:attrName>ppt_y</p:attrName>
                                        </p:attrNameLst>
                                      </p:cBhvr>
                                      <p:rCtr x="-1763" y="-15941"/>
                                    </p:animMotion>
                                  </p:childTnLst>
                                </p:cTn>
                              </p:par>
                              <p:par>
                                <p:cTn id="49" presetID="10" presetClass="entr" presetSubtype="0" fill="hold" nodeType="withEffect">
                                  <p:stCondLst>
                                    <p:cond delay="370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2000"/>
                                        <p:tgtEl>
                                          <p:spTgt spid="12"/>
                                        </p:tgtEl>
                                      </p:cBhvr>
                                    </p:animEffect>
                                  </p:childTnLst>
                                </p:cTn>
                              </p:par>
                              <p:par>
                                <p:cTn id="52" presetID="42" presetClass="path" presetSubtype="0" decel="100000" fill="hold" nodeType="withEffect">
                                  <p:stCondLst>
                                    <p:cond delay="3700"/>
                                  </p:stCondLst>
                                  <p:childTnLst>
                                    <p:animMotion origin="layout" path="M -4.45358E-6 2.94118E-6 L -0.03525 -0.31853 " pathEditMode="relative" rAng="0" ptsTypes="AA">
                                      <p:cBhvr>
                                        <p:cTn id="53" dur="2000" spd="-100000" fill="hold"/>
                                        <p:tgtEl>
                                          <p:spTgt spid="12"/>
                                        </p:tgtEl>
                                        <p:attrNameLst>
                                          <p:attrName>ppt_x</p:attrName>
                                          <p:attrName>ppt_y</p:attrName>
                                        </p:attrNameLst>
                                      </p:cBhvr>
                                      <p:rCtr x="-1763" y="-15941"/>
                                    </p:animMotion>
                                  </p:childTnLst>
                                </p:cTn>
                              </p:par>
                              <p:par>
                                <p:cTn id="54" presetID="10" presetClass="entr" presetSubtype="0" fill="hold" nodeType="withEffect">
                                  <p:stCondLst>
                                    <p:cond delay="44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2000"/>
                                        <p:tgtEl>
                                          <p:spTgt spid="14"/>
                                        </p:tgtEl>
                                      </p:cBhvr>
                                    </p:animEffect>
                                  </p:childTnLst>
                                </p:cTn>
                              </p:par>
                              <p:par>
                                <p:cTn id="57" presetID="42" presetClass="path" presetSubtype="0" decel="100000" fill="hold" nodeType="withEffect">
                                  <p:stCondLst>
                                    <p:cond delay="4400"/>
                                  </p:stCondLst>
                                  <p:childTnLst>
                                    <p:animMotion origin="layout" path="M -4.45358E-6 2.94118E-6 L -0.03525 -0.31853 " pathEditMode="relative" rAng="0" ptsTypes="AA">
                                      <p:cBhvr>
                                        <p:cTn id="58" dur="2000" spd="-100000" fill="hold"/>
                                        <p:tgtEl>
                                          <p:spTgt spid="14"/>
                                        </p:tgtEl>
                                        <p:attrNameLst>
                                          <p:attrName>ppt_x</p:attrName>
                                          <p:attrName>ppt_y</p:attrName>
                                        </p:attrNameLst>
                                      </p:cBhvr>
                                      <p:rCtr x="-1763" y="-15941"/>
                                    </p:animMotion>
                                  </p:childTnLst>
                                </p:cTn>
                              </p:par>
                              <p:par>
                                <p:cTn id="59" presetID="10" presetClass="entr" presetSubtype="0" fill="hold" nodeType="withEffect">
                                  <p:stCondLst>
                                    <p:cond delay="370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2000"/>
                                        <p:tgtEl>
                                          <p:spTgt spid="26"/>
                                        </p:tgtEl>
                                      </p:cBhvr>
                                    </p:animEffect>
                                  </p:childTnLst>
                                </p:cTn>
                              </p:par>
                              <p:par>
                                <p:cTn id="62" presetID="42" presetClass="path" presetSubtype="0" decel="100000" fill="hold" nodeType="withEffect">
                                  <p:stCondLst>
                                    <p:cond delay="3700"/>
                                  </p:stCondLst>
                                  <p:childTnLst>
                                    <p:animMotion origin="layout" path="M -4.45358E-6 2.94118E-6 L -0.03525 -0.31853 " pathEditMode="relative" rAng="0" ptsTypes="AA">
                                      <p:cBhvr>
                                        <p:cTn id="63" dur="2000" spd="-100000" fill="hold"/>
                                        <p:tgtEl>
                                          <p:spTgt spid="26"/>
                                        </p:tgtEl>
                                        <p:attrNameLst>
                                          <p:attrName>ppt_x</p:attrName>
                                          <p:attrName>ppt_y</p:attrName>
                                        </p:attrNameLst>
                                      </p:cBhvr>
                                      <p:rCtr x="-1763" y="-15941"/>
                                    </p:animMotion>
                                  </p:childTnLst>
                                </p:cTn>
                              </p:par>
                              <p:par>
                                <p:cTn id="64" presetID="53" presetClass="entr" presetSubtype="16" fill="hold" nodeType="withEffect">
                                  <p:stCondLst>
                                    <p:cond delay="3700"/>
                                  </p:stCondLst>
                                  <p:childTnLst>
                                    <p:set>
                                      <p:cBhvr>
                                        <p:cTn id="65" dur="1" fill="hold">
                                          <p:stCondLst>
                                            <p:cond delay="0"/>
                                          </p:stCondLst>
                                        </p:cTn>
                                        <p:tgtEl>
                                          <p:spTgt spid="4"/>
                                        </p:tgtEl>
                                        <p:attrNameLst>
                                          <p:attrName>style.visibility</p:attrName>
                                        </p:attrNameLst>
                                      </p:cBhvr>
                                      <p:to>
                                        <p:strVal val="visible"/>
                                      </p:to>
                                    </p:set>
                                    <p:anim calcmode="lin" valueType="num">
                                      <p:cBhvr>
                                        <p:cTn id="66" dur="1000" fill="hold"/>
                                        <p:tgtEl>
                                          <p:spTgt spid="4"/>
                                        </p:tgtEl>
                                        <p:attrNameLst>
                                          <p:attrName>ppt_w</p:attrName>
                                        </p:attrNameLst>
                                      </p:cBhvr>
                                      <p:tavLst>
                                        <p:tav tm="0">
                                          <p:val>
                                            <p:fltVal val="0"/>
                                          </p:val>
                                        </p:tav>
                                        <p:tav tm="100000">
                                          <p:val>
                                            <p:strVal val="#ppt_w"/>
                                          </p:val>
                                        </p:tav>
                                      </p:tavLst>
                                    </p:anim>
                                    <p:anim calcmode="lin" valueType="num">
                                      <p:cBhvr>
                                        <p:cTn id="67" dur="1000" fill="hold"/>
                                        <p:tgtEl>
                                          <p:spTgt spid="4"/>
                                        </p:tgtEl>
                                        <p:attrNameLst>
                                          <p:attrName>ppt_h</p:attrName>
                                        </p:attrNameLst>
                                      </p:cBhvr>
                                      <p:tavLst>
                                        <p:tav tm="0">
                                          <p:val>
                                            <p:fltVal val="0"/>
                                          </p:val>
                                        </p:tav>
                                        <p:tav tm="100000">
                                          <p:val>
                                            <p:strVal val="#ppt_h"/>
                                          </p:val>
                                        </p:tav>
                                      </p:tavLst>
                                    </p:anim>
                                    <p:animEffect transition="in" filter="fade">
                                      <p:cBhvr>
                                        <p:cTn id="68" dur="1000"/>
                                        <p:tgtEl>
                                          <p:spTgt spid="4"/>
                                        </p:tgtEl>
                                      </p:cBhvr>
                                    </p:animEffect>
                                  </p:childTnLst>
                                </p:cTn>
                              </p:par>
                              <p:par>
                                <p:cTn id="69" presetID="10" presetClass="entr" presetSubtype="0" fill="hold" grpId="0" nodeType="withEffect">
                                  <p:stCondLst>
                                    <p:cond delay="47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childTnLst>
                                </p:cTn>
                              </p:par>
                              <p:par>
                                <p:cTn id="72" presetID="10" presetClass="entr" presetSubtype="0" fill="hold" grpId="0" nodeType="withEffect">
                                  <p:stCondLst>
                                    <p:cond delay="500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1000"/>
                                        <p:tgtEl>
                                          <p:spTgt spid="20"/>
                                        </p:tgtEl>
                                      </p:cBhvr>
                                    </p:animEffect>
                                  </p:childTnLst>
                                </p:cTn>
                              </p:par>
                              <p:par>
                                <p:cTn id="75" presetID="10" presetClass="entr" presetSubtype="0" fill="hold" grpId="0" nodeType="withEffect">
                                  <p:stCondLst>
                                    <p:cond delay="530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childTnLst>
                                </p:cTn>
                              </p:par>
                              <p:par>
                                <p:cTn id="78" presetID="22" presetClass="entr" presetSubtype="1" fill="hold" grpId="0" nodeType="withEffect">
                                  <p:stCondLst>
                                    <p:cond delay="5800"/>
                                  </p:stCondLst>
                                  <p:childTnLst>
                                    <p:set>
                                      <p:cBhvr>
                                        <p:cTn id="79" dur="1" fill="hold">
                                          <p:stCondLst>
                                            <p:cond delay="0"/>
                                          </p:stCondLst>
                                        </p:cTn>
                                        <p:tgtEl>
                                          <p:spTgt spid="19"/>
                                        </p:tgtEl>
                                        <p:attrNameLst>
                                          <p:attrName>style.visibility</p:attrName>
                                        </p:attrNameLst>
                                      </p:cBhvr>
                                      <p:to>
                                        <p:strVal val="visible"/>
                                      </p:to>
                                    </p:set>
                                    <p:animEffect transition="in" filter="wipe(up)">
                                      <p:cBhvr>
                                        <p:cTn id="80" dur="1000"/>
                                        <p:tgtEl>
                                          <p:spTgt spid="19"/>
                                        </p:tgtEl>
                                      </p:cBhvr>
                                    </p:animEffect>
                                  </p:childTnLst>
                                </p:cTn>
                              </p:par>
                              <p:par>
                                <p:cTn id="81" presetID="53" presetClass="entr" presetSubtype="16" fill="hold" grpId="0" nodeType="withEffect">
                                  <p:stCondLst>
                                    <p:cond delay="64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1000" fill="hold"/>
                                        <p:tgtEl>
                                          <p:spTgt spid="23"/>
                                        </p:tgtEl>
                                        <p:attrNameLst>
                                          <p:attrName>ppt_w</p:attrName>
                                        </p:attrNameLst>
                                      </p:cBhvr>
                                      <p:tavLst>
                                        <p:tav tm="0">
                                          <p:val>
                                            <p:fltVal val="0"/>
                                          </p:val>
                                        </p:tav>
                                        <p:tav tm="100000">
                                          <p:val>
                                            <p:strVal val="#ppt_w"/>
                                          </p:val>
                                        </p:tav>
                                      </p:tavLst>
                                    </p:anim>
                                    <p:anim calcmode="lin" valueType="num">
                                      <p:cBhvr>
                                        <p:cTn id="84" dur="1000" fill="hold"/>
                                        <p:tgtEl>
                                          <p:spTgt spid="23"/>
                                        </p:tgtEl>
                                        <p:attrNameLst>
                                          <p:attrName>ppt_h</p:attrName>
                                        </p:attrNameLst>
                                      </p:cBhvr>
                                      <p:tavLst>
                                        <p:tav tm="0">
                                          <p:val>
                                            <p:fltVal val="0"/>
                                          </p:val>
                                        </p:tav>
                                        <p:tav tm="100000">
                                          <p:val>
                                            <p:strVal val="#ppt_h"/>
                                          </p:val>
                                        </p:tav>
                                      </p:tavLst>
                                    </p:anim>
                                    <p:animEffect transition="in" filter="fade">
                                      <p:cBhvr>
                                        <p:cTn id="85" dur="1000"/>
                                        <p:tgtEl>
                                          <p:spTgt spid="23"/>
                                        </p:tgtEl>
                                      </p:cBhvr>
                                    </p:animEffect>
                                  </p:childTnLst>
                                </p:cTn>
                              </p:par>
                              <p:par>
                                <p:cTn id="86" presetID="53" presetClass="entr" presetSubtype="16" fill="hold" grpId="0" nodeType="withEffect">
                                  <p:stCondLst>
                                    <p:cond delay="6800"/>
                                  </p:stCondLst>
                                  <p:childTnLst>
                                    <p:set>
                                      <p:cBhvr>
                                        <p:cTn id="87" dur="1" fill="hold">
                                          <p:stCondLst>
                                            <p:cond delay="0"/>
                                          </p:stCondLst>
                                        </p:cTn>
                                        <p:tgtEl>
                                          <p:spTgt spid="24"/>
                                        </p:tgtEl>
                                        <p:attrNameLst>
                                          <p:attrName>style.visibility</p:attrName>
                                        </p:attrNameLst>
                                      </p:cBhvr>
                                      <p:to>
                                        <p:strVal val="visible"/>
                                      </p:to>
                                    </p:set>
                                    <p:anim calcmode="lin" valueType="num">
                                      <p:cBhvr>
                                        <p:cTn id="88" dur="1000" fill="hold"/>
                                        <p:tgtEl>
                                          <p:spTgt spid="24"/>
                                        </p:tgtEl>
                                        <p:attrNameLst>
                                          <p:attrName>ppt_w</p:attrName>
                                        </p:attrNameLst>
                                      </p:cBhvr>
                                      <p:tavLst>
                                        <p:tav tm="0">
                                          <p:val>
                                            <p:fltVal val="0"/>
                                          </p:val>
                                        </p:tav>
                                        <p:tav tm="100000">
                                          <p:val>
                                            <p:strVal val="#ppt_w"/>
                                          </p:val>
                                        </p:tav>
                                      </p:tavLst>
                                    </p:anim>
                                    <p:anim calcmode="lin" valueType="num">
                                      <p:cBhvr>
                                        <p:cTn id="89" dur="1000" fill="hold"/>
                                        <p:tgtEl>
                                          <p:spTgt spid="24"/>
                                        </p:tgtEl>
                                        <p:attrNameLst>
                                          <p:attrName>ppt_h</p:attrName>
                                        </p:attrNameLst>
                                      </p:cBhvr>
                                      <p:tavLst>
                                        <p:tav tm="0">
                                          <p:val>
                                            <p:fltVal val="0"/>
                                          </p:val>
                                        </p:tav>
                                        <p:tav tm="100000">
                                          <p:val>
                                            <p:strVal val="#ppt_h"/>
                                          </p:val>
                                        </p:tav>
                                      </p:tavLst>
                                    </p:anim>
                                    <p:animEffect transition="in" filter="fade">
                                      <p:cBhvr>
                                        <p:cTn id="90" dur="1000"/>
                                        <p:tgtEl>
                                          <p:spTgt spid="24"/>
                                        </p:tgtEl>
                                      </p:cBhvr>
                                    </p:animEffect>
                                  </p:childTnLst>
                                </p:cTn>
                              </p:par>
                              <p:par>
                                <p:cTn id="91" presetID="53" presetClass="entr" presetSubtype="16" fill="hold" grpId="0" nodeType="withEffect">
                                  <p:stCondLst>
                                    <p:cond delay="7300"/>
                                  </p:stCondLst>
                                  <p:childTnLst>
                                    <p:set>
                                      <p:cBhvr>
                                        <p:cTn id="92" dur="1" fill="hold">
                                          <p:stCondLst>
                                            <p:cond delay="0"/>
                                          </p:stCondLst>
                                        </p:cTn>
                                        <p:tgtEl>
                                          <p:spTgt spid="25"/>
                                        </p:tgtEl>
                                        <p:attrNameLst>
                                          <p:attrName>style.visibility</p:attrName>
                                        </p:attrNameLst>
                                      </p:cBhvr>
                                      <p:to>
                                        <p:strVal val="visible"/>
                                      </p:to>
                                    </p:set>
                                    <p:anim calcmode="lin" valueType="num">
                                      <p:cBhvr>
                                        <p:cTn id="93" dur="1000" fill="hold"/>
                                        <p:tgtEl>
                                          <p:spTgt spid="25"/>
                                        </p:tgtEl>
                                        <p:attrNameLst>
                                          <p:attrName>ppt_w</p:attrName>
                                        </p:attrNameLst>
                                      </p:cBhvr>
                                      <p:tavLst>
                                        <p:tav tm="0">
                                          <p:val>
                                            <p:fltVal val="0"/>
                                          </p:val>
                                        </p:tav>
                                        <p:tav tm="100000">
                                          <p:val>
                                            <p:strVal val="#ppt_w"/>
                                          </p:val>
                                        </p:tav>
                                      </p:tavLst>
                                    </p:anim>
                                    <p:anim calcmode="lin" valueType="num">
                                      <p:cBhvr>
                                        <p:cTn id="94" dur="1000" fill="hold"/>
                                        <p:tgtEl>
                                          <p:spTgt spid="25"/>
                                        </p:tgtEl>
                                        <p:attrNameLst>
                                          <p:attrName>ppt_h</p:attrName>
                                        </p:attrNameLst>
                                      </p:cBhvr>
                                      <p:tavLst>
                                        <p:tav tm="0">
                                          <p:val>
                                            <p:fltVal val="0"/>
                                          </p:val>
                                        </p:tav>
                                        <p:tav tm="100000">
                                          <p:val>
                                            <p:strVal val="#ppt_h"/>
                                          </p:val>
                                        </p:tav>
                                      </p:tavLst>
                                    </p:anim>
                                    <p:animEffect transition="in" filter="fade">
                                      <p:cBhvr>
                                        <p:cTn id="95" dur="1000"/>
                                        <p:tgtEl>
                                          <p:spTgt spid="25"/>
                                        </p:tgtEl>
                                      </p:cBhvr>
                                    </p:animEffect>
                                  </p:childTnLst>
                                </p:cTn>
                              </p:par>
                            </p:childTnLst>
                          </p:cTn>
                        </p:par>
                        <p:par>
                          <p:cTn id="96" fill="hold">
                            <p:stCondLst>
                              <p:cond delay="1000"/>
                            </p:stCondLst>
                            <p:childTnLst>
                              <p:par>
                                <p:cTn id="97" presetID="53" presetClass="entr" presetSubtype="16" fill="hold" grpId="0" nodeType="afterEffect">
                                  <p:stCondLst>
                                    <p:cond delay="0"/>
                                  </p:stCondLst>
                                  <p:childTnLst>
                                    <p:set>
                                      <p:cBhvr>
                                        <p:cTn id="98" dur="1" fill="hold">
                                          <p:stCondLst>
                                            <p:cond delay="0"/>
                                          </p:stCondLst>
                                        </p:cTn>
                                        <p:tgtEl>
                                          <p:spTgt spid="27"/>
                                        </p:tgtEl>
                                        <p:attrNameLst>
                                          <p:attrName>style.visibility</p:attrName>
                                        </p:attrNameLst>
                                      </p:cBhvr>
                                      <p:to>
                                        <p:strVal val="visible"/>
                                      </p:to>
                                    </p:set>
                                    <p:anim calcmode="lin" valueType="num">
                                      <p:cBhvr>
                                        <p:cTn id="99" dur="1000" fill="hold"/>
                                        <p:tgtEl>
                                          <p:spTgt spid="27"/>
                                        </p:tgtEl>
                                        <p:attrNameLst>
                                          <p:attrName>ppt_w</p:attrName>
                                        </p:attrNameLst>
                                      </p:cBhvr>
                                      <p:tavLst>
                                        <p:tav tm="0">
                                          <p:val>
                                            <p:fltVal val="0"/>
                                          </p:val>
                                        </p:tav>
                                        <p:tav tm="100000">
                                          <p:val>
                                            <p:strVal val="#ppt_w"/>
                                          </p:val>
                                        </p:tav>
                                      </p:tavLst>
                                    </p:anim>
                                    <p:anim calcmode="lin" valueType="num">
                                      <p:cBhvr>
                                        <p:cTn id="100" dur="1000" fill="hold"/>
                                        <p:tgtEl>
                                          <p:spTgt spid="27"/>
                                        </p:tgtEl>
                                        <p:attrNameLst>
                                          <p:attrName>ppt_h</p:attrName>
                                        </p:attrNameLst>
                                      </p:cBhvr>
                                      <p:tavLst>
                                        <p:tav tm="0">
                                          <p:val>
                                            <p:fltVal val="0"/>
                                          </p:val>
                                        </p:tav>
                                        <p:tav tm="100000">
                                          <p:val>
                                            <p:strVal val="#ppt_h"/>
                                          </p:val>
                                        </p:tav>
                                      </p:tavLst>
                                    </p:anim>
                                    <p:animEffect transition="in" filter="fade">
                                      <p:cBhvr>
                                        <p:cTn id="10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1" grpId="0"/>
      <p:bldP spid="23" grpId="0"/>
      <p:bldP spid="24" grpId="0"/>
      <p:bldP spid="25"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Users\Administrator\Desktop\论文答辩\IMG_4841(1).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3337" y="1042980"/>
            <a:ext cx="2781309" cy="370841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3498073"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选题：</a:t>
            </a:r>
            <a:r>
              <a:rPr lang="zh-CN" altLang="en-US" dirty="0" smtClean="0">
                <a:latin typeface="微软雅黑" pitchFamily="34" charset="-122"/>
                <a:ea typeface="微软雅黑" pitchFamily="34" charset="-122"/>
              </a:rPr>
              <a:t>成都“盖碗茶”调查报告</a:t>
            </a:r>
            <a:endParaRPr lang="zh-CN" altLang="en-US" dirty="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a:t>壹</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3423113" y="1545533"/>
            <a:ext cx="7085922" cy="2862322"/>
          </a:xfrm>
          <a:prstGeom prst="rect">
            <a:avLst/>
          </a:prstGeom>
          <a:noFill/>
        </p:spPr>
        <p:txBody>
          <a:bodyPr wrap="square" rtlCol="0">
            <a:spAutoFit/>
          </a:bodyPr>
          <a:lstStyle/>
          <a:p>
            <a:r>
              <a:rPr lang="zh-CN" altLang="en-US" dirty="0"/>
              <a:t>　</a:t>
            </a:r>
            <a:r>
              <a:rPr lang="zh-CN" altLang="en-US" dirty="0" smtClean="0"/>
              <a:t>　</a:t>
            </a:r>
            <a:r>
              <a:rPr lang="zh-CN" altLang="zh-CN" dirty="0" smtClean="0"/>
              <a:t>中国人</a:t>
            </a:r>
            <a:r>
              <a:rPr lang="zh-CN" altLang="zh-CN" dirty="0"/>
              <a:t>是世界上最早发现茶树及饮茶的国家，四川作为中国饮茶风气的发源地，流传着这样一句话：四川茶馆甲天下，成都茶馆甲四川。成都“盖碗茶”作为四川的正宗川味，它的选材，冲泡，品饮都有其独特的文化所在。本文通过对人民公园内茶馆的走访调查，结合目前文献资料来探求成都“盖碗茶”的起源，形成及发展，详细的介绍盖碗茶的茶具、沏茶工序。同时结合古文献资料和诗歌追溯成都茶馆发展的脉络，在此基础上，总结出成都“盖碗茶”的特点和盖碗茶给市民生活带来的影响，在研究成都“盖碗茶”与成都这座城市的关系同时，提出对传统文化的保护。</a:t>
            </a:r>
            <a:endParaRPr lang="zh-CN" altLang="zh-CN" dirty="0"/>
          </a:p>
          <a:p>
            <a:endParaRPr lang="zh-CN" altLang="en-US" dirty="0"/>
          </a:p>
        </p:txBody>
      </p:sp>
      <p:grpSp>
        <p:nvGrpSpPr>
          <p:cNvPr id="24" name="组合 23"/>
          <p:cNvGrpSpPr/>
          <p:nvPr/>
        </p:nvGrpSpPr>
        <p:grpSpPr>
          <a:xfrm>
            <a:off x="10001250" y="1399152"/>
            <a:ext cx="336820" cy="160603"/>
            <a:chOff x="10097648" y="1424552"/>
            <a:chExt cx="240422" cy="160603"/>
          </a:xfrm>
          <a:solidFill>
            <a:schemeClr val="bg2">
              <a:lumMod val="75000"/>
            </a:schemeClr>
          </a:solidFill>
        </p:grpSpPr>
        <p:sp>
          <p:nvSpPr>
            <p:cNvPr id="21" name="燕尾形 20"/>
            <p:cNvSpPr/>
            <p:nvPr/>
          </p:nvSpPr>
          <p:spPr>
            <a:xfrm flipH="1">
              <a:off x="10097648"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flipH="1">
              <a:off x="10168119"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flipH="1">
              <a:off x="10247937"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53" presetClass="entr" presetSubtype="16"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649"/>
                            </p:stCondLst>
                            <p:childTnLst>
                              <p:par>
                                <p:cTn id="21" presetID="4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649"/>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childTnLst>
                                </p:cTn>
                              </p:par>
                              <p:par>
                                <p:cTn id="33" presetID="2" presetClass="entr" presetSubtype="2" decel="100000" fill="hold" grpId="1"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000" fill="hold"/>
                                        <p:tgtEl>
                                          <p:spTgt spid="19"/>
                                        </p:tgtEl>
                                        <p:attrNameLst>
                                          <p:attrName>ppt_x</p:attrName>
                                        </p:attrNameLst>
                                      </p:cBhvr>
                                      <p:tavLst>
                                        <p:tav tm="0">
                                          <p:val>
                                            <p:strVal val="1+#ppt_w/2"/>
                                          </p:val>
                                        </p:tav>
                                        <p:tav tm="100000">
                                          <p:val>
                                            <p:strVal val="#ppt_x"/>
                                          </p:val>
                                        </p:tav>
                                      </p:tavLst>
                                    </p:anim>
                                    <p:anim calcmode="lin" valueType="num">
                                      <p:cBhvr additive="base">
                                        <p:cTn id="36"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9" grpId="0"/>
      <p:bldP spid="1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论文答辩\IMG_4829(1).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607300" y="1049338"/>
            <a:ext cx="2781300" cy="37084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210588"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选题意义</a:t>
            </a:r>
            <a:endParaRPr lang="zh-CN" altLang="en-US" dirty="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贰</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7004050" y="1310686"/>
            <a:ext cx="336820" cy="160603"/>
            <a:chOff x="10097648" y="1424552"/>
            <a:chExt cx="240422" cy="160603"/>
          </a:xfrm>
          <a:solidFill>
            <a:schemeClr val="bg2">
              <a:lumMod val="75000"/>
            </a:schemeClr>
          </a:solidFill>
        </p:grpSpPr>
        <p:sp>
          <p:nvSpPr>
            <p:cNvPr id="21" name="燕尾形 20"/>
            <p:cNvSpPr/>
            <p:nvPr/>
          </p:nvSpPr>
          <p:spPr>
            <a:xfrm flipH="1">
              <a:off x="10097648"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flipH="1">
              <a:off x="10168119"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flipH="1">
              <a:off x="10247937"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矩形 5"/>
          <p:cNvSpPr/>
          <p:nvPr/>
        </p:nvSpPr>
        <p:spPr>
          <a:xfrm>
            <a:off x="396876" y="1486334"/>
            <a:ext cx="7159626" cy="2862322"/>
          </a:xfrm>
          <a:prstGeom prst="rect">
            <a:avLst/>
          </a:prstGeom>
          <a:noFill/>
        </p:spPr>
        <p:txBody>
          <a:bodyPr wrap="square" rtlCol="0">
            <a:spAutoFit/>
          </a:bodyPr>
          <a:lstStyle/>
          <a:p>
            <a:r>
              <a:rPr lang="en-US" altLang="zh-CN" dirty="0" smtClean="0"/>
              <a:t>         </a:t>
            </a:r>
            <a:r>
              <a:rPr lang="zh-CN" altLang="zh-CN" dirty="0" smtClean="0"/>
              <a:t>在</a:t>
            </a:r>
            <a:r>
              <a:rPr lang="zh-CN" altLang="zh-CN" dirty="0"/>
              <a:t>中国提到茶叶，相信没有国人是不知道的，现在，茶已经毋庸置疑地被列为世界三大无酒精饮料之一。不知从什么时候茶文化已逐渐的进入到国人的视野中，几千年来，研究茶者数不胜数，伴随着茶而产生的茶诗、茶文、茶艺、考证等派别也涌现出来。成都“盖碗茶”绝对算得上是茶文化中最具特色的一个分支。自古以来巴蜀人民就懂得利用得天独厚的自然环境和地理优势，辛勤耕耘，种茶制茶，饮茶咏茶。成都早在三千多年就开始人工栽培茶树，以盛产茶而誉名于世。盖碗茶也是成都的正宗川味特产，本文通过对成都人民公园内老茶馆的实地调查和分析，结合古文献资料来总结分析盖碗茶的艺术特色，从而，展现一个不一样的城市文化。</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53" presetClass="entr" presetSubtype="16"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149"/>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42"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par>
                          <p:cTn id="29" fill="hold">
                            <p:stCondLst>
                              <p:cond delay="1649"/>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childTnLst>
                                </p:cTn>
                              </p:par>
                              <p:par>
                                <p:cTn id="33" presetID="2" presetClass="entr" presetSubtype="8" decel="100000" fill="hold" grpId="1"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000" fill="hold"/>
                                        <p:tgtEl>
                                          <p:spTgt spid="6"/>
                                        </p:tgtEl>
                                        <p:attrNameLst>
                                          <p:attrName>ppt_x</p:attrName>
                                        </p:attrNameLst>
                                      </p:cBhvr>
                                      <p:tavLst>
                                        <p:tav tm="0">
                                          <p:val>
                                            <p:strVal val="0-#ppt_w/2"/>
                                          </p:val>
                                        </p:tav>
                                        <p:tav tm="100000">
                                          <p:val>
                                            <p:strVal val="#ppt_x"/>
                                          </p:val>
                                        </p:tav>
                                      </p:tavLst>
                                    </p:anim>
                                    <p:anim calcmode="lin" valueType="num">
                                      <p:cBhvr additive="base">
                                        <p:cTn id="36"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i3.sinaimg.cn/travel/2013/0718/U8159P704DT20130718134926.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875" y="1049338"/>
            <a:ext cx="5785156" cy="370250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723549"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论题的创新点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a:t>叁</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9911037" y="1149687"/>
            <a:ext cx="336820" cy="160603"/>
            <a:chOff x="10097648" y="1424552"/>
            <a:chExt cx="240422" cy="160603"/>
          </a:xfrm>
          <a:solidFill>
            <a:schemeClr val="bg2">
              <a:lumMod val="75000"/>
            </a:schemeClr>
          </a:solidFill>
        </p:grpSpPr>
        <p:sp>
          <p:nvSpPr>
            <p:cNvPr id="21" name="燕尾形 20"/>
            <p:cNvSpPr/>
            <p:nvPr/>
          </p:nvSpPr>
          <p:spPr>
            <a:xfrm flipH="1">
              <a:off x="10097648"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flipH="1">
              <a:off x="10168119"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flipH="1">
              <a:off x="10247937"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 name="矩形 6"/>
          <p:cNvSpPr/>
          <p:nvPr/>
        </p:nvSpPr>
        <p:spPr>
          <a:xfrm>
            <a:off x="6283598" y="1352452"/>
            <a:ext cx="4171677" cy="2862322"/>
          </a:xfrm>
          <a:prstGeom prst="rect">
            <a:avLst/>
          </a:prstGeom>
        </p:spPr>
        <p:txBody>
          <a:bodyPr wrap="square">
            <a:spAutoFit/>
          </a:bodyPr>
          <a:lstStyle/>
          <a:p>
            <a:r>
              <a:rPr lang="en-US" altLang="zh-CN" dirty="0" smtClean="0"/>
              <a:t>         </a:t>
            </a:r>
            <a:r>
              <a:rPr lang="zh-CN" altLang="zh-CN" dirty="0" smtClean="0"/>
              <a:t>本论题不是简单的介绍成都“盖碗茶”的茶具及沏泡工序，而是希望通过追溯盖碗茶的由来及这种独特的饮茶方式来展现成都的独特文化风貌；本论题以实地调查和访谈为主，以人民公园内的老茶馆为调查对象，结合古文献资料，充分展现成都这座城市的饮茶习俗；本论题不止是一般意义上的民俗调查，更像是一个展台，向大家展示，成都这座城市独特的地域风貌和风土人情。</a:t>
            </a:r>
            <a:endParaRPr lang="zh-CN" altLang="zh-CN"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53" presetClass="entr" presetSubtype="16"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25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42" presetClass="entr" presetSubtype="0" fill="hold" nodeType="withEffect">
                                  <p:stCondLst>
                                    <p:cond delay="0"/>
                                  </p:stCondLst>
                                  <p:childTnLst>
                                    <p:set>
                                      <p:cBhvr>
                                        <p:cTn id="25" dur="1" fill="hold">
                                          <p:stCondLst>
                                            <p:cond delay="0"/>
                                          </p:stCondLst>
                                        </p:cTn>
                                        <p:tgtEl>
                                          <p:spTgt spid="2052"/>
                                        </p:tgtEl>
                                        <p:attrNameLst>
                                          <p:attrName>style.visibility</p:attrName>
                                        </p:attrNameLst>
                                      </p:cBhvr>
                                      <p:to>
                                        <p:strVal val="visible"/>
                                      </p:to>
                                    </p:set>
                                    <p:animEffect transition="in" filter="fade">
                                      <p:cBhvr>
                                        <p:cTn id="26" dur="1000"/>
                                        <p:tgtEl>
                                          <p:spTgt spid="2052"/>
                                        </p:tgtEl>
                                      </p:cBhvr>
                                    </p:animEffect>
                                    <p:anim calcmode="lin" valueType="num">
                                      <p:cBhvr>
                                        <p:cTn id="27" dur="1000" fill="hold"/>
                                        <p:tgtEl>
                                          <p:spTgt spid="2052"/>
                                        </p:tgtEl>
                                        <p:attrNameLst>
                                          <p:attrName>ppt_x</p:attrName>
                                        </p:attrNameLst>
                                      </p:cBhvr>
                                      <p:tavLst>
                                        <p:tav tm="0">
                                          <p:val>
                                            <p:strVal val="#ppt_x"/>
                                          </p:val>
                                        </p:tav>
                                        <p:tav tm="100000">
                                          <p:val>
                                            <p:strVal val="#ppt_x"/>
                                          </p:val>
                                        </p:tav>
                                      </p:tavLst>
                                    </p:anim>
                                    <p:anim calcmode="lin" valueType="num">
                                      <p:cBhvr>
                                        <p:cTn id="28" dur="1000" fill="hold"/>
                                        <p:tgtEl>
                                          <p:spTgt spid="205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childTnLst>
                                </p:cTn>
                              </p:par>
                              <p:par>
                                <p:cTn id="33" presetID="2" presetClass="entr" presetSubtype="2" decel="100000" fill="hold" grpId="1"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1+#ppt_w/2"/>
                                          </p:val>
                                        </p:tav>
                                        <p:tav tm="100000">
                                          <p:val>
                                            <p:strVal val="#ppt_x"/>
                                          </p:val>
                                        </p:tav>
                                      </p:tavLst>
                                    </p:anim>
                                    <p:anim calcmode="lin" valueType="num">
                                      <p:cBhvr additive="base">
                                        <p:cTn id="36"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4" descr="http://www.t-cha.com/tutcL3R1dGNpbWcwMi50YW9iYW9jZG4uY29tL2Jhby91cGxvYWRlZC9pMi9UMVBvS0RYa3RqWFhYNnkxTGJfMTIzNjE5LmpwZw==.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7526" b="4741"/>
          <a:stretch>
            <a:fillRect/>
          </a:stretch>
        </p:blipFill>
        <p:spPr bwMode="auto">
          <a:xfrm>
            <a:off x="6375400" y="1228178"/>
            <a:ext cx="4016375" cy="352366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210588"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论文内容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肆</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676115" y="1243068"/>
            <a:ext cx="336820" cy="160603"/>
            <a:chOff x="10097648" y="1424552"/>
            <a:chExt cx="240422" cy="160603"/>
          </a:xfrm>
          <a:solidFill>
            <a:schemeClr val="bg2">
              <a:lumMod val="75000"/>
            </a:schemeClr>
          </a:solidFill>
        </p:grpSpPr>
        <p:sp>
          <p:nvSpPr>
            <p:cNvPr id="21" name="燕尾形 20"/>
            <p:cNvSpPr/>
            <p:nvPr/>
          </p:nvSpPr>
          <p:spPr>
            <a:xfrm flipH="1">
              <a:off x="10097648"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flipH="1">
              <a:off x="10168119"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flipH="1">
              <a:off x="10247937"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矩形 19"/>
          <p:cNvSpPr/>
          <p:nvPr/>
        </p:nvSpPr>
        <p:spPr>
          <a:xfrm>
            <a:off x="7700645" y="429680"/>
            <a:ext cx="2954655" cy="369332"/>
          </a:xfrm>
          <a:prstGeom prst="rect">
            <a:avLst/>
          </a:prstGeom>
        </p:spPr>
        <p:txBody>
          <a:bodyPr wrap="none">
            <a:spAutoFit/>
          </a:bodyPr>
          <a:lstStyle/>
          <a:p>
            <a:r>
              <a:rPr lang="zh-CN" altLang="en-US" dirty="0" smtClean="0">
                <a:latin typeface="微软雅黑" pitchFamily="34" charset="-122"/>
                <a:ea typeface="微软雅黑" pitchFamily="34" charset="-122"/>
              </a:rPr>
              <a:t>（一）</a:t>
            </a:r>
            <a:r>
              <a:rPr lang="zh-CN" altLang="zh-CN" dirty="0" smtClean="0">
                <a:latin typeface="微软雅黑" pitchFamily="34" charset="-122"/>
                <a:ea typeface="微软雅黑" pitchFamily="34" charset="-122"/>
              </a:rPr>
              <a:t>何为</a:t>
            </a:r>
            <a:r>
              <a:rPr lang="zh-CN" altLang="zh-CN" dirty="0">
                <a:latin typeface="微软雅黑" pitchFamily="34" charset="-122"/>
                <a:ea typeface="微软雅黑" pitchFamily="34" charset="-122"/>
              </a:rPr>
              <a:t>成都“盖碗茶”</a:t>
            </a:r>
            <a:endParaRPr lang="zh-CN" altLang="en-US" dirty="0">
              <a:latin typeface="微软雅黑" pitchFamily="34" charset="-122"/>
              <a:ea typeface="微软雅黑" pitchFamily="34" charset="-122"/>
            </a:endParaRPr>
          </a:p>
        </p:txBody>
      </p:sp>
      <p:sp>
        <p:nvSpPr>
          <p:cNvPr id="25" name="矩形 24"/>
          <p:cNvSpPr/>
          <p:nvPr/>
        </p:nvSpPr>
        <p:spPr>
          <a:xfrm>
            <a:off x="7351328" y="813872"/>
            <a:ext cx="3132589" cy="369332"/>
          </a:xfrm>
          <a:prstGeom prst="rect">
            <a:avLst/>
          </a:prstGeom>
        </p:spPr>
        <p:txBody>
          <a:bodyPr wrap="none">
            <a:spAutoFit/>
          </a:bodyPr>
          <a:lstStyle/>
          <a:p>
            <a:r>
              <a:rPr lang="en-US" altLang="zh-CN" dirty="0" smtClean="0">
                <a:latin typeface="方正硬笔楷书简体" pitchFamily="65" charset="-122"/>
                <a:ea typeface="方正硬笔楷书简体" pitchFamily="65" charset="-122"/>
              </a:rPr>
              <a:t>1.</a:t>
            </a:r>
            <a:r>
              <a:rPr lang="zh-CN" altLang="zh-CN" dirty="0" smtClean="0">
                <a:latin typeface="方正硬笔楷书简体" pitchFamily="65" charset="-122"/>
                <a:ea typeface="方正硬笔楷书简体" pitchFamily="65" charset="-122"/>
              </a:rPr>
              <a:t>盖碗茶的起源、形成、发展</a:t>
            </a:r>
            <a:endParaRPr lang="zh-CN" altLang="en-US" dirty="0">
              <a:latin typeface="方正硬笔楷书简体" pitchFamily="65" charset="-122"/>
              <a:ea typeface="方正硬笔楷书简体" pitchFamily="65" charset="-122"/>
            </a:endParaRPr>
          </a:p>
        </p:txBody>
      </p:sp>
      <p:sp>
        <p:nvSpPr>
          <p:cNvPr id="27" name="矩形 26"/>
          <p:cNvSpPr/>
          <p:nvPr/>
        </p:nvSpPr>
        <p:spPr>
          <a:xfrm>
            <a:off x="396875" y="1484634"/>
            <a:ext cx="5838825" cy="3046988"/>
          </a:xfrm>
          <a:prstGeom prst="rect">
            <a:avLst/>
          </a:prstGeom>
        </p:spPr>
        <p:txBody>
          <a:bodyPr wrap="square">
            <a:spAutoFit/>
          </a:bodyPr>
          <a:lstStyle/>
          <a:p>
            <a:r>
              <a:rPr lang="en-US" altLang="zh-CN" sz="1600" dirty="0" smtClean="0"/>
              <a:t>         </a:t>
            </a:r>
            <a:r>
              <a:rPr lang="zh-CN" altLang="zh-CN" sz="1600" dirty="0" smtClean="0"/>
              <a:t>成都</a:t>
            </a:r>
            <a:r>
              <a:rPr lang="zh-CN" altLang="zh-CN" sz="1600" dirty="0"/>
              <a:t>盖碗茶有着非常悠久的历史，相传起源于唐代。据唐代李匡乂</a:t>
            </a:r>
            <a:r>
              <a:rPr lang="en-US" altLang="zh-CN" sz="1600" dirty="0"/>
              <a:t>«</a:t>
            </a:r>
            <a:r>
              <a:rPr lang="zh-CN" altLang="zh-CN" sz="1600" dirty="0"/>
              <a:t>资暇录</a:t>
            </a:r>
            <a:r>
              <a:rPr lang="en-US" altLang="zh-CN" sz="1600" dirty="0"/>
              <a:t>»</a:t>
            </a:r>
            <a:r>
              <a:rPr lang="zh-CN" altLang="zh-CN" sz="1600" dirty="0"/>
              <a:t>卷下</a:t>
            </a:r>
            <a:r>
              <a:rPr lang="en-US" altLang="zh-CN" sz="1600" dirty="0"/>
              <a:t>«</a:t>
            </a:r>
            <a:r>
              <a:rPr lang="zh-CN" altLang="zh-CN" sz="1600" dirty="0"/>
              <a:t>茶托子</a:t>
            </a:r>
            <a:r>
              <a:rPr lang="en-US" altLang="zh-CN" sz="1600" dirty="0"/>
              <a:t>»</a:t>
            </a:r>
            <a:r>
              <a:rPr lang="zh-CN" altLang="zh-CN" sz="1600" dirty="0"/>
              <a:t>记载：“建中蜀相崔宁之女以茶杯无衬，病其慰指，取碟子承之，扶啜而杯倾，乃以蜡环碟子之央，其杯遂定，即命匠以漆环代蜡，进于蜀相。蜀相奇之，为制名而话于宾亲。人人为便，用于世。是后传者更环其底，愈新其制，以致百状焉。”</a:t>
            </a:r>
            <a:endParaRPr lang="zh-CN" altLang="zh-CN" sz="1600" dirty="0"/>
          </a:p>
          <a:p>
            <a:r>
              <a:rPr lang="zh-CN" altLang="zh-CN" sz="1600" dirty="0" smtClean="0"/>
              <a:t>崔宁是当时的西川节度使和成都府尹，因茶杯没有衬底，时常烫着手指，于是崔宁大人的女儿很巧妙的发明了木盘子来承托茶杯。为了防止喝茶时杯容易倾斜，她又用蜡将底座与杯身固定，这样就避免了烫着手指。这便是最早的茶船，后来逐渐演变，变成我们现在所看到的盖碗托。于是这样一种独特的茶船文化就诞生了。 李匡乂</a:t>
            </a:r>
            <a:r>
              <a:rPr lang="en-US" altLang="zh-CN" sz="1600" dirty="0" smtClean="0"/>
              <a:t>.</a:t>
            </a:r>
            <a:r>
              <a:rPr lang="zh-CN" altLang="zh-CN" sz="1600" dirty="0" smtClean="0"/>
              <a:t>资暇集</a:t>
            </a:r>
            <a:r>
              <a:rPr lang="en-US" altLang="zh-CN" sz="1600" dirty="0" smtClean="0"/>
              <a:t>.</a:t>
            </a:r>
            <a:r>
              <a:rPr lang="zh-CN" altLang="zh-CN" sz="1600" dirty="0" smtClean="0"/>
              <a:t>中华书局，</a:t>
            </a:r>
            <a:r>
              <a:rPr lang="en-US" altLang="zh-CN" sz="1600" dirty="0" smtClean="0"/>
              <a:t>1985</a:t>
            </a:r>
            <a:endParaRPr lang="zh-CN" altLang="zh-CN" sz="16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53" presetClass="entr" presetSubtype="16"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149"/>
                            </p:stCondLst>
                            <p:childTnLst>
                              <p:par>
                                <p:cTn id="21" presetID="53" presetClass="entr" presetSubtype="16"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childTnLst>
                          </p:cTn>
                        </p:par>
                        <p:par>
                          <p:cTn id="31" fill="hold">
                            <p:stCondLst>
                              <p:cond delay="1649"/>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42"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par>
                          <p:cTn id="40" fill="hold">
                            <p:stCondLst>
                              <p:cond delay="2149"/>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childTnLst>
                                </p:cTn>
                              </p:par>
                              <p:par>
                                <p:cTn id="44" presetID="2" presetClass="entr" presetSubtype="8" decel="100000" fill="hold" grpId="1"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1000" fill="hold"/>
                                        <p:tgtEl>
                                          <p:spTgt spid="27"/>
                                        </p:tgtEl>
                                        <p:attrNameLst>
                                          <p:attrName>ppt_x</p:attrName>
                                        </p:attrNameLst>
                                      </p:cBhvr>
                                      <p:tavLst>
                                        <p:tav tm="0">
                                          <p:val>
                                            <p:strVal val="0-#ppt_w/2"/>
                                          </p:val>
                                        </p:tav>
                                        <p:tav tm="100000">
                                          <p:val>
                                            <p:strVal val="#ppt_x"/>
                                          </p:val>
                                        </p:tav>
                                      </p:tavLst>
                                    </p:anim>
                                    <p:anim calcmode="lin" valueType="num">
                                      <p:cBhvr additive="base">
                                        <p:cTn id="4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20" grpId="0"/>
      <p:bldP spid="25" grpId="0"/>
      <p:bldP spid="27" grpId="0"/>
      <p:bldP spid="2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XIHE VISION\Desktop\素材CNN-sccnn.com-20513.jpg"/>
          <p:cNvPicPr>
            <a:picLocks noChangeAspect="1" noChangeArrowheads="1"/>
          </p:cNvPicPr>
          <p:nvPr/>
        </p:nvPicPr>
        <p:blipFill rotWithShape="1">
          <a:blip r:embed="rId1"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2"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210588"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论文内容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3" cstate="screen">
              <a:duotone>
                <a:prstClr val="black"/>
                <a:schemeClr val="accent6">
                  <a:tint val="45000"/>
                  <a:satMod val="400000"/>
                </a:schemeClr>
              </a:duotone>
              <a:extLst>
                <a:ext uri="{BEBA8EAE-BF5A-486C-A8C5-ECC9F3942E4B}">
                  <a14:imgProps xmlns:a14="http://schemas.microsoft.com/office/drawing/2010/main">
                    <a14:imgLayer r:embed="rId4">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肆</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5"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5"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700645" y="429680"/>
            <a:ext cx="2954655" cy="369332"/>
          </a:xfrm>
          <a:prstGeom prst="rect">
            <a:avLst/>
          </a:prstGeom>
        </p:spPr>
        <p:txBody>
          <a:bodyPr wrap="none">
            <a:spAutoFit/>
          </a:bodyPr>
          <a:lstStyle/>
          <a:p>
            <a:r>
              <a:rPr lang="zh-CN" altLang="en-US" dirty="0" smtClean="0">
                <a:latin typeface="微软雅黑" pitchFamily="34" charset="-122"/>
                <a:ea typeface="微软雅黑" pitchFamily="34" charset="-122"/>
              </a:rPr>
              <a:t>（一）</a:t>
            </a:r>
            <a:r>
              <a:rPr lang="zh-CN" altLang="zh-CN" dirty="0" smtClean="0">
                <a:latin typeface="微软雅黑" pitchFamily="34" charset="-122"/>
                <a:ea typeface="微软雅黑" pitchFamily="34" charset="-122"/>
              </a:rPr>
              <a:t>何为</a:t>
            </a:r>
            <a:r>
              <a:rPr lang="zh-CN" altLang="zh-CN" dirty="0">
                <a:latin typeface="微软雅黑" pitchFamily="34" charset="-122"/>
                <a:ea typeface="微软雅黑" pitchFamily="34" charset="-122"/>
              </a:rPr>
              <a:t>成都“盖碗茶”</a:t>
            </a:r>
            <a:endParaRPr lang="zh-CN" altLang="en-US" dirty="0">
              <a:latin typeface="微软雅黑" pitchFamily="34" charset="-122"/>
              <a:ea typeface="微软雅黑" pitchFamily="34" charset="-122"/>
            </a:endParaRPr>
          </a:p>
        </p:txBody>
      </p:sp>
      <p:sp>
        <p:nvSpPr>
          <p:cNvPr id="25" name="矩形 24"/>
          <p:cNvSpPr/>
          <p:nvPr/>
        </p:nvSpPr>
        <p:spPr>
          <a:xfrm>
            <a:off x="7592628" y="813872"/>
            <a:ext cx="2901756" cy="369332"/>
          </a:xfrm>
          <a:prstGeom prst="rect">
            <a:avLst/>
          </a:prstGeom>
        </p:spPr>
        <p:txBody>
          <a:bodyPr wrap="none">
            <a:spAutoFit/>
          </a:bodyPr>
          <a:lstStyle/>
          <a:p>
            <a:r>
              <a:rPr lang="en-US" altLang="zh-CN" dirty="0" smtClean="0">
                <a:latin typeface="方正硬笔楷书简体" pitchFamily="65" charset="-122"/>
                <a:ea typeface="方正硬笔楷书简体" pitchFamily="65" charset="-122"/>
              </a:rPr>
              <a:t>2.</a:t>
            </a:r>
            <a:r>
              <a:rPr lang="zh-CN" altLang="en-US" dirty="0" smtClean="0">
                <a:latin typeface="方正硬笔楷书简体" pitchFamily="65" charset="-122"/>
                <a:ea typeface="方正硬笔楷书简体" pitchFamily="65" charset="-122"/>
              </a:rPr>
              <a:t>盖碗茶的茶具及沏泡工序</a:t>
            </a:r>
            <a:endParaRPr lang="zh-CN" altLang="en-US" dirty="0" smtClean="0">
              <a:latin typeface="方正硬笔楷书简体" pitchFamily="65" charset="-122"/>
              <a:ea typeface="方正硬笔楷书简体" pitchFamily="65" charset="-122"/>
            </a:endParaRPr>
          </a:p>
        </p:txBody>
      </p:sp>
      <p:sp>
        <p:nvSpPr>
          <p:cNvPr id="28" name="矩形 27"/>
          <p:cNvSpPr/>
          <p:nvPr/>
        </p:nvSpPr>
        <p:spPr>
          <a:xfrm>
            <a:off x="2627957" y="1701740"/>
            <a:ext cx="3549370" cy="400110"/>
          </a:xfrm>
          <a:prstGeom prst="rect">
            <a:avLst/>
          </a:prstGeom>
        </p:spPr>
        <p:txBody>
          <a:bodyPr wrap="none">
            <a:spAutoFit/>
          </a:bodyPr>
          <a:lstStyle/>
          <a:p>
            <a:r>
              <a:rPr lang="en-US" altLang="zh-CN" sz="2000" dirty="0" smtClean="0">
                <a:latin typeface="微软雅黑" pitchFamily="34" charset="-122"/>
                <a:ea typeface="微软雅黑" pitchFamily="34" charset="-122"/>
              </a:rPr>
              <a:t>(1)</a:t>
            </a:r>
            <a:r>
              <a:rPr lang="x-none" altLang="zh-CN" sz="2000" dirty="0" smtClean="0">
                <a:latin typeface="微软雅黑" pitchFamily="34" charset="-122"/>
                <a:ea typeface="微软雅黑" pitchFamily="34" charset="-122"/>
              </a:rPr>
              <a:t>茶盖及其使用中的特殊讲究</a:t>
            </a:r>
            <a:endParaRPr lang="zh-CN" altLang="zh-CN" sz="2000" b="1" dirty="0">
              <a:latin typeface="微软雅黑" pitchFamily="34" charset="-122"/>
              <a:ea typeface="微软雅黑" pitchFamily="34" charset="-122"/>
            </a:endParaRPr>
          </a:p>
        </p:txBody>
      </p:sp>
      <p:sp>
        <p:nvSpPr>
          <p:cNvPr id="29" name="矩形 28"/>
          <p:cNvSpPr/>
          <p:nvPr/>
        </p:nvSpPr>
        <p:spPr>
          <a:xfrm>
            <a:off x="2643992" y="2390452"/>
            <a:ext cx="1018227" cy="400110"/>
          </a:xfrm>
          <a:prstGeom prst="rect">
            <a:avLst/>
          </a:prstGeom>
        </p:spPr>
        <p:txBody>
          <a:bodyPr wrap="none">
            <a:spAutoFit/>
          </a:bodyPr>
          <a:lstStyle/>
          <a:p>
            <a:r>
              <a:rPr lang="en-US" altLang="zh-CN" sz="2000" dirty="0" smtClean="0">
                <a:latin typeface="微软雅黑" pitchFamily="34" charset="-122"/>
                <a:ea typeface="微软雅黑" pitchFamily="34" charset="-122"/>
              </a:rPr>
              <a:t>(2)</a:t>
            </a:r>
            <a:r>
              <a:rPr lang="zh-CN" altLang="zh-CN" sz="2000" dirty="0" smtClean="0">
                <a:latin typeface="微软雅黑" pitchFamily="34" charset="-122"/>
                <a:ea typeface="微软雅黑" pitchFamily="34" charset="-122"/>
              </a:rPr>
              <a:t>茶碗</a:t>
            </a:r>
            <a:endParaRPr lang="zh-CN" altLang="en-US" sz="2000" dirty="0">
              <a:latin typeface="微软雅黑" pitchFamily="34" charset="-122"/>
              <a:ea typeface="微软雅黑" pitchFamily="34" charset="-122"/>
            </a:endParaRPr>
          </a:p>
        </p:txBody>
      </p:sp>
      <p:sp>
        <p:nvSpPr>
          <p:cNvPr id="30" name="矩形 29"/>
          <p:cNvSpPr/>
          <p:nvPr/>
        </p:nvSpPr>
        <p:spPr>
          <a:xfrm>
            <a:off x="2664843" y="3131754"/>
            <a:ext cx="1018227" cy="400110"/>
          </a:xfrm>
          <a:prstGeom prst="rect">
            <a:avLst/>
          </a:prstGeom>
        </p:spPr>
        <p:txBody>
          <a:bodyPr wrap="none">
            <a:spAutoFit/>
          </a:bodyPr>
          <a:lstStyle/>
          <a:p>
            <a:r>
              <a:rPr lang="en-US" altLang="zh-CN" sz="2000" dirty="0" smtClean="0">
                <a:latin typeface="微软雅黑" pitchFamily="34" charset="-122"/>
                <a:ea typeface="微软雅黑" pitchFamily="34" charset="-122"/>
              </a:rPr>
              <a:t>(3)</a:t>
            </a:r>
            <a:r>
              <a:rPr lang="x-none" altLang="zh-CN" sz="2000" dirty="0" smtClean="0">
                <a:latin typeface="微软雅黑" pitchFamily="34" charset="-122"/>
                <a:ea typeface="微软雅黑" pitchFamily="34" charset="-122"/>
              </a:rPr>
              <a:t>茶船</a:t>
            </a:r>
            <a:endParaRPr lang="zh-CN" altLang="zh-CN" sz="2000" b="1" dirty="0">
              <a:latin typeface="微软雅黑" pitchFamily="34" charset="-122"/>
              <a:ea typeface="微软雅黑" pitchFamily="34" charset="-122"/>
            </a:endParaRPr>
          </a:p>
        </p:txBody>
      </p:sp>
      <p:sp>
        <p:nvSpPr>
          <p:cNvPr id="31" name="矩形 30"/>
          <p:cNvSpPr/>
          <p:nvPr/>
        </p:nvSpPr>
        <p:spPr>
          <a:xfrm>
            <a:off x="2693718" y="3803102"/>
            <a:ext cx="1531188" cy="400110"/>
          </a:xfrm>
          <a:prstGeom prst="rect">
            <a:avLst/>
          </a:prstGeom>
        </p:spPr>
        <p:txBody>
          <a:bodyPr wrap="none">
            <a:spAutoFit/>
          </a:bodyPr>
          <a:lstStyle/>
          <a:p>
            <a:r>
              <a:rPr lang="en-US" altLang="zh-CN" sz="2000" dirty="0" smtClean="0">
                <a:latin typeface="微软雅黑" pitchFamily="34" charset="-122"/>
                <a:ea typeface="微软雅黑" pitchFamily="34" charset="-122"/>
              </a:rPr>
              <a:t>(4)</a:t>
            </a:r>
            <a:r>
              <a:rPr lang="x-none" altLang="zh-CN" sz="2000" dirty="0" smtClean="0">
                <a:latin typeface="微软雅黑" pitchFamily="34" charset="-122"/>
                <a:ea typeface="微软雅黑" pitchFamily="34" charset="-122"/>
              </a:rPr>
              <a:t>沏泡工序</a:t>
            </a:r>
            <a:endParaRPr lang="zh-CN" altLang="zh-CN" sz="2000" b="1" dirty="0">
              <a:latin typeface="微软雅黑" pitchFamily="34" charset="-122"/>
              <a:ea typeface="微软雅黑" pitchFamily="34" charset="-122"/>
            </a:endParaRPr>
          </a:p>
        </p:txBody>
      </p:sp>
      <p:pic>
        <p:nvPicPr>
          <p:cNvPr id="32" name="Picture 8" descr="C:\Users\XIHE VISION\Desktop\0348\6.png"/>
          <p:cNvPicPr>
            <a:picLocks noChangeAspect="1" noChangeArrowheads="1"/>
          </p:cNvPicPr>
          <p:nvPr/>
        </p:nvPicPr>
        <p:blipFill rotWithShape="1">
          <a:blip r:embed="rId5" cstate="screen"/>
          <a:srcRect l="27517" t="50000" r="67191" b="39800"/>
          <a:stretch>
            <a:fillRect/>
          </a:stretch>
        </p:blipFill>
        <p:spPr bwMode="auto">
          <a:xfrm>
            <a:off x="2046017" y="1602547"/>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C:\Users\XIHE VISION\Desktop\0348\6.png"/>
          <p:cNvPicPr>
            <a:picLocks noChangeAspect="1" noChangeArrowheads="1"/>
          </p:cNvPicPr>
          <p:nvPr/>
        </p:nvPicPr>
        <p:blipFill rotWithShape="1">
          <a:blip r:embed="rId5" cstate="screen"/>
          <a:srcRect l="27517" t="50000" r="67191" b="39800"/>
          <a:stretch>
            <a:fillRect/>
          </a:stretch>
        </p:blipFill>
        <p:spPr bwMode="auto">
          <a:xfrm>
            <a:off x="2056456" y="231507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8" descr="C:\Users\XIHE VISION\Desktop\0348\6.png"/>
          <p:cNvPicPr>
            <a:picLocks noChangeAspect="1" noChangeArrowheads="1"/>
          </p:cNvPicPr>
          <p:nvPr/>
        </p:nvPicPr>
        <p:blipFill rotWithShape="1">
          <a:blip r:embed="rId5" cstate="screen"/>
          <a:srcRect l="27517" t="50000" r="67191" b="39800"/>
          <a:stretch>
            <a:fillRect/>
          </a:stretch>
        </p:blipFill>
        <p:spPr bwMode="auto">
          <a:xfrm>
            <a:off x="2056456" y="303897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descr="C:\Users\XIHE VISION\Desktop\0348\6.png"/>
          <p:cNvPicPr>
            <a:picLocks noChangeAspect="1" noChangeArrowheads="1"/>
          </p:cNvPicPr>
          <p:nvPr/>
        </p:nvPicPr>
        <p:blipFill rotWithShape="1">
          <a:blip r:embed="rId5" cstate="screen"/>
          <a:srcRect l="27517" t="50000" r="67191" b="39800"/>
          <a:stretch>
            <a:fillRect/>
          </a:stretch>
        </p:blipFill>
        <p:spPr bwMode="auto">
          <a:xfrm>
            <a:off x="2056456" y="372772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http://p0.so.qhimg.com/bdr/_240_/t019b21b1ec95215f95.jpg"/>
          <p:cNvPicPr>
            <a:picLocks noChangeAspect="1" noChangeArrowheads="1"/>
          </p:cNvPicPr>
          <p:nvPr/>
        </p:nvPicPr>
        <p:blipFill rotWithShape="1">
          <a:blip r:embed="rId6">
            <a:extLst>
              <a:ext uri="{28A0092B-C50C-407E-A947-70E740481C1C}">
                <a14:useLocalDpi xmlns:a14="http://schemas.microsoft.com/office/drawing/2010/main" val="0"/>
              </a:ext>
            </a:extLst>
          </a:blip>
          <a:srcRect l="4577" t="6968" r="2566" b="969"/>
          <a:stretch>
            <a:fillRect/>
          </a:stretch>
        </p:blipFill>
        <p:spPr bwMode="auto">
          <a:xfrm>
            <a:off x="6544682" y="1300449"/>
            <a:ext cx="2088232" cy="155278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http://p4.so.qhimg.com/bdr/_240_/t019fa0285154c2709e.jpg"/>
          <p:cNvPicPr>
            <a:picLocks noChangeAspect="1" noChangeArrowheads="1"/>
          </p:cNvPicPr>
          <p:nvPr/>
        </p:nvPicPr>
        <p:blipFill rotWithShape="1">
          <a:blip r:embed="rId7">
            <a:extLst>
              <a:ext uri="{28A0092B-C50C-407E-A947-70E740481C1C}">
                <a14:useLocalDpi xmlns:a14="http://schemas.microsoft.com/office/drawing/2010/main" val="0"/>
              </a:ext>
            </a:extLst>
          </a:blip>
          <a:srcRect l="9935" t="12909" r="4800" b="14247"/>
          <a:stretch>
            <a:fillRect/>
          </a:stretch>
        </p:blipFill>
        <p:spPr bwMode="auto">
          <a:xfrm>
            <a:off x="5701029" y="2891338"/>
            <a:ext cx="2931885" cy="16651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2000"/>
                                        <p:tgtEl>
                                          <p:spTgt spid="32"/>
                                        </p:tgtEl>
                                      </p:cBhvr>
                                    </p:animEffect>
                                  </p:childTnLst>
                                </p:cTn>
                              </p:par>
                              <p:par>
                                <p:cTn id="14" presetID="42" presetClass="path" presetSubtype="0" decel="100000" fill="hold" nodeType="withEffect">
                                  <p:stCondLst>
                                    <p:cond delay="0"/>
                                  </p:stCondLst>
                                  <p:childTnLst>
                                    <p:animMotion origin="layout" path="M -4.45358E-6 2.94118E-6 L -0.03525 -0.31853 " pathEditMode="relative" rAng="0" ptsTypes="AA">
                                      <p:cBhvr>
                                        <p:cTn id="15" dur="2000" spd="-100000" fill="hold"/>
                                        <p:tgtEl>
                                          <p:spTgt spid="32"/>
                                        </p:tgtEl>
                                        <p:attrNameLst>
                                          <p:attrName>ppt_x</p:attrName>
                                          <p:attrName>ppt_y</p:attrName>
                                        </p:attrNameLst>
                                      </p:cBhvr>
                                      <p:rCtr x="-1763" y="-15941"/>
                                    </p:animMotion>
                                  </p:childTnLst>
                                </p:cTn>
                              </p:par>
                              <p:par>
                                <p:cTn id="16" presetID="10" presetClass="entr" presetSubtype="0" fill="hold" nodeType="withEffect">
                                  <p:stCondLst>
                                    <p:cond delay="20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2000"/>
                                        <p:tgtEl>
                                          <p:spTgt spid="33"/>
                                        </p:tgtEl>
                                      </p:cBhvr>
                                    </p:animEffect>
                                  </p:childTnLst>
                                </p:cTn>
                              </p:par>
                              <p:par>
                                <p:cTn id="19" presetID="42" presetClass="path" presetSubtype="0" decel="100000" fill="hold" nodeType="withEffect">
                                  <p:stCondLst>
                                    <p:cond delay="200"/>
                                  </p:stCondLst>
                                  <p:childTnLst>
                                    <p:animMotion origin="layout" path="M -4.45358E-6 2.94118E-6 L -0.03525 -0.31853 " pathEditMode="relative" rAng="0" ptsTypes="AA">
                                      <p:cBhvr>
                                        <p:cTn id="20" dur="2000" spd="-100000" fill="hold"/>
                                        <p:tgtEl>
                                          <p:spTgt spid="33"/>
                                        </p:tgtEl>
                                        <p:attrNameLst>
                                          <p:attrName>ppt_x</p:attrName>
                                          <p:attrName>ppt_y</p:attrName>
                                        </p:attrNameLst>
                                      </p:cBhvr>
                                      <p:rCtr x="-1763" y="-15941"/>
                                    </p:animMotion>
                                  </p:childTnLst>
                                </p:cTn>
                              </p:par>
                              <p:par>
                                <p:cTn id="21" presetID="10" presetClass="entr" presetSubtype="0" fill="hold" nodeType="withEffect">
                                  <p:stCondLst>
                                    <p:cond delay="40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2000"/>
                                        <p:tgtEl>
                                          <p:spTgt spid="34"/>
                                        </p:tgtEl>
                                      </p:cBhvr>
                                    </p:animEffect>
                                  </p:childTnLst>
                                </p:cTn>
                              </p:par>
                              <p:par>
                                <p:cTn id="24" presetID="42" presetClass="path" presetSubtype="0" decel="100000" fill="hold" nodeType="withEffect">
                                  <p:stCondLst>
                                    <p:cond delay="400"/>
                                  </p:stCondLst>
                                  <p:childTnLst>
                                    <p:animMotion origin="layout" path="M -4.45358E-6 2.94118E-6 L -0.03525 -0.31853 " pathEditMode="relative" rAng="0" ptsTypes="AA">
                                      <p:cBhvr>
                                        <p:cTn id="25" dur="2000" spd="-100000" fill="hold"/>
                                        <p:tgtEl>
                                          <p:spTgt spid="34"/>
                                        </p:tgtEl>
                                        <p:attrNameLst>
                                          <p:attrName>ppt_x</p:attrName>
                                          <p:attrName>ppt_y</p:attrName>
                                        </p:attrNameLst>
                                      </p:cBhvr>
                                      <p:rCtr x="-1763" y="-15941"/>
                                    </p:animMotion>
                                  </p:childTnLst>
                                </p:cTn>
                              </p:par>
                              <p:par>
                                <p:cTn id="26" presetID="10" presetClass="entr" presetSubtype="0" fill="hold" nodeType="withEffect">
                                  <p:stCondLst>
                                    <p:cond delay="6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2000"/>
                                        <p:tgtEl>
                                          <p:spTgt spid="35"/>
                                        </p:tgtEl>
                                      </p:cBhvr>
                                    </p:animEffect>
                                  </p:childTnLst>
                                </p:cTn>
                              </p:par>
                              <p:par>
                                <p:cTn id="29" presetID="42" presetClass="path" presetSubtype="0" decel="100000" fill="hold" nodeType="withEffect">
                                  <p:stCondLst>
                                    <p:cond delay="600"/>
                                  </p:stCondLst>
                                  <p:childTnLst>
                                    <p:animMotion origin="layout" path="M -4.45358E-6 2.94118E-6 L -0.03525 -0.31853 " pathEditMode="relative" rAng="0" ptsTypes="AA">
                                      <p:cBhvr>
                                        <p:cTn id="30" dur="2000" spd="-100000" fill="hold"/>
                                        <p:tgtEl>
                                          <p:spTgt spid="35"/>
                                        </p:tgtEl>
                                        <p:attrNameLst>
                                          <p:attrName>ppt_x</p:attrName>
                                          <p:attrName>ppt_y</p:attrName>
                                        </p:attrNameLst>
                                      </p:cBhvr>
                                      <p:rCtr x="-1763" y="-15941"/>
                                    </p:animMotion>
                                  </p:childTnLst>
                                </p:cTn>
                              </p:par>
                              <p:par>
                                <p:cTn id="31" presetID="10" presetClass="entr" presetSubtype="0" fill="hold" grpId="0" nodeType="withEffect">
                                  <p:stCondLst>
                                    <p:cond delay="13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childTnLst>
                                </p:cTn>
                              </p:par>
                              <p:par>
                                <p:cTn id="37" presetID="10" presetClass="entr" presetSubtype="0" fill="hold" grpId="0" nodeType="withEffect">
                                  <p:stCondLst>
                                    <p:cond delay="17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childTnLst>
                                </p:cTn>
                              </p:par>
                              <p:par>
                                <p:cTn id="40" presetID="10" presetClass="entr" presetSubtype="0" fill="hold" grpId="0" nodeType="withEffect">
                                  <p:stCondLst>
                                    <p:cond delay="19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childTnLst>
                                </p:cTn>
                              </p:par>
                            </p:childTnLst>
                          </p:cTn>
                        </p:par>
                        <p:par>
                          <p:cTn id="43" fill="hold">
                            <p:stCondLst>
                              <p:cond delay="2500"/>
                            </p:stCondLst>
                            <p:childTnLst>
                              <p:par>
                                <p:cTn id="44" presetID="42" presetClass="entr" presetSubtype="0" fill="hold"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anim calcmode="lin" valueType="num">
                                      <p:cBhvr>
                                        <p:cTn id="47" dur="1000" fill="hold"/>
                                        <p:tgtEl>
                                          <p:spTgt spid="36"/>
                                        </p:tgtEl>
                                        <p:attrNameLst>
                                          <p:attrName>ppt_x</p:attrName>
                                        </p:attrNameLst>
                                      </p:cBhvr>
                                      <p:tavLst>
                                        <p:tav tm="0">
                                          <p:val>
                                            <p:strVal val="#ppt_x"/>
                                          </p:val>
                                        </p:tav>
                                        <p:tav tm="100000">
                                          <p:val>
                                            <p:strVal val="#ppt_x"/>
                                          </p:val>
                                        </p:tav>
                                      </p:tavLst>
                                    </p:anim>
                                    <p:anim calcmode="lin" valueType="num">
                                      <p:cBhvr>
                                        <p:cTn id="48" dur="1000" fill="hold"/>
                                        <p:tgtEl>
                                          <p:spTgt spid="36"/>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0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http://www.fjteaw.cn/editor/UploadFile/200929173733680.jpg"/>
          <p:cNvPicPr>
            <a:picLocks noChangeAspect="1" noChangeArrowheads="1"/>
          </p:cNvPicPr>
          <p:nvPr/>
        </p:nvPicPr>
        <p:blipFill rotWithShape="1">
          <a:blip r:embed="rId1">
            <a:extLst>
              <a:ext uri="{28A0092B-C50C-407E-A947-70E740481C1C}">
                <a14:useLocalDpi xmlns:a14="http://schemas.microsoft.com/office/drawing/2010/main" val="0"/>
              </a:ext>
            </a:extLst>
          </a:blip>
          <a:srcRect b="7037"/>
          <a:stretch>
            <a:fillRect/>
          </a:stretch>
        </p:blipFill>
        <p:spPr bwMode="auto">
          <a:xfrm>
            <a:off x="396875" y="1050648"/>
            <a:ext cx="3987718" cy="370709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210588"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论文内容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肆</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700645" y="429680"/>
            <a:ext cx="2954655" cy="369332"/>
          </a:xfrm>
          <a:prstGeom prst="rect">
            <a:avLst/>
          </a:prstGeom>
        </p:spPr>
        <p:txBody>
          <a:bodyPr wrap="none">
            <a:spAutoFit/>
          </a:bodyPr>
          <a:lstStyle/>
          <a:p>
            <a:r>
              <a:rPr lang="zh-CN" altLang="en-US" dirty="0" smtClean="0">
                <a:latin typeface="微软雅黑" pitchFamily="34" charset="-122"/>
                <a:ea typeface="微软雅黑" pitchFamily="34" charset="-122"/>
              </a:rPr>
              <a:t>（一）</a:t>
            </a:r>
            <a:r>
              <a:rPr lang="zh-CN" altLang="zh-CN" dirty="0" smtClean="0">
                <a:latin typeface="微软雅黑" pitchFamily="34" charset="-122"/>
                <a:ea typeface="微软雅黑" pitchFamily="34" charset="-122"/>
              </a:rPr>
              <a:t>何为</a:t>
            </a:r>
            <a:r>
              <a:rPr lang="zh-CN" altLang="zh-CN" dirty="0">
                <a:latin typeface="微软雅黑" pitchFamily="34" charset="-122"/>
                <a:ea typeface="微软雅黑" pitchFamily="34" charset="-122"/>
              </a:rPr>
              <a:t>成都“盖碗茶”</a:t>
            </a:r>
            <a:endParaRPr lang="zh-CN" altLang="en-US" dirty="0">
              <a:latin typeface="微软雅黑" pitchFamily="34" charset="-122"/>
              <a:ea typeface="微软雅黑" pitchFamily="34" charset="-122"/>
            </a:endParaRPr>
          </a:p>
        </p:txBody>
      </p:sp>
      <p:sp>
        <p:nvSpPr>
          <p:cNvPr id="25" name="矩形 24"/>
          <p:cNvSpPr/>
          <p:nvPr/>
        </p:nvSpPr>
        <p:spPr>
          <a:xfrm>
            <a:off x="8735628" y="813872"/>
            <a:ext cx="1747594" cy="369332"/>
          </a:xfrm>
          <a:prstGeom prst="rect">
            <a:avLst/>
          </a:prstGeom>
        </p:spPr>
        <p:txBody>
          <a:bodyPr wrap="none">
            <a:spAutoFit/>
          </a:bodyPr>
          <a:lstStyle/>
          <a:p>
            <a:r>
              <a:rPr lang="en-US" altLang="zh-CN" dirty="0" smtClean="0">
                <a:latin typeface="方正硬笔楷书简体" pitchFamily="65" charset="-122"/>
                <a:ea typeface="方正硬笔楷书简体" pitchFamily="65" charset="-122"/>
              </a:rPr>
              <a:t>3.</a:t>
            </a:r>
            <a:r>
              <a:rPr lang="zh-CN" altLang="en-US" dirty="0" smtClean="0">
                <a:latin typeface="方正硬笔楷书简体" pitchFamily="65" charset="-122"/>
                <a:ea typeface="方正硬笔楷书简体" pitchFamily="65" charset="-122"/>
              </a:rPr>
              <a:t>盖碗茶的特点</a:t>
            </a:r>
            <a:endParaRPr lang="zh-CN" altLang="en-US" dirty="0" smtClean="0">
              <a:latin typeface="方正硬笔楷书简体" pitchFamily="65" charset="-122"/>
              <a:ea typeface="方正硬笔楷书简体" pitchFamily="65" charset="-122"/>
            </a:endParaRPr>
          </a:p>
        </p:txBody>
      </p:sp>
      <p:sp>
        <p:nvSpPr>
          <p:cNvPr id="26" name="矩形 25"/>
          <p:cNvSpPr/>
          <p:nvPr/>
        </p:nvSpPr>
        <p:spPr>
          <a:xfrm>
            <a:off x="4635500" y="1677163"/>
            <a:ext cx="5752057" cy="2585323"/>
          </a:xfrm>
          <a:prstGeom prst="rect">
            <a:avLst/>
          </a:prstGeom>
        </p:spPr>
        <p:txBody>
          <a:bodyPr wrap="square">
            <a:spAutoFit/>
          </a:bodyPr>
          <a:lstStyle/>
          <a:p>
            <a:r>
              <a:rPr lang="zh-CN" altLang="en-US" dirty="0" smtClean="0"/>
              <a:t>　　</a:t>
            </a:r>
            <a:r>
              <a:rPr lang="zh-CN" altLang="zh-CN" dirty="0" smtClean="0"/>
              <a:t>在</a:t>
            </a:r>
            <a:r>
              <a:rPr lang="zh-CN" altLang="zh-CN" dirty="0"/>
              <a:t>成都的老茶馆中，茶客对盖碗茶很是喜爱。中国的茶具据《茶经》“四之器”载，有二十五种，一般可按其选型分为碗、壶、杯、盏等几类。众多的茶具中，为何成都人偏爱用盖碗喝茶？</a:t>
            </a:r>
            <a:endParaRPr lang="zh-CN" altLang="zh-CN" dirty="0"/>
          </a:p>
          <a:p>
            <a:r>
              <a:rPr lang="zh-CN" altLang="zh-CN" dirty="0"/>
              <a:t>盖碗茶的茶具独具特色，在众多的茶具中成都人为何对盖碗情有独钟？盖碗茶如此的受人们喜爱，主要有三个特点。茶碗的形状成漏斗形，便于掺入开水；茶盖有保温功能同时还可以滤动茶叶，调节茶味的浓度；茶船承受茶盖与茶碗，避免喝茶时烫手。</a:t>
            </a:r>
            <a:endParaRPr lang="zh-CN" altLang="en-US" dirty="0"/>
          </a:p>
        </p:txBody>
      </p:sp>
      <p:grpSp>
        <p:nvGrpSpPr>
          <p:cNvPr id="38" name="组合 37"/>
          <p:cNvGrpSpPr/>
          <p:nvPr/>
        </p:nvGrpSpPr>
        <p:grpSpPr>
          <a:xfrm>
            <a:off x="9841036" y="1516560"/>
            <a:ext cx="336820" cy="160603"/>
            <a:chOff x="10097648" y="1424552"/>
            <a:chExt cx="240422" cy="160603"/>
          </a:xfrm>
          <a:solidFill>
            <a:schemeClr val="bg2">
              <a:lumMod val="75000"/>
            </a:schemeClr>
          </a:solidFill>
        </p:grpSpPr>
        <p:sp>
          <p:nvSpPr>
            <p:cNvPr id="39" name="燕尾形 38"/>
            <p:cNvSpPr/>
            <p:nvPr/>
          </p:nvSpPr>
          <p:spPr>
            <a:xfrm flipH="1">
              <a:off x="10097648"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燕尾形 39"/>
            <p:cNvSpPr/>
            <p:nvPr/>
          </p:nvSpPr>
          <p:spPr>
            <a:xfrm flipH="1">
              <a:off x="10168119"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燕尾形 40"/>
            <p:cNvSpPr/>
            <p:nvPr/>
          </p:nvSpPr>
          <p:spPr>
            <a:xfrm flipH="1">
              <a:off x="10247937" y="1424552"/>
              <a:ext cx="90133" cy="160603"/>
            </a:xfrm>
            <a:prstGeom prst="chevron">
              <a:avLst>
                <a:gd name="adj" fmla="val 710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42"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1000" fill="hold"/>
                                        <p:tgtEl>
                                          <p:spTgt spid="27"/>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childTnLst>
                                </p:cTn>
                              </p:par>
                              <p:par>
                                <p:cTn id="23" presetID="2" presetClass="entr" presetSubtype="2" decel="100000" fill="hold" grpId="1"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1000" fill="hold"/>
                                        <p:tgtEl>
                                          <p:spTgt spid="26"/>
                                        </p:tgtEl>
                                        <p:attrNameLst>
                                          <p:attrName>ppt_x</p:attrName>
                                        </p:attrNameLst>
                                      </p:cBhvr>
                                      <p:tavLst>
                                        <p:tav tm="0">
                                          <p:val>
                                            <p:strVal val="1+#ppt_w/2"/>
                                          </p:val>
                                        </p:tav>
                                        <p:tav tm="100000">
                                          <p:val>
                                            <p:strVal val="#ppt_x"/>
                                          </p:val>
                                        </p:tav>
                                      </p:tavLst>
                                    </p:anim>
                                    <p:anim calcmode="lin" valueType="num">
                                      <p:cBhvr additive="base">
                                        <p:cTn id="26"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C:\Users\Administrator\Desktop\论文答辩\IMG_4836.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929940" y="1058708"/>
            <a:ext cx="4932040" cy="369903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210588"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论文内容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肆</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967345" y="429680"/>
            <a:ext cx="2492990" cy="369332"/>
          </a:xfrm>
          <a:prstGeom prst="rect">
            <a:avLst/>
          </a:prstGeom>
        </p:spPr>
        <p:txBody>
          <a:bodyPr wrap="none">
            <a:spAutoFit/>
          </a:bodyPr>
          <a:lstStyle/>
          <a:p>
            <a:r>
              <a:rPr lang="zh-CN" altLang="en-US" dirty="0" smtClean="0">
                <a:latin typeface="微软雅黑" pitchFamily="34" charset="-122"/>
                <a:ea typeface="微软雅黑" pitchFamily="34" charset="-122"/>
              </a:rPr>
              <a:t>（二）成都茶馆的特色</a:t>
            </a:r>
            <a:endParaRPr lang="zh-CN" altLang="en-US" dirty="0" smtClean="0">
              <a:latin typeface="微软雅黑" pitchFamily="34" charset="-122"/>
              <a:ea typeface="微软雅黑" pitchFamily="34" charset="-122"/>
            </a:endParaRPr>
          </a:p>
        </p:txBody>
      </p:sp>
      <p:sp>
        <p:nvSpPr>
          <p:cNvPr id="25" name="矩形 24"/>
          <p:cNvSpPr/>
          <p:nvPr/>
        </p:nvSpPr>
        <p:spPr>
          <a:xfrm>
            <a:off x="9408728" y="813872"/>
            <a:ext cx="1055097" cy="369332"/>
          </a:xfrm>
          <a:prstGeom prst="rect">
            <a:avLst/>
          </a:prstGeom>
        </p:spPr>
        <p:txBody>
          <a:bodyPr wrap="none">
            <a:spAutoFit/>
          </a:bodyPr>
          <a:lstStyle/>
          <a:p>
            <a:r>
              <a:rPr lang="en-US" altLang="zh-CN" dirty="0" smtClean="0">
                <a:latin typeface="方正硬笔楷书简体" pitchFamily="65" charset="-122"/>
                <a:ea typeface="方正硬笔楷书简体" pitchFamily="65" charset="-122"/>
              </a:rPr>
              <a:t>1.</a:t>
            </a:r>
            <a:r>
              <a:rPr lang="zh-CN" altLang="en-US" dirty="0" smtClean="0">
                <a:latin typeface="方正硬笔楷书简体" pitchFamily="65" charset="-122"/>
                <a:ea typeface="方正硬笔楷书简体" pitchFamily="65" charset="-122"/>
              </a:rPr>
              <a:t>老虎灶</a:t>
            </a:r>
            <a:endParaRPr lang="zh-CN" altLang="en-US" dirty="0" smtClean="0">
              <a:latin typeface="方正硬笔楷书简体" pitchFamily="65" charset="-122"/>
              <a:ea typeface="方正硬笔楷书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10765" y="1053728"/>
            <a:ext cx="5555335" cy="3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descr="C:\Users\XIHE VISION\Desktop\素材CNN-sccnn.com-20513.jpg"/>
          <p:cNvPicPr>
            <a:picLocks noChangeAspect="1" noChangeArrowheads="1"/>
          </p:cNvPicPr>
          <p:nvPr/>
        </p:nvPicPr>
        <p:blipFill rotWithShape="1">
          <a:blip r:embed="rId2" cstate="screen"/>
          <a:srcRect l="15" t="14618" r="-15" b="75682"/>
          <a:stretch>
            <a:fillRect/>
          </a:stretch>
        </p:blipFill>
        <p:spPr bwMode="auto">
          <a:xfrm flipH="1">
            <a:off x="0" y="4876800"/>
            <a:ext cx="108013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9" descr="C:\Users\XIHE VISION\Desktop\0348\7.png"/>
          <p:cNvPicPr>
            <a:picLocks noChangeAspect="1" noChangeArrowheads="1"/>
          </p:cNvPicPr>
          <p:nvPr/>
        </p:nvPicPr>
        <p:blipFill rotWithShape="1">
          <a:blip r:embed="rId3" cstate="screen"/>
          <a:srcRect l="17404" t="44680" r="51551"/>
          <a:stretch>
            <a:fillRect/>
          </a:stretch>
        </p:blipFill>
        <p:spPr bwMode="auto">
          <a:xfrm>
            <a:off x="9144000" y="4053957"/>
            <a:ext cx="1511300" cy="13467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49978" y="4938682"/>
            <a:ext cx="3005951" cy="400110"/>
          </a:xfrm>
          <a:prstGeom prst="rect">
            <a:avLst/>
          </a:prstGeom>
          <a:noFill/>
        </p:spPr>
        <p:txBody>
          <a:bodyPr vert="horz" wrap="none" rtlCol="0">
            <a:spAutoFit/>
          </a:bodyPr>
          <a:lstStyle/>
          <a:p>
            <a:r>
              <a:rPr lang="zh-CN" altLang="en-US" sz="2000" dirty="0">
                <a:solidFill>
                  <a:schemeClr val="tx1">
                    <a:lumMod val="85000"/>
                    <a:lumOff val="15000"/>
                  </a:schemeClr>
                </a:solidFill>
                <a:latin typeface="方正硬笔楷书简体" pitchFamily="65" charset="-122"/>
                <a:ea typeface="方正硬笔楷书简体" pitchFamily="65" charset="-122"/>
              </a:rPr>
              <a:t>成都“盖碗茶”调查报告</a:t>
            </a:r>
            <a:endParaRPr lang="zh-CN" altLang="en-US" sz="2000" dirty="0">
              <a:solidFill>
                <a:schemeClr val="tx1">
                  <a:lumMod val="85000"/>
                  <a:lumOff val="15000"/>
                </a:schemeClr>
              </a:solidFill>
              <a:latin typeface="方正硬笔楷书简体" pitchFamily="65" charset="-122"/>
              <a:ea typeface="方正硬笔楷书简体" pitchFamily="65" charset="-122"/>
            </a:endParaRPr>
          </a:p>
        </p:txBody>
      </p:sp>
      <p:sp>
        <p:nvSpPr>
          <p:cNvPr id="5" name="TextBox 4"/>
          <p:cNvSpPr txBox="1"/>
          <p:nvPr/>
        </p:nvSpPr>
        <p:spPr>
          <a:xfrm>
            <a:off x="1664246" y="406324"/>
            <a:ext cx="1210588"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论文内容</a:t>
            </a:r>
            <a:endParaRPr lang="zh-CN" altLang="en-US" sz="2000" b="1" dirty="0" smtClean="0">
              <a:latin typeface="微软雅黑" pitchFamily="34" charset="-122"/>
              <a:ea typeface="微软雅黑" pitchFamily="34" charset="-122"/>
            </a:endParaRPr>
          </a:p>
        </p:txBody>
      </p:sp>
      <p:grpSp>
        <p:nvGrpSpPr>
          <p:cNvPr id="10" name="组合 9"/>
          <p:cNvGrpSpPr/>
          <p:nvPr/>
        </p:nvGrpSpPr>
        <p:grpSpPr>
          <a:xfrm>
            <a:off x="673098" y="0"/>
            <a:ext cx="604294" cy="808560"/>
            <a:chOff x="673098" y="0"/>
            <a:chExt cx="901702" cy="1206500"/>
          </a:xfrm>
        </p:grpSpPr>
        <p:sp>
          <p:nvSpPr>
            <p:cNvPr id="8" name="矩形 7"/>
            <p:cNvSpPr/>
            <p:nvPr/>
          </p:nvSpPr>
          <p:spPr>
            <a:xfrm>
              <a:off x="673100" y="0"/>
              <a:ext cx="901700" cy="12065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descr="C:\Users\XIHE VISION\Desktop\0348\4.png"/>
            <p:cNvPicPr>
              <a:picLocks noChangeAspect="1" noChangeArrowheads="1"/>
            </p:cNvPicPr>
            <p:nvPr/>
          </p:nvPicPr>
          <p:blipFill rotWithShape="1">
            <a:blip r:embed="rId4" cstate="screen">
              <a:duotone>
                <a:prstClr val="black"/>
                <a:schemeClr val="accent6">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Lst>
            </a:blip>
            <a:srcRect l="59503"/>
            <a:stretch>
              <a:fillRect/>
            </a:stretch>
          </p:blipFill>
          <p:spPr bwMode="auto">
            <a:xfrm flipH="1">
              <a:off x="673098" y="0"/>
              <a:ext cx="901701" cy="12065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92763" y="236416"/>
            <a:ext cx="1015663" cy="784830"/>
          </a:xfrm>
          <a:prstGeom prst="rect">
            <a:avLst/>
          </a:prstGeom>
          <a:noFill/>
        </p:spPr>
        <p:txBody>
          <a:bodyPr vert="eaVert" wrap="none" rtlCol="0">
            <a:spAutoFit/>
          </a:bodyPr>
          <a:lstStyle>
            <a:defPPr>
              <a:defRPr lang="zh-CN"/>
            </a:defPPr>
            <a:lvl1pPr>
              <a:defRPr sz="7200">
                <a:latin typeface="方正硬笔楷书简体" pitchFamily="65" charset="-122"/>
                <a:ea typeface="方正硬笔楷书简体" pitchFamily="65" charset="-122"/>
              </a:defRPr>
            </a:lvl1pPr>
          </a:lstStyle>
          <a:p>
            <a:r>
              <a:rPr lang="zh-CN" altLang="en-US" sz="5400" dirty="0" smtClean="0"/>
              <a:t>肆</a:t>
            </a:r>
            <a:endParaRPr lang="zh-CN" altLang="en-US" sz="5400" dirty="0"/>
          </a:p>
        </p:txBody>
      </p:sp>
      <p:cxnSp>
        <p:nvCxnSpPr>
          <p:cNvPr id="13" name="直接连接符 12"/>
          <p:cNvCxnSpPr/>
          <p:nvPr/>
        </p:nvCxnSpPr>
        <p:spPr>
          <a:xfrm>
            <a:off x="1664246" y="806434"/>
            <a:ext cx="9137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9609531">
            <a:off x="8682474" y="4863306"/>
            <a:ext cx="571501" cy="5508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XIHE VISION\Desktop\0348\6.png"/>
          <p:cNvPicPr>
            <a:picLocks noChangeAspect="1" noChangeArrowheads="1"/>
          </p:cNvPicPr>
          <p:nvPr/>
        </p:nvPicPr>
        <p:blipFill rotWithShape="1">
          <a:blip r:embed="rId6" cstate="screen"/>
          <a:srcRect l="27517" t="50000" r="67191" b="39800"/>
          <a:stretch>
            <a:fillRect/>
          </a:stretch>
        </p:blipFill>
        <p:spPr bwMode="auto">
          <a:xfrm rot="15595006">
            <a:off x="8472842" y="5098178"/>
            <a:ext cx="285751" cy="2754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0197057" y="0"/>
            <a:ext cx="604293" cy="92849"/>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967345" y="429680"/>
            <a:ext cx="2492990" cy="369332"/>
          </a:xfrm>
          <a:prstGeom prst="rect">
            <a:avLst/>
          </a:prstGeom>
        </p:spPr>
        <p:txBody>
          <a:bodyPr wrap="none">
            <a:spAutoFit/>
          </a:bodyPr>
          <a:lstStyle/>
          <a:p>
            <a:r>
              <a:rPr lang="zh-CN" altLang="en-US" dirty="0" smtClean="0">
                <a:latin typeface="微软雅黑" pitchFamily="34" charset="-122"/>
                <a:ea typeface="微软雅黑" pitchFamily="34" charset="-122"/>
              </a:rPr>
              <a:t>（二）成都茶馆的特色</a:t>
            </a:r>
            <a:endParaRPr lang="zh-CN" altLang="en-US" dirty="0" smtClean="0">
              <a:latin typeface="微软雅黑" pitchFamily="34" charset="-122"/>
              <a:ea typeface="微软雅黑" pitchFamily="34" charset="-122"/>
            </a:endParaRPr>
          </a:p>
        </p:txBody>
      </p:sp>
      <p:sp>
        <p:nvSpPr>
          <p:cNvPr id="25" name="矩形 24"/>
          <p:cNvSpPr/>
          <p:nvPr/>
        </p:nvSpPr>
        <p:spPr>
          <a:xfrm>
            <a:off x="9408728" y="813872"/>
            <a:ext cx="1055097" cy="369332"/>
          </a:xfrm>
          <a:prstGeom prst="rect">
            <a:avLst/>
          </a:prstGeom>
        </p:spPr>
        <p:txBody>
          <a:bodyPr wrap="none">
            <a:spAutoFit/>
          </a:bodyPr>
          <a:lstStyle/>
          <a:p>
            <a:r>
              <a:rPr lang="en-US" altLang="zh-CN" dirty="0" smtClean="0">
                <a:latin typeface="方正硬笔楷书简体" pitchFamily="65" charset="-122"/>
                <a:ea typeface="方正硬笔楷书简体" pitchFamily="65" charset="-122"/>
              </a:rPr>
              <a:t>2.</a:t>
            </a:r>
            <a:r>
              <a:rPr lang="zh-CN" altLang="en-US" dirty="0" smtClean="0">
                <a:latin typeface="方正硬笔楷书简体" pitchFamily="65" charset="-122"/>
                <a:ea typeface="方正硬笔楷书简体" pitchFamily="65" charset="-122"/>
              </a:rPr>
              <a:t>茶博士</a:t>
            </a:r>
            <a:endParaRPr lang="zh-CN" altLang="en-US" dirty="0" smtClean="0">
              <a:latin typeface="方正硬笔楷书简体" pitchFamily="65" charset="-122"/>
              <a:ea typeface="方正硬笔楷书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2443</Words>
  <Application>WPS 演示</Application>
  <PresentationFormat>自定义</PresentationFormat>
  <Paragraphs>208</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西禾视觉</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张静波</dc:creator>
  <cp:lastModifiedBy>Administrator</cp:lastModifiedBy>
  <cp:revision>32</cp:revision>
  <dcterms:created xsi:type="dcterms:W3CDTF">2015-04-16T03:46:00Z</dcterms:created>
  <dcterms:modified xsi:type="dcterms:W3CDTF">2016-04-21T13:53:37Z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