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98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1" r:id="rId11"/>
    <p:sldId id="272" r:id="rId12"/>
    <p:sldId id="273" r:id="rId13"/>
    <p:sldId id="275" r:id="rId14"/>
    <p:sldId id="276" r:id="rId15"/>
    <p:sldId id="277" r:id="rId16"/>
    <p:sldId id="279" r:id="rId17"/>
    <p:sldId id="278" r:id="rId18"/>
    <p:sldId id="280" r:id="rId19"/>
    <p:sldId id="281" r:id="rId20"/>
    <p:sldId id="282" r:id="rId21"/>
    <p:sldId id="283" r:id="rId22"/>
    <p:sldId id="284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4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C6EF"/>
    <a:srgbClr val="58ACF2"/>
    <a:srgbClr val="198DED"/>
    <a:srgbClr val="D33A2A"/>
    <a:srgbClr val="FFBE26"/>
    <a:srgbClr val="FC5B23"/>
    <a:srgbClr val="04C0CF"/>
    <a:srgbClr val="3BC06B"/>
    <a:srgbClr val="F12528"/>
    <a:srgbClr val="191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94724" autoAdjust="0"/>
  </p:normalViewPr>
  <p:slideViewPr>
    <p:cSldViewPr snapToGrid="0">
      <p:cViewPr varScale="1">
        <p:scale>
          <a:sx n="67" d="100"/>
          <a:sy n="67" d="100"/>
        </p:scale>
        <p:origin x="864" y="7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38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前</c:v>
                </c:pt>
              </c:strCache>
            </c:strRef>
          </c:tx>
          <c:spPr>
            <a:ln w="53975" cap="rnd">
              <a:solidFill>
                <a:schemeClr val="tx1">
                  <a:alpha val="1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0.8</c:v>
                </c:pt>
                <c:pt idx="1">
                  <c:v>0.9</c:v>
                </c:pt>
                <c:pt idx="2">
                  <c:v>0.8</c:v>
                </c:pt>
                <c:pt idx="3">
                  <c:v>0.65</c:v>
                </c:pt>
                <c:pt idx="4">
                  <c:v>0.55000000000000004</c:v>
                </c:pt>
                <c:pt idx="5">
                  <c:v>0.6</c:v>
                </c:pt>
                <c:pt idx="6">
                  <c:v>0.75</c:v>
                </c:pt>
                <c:pt idx="7">
                  <c:v>0.65</c:v>
                </c:pt>
                <c:pt idx="8">
                  <c:v>0.8</c:v>
                </c:pt>
                <c:pt idx="9">
                  <c:v>0.75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503B-4CD5-B674-758E022396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后</c:v>
                </c:pt>
              </c:strCache>
            </c:strRef>
          </c:tx>
          <c:spPr>
            <a:ln w="69850" cap="rnd">
              <a:gradFill flip="none" rotWithShape="1">
                <a:gsLst>
                  <a:gs pos="0">
                    <a:srgbClr val="02F7F5"/>
                  </a:gs>
                  <a:gs pos="24000">
                    <a:srgbClr val="00CCFB"/>
                  </a:gs>
                  <a:gs pos="51000">
                    <a:srgbClr val="01AFFD"/>
                  </a:gs>
                  <a:gs pos="100000">
                    <a:srgbClr val="2F3EDA"/>
                  </a:gs>
                  <a:gs pos="87000">
                    <a:srgbClr val="1E55E7"/>
                  </a:gs>
                  <a:gs pos="69000">
                    <a:srgbClr val="038AFC"/>
                  </a:gs>
                </a:gsLst>
                <a:lin ang="0" scaled="1"/>
                <a:tileRect/>
              </a:gradFill>
              <a:round/>
            </a:ln>
            <a:effectLst/>
          </c:spPr>
          <c:marker>
            <c:symbol val="none"/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0.25</c:v>
                </c:pt>
                <c:pt idx="1">
                  <c:v>0.3</c:v>
                </c:pt>
                <c:pt idx="2">
                  <c:v>0.2</c:v>
                </c:pt>
                <c:pt idx="3">
                  <c:v>0.5</c:v>
                </c:pt>
                <c:pt idx="4">
                  <c:v>0.45</c:v>
                </c:pt>
                <c:pt idx="5">
                  <c:v>0.5</c:v>
                </c:pt>
                <c:pt idx="6">
                  <c:v>0.65</c:v>
                </c:pt>
                <c:pt idx="7">
                  <c:v>0.55000000000000004</c:v>
                </c:pt>
                <c:pt idx="8">
                  <c:v>0.65</c:v>
                </c:pt>
                <c:pt idx="9">
                  <c:v>0.5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503B-4CD5-B674-758E022396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34724240"/>
        <c:axId val="234724800"/>
      </c:lineChart>
      <c:catAx>
        <c:axId val="234724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>
                <a:alpha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4724800"/>
        <c:crosses val="autoZero"/>
        <c:auto val="1"/>
        <c:lblAlgn val="ctr"/>
        <c:lblOffset val="100"/>
        <c:noMultiLvlLbl val="0"/>
      </c:catAx>
      <c:valAx>
        <c:axId val="234724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>
                <a:alpha val="3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4724240"/>
        <c:crosses val="autoZero"/>
        <c:crossBetween val="midCat"/>
        <c:minorUnit val="0.2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方正兰亭纤黑简体" panose="02000000000000000000" pitchFamily="2" charset="-122"/>
                <a:ea typeface="方正兰亭纤黑简体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方正兰亭纤黑简体" panose="02000000000000000000" pitchFamily="2" charset="-122"/>
                <a:ea typeface="方正兰亭纤黑简体" panose="02000000000000000000" pitchFamily="2" charset="-122"/>
              </a:defRPr>
            </a:lvl1pPr>
          </a:lstStyle>
          <a:p>
            <a:fld id="{39EB72FF-F97A-4C54-AFE4-87159325A1D2}" type="datetimeFigureOut">
              <a:rPr lang="zh-CN" altLang="en-US" smtClean="0"/>
              <a:pPr/>
              <a:t>2018/1/14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方正兰亭纤黑简体" panose="02000000000000000000" pitchFamily="2" charset="-122"/>
                <a:ea typeface="方正兰亭纤黑简体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方正兰亭纤黑简体" panose="02000000000000000000" pitchFamily="2" charset="-122"/>
                <a:ea typeface="方正兰亭纤黑简体" panose="02000000000000000000" pitchFamily="2" charset="-122"/>
              </a:defRPr>
            </a:lvl1pPr>
          </a:lstStyle>
          <a:p>
            <a:fld id="{70032090-0EC0-42E2-84D6-CA7AD3171C1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5912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方正兰亭纤黑简体" panose="02000000000000000000" pitchFamily="2" charset="-122"/>
        <a:ea typeface="方正兰亭纤黑简体" panose="020000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方正兰亭纤黑简体" panose="02000000000000000000" pitchFamily="2" charset="-122"/>
        <a:ea typeface="方正兰亭纤黑简体" panose="020000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方正兰亭纤黑简体" panose="02000000000000000000" pitchFamily="2" charset="-122"/>
        <a:ea typeface="方正兰亭纤黑简体" panose="020000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方正兰亭纤黑简体" panose="02000000000000000000" pitchFamily="2" charset="-122"/>
        <a:ea typeface="方正兰亭纤黑简体" panose="020000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方正兰亭纤黑简体" panose="02000000000000000000" pitchFamily="2" charset="-122"/>
        <a:ea typeface="方正兰亭纤黑简体" panose="020000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38529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2464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165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653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4878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7790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05739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1234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3620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06569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841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89103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8456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11308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31970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52991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2743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83842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49025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504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7874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771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056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111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908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8643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184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32090-0EC0-42E2-84D6-CA7AD3171C1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02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transition spd="slow" advTm="55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  <p:transition spd="slow" advTm="55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  <p:transition spd="slow" advTm="55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22388-CC78-45F2-8FFB-6173E86243B1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C35D-12A6-496B-82D8-E89FC5FA5E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683069"/>
      </p:ext>
    </p:extLst>
  </p:cSld>
  <p:clrMapOvr>
    <a:masterClrMapping/>
  </p:clrMapOvr>
  <p:transition spd="slow" advTm="55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22388-CC78-45F2-8FFB-6173E86243B1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C35D-12A6-496B-82D8-E89FC5FA5E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791524"/>
      </p:ext>
    </p:extLst>
  </p:cSld>
  <p:clrMapOvr>
    <a:masterClrMapping/>
  </p:clrMapOvr>
  <p:transition spd="slow" advTm="550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22388-CC78-45F2-8FFB-6173E86243B1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C35D-12A6-496B-82D8-E89FC5FA5E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7764"/>
      </p:ext>
    </p:extLst>
  </p:cSld>
  <p:clrMapOvr>
    <a:masterClrMapping/>
  </p:clrMapOvr>
  <p:transition spd="slow" advTm="5500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22388-CC78-45F2-8FFB-6173E86243B1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C35D-12A6-496B-82D8-E89FC5FA5E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491038"/>
      </p:ext>
    </p:extLst>
  </p:cSld>
  <p:clrMapOvr>
    <a:masterClrMapping/>
  </p:clrMapOvr>
  <p:transition spd="slow" advTm="550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22388-CC78-45F2-8FFB-6173E86243B1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C35D-12A6-496B-82D8-E89FC5FA5E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191940"/>
      </p:ext>
    </p:extLst>
  </p:cSld>
  <p:clrMapOvr>
    <a:masterClrMapping/>
  </p:clrMapOvr>
  <p:transition spd="slow" advTm="5500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22388-CC78-45F2-8FFB-6173E86243B1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C35D-12A6-496B-82D8-E89FC5FA5E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098015"/>
      </p:ext>
    </p:extLst>
  </p:cSld>
  <p:clrMapOvr>
    <a:masterClrMapping/>
  </p:clrMapOvr>
  <p:transition spd="slow" advTm="5500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22388-CC78-45F2-8FFB-6173E86243B1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C35D-12A6-496B-82D8-E89FC5FA5E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385213"/>
      </p:ext>
    </p:extLst>
  </p:cSld>
  <p:clrMapOvr>
    <a:masterClrMapping/>
  </p:clrMapOvr>
  <p:transition spd="slow" advTm="5500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22388-CC78-45F2-8FFB-6173E86243B1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C35D-12A6-496B-82D8-E89FC5FA5E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273069"/>
      </p:ext>
    </p:extLst>
  </p:cSld>
  <p:clrMapOvr>
    <a:masterClrMapping/>
  </p:clrMapOvr>
  <p:transition spd="slow" advTm="55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p:transition spd="slow" advTm="55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22388-CC78-45F2-8FFB-6173E86243B1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C35D-12A6-496B-82D8-E89FC5FA5E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443440"/>
      </p:ext>
    </p:extLst>
  </p:cSld>
  <p:clrMapOvr>
    <a:masterClrMapping/>
  </p:clrMapOvr>
  <p:transition spd="slow" advTm="5500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22388-CC78-45F2-8FFB-6173E86243B1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C35D-12A6-496B-82D8-E89FC5FA5E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798222"/>
      </p:ext>
    </p:extLst>
  </p:cSld>
  <p:clrMapOvr>
    <a:masterClrMapping/>
  </p:clrMapOvr>
  <p:transition spd="slow" advTm="5500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22388-CC78-45F2-8FFB-6173E86243B1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C35D-12A6-496B-82D8-E89FC5FA5E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40656"/>
      </p:ext>
    </p:extLst>
  </p:cSld>
  <p:clrMapOvr>
    <a:masterClrMapping/>
  </p:clrMapOvr>
  <p:transition spd="slow" advTm="55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p:transition spd="slow" advTm="55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p:transition spd="slow" advTm="55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  <p:transition spd="slow" advTm="55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p:transition spd="slow" advTm="55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transition spd="slow" advTm="55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  <p:transition spd="slow" advTm="55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  <p:transition spd="slow" advTm="55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55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defRPr>
            </a:lvl1pPr>
          </a:lstStyle>
          <a:p>
            <a:fld id="{E8622388-CC78-45F2-8FFB-6173E86243B1}" type="datetimeFigureOut">
              <a:rPr lang="zh-CN" altLang="en-US" smtClean="0"/>
              <a:pPr/>
              <a:t>2018/1/14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defRPr>
            </a:lvl1pPr>
          </a:lstStyle>
          <a:p>
            <a:fld id="{3807C35D-12A6-496B-82D8-E89FC5FA5EF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846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Tm="55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方正兰亭纤黑简体" panose="02000000000000000000" pitchFamily="2" charset="-122"/>
          <a:ea typeface="方正兰亭纤黑简体" panose="020000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方正兰亭纤黑简体" panose="02000000000000000000" pitchFamily="2" charset="-122"/>
          <a:ea typeface="方正兰亭纤黑简体" panose="020000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方正兰亭纤黑简体" panose="02000000000000000000" pitchFamily="2" charset="-122"/>
          <a:ea typeface="方正兰亭纤黑简体" panose="020000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兰亭纤黑简体" panose="02000000000000000000" pitchFamily="2" charset="-122"/>
          <a:ea typeface="方正兰亭纤黑简体" panose="020000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兰亭纤黑简体" panose="02000000000000000000" pitchFamily="2" charset="-122"/>
          <a:ea typeface="方正兰亭纤黑简体" panose="020000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58.png"/><Relationship Id="rId3" Type="http://schemas.microsoft.com/office/2007/relationships/media" Target="../media/media6.mp4"/><Relationship Id="rId7" Type="http://schemas.openxmlformats.org/officeDocument/2006/relationships/tags" Target="../tags/tag13.xml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" Type="http://schemas.openxmlformats.org/officeDocument/2006/relationships/video" Target="../media/media5.mp4"/><Relationship Id="rId16" Type="http://schemas.openxmlformats.org/officeDocument/2006/relationships/image" Target="../media/image61.png"/><Relationship Id="rId1" Type="http://schemas.microsoft.com/office/2007/relationships/media" Target="../media/media5.mp4"/><Relationship Id="rId6" Type="http://schemas.openxmlformats.org/officeDocument/2006/relationships/video" Target="../media/media7.mp4"/><Relationship Id="rId11" Type="http://schemas.openxmlformats.org/officeDocument/2006/relationships/image" Target="../media/image29.png"/><Relationship Id="rId5" Type="http://schemas.microsoft.com/office/2007/relationships/media" Target="../media/media7.mp4"/><Relationship Id="rId15" Type="http://schemas.openxmlformats.org/officeDocument/2006/relationships/image" Target="../media/image60.png"/><Relationship Id="rId10" Type="http://schemas.openxmlformats.org/officeDocument/2006/relationships/notesSlide" Target="../notesSlides/notesSlide15.xml"/><Relationship Id="rId4" Type="http://schemas.openxmlformats.org/officeDocument/2006/relationships/video" Target="../media/media6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7.png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image" Target="../media/image29.png"/><Relationship Id="rId5" Type="http://schemas.openxmlformats.org/officeDocument/2006/relationships/image" Target="../media/image66.jpeg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69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1.xml"/><Relationship Id="rId18" Type="http://schemas.openxmlformats.org/officeDocument/2006/relationships/image" Target="../media/image5.png"/><Relationship Id="rId3" Type="http://schemas.openxmlformats.org/officeDocument/2006/relationships/tags" Target="../tags/tag4.xml"/><Relationship Id="rId21" Type="http://schemas.openxmlformats.org/officeDocument/2006/relationships/image" Target="../media/image8.png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7.xml"/><Relationship Id="rId17" Type="http://schemas.openxmlformats.org/officeDocument/2006/relationships/image" Target="../media/image4.png"/><Relationship Id="rId2" Type="http://schemas.openxmlformats.org/officeDocument/2006/relationships/tags" Target="../tags/tag3.xml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2.png"/><Relationship Id="rId23" Type="http://schemas.openxmlformats.org/officeDocument/2006/relationships/image" Target="../media/image10.png"/><Relationship Id="rId10" Type="http://schemas.openxmlformats.org/officeDocument/2006/relationships/tags" Target="../tags/tag11.xml"/><Relationship Id="rId19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.png"/><Relationship Id="rId22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13" Type="http://schemas.openxmlformats.org/officeDocument/2006/relationships/image" Target="../media/image73.svg"/><Relationship Id="rId3" Type="http://schemas.microsoft.com/office/2007/relationships/media" Target="../media/media9.mp4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72.png"/><Relationship Id="rId17" Type="http://schemas.openxmlformats.org/officeDocument/2006/relationships/image" Target="../media/image77.png"/><Relationship Id="rId2" Type="http://schemas.openxmlformats.org/officeDocument/2006/relationships/video" Target="../media/media8.mp4"/><Relationship Id="rId16" Type="http://schemas.openxmlformats.org/officeDocument/2006/relationships/image" Target="../media/image76.png"/><Relationship Id="rId1" Type="http://schemas.microsoft.com/office/2007/relationships/media" Target="../media/media8.mp4"/><Relationship Id="rId6" Type="http://schemas.openxmlformats.org/officeDocument/2006/relationships/video" Target="../media/media10.mp4"/><Relationship Id="rId11" Type="http://schemas.openxmlformats.org/officeDocument/2006/relationships/image" Target="../media/image67.png"/><Relationship Id="rId5" Type="http://schemas.microsoft.com/office/2007/relationships/media" Target="../media/media10.mp4"/><Relationship Id="rId15" Type="http://schemas.openxmlformats.org/officeDocument/2006/relationships/image" Target="../media/image75.svg"/><Relationship Id="rId10" Type="http://schemas.openxmlformats.org/officeDocument/2006/relationships/image" Target="../media/image29.png"/><Relationship Id="rId4" Type="http://schemas.openxmlformats.org/officeDocument/2006/relationships/video" Target="../media/media9.mp4"/><Relationship Id="rId9" Type="http://schemas.openxmlformats.org/officeDocument/2006/relationships/image" Target="../media/image71.png"/><Relationship Id="rId14" Type="http://schemas.openxmlformats.org/officeDocument/2006/relationships/image" Target="../media/image7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13" Type="http://schemas.openxmlformats.org/officeDocument/2006/relationships/image" Target="../media/image82.png"/><Relationship Id="rId3" Type="http://schemas.microsoft.com/office/2007/relationships/media" Target="../media/media12.mp4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81.png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6" Type="http://schemas.openxmlformats.org/officeDocument/2006/relationships/video" Target="../media/media13.mp4"/><Relationship Id="rId11" Type="http://schemas.openxmlformats.org/officeDocument/2006/relationships/image" Target="../media/image80.png"/><Relationship Id="rId5" Type="http://schemas.microsoft.com/office/2007/relationships/media" Target="../media/media13.mp4"/><Relationship Id="rId15" Type="http://schemas.openxmlformats.org/officeDocument/2006/relationships/image" Target="../media/image84.png"/><Relationship Id="rId10" Type="http://schemas.openxmlformats.org/officeDocument/2006/relationships/image" Target="../media/image79.png"/><Relationship Id="rId4" Type="http://schemas.openxmlformats.org/officeDocument/2006/relationships/video" Target="../media/media12.mp4"/><Relationship Id="rId9" Type="http://schemas.openxmlformats.org/officeDocument/2006/relationships/image" Target="../media/image78.png"/><Relationship Id="rId14" Type="http://schemas.openxmlformats.org/officeDocument/2006/relationships/image" Target="../media/image8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sv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68.png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6" Type="http://schemas.openxmlformats.org/officeDocument/2006/relationships/image" Target="../media/image85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2.pn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microsoft.com/office/2007/relationships/media" Target="../media/media2.mp4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33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2.png"/><Relationship Id="rId4" Type="http://schemas.openxmlformats.org/officeDocument/2006/relationships/video" Target="../media/media2.mp4"/><Relationship Id="rId9" Type="http://schemas.openxmlformats.org/officeDocument/2006/relationships/image" Target="../media/image31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9.png"/><Relationship Id="rId3" Type="http://schemas.microsoft.com/office/2007/relationships/media" Target="../media/media4.mp4"/><Relationship Id="rId7" Type="http://schemas.openxmlformats.org/officeDocument/2006/relationships/image" Target="../media/image29.png"/><Relationship Id="rId12" Type="http://schemas.openxmlformats.org/officeDocument/2006/relationships/image" Target="../media/image38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37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6.png"/><Relationship Id="rId4" Type="http://schemas.openxmlformats.org/officeDocument/2006/relationships/video" Target="../media/media4.mp4"/><Relationship Id="rId9" Type="http://schemas.openxmlformats.org/officeDocument/2006/relationships/image" Target="../media/image3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3626058" y="290164"/>
            <a:ext cx="1808784" cy="1808784"/>
          </a:xfrm>
          <a:prstGeom prst="ellipse">
            <a:avLst/>
          </a:prstGeom>
          <a:gradFill flip="none" rotWithShape="1">
            <a:gsLst>
              <a:gs pos="0">
                <a:srgbClr val="17C6EF"/>
              </a:gs>
              <a:gs pos="100000">
                <a:srgbClr val="17C6E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16569" y="-513383"/>
            <a:ext cx="1436546" cy="1436546"/>
          </a:xfrm>
          <a:prstGeom prst="ellipse">
            <a:avLst/>
          </a:prstGeom>
          <a:gradFill flip="none" rotWithShape="1">
            <a:gsLst>
              <a:gs pos="0">
                <a:srgbClr val="60FDF4">
                  <a:alpha val="78000"/>
                </a:srgbClr>
              </a:gs>
              <a:gs pos="100000">
                <a:srgbClr val="198DE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32820" y="-956568"/>
            <a:ext cx="1942561" cy="1942561"/>
          </a:xfrm>
          <a:prstGeom prst="ellipse">
            <a:avLst/>
          </a:prstGeom>
          <a:gradFill flip="none" rotWithShape="1">
            <a:gsLst>
              <a:gs pos="0">
                <a:srgbClr val="60FDF4"/>
              </a:gs>
              <a:gs pos="100000">
                <a:srgbClr val="17C6E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270660" y="-2328779"/>
            <a:ext cx="3729386" cy="3729386"/>
          </a:xfrm>
          <a:prstGeom prst="ellipse">
            <a:avLst/>
          </a:prstGeom>
          <a:gradFill flip="none" rotWithShape="1">
            <a:gsLst>
              <a:gs pos="0">
                <a:srgbClr val="17C6EF">
                  <a:alpha val="70000"/>
                </a:srgbClr>
              </a:gs>
              <a:gs pos="100000">
                <a:srgbClr val="58ACF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541234" y="-1100447"/>
            <a:ext cx="1476630" cy="1476630"/>
          </a:xfrm>
          <a:prstGeom prst="ellipse">
            <a:avLst/>
          </a:prstGeom>
          <a:gradFill flip="none" rotWithShape="1">
            <a:gsLst>
              <a:gs pos="22000">
                <a:srgbClr val="17C6EF"/>
              </a:gs>
              <a:gs pos="89000">
                <a:srgbClr val="17C6E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945125" y="6235116"/>
            <a:ext cx="1108623" cy="1108623"/>
          </a:xfrm>
          <a:prstGeom prst="ellipse">
            <a:avLst/>
          </a:prstGeom>
          <a:gradFill flip="none" rotWithShape="1">
            <a:gsLst>
              <a:gs pos="0">
                <a:srgbClr val="60FDF4"/>
              </a:gs>
              <a:gs pos="100000">
                <a:srgbClr val="0CEAE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483780" y="-757962"/>
            <a:ext cx="2250077" cy="2250077"/>
          </a:xfrm>
          <a:prstGeom prst="ellipse">
            <a:avLst/>
          </a:prstGeom>
          <a:gradFill flip="none" rotWithShape="1">
            <a:gsLst>
              <a:gs pos="6383">
                <a:srgbClr val="198DED">
                  <a:alpha val="79000"/>
                </a:srgbClr>
              </a:gs>
              <a:gs pos="89000">
                <a:srgbClr val="17C6E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481652" y="-563232"/>
            <a:ext cx="1219877" cy="1219877"/>
          </a:xfrm>
          <a:prstGeom prst="ellipse">
            <a:avLst/>
          </a:prstGeom>
          <a:gradFill flip="none" rotWithShape="1">
            <a:gsLst>
              <a:gs pos="0">
                <a:srgbClr val="60FDF4"/>
              </a:gs>
              <a:gs pos="100000">
                <a:srgbClr val="17C6E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377680" y="5952287"/>
            <a:ext cx="2123048" cy="2123048"/>
          </a:xfrm>
          <a:prstGeom prst="ellipse">
            <a:avLst/>
          </a:prstGeom>
          <a:gradFill flip="none" rotWithShape="1">
            <a:gsLst>
              <a:gs pos="0">
                <a:srgbClr val="17C6EF"/>
              </a:gs>
              <a:gs pos="100000">
                <a:srgbClr val="58ACF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588289" y="5773176"/>
            <a:ext cx="2032501" cy="2032501"/>
          </a:xfrm>
          <a:prstGeom prst="ellipse">
            <a:avLst/>
          </a:prstGeom>
          <a:gradFill flip="none" rotWithShape="1">
            <a:gsLst>
              <a:gs pos="0">
                <a:srgbClr val="60FDF4">
                  <a:alpha val="63000"/>
                </a:srgbClr>
              </a:gs>
              <a:gs pos="100000">
                <a:srgbClr val="17C6E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768065" y="6422728"/>
            <a:ext cx="1449533" cy="1449533"/>
          </a:xfrm>
          <a:prstGeom prst="ellipse">
            <a:avLst/>
          </a:prstGeom>
          <a:gradFill flip="none" rotWithShape="1">
            <a:gsLst>
              <a:gs pos="6383">
                <a:srgbClr val="198DED">
                  <a:alpha val="79000"/>
                </a:srgbClr>
              </a:gs>
              <a:gs pos="89000">
                <a:srgbClr val="58ACF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480638" y="6553122"/>
            <a:ext cx="921379" cy="921379"/>
          </a:xfrm>
          <a:prstGeom prst="ellipse">
            <a:avLst/>
          </a:prstGeom>
          <a:gradFill flip="none" rotWithShape="1">
            <a:gsLst>
              <a:gs pos="0">
                <a:srgbClr val="17C6EF"/>
              </a:gs>
              <a:gs pos="100000">
                <a:srgbClr val="0CEAE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723805" y="2428418"/>
            <a:ext cx="382027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>
                <a:solidFill>
                  <a:srgbClr val="198DE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2018</a:t>
            </a:r>
            <a:endParaRPr lang="zh-CN" altLang="en-US" sz="11500" b="1" dirty="0">
              <a:solidFill>
                <a:srgbClr val="198DE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16403" y="4360288"/>
            <a:ext cx="61782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198DE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Business Template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662704" y="3247565"/>
            <a:ext cx="47852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600" dirty="0">
                <a:solidFill>
                  <a:srgbClr val="198DED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情感蓝极简科技</a:t>
            </a:r>
            <a:endParaRPr lang="en-US" altLang="zh-CN" sz="4400" b="1" spc="600" dirty="0">
              <a:solidFill>
                <a:srgbClr val="198DED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2" name="椭圆 21"/>
          <p:cNvSpPr/>
          <p:nvPr/>
        </p:nvSpPr>
        <p:spPr>
          <a:xfrm flipH="1">
            <a:off x="8876279" y="2020637"/>
            <a:ext cx="211010" cy="211010"/>
          </a:xfrm>
          <a:prstGeom prst="ellipse">
            <a:avLst/>
          </a:prstGeom>
          <a:gradFill flip="none" rotWithShape="1">
            <a:gsLst>
              <a:gs pos="0">
                <a:srgbClr val="60FDF4"/>
              </a:gs>
              <a:gs pos="100000">
                <a:srgbClr val="17C6E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1067149" y="4241802"/>
            <a:ext cx="267970" cy="267970"/>
          </a:xfrm>
          <a:prstGeom prst="ellipse">
            <a:avLst/>
          </a:prstGeom>
          <a:gradFill flip="none" rotWithShape="1">
            <a:gsLst>
              <a:gs pos="6383">
                <a:srgbClr val="198DED"/>
              </a:gs>
              <a:gs pos="89000">
                <a:srgbClr val="58ACF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284000" y="5623358"/>
            <a:ext cx="213360" cy="213360"/>
          </a:xfrm>
          <a:prstGeom prst="ellipse">
            <a:avLst/>
          </a:prstGeom>
          <a:gradFill flip="none" rotWithShape="1">
            <a:gsLst>
              <a:gs pos="0">
                <a:srgbClr val="60FDF4"/>
              </a:gs>
              <a:gs pos="100000">
                <a:srgbClr val="0CEAE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562351" y="6593184"/>
            <a:ext cx="2123048" cy="2123048"/>
          </a:xfrm>
          <a:prstGeom prst="ellipse">
            <a:avLst/>
          </a:prstGeom>
          <a:gradFill flip="none" rotWithShape="1">
            <a:gsLst>
              <a:gs pos="0">
                <a:srgbClr val="17C6EF"/>
              </a:gs>
              <a:gs pos="100000">
                <a:srgbClr val="58ACF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776217" y="6789428"/>
            <a:ext cx="2123048" cy="2123048"/>
          </a:xfrm>
          <a:prstGeom prst="ellipse">
            <a:avLst/>
          </a:prstGeom>
          <a:gradFill flip="none" rotWithShape="1">
            <a:gsLst>
              <a:gs pos="0">
                <a:srgbClr val="17C6EF"/>
              </a:gs>
              <a:gs pos="100000">
                <a:srgbClr val="58ACF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246860"/>
      </p:ext>
    </p:extLst>
  </p:cSld>
  <p:clrMapOvr>
    <a:masterClrMapping/>
  </p:clrMapOvr>
  <p:transition spd="slow" advTm="55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10" grpId="0" animBg="1"/>
          <p:bldP spid="6" grpId="0" animBg="1"/>
          <p:bldP spid="7" grpId="0" animBg="1"/>
          <p:bldP spid="9" grpId="0" animBg="1"/>
          <p:bldP spid="15" grpId="0" animBg="1"/>
          <p:bldP spid="8" grpId="0" animBg="1"/>
          <p:bldP spid="11" grpId="0" animBg="1"/>
          <p:bldP spid="16" grpId="0" animBg="1"/>
          <p:bldP spid="14" grpId="0" animBg="1"/>
          <p:bldP spid="17" grpId="0" animBg="1"/>
          <p:bldP spid="18" grpId="0" animBg="1"/>
          <p:bldP spid="19" grpId="0"/>
          <p:bldP spid="20" grpId="0"/>
          <p:bldP spid="21" grpId="0"/>
          <p:bldP spid="22" grpId="0" animBg="1"/>
          <p:bldP spid="24" grpId="0" animBg="1"/>
          <p:bldP spid="25" grpId="0" animBg="1"/>
          <p:bldP spid="23" grpId="0" animBg="1"/>
          <p:bldP spid="2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10" grpId="0" animBg="1"/>
          <p:bldP spid="6" grpId="0" animBg="1"/>
          <p:bldP spid="7" grpId="0" animBg="1"/>
          <p:bldP spid="9" grpId="0" animBg="1"/>
          <p:bldP spid="15" grpId="0" animBg="1"/>
          <p:bldP spid="8" grpId="0" animBg="1"/>
          <p:bldP spid="11" grpId="0" animBg="1"/>
          <p:bldP spid="16" grpId="0" animBg="1"/>
          <p:bldP spid="14" grpId="0" animBg="1"/>
          <p:bldP spid="17" grpId="0" animBg="1"/>
          <p:bldP spid="18" grpId="0" animBg="1"/>
          <p:bldP spid="19" grpId="0"/>
          <p:bldP spid="20" grpId="0"/>
          <p:bldP spid="21" grpId="0"/>
          <p:bldP spid="22" grpId="0" animBg="1"/>
          <p:bldP spid="24" grpId="0" animBg="1"/>
          <p:bldP spid="25" grpId="0" animBg="1"/>
          <p:bldP spid="23" grpId="0" animBg="1"/>
          <p:bldP spid="26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20215"/>
            <a:ext cx="12192000" cy="30365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64784" y="2330841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智能思维引擎</a:t>
            </a:r>
          </a:p>
        </p:txBody>
      </p:sp>
      <p:sp>
        <p:nvSpPr>
          <p:cNvPr id="3" name="矩形 2"/>
          <p:cNvSpPr/>
          <p:nvPr/>
        </p:nvSpPr>
        <p:spPr>
          <a:xfrm>
            <a:off x="241300" y="3038727"/>
            <a:ext cx="117094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自主研发智能思维引擎，自主学习用户操作习惯，根据使用场景智能提供高效解决方案，无需繁琐设置，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时空推断，妙不可言，为你打造更智能、更随性的手机系统。</a:t>
            </a:r>
          </a:p>
        </p:txBody>
      </p:sp>
      <p:sp>
        <p:nvSpPr>
          <p:cNvPr id="6" name="椭圆 5"/>
          <p:cNvSpPr/>
          <p:nvPr/>
        </p:nvSpPr>
        <p:spPr>
          <a:xfrm>
            <a:off x="-1011182" y="6568442"/>
            <a:ext cx="579116" cy="579116"/>
          </a:xfrm>
          <a:prstGeom prst="ellipse">
            <a:avLst/>
          </a:prstGeom>
          <a:gradFill flip="none" rotWithShape="1">
            <a:gsLst>
              <a:gs pos="100000">
                <a:srgbClr val="2BC2B3"/>
              </a:gs>
              <a:gs pos="72000">
                <a:srgbClr val="28E99D"/>
              </a:gs>
              <a:gs pos="55191">
                <a:srgbClr val="58D8C1"/>
              </a:gs>
              <a:gs pos="29100">
                <a:srgbClr val="23D49E"/>
              </a:gs>
              <a:gs pos="0">
                <a:srgbClr val="27E99B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689208"/>
      </p:ext>
    </p:extLst>
  </p:cSld>
  <p:clrMapOvr>
    <a:masterClrMapping/>
  </p:clrMapOvr>
  <p:transition spd="slow" advTm="55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0" name="Picture 2" descr="http://www.res.flyme.cn/resources/flymeos/v3/flyme6/images/gameEngine/game_2.png?v=280220d46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9630" y="3221509"/>
            <a:ext cx="7572740" cy="363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489" y="169749"/>
            <a:ext cx="5740408" cy="62479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770" y="2737765"/>
            <a:ext cx="11107409" cy="367990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05075" y="6134128"/>
            <a:ext cx="7181850" cy="266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*穿越火线：枪战王者 游戏画面归 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1998-2014 TENCENT. ALL RIGHTS RESERVED 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所有</a:t>
            </a:r>
          </a:p>
        </p:txBody>
      </p:sp>
      <p:sp>
        <p:nvSpPr>
          <p:cNvPr id="2" name="矩形 1"/>
          <p:cNvSpPr/>
          <p:nvPr/>
        </p:nvSpPr>
        <p:spPr>
          <a:xfrm>
            <a:off x="4977745" y="20994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游戏模式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917827"/>
            <a:ext cx="121920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一旦开启游戏，智能思维引擎将自动识别，并迅速开启游戏模式，保证更加畅快的游戏体验。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游戏加速，智能调整内存资源分配，让游戏运行更流畅。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游戏沉浸式体验，屏蔽不重要浮动通知，更便捷地接听电话，禁止手势操作，专注游戏不惧打扰。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网络保护，智能识别联网对战游戏，畅快体验不下线。</a:t>
            </a:r>
          </a:p>
        </p:txBody>
      </p:sp>
    </p:spTree>
    <p:extLst>
      <p:ext uri="{BB962C8B-B14F-4D97-AF65-F5344CB8AC3E}">
        <p14:creationId xmlns:p14="http://schemas.microsoft.com/office/powerpoint/2010/main" val="737379102"/>
      </p:ext>
    </p:extLst>
  </p:cSld>
  <p:clrMapOvr>
    <a:masterClrMapping/>
  </p:clrMapOvr>
  <p:transition spd="slow" advTm="5500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694" t="17621" r="17692" b="17621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64784" y="2358054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夜间自我修复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3065940"/>
            <a:ext cx="121920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智能思维引擎将智能判断你的作息状态。在你睡眠时，系统将自动休眠并开启自我修复，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整理内存碎片、清理系统缓存、优化后台应用，减少手机待机功耗，释放更多系统资源。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更聪明的系统，就要更贴近你。</a:t>
            </a:r>
          </a:p>
        </p:txBody>
      </p:sp>
    </p:spTree>
    <p:extLst>
      <p:ext uri="{BB962C8B-B14F-4D97-AF65-F5344CB8AC3E}">
        <p14:creationId xmlns:p14="http://schemas.microsoft.com/office/powerpoint/2010/main" val="206358717"/>
      </p:ext>
    </p:extLst>
  </p:cSld>
  <p:clrMapOvr>
    <a:masterClrMapping/>
  </p:clrMapOvr>
  <p:transition spd="slow" advTm="5500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1327" y="2548209"/>
            <a:ext cx="1777048" cy="177704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21265" y="473013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进程收割者</a:t>
            </a:r>
          </a:p>
        </p:txBody>
      </p:sp>
      <p:sp>
        <p:nvSpPr>
          <p:cNvPr id="3" name="矩形 2"/>
          <p:cNvSpPr/>
          <p:nvPr/>
        </p:nvSpPr>
        <p:spPr>
          <a:xfrm>
            <a:off x="241300" y="1180899"/>
            <a:ext cx="11709400" cy="1069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识别应用的类型及行为，根据用户使用习惯，对占用大量内存资源或行为不正常的应用进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程进行强制收割，对于必要进程进行智能保留，防止应用被误杀同时降低系统资源消耗。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智能收割，给你流畅体验。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0526" y="2768743"/>
            <a:ext cx="1383246" cy="13832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4377" y="2768743"/>
            <a:ext cx="1383246" cy="13832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545" y="4652567"/>
            <a:ext cx="1319208" cy="13576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4377" y="4622594"/>
            <a:ext cx="1383246" cy="13832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8228" y="4697395"/>
            <a:ext cx="1383246" cy="126797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0526" y="2768744"/>
            <a:ext cx="1383246" cy="13832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4377" y="2768744"/>
            <a:ext cx="1383246" cy="13832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545" y="4652568"/>
            <a:ext cx="1319208" cy="13576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4377" y="4622595"/>
            <a:ext cx="1383246" cy="138324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8228" y="4697395"/>
            <a:ext cx="1383246" cy="12679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8228" y="2768743"/>
            <a:ext cx="1383246" cy="138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476360"/>
      </p:ext>
    </p:extLst>
  </p:cSld>
  <p:clrMapOvr>
    <a:masterClrMapping/>
  </p:clrMapOvr>
  <p:transition spd="slow" advTm="5500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0240" y="5949742"/>
            <a:ext cx="10526089" cy="5133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77745" y="473013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闪电启动</a:t>
            </a:r>
          </a:p>
        </p:txBody>
      </p:sp>
      <p:sp>
        <p:nvSpPr>
          <p:cNvPr id="3" name="矩形 2"/>
          <p:cNvSpPr/>
          <p:nvPr/>
        </p:nvSpPr>
        <p:spPr>
          <a:xfrm>
            <a:off x="241300" y="1180899"/>
            <a:ext cx="117094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智能思维引擎迅速掌握你的使用习惯，智能判断出不同时间段内的常用应用，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开辟特殊通道，保持应用常驻。无论何时开启，迅速响应，毫不迟疑。</a:t>
            </a: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798366165"/>
              </p:ext>
            </p:extLst>
          </p:nvPr>
        </p:nvGraphicFramePr>
        <p:xfrm>
          <a:off x="1180241" y="1888785"/>
          <a:ext cx="10280602" cy="4091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44563" y="5661613"/>
            <a:ext cx="13324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应用启动时间</a:t>
            </a:r>
            <a:r>
              <a:rPr lang="en-US" altLang="zh-CN" sz="1200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(S)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11284492" y="3120251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优化前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11284492" y="4149559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优化后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54965977"/>
      </p:ext>
    </p:extLst>
  </p:cSld>
  <p:clrMapOvr>
    <a:masterClrMapping/>
  </p:clrMapOvr>
  <p:transition spd="slow" advTm="5500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12620"/>
            <a:ext cx="12192000" cy="30327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77745" y="233084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强大功能</a:t>
            </a:r>
          </a:p>
        </p:txBody>
      </p:sp>
      <p:sp>
        <p:nvSpPr>
          <p:cNvPr id="3" name="矩形 2"/>
          <p:cNvSpPr/>
          <p:nvPr/>
        </p:nvSpPr>
        <p:spPr>
          <a:xfrm>
            <a:off x="241300" y="3038727"/>
            <a:ext cx="11709400" cy="1402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这一次，</a:t>
            </a:r>
            <a:r>
              <a:rPr lang="en-US" altLang="zh-CN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Flyme 6 </a:t>
            </a: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带来了多达几百项诚意十足的全新特性。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从满足用户需求到发现用户需求，</a:t>
            </a:r>
            <a:r>
              <a:rPr lang="en-US" altLang="zh-CN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Flyme </a:t>
            </a: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一直致力于提升用户体验，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让传统智能手机的操作体验得到飞跃性的突破。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功能强大且操作简单的系统，在纷繁生活里享受到前所未有的简单。</a:t>
            </a:r>
          </a:p>
        </p:txBody>
      </p:sp>
      <p:sp>
        <p:nvSpPr>
          <p:cNvPr id="6" name="椭圆 5"/>
          <p:cNvSpPr/>
          <p:nvPr/>
        </p:nvSpPr>
        <p:spPr>
          <a:xfrm>
            <a:off x="-1011182" y="6568442"/>
            <a:ext cx="579116" cy="579116"/>
          </a:xfrm>
          <a:prstGeom prst="ellipse">
            <a:avLst/>
          </a:prstGeom>
          <a:gradFill flip="none" rotWithShape="1">
            <a:gsLst>
              <a:gs pos="100000">
                <a:srgbClr val="2BC2B3"/>
              </a:gs>
              <a:gs pos="72000">
                <a:srgbClr val="28E99D"/>
              </a:gs>
              <a:gs pos="55191">
                <a:srgbClr val="58D8C1"/>
              </a:gs>
              <a:gs pos="29100">
                <a:srgbClr val="23D49E"/>
              </a:gs>
              <a:gs pos="0">
                <a:srgbClr val="27E99B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043202"/>
      </p:ext>
    </p:extLst>
  </p:cSld>
  <p:clrMapOvr>
    <a:masterClrMapping/>
  </p:clrMapOvr>
  <p:transition spd="slow" advTm="5500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1A1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8123" y="2691727"/>
            <a:ext cx="2241918" cy="467329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5041" y="2691727"/>
            <a:ext cx="2241918" cy="4673298"/>
          </a:xfrm>
          <a:prstGeom prst="rect">
            <a:avLst/>
          </a:prstGeom>
        </p:spPr>
      </p:pic>
      <p:pic>
        <p:nvPicPr>
          <p:cNvPr id="26" name="normalMod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062812" y="3184936"/>
            <a:ext cx="2067115" cy="3664315"/>
          </a:xfrm>
          <a:prstGeom prst="rect">
            <a:avLst/>
          </a:prstGeom>
        </p:spPr>
      </p:pic>
      <p:pic>
        <p:nvPicPr>
          <p:cNvPr id="27" name="privacyMod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005894" y="3184936"/>
            <a:ext cx="2067115" cy="36643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1960" y="2691727"/>
            <a:ext cx="2241918" cy="4673298"/>
          </a:xfrm>
          <a:prstGeom prst="rect">
            <a:avLst/>
          </a:prstGeom>
        </p:spPr>
      </p:pic>
      <p:pic>
        <p:nvPicPr>
          <p:cNvPr id="25" name="visitorMode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119731" y="3184936"/>
            <a:ext cx="2067115" cy="366431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5894" y="3184936"/>
            <a:ext cx="2067115" cy="366820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2812" y="3184936"/>
            <a:ext cx="2067115" cy="3668206"/>
          </a:xfrm>
          <a:prstGeom prst="rect">
            <a:avLst/>
          </a:prstGeom>
        </p:spPr>
      </p:pic>
      <p:sp>
        <p:nvSpPr>
          <p:cNvPr id="2" name="PA_矩形 1"/>
          <p:cNvSpPr/>
          <p:nvPr>
            <p:custDataLst>
              <p:tags r:id="rId7"/>
            </p:custDataLst>
          </p:nvPr>
        </p:nvSpPr>
        <p:spPr>
          <a:xfrm>
            <a:off x="4977745" y="473013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平行空间</a:t>
            </a:r>
          </a:p>
        </p:txBody>
      </p:sp>
      <p:sp>
        <p:nvSpPr>
          <p:cNvPr id="3" name="PA_矩形 2"/>
          <p:cNvSpPr/>
          <p:nvPr>
            <p:custDataLst>
              <p:tags r:id="rId8"/>
            </p:custDataLst>
          </p:nvPr>
        </p:nvSpPr>
        <p:spPr>
          <a:xfrm>
            <a:off x="241300" y="1180899"/>
            <a:ext cx="117094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可能是目前最好的隐私管理模式</a:t>
            </a:r>
            <a:endParaRPr lang="en-US" altLang="zh-CN" dirty="0">
              <a:solidFill>
                <a:schemeClr val="bg1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为用户提供不同场景的使用模式，场景变换也能应对自如。</a:t>
            </a:r>
            <a:endParaRPr lang="en-US" altLang="zh-CN" dirty="0">
              <a:solidFill>
                <a:schemeClr val="bg1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用户只需要在解锁是输入相应密码或指纹，即可随意切换隐私模式或正常模式。</a:t>
            </a:r>
            <a:endParaRPr lang="en-US" altLang="zh-CN" dirty="0">
              <a:solidFill>
                <a:schemeClr val="bg1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分身有术，应对自如。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9731" y="3184936"/>
            <a:ext cx="2067115" cy="366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709432"/>
      </p:ext>
    </p:extLst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video>
              <p:cMediaNode vol="80000">
                <p:cTn id="2" fill="remove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8" fill="remove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video>
              <p:cMediaNode vol="80000">
                <p:cTn id="14" fill="remove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48190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7916" y="0"/>
            <a:ext cx="5244084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881" y="2784930"/>
            <a:ext cx="3290695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96164" y="1982499"/>
            <a:ext cx="34439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儿童空间</a:t>
            </a:r>
          </a:p>
        </p:txBody>
      </p:sp>
      <p:sp>
        <p:nvSpPr>
          <p:cNvPr id="6" name="矩形 5"/>
          <p:cNvSpPr/>
          <p:nvPr/>
        </p:nvSpPr>
        <p:spPr>
          <a:xfrm>
            <a:off x="1296164" y="2690385"/>
            <a:ext cx="5926717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创新的儿童空间，让家长用户放心安全地为孩子提供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一个欢乐独立的手机空间。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在使用过程中，还有防沉迷与低电锁屏的功能，关怀细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致入微。开启儿童空间，孩子玩得开心，父母用得放心。</a:t>
            </a:r>
          </a:p>
        </p:txBody>
      </p:sp>
    </p:spTree>
    <p:extLst>
      <p:ext uri="{BB962C8B-B14F-4D97-AF65-F5344CB8AC3E}">
        <p14:creationId xmlns:p14="http://schemas.microsoft.com/office/powerpoint/2010/main" val="172690809"/>
      </p:ext>
    </p:extLst>
  </p:cSld>
  <p:clrMapOvr>
    <a:masterClrMapping/>
  </p:clrMapOvr>
  <p:transition spd="slow" advTm="5500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5737" y="360078"/>
            <a:ext cx="2952462" cy="6154434"/>
          </a:xfrm>
          <a:prstGeom prst="rect">
            <a:avLst/>
          </a:prstGeom>
        </p:spPr>
      </p:pic>
      <p:pic>
        <p:nvPicPr>
          <p:cNvPr id="15" name="tim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11326" y="1009603"/>
            <a:ext cx="2722258" cy="48355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3935" y="2383654"/>
            <a:ext cx="34439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联系人时光机</a:t>
            </a:r>
          </a:p>
        </p:txBody>
      </p:sp>
      <p:sp>
        <p:nvSpPr>
          <p:cNvPr id="4" name="矩形 3"/>
          <p:cNvSpPr/>
          <p:nvPr/>
        </p:nvSpPr>
        <p:spPr>
          <a:xfrm>
            <a:off x="6143935" y="3091540"/>
            <a:ext cx="5926717" cy="73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追本溯源，复旧如初。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可视化还原联系人，还原精度准确至天。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143935" y="3871112"/>
            <a:ext cx="900120" cy="424732"/>
            <a:chOff x="6143935" y="3469957"/>
            <a:chExt cx="900120" cy="424732"/>
          </a:xfrm>
        </p:grpSpPr>
        <p:sp>
          <p:nvSpPr>
            <p:cNvPr id="6" name="矩形 5"/>
            <p:cNvSpPr/>
            <p:nvPr/>
          </p:nvSpPr>
          <p:spPr>
            <a:xfrm>
              <a:off x="6143935" y="3469957"/>
              <a:ext cx="900120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播放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817008" y="3575535"/>
              <a:ext cx="227047" cy="224500"/>
              <a:chOff x="1153171" y="2920429"/>
              <a:chExt cx="924766" cy="91440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153171" y="2920429"/>
                <a:ext cx="914400" cy="9144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pic>
            <p:nvPicPr>
              <p:cNvPr id="9" name="图形 8" descr="播放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360699" y="3019009"/>
                <a:ext cx="717238" cy="71723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427370174"/>
      </p:ext>
    </p:extLst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009" y="319632"/>
            <a:ext cx="3085918" cy="62187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43935" y="2383654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客户端回收站</a:t>
            </a:r>
          </a:p>
        </p:txBody>
      </p:sp>
      <p:sp>
        <p:nvSpPr>
          <p:cNvPr id="5" name="矩形 4"/>
          <p:cNvSpPr/>
          <p:nvPr/>
        </p:nvSpPr>
        <p:spPr>
          <a:xfrm>
            <a:off x="6143935" y="3091540"/>
            <a:ext cx="592671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人生若只如初见，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误删的短信、便签均可于手机端及时找回。</a:t>
            </a:r>
          </a:p>
        </p:txBody>
      </p:sp>
    </p:spTree>
    <p:extLst>
      <p:ext uri="{BB962C8B-B14F-4D97-AF65-F5344CB8AC3E}">
        <p14:creationId xmlns:p14="http://schemas.microsoft.com/office/powerpoint/2010/main" val="656912842"/>
      </p:ext>
    </p:extLst>
  </p:cSld>
  <p:clrMapOvr>
    <a:masterClrMapping/>
  </p:clrMapOvr>
  <p:transition spd="slow" advTm="55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A_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416" y="6307791"/>
            <a:ext cx="6862213" cy="6858000"/>
          </a:xfrm>
          <a:prstGeom prst="rect">
            <a:avLst/>
          </a:prstGeom>
        </p:spPr>
      </p:pic>
      <p:pic>
        <p:nvPicPr>
          <p:cNvPr id="14" name="PA_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396" y="6288235"/>
            <a:ext cx="6788389" cy="6858000"/>
          </a:xfrm>
          <a:prstGeom prst="rect">
            <a:avLst/>
          </a:prstGeom>
        </p:spPr>
      </p:pic>
      <p:pic>
        <p:nvPicPr>
          <p:cNvPr id="2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0372" y="313773"/>
            <a:ext cx="2551257" cy="2775543"/>
          </a:xfrm>
          <a:prstGeom prst="rect">
            <a:avLst/>
          </a:prstGeom>
        </p:spPr>
      </p:pic>
      <p:sp>
        <p:nvSpPr>
          <p:cNvPr id="3" name="PA_矩形 2"/>
          <p:cNvSpPr/>
          <p:nvPr>
            <p:custDataLst>
              <p:tags r:id="rId4"/>
            </p:custDataLst>
          </p:nvPr>
        </p:nvSpPr>
        <p:spPr>
          <a:xfrm>
            <a:off x="711200" y="3368083"/>
            <a:ext cx="10769600" cy="1069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以内容为轴心的系统设计更主次分明，富有沉浸感，细腻灵动的动画效果让浏览页面变得有趣好玩。</a:t>
            </a:r>
            <a:br>
              <a:rPr lang="zh-CN" altLang="en-US" dirty="0"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</a:b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创新加入智能思维引擎，能自主学习用户操作习惯，根据使用场景提供智能解决方案，打造手机轻智能。</a:t>
            </a:r>
            <a:br>
              <a:rPr lang="zh-CN" altLang="en-US" dirty="0"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</a:b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更强大的平行空间安全模式让用户在多身份多场景下也能切换自如。</a:t>
            </a:r>
            <a:endParaRPr lang="zh-CN" altLang="en-US" dirty="0"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grpSp>
        <p:nvGrpSpPr>
          <p:cNvPr id="19" name="PA_组合 18"/>
          <p:cNvGrpSpPr/>
          <p:nvPr>
            <p:custDataLst>
              <p:tags r:id="rId5"/>
            </p:custDataLst>
          </p:nvPr>
        </p:nvGrpSpPr>
        <p:grpSpPr>
          <a:xfrm>
            <a:off x="2413635" y="4813447"/>
            <a:ext cx="1663700" cy="860066"/>
            <a:chOff x="3345815" y="5033963"/>
            <a:chExt cx="1663700" cy="86006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92880" y="5033963"/>
              <a:ext cx="369570" cy="35401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345815" y="5469297"/>
              <a:ext cx="1663700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rgbClr val="666666"/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全新设计</a:t>
              </a:r>
            </a:p>
          </p:txBody>
        </p:sp>
      </p:grpSp>
      <p:grpSp>
        <p:nvGrpSpPr>
          <p:cNvPr id="20" name="PA_组合 19"/>
          <p:cNvGrpSpPr/>
          <p:nvPr>
            <p:custDataLst>
              <p:tags r:id="rId6"/>
            </p:custDataLst>
          </p:nvPr>
        </p:nvGrpSpPr>
        <p:grpSpPr>
          <a:xfrm>
            <a:off x="4313978" y="4813447"/>
            <a:ext cx="1663700" cy="840510"/>
            <a:chOff x="4707678" y="5033963"/>
            <a:chExt cx="1663700" cy="84051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54743" y="5033963"/>
              <a:ext cx="369570" cy="34290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4707678" y="5469297"/>
              <a:ext cx="1663700" cy="4051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rgbClr val="666666"/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智能思维引擎</a:t>
              </a:r>
            </a:p>
          </p:txBody>
        </p:sp>
      </p:grpSp>
      <p:grpSp>
        <p:nvGrpSpPr>
          <p:cNvPr id="21" name="PA_组合 20"/>
          <p:cNvGrpSpPr/>
          <p:nvPr>
            <p:custDataLst>
              <p:tags r:id="rId7"/>
            </p:custDataLst>
          </p:nvPr>
        </p:nvGrpSpPr>
        <p:grpSpPr>
          <a:xfrm>
            <a:off x="6214321" y="4813447"/>
            <a:ext cx="1663700" cy="840510"/>
            <a:chOff x="6069541" y="5033963"/>
            <a:chExt cx="1663700" cy="8405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16606" y="5033963"/>
              <a:ext cx="369570" cy="333375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6069541" y="5469297"/>
              <a:ext cx="1663700" cy="4051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rgbClr val="666666"/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强大功能</a:t>
              </a:r>
            </a:p>
          </p:txBody>
        </p:sp>
      </p:grpSp>
      <p:grpSp>
        <p:nvGrpSpPr>
          <p:cNvPr id="22" name="PA_组合 21"/>
          <p:cNvGrpSpPr/>
          <p:nvPr>
            <p:custDataLst>
              <p:tags r:id="rId8"/>
            </p:custDataLst>
          </p:nvPr>
        </p:nvGrpSpPr>
        <p:grpSpPr>
          <a:xfrm>
            <a:off x="8114665" y="4813447"/>
            <a:ext cx="1663700" cy="840510"/>
            <a:chOff x="7431405" y="5033963"/>
            <a:chExt cx="1663700" cy="84051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86090" y="5033963"/>
              <a:ext cx="354330" cy="361951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7431405" y="5469297"/>
              <a:ext cx="1663700" cy="4051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rgbClr val="666666"/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安全创新</a:t>
              </a:r>
            </a:p>
          </p:txBody>
        </p:sp>
      </p:grpSp>
      <p:pic>
        <p:nvPicPr>
          <p:cNvPr id="13" name="PA_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3970" y="6113324"/>
            <a:ext cx="6858000" cy="6858000"/>
          </a:xfrm>
          <a:prstGeom prst="rect">
            <a:avLst/>
          </a:prstGeom>
        </p:spPr>
      </p:pic>
      <p:pic>
        <p:nvPicPr>
          <p:cNvPr id="16" name="PA_图片 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4389" y="6307791"/>
            <a:ext cx="283509" cy="283509"/>
          </a:xfrm>
          <a:prstGeom prst="rect">
            <a:avLst/>
          </a:prstGeom>
        </p:spPr>
      </p:pic>
      <p:pic>
        <p:nvPicPr>
          <p:cNvPr id="18" name="PA_图片 1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6345" y="55865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938776"/>
      </p:ext>
    </p:extLst>
  </p:cSld>
  <p:clrMapOvr>
    <a:masterClrMapping/>
  </p:clrMapOvr>
  <p:transition spd="slow" advTm="5500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22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77745" y="473013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通知管理</a:t>
            </a:r>
          </a:p>
        </p:txBody>
      </p:sp>
      <p:sp>
        <p:nvSpPr>
          <p:cNvPr id="3" name="矩形 2"/>
          <p:cNvSpPr/>
          <p:nvPr/>
        </p:nvSpPr>
        <p:spPr>
          <a:xfrm>
            <a:off x="241300" y="1180899"/>
            <a:ext cx="11709400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让你事半功倍，乃管理美学的真理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9455" y="1903299"/>
            <a:ext cx="2628318" cy="5478754"/>
          </a:xfrm>
          <a:prstGeom prst="rect">
            <a:avLst/>
          </a:prstGeom>
        </p:spPr>
      </p:pic>
      <p:pic>
        <p:nvPicPr>
          <p:cNvPr id="8" name="tim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012354" y="2481515"/>
            <a:ext cx="2423388" cy="430470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469840" y="4633866"/>
            <a:ext cx="4148674" cy="1015663"/>
            <a:chOff x="2469840" y="4633866"/>
            <a:chExt cx="4148674" cy="1015663"/>
          </a:xfrm>
        </p:grpSpPr>
        <p:sp>
          <p:nvSpPr>
            <p:cNvPr id="13" name="矩形 12"/>
            <p:cNvSpPr/>
            <p:nvPr/>
          </p:nvSpPr>
          <p:spPr>
            <a:xfrm>
              <a:off x="2989943" y="4633866"/>
              <a:ext cx="362857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通知快捷管理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长按通知内容，即可弹出快捷管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理窗口，一步完成通知管理设置。</a:t>
              </a:r>
            </a:p>
          </p:txBody>
        </p:sp>
        <p:pic>
          <p:nvPicPr>
            <p:cNvPr id="14" name="图形 13" descr="扳手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469840" y="4633866"/>
              <a:ext cx="418071" cy="418071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469840" y="2566251"/>
            <a:ext cx="4148674" cy="1608227"/>
            <a:chOff x="2469840" y="2566251"/>
            <a:chExt cx="4148674" cy="1608227"/>
          </a:xfrm>
        </p:grpSpPr>
        <p:sp>
          <p:nvSpPr>
            <p:cNvPr id="12" name="矩形 11"/>
            <p:cNvSpPr/>
            <p:nvPr/>
          </p:nvSpPr>
          <p:spPr>
            <a:xfrm>
              <a:off x="2989943" y="2567884"/>
              <a:ext cx="3628571" cy="1606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通知智能收纳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自动识别应用推送的通知重要程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度，将重要性较低的推送转移到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通知栏右上的收纳盒中，还手机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一片清净。</a:t>
              </a:r>
            </a:p>
          </p:txBody>
        </p:sp>
        <p:pic>
          <p:nvPicPr>
            <p:cNvPr id="15" name="图形 14" descr="日历"/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469840" y="2566251"/>
              <a:ext cx="458324" cy="458324"/>
            </a:xfrm>
            <a:prstGeom prst="rect">
              <a:avLst/>
            </a:prstGeom>
          </p:spPr>
        </p:pic>
      </p:grpSp>
      <p:pic>
        <p:nvPicPr>
          <p:cNvPr id="18" name="informManeg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012354" y="2481515"/>
            <a:ext cx="2423388" cy="4304702"/>
          </a:xfrm>
          <a:prstGeom prst="rect">
            <a:avLst/>
          </a:prstGeom>
        </p:spPr>
      </p:pic>
      <p:pic>
        <p:nvPicPr>
          <p:cNvPr id="19" name="informTakeIn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012354" y="2481515"/>
            <a:ext cx="2423388" cy="430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276344"/>
      </p:ext>
    </p:extLst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6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348" r="11348"/>
          <a:stretch/>
        </p:blipFill>
        <p:spPr>
          <a:xfrm>
            <a:off x="0" y="399143"/>
            <a:ext cx="12192000" cy="6059714"/>
          </a:xfrm>
          <a:prstGeom prst="rect">
            <a:avLst/>
          </a:prstGeom>
        </p:spPr>
      </p:pic>
      <p:pic>
        <p:nvPicPr>
          <p:cNvPr id="1026" name="Picture 2" descr="http://www.res.flyme.cn/resources/flymeos/v3/flyme6/images/function/function_input_method_phone.png?v=d863b6512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0684" y="3077028"/>
            <a:ext cx="2232170" cy="433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res.flyme.cn/resources/flymeos/v3/flyme6/images/function/function_input_phone_img1.png?v=3cd118052a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9455" y="3515175"/>
            <a:ext cx="1894629" cy="3368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234226" y="473013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输入法</a:t>
            </a:r>
          </a:p>
        </p:txBody>
      </p:sp>
      <p:sp>
        <p:nvSpPr>
          <p:cNvPr id="4" name="矩形 3"/>
          <p:cNvSpPr/>
          <p:nvPr/>
        </p:nvSpPr>
        <p:spPr>
          <a:xfrm>
            <a:off x="3541486" y="1180899"/>
            <a:ext cx="510902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一气呵成打字如飞的流畅体验。</a:t>
            </a:r>
          </a:p>
        </p:txBody>
      </p:sp>
      <p:sp>
        <p:nvSpPr>
          <p:cNvPr id="6" name="矩形 5"/>
          <p:cNvSpPr/>
          <p:nvPr/>
        </p:nvSpPr>
        <p:spPr>
          <a:xfrm>
            <a:off x="442698" y="2115675"/>
            <a:ext cx="344402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键步如飞，联想你所想。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强大的词条联想功能，让你无需切换即可享受到行云流水般的输入体验。</a:t>
            </a:r>
          </a:p>
        </p:txBody>
      </p:sp>
      <p:sp>
        <p:nvSpPr>
          <p:cNvPr id="7" name="矩形 6"/>
          <p:cNvSpPr/>
          <p:nvPr/>
        </p:nvSpPr>
        <p:spPr>
          <a:xfrm>
            <a:off x="408935" y="1713555"/>
            <a:ext cx="3511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超级混输</a:t>
            </a:r>
          </a:p>
        </p:txBody>
      </p:sp>
      <p:sp>
        <p:nvSpPr>
          <p:cNvPr id="9" name="矩形 8"/>
          <p:cNvSpPr/>
          <p:nvPr/>
        </p:nvSpPr>
        <p:spPr>
          <a:xfrm>
            <a:off x="4063317" y="2115675"/>
            <a:ext cx="403565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能听会纠错，体验声音输入的轻松感和便利性。语音识别更胜以往，声音转换文字神同步，更快、更准确地组织文本消息。</a:t>
            </a:r>
          </a:p>
        </p:txBody>
      </p:sp>
      <p:sp>
        <p:nvSpPr>
          <p:cNvPr id="10" name="矩形 9"/>
          <p:cNvSpPr/>
          <p:nvPr/>
        </p:nvSpPr>
        <p:spPr>
          <a:xfrm>
            <a:off x="4325369" y="1713555"/>
            <a:ext cx="3511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语音识别</a:t>
            </a:r>
          </a:p>
        </p:txBody>
      </p:sp>
      <p:pic>
        <p:nvPicPr>
          <p:cNvPr id="8" name="Picture 2" descr="http://www.res.flyme.cn/resources/flymeos/v3/flyme6/images/function/function_input_method_phone.png?v=d863b6512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9916" y="3077028"/>
            <a:ext cx="2232170" cy="433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res.flyme.cn/resources/flymeos/v3/flyme6/images/function/function_input_method_phone.png?v=d863b6512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9147" y="3077028"/>
            <a:ext cx="2232170" cy="433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8558582" y="2115675"/>
            <a:ext cx="287799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简单易用，轻松秒回。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个性化语言的专属定制，轻松收藏随时发送。</a:t>
            </a:r>
          </a:p>
        </p:txBody>
      </p:sp>
      <p:sp>
        <p:nvSpPr>
          <p:cNvPr id="13" name="矩形 12"/>
          <p:cNvSpPr/>
          <p:nvPr/>
        </p:nvSpPr>
        <p:spPr>
          <a:xfrm>
            <a:off x="8241803" y="1713555"/>
            <a:ext cx="3511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快捷短语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9702" y="3515175"/>
            <a:ext cx="1894629" cy="336822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8934" y="3515175"/>
            <a:ext cx="1894629" cy="3368229"/>
          </a:xfrm>
          <a:prstGeom prst="rect">
            <a:avLst/>
          </a:prstGeom>
        </p:spPr>
      </p:pic>
      <p:pic>
        <p:nvPicPr>
          <p:cNvPr id="17" name="voic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159702" y="3515175"/>
            <a:ext cx="1894629" cy="3368229"/>
          </a:xfrm>
          <a:prstGeom prst="rect">
            <a:avLst/>
          </a:prstGeom>
        </p:spPr>
      </p:pic>
      <p:pic>
        <p:nvPicPr>
          <p:cNvPr id="18" name="shortcut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078934" y="3515175"/>
            <a:ext cx="1894629" cy="3375175"/>
          </a:xfrm>
          <a:prstGeom prst="rect">
            <a:avLst/>
          </a:prstGeom>
        </p:spPr>
      </p:pic>
      <p:pic>
        <p:nvPicPr>
          <p:cNvPr id="20" name="mixed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29455" y="3515175"/>
            <a:ext cx="1894629" cy="337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259642"/>
      </p:ext>
    </p:extLst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3295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纤黑简体" panose="02000000000000000000" pitchFamily="2" charset="-122"/>
              <a:ea typeface="方正兰亭纤黑简体" panose="02000000000000000000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862" y="800928"/>
            <a:ext cx="2521528" cy="5256144"/>
          </a:xfrm>
          <a:prstGeom prst="rect">
            <a:avLst/>
          </a:prstGeom>
        </p:spPr>
      </p:pic>
      <p:pic>
        <p:nvPicPr>
          <p:cNvPr id="3" name="multitask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20504" y="1348226"/>
            <a:ext cx="2325349" cy="41305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72000" y="2669693"/>
            <a:ext cx="750223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横向显示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 |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7A9BB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界面内容更完整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一键关闭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|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7A9BB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单手即可清理后台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下拉卡片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|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7A9BB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锁定、模糊、分屏，功能更丰富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上划卡片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|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7A9BB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快速关闭对应任务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内存显示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|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7A9BB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卡片下方显示内存占用量，可根据占用内存量选择是否删除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999CB0"/>
              </a:solidFill>
              <a:effectLst/>
              <a:uLnTx/>
              <a:uFillTx/>
              <a:latin typeface="方正兰亭纤黑简体" panose="02000000000000000000" pitchFamily="2" charset="-122"/>
              <a:ea typeface="方正兰亭纤黑简体" panose="02000000000000000000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0" y="1954419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FONT"/>
                <a:ea typeface="方正兰亭纤黑简体" panose="02000000000000000000" pitchFamily="2" charset="-122"/>
                <a:cs typeface="+mn-cs"/>
              </a:rPr>
              <a:t>全新多任务管理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572000" y="4657155"/>
            <a:ext cx="900120" cy="424732"/>
            <a:chOff x="6143935" y="3469957"/>
            <a:chExt cx="900120" cy="424732"/>
          </a:xfrm>
        </p:grpSpPr>
        <p:sp>
          <p:nvSpPr>
            <p:cNvPr id="10" name="矩形 9"/>
            <p:cNvSpPr/>
            <p:nvPr/>
          </p:nvSpPr>
          <p:spPr>
            <a:xfrm>
              <a:off x="6143935" y="3469957"/>
              <a:ext cx="900120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播放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817008" y="3575535"/>
              <a:ext cx="227047" cy="224500"/>
              <a:chOff x="1153171" y="2920429"/>
              <a:chExt cx="924766" cy="91440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153171" y="2920429"/>
                <a:ext cx="914400" cy="9144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pic>
            <p:nvPicPr>
              <p:cNvPr id="13" name="图形 12" descr="播放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360699" y="3019009"/>
                <a:ext cx="717238" cy="71723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3357876"/>
      </p:ext>
    </p:extLst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DD4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纤黑简体" panose="02000000000000000000" pitchFamily="2" charset="-122"/>
              <a:ea typeface="方正兰亭纤黑简体" panose="02000000000000000000" pitchFamily="2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8905" y="4172407"/>
            <a:ext cx="5511971" cy="437441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22796" y="4105999"/>
            <a:ext cx="5612355" cy="44540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751" y="3607775"/>
            <a:ext cx="6295610" cy="496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388" y="3595654"/>
            <a:ext cx="6307133" cy="49759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44882" y="775624"/>
            <a:ext cx="75022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56E26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倾我所能，呈现极致。</a:t>
            </a:r>
            <a:b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56E26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</a:b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56E26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超过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56E26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90%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56E26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识别率，降低抖动带来的影响。</a:t>
            </a:r>
            <a:b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56E26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</a:b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56E26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当按下快门那一刻，系统会自动拍摄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56E26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N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56E26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张照片并通过算法从中选取最清晰的照片输出。</a:t>
            </a:r>
            <a:b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56E26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</a:b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56E26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完美画面成像，背后大有内涵。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999CB0"/>
              </a:solidFill>
              <a:effectLst/>
              <a:uLnTx/>
              <a:uFillTx/>
              <a:latin typeface="方正兰亭纤黑简体" panose="02000000000000000000" pitchFamily="2" charset="-122"/>
              <a:ea typeface="方正兰亭纤黑简体" panose="02000000000000000000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43144" y="190849"/>
            <a:ext cx="33057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HYFONT"/>
                <a:ea typeface="方正兰亭纤黑简体" panose="02000000000000000000" pitchFamily="2" charset="-122"/>
              </a:rPr>
              <a:t>强大的 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HYFONT"/>
                <a:ea typeface="方正兰亭纤黑简体" panose="02000000000000000000" pitchFamily="2" charset="-122"/>
              </a:rPr>
              <a:t>N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HYFONT"/>
                <a:ea typeface="方正兰亭纤黑简体" panose="02000000000000000000" pitchFamily="2" charset="-122"/>
              </a:rPr>
              <a:t>选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HYFONT"/>
                <a:ea typeface="方正兰亭纤黑简体" panose="02000000000000000000" pitchFamily="2" charset="-122"/>
              </a:rPr>
              <a:t>1 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HYFONT"/>
                <a:ea typeface="方正兰亭纤黑简体" panose="02000000000000000000" pitchFamily="2" charset="-122"/>
              </a:rPr>
              <a:t>算法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HYFONT"/>
              <a:ea typeface="方正兰亭纤黑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0320" y="3028576"/>
            <a:ext cx="7071360" cy="5541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862874"/>
      </p:ext>
    </p:extLst>
  </p:cSld>
  <p:clrMapOvr>
    <a:masterClrMapping/>
  </p:clrMapOvr>
  <p:transition spd="slow" advTm="5500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C7C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纤黑简体" panose="02000000000000000000" pitchFamily="2" charset="-122"/>
              <a:ea typeface="方正兰亭纤黑简体" panose="02000000000000000000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13676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5235" y="0"/>
            <a:ext cx="41367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2513" y="2123744"/>
            <a:ext cx="4775794" cy="721568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63110" y="3977263"/>
            <a:ext cx="61632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拍的漂亮，美的自信。</a:t>
            </a:r>
            <a:b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</a:b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全新的智能美颜算法，与业内知名的美颜算法</a:t>
            </a:r>
            <a:b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</a:b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供应商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Arcsoft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合作，带来浑然天成的效果，为颜值加分。</a:t>
            </a:r>
            <a:b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</a:b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更有高级美颜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实时美妆模式，</a:t>
            </a:r>
            <a:b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</a:b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针对美白、瘦脸、妆容等进行细致调节，</a:t>
            </a:r>
            <a:b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</a:b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想怎么美就怎么美。</a:t>
            </a:r>
          </a:p>
        </p:txBody>
      </p:sp>
      <p:sp>
        <p:nvSpPr>
          <p:cNvPr id="9" name="矩形 8"/>
          <p:cNvSpPr/>
          <p:nvPr/>
        </p:nvSpPr>
        <p:spPr>
          <a:xfrm>
            <a:off x="863110" y="339248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FONT"/>
                <a:ea typeface="方正兰亭纤黑简体" panose="02000000000000000000" pitchFamily="2" charset="-122"/>
                <a:cs typeface="+mn-cs"/>
              </a:rPr>
              <a:t>美颜美妆</a:t>
            </a:r>
          </a:p>
        </p:txBody>
      </p:sp>
    </p:spTree>
    <p:extLst>
      <p:ext uri="{BB962C8B-B14F-4D97-AF65-F5344CB8AC3E}">
        <p14:creationId xmlns:p14="http://schemas.microsoft.com/office/powerpoint/2010/main" val="3001673799"/>
      </p:ext>
    </p:extLst>
  </p:cSld>
  <p:clrMapOvr>
    <a:masterClrMapping/>
  </p:clrMapOvr>
  <p:transition spd="slow" advTm="5500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C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纤黑简体" panose="02000000000000000000" pitchFamily="2" charset="-122"/>
              <a:ea typeface="方正兰亭纤黑简体" panose="02000000000000000000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12191998" cy="61674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0210" y="2716374"/>
            <a:ext cx="8831580" cy="42299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44882" y="937985"/>
            <a:ext cx="750223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随手一拍，好照片信手拈来，精彩瞬间怎能错过。</a:t>
            </a:r>
            <a:b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</a:b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零延时相机以更快的启动速度、拍照速度、对焦速度、成像速度，</a:t>
            </a:r>
            <a:b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</a:b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让你随心捕捉世界的美好瞬间。</a:t>
            </a:r>
            <a:b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</a:b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体验拍照的「快」乐，就是如此简单。</a:t>
            </a:r>
          </a:p>
        </p:txBody>
      </p:sp>
      <p:sp>
        <p:nvSpPr>
          <p:cNvPr id="6" name="矩形 5"/>
          <p:cNvSpPr/>
          <p:nvPr/>
        </p:nvSpPr>
        <p:spPr>
          <a:xfrm>
            <a:off x="4977745" y="322205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FONT"/>
                <a:ea typeface="方正兰亭纤黑简体" panose="02000000000000000000" pitchFamily="2" charset="-122"/>
                <a:cs typeface="+mn-cs"/>
              </a:rPr>
              <a:t>零延时相机</a:t>
            </a:r>
          </a:p>
        </p:txBody>
      </p:sp>
    </p:spTree>
    <p:extLst>
      <p:ext uri="{BB962C8B-B14F-4D97-AF65-F5344CB8AC3E}">
        <p14:creationId xmlns:p14="http://schemas.microsoft.com/office/powerpoint/2010/main" val="710513216"/>
      </p:ext>
    </p:extLst>
  </p:cSld>
  <p:clrMapOvr>
    <a:masterClrMapping/>
  </p:clrMapOvr>
  <p:transition spd="slow" advTm="5500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C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纤黑简体" panose="02000000000000000000" pitchFamily="2" charset="-122"/>
              <a:ea typeface="方正兰亭纤黑简体" panose="02000000000000000000" pitchFamily="2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1280" y="1462989"/>
            <a:ext cx="6858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937985"/>
            <a:ext cx="121920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多方位守护，安全更到位。从使用场景全面入手，针对上网、支付、通讯等角度升级安全策略，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实时更新安全数据库，从根本上保证手机安全。</a:t>
            </a:r>
          </a:p>
        </p:txBody>
      </p:sp>
      <p:sp>
        <p:nvSpPr>
          <p:cNvPr id="5" name="矩形 4"/>
          <p:cNvSpPr/>
          <p:nvPr/>
        </p:nvSpPr>
        <p:spPr>
          <a:xfrm>
            <a:off x="5182930" y="32220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FONT"/>
                <a:ea typeface="方正兰亭纤黑简体" panose="02000000000000000000" pitchFamily="2" charset="-122"/>
                <a:cs typeface="+mn-cs"/>
              </a:rPr>
              <a:t>安全创新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196" y="3107007"/>
            <a:ext cx="3851804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63110" y="3691782"/>
            <a:ext cx="556817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升级浏览器安全网址数据库，全面自动甄别网站情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兰亭纤黑简体" panose="02000000000000000000" pitchFamily="2" charset="-122"/>
              <a:ea typeface="方正兰亭纤黑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况，对安全网站进行标示，对存在安全隐患的网站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兰亭纤黑简体" panose="02000000000000000000" pitchFamily="2" charset="-122"/>
              <a:ea typeface="方正兰亭纤黑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进行警告提示，从根本上保证上网安全。</a:t>
            </a:r>
          </a:p>
        </p:txBody>
      </p:sp>
      <p:sp>
        <p:nvSpPr>
          <p:cNvPr id="9" name="矩形 8"/>
          <p:cNvSpPr/>
          <p:nvPr/>
        </p:nvSpPr>
        <p:spPr>
          <a:xfrm>
            <a:off x="863110" y="310700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FONT"/>
                <a:ea typeface="方正兰亭纤黑简体" panose="02000000000000000000" pitchFamily="2" charset="-122"/>
                <a:cs typeface="+mn-cs"/>
              </a:rPr>
              <a:t>网页安全保证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3383323" y="3959691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317491"/>
      </p:ext>
    </p:extLst>
  </p:cSld>
  <p:clrMapOvr>
    <a:masterClrMapping/>
  </p:clrMapOvr>
  <p:transition spd="slow" advTm="5500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C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纤黑简体" panose="02000000000000000000" pitchFamily="2" charset="-122"/>
              <a:ea typeface="方正兰亭纤黑简体" panose="02000000000000000000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8697" y="2593131"/>
            <a:ext cx="5935579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2363" y="4366985"/>
            <a:ext cx="5935579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917" y="1376807"/>
            <a:ext cx="3581979" cy="633094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372363" y="2832117"/>
            <a:ext cx="556817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云端智能设置高安全级别应用，自动识别并即时启动安全防护。控制其他应用权限，禁止支付页面被覆盖，禁止第三方应用读取短信验证码，切换成系统安全输入法等策略结合，全程充分保证支付安全。</a:t>
            </a:r>
          </a:p>
        </p:txBody>
      </p:sp>
      <p:sp>
        <p:nvSpPr>
          <p:cNvPr id="11" name="矩形 10"/>
          <p:cNvSpPr/>
          <p:nvPr/>
        </p:nvSpPr>
        <p:spPr>
          <a:xfrm>
            <a:off x="5372363" y="224734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FONT"/>
                <a:ea typeface="方正兰亭纤黑简体" panose="02000000000000000000" pitchFamily="2" charset="-122"/>
                <a:cs typeface="+mn-cs"/>
              </a:rPr>
              <a:t>支付安全防护</a:t>
            </a:r>
          </a:p>
        </p:txBody>
      </p:sp>
    </p:spTree>
    <p:extLst>
      <p:ext uri="{BB962C8B-B14F-4D97-AF65-F5344CB8AC3E}">
        <p14:creationId xmlns:p14="http://schemas.microsoft.com/office/powerpoint/2010/main" val="2367940505"/>
      </p:ext>
    </p:extLst>
  </p:cSld>
  <p:clrMapOvr>
    <a:masterClrMapping/>
  </p:clrMapOvr>
  <p:transition spd="slow" advTm="5500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73" r="14227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3940" y="2650121"/>
            <a:ext cx="1557760" cy="15577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9794" y="2939428"/>
            <a:ext cx="61164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芯片级伪基站识别技术，从根本上阻隔手机与伪基站的联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系，接入伪基站演进大数据系统，不断更新、增强防护服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务。独家技术开源共享，将与各手机厂商及有关部门携手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合作，彻底消除伪基站的骚扰、诈骗，从源头保证手机安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纤黑简体" panose="02000000000000000000" pitchFamily="2" charset="-122"/>
                <a:ea typeface="方正兰亭纤黑简体" panose="02000000000000000000" pitchFamily="2" charset="-122"/>
                <a:cs typeface="+mn-cs"/>
              </a:rPr>
              <a:t>全。</a:t>
            </a:r>
          </a:p>
        </p:txBody>
      </p:sp>
      <p:sp>
        <p:nvSpPr>
          <p:cNvPr id="7" name="矩形 6"/>
          <p:cNvSpPr/>
          <p:nvPr/>
        </p:nvSpPr>
        <p:spPr>
          <a:xfrm>
            <a:off x="329794" y="235465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FONT"/>
                <a:ea typeface="方正兰亭纤黑简体" panose="02000000000000000000" pitchFamily="2" charset="-122"/>
                <a:cs typeface="+mn-cs"/>
              </a:rPr>
              <a:t>伪基站防御系统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3940" y="2650121"/>
            <a:ext cx="1557760" cy="15577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3940" y="2650121"/>
            <a:ext cx="1557760" cy="15577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3469" y="3032144"/>
            <a:ext cx="48387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89510"/>
      </p:ext>
    </p:extLst>
  </p:cSld>
  <p:clrMapOvr>
    <a:masterClrMapping/>
  </p:clrMapOvr>
  <p:transition spd="slow" advTm="5500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V="1">
            <a:off x="1150" y="0"/>
            <a:ext cx="12190850" cy="6858000"/>
          </a:xfrm>
          <a:prstGeom prst="rect">
            <a:avLst/>
          </a:prstGeom>
          <a:gradFill flip="none" rotWithShape="1">
            <a:gsLst>
              <a:gs pos="0">
                <a:srgbClr val="E1E1E5"/>
              </a:gs>
              <a:gs pos="4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019" y="-1455098"/>
            <a:ext cx="6162675" cy="11144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4200" y="4036145"/>
            <a:ext cx="11023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198DED"/>
                </a:solidFill>
                <a:effectLst>
                  <a:outerShdw blurRad="127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T</a:t>
            </a:r>
            <a:r>
              <a:rPr lang="en-US" altLang="zh-CN" sz="6600" dirty="0">
                <a:solidFill>
                  <a:srgbClr val="FFBE26"/>
                </a:solidFill>
                <a:effectLst>
                  <a:outerShdw blurRad="127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H</a:t>
            </a:r>
            <a:r>
              <a:rPr lang="en-US" altLang="zh-CN" sz="6600" dirty="0">
                <a:solidFill>
                  <a:srgbClr val="D33A2A"/>
                </a:solidFill>
                <a:effectLst>
                  <a:outerShdw blurRad="127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A</a:t>
            </a:r>
            <a:r>
              <a:rPr lang="en-US" altLang="zh-CN" sz="6600" dirty="0">
                <a:solidFill>
                  <a:srgbClr val="F12528"/>
                </a:solidFill>
                <a:effectLst>
                  <a:outerShdw blurRad="127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N</a:t>
            </a:r>
            <a:r>
              <a:rPr lang="en-US" altLang="zh-CN" sz="6600" dirty="0">
                <a:solidFill>
                  <a:srgbClr val="3BC06B"/>
                </a:solidFill>
                <a:effectLst>
                  <a:outerShdw blurRad="127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S</a:t>
            </a:r>
            <a:r>
              <a:rPr lang="en-US" altLang="zh-CN" sz="6600" dirty="0">
                <a:effectLst>
                  <a:outerShdw blurRad="127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 </a:t>
            </a:r>
            <a:r>
              <a:rPr lang="en-US" altLang="zh-CN" sz="6600" dirty="0">
                <a:solidFill>
                  <a:srgbClr val="04C0CF"/>
                </a:solidFill>
                <a:effectLst>
                  <a:outerShdw blurRad="127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F</a:t>
            </a:r>
            <a:r>
              <a:rPr lang="en-US" altLang="zh-CN" sz="6600" dirty="0">
                <a:solidFill>
                  <a:srgbClr val="FC5B23"/>
                </a:solidFill>
                <a:effectLst>
                  <a:outerShdw blurRad="127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O</a:t>
            </a:r>
            <a:r>
              <a:rPr lang="en-US" altLang="zh-CN" sz="6600" dirty="0">
                <a:solidFill>
                  <a:srgbClr val="198DED"/>
                </a:solidFill>
                <a:effectLst>
                  <a:outerShdw blurRad="127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R</a:t>
            </a:r>
            <a:r>
              <a:rPr lang="en-US" altLang="zh-CN" sz="6600" dirty="0">
                <a:effectLst>
                  <a:outerShdw blurRad="127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 </a:t>
            </a:r>
            <a:r>
              <a:rPr lang="en-US" altLang="zh-CN" sz="6600" dirty="0">
                <a:solidFill>
                  <a:srgbClr val="FFBE26"/>
                </a:solidFill>
                <a:effectLst>
                  <a:outerShdw blurRad="127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Y</a:t>
            </a:r>
            <a:r>
              <a:rPr lang="en-US" altLang="zh-CN" sz="6600" dirty="0">
                <a:solidFill>
                  <a:srgbClr val="D33A2A"/>
                </a:solidFill>
                <a:effectLst>
                  <a:outerShdw blurRad="127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O</a:t>
            </a:r>
            <a:r>
              <a:rPr lang="en-US" altLang="zh-CN" sz="6600" dirty="0">
                <a:solidFill>
                  <a:srgbClr val="3BC06B"/>
                </a:solidFill>
                <a:effectLst>
                  <a:outerShdw blurRad="127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U</a:t>
            </a:r>
            <a:endParaRPr lang="zh-CN" altLang="en-US" sz="6600" dirty="0">
              <a:solidFill>
                <a:srgbClr val="3BC06B"/>
              </a:solidFill>
              <a:effectLst>
                <a:outerShdw blurRad="12700" dist="38100" dir="2700000" algn="tl">
                  <a:srgbClr val="000000">
                    <a:alpha val="43137"/>
                  </a:srgbClr>
                </a:outerShdw>
              </a:effectLst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0969" y="2110472"/>
            <a:ext cx="1770063" cy="192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10772"/>
      </p:ext>
    </p:extLst>
  </p:cSld>
  <p:clrMapOvr>
    <a:masterClrMapping/>
  </p:clrMapOvr>
  <p:transition spd="slow" advTm="55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150" y="0"/>
            <a:ext cx="12190850" cy="6858000"/>
          </a:xfrm>
          <a:prstGeom prst="rect">
            <a:avLst/>
          </a:prstGeom>
          <a:gradFill flip="none" rotWithShape="1">
            <a:gsLst>
              <a:gs pos="0">
                <a:srgbClr val="E1E1E5"/>
              </a:gs>
              <a:gs pos="4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5240"/>
            <a:ext cx="12192000" cy="30327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20215"/>
            <a:ext cx="12192000" cy="30365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490706" y="425841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设计</a:t>
            </a:r>
          </a:p>
        </p:txBody>
      </p:sp>
      <p:sp>
        <p:nvSpPr>
          <p:cNvPr id="3" name="矩形 2"/>
          <p:cNvSpPr/>
          <p:nvPr/>
        </p:nvSpPr>
        <p:spPr>
          <a:xfrm>
            <a:off x="261257" y="1367833"/>
            <a:ext cx="11669486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优秀的内容是系统的灵魂所在。我们打破常规，以更直接的方式设计内容本身。设计，即为内容，内容便是设计。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全新的 </a:t>
            </a:r>
            <a:r>
              <a:rPr lang="en-US" altLang="zh-CN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Flyme 6 </a:t>
            </a: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，使两者得以巧妙结合，在专注内容的同时获得美妙的视觉体验，迸发前所未有的精彩。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这就是 </a:t>
            </a:r>
            <a:r>
              <a:rPr lang="en-US" altLang="zh-CN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Content Design</a:t>
            </a: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。</a:t>
            </a:r>
            <a:endParaRPr lang="zh-CN" altLang="en-US" dirty="0"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5881" y="2905905"/>
            <a:ext cx="1619990" cy="34642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3632" y="2834175"/>
            <a:ext cx="1850666" cy="4023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3198" y="2834175"/>
            <a:ext cx="1845171" cy="35360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6130" y="2905905"/>
            <a:ext cx="1378570" cy="330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89046"/>
      </p:ext>
    </p:extLst>
  </p:cSld>
  <p:clrMapOvr>
    <a:masterClrMapping/>
  </p:clrMapOvr>
  <p:transition spd="slow" advTm="55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19DCED"/>
              </a:gs>
              <a:gs pos="100000">
                <a:srgbClr val="198FED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BE26"/>
              </a:gs>
              <a:gs pos="100000">
                <a:srgbClr val="FC5B23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AA64D"/>
              </a:gs>
              <a:gs pos="100000">
                <a:srgbClr val="E7454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E913C"/>
              </a:gs>
              <a:gs pos="100000">
                <a:srgbClr val="EE4C5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BDB64"/>
              </a:gs>
              <a:gs pos="100000">
                <a:srgbClr val="52C57A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39DBAC"/>
              </a:gs>
              <a:gs pos="100000">
                <a:srgbClr val="05C1CE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B312"/>
              </a:gs>
              <a:gs pos="100000">
                <a:srgbClr val="FD6F2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1350" y="1817391"/>
            <a:ext cx="5200650" cy="94927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56" y="4091446"/>
            <a:ext cx="2881419" cy="5210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0357" y="2176245"/>
            <a:ext cx="58272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鲜亮与通透，与年轻对味</a:t>
            </a:r>
          </a:p>
        </p:txBody>
      </p:sp>
      <p:sp>
        <p:nvSpPr>
          <p:cNvPr id="5" name="矩形 4"/>
          <p:cNvSpPr/>
          <p:nvPr/>
        </p:nvSpPr>
        <p:spPr>
          <a:xfrm>
            <a:off x="680357" y="3118237"/>
            <a:ext cx="686618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激进是年轻的旗帜，我们大胆使用了极其鲜亮的高饱和色彩，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彰显年轻的干脆利落。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19" y="4190686"/>
            <a:ext cx="322581" cy="32258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507404"/>
            <a:ext cx="3528759" cy="58000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507404"/>
            <a:ext cx="3528759" cy="58000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507404"/>
            <a:ext cx="3528759" cy="580000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507404"/>
            <a:ext cx="3528759" cy="580000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507404"/>
            <a:ext cx="3528759" cy="580000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507404"/>
            <a:ext cx="3528759" cy="58000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507404"/>
            <a:ext cx="3528759" cy="580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414878"/>
      </p:ext>
    </p:extLst>
  </p:cSld>
  <p:clrMapOvr>
    <a:masterClrMapping/>
  </p:clrMapOvr>
  <p:transition spd="slow" advTm="55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E7F3F9"/>
              </a:gs>
              <a:gs pos="100000">
                <a:srgbClr val="E7F3F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0957" y="2311447"/>
            <a:ext cx="3713843" cy="54096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82382" y="279308"/>
            <a:ext cx="58272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感性的背后是理性的严谨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987194"/>
            <a:ext cx="121920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适合眼睛阅读的文字框架，得益于精确如数学公式一样的参数在背后调控。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点与线优雅地被整理于几何网格中，主次分明，段落清晰。无论瞬时易读，抑或长时间沉浸阅读，都能获得最佳体验。</a:t>
            </a:r>
          </a:p>
        </p:txBody>
      </p:sp>
      <p:sp>
        <p:nvSpPr>
          <p:cNvPr id="5" name="矩形 4"/>
          <p:cNvSpPr/>
          <p:nvPr/>
        </p:nvSpPr>
        <p:spPr>
          <a:xfrm>
            <a:off x="5676900" y="4178427"/>
            <a:ext cx="394335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调节字体新字重， 标题文本有区分。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阅读层次变丰富， 主次分明更便捷。</a:t>
            </a:r>
          </a:p>
        </p:txBody>
      </p:sp>
      <p:sp>
        <p:nvSpPr>
          <p:cNvPr id="6" name="矩形 5"/>
          <p:cNvSpPr/>
          <p:nvPr/>
        </p:nvSpPr>
        <p:spPr>
          <a:xfrm>
            <a:off x="5676900" y="3470541"/>
            <a:ext cx="39433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新字重 新阅读</a:t>
            </a:r>
          </a:p>
        </p:txBody>
      </p:sp>
    </p:spTree>
    <p:extLst>
      <p:ext uri="{BB962C8B-B14F-4D97-AF65-F5344CB8AC3E}">
        <p14:creationId xmlns:p14="http://schemas.microsoft.com/office/powerpoint/2010/main" val="1542198335"/>
      </p:ext>
    </p:extLst>
  </p:cSld>
  <p:clrMapOvr>
    <a:masterClrMapping/>
  </p:clrMapOvr>
  <p:transition spd="slow" advTm="55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9F2E7"/>
              </a:gs>
              <a:gs pos="100000">
                <a:srgbClr val="F9F2E7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5173" y="2033086"/>
            <a:ext cx="3780463" cy="53183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2600" y="3492635"/>
            <a:ext cx="394335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拉大主次间距，突出重点。</a:t>
            </a:r>
            <a:b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</a:b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去除多余分割，化繁为简。</a:t>
            </a:r>
          </a:p>
        </p:txBody>
      </p:sp>
      <p:sp>
        <p:nvSpPr>
          <p:cNvPr id="4" name="矩形 3"/>
          <p:cNvSpPr/>
          <p:nvPr/>
        </p:nvSpPr>
        <p:spPr>
          <a:xfrm>
            <a:off x="2252436" y="2784749"/>
            <a:ext cx="29436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间距更透气</a:t>
            </a:r>
          </a:p>
        </p:txBody>
      </p:sp>
    </p:spTree>
    <p:extLst>
      <p:ext uri="{BB962C8B-B14F-4D97-AF65-F5344CB8AC3E}">
        <p14:creationId xmlns:p14="http://schemas.microsoft.com/office/powerpoint/2010/main" val="4253478191"/>
      </p:ext>
    </p:extLst>
  </p:cSld>
  <p:clrMapOvr>
    <a:masterClrMapping/>
  </p:clrMapOvr>
  <p:transition spd="slow" advTm="55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95343" y="209941"/>
            <a:ext cx="48013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内容与设计的协奏曲</a:t>
            </a:r>
          </a:p>
        </p:txBody>
      </p:sp>
      <p:sp>
        <p:nvSpPr>
          <p:cNvPr id="3" name="矩形 2"/>
          <p:cNvSpPr/>
          <p:nvPr/>
        </p:nvSpPr>
        <p:spPr>
          <a:xfrm>
            <a:off x="1671376" y="917827"/>
            <a:ext cx="884924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全新的动视系统，使内容的展现有了更丰富的表现形式，化腐朽为神奇，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动动手指，你会发现，图文浏览竟如此妙趣横生。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584551" y="1674958"/>
            <a:ext cx="3498836" cy="5023794"/>
          </a:xfrm>
          <a:prstGeom prst="rect">
            <a:avLst/>
          </a:prstGeom>
          <a:solidFill>
            <a:srgbClr val="DDF4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7349" y="1857974"/>
            <a:ext cx="1893240" cy="394647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306986" y="6001173"/>
            <a:ext cx="20608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多任务管理模式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843351" y="6352438"/>
            <a:ext cx="749006" cy="313932"/>
            <a:chOff x="5657840" y="6204830"/>
            <a:chExt cx="749006" cy="313932"/>
          </a:xfrm>
        </p:grpSpPr>
        <p:sp>
          <p:nvSpPr>
            <p:cNvPr id="22" name="矩形 21"/>
            <p:cNvSpPr/>
            <p:nvPr/>
          </p:nvSpPr>
          <p:spPr>
            <a:xfrm>
              <a:off x="5657840" y="6204830"/>
              <a:ext cx="578573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播放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179799" y="6247016"/>
              <a:ext cx="227047" cy="224500"/>
              <a:chOff x="1153171" y="2920429"/>
              <a:chExt cx="924766" cy="91440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153171" y="2920429"/>
                <a:ext cx="914400" cy="9144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1" name="图形 20" descr="播放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360699" y="3019009"/>
                <a:ext cx="717238" cy="717236"/>
              </a:xfrm>
              <a:prstGeom prst="rect">
                <a:avLst/>
              </a:prstGeom>
            </p:spPr>
          </p:pic>
        </p:grpSp>
      </p:grpSp>
      <p:pic>
        <p:nvPicPr>
          <p:cNvPr id="26" name="multitas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443317" y="2274476"/>
            <a:ext cx="1782872" cy="3178707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6429829" y="1674958"/>
            <a:ext cx="3498836" cy="5023794"/>
          </a:xfrm>
          <a:prstGeom prst="rect">
            <a:avLst/>
          </a:prstGeom>
          <a:solidFill>
            <a:srgbClr val="FFFED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361" y="1857974"/>
            <a:ext cx="1893240" cy="3946474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6981562" y="6001173"/>
            <a:ext cx="20608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动态天气背景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7517927" y="6352438"/>
            <a:ext cx="749006" cy="313932"/>
            <a:chOff x="5657840" y="6204830"/>
            <a:chExt cx="749006" cy="313932"/>
          </a:xfrm>
        </p:grpSpPr>
        <p:sp>
          <p:nvSpPr>
            <p:cNvPr id="34" name="矩形 33"/>
            <p:cNvSpPr/>
            <p:nvPr/>
          </p:nvSpPr>
          <p:spPr>
            <a:xfrm>
              <a:off x="5657840" y="6204830"/>
              <a:ext cx="578573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播放</a:t>
              </a: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179799" y="6247016"/>
              <a:ext cx="227047" cy="224500"/>
              <a:chOff x="1153171" y="2920429"/>
              <a:chExt cx="924766" cy="914400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153171" y="2920429"/>
                <a:ext cx="914400" cy="9144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形 36" descr="播放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360699" y="3019009"/>
                <a:ext cx="717238" cy="717236"/>
              </a:xfrm>
              <a:prstGeom prst="rect">
                <a:avLst/>
              </a:prstGeom>
            </p:spPr>
          </p:pic>
        </p:grpSp>
      </p:grpSp>
      <p:pic>
        <p:nvPicPr>
          <p:cNvPr id="28" name="weatherflow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139482" y="2274476"/>
            <a:ext cx="1745624" cy="3104610"/>
          </a:xfrm>
          <a:prstGeom prst="rect">
            <a:avLst/>
          </a:prstGeom>
        </p:spPr>
      </p:pic>
      <p:pic>
        <p:nvPicPr>
          <p:cNvPr id="1026" name="Picture 2" descr="http://www.res.flyme.cn/resources/flymeos/v3/flyme6/images/designChange/design_page4_phone0_img.png?v=f54038bff2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4906" y="2274476"/>
            <a:ext cx="1745624" cy="310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9482" y="2274476"/>
            <a:ext cx="1745624" cy="310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724253"/>
      </p:ext>
    </p:extLst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84551" y="1993900"/>
            <a:ext cx="3498836" cy="4864100"/>
          </a:xfrm>
          <a:prstGeom prst="rect">
            <a:avLst/>
          </a:prstGeom>
          <a:solidFill>
            <a:srgbClr val="DDF4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29829" y="1993900"/>
            <a:ext cx="3498836" cy="4864100"/>
          </a:xfrm>
          <a:prstGeom prst="rect">
            <a:avLst/>
          </a:prstGeom>
          <a:solidFill>
            <a:srgbClr val="FFFED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454"/>
          <a:stretch/>
        </p:blipFill>
        <p:spPr>
          <a:xfrm>
            <a:off x="2896731" y="3571477"/>
            <a:ext cx="3000492" cy="328652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454"/>
          <a:stretch/>
        </p:blipFill>
        <p:spPr>
          <a:xfrm>
            <a:off x="6682407" y="3571477"/>
            <a:ext cx="3000492" cy="328652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95343" y="209941"/>
            <a:ext cx="48013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内容与设计的协奏曲</a:t>
            </a:r>
          </a:p>
        </p:txBody>
      </p:sp>
      <p:sp>
        <p:nvSpPr>
          <p:cNvPr id="3" name="矩形 2"/>
          <p:cNvSpPr/>
          <p:nvPr/>
        </p:nvSpPr>
        <p:spPr>
          <a:xfrm>
            <a:off x="1671376" y="917827"/>
            <a:ext cx="884924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全新的动视系统，使内容的展现有了更丰富的表现形式，化腐朽为神奇，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动动手指，你会发现，图文浏览竟如此妙趣横生。</a:t>
            </a:r>
          </a:p>
        </p:txBody>
      </p:sp>
      <p:sp>
        <p:nvSpPr>
          <p:cNvPr id="5" name="矩形 4"/>
          <p:cNvSpPr/>
          <p:nvPr/>
        </p:nvSpPr>
        <p:spPr>
          <a:xfrm>
            <a:off x="3306986" y="2450090"/>
            <a:ext cx="20608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图标细节动画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843351" y="2801355"/>
            <a:ext cx="749006" cy="313932"/>
            <a:chOff x="5657840" y="6204830"/>
            <a:chExt cx="749006" cy="313932"/>
          </a:xfrm>
        </p:grpSpPr>
        <p:sp>
          <p:nvSpPr>
            <p:cNvPr id="7" name="矩形 6"/>
            <p:cNvSpPr/>
            <p:nvPr/>
          </p:nvSpPr>
          <p:spPr>
            <a:xfrm>
              <a:off x="5657840" y="6204830"/>
              <a:ext cx="578573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播放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179799" y="6247016"/>
              <a:ext cx="227047" cy="224500"/>
              <a:chOff x="1153171" y="2920429"/>
              <a:chExt cx="924766" cy="914400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1153171" y="2920429"/>
                <a:ext cx="914400" cy="9144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" name="图形 9" descr="播放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360699" y="3019009"/>
                <a:ext cx="717238" cy="717236"/>
              </a:xfrm>
              <a:prstGeom prst="rect">
                <a:avLst/>
              </a:prstGeom>
            </p:spPr>
          </p:pic>
        </p:grpSp>
      </p:grpSp>
      <p:sp>
        <p:nvSpPr>
          <p:cNvPr id="12" name="矩形 11"/>
          <p:cNvSpPr/>
          <p:nvPr/>
        </p:nvSpPr>
        <p:spPr>
          <a:xfrm>
            <a:off x="6981562" y="2450090"/>
            <a:ext cx="20608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动态结果响应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7517927" y="2801355"/>
            <a:ext cx="749006" cy="313932"/>
            <a:chOff x="5657840" y="6204830"/>
            <a:chExt cx="749006" cy="313932"/>
          </a:xfrm>
        </p:grpSpPr>
        <p:sp>
          <p:nvSpPr>
            <p:cNvPr id="14" name="矩形 13"/>
            <p:cNvSpPr/>
            <p:nvPr/>
          </p:nvSpPr>
          <p:spPr>
            <a:xfrm>
              <a:off x="5657840" y="6204830"/>
              <a:ext cx="578573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纤黑简体" panose="02000000000000000000" pitchFamily="2" charset="-122"/>
                  <a:ea typeface="方正兰亭纤黑简体" panose="02000000000000000000" pitchFamily="2" charset="-122"/>
                </a:rPr>
                <a:t>播放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179799" y="6247016"/>
              <a:ext cx="227047" cy="224500"/>
              <a:chOff x="1153171" y="2920429"/>
              <a:chExt cx="924766" cy="9144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153171" y="2920429"/>
                <a:ext cx="914400" cy="9144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7" name="图形 16" descr="播放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360699" y="3019009"/>
                <a:ext cx="717238" cy="717236"/>
              </a:xfrm>
              <a:prstGeom prst="rect">
                <a:avLst/>
              </a:prstGeom>
            </p:spPr>
          </p:pic>
        </p:grpSp>
      </p:grpSp>
      <p:pic>
        <p:nvPicPr>
          <p:cNvPr id="22" name="resultfeed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760373" y="4227574"/>
            <a:ext cx="2844560" cy="2634961"/>
          </a:xfrm>
          <a:prstGeom prst="rect">
            <a:avLst/>
          </a:prstGeom>
        </p:spPr>
      </p:pic>
      <p:pic>
        <p:nvPicPr>
          <p:cNvPr id="23" name="icondetail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974932" y="4227574"/>
            <a:ext cx="2844560" cy="263496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0373" y="4227574"/>
            <a:ext cx="2844560" cy="26399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4932" y="4227574"/>
            <a:ext cx="2844560" cy="2639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541241"/>
      </p:ext>
    </p:extLst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95343" y="209941"/>
            <a:ext cx="48013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灵动细腻的起承转合</a:t>
            </a:r>
          </a:p>
        </p:txBody>
      </p:sp>
      <p:sp>
        <p:nvSpPr>
          <p:cNvPr id="3" name="矩形 2"/>
          <p:cNvSpPr/>
          <p:nvPr/>
        </p:nvSpPr>
        <p:spPr>
          <a:xfrm>
            <a:off x="241300" y="917827"/>
            <a:ext cx="117094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精心设计的 </a:t>
            </a:r>
            <a:r>
              <a:rPr lang="en-US" altLang="zh-CN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Flyme 6 </a:t>
            </a: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立体动画系统，帮有趣的内容找到更生动好玩的呈现方式。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添加超过 </a:t>
            </a:r>
            <a:r>
              <a:rPr lang="en-US" altLang="zh-CN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200 </a:t>
            </a: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个全新动画效果，细腻的跳转，优雅的切换，全新的体验都将为 </a:t>
            </a:r>
            <a:r>
              <a:rPr lang="en-US" altLang="zh-CN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Flyme 6 </a:t>
            </a:r>
            <a:r>
              <a:rPr lang="zh-CN" altLang="en-US" dirty="0">
                <a:solidFill>
                  <a:srgbClr val="666666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带来超预期的惊喜。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3257" y="1750622"/>
            <a:ext cx="3684501" cy="51073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6669" y="1684415"/>
            <a:ext cx="3684501" cy="51073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835" y="1684415"/>
            <a:ext cx="3688246" cy="51073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4243" y="1674957"/>
            <a:ext cx="3684501" cy="510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294506"/>
      </p:ext>
    </p:extLst>
  </p:cSld>
  <p:clrMapOvr>
    <a:masterClrMapping/>
  </p:clrMapOvr>
  <p:transition spd="slow" advTm="5500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22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75F77"/>
      </a:accent1>
      <a:accent2>
        <a:srgbClr val="D74B4B"/>
      </a:accent2>
      <a:accent3>
        <a:srgbClr val="A7AA9D"/>
      </a:accent3>
      <a:accent4>
        <a:srgbClr val="2192BC"/>
      </a:accent4>
      <a:accent5>
        <a:srgbClr val="354B5E"/>
      </a:accent5>
      <a:accent6>
        <a:srgbClr val="BFBFBF"/>
      </a:accent6>
      <a:hlink>
        <a:srgbClr val="D74B4B"/>
      </a:hlink>
      <a:folHlink>
        <a:srgbClr val="869FB7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1421</Words>
  <Application>Microsoft Office PowerPoint</Application>
  <PresentationFormat>宽屏</PresentationFormat>
  <Paragraphs>163</Paragraphs>
  <Slides>29</Slides>
  <Notes>28</Notes>
  <HiddenSlides>3</HiddenSlides>
  <MMClips>15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HYFONT</vt:lpstr>
      <vt:lpstr>等线</vt:lpstr>
      <vt:lpstr>等线 Light</vt:lpstr>
      <vt:lpstr>方正兰亭超细黑简体</vt:lpstr>
      <vt:lpstr>方正兰亭纤黑简体</vt:lpstr>
      <vt:lpstr>宋体</vt:lpstr>
      <vt:lpstr>造字工房悦黑体验版纤细体</vt:lpstr>
      <vt:lpstr>Arial</vt:lpstr>
      <vt:lpstr>Calibri</vt:lpstr>
      <vt:lpstr>Calibri Light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扬</cp:lastModifiedBy>
  <cp:revision>1</cp:revision>
  <dcterms:created xsi:type="dcterms:W3CDTF">2015-05-05T08:02:14Z</dcterms:created>
  <dcterms:modified xsi:type="dcterms:W3CDTF">2018-01-14T06:19:23Z</dcterms:modified>
  <cp:category>店铺： BOSSPPT顶尖职业文案</cp:category>
  <cp:contentStatus>BOSSPPT</cp:contentStatus>
</cp:coreProperties>
</file>