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921" r:id="rId2"/>
    <p:sldId id="1016" r:id="rId3"/>
    <p:sldId id="991" r:id="rId4"/>
    <p:sldId id="973" r:id="rId5"/>
    <p:sldId id="995" r:id="rId6"/>
    <p:sldId id="1000" r:id="rId7"/>
    <p:sldId id="996" r:id="rId8"/>
    <p:sldId id="1029" r:id="rId9"/>
    <p:sldId id="1030" r:id="rId10"/>
    <p:sldId id="999" r:id="rId11"/>
    <p:sldId id="992" r:id="rId12"/>
    <p:sldId id="998" r:id="rId13"/>
    <p:sldId id="1001" r:id="rId14"/>
    <p:sldId id="1002" r:id="rId15"/>
    <p:sldId id="1004" r:id="rId16"/>
    <p:sldId id="1003" r:id="rId17"/>
    <p:sldId id="993" r:id="rId18"/>
    <p:sldId id="997" r:id="rId19"/>
    <p:sldId id="1015" r:id="rId20"/>
    <p:sldId id="1005" r:id="rId21"/>
    <p:sldId id="1006" r:id="rId22"/>
    <p:sldId id="1007" r:id="rId23"/>
    <p:sldId id="994" r:id="rId24"/>
    <p:sldId id="1010" r:id="rId25"/>
    <p:sldId id="1011" r:id="rId26"/>
    <p:sldId id="1012" r:id="rId27"/>
    <p:sldId id="1013" r:id="rId28"/>
    <p:sldId id="969" r:id="rId29"/>
    <p:sldId id="1026" r:id="rId30"/>
  </p:sldIdLst>
  <p:sldSz cx="12196763" cy="6858000"/>
  <p:notesSz cx="6858000" cy="9144000"/>
  <p:custDataLst>
    <p:tags r:id="rId3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142">
          <p15:clr>
            <a:srgbClr val="A4A3A4"/>
          </p15:clr>
        </p15:guide>
        <p15:guide id="2" pos="384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C"/>
    <a:srgbClr val="F8F8F8"/>
    <a:srgbClr val="EAEAEA"/>
    <a:srgbClr val="DDDDDD"/>
    <a:srgbClr val="0DC2D5"/>
    <a:srgbClr val="17DCF1"/>
    <a:srgbClr val="12D0CB"/>
    <a:srgbClr val="FDE673"/>
    <a:srgbClr val="FDE155"/>
    <a:srgbClr val="0A97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26" autoAdjust="0"/>
    <p:restoredTop sz="49635" autoAdjust="0"/>
  </p:normalViewPr>
  <p:slideViewPr>
    <p:cSldViewPr snapToObjects="1">
      <p:cViewPr varScale="1">
        <p:scale>
          <a:sx n="108" d="100"/>
          <a:sy n="108" d="100"/>
        </p:scale>
        <p:origin x="-750" y="-9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0"/>
    </mc:Choice>
    <mc:Fallback>
      <c:style val="30"/>
    </mc:Fallback>
  </mc:AlternateContent>
  <c:chart>
    <c:title>
      <c:tx>
        <c:rich>
          <a:bodyPr/>
          <a:lstStyle/>
          <a:p>
            <a:pPr>
              <a:defRPr/>
            </a:pPr>
            <a:r>
              <a:rPr lang="zh-CN"/>
              <a:t>成本构成图</a:t>
            </a:r>
          </a:p>
        </c:rich>
      </c:tx>
      <c:layout>
        <c:manualLayout>
          <c:xMode val="edge"/>
          <c:yMode val="edge"/>
          <c:x val="3.9546155557236312E-2"/>
          <c:y val="1.6983949276387921E-2"/>
        </c:manualLayout>
      </c:layout>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费用</c:v>
                </c:pt>
              </c:strCache>
            </c:strRef>
          </c:tx>
          <c:dPt>
            <c:idx val="0"/>
            <c:bubble3D val="0"/>
            <c:spPr>
              <a:solidFill>
                <a:schemeClr val="bg2"/>
              </a:solidFill>
            </c:spPr>
          </c:dPt>
          <c:dPt>
            <c:idx val="1"/>
            <c:bubble3D val="0"/>
            <c:spPr>
              <a:solidFill>
                <a:schemeClr val="tx2"/>
              </a:solidFill>
            </c:spPr>
          </c:dPt>
          <c:dPt>
            <c:idx val="2"/>
            <c:bubble3D val="0"/>
            <c:spPr>
              <a:solidFill>
                <a:schemeClr val="accent5"/>
              </a:solidFill>
            </c:spPr>
          </c:dPt>
          <c:dPt>
            <c:idx val="3"/>
            <c:bubble3D val="0"/>
            <c:spPr>
              <a:solidFill>
                <a:schemeClr val="tx1"/>
              </a:solidFill>
            </c:spPr>
          </c:dPt>
          <c:dPt>
            <c:idx val="4"/>
            <c:bubble3D val="0"/>
            <c:spPr>
              <a:solidFill>
                <a:schemeClr val="accent4"/>
              </a:solidFill>
            </c:spPr>
          </c:dPt>
          <c:dLbls>
            <c:dLbl>
              <c:idx val="4"/>
              <c:layout>
                <c:manualLayout>
                  <c:x val="0.17404106430973615"/>
                  <c:y val="-0.1687448972927986"/>
                </c:manualLayout>
              </c:layout>
              <c:showLegendKey val="0"/>
              <c:showVal val="0"/>
              <c:showCatName val="0"/>
              <c:showSerName val="0"/>
              <c:showPercent val="1"/>
              <c:showBubbleSize val="0"/>
              <c:extLst>
                <c:ext xmlns:c15="http://schemas.microsoft.com/office/drawing/2012/chart" uri="{CE6537A1-D6FC-4f65-9D91-7224C49458BB}"/>
              </c:extLst>
            </c:dLbl>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Sheet1!$A$2:$A$6</c:f>
              <c:strCache>
                <c:ptCount val="5"/>
                <c:pt idx="0">
                  <c:v>原材料</c:v>
                </c:pt>
                <c:pt idx="1">
                  <c:v>店面成本</c:v>
                </c:pt>
                <c:pt idx="2">
                  <c:v>人工工资</c:v>
                </c:pt>
                <c:pt idx="3">
                  <c:v>其他费用</c:v>
                </c:pt>
                <c:pt idx="4">
                  <c:v>利润</c:v>
                </c:pt>
              </c:strCache>
            </c:strRef>
          </c:cat>
          <c:val>
            <c:numRef>
              <c:f>Sheet1!$B$2:$B$6</c:f>
              <c:numCache>
                <c:formatCode>General</c:formatCode>
                <c:ptCount val="5"/>
                <c:pt idx="0">
                  <c:v>1.2</c:v>
                </c:pt>
                <c:pt idx="1">
                  <c:v>1</c:v>
                </c:pt>
                <c:pt idx="2">
                  <c:v>0.5</c:v>
                </c:pt>
                <c:pt idx="3">
                  <c:v>0.5</c:v>
                </c:pt>
                <c:pt idx="4">
                  <c:v>6.8</c:v>
                </c:pt>
              </c:numCache>
            </c:numRef>
          </c:val>
        </c:ser>
        <c:dLbls>
          <c:showLegendKey val="0"/>
          <c:showVal val="0"/>
          <c:showCatName val="0"/>
          <c:showSerName val="0"/>
          <c:showPercent val="1"/>
          <c:showBubbleSize val="0"/>
          <c:showLeaderLines val="1"/>
        </c:dLbls>
      </c:pie3DChart>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2016/11/4</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3622106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575062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624" y="908050"/>
            <a:ext cx="10601349" cy="635000"/>
          </a:xfrm>
        </p:spPr>
        <p:txBody>
          <a:bodyPr/>
          <a:lstStyle>
            <a:lvl1pPr>
              <a:defRPr>
                <a:solidFill>
                  <a:schemeClr val="accent1"/>
                </a:solidFill>
              </a:defRPr>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825624" y="1600200"/>
            <a:ext cx="1060134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solidFill>
                  <a:srgbClr val="F8F8F8"/>
                </a:solidFill>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solidFill>
                  <a:srgbClr val="F8F8F8"/>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iming>
    <p:tnLst>
      <p:par>
        <p:cTn id="1" dur="indefinite" restart="never" nodeType="tmRoot"/>
      </p:par>
    </p:tnLst>
  </p:timing>
  <p:txStyles>
    <p:titleStyle>
      <a:lvl1pPr algn="l" rtl="0" fontAlgn="base">
        <a:spcBef>
          <a:spcPct val="0"/>
        </a:spcBef>
        <a:spcAft>
          <a:spcPct val="0"/>
        </a:spcAft>
        <a:defRPr sz="2400">
          <a:solidFill>
            <a:schemeClr val="accent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41.jpg"/><Relationship Id="rId3" Type="http://schemas.openxmlformats.org/officeDocument/2006/relationships/image" Target="../media/image36.jpg"/><Relationship Id="rId7"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10" Type="http://schemas.openxmlformats.org/officeDocument/2006/relationships/image" Target="../media/image43.jpg"/><Relationship Id="rId4" Type="http://schemas.openxmlformats.org/officeDocument/2006/relationships/image" Target="../media/image37.jpg"/><Relationship Id="rId9"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4.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5.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52.jpg"/><Relationship Id="rId3" Type="http://schemas.openxmlformats.org/officeDocument/2006/relationships/image" Target="../media/image47.jpg"/><Relationship Id="rId7" Type="http://schemas.openxmlformats.org/officeDocument/2006/relationships/image" Target="../media/image51.jpg"/><Relationship Id="rId12" Type="http://schemas.openxmlformats.org/officeDocument/2006/relationships/image" Target="../media/image56.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0.jpg"/><Relationship Id="rId11" Type="http://schemas.openxmlformats.org/officeDocument/2006/relationships/image" Target="../media/image55.jpg"/><Relationship Id="rId5" Type="http://schemas.openxmlformats.org/officeDocument/2006/relationships/image" Target="../media/image49.jpg"/><Relationship Id="rId10" Type="http://schemas.openxmlformats.org/officeDocument/2006/relationships/image" Target="../media/image54.jpg"/><Relationship Id="rId4" Type="http://schemas.openxmlformats.org/officeDocument/2006/relationships/image" Target="../media/image48.jpg"/><Relationship Id="rId9" Type="http://schemas.openxmlformats.org/officeDocument/2006/relationships/image" Target="../media/image53.jpg"/></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7.jpg"/></Relationships>
</file>

<file path=ppt/slides/_rels/slide2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a:off x="0" y="1998663"/>
            <a:ext cx="8740776" cy="2906713"/>
          </a:xfrm>
          <a:custGeom>
            <a:avLst/>
            <a:gdLst>
              <a:gd name="T0" fmla="*/ 0 w 11547"/>
              <a:gd name="T1" fmla="*/ 0 h 3822"/>
              <a:gd name="T2" fmla="*/ 10646 w 11547"/>
              <a:gd name="T3" fmla="*/ 0 h 3822"/>
              <a:gd name="T4" fmla="*/ 11547 w 11547"/>
              <a:gd name="T5" fmla="*/ 1929 h 3822"/>
              <a:gd name="T6" fmla="*/ 10646 w 11547"/>
              <a:gd name="T7" fmla="*/ 3822 h 3822"/>
              <a:gd name="T8" fmla="*/ 0 w 11547"/>
              <a:gd name="T9" fmla="*/ 3822 h 3822"/>
              <a:gd name="T10" fmla="*/ 0 w 11547"/>
              <a:gd name="T11" fmla="*/ 0 h 3822"/>
            </a:gdLst>
            <a:ahLst/>
            <a:cxnLst>
              <a:cxn ang="0">
                <a:pos x="T0" y="T1"/>
              </a:cxn>
              <a:cxn ang="0">
                <a:pos x="T2" y="T3"/>
              </a:cxn>
              <a:cxn ang="0">
                <a:pos x="T4" y="T5"/>
              </a:cxn>
              <a:cxn ang="0">
                <a:pos x="T6" y="T7"/>
              </a:cxn>
              <a:cxn ang="0">
                <a:pos x="T8" y="T9"/>
              </a:cxn>
              <a:cxn ang="0">
                <a:pos x="T10" y="T11"/>
              </a:cxn>
            </a:cxnLst>
            <a:rect l="0" t="0" r="r" b="b"/>
            <a:pathLst>
              <a:path w="11547" h="3822">
                <a:moveTo>
                  <a:pt x="0" y="0"/>
                </a:moveTo>
                <a:lnTo>
                  <a:pt x="10646" y="0"/>
                </a:lnTo>
                <a:lnTo>
                  <a:pt x="11547" y="1929"/>
                </a:lnTo>
                <a:lnTo>
                  <a:pt x="10646" y="3822"/>
                </a:lnTo>
                <a:lnTo>
                  <a:pt x="0" y="3822"/>
                </a:lnTo>
                <a:lnTo>
                  <a:pt x="0"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603250" y="549275"/>
            <a:ext cx="1619250" cy="738188"/>
          </a:xfrm>
          <a:custGeom>
            <a:avLst/>
            <a:gdLst>
              <a:gd name="T0" fmla="*/ 119 w 2140"/>
              <a:gd name="T1" fmla="*/ 809 h 970"/>
              <a:gd name="T2" fmla="*/ 273 w 2140"/>
              <a:gd name="T3" fmla="*/ 928 h 970"/>
              <a:gd name="T4" fmla="*/ 119 w 2140"/>
              <a:gd name="T5" fmla="*/ 809 h 970"/>
              <a:gd name="T6" fmla="*/ 142 w 2140"/>
              <a:gd name="T7" fmla="*/ 719 h 970"/>
              <a:gd name="T8" fmla="*/ 286 w 2140"/>
              <a:gd name="T9" fmla="*/ 773 h 970"/>
              <a:gd name="T10" fmla="*/ 193 w 2140"/>
              <a:gd name="T11" fmla="*/ 866 h 970"/>
              <a:gd name="T12" fmla="*/ 72 w 2140"/>
              <a:gd name="T13" fmla="*/ 820 h 970"/>
              <a:gd name="T14" fmla="*/ 58 w 2140"/>
              <a:gd name="T15" fmla="*/ 683 h 970"/>
              <a:gd name="T16" fmla="*/ 347 w 2140"/>
              <a:gd name="T17" fmla="*/ 928 h 970"/>
              <a:gd name="T18" fmla="*/ 301 w 2140"/>
              <a:gd name="T19" fmla="*/ 710 h 970"/>
              <a:gd name="T20" fmla="*/ 546 w 2140"/>
              <a:gd name="T21" fmla="*/ 729 h 970"/>
              <a:gd name="T22" fmla="*/ 444 w 2140"/>
              <a:gd name="T23" fmla="*/ 925 h 970"/>
              <a:gd name="T24" fmla="*/ 367 w 2140"/>
              <a:gd name="T25" fmla="*/ 928 h 970"/>
              <a:gd name="T26" fmla="*/ 495 w 2140"/>
              <a:gd name="T27" fmla="*/ 775 h 970"/>
              <a:gd name="T28" fmla="*/ 577 w 2140"/>
              <a:gd name="T29" fmla="*/ 895 h 970"/>
              <a:gd name="T30" fmla="*/ 688 w 2140"/>
              <a:gd name="T31" fmla="*/ 799 h 970"/>
              <a:gd name="T32" fmla="*/ 780 w 2140"/>
              <a:gd name="T33" fmla="*/ 898 h 970"/>
              <a:gd name="T34" fmla="*/ 830 w 2140"/>
              <a:gd name="T35" fmla="*/ 855 h 970"/>
              <a:gd name="T36" fmla="*/ 1061 w 2140"/>
              <a:gd name="T37" fmla="*/ 881 h 970"/>
              <a:gd name="T38" fmla="*/ 1056 w 2140"/>
              <a:gd name="T39" fmla="*/ 705 h 970"/>
              <a:gd name="T40" fmla="*/ 997 w 2140"/>
              <a:gd name="T41" fmla="*/ 876 h 970"/>
              <a:gd name="T42" fmla="*/ 1061 w 2140"/>
              <a:gd name="T43" fmla="*/ 881 h 970"/>
              <a:gd name="T44" fmla="*/ 1254 w 2140"/>
              <a:gd name="T45" fmla="*/ 870 h 970"/>
              <a:gd name="T46" fmla="*/ 1185 w 2140"/>
              <a:gd name="T47" fmla="*/ 876 h 970"/>
              <a:gd name="T48" fmla="*/ 1119 w 2140"/>
              <a:gd name="T49" fmla="*/ 797 h 970"/>
              <a:gd name="T50" fmla="*/ 1325 w 2140"/>
              <a:gd name="T51" fmla="*/ 875 h 970"/>
              <a:gd name="T52" fmla="*/ 1505 w 2140"/>
              <a:gd name="T53" fmla="*/ 891 h 970"/>
              <a:gd name="T54" fmla="*/ 1484 w 2140"/>
              <a:gd name="T55" fmla="*/ 719 h 970"/>
              <a:gd name="T56" fmla="*/ 1417 w 2140"/>
              <a:gd name="T57" fmla="*/ 839 h 970"/>
              <a:gd name="T58" fmla="*/ 1732 w 2140"/>
              <a:gd name="T59" fmla="*/ 804 h 970"/>
              <a:gd name="T60" fmla="*/ 1687 w 2140"/>
              <a:gd name="T61" fmla="*/ 908 h 970"/>
              <a:gd name="T62" fmla="*/ 1635 w 2140"/>
              <a:gd name="T63" fmla="*/ 915 h 970"/>
              <a:gd name="T64" fmla="*/ 1594 w 2140"/>
              <a:gd name="T65" fmla="*/ 918 h 970"/>
              <a:gd name="T66" fmla="*/ 1592 w 2140"/>
              <a:gd name="T67" fmla="*/ 833 h 970"/>
              <a:gd name="T68" fmla="*/ 1555 w 2140"/>
              <a:gd name="T69" fmla="*/ 787 h 970"/>
              <a:gd name="T70" fmla="*/ 1654 w 2140"/>
              <a:gd name="T71" fmla="*/ 690 h 970"/>
              <a:gd name="T72" fmla="*/ 1733 w 2140"/>
              <a:gd name="T73" fmla="*/ 903 h 970"/>
              <a:gd name="T74" fmla="*/ 1737 w 2140"/>
              <a:gd name="T75" fmla="*/ 699 h 970"/>
              <a:gd name="T76" fmla="*/ 1696 w 2140"/>
              <a:gd name="T77" fmla="*/ 787 h 970"/>
              <a:gd name="T78" fmla="*/ 1617 w 2140"/>
              <a:gd name="T79" fmla="*/ 706 h 970"/>
              <a:gd name="T80" fmla="*/ 1904 w 2140"/>
              <a:gd name="T81" fmla="*/ 787 h 970"/>
              <a:gd name="T82" fmla="*/ 2059 w 2140"/>
              <a:gd name="T83" fmla="*/ 783 h 970"/>
              <a:gd name="T84" fmla="*/ 1989 w 2140"/>
              <a:gd name="T85" fmla="*/ 816 h 970"/>
              <a:gd name="T86" fmla="*/ 1934 w 2140"/>
              <a:gd name="T87" fmla="*/ 926 h 970"/>
              <a:gd name="T88" fmla="*/ 1906 w 2140"/>
              <a:gd name="T89" fmla="*/ 816 h 970"/>
              <a:gd name="T90" fmla="*/ 1881 w 2140"/>
              <a:gd name="T91" fmla="*/ 823 h 970"/>
              <a:gd name="T92" fmla="*/ 1828 w 2140"/>
              <a:gd name="T93" fmla="*/ 692 h 970"/>
              <a:gd name="T94" fmla="*/ 2019 w 2140"/>
              <a:gd name="T95" fmla="*/ 848 h 970"/>
              <a:gd name="T96" fmla="*/ 1906 w 2140"/>
              <a:gd name="T97" fmla="*/ 916 h 970"/>
              <a:gd name="T98" fmla="*/ 395 w 2140"/>
              <a:gd name="T99" fmla="*/ 573 h 970"/>
              <a:gd name="T100" fmla="*/ 706 w 2140"/>
              <a:gd name="T101" fmla="*/ 583 h 970"/>
              <a:gd name="T102" fmla="*/ 644 w 2140"/>
              <a:gd name="T103" fmla="*/ 487 h 970"/>
              <a:gd name="T104" fmla="*/ 1300 w 2140"/>
              <a:gd name="T105" fmla="*/ 269 h 970"/>
              <a:gd name="T106" fmla="*/ 1124 w 2140"/>
              <a:gd name="T107" fmla="*/ 508 h 970"/>
              <a:gd name="T108" fmla="*/ 1433 w 2140"/>
              <a:gd name="T109" fmla="*/ 181 h 970"/>
              <a:gd name="T110" fmla="*/ 1321 w 2140"/>
              <a:gd name="T111" fmla="*/ 532 h 970"/>
              <a:gd name="T112" fmla="*/ 2140 w 2140"/>
              <a:gd name="T113" fmla="*/ 291 h 970"/>
              <a:gd name="T114" fmla="*/ 1810 w 2140"/>
              <a:gd name="T115" fmla="*/ 291 h 970"/>
              <a:gd name="T116" fmla="*/ 1889 w 2140"/>
              <a:gd name="T117" fmla="*/ 4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40" h="970">
                <a:moveTo>
                  <a:pt x="2" y="614"/>
                </a:moveTo>
                <a:lnTo>
                  <a:pt x="2131" y="614"/>
                </a:lnTo>
                <a:lnTo>
                  <a:pt x="2131" y="970"/>
                </a:lnTo>
                <a:lnTo>
                  <a:pt x="2" y="970"/>
                </a:lnTo>
                <a:lnTo>
                  <a:pt x="2" y="614"/>
                </a:lnTo>
                <a:close/>
                <a:moveTo>
                  <a:pt x="119" y="809"/>
                </a:moveTo>
                <a:lnTo>
                  <a:pt x="119" y="791"/>
                </a:lnTo>
                <a:lnTo>
                  <a:pt x="261" y="791"/>
                </a:lnTo>
                <a:lnTo>
                  <a:pt x="261"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2" y="836"/>
                  <a:pt x="132" y="809"/>
                </a:cubicBezTo>
                <a:lnTo>
                  <a:pt x="119" y="809"/>
                </a:lnTo>
                <a:close/>
                <a:moveTo>
                  <a:pt x="229" y="710"/>
                </a:moveTo>
                <a:lnTo>
                  <a:pt x="162" y="710"/>
                </a:lnTo>
                <a:lnTo>
                  <a:pt x="162" y="721"/>
                </a:lnTo>
                <a:cubicBezTo>
                  <a:pt x="162" y="749"/>
                  <a:pt x="148" y="771"/>
                  <a:pt x="119" y="787"/>
                </a:cubicBezTo>
                <a:cubicBezTo>
                  <a:pt x="114" y="781"/>
                  <a:pt x="109" y="776"/>
                  <a:pt x="104" y="771"/>
                </a:cubicBezTo>
                <a:cubicBezTo>
                  <a:pt x="130" y="758"/>
                  <a:pt x="142" y="741"/>
                  <a:pt x="142" y="719"/>
                </a:cubicBezTo>
                <a:lnTo>
                  <a:pt x="142" y="691"/>
                </a:lnTo>
                <a:lnTo>
                  <a:pt x="248" y="691"/>
                </a:lnTo>
                <a:lnTo>
                  <a:pt x="248" y="742"/>
                </a:lnTo>
                <a:cubicBezTo>
                  <a:pt x="248" y="750"/>
                  <a:pt x="252" y="754"/>
                  <a:pt x="260" y="754"/>
                </a:cubicBezTo>
                <a:lnTo>
                  <a:pt x="288" y="754"/>
                </a:lnTo>
                <a:cubicBezTo>
                  <a:pt x="287" y="761"/>
                  <a:pt x="287" y="767"/>
                  <a:pt x="286" y="773"/>
                </a:cubicBezTo>
                <a:lnTo>
                  <a:pt x="254" y="773"/>
                </a:lnTo>
                <a:cubicBezTo>
                  <a:pt x="237" y="773"/>
                  <a:pt x="229" y="764"/>
                  <a:pt x="229" y="746"/>
                </a:cubicBezTo>
                <a:lnTo>
                  <a:pt x="229"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3" y="828"/>
                </a:cubicBezTo>
                <a:cubicBezTo>
                  <a:pt x="80" y="866"/>
                  <a:pt x="69" y="899"/>
                  <a:pt x="61" y="927"/>
                </a:cubicBezTo>
                <a:lnTo>
                  <a:pt x="39" y="919"/>
                </a:lnTo>
                <a:cubicBezTo>
                  <a:pt x="50" y="891"/>
                  <a:pt x="61" y="858"/>
                  <a:pt x="72" y="820"/>
                </a:cubicBezTo>
                <a:close/>
                <a:moveTo>
                  <a:pt x="48" y="748"/>
                </a:moveTo>
                <a:cubicBezTo>
                  <a:pt x="60" y="756"/>
                  <a:pt x="75" y="768"/>
                  <a:pt x="93" y="783"/>
                </a:cubicBezTo>
                <a:cubicBezTo>
                  <a:pt x="87" y="789"/>
                  <a:pt x="83" y="794"/>
                  <a:pt x="79" y="799"/>
                </a:cubicBezTo>
                <a:cubicBezTo>
                  <a:pt x="59" y="782"/>
                  <a:pt x="45" y="770"/>
                  <a:pt x="35" y="763"/>
                </a:cubicBezTo>
                <a:lnTo>
                  <a:pt x="48" y="748"/>
                </a:lnTo>
                <a:close/>
                <a:moveTo>
                  <a:pt x="58" y="683"/>
                </a:moveTo>
                <a:cubicBezTo>
                  <a:pt x="74" y="695"/>
                  <a:pt x="89" y="707"/>
                  <a:pt x="102" y="719"/>
                </a:cubicBezTo>
                <a:cubicBezTo>
                  <a:pt x="96" y="725"/>
                  <a:pt x="91" y="730"/>
                  <a:pt x="87" y="735"/>
                </a:cubicBezTo>
                <a:cubicBezTo>
                  <a:pt x="73" y="721"/>
                  <a:pt x="59" y="709"/>
                  <a:pt x="45" y="697"/>
                </a:cubicBezTo>
                <a:lnTo>
                  <a:pt x="58" y="683"/>
                </a:lnTo>
                <a:close/>
                <a:moveTo>
                  <a:pt x="367" y="928"/>
                </a:moveTo>
                <a:lnTo>
                  <a:pt x="347" y="928"/>
                </a:lnTo>
                <a:lnTo>
                  <a:pt x="347" y="797"/>
                </a:lnTo>
                <a:cubicBezTo>
                  <a:pt x="335" y="811"/>
                  <a:pt x="321" y="825"/>
                  <a:pt x="306" y="838"/>
                </a:cubicBezTo>
                <a:cubicBezTo>
                  <a:pt x="303" y="832"/>
                  <a:pt x="299" y="826"/>
                  <a:pt x="294" y="819"/>
                </a:cubicBezTo>
                <a:cubicBezTo>
                  <a:pt x="327" y="792"/>
                  <a:pt x="352" y="762"/>
                  <a:pt x="371" y="729"/>
                </a:cubicBezTo>
                <a:lnTo>
                  <a:pt x="301" y="729"/>
                </a:lnTo>
                <a:lnTo>
                  <a:pt x="301" y="710"/>
                </a:lnTo>
                <a:lnTo>
                  <a:pt x="380" y="710"/>
                </a:lnTo>
                <a:cubicBezTo>
                  <a:pt x="385" y="699"/>
                  <a:pt x="389" y="688"/>
                  <a:pt x="392" y="677"/>
                </a:cubicBezTo>
                <a:lnTo>
                  <a:pt x="414" y="682"/>
                </a:lnTo>
                <a:cubicBezTo>
                  <a:pt x="410" y="691"/>
                  <a:pt x="406" y="701"/>
                  <a:pt x="402" y="710"/>
                </a:cubicBezTo>
                <a:lnTo>
                  <a:pt x="546" y="710"/>
                </a:lnTo>
                <a:lnTo>
                  <a:pt x="546" y="729"/>
                </a:lnTo>
                <a:lnTo>
                  <a:pt x="393" y="729"/>
                </a:lnTo>
                <a:cubicBezTo>
                  <a:pt x="388" y="739"/>
                  <a:pt x="382" y="748"/>
                  <a:pt x="376" y="758"/>
                </a:cubicBezTo>
                <a:lnTo>
                  <a:pt x="515" y="758"/>
                </a:lnTo>
                <a:lnTo>
                  <a:pt x="515" y="893"/>
                </a:lnTo>
                <a:cubicBezTo>
                  <a:pt x="515" y="914"/>
                  <a:pt x="505" y="925"/>
                  <a:pt x="484" y="925"/>
                </a:cubicBezTo>
                <a:cubicBezTo>
                  <a:pt x="475" y="925"/>
                  <a:pt x="462" y="925"/>
                  <a:pt x="444" y="925"/>
                </a:cubicBezTo>
                <a:cubicBezTo>
                  <a:pt x="443" y="919"/>
                  <a:pt x="441" y="912"/>
                  <a:pt x="440" y="904"/>
                </a:cubicBezTo>
                <a:cubicBezTo>
                  <a:pt x="455" y="905"/>
                  <a:pt x="468" y="906"/>
                  <a:pt x="477" y="906"/>
                </a:cubicBezTo>
                <a:cubicBezTo>
                  <a:pt x="489" y="906"/>
                  <a:pt x="495" y="900"/>
                  <a:pt x="495" y="889"/>
                </a:cubicBezTo>
                <a:lnTo>
                  <a:pt x="495" y="871"/>
                </a:lnTo>
                <a:lnTo>
                  <a:pt x="367" y="871"/>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4" y="723"/>
                </a:cubicBezTo>
                <a:cubicBezTo>
                  <a:pt x="731" y="704"/>
                  <a:pt x="754" y="695"/>
                  <a:pt x="783" y="695"/>
                </a:cubicBezTo>
                <a:cubicBezTo>
                  <a:pt x="811" y="695"/>
                  <a:pt x="833" y="704"/>
                  <a:pt x="849" y="723"/>
                </a:cubicBezTo>
                <a:cubicBezTo>
                  <a:pt x="866" y="741"/>
                  <a:pt x="874" y="765"/>
                  <a:pt x="874" y="794"/>
                </a:cubicBezTo>
                <a:cubicBezTo>
                  <a:pt x="874" y="826"/>
                  <a:pt x="866" y="851"/>
                  <a:pt x="849" y="870"/>
                </a:cubicBezTo>
                <a:cubicBezTo>
                  <a:pt x="832" y="889"/>
                  <a:pt x="809" y="898"/>
                  <a:pt x="780" y="898"/>
                </a:cubicBezTo>
                <a:cubicBezTo>
                  <a:pt x="752" y="898"/>
                  <a:pt x="730" y="889"/>
                  <a:pt x="713" y="871"/>
                </a:cubicBezTo>
                <a:cubicBezTo>
                  <a:pt x="696" y="852"/>
                  <a:pt x="688" y="828"/>
                  <a:pt x="688" y="799"/>
                </a:cubicBezTo>
                <a:close/>
                <a:moveTo>
                  <a:pt x="714" y="797"/>
                </a:moveTo>
                <a:cubicBezTo>
                  <a:pt x="714" y="821"/>
                  <a:pt x="720" y="840"/>
                  <a:pt x="733" y="854"/>
                </a:cubicBezTo>
                <a:cubicBezTo>
                  <a:pt x="745" y="868"/>
                  <a:pt x="761" y="876"/>
                  <a:pt x="780" y="876"/>
                </a:cubicBezTo>
                <a:cubicBezTo>
                  <a:pt x="801" y="876"/>
                  <a:pt x="818" y="869"/>
                  <a:pt x="830" y="855"/>
                </a:cubicBezTo>
                <a:cubicBezTo>
                  <a:pt x="841" y="841"/>
                  <a:pt x="847" y="822"/>
                  <a:pt x="847" y="797"/>
                </a:cubicBezTo>
                <a:cubicBezTo>
                  <a:pt x="847" y="772"/>
                  <a:pt x="842" y="752"/>
                  <a:pt x="830" y="739"/>
                </a:cubicBezTo>
                <a:cubicBezTo>
                  <a:pt x="818" y="725"/>
                  <a:pt x="802" y="718"/>
                  <a:pt x="782" y="718"/>
                </a:cubicBezTo>
                <a:cubicBezTo>
                  <a:pt x="762" y="718"/>
                  <a:pt x="745" y="725"/>
                  <a:pt x="733" y="740"/>
                </a:cubicBezTo>
                <a:cubicBezTo>
                  <a:pt x="721" y="754"/>
                  <a:pt x="714" y="773"/>
                  <a:pt x="714" y="797"/>
                </a:cubicBezTo>
                <a:close/>
                <a:moveTo>
                  <a:pt x="1061" y="881"/>
                </a:moveTo>
                <a:cubicBezTo>
                  <a:pt x="1041" y="893"/>
                  <a:pt x="1019" y="898"/>
                  <a:pt x="994" y="898"/>
                </a:cubicBezTo>
                <a:cubicBezTo>
                  <a:pt x="966" y="898"/>
                  <a:pt x="943" y="889"/>
                  <a:pt x="926" y="871"/>
                </a:cubicBezTo>
                <a:cubicBezTo>
                  <a:pt x="908" y="853"/>
                  <a:pt x="900" y="829"/>
                  <a:pt x="900" y="799"/>
                </a:cubicBezTo>
                <a:cubicBezTo>
                  <a:pt x="900" y="769"/>
                  <a:pt x="909" y="744"/>
                  <a:pt x="928" y="724"/>
                </a:cubicBezTo>
                <a:cubicBezTo>
                  <a:pt x="948" y="705"/>
                  <a:pt x="972" y="695"/>
                  <a:pt x="1002" y="695"/>
                </a:cubicBezTo>
                <a:cubicBezTo>
                  <a:pt x="1023" y="695"/>
                  <a:pt x="1041" y="698"/>
                  <a:pt x="1056" y="705"/>
                </a:cubicBezTo>
                <a:lnTo>
                  <a:pt x="1056" y="733"/>
                </a:lnTo>
                <a:cubicBezTo>
                  <a:pt x="1040" y="723"/>
                  <a:pt x="1022" y="718"/>
                  <a:pt x="1000" y="718"/>
                </a:cubicBezTo>
                <a:cubicBezTo>
                  <a:pt x="978" y="718"/>
                  <a:pt x="961" y="725"/>
                  <a:pt x="947" y="740"/>
                </a:cubicBezTo>
                <a:cubicBezTo>
                  <a:pt x="933" y="754"/>
                  <a:pt x="926" y="774"/>
                  <a:pt x="926" y="798"/>
                </a:cubicBezTo>
                <a:cubicBezTo>
                  <a:pt x="926" y="822"/>
                  <a:pt x="933" y="841"/>
                  <a:pt x="945" y="855"/>
                </a:cubicBezTo>
                <a:cubicBezTo>
                  <a:pt x="958" y="869"/>
                  <a:pt x="975" y="876"/>
                  <a:pt x="997" y="876"/>
                </a:cubicBezTo>
                <a:cubicBezTo>
                  <a:pt x="1012" y="876"/>
                  <a:pt x="1025" y="873"/>
                  <a:pt x="1035" y="867"/>
                </a:cubicBezTo>
                <a:lnTo>
                  <a:pt x="1035" y="814"/>
                </a:lnTo>
                <a:lnTo>
                  <a:pt x="993" y="814"/>
                </a:lnTo>
                <a:lnTo>
                  <a:pt x="993" y="791"/>
                </a:lnTo>
                <a:lnTo>
                  <a:pt x="1061" y="791"/>
                </a:lnTo>
                <a:lnTo>
                  <a:pt x="1061" y="881"/>
                </a:lnTo>
                <a:close/>
                <a:moveTo>
                  <a:pt x="1093" y="799"/>
                </a:moveTo>
                <a:cubicBezTo>
                  <a:pt x="1093" y="767"/>
                  <a:pt x="1101" y="742"/>
                  <a:pt x="1119" y="723"/>
                </a:cubicBezTo>
                <a:cubicBezTo>
                  <a:pt x="1136" y="704"/>
                  <a:pt x="1159" y="695"/>
                  <a:pt x="1188" y="695"/>
                </a:cubicBezTo>
                <a:cubicBezTo>
                  <a:pt x="1216" y="695"/>
                  <a:pt x="1238" y="704"/>
                  <a:pt x="1254" y="723"/>
                </a:cubicBezTo>
                <a:cubicBezTo>
                  <a:pt x="1271" y="741"/>
                  <a:pt x="1279" y="765"/>
                  <a:pt x="1279" y="794"/>
                </a:cubicBezTo>
                <a:cubicBezTo>
                  <a:pt x="1279" y="826"/>
                  <a:pt x="1271" y="851"/>
                  <a:pt x="1254" y="870"/>
                </a:cubicBezTo>
                <a:cubicBezTo>
                  <a:pt x="1237" y="889"/>
                  <a:pt x="1214" y="898"/>
                  <a:pt x="1185" y="898"/>
                </a:cubicBezTo>
                <a:cubicBezTo>
                  <a:pt x="1157" y="898"/>
                  <a:pt x="1135" y="889"/>
                  <a:pt x="1118" y="871"/>
                </a:cubicBezTo>
                <a:cubicBezTo>
                  <a:pt x="1101" y="852"/>
                  <a:pt x="1093" y="828"/>
                  <a:pt x="1093" y="799"/>
                </a:cubicBezTo>
                <a:close/>
                <a:moveTo>
                  <a:pt x="1119" y="797"/>
                </a:moveTo>
                <a:cubicBezTo>
                  <a:pt x="1119" y="821"/>
                  <a:pt x="1125" y="840"/>
                  <a:pt x="1138" y="854"/>
                </a:cubicBezTo>
                <a:cubicBezTo>
                  <a:pt x="1150" y="868"/>
                  <a:pt x="1166" y="876"/>
                  <a:pt x="1185" y="876"/>
                </a:cubicBezTo>
                <a:cubicBezTo>
                  <a:pt x="1206" y="876"/>
                  <a:pt x="1223" y="869"/>
                  <a:pt x="1235" y="855"/>
                </a:cubicBezTo>
                <a:cubicBezTo>
                  <a:pt x="1247" y="841"/>
                  <a:pt x="1252" y="822"/>
                  <a:pt x="1252" y="797"/>
                </a:cubicBezTo>
                <a:cubicBezTo>
                  <a:pt x="1252" y="772"/>
                  <a:pt x="1247" y="752"/>
                  <a:pt x="1235" y="739"/>
                </a:cubicBezTo>
                <a:cubicBezTo>
                  <a:pt x="1223" y="725"/>
                  <a:pt x="1207" y="718"/>
                  <a:pt x="1187" y="718"/>
                </a:cubicBezTo>
                <a:cubicBezTo>
                  <a:pt x="1167" y="718"/>
                  <a:pt x="1151"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700"/>
                </a:moveTo>
                <a:lnTo>
                  <a:pt x="1547" y="700"/>
                </a:lnTo>
                <a:lnTo>
                  <a:pt x="1547" y="719"/>
                </a:lnTo>
                <a:lnTo>
                  <a:pt x="1505" y="719"/>
                </a:lnTo>
                <a:lnTo>
                  <a:pt x="1505" y="891"/>
                </a:lnTo>
                <a:cubicBezTo>
                  <a:pt x="1505" y="914"/>
                  <a:pt x="1494" y="925"/>
                  <a:pt x="1472" y="925"/>
                </a:cubicBezTo>
                <a:cubicBezTo>
                  <a:pt x="1456" y="925"/>
                  <a:pt x="1441" y="925"/>
                  <a:pt x="1426" y="925"/>
                </a:cubicBezTo>
                <a:cubicBezTo>
                  <a:pt x="1425" y="917"/>
                  <a:pt x="1423" y="909"/>
                  <a:pt x="1422" y="902"/>
                </a:cubicBezTo>
                <a:cubicBezTo>
                  <a:pt x="1441" y="903"/>
                  <a:pt x="1455" y="904"/>
                  <a:pt x="1465" y="904"/>
                </a:cubicBezTo>
                <a:cubicBezTo>
                  <a:pt x="1478" y="904"/>
                  <a:pt x="1484" y="897"/>
                  <a:pt x="1484" y="884"/>
                </a:cubicBezTo>
                <a:lnTo>
                  <a:pt x="1484" y="719"/>
                </a:lnTo>
                <a:lnTo>
                  <a:pt x="1297" y="719"/>
                </a:lnTo>
                <a:lnTo>
                  <a:pt x="1297" y="700"/>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1"/>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7"/>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1" y="918"/>
                  <a:pt x="1594" y="918"/>
                </a:cubicBezTo>
                <a:cubicBezTo>
                  <a:pt x="1593" y="912"/>
                  <a:pt x="1592" y="906"/>
                  <a:pt x="1591"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5"/>
                  <a:pt x="1575" y="829"/>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80"/>
                </a:moveTo>
                <a:lnTo>
                  <a:pt x="1795" y="680"/>
                </a:lnTo>
                <a:lnTo>
                  <a:pt x="1795" y="897"/>
                </a:lnTo>
                <a:cubicBezTo>
                  <a:pt x="1795" y="916"/>
                  <a:pt x="1787" y="925"/>
                  <a:pt x="1770" y="925"/>
                </a:cubicBezTo>
                <a:cubicBezTo>
                  <a:pt x="1761" y="925"/>
                  <a:pt x="1750" y="925"/>
                  <a:pt x="1737" y="924"/>
                </a:cubicBezTo>
                <a:cubicBezTo>
                  <a:pt x="1736" y="917"/>
                  <a:pt x="1735" y="910"/>
                  <a:pt x="1733" y="903"/>
                </a:cubicBezTo>
                <a:cubicBezTo>
                  <a:pt x="1745" y="904"/>
                  <a:pt x="1755" y="905"/>
                  <a:pt x="1762" y="905"/>
                </a:cubicBezTo>
                <a:cubicBezTo>
                  <a:pt x="1771" y="905"/>
                  <a:pt x="1776" y="901"/>
                  <a:pt x="1776" y="891"/>
                </a:cubicBezTo>
                <a:lnTo>
                  <a:pt x="1776" y="680"/>
                </a:lnTo>
                <a:close/>
                <a:moveTo>
                  <a:pt x="1755" y="868"/>
                </a:moveTo>
                <a:lnTo>
                  <a:pt x="1737" y="868"/>
                </a:lnTo>
                <a:lnTo>
                  <a:pt x="1737" y="699"/>
                </a:lnTo>
                <a:lnTo>
                  <a:pt x="1755" y="699"/>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7"/>
                </a:cubicBezTo>
                <a:cubicBezTo>
                  <a:pt x="1901" y="781"/>
                  <a:pt x="1896" y="775"/>
                  <a:pt x="1892" y="769"/>
                </a:cubicBezTo>
                <a:cubicBezTo>
                  <a:pt x="1927" y="745"/>
                  <a:pt x="1954" y="717"/>
                  <a:pt x="1972" y="684"/>
                </a:cubicBezTo>
                <a:lnTo>
                  <a:pt x="1993" y="684"/>
                </a:lnTo>
                <a:lnTo>
                  <a:pt x="1990" y="691"/>
                </a:lnTo>
                <a:cubicBezTo>
                  <a:pt x="2008" y="722"/>
                  <a:pt x="2035" y="745"/>
                  <a:pt x="2070" y="762"/>
                </a:cubicBezTo>
                <a:cubicBezTo>
                  <a:pt x="2066" y="770"/>
                  <a:pt x="2062" y="777"/>
                  <a:pt x="2059" y="783"/>
                </a:cubicBezTo>
                <a:cubicBezTo>
                  <a:pt x="2025" y="763"/>
                  <a:pt x="1999"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6" y="926"/>
                  <a:pt x="1934" y="926"/>
                </a:cubicBezTo>
                <a:cubicBezTo>
                  <a:pt x="1933" y="920"/>
                  <a:pt x="1932" y="913"/>
                  <a:pt x="1930" y="905"/>
                </a:cubicBezTo>
                <a:cubicBezTo>
                  <a:pt x="1939" y="906"/>
                  <a:pt x="1948" y="907"/>
                  <a:pt x="1956" y="907"/>
                </a:cubicBezTo>
                <a:cubicBezTo>
                  <a:pt x="1966" y="907"/>
                  <a:pt x="1970" y="902"/>
                  <a:pt x="1970" y="892"/>
                </a:cubicBezTo>
                <a:lnTo>
                  <a:pt x="1970" y="834"/>
                </a:lnTo>
                <a:lnTo>
                  <a:pt x="1906" y="834"/>
                </a:lnTo>
                <a:lnTo>
                  <a:pt x="1906" y="816"/>
                </a:lnTo>
                <a:close/>
                <a:moveTo>
                  <a:pt x="1900" y="822"/>
                </a:moveTo>
                <a:cubicBezTo>
                  <a:pt x="1905" y="854"/>
                  <a:pt x="1897" y="872"/>
                  <a:pt x="1877" y="876"/>
                </a:cubicBezTo>
                <a:cubicBezTo>
                  <a:pt x="1871" y="878"/>
                  <a:pt x="1863" y="878"/>
                  <a:pt x="1852" y="876"/>
                </a:cubicBezTo>
                <a:cubicBezTo>
                  <a:pt x="1851" y="870"/>
                  <a:pt x="1849" y="862"/>
                  <a:pt x="1847" y="855"/>
                </a:cubicBezTo>
                <a:cubicBezTo>
                  <a:pt x="1855" y="857"/>
                  <a:pt x="1862" y="858"/>
                  <a:pt x="1869" y="857"/>
                </a:cubicBezTo>
                <a:cubicBezTo>
                  <a:pt x="1881" y="856"/>
                  <a:pt x="1885" y="844"/>
                  <a:pt x="1881" y="823"/>
                </a:cubicBezTo>
                <a:cubicBezTo>
                  <a:pt x="1879" y="811"/>
                  <a:pt x="1871" y="797"/>
                  <a:pt x="1859" y="780"/>
                </a:cubicBezTo>
                <a:cubicBezTo>
                  <a:pt x="1865" y="758"/>
                  <a:pt x="1872" y="735"/>
                  <a:pt x="1879" y="710"/>
                </a:cubicBezTo>
                <a:lnTo>
                  <a:pt x="1847" y="710"/>
                </a:lnTo>
                <a:lnTo>
                  <a:pt x="1847" y="930"/>
                </a:lnTo>
                <a:lnTo>
                  <a:pt x="1828" y="930"/>
                </a:lnTo>
                <a:lnTo>
                  <a:pt x="1828" y="692"/>
                </a:lnTo>
                <a:lnTo>
                  <a:pt x="1899" y="692"/>
                </a:lnTo>
                <a:lnTo>
                  <a:pt x="1899" y="710"/>
                </a:lnTo>
                <a:cubicBezTo>
                  <a:pt x="1891" y="735"/>
                  <a:pt x="1884" y="758"/>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8" y="846"/>
                </a:moveTo>
                <a:lnTo>
                  <a:pt x="1944" y="855"/>
                </a:lnTo>
                <a:cubicBezTo>
                  <a:pt x="1932" y="877"/>
                  <a:pt x="1919" y="897"/>
                  <a:pt x="1906" y="916"/>
                </a:cubicBezTo>
                <a:cubicBezTo>
                  <a:pt x="1901" y="912"/>
                  <a:pt x="1896" y="908"/>
                  <a:pt x="1890" y="904"/>
                </a:cubicBezTo>
                <a:cubicBezTo>
                  <a:pt x="1904" y="888"/>
                  <a:pt x="1916" y="868"/>
                  <a:pt x="1928"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5" y="62"/>
                  <a:pt x="644" y="96"/>
                </a:cubicBezTo>
                <a:cubicBezTo>
                  <a:pt x="633" y="130"/>
                  <a:pt x="627" y="195"/>
                  <a:pt x="627" y="291"/>
                </a:cubicBezTo>
                <a:cubicBezTo>
                  <a:pt x="627" y="388"/>
                  <a:pt x="633" y="453"/>
                  <a:pt x="644" y="487"/>
                </a:cubicBezTo>
                <a:cubicBezTo>
                  <a:pt x="655" y="521"/>
                  <a:pt x="675" y="538"/>
                  <a:pt x="706" y="538"/>
                </a:cubicBezTo>
                <a:cubicBezTo>
                  <a:pt x="737" y="538"/>
                  <a:pt x="758" y="521"/>
                  <a:pt x="769" y="487"/>
                </a:cubicBezTo>
                <a:cubicBezTo>
                  <a:pt x="780" y="453"/>
                  <a:pt x="785" y="388"/>
                  <a:pt x="785" y="291"/>
                </a:cubicBezTo>
                <a:cubicBezTo>
                  <a:pt x="785" y="195"/>
                  <a:pt x="780" y="130"/>
                  <a:pt x="769" y="96"/>
                </a:cubicBezTo>
                <a:cubicBezTo>
                  <a:pt x="758" y="62"/>
                  <a:pt x="737" y="45"/>
                  <a:pt x="706" y="45"/>
                </a:cubicBezTo>
                <a:close/>
                <a:moveTo>
                  <a:pt x="1300" y="269"/>
                </a:moveTo>
                <a:lnTo>
                  <a:pt x="1532" y="269"/>
                </a:lnTo>
                <a:lnTo>
                  <a:pt x="1532" y="573"/>
                </a:lnTo>
                <a:lnTo>
                  <a:pt x="1480" y="573"/>
                </a:lnTo>
                <a:lnTo>
                  <a:pt x="1462" y="535"/>
                </a:lnTo>
                <a:cubicBezTo>
                  <a:pt x="1417" y="567"/>
                  <a:pt x="1369" y="583"/>
                  <a:pt x="1318" y="583"/>
                </a:cubicBezTo>
                <a:cubicBezTo>
                  <a:pt x="1235" y="583"/>
                  <a:pt x="1170" y="558"/>
                  <a:pt x="1124" y="508"/>
                </a:cubicBezTo>
                <a:cubicBezTo>
                  <a:pt x="1078" y="458"/>
                  <a:pt x="1055" y="388"/>
                  <a:pt x="1055" y="297"/>
                </a:cubicBezTo>
                <a:cubicBezTo>
                  <a:pt x="1055" y="208"/>
                  <a:pt x="1079" y="137"/>
                  <a:pt x="1128" y="82"/>
                </a:cubicBezTo>
                <a:cubicBezTo>
                  <a:pt x="1177" y="28"/>
                  <a:pt x="1241" y="0"/>
                  <a:pt x="1320" y="0"/>
                </a:cubicBezTo>
                <a:cubicBezTo>
                  <a:pt x="1424" y="0"/>
                  <a:pt x="1487" y="54"/>
                  <a:pt x="1510" y="160"/>
                </a:cubicBezTo>
                <a:lnTo>
                  <a:pt x="1433" y="195"/>
                </a:lnTo>
                <a:lnTo>
                  <a:pt x="1433" y="181"/>
                </a:lnTo>
                <a:lnTo>
                  <a:pt x="1432" y="151"/>
                </a:lnTo>
                <a:cubicBezTo>
                  <a:pt x="1427" y="84"/>
                  <a:pt x="1396" y="51"/>
                  <a:pt x="1340" y="51"/>
                </a:cubicBezTo>
                <a:cubicBezTo>
                  <a:pt x="1299" y="51"/>
                  <a:pt x="1270" y="69"/>
                  <a:pt x="1255" y="104"/>
                </a:cubicBezTo>
                <a:cubicBezTo>
                  <a:pt x="1240" y="139"/>
                  <a:pt x="1232" y="205"/>
                  <a:pt x="1232" y="301"/>
                </a:cubicBezTo>
                <a:cubicBezTo>
                  <a:pt x="1232" y="391"/>
                  <a:pt x="1239" y="452"/>
                  <a:pt x="1251" y="484"/>
                </a:cubicBezTo>
                <a:cubicBezTo>
                  <a:pt x="1263" y="516"/>
                  <a:pt x="1286" y="532"/>
                  <a:pt x="1321" y="532"/>
                </a:cubicBezTo>
                <a:cubicBezTo>
                  <a:pt x="1361" y="532"/>
                  <a:pt x="1382" y="509"/>
                  <a:pt x="1382" y="464"/>
                </a:cubicBezTo>
                <a:lnTo>
                  <a:pt x="1382" y="326"/>
                </a:lnTo>
                <a:lnTo>
                  <a:pt x="1300" y="326"/>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2" y="487"/>
                </a:cubicBezTo>
                <a:cubicBezTo>
                  <a:pt x="1962" y="453"/>
                  <a:pt x="1968" y="388"/>
                  <a:pt x="1968" y="291"/>
                </a:cubicBezTo>
                <a:cubicBezTo>
                  <a:pt x="1968" y="195"/>
                  <a:pt x="1962" y="130"/>
                  <a:pt x="1952" y="96"/>
                </a:cubicBezTo>
                <a:cubicBezTo>
                  <a:pt x="1941" y="62"/>
                  <a:pt x="1920" y="45"/>
                  <a:pt x="1889"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4273848" y="4295561"/>
            <a:ext cx="346075" cy="349250"/>
          </a:xfrm>
          <a:custGeom>
            <a:avLst/>
            <a:gdLst>
              <a:gd name="T0" fmla="*/ 229 w 458"/>
              <a:gd name="T1" fmla="*/ 0 h 459"/>
              <a:gd name="T2" fmla="*/ 458 w 458"/>
              <a:gd name="T3" fmla="*/ 229 h 459"/>
              <a:gd name="T4" fmla="*/ 229 w 458"/>
              <a:gd name="T5" fmla="*/ 459 h 459"/>
              <a:gd name="T6" fmla="*/ 0 w 458"/>
              <a:gd name="T7" fmla="*/ 229 h 459"/>
              <a:gd name="T8" fmla="*/ 229 w 458"/>
              <a:gd name="T9" fmla="*/ 0 h 459"/>
              <a:gd name="T10" fmla="*/ 380 w 458"/>
              <a:gd name="T11" fmla="*/ 144 h 459"/>
              <a:gd name="T12" fmla="*/ 343 w 458"/>
              <a:gd name="T13" fmla="*/ 84 h 459"/>
              <a:gd name="T14" fmla="*/ 277 w 458"/>
              <a:gd name="T15" fmla="*/ 106 h 459"/>
              <a:gd name="T16" fmla="*/ 371 w 458"/>
              <a:gd name="T17" fmla="*/ 246 h 459"/>
              <a:gd name="T18" fmla="*/ 190 w 458"/>
              <a:gd name="T19" fmla="*/ 246 h 459"/>
              <a:gd name="T20" fmla="*/ 282 w 458"/>
              <a:gd name="T21" fmla="*/ 268 h 459"/>
              <a:gd name="T22" fmla="*/ 366 w 458"/>
              <a:gd name="T23" fmla="*/ 268 h 459"/>
              <a:gd name="T24" fmla="*/ 227 w 458"/>
              <a:gd name="T25" fmla="*/ 361 h 459"/>
              <a:gd name="T26" fmla="*/ 116 w 458"/>
              <a:gd name="T27" fmla="*/ 284 h 459"/>
              <a:gd name="T28" fmla="*/ 100 w 458"/>
              <a:gd name="T29" fmla="*/ 340 h 459"/>
              <a:gd name="T30" fmla="*/ 196 w 458"/>
              <a:gd name="T31" fmla="*/ 358 h 459"/>
              <a:gd name="T32" fmla="*/ 78 w 458"/>
              <a:gd name="T33" fmla="*/ 374 h 459"/>
              <a:gd name="T34" fmla="*/ 152 w 458"/>
              <a:gd name="T35" fmla="*/ 179 h 459"/>
              <a:gd name="T36" fmla="*/ 244 w 458"/>
              <a:gd name="T37" fmla="*/ 101 h 459"/>
              <a:gd name="T38" fmla="*/ 146 w 458"/>
              <a:gd name="T39" fmla="*/ 178 h 459"/>
              <a:gd name="T40" fmla="*/ 104 w 458"/>
              <a:gd name="T41" fmla="*/ 231 h 459"/>
              <a:gd name="T42" fmla="*/ 214 w 458"/>
              <a:gd name="T43" fmla="*/ 100 h 459"/>
              <a:gd name="T44" fmla="*/ 246 w 458"/>
              <a:gd name="T45" fmla="*/ 100 h 459"/>
              <a:gd name="T46" fmla="*/ 348 w 458"/>
              <a:gd name="T47" fmla="*/ 71 h 459"/>
              <a:gd name="T48" fmla="*/ 380 w 458"/>
              <a:gd name="T49" fmla="*/ 144 h 459"/>
              <a:gd name="T50" fmla="*/ 284 w 458"/>
              <a:gd name="T51" fmla="*/ 207 h 459"/>
              <a:gd name="T52" fmla="*/ 236 w 458"/>
              <a:gd name="T53" fmla="*/ 160 h 459"/>
              <a:gd name="T54" fmla="*/ 192 w 458"/>
              <a:gd name="T55" fmla="*/ 207 h 459"/>
              <a:gd name="T56" fmla="*/ 284 w 458"/>
              <a:gd name="T57" fmla="*/ 20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58" h="459">
                <a:moveTo>
                  <a:pt x="229" y="0"/>
                </a:moveTo>
                <a:cubicBezTo>
                  <a:pt x="355" y="0"/>
                  <a:pt x="458" y="103"/>
                  <a:pt x="458" y="229"/>
                </a:cubicBezTo>
                <a:cubicBezTo>
                  <a:pt x="458" y="356"/>
                  <a:pt x="355" y="459"/>
                  <a:pt x="229" y="459"/>
                </a:cubicBezTo>
                <a:cubicBezTo>
                  <a:pt x="102" y="459"/>
                  <a:pt x="0" y="356"/>
                  <a:pt x="0" y="229"/>
                </a:cubicBezTo>
                <a:cubicBezTo>
                  <a:pt x="0" y="103"/>
                  <a:pt x="102" y="0"/>
                  <a:pt x="229" y="0"/>
                </a:cubicBezTo>
                <a:close/>
                <a:moveTo>
                  <a:pt x="380" y="144"/>
                </a:moveTo>
                <a:cubicBezTo>
                  <a:pt x="380" y="144"/>
                  <a:pt x="394" y="88"/>
                  <a:pt x="343" y="84"/>
                </a:cubicBezTo>
                <a:cubicBezTo>
                  <a:pt x="324" y="82"/>
                  <a:pt x="301" y="91"/>
                  <a:pt x="277" y="106"/>
                </a:cubicBezTo>
                <a:cubicBezTo>
                  <a:pt x="367" y="135"/>
                  <a:pt x="371" y="246"/>
                  <a:pt x="371" y="246"/>
                </a:cubicBezTo>
                <a:lnTo>
                  <a:pt x="190" y="246"/>
                </a:lnTo>
                <a:cubicBezTo>
                  <a:pt x="189" y="317"/>
                  <a:pt x="263" y="316"/>
                  <a:pt x="282" y="268"/>
                </a:cubicBezTo>
                <a:cubicBezTo>
                  <a:pt x="282" y="268"/>
                  <a:pt x="282" y="270"/>
                  <a:pt x="366" y="268"/>
                </a:cubicBezTo>
                <a:cubicBezTo>
                  <a:pt x="348" y="326"/>
                  <a:pt x="278" y="364"/>
                  <a:pt x="227" y="361"/>
                </a:cubicBezTo>
                <a:cubicBezTo>
                  <a:pt x="172" y="357"/>
                  <a:pt x="135" y="325"/>
                  <a:pt x="116" y="284"/>
                </a:cubicBezTo>
                <a:cubicBezTo>
                  <a:pt x="105" y="307"/>
                  <a:pt x="101" y="325"/>
                  <a:pt x="100" y="340"/>
                </a:cubicBezTo>
                <a:cubicBezTo>
                  <a:pt x="97" y="369"/>
                  <a:pt x="112" y="393"/>
                  <a:pt x="196" y="358"/>
                </a:cubicBezTo>
                <a:cubicBezTo>
                  <a:pt x="179" y="381"/>
                  <a:pt x="111" y="409"/>
                  <a:pt x="78" y="374"/>
                </a:cubicBezTo>
                <a:cubicBezTo>
                  <a:pt x="46" y="339"/>
                  <a:pt x="95" y="243"/>
                  <a:pt x="152" y="179"/>
                </a:cubicBezTo>
                <a:cubicBezTo>
                  <a:pt x="179" y="149"/>
                  <a:pt x="211" y="121"/>
                  <a:pt x="244" y="101"/>
                </a:cubicBezTo>
                <a:cubicBezTo>
                  <a:pt x="209" y="120"/>
                  <a:pt x="174" y="147"/>
                  <a:pt x="146" y="178"/>
                </a:cubicBezTo>
                <a:cubicBezTo>
                  <a:pt x="131" y="194"/>
                  <a:pt x="116" y="212"/>
                  <a:pt x="104" y="231"/>
                </a:cubicBezTo>
                <a:cubicBezTo>
                  <a:pt x="101" y="169"/>
                  <a:pt x="136" y="107"/>
                  <a:pt x="214" y="100"/>
                </a:cubicBezTo>
                <a:cubicBezTo>
                  <a:pt x="225" y="99"/>
                  <a:pt x="236" y="99"/>
                  <a:pt x="246" y="100"/>
                </a:cubicBezTo>
                <a:cubicBezTo>
                  <a:pt x="281" y="79"/>
                  <a:pt x="316" y="68"/>
                  <a:pt x="348" y="71"/>
                </a:cubicBezTo>
                <a:cubicBezTo>
                  <a:pt x="411" y="79"/>
                  <a:pt x="385" y="141"/>
                  <a:pt x="380" y="144"/>
                </a:cubicBezTo>
                <a:close/>
                <a:moveTo>
                  <a:pt x="284" y="207"/>
                </a:moveTo>
                <a:cubicBezTo>
                  <a:pt x="284" y="207"/>
                  <a:pt x="280" y="158"/>
                  <a:pt x="236" y="160"/>
                </a:cubicBezTo>
                <a:cubicBezTo>
                  <a:pt x="192" y="162"/>
                  <a:pt x="192" y="207"/>
                  <a:pt x="192" y="207"/>
                </a:cubicBezTo>
                <a:lnTo>
                  <a:pt x="284" y="207"/>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3" name="Freeform 8"/>
          <p:cNvSpPr>
            <a:spLocks noEditPoints="1"/>
          </p:cNvSpPr>
          <p:nvPr/>
        </p:nvSpPr>
        <p:spPr bwMode="auto">
          <a:xfrm>
            <a:off x="625773" y="4301911"/>
            <a:ext cx="344488" cy="346075"/>
          </a:xfrm>
          <a:custGeom>
            <a:avLst/>
            <a:gdLst>
              <a:gd name="T0" fmla="*/ 227 w 455"/>
              <a:gd name="T1" fmla="*/ 0 h 455"/>
              <a:gd name="T2" fmla="*/ 455 w 455"/>
              <a:gd name="T3" fmla="*/ 227 h 455"/>
              <a:gd name="T4" fmla="*/ 227 w 455"/>
              <a:gd name="T5" fmla="*/ 455 h 455"/>
              <a:gd name="T6" fmla="*/ 0 w 455"/>
              <a:gd name="T7" fmla="*/ 227 h 455"/>
              <a:gd name="T8" fmla="*/ 227 w 455"/>
              <a:gd name="T9" fmla="*/ 0 h 455"/>
              <a:gd name="T10" fmla="*/ 258 w 455"/>
              <a:gd name="T11" fmla="*/ 70 h 455"/>
              <a:gd name="T12" fmla="*/ 254 w 455"/>
              <a:gd name="T13" fmla="*/ 82 h 455"/>
              <a:gd name="T14" fmla="*/ 334 w 455"/>
              <a:gd name="T15" fmla="*/ 316 h 455"/>
              <a:gd name="T16" fmla="*/ 345 w 455"/>
              <a:gd name="T17" fmla="*/ 321 h 455"/>
              <a:gd name="T18" fmla="*/ 258 w 455"/>
              <a:gd name="T19" fmla="*/ 70 h 455"/>
              <a:gd name="T20" fmla="*/ 145 w 455"/>
              <a:gd name="T21" fmla="*/ 172 h 455"/>
              <a:gd name="T22" fmla="*/ 112 w 455"/>
              <a:gd name="T23" fmla="*/ 106 h 455"/>
              <a:gd name="T24" fmla="*/ 83 w 455"/>
              <a:gd name="T25" fmla="*/ 135 h 455"/>
              <a:gd name="T26" fmla="*/ 185 w 455"/>
              <a:gd name="T27" fmla="*/ 383 h 455"/>
              <a:gd name="T28" fmla="*/ 240 w 455"/>
              <a:gd name="T29" fmla="*/ 385 h 455"/>
              <a:gd name="T30" fmla="*/ 204 w 455"/>
              <a:gd name="T31" fmla="*/ 311 h 455"/>
              <a:gd name="T32" fmla="*/ 149 w 455"/>
              <a:gd name="T33" fmla="*/ 264 h 455"/>
              <a:gd name="T34" fmla="*/ 145 w 455"/>
              <a:gd name="T35" fmla="*/ 172 h 455"/>
              <a:gd name="T36" fmla="*/ 238 w 455"/>
              <a:gd name="T37" fmla="*/ 295 h 455"/>
              <a:gd name="T38" fmla="*/ 210 w 455"/>
              <a:gd name="T39" fmla="*/ 309 h 455"/>
              <a:gd name="T40" fmla="*/ 247 w 455"/>
              <a:gd name="T41" fmla="*/ 380 h 455"/>
              <a:gd name="T42" fmla="*/ 272 w 455"/>
              <a:gd name="T43" fmla="*/ 366 h 455"/>
              <a:gd name="T44" fmla="*/ 238 w 455"/>
              <a:gd name="T45" fmla="*/ 295 h 455"/>
              <a:gd name="T46" fmla="*/ 152 w 455"/>
              <a:gd name="T47" fmla="*/ 170 h 455"/>
              <a:gd name="T48" fmla="*/ 178 w 455"/>
              <a:gd name="T49" fmla="*/ 157 h 455"/>
              <a:gd name="T50" fmla="*/ 144 w 455"/>
              <a:gd name="T51" fmla="*/ 87 h 455"/>
              <a:gd name="T52" fmla="*/ 118 w 455"/>
              <a:gd name="T53" fmla="*/ 101 h 455"/>
              <a:gd name="T54" fmla="*/ 152 w 455"/>
              <a:gd name="T55" fmla="*/ 170 h 455"/>
              <a:gd name="T56" fmla="*/ 239 w 455"/>
              <a:gd name="T57" fmla="*/ 134 h 455"/>
              <a:gd name="T58" fmla="*/ 294 w 455"/>
              <a:gd name="T59" fmla="*/ 292 h 455"/>
              <a:gd name="T60" fmla="*/ 285 w 455"/>
              <a:gd name="T61" fmla="*/ 285 h 455"/>
              <a:gd name="T62" fmla="*/ 237 w 455"/>
              <a:gd name="T63" fmla="*/ 146 h 455"/>
              <a:gd name="T64" fmla="*/ 239 w 455"/>
              <a:gd name="T65" fmla="*/ 134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5" h="455">
                <a:moveTo>
                  <a:pt x="227" y="0"/>
                </a:moveTo>
                <a:cubicBezTo>
                  <a:pt x="353" y="0"/>
                  <a:pt x="455" y="102"/>
                  <a:pt x="455" y="227"/>
                </a:cubicBezTo>
                <a:cubicBezTo>
                  <a:pt x="455" y="353"/>
                  <a:pt x="353" y="455"/>
                  <a:pt x="227" y="455"/>
                </a:cubicBezTo>
                <a:cubicBezTo>
                  <a:pt x="102" y="455"/>
                  <a:pt x="0" y="353"/>
                  <a:pt x="0" y="227"/>
                </a:cubicBezTo>
                <a:cubicBezTo>
                  <a:pt x="0" y="102"/>
                  <a:pt x="102" y="0"/>
                  <a:pt x="227" y="0"/>
                </a:cubicBezTo>
                <a:close/>
                <a:moveTo>
                  <a:pt x="258" y="70"/>
                </a:moveTo>
                <a:cubicBezTo>
                  <a:pt x="257" y="74"/>
                  <a:pt x="255" y="77"/>
                  <a:pt x="254" y="82"/>
                </a:cubicBezTo>
                <a:cubicBezTo>
                  <a:pt x="327" y="107"/>
                  <a:pt x="401" y="174"/>
                  <a:pt x="334" y="316"/>
                </a:cubicBezTo>
                <a:cubicBezTo>
                  <a:pt x="338" y="318"/>
                  <a:pt x="342" y="319"/>
                  <a:pt x="345" y="321"/>
                </a:cubicBezTo>
                <a:cubicBezTo>
                  <a:pt x="384" y="248"/>
                  <a:pt x="405" y="123"/>
                  <a:pt x="258" y="70"/>
                </a:cubicBezTo>
                <a:close/>
                <a:moveTo>
                  <a:pt x="145" y="172"/>
                </a:moveTo>
                <a:cubicBezTo>
                  <a:pt x="134" y="150"/>
                  <a:pt x="123" y="128"/>
                  <a:pt x="112" y="106"/>
                </a:cubicBezTo>
                <a:cubicBezTo>
                  <a:pt x="99" y="115"/>
                  <a:pt x="90" y="120"/>
                  <a:pt x="83" y="135"/>
                </a:cubicBezTo>
                <a:cubicBezTo>
                  <a:pt x="50" y="207"/>
                  <a:pt x="104" y="350"/>
                  <a:pt x="185" y="383"/>
                </a:cubicBezTo>
                <a:cubicBezTo>
                  <a:pt x="206" y="392"/>
                  <a:pt x="220" y="390"/>
                  <a:pt x="240" y="385"/>
                </a:cubicBezTo>
                <a:cubicBezTo>
                  <a:pt x="228" y="360"/>
                  <a:pt x="216" y="336"/>
                  <a:pt x="204" y="311"/>
                </a:cubicBezTo>
                <a:cubicBezTo>
                  <a:pt x="173" y="314"/>
                  <a:pt x="163" y="289"/>
                  <a:pt x="149" y="264"/>
                </a:cubicBezTo>
                <a:cubicBezTo>
                  <a:pt x="127" y="227"/>
                  <a:pt x="124" y="189"/>
                  <a:pt x="145" y="172"/>
                </a:cubicBezTo>
                <a:close/>
                <a:moveTo>
                  <a:pt x="238" y="295"/>
                </a:moveTo>
                <a:lnTo>
                  <a:pt x="210" y="309"/>
                </a:lnTo>
                <a:lnTo>
                  <a:pt x="247" y="380"/>
                </a:lnTo>
                <a:lnTo>
                  <a:pt x="272" y="366"/>
                </a:lnTo>
                <a:lnTo>
                  <a:pt x="238" y="295"/>
                </a:lnTo>
                <a:close/>
                <a:moveTo>
                  <a:pt x="152" y="170"/>
                </a:moveTo>
                <a:lnTo>
                  <a:pt x="178" y="157"/>
                </a:lnTo>
                <a:lnTo>
                  <a:pt x="144" y="87"/>
                </a:lnTo>
                <a:lnTo>
                  <a:pt x="118" y="101"/>
                </a:lnTo>
                <a:lnTo>
                  <a:pt x="152" y="170"/>
                </a:lnTo>
                <a:close/>
                <a:moveTo>
                  <a:pt x="239" y="134"/>
                </a:moveTo>
                <a:cubicBezTo>
                  <a:pt x="311" y="151"/>
                  <a:pt x="331" y="228"/>
                  <a:pt x="294" y="292"/>
                </a:cubicBezTo>
                <a:cubicBezTo>
                  <a:pt x="291" y="291"/>
                  <a:pt x="288" y="287"/>
                  <a:pt x="285" y="285"/>
                </a:cubicBezTo>
                <a:cubicBezTo>
                  <a:pt x="318" y="204"/>
                  <a:pt x="290" y="166"/>
                  <a:pt x="237" y="146"/>
                </a:cubicBezTo>
                <a:cubicBezTo>
                  <a:pt x="238" y="141"/>
                  <a:pt x="238" y="139"/>
                  <a:pt x="239" y="134"/>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4" name="Freeform 9"/>
          <p:cNvSpPr>
            <a:spLocks noEditPoints="1"/>
          </p:cNvSpPr>
          <p:nvPr/>
        </p:nvSpPr>
        <p:spPr bwMode="auto">
          <a:xfrm>
            <a:off x="628650" y="6061075"/>
            <a:ext cx="407988" cy="409575"/>
          </a:xfrm>
          <a:custGeom>
            <a:avLst/>
            <a:gdLst>
              <a:gd name="T0" fmla="*/ 269 w 538"/>
              <a:gd name="T1" fmla="*/ 0 h 538"/>
              <a:gd name="T2" fmla="*/ 538 w 538"/>
              <a:gd name="T3" fmla="*/ 269 h 538"/>
              <a:gd name="T4" fmla="*/ 269 w 538"/>
              <a:gd name="T5" fmla="*/ 538 h 538"/>
              <a:gd name="T6" fmla="*/ 0 w 538"/>
              <a:gd name="T7" fmla="*/ 269 h 538"/>
              <a:gd name="T8" fmla="*/ 269 w 538"/>
              <a:gd name="T9" fmla="*/ 0 h 538"/>
              <a:gd name="T10" fmla="*/ 478 w 538"/>
              <a:gd name="T11" fmla="*/ 274 h 538"/>
              <a:gd name="T12" fmla="*/ 468 w 538"/>
              <a:gd name="T13" fmla="*/ 281 h 538"/>
              <a:gd name="T14" fmla="*/ 432 w 538"/>
              <a:gd name="T15" fmla="*/ 281 h 538"/>
              <a:gd name="T16" fmla="*/ 424 w 538"/>
              <a:gd name="T17" fmla="*/ 278 h 538"/>
              <a:gd name="T18" fmla="*/ 269 w 538"/>
              <a:gd name="T19" fmla="*/ 116 h 538"/>
              <a:gd name="T20" fmla="*/ 114 w 538"/>
              <a:gd name="T21" fmla="*/ 278 h 538"/>
              <a:gd name="T22" fmla="*/ 106 w 538"/>
              <a:gd name="T23" fmla="*/ 281 h 538"/>
              <a:gd name="T24" fmla="*/ 70 w 538"/>
              <a:gd name="T25" fmla="*/ 281 h 538"/>
              <a:gd name="T26" fmla="*/ 59 w 538"/>
              <a:gd name="T27" fmla="*/ 274 h 538"/>
              <a:gd name="T28" fmla="*/ 62 w 538"/>
              <a:gd name="T29" fmla="*/ 262 h 538"/>
              <a:gd name="T30" fmla="*/ 259 w 538"/>
              <a:gd name="T31" fmla="*/ 57 h 538"/>
              <a:gd name="T32" fmla="*/ 269 w 538"/>
              <a:gd name="T33" fmla="*/ 53 h 538"/>
              <a:gd name="T34" fmla="*/ 279 w 538"/>
              <a:gd name="T35" fmla="*/ 57 h 538"/>
              <a:gd name="T36" fmla="*/ 476 w 538"/>
              <a:gd name="T37" fmla="*/ 262 h 538"/>
              <a:gd name="T38" fmla="*/ 478 w 538"/>
              <a:gd name="T39" fmla="*/ 274 h 538"/>
              <a:gd name="T40" fmla="*/ 125 w 538"/>
              <a:gd name="T41" fmla="*/ 293 h 538"/>
              <a:gd name="T42" fmla="*/ 125 w 538"/>
              <a:gd name="T43" fmla="*/ 293 h 538"/>
              <a:gd name="T44" fmla="*/ 125 w 538"/>
              <a:gd name="T45" fmla="*/ 416 h 538"/>
              <a:gd name="T46" fmla="*/ 142 w 538"/>
              <a:gd name="T47" fmla="*/ 436 h 538"/>
              <a:gd name="T48" fmla="*/ 222 w 538"/>
              <a:gd name="T49" fmla="*/ 436 h 538"/>
              <a:gd name="T50" fmla="*/ 222 w 538"/>
              <a:gd name="T51" fmla="*/ 303 h 538"/>
              <a:gd name="T52" fmla="*/ 243 w 538"/>
              <a:gd name="T53" fmla="*/ 283 h 538"/>
              <a:gd name="T54" fmla="*/ 295 w 538"/>
              <a:gd name="T55" fmla="*/ 283 h 538"/>
              <a:gd name="T56" fmla="*/ 316 w 538"/>
              <a:gd name="T57" fmla="*/ 303 h 538"/>
              <a:gd name="T58" fmla="*/ 316 w 538"/>
              <a:gd name="T59" fmla="*/ 436 h 538"/>
              <a:gd name="T60" fmla="*/ 396 w 538"/>
              <a:gd name="T61" fmla="*/ 436 h 538"/>
              <a:gd name="T62" fmla="*/ 413 w 538"/>
              <a:gd name="T63" fmla="*/ 416 h 538"/>
              <a:gd name="T64" fmla="*/ 413 w 538"/>
              <a:gd name="T65" fmla="*/ 294 h 538"/>
              <a:gd name="T66" fmla="*/ 269 w 538"/>
              <a:gd name="T67" fmla="*/ 143 h 538"/>
              <a:gd name="T68" fmla="*/ 125 w 538"/>
              <a:gd name="T69" fmla="*/ 293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8" h="538">
                <a:moveTo>
                  <a:pt x="269" y="0"/>
                </a:moveTo>
                <a:cubicBezTo>
                  <a:pt x="417" y="0"/>
                  <a:pt x="538" y="121"/>
                  <a:pt x="538" y="269"/>
                </a:cubicBezTo>
                <a:cubicBezTo>
                  <a:pt x="538" y="418"/>
                  <a:pt x="417" y="538"/>
                  <a:pt x="269" y="538"/>
                </a:cubicBezTo>
                <a:cubicBezTo>
                  <a:pt x="121" y="538"/>
                  <a:pt x="0" y="418"/>
                  <a:pt x="0" y="269"/>
                </a:cubicBezTo>
                <a:cubicBezTo>
                  <a:pt x="0" y="121"/>
                  <a:pt x="121" y="0"/>
                  <a:pt x="269" y="0"/>
                </a:cubicBezTo>
                <a:close/>
                <a:moveTo>
                  <a:pt x="478" y="274"/>
                </a:moveTo>
                <a:cubicBezTo>
                  <a:pt x="477" y="279"/>
                  <a:pt x="473" y="281"/>
                  <a:pt x="468" y="281"/>
                </a:cubicBezTo>
                <a:lnTo>
                  <a:pt x="432" y="281"/>
                </a:lnTo>
                <a:cubicBezTo>
                  <a:pt x="429" y="281"/>
                  <a:pt x="426" y="280"/>
                  <a:pt x="424" y="278"/>
                </a:cubicBezTo>
                <a:lnTo>
                  <a:pt x="269" y="116"/>
                </a:lnTo>
                <a:lnTo>
                  <a:pt x="114" y="278"/>
                </a:lnTo>
                <a:cubicBezTo>
                  <a:pt x="112" y="280"/>
                  <a:pt x="109" y="281"/>
                  <a:pt x="106" y="281"/>
                </a:cubicBezTo>
                <a:lnTo>
                  <a:pt x="70" y="281"/>
                </a:lnTo>
                <a:cubicBezTo>
                  <a:pt x="65" y="281"/>
                  <a:pt x="61" y="279"/>
                  <a:pt x="59" y="274"/>
                </a:cubicBezTo>
                <a:cubicBezTo>
                  <a:pt x="58" y="270"/>
                  <a:pt x="58" y="265"/>
                  <a:pt x="62" y="262"/>
                </a:cubicBezTo>
                <a:lnTo>
                  <a:pt x="259" y="57"/>
                </a:lnTo>
                <a:cubicBezTo>
                  <a:pt x="262" y="55"/>
                  <a:pt x="265" y="53"/>
                  <a:pt x="269" y="53"/>
                </a:cubicBezTo>
                <a:cubicBezTo>
                  <a:pt x="273" y="53"/>
                  <a:pt x="276" y="55"/>
                  <a:pt x="279" y="57"/>
                </a:cubicBezTo>
                <a:lnTo>
                  <a:pt x="476" y="262"/>
                </a:lnTo>
                <a:cubicBezTo>
                  <a:pt x="479" y="265"/>
                  <a:pt x="480" y="270"/>
                  <a:pt x="478" y="274"/>
                </a:cubicBezTo>
                <a:close/>
                <a:moveTo>
                  <a:pt x="125" y="293"/>
                </a:moveTo>
                <a:lnTo>
                  <a:pt x="125" y="293"/>
                </a:lnTo>
                <a:lnTo>
                  <a:pt x="125" y="416"/>
                </a:lnTo>
                <a:cubicBezTo>
                  <a:pt x="125" y="427"/>
                  <a:pt x="132" y="436"/>
                  <a:pt x="142" y="436"/>
                </a:cubicBezTo>
                <a:lnTo>
                  <a:pt x="222" y="436"/>
                </a:lnTo>
                <a:lnTo>
                  <a:pt x="222" y="303"/>
                </a:lnTo>
                <a:cubicBezTo>
                  <a:pt x="222" y="292"/>
                  <a:pt x="231" y="283"/>
                  <a:pt x="243" y="283"/>
                </a:cubicBezTo>
                <a:lnTo>
                  <a:pt x="295" y="283"/>
                </a:lnTo>
                <a:cubicBezTo>
                  <a:pt x="306" y="283"/>
                  <a:pt x="316" y="292"/>
                  <a:pt x="316" y="303"/>
                </a:cubicBezTo>
                <a:lnTo>
                  <a:pt x="316" y="436"/>
                </a:lnTo>
                <a:lnTo>
                  <a:pt x="396" y="436"/>
                </a:lnTo>
                <a:cubicBezTo>
                  <a:pt x="405" y="436"/>
                  <a:pt x="413" y="427"/>
                  <a:pt x="413" y="416"/>
                </a:cubicBezTo>
                <a:lnTo>
                  <a:pt x="413" y="294"/>
                </a:lnTo>
                <a:lnTo>
                  <a:pt x="269" y="143"/>
                </a:lnTo>
                <a:lnTo>
                  <a:pt x="125" y="2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3"/>
          <p:cNvSpPr txBox="1">
            <a:spLocks noChangeArrowheads="1"/>
          </p:cNvSpPr>
          <p:nvPr/>
        </p:nvSpPr>
        <p:spPr bwMode="auto">
          <a:xfrm>
            <a:off x="470358" y="2708920"/>
            <a:ext cx="7500232" cy="9945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8000" dirty="0" smtClean="0">
                <a:latin typeface="造字工房版黑 G0v1 常规体" pitchFamily="2" charset="-122"/>
                <a:ea typeface="造字工房版黑 G0v1 常规体" pitchFamily="2" charset="-122"/>
              </a:rPr>
              <a:t>加盟招商推介</a:t>
            </a:r>
            <a:endParaRPr lang="zh-CN" altLang="zh-CN" sz="8000" dirty="0">
              <a:latin typeface="造字工房版黑 G0v1 常规体" pitchFamily="2" charset="-122"/>
              <a:ea typeface="造字工房版黑 G0v1 常规体" pitchFamily="2" charset="-122"/>
            </a:endParaRPr>
          </a:p>
        </p:txBody>
      </p:sp>
      <p:sp>
        <p:nvSpPr>
          <p:cNvPr id="39" name="Rectangle 4"/>
          <p:cNvSpPr txBox="1">
            <a:spLocks noChangeArrowheads="1"/>
          </p:cNvSpPr>
          <p:nvPr/>
        </p:nvSpPr>
        <p:spPr bwMode="auto">
          <a:xfrm>
            <a:off x="1013821" y="4293096"/>
            <a:ext cx="3050601" cy="3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2800" b="0" dirty="0" smtClean="0">
                <a:solidFill>
                  <a:srgbClr val="FFFF00"/>
                </a:solidFill>
              </a:rPr>
              <a:t>4009999999</a:t>
            </a:r>
            <a:endParaRPr lang="zh-CN" altLang="zh-CN" sz="2800" b="0" dirty="0">
              <a:solidFill>
                <a:srgbClr val="FFFF00"/>
              </a:solidFill>
            </a:endParaRPr>
          </a:p>
        </p:txBody>
      </p:sp>
      <p:sp>
        <p:nvSpPr>
          <p:cNvPr id="40" name="Rectangle 4"/>
          <p:cNvSpPr txBox="1">
            <a:spLocks noChangeArrowheads="1"/>
          </p:cNvSpPr>
          <p:nvPr/>
        </p:nvSpPr>
        <p:spPr bwMode="auto">
          <a:xfrm>
            <a:off x="4594954" y="4293097"/>
            <a:ext cx="3096244" cy="3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2800" b="0" dirty="0">
                <a:solidFill>
                  <a:srgbClr val="FFFF00"/>
                </a:solidFill>
              </a:rPr>
              <a:t>dxpu.taobao.com</a:t>
            </a:r>
            <a:endParaRPr lang="zh-CN" sz="2800" b="0" dirty="0">
              <a:solidFill>
                <a:srgbClr val="FFFF00"/>
              </a:solidFill>
            </a:endParaRPr>
          </a:p>
        </p:txBody>
      </p:sp>
      <p:sp>
        <p:nvSpPr>
          <p:cNvPr id="41" name="Rectangle 4"/>
          <p:cNvSpPr txBox="1">
            <a:spLocks noChangeArrowheads="1"/>
          </p:cNvSpPr>
          <p:nvPr/>
        </p:nvSpPr>
        <p:spPr bwMode="auto">
          <a:xfrm>
            <a:off x="1013821" y="6061075"/>
            <a:ext cx="5157152" cy="377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800" b="0" dirty="0" smtClean="0">
                <a:solidFill>
                  <a:schemeClr val="accent2"/>
                </a:solidFill>
              </a:rPr>
              <a:t>大侠素材铺科技有限公司</a:t>
            </a:r>
            <a:endParaRPr lang="zh-CN" sz="2800" b="0" dirty="0">
              <a:solidFill>
                <a:schemeClr val="accent2"/>
              </a:solidFill>
            </a:endParaRPr>
          </a:p>
        </p:txBody>
      </p:sp>
      <p:sp>
        <p:nvSpPr>
          <p:cNvPr id="42" name="Rectangle 3"/>
          <p:cNvSpPr txBox="1">
            <a:spLocks noChangeArrowheads="1"/>
          </p:cNvSpPr>
          <p:nvPr/>
        </p:nvSpPr>
        <p:spPr bwMode="auto">
          <a:xfrm>
            <a:off x="470358" y="2213740"/>
            <a:ext cx="7500232" cy="6391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4000" dirty="0" smtClean="0">
                <a:latin typeface="+mj-ea"/>
              </a:rPr>
              <a:t>某时尚创业项目</a:t>
            </a:r>
            <a:endParaRPr lang="zh-CN" altLang="zh-CN" sz="4000" dirty="0">
              <a:latin typeface="+mj-ea"/>
            </a:endParaRPr>
          </a:p>
        </p:txBody>
      </p:sp>
      <p:sp>
        <p:nvSpPr>
          <p:cNvPr id="53" name="Rectangle 4"/>
          <p:cNvSpPr txBox="1">
            <a:spLocks noChangeArrowheads="1"/>
          </p:cNvSpPr>
          <p:nvPr/>
        </p:nvSpPr>
        <p:spPr bwMode="auto">
          <a:xfrm>
            <a:off x="489863" y="3771820"/>
            <a:ext cx="7840766" cy="377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800" b="0" dirty="0" smtClean="0">
                <a:solidFill>
                  <a:schemeClr val="accent2"/>
                </a:solidFill>
              </a:rPr>
              <a:t>项目招商、融资等适用，逻辑框架完整，内容详实，实用和参考性极高。</a:t>
            </a:r>
            <a:endParaRPr lang="zh-CN" sz="1800" b="0" dirty="0">
              <a:solidFill>
                <a:schemeClr val="accent2"/>
              </a:solidFill>
            </a:endParaRPr>
          </a:p>
        </p:txBody>
      </p:sp>
      <p:pic>
        <p:nvPicPr>
          <p:cNvPr id="2" name="背景音乐 - 较激昂振奋人心.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82797" y="-747464"/>
            <a:ext cx="609600" cy="609600"/>
          </a:xfrm>
          <a:prstGeom prst="rect">
            <a:avLst/>
          </a:prstGeom>
        </p:spPr>
      </p:pic>
    </p:spTree>
    <p:extLst>
      <p:ext uri="{BB962C8B-B14F-4D97-AF65-F5344CB8AC3E}">
        <p14:creationId xmlns:p14="http://schemas.microsoft.com/office/powerpoint/2010/main" val="3338694686"/>
      </p:ext>
    </p:extLst>
  </p:cSld>
  <p:clrMapOvr>
    <a:masterClrMapping/>
  </p:clrMapOvr>
  <mc:AlternateContent xmlns:mc="http://schemas.openxmlformats.org/markup-compatibility/2006" xmlns:p14="http://schemas.microsoft.com/office/powerpoint/2010/main">
    <mc:Choice Requires="p14">
      <p:transition spd="slow" p14:dur="2000" advTm="7543">
        <p:blinds dir="vert"/>
      </p:transition>
    </mc:Choice>
    <mc:Fallback xmlns="">
      <p:transition spd="slow" advTm="754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0-#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3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90"/>
                                          </p:val>
                                        </p:tav>
                                        <p:tav tm="100000">
                                          <p:val>
                                            <p:fltVal val="0"/>
                                          </p:val>
                                        </p:tav>
                                      </p:tavLst>
                                    </p:anim>
                                    <p:animEffect transition="in" filter="fade">
                                      <p:cBhvr>
                                        <p:cTn id="18" dur="500"/>
                                        <p:tgtEl>
                                          <p:spTgt spid="11"/>
                                        </p:tgtEl>
                                      </p:cBhvr>
                                    </p:animEffect>
                                  </p:childTnLst>
                                </p:cTn>
                              </p:par>
                              <p:par>
                                <p:cTn id="19" presetID="8" presetClass="emph" presetSubtype="0" fill="hold" grpId="1" nodeType="withEffect">
                                  <p:stCondLst>
                                    <p:cond delay="0"/>
                                  </p:stCondLst>
                                  <p:childTnLst>
                                    <p:animRot by="21600000">
                                      <p:cBhvr>
                                        <p:cTn id="20" dur="500" fill="hold"/>
                                        <p:tgtEl>
                                          <p:spTgt spid="11"/>
                                        </p:tgtEl>
                                        <p:attrNameLst>
                                          <p:attrName>r</p:attrName>
                                        </p:attrNameLst>
                                      </p:cBhvr>
                                    </p:animRot>
                                  </p:childTnLst>
                                </p:cTn>
                              </p:par>
                            </p:childTnLst>
                          </p:cTn>
                        </p:par>
                        <p:par>
                          <p:cTn id="21" fill="hold">
                            <p:stCondLst>
                              <p:cond delay="1000"/>
                            </p:stCondLst>
                            <p:childTnLst>
                              <p:par>
                                <p:cTn id="22" presetID="41" presetClass="entr" presetSubtype="0" fill="hold" grpId="1" nodeType="afterEffect">
                                  <p:stCondLst>
                                    <p:cond delay="0"/>
                                  </p:stCondLst>
                                  <p:iterate type="lt">
                                    <p:tmPct val="10000"/>
                                  </p:iterate>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2"/>
                                        </p:tgtEl>
                                        <p:attrNameLst>
                                          <p:attrName>ppt_y</p:attrName>
                                        </p:attrNameLst>
                                      </p:cBhvr>
                                      <p:tavLst>
                                        <p:tav tm="0">
                                          <p:val>
                                            <p:strVal val="#ppt_y"/>
                                          </p:val>
                                        </p:tav>
                                        <p:tav tm="100000">
                                          <p:val>
                                            <p:strVal val="#ppt_y"/>
                                          </p:val>
                                        </p:tav>
                                      </p:tavLst>
                                    </p:anim>
                                    <p:anim calcmode="lin" valueType="num">
                                      <p:cBhvr>
                                        <p:cTn id="26"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2"/>
                                        </p:tgtEl>
                                      </p:cBhvr>
                                    </p:animEffect>
                                  </p:childTnLst>
                                </p:cTn>
                              </p:par>
                            </p:childTnLst>
                          </p:cTn>
                        </p:par>
                        <p:par>
                          <p:cTn id="29" fill="hold">
                            <p:stCondLst>
                              <p:cond delay="18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by="(-#ppt_w*2)" calcmode="lin" valueType="num">
                                      <p:cBhvr rctx="PPT">
                                        <p:cTn id="32" dur="500" autoRev="1" fill="hold">
                                          <p:stCondLst>
                                            <p:cond delay="0"/>
                                          </p:stCondLst>
                                        </p:cTn>
                                        <p:tgtEl>
                                          <p:spTgt spid="38"/>
                                        </p:tgtEl>
                                        <p:attrNameLst>
                                          <p:attrName>ppt_w</p:attrName>
                                        </p:attrNameLst>
                                      </p:cBhvr>
                                    </p:anim>
                                    <p:anim by="(#ppt_w*0.50)" calcmode="lin" valueType="num">
                                      <p:cBhvr>
                                        <p:cTn id="33" dur="500" decel="50000" autoRev="1" fill="hold">
                                          <p:stCondLst>
                                            <p:cond delay="0"/>
                                          </p:stCondLst>
                                        </p:cTn>
                                        <p:tgtEl>
                                          <p:spTgt spid="38"/>
                                        </p:tgtEl>
                                        <p:attrNameLst>
                                          <p:attrName>ppt_x</p:attrName>
                                        </p:attrNameLst>
                                      </p:cBhvr>
                                    </p:anim>
                                    <p:anim from="(-#ppt_h/2)" to="(#ppt_y)" calcmode="lin" valueType="num">
                                      <p:cBhvr>
                                        <p:cTn id="34" dur="1000" fill="hold">
                                          <p:stCondLst>
                                            <p:cond delay="0"/>
                                          </p:stCondLst>
                                        </p:cTn>
                                        <p:tgtEl>
                                          <p:spTgt spid="38"/>
                                        </p:tgtEl>
                                        <p:attrNameLst>
                                          <p:attrName>ppt_y</p:attrName>
                                        </p:attrNameLst>
                                      </p:cBhvr>
                                    </p:anim>
                                    <p:animRot by="21600000">
                                      <p:cBhvr>
                                        <p:cTn id="35" dur="1000" fill="hold">
                                          <p:stCondLst>
                                            <p:cond delay="0"/>
                                          </p:stCondLst>
                                        </p:cTn>
                                        <p:tgtEl>
                                          <p:spTgt spid="38"/>
                                        </p:tgtEl>
                                        <p:attrNameLst>
                                          <p:attrName>r</p:attrName>
                                        </p:attrNameLst>
                                      </p:cBhvr>
                                    </p:animRot>
                                  </p:childTnLst>
                                </p:cTn>
                              </p:par>
                            </p:childTnLst>
                          </p:cTn>
                        </p:par>
                        <p:par>
                          <p:cTn id="36" fill="hold">
                            <p:stCondLst>
                              <p:cond delay="3300"/>
                            </p:stCondLst>
                            <p:childTnLst>
                              <p:par>
                                <p:cTn id="37" presetID="22" presetClass="entr" presetSubtype="8"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childTnLst>
                          </p:cTn>
                        </p:par>
                        <p:par>
                          <p:cTn id="40" fill="hold">
                            <p:stCondLst>
                              <p:cond delay="3800"/>
                            </p:stCondLst>
                            <p:childTnLst>
                              <p:par>
                                <p:cTn id="41" presetID="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4300"/>
                            </p:stCondLst>
                            <p:childTnLst>
                              <p:par>
                                <p:cTn id="50" presetID="22" presetClass="entr" presetSubtype="8"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left)">
                                      <p:cBhvr>
                                        <p:cTn id="52" dur="500"/>
                                        <p:tgtEl>
                                          <p:spTgt spid="3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4800"/>
                            </p:stCondLst>
                            <p:childTnLst>
                              <p:par>
                                <p:cTn id="57" presetID="53"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Effect transition="in" filter="fade">
                                      <p:cBhvr>
                                        <p:cTn id="61" dur="500"/>
                                        <p:tgtEl>
                                          <p:spTgt spid="14"/>
                                        </p:tgtEl>
                                      </p:cBhvr>
                                    </p:animEffect>
                                  </p:childTnLst>
                                </p:cTn>
                              </p:par>
                            </p:childTnLst>
                          </p:cTn>
                        </p:par>
                        <p:par>
                          <p:cTn id="62" fill="hold">
                            <p:stCondLst>
                              <p:cond delay="5300"/>
                            </p:stCondLst>
                            <p:childTnLst>
                              <p:par>
                                <p:cTn id="63" presetID="22" presetClass="entr" presetSubtype="8"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wipe(left)">
                                      <p:cBhvr>
                                        <p:cTn id="6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2"/>
                </p:tgtEl>
              </p:cMediaNode>
            </p:audio>
          </p:childTnLst>
        </p:cTn>
      </p:par>
    </p:tnLst>
    <p:bldLst>
      <p:bldP spid="10" grpId="0" animBg="1"/>
      <p:bldP spid="11" grpId="0" animBg="1"/>
      <p:bldP spid="11" grpId="1" animBg="1"/>
      <p:bldP spid="12" grpId="0" animBg="1"/>
      <p:bldP spid="13" grpId="0" animBg="1"/>
      <p:bldP spid="14" grpId="0" animBg="1"/>
      <p:bldP spid="38" grpId="0"/>
      <p:bldP spid="39" grpId="0"/>
      <p:bldP spid="40" grpId="0"/>
      <p:bldP spid="41" grpId="0"/>
      <p:bldP spid="42" grpId="1"/>
      <p:bldP spid="53" grpId="0"/>
    </p:bldLst>
  </p:timing>
  <p:extLst mod="1"/>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成功案例</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Rectangle 5"/>
          <p:cNvSpPr>
            <a:spLocks noChangeArrowheads="1"/>
          </p:cNvSpPr>
          <p:nvPr/>
        </p:nvSpPr>
        <p:spPr bwMode="auto">
          <a:xfrm>
            <a:off x="836379" y="1497792"/>
            <a:ext cx="2391249" cy="1620186"/>
          </a:xfrm>
          <a:prstGeom prst="rect">
            <a:avLst/>
          </a:prstGeom>
          <a:blipFill>
            <a:blip r:embed="rId3"/>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Rectangle 6"/>
          <p:cNvSpPr>
            <a:spLocks noChangeArrowheads="1"/>
          </p:cNvSpPr>
          <p:nvPr/>
        </p:nvSpPr>
        <p:spPr bwMode="auto">
          <a:xfrm>
            <a:off x="836379" y="3460495"/>
            <a:ext cx="10834695" cy="1029145"/>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Rectangle 7"/>
          <p:cNvSpPr>
            <a:spLocks noChangeArrowheads="1"/>
          </p:cNvSpPr>
          <p:nvPr/>
        </p:nvSpPr>
        <p:spPr bwMode="auto">
          <a:xfrm>
            <a:off x="3651392" y="1497792"/>
            <a:ext cx="2389655" cy="1620186"/>
          </a:xfrm>
          <a:prstGeom prst="rect">
            <a:avLst/>
          </a:prstGeom>
          <a:blipFill>
            <a:blip r:embed="rId4"/>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Rectangle 8"/>
          <p:cNvSpPr>
            <a:spLocks noChangeArrowheads="1"/>
          </p:cNvSpPr>
          <p:nvPr/>
        </p:nvSpPr>
        <p:spPr bwMode="auto">
          <a:xfrm>
            <a:off x="6466406" y="1497792"/>
            <a:ext cx="2389655" cy="1620186"/>
          </a:xfrm>
          <a:prstGeom prst="rect">
            <a:avLst/>
          </a:prstGeom>
          <a:blipFill>
            <a:blip r:embed="rId5"/>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Rectangle 9"/>
          <p:cNvSpPr>
            <a:spLocks noChangeArrowheads="1"/>
          </p:cNvSpPr>
          <p:nvPr/>
        </p:nvSpPr>
        <p:spPr bwMode="auto">
          <a:xfrm>
            <a:off x="9281419" y="1497792"/>
            <a:ext cx="2389655" cy="1620186"/>
          </a:xfrm>
          <a:prstGeom prst="rect">
            <a:avLst/>
          </a:prstGeom>
          <a:blipFill>
            <a:blip r:embed="rId6"/>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Rectangle 10"/>
          <p:cNvSpPr>
            <a:spLocks noChangeArrowheads="1"/>
          </p:cNvSpPr>
          <p:nvPr/>
        </p:nvSpPr>
        <p:spPr bwMode="auto">
          <a:xfrm>
            <a:off x="836379" y="4864019"/>
            <a:ext cx="2391249" cy="1620186"/>
          </a:xfrm>
          <a:prstGeom prst="rect">
            <a:avLst/>
          </a:prstGeom>
          <a:blipFill>
            <a:blip r:embed="rId7"/>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Rectangle 11"/>
          <p:cNvSpPr>
            <a:spLocks noChangeArrowheads="1"/>
          </p:cNvSpPr>
          <p:nvPr/>
        </p:nvSpPr>
        <p:spPr bwMode="auto">
          <a:xfrm>
            <a:off x="3651392" y="4864019"/>
            <a:ext cx="2389655" cy="1620186"/>
          </a:xfrm>
          <a:prstGeom prst="rect">
            <a:avLst/>
          </a:prstGeom>
          <a:blipFill>
            <a:blip r:embed="rId8"/>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Rectangle 12"/>
          <p:cNvSpPr>
            <a:spLocks noChangeArrowheads="1"/>
          </p:cNvSpPr>
          <p:nvPr/>
        </p:nvSpPr>
        <p:spPr bwMode="auto">
          <a:xfrm>
            <a:off x="6466406" y="4864019"/>
            <a:ext cx="2389655" cy="1620186"/>
          </a:xfrm>
          <a:prstGeom prst="rect">
            <a:avLst/>
          </a:prstGeom>
          <a:blipFill>
            <a:blip r:embed="rId9"/>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Rectangle 13"/>
          <p:cNvSpPr>
            <a:spLocks noChangeArrowheads="1"/>
          </p:cNvSpPr>
          <p:nvPr/>
        </p:nvSpPr>
        <p:spPr bwMode="auto">
          <a:xfrm>
            <a:off x="9281419" y="4864019"/>
            <a:ext cx="2389655" cy="1620186"/>
          </a:xfrm>
          <a:prstGeom prst="rect">
            <a:avLst/>
          </a:prstGeom>
          <a:blipFill>
            <a:blip r:embed="rId10"/>
            <a:stretch>
              <a:fillRect/>
            </a:stretch>
          </a:blip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1846406" y="3248612"/>
            <a:ext cx="270828" cy="181614"/>
          </a:xfrm>
          <a:custGeom>
            <a:avLst/>
            <a:gdLst>
              <a:gd name="T0" fmla="*/ 199 w 356"/>
              <a:gd name="T1" fmla="*/ 22 h 239"/>
              <a:gd name="T2" fmla="*/ 269 w 356"/>
              <a:gd name="T3" fmla="*/ 115 h 239"/>
              <a:gd name="T4" fmla="*/ 342 w 356"/>
              <a:gd name="T5" fmla="*/ 212 h 239"/>
              <a:gd name="T6" fmla="*/ 317 w 356"/>
              <a:gd name="T7" fmla="*/ 238 h 239"/>
              <a:gd name="T8" fmla="*/ 178 w 356"/>
              <a:gd name="T9" fmla="*/ 238 h 239"/>
              <a:gd name="T10" fmla="*/ 32 w 356"/>
              <a:gd name="T11" fmla="*/ 238 h 239"/>
              <a:gd name="T12" fmla="*/ 16 w 356"/>
              <a:gd name="T13" fmla="*/ 209 h 239"/>
              <a:gd name="T14" fmla="*/ 86 w 356"/>
              <a:gd name="T15" fmla="*/ 115 h 239"/>
              <a:gd name="T16" fmla="*/ 158 w 356"/>
              <a:gd name="T17" fmla="*/ 19 h 239"/>
              <a:gd name="T18" fmla="*/ 199 w 356"/>
              <a:gd name="T19" fmla="*/ 2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199" y="22"/>
                </a:moveTo>
                <a:lnTo>
                  <a:pt x="269" y="115"/>
                </a:lnTo>
                <a:cubicBezTo>
                  <a:pt x="293" y="148"/>
                  <a:pt x="317" y="180"/>
                  <a:pt x="342" y="212"/>
                </a:cubicBezTo>
                <a:cubicBezTo>
                  <a:pt x="356" y="230"/>
                  <a:pt x="348" y="239"/>
                  <a:pt x="317" y="238"/>
                </a:cubicBezTo>
                <a:lnTo>
                  <a:pt x="178" y="238"/>
                </a:lnTo>
                <a:cubicBezTo>
                  <a:pt x="129" y="238"/>
                  <a:pt x="81" y="238"/>
                  <a:pt x="32" y="238"/>
                </a:cubicBezTo>
                <a:cubicBezTo>
                  <a:pt x="5" y="238"/>
                  <a:pt x="0" y="228"/>
                  <a:pt x="16" y="209"/>
                </a:cubicBezTo>
                <a:lnTo>
                  <a:pt x="86" y="115"/>
                </a:lnTo>
                <a:cubicBezTo>
                  <a:pt x="110" y="83"/>
                  <a:pt x="134" y="51"/>
                  <a:pt x="158" y="19"/>
                </a:cubicBezTo>
                <a:cubicBezTo>
                  <a:pt x="172" y="0"/>
                  <a:pt x="185" y="1"/>
                  <a:pt x="199" y="2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4717178" y="3248612"/>
            <a:ext cx="270828" cy="181614"/>
          </a:xfrm>
          <a:custGeom>
            <a:avLst/>
            <a:gdLst>
              <a:gd name="T0" fmla="*/ 200 w 356"/>
              <a:gd name="T1" fmla="*/ 22 h 239"/>
              <a:gd name="T2" fmla="*/ 270 w 356"/>
              <a:gd name="T3" fmla="*/ 115 h 239"/>
              <a:gd name="T4" fmla="*/ 342 w 356"/>
              <a:gd name="T5" fmla="*/ 212 h 239"/>
              <a:gd name="T6" fmla="*/ 318 w 356"/>
              <a:gd name="T7" fmla="*/ 238 h 239"/>
              <a:gd name="T8" fmla="*/ 178 w 356"/>
              <a:gd name="T9" fmla="*/ 238 h 239"/>
              <a:gd name="T10" fmla="*/ 33 w 356"/>
              <a:gd name="T11" fmla="*/ 238 h 239"/>
              <a:gd name="T12" fmla="*/ 16 w 356"/>
              <a:gd name="T13" fmla="*/ 209 h 239"/>
              <a:gd name="T14" fmla="*/ 86 w 356"/>
              <a:gd name="T15" fmla="*/ 115 h 239"/>
              <a:gd name="T16" fmla="*/ 159 w 356"/>
              <a:gd name="T17" fmla="*/ 19 h 239"/>
              <a:gd name="T18" fmla="*/ 200 w 356"/>
              <a:gd name="T19" fmla="*/ 2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200" y="22"/>
                </a:moveTo>
                <a:lnTo>
                  <a:pt x="270" y="115"/>
                </a:lnTo>
                <a:cubicBezTo>
                  <a:pt x="294" y="148"/>
                  <a:pt x="318" y="180"/>
                  <a:pt x="342" y="212"/>
                </a:cubicBezTo>
                <a:cubicBezTo>
                  <a:pt x="356" y="230"/>
                  <a:pt x="348" y="239"/>
                  <a:pt x="318" y="238"/>
                </a:cubicBezTo>
                <a:lnTo>
                  <a:pt x="178" y="238"/>
                </a:lnTo>
                <a:cubicBezTo>
                  <a:pt x="130" y="238"/>
                  <a:pt x="81" y="238"/>
                  <a:pt x="33" y="238"/>
                </a:cubicBezTo>
                <a:cubicBezTo>
                  <a:pt x="6" y="238"/>
                  <a:pt x="0" y="228"/>
                  <a:pt x="16" y="209"/>
                </a:cubicBezTo>
                <a:lnTo>
                  <a:pt x="86" y="115"/>
                </a:lnTo>
                <a:cubicBezTo>
                  <a:pt x="111" y="83"/>
                  <a:pt x="135" y="51"/>
                  <a:pt x="159" y="19"/>
                </a:cubicBezTo>
                <a:cubicBezTo>
                  <a:pt x="172" y="0"/>
                  <a:pt x="186" y="1"/>
                  <a:pt x="200" y="2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7557681" y="3248612"/>
            <a:ext cx="270828" cy="181614"/>
          </a:xfrm>
          <a:custGeom>
            <a:avLst/>
            <a:gdLst>
              <a:gd name="T0" fmla="*/ 200 w 356"/>
              <a:gd name="T1" fmla="*/ 22 h 239"/>
              <a:gd name="T2" fmla="*/ 270 w 356"/>
              <a:gd name="T3" fmla="*/ 115 h 239"/>
              <a:gd name="T4" fmla="*/ 342 w 356"/>
              <a:gd name="T5" fmla="*/ 212 h 239"/>
              <a:gd name="T6" fmla="*/ 318 w 356"/>
              <a:gd name="T7" fmla="*/ 238 h 239"/>
              <a:gd name="T8" fmla="*/ 178 w 356"/>
              <a:gd name="T9" fmla="*/ 238 h 239"/>
              <a:gd name="T10" fmla="*/ 33 w 356"/>
              <a:gd name="T11" fmla="*/ 238 h 239"/>
              <a:gd name="T12" fmla="*/ 16 w 356"/>
              <a:gd name="T13" fmla="*/ 209 h 239"/>
              <a:gd name="T14" fmla="*/ 86 w 356"/>
              <a:gd name="T15" fmla="*/ 115 h 239"/>
              <a:gd name="T16" fmla="*/ 159 w 356"/>
              <a:gd name="T17" fmla="*/ 19 h 239"/>
              <a:gd name="T18" fmla="*/ 200 w 356"/>
              <a:gd name="T19" fmla="*/ 2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200" y="22"/>
                </a:moveTo>
                <a:lnTo>
                  <a:pt x="270" y="115"/>
                </a:lnTo>
                <a:cubicBezTo>
                  <a:pt x="294" y="148"/>
                  <a:pt x="318" y="180"/>
                  <a:pt x="342" y="212"/>
                </a:cubicBezTo>
                <a:cubicBezTo>
                  <a:pt x="356" y="230"/>
                  <a:pt x="348" y="239"/>
                  <a:pt x="318" y="238"/>
                </a:cubicBezTo>
                <a:lnTo>
                  <a:pt x="178" y="238"/>
                </a:lnTo>
                <a:cubicBezTo>
                  <a:pt x="130" y="238"/>
                  <a:pt x="81" y="238"/>
                  <a:pt x="33" y="238"/>
                </a:cubicBezTo>
                <a:cubicBezTo>
                  <a:pt x="6" y="238"/>
                  <a:pt x="0" y="228"/>
                  <a:pt x="16" y="209"/>
                </a:cubicBezTo>
                <a:lnTo>
                  <a:pt x="86" y="115"/>
                </a:lnTo>
                <a:cubicBezTo>
                  <a:pt x="111" y="83"/>
                  <a:pt x="135" y="51"/>
                  <a:pt x="159" y="19"/>
                </a:cubicBezTo>
                <a:cubicBezTo>
                  <a:pt x="172" y="0"/>
                  <a:pt x="186" y="1"/>
                  <a:pt x="200" y="2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10430047" y="3248612"/>
            <a:ext cx="270828" cy="181614"/>
          </a:xfrm>
          <a:custGeom>
            <a:avLst/>
            <a:gdLst>
              <a:gd name="T0" fmla="*/ 199 w 356"/>
              <a:gd name="T1" fmla="*/ 22 h 239"/>
              <a:gd name="T2" fmla="*/ 269 w 356"/>
              <a:gd name="T3" fmla="*/ 115 h 239"/>
              <a:gd name="T4" fmla="*/ 342 w 356"/>
              <a:gd name="T5" fmla="*/ 212 h 239"/>
              <a:gd name="T6" fmla="*/ 318 w 356"/>
              <a:gd name="T7" fmla="*/ 238 h 239"/>
              <a:gd name="T8" fmla="*/ 178 w 356"/>
              <a:gd name="T9" fmla="*/ 238 h 239"/>
              <a:gd name="T10" fmla="*/ 32 w 356"/>
              <a:gd name="T11" fmla="*/ 238 h 239"/>
              <a:gd name="T12" fmla="*/ 16 w 356"/>
              <a:gd name="T13" fmla="*/ 209 h 239"/>
              <a:gd name="T14" fmla="*/ 86 w 356"/>
              <a:gd name="T15" fmla="*/ 115 h 239"/>
              <a:gd name="T16" fmla="*/ 159 w 356"/>
              <a:gd name="T17" fmla="*/ 19 h 239"/>
              <a:gd name="T18" fmla="*/ 199 w 356"/>
              <a:gd name="T19" fmla="*/ 2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199" y="22"/>
                </a:moveTo>
                <a:lnTo>
                  <a:pt x="269" y="115"/>
                </a:lnTo>
                <a:cubicBezTo>
                  <a:pt x="293" y="148"/>
                  <a:pt x="318" y="180"/>
                  <a:pt x="342" y="212"/>
                </a:cubicBezTo>
                <a:cubicBezTo>
                  <a:pt x="356" y="230"/>
                  <a:pt x="348" y="239"/>
                  <a:pt x="318" y="238"/>
                </a:cubicBezTo>
                <a:lnTo>
                  <a:pt x="178" y="238"/>
                </a:lnTo>
                <a:cubicBezTo>
                  <a:pt x="129" y="238"/>
                  <a:pt x="81" y="238"/>
                  <a:pt x="32" y="238"/>
                </a:cubicBezTo>
                <a:cubicBezTo>
                  <a:pt x="5" y="238"/>
                  <a:pt x="0" y="228"/>
                  <a:pt x="16" y="209"/>
                </a:cubicBezTo>
                <a:lnTo>
                  <a:pt x="86" y="115"/>
                </a:lnTo>
                <a:cubicBezTo>
                  <a:pt x="110" y="83"/>
                  <a:pt x="134" y="51"/>
                  <a:pt x="159" y="19"/>
                </a:cubicBezTo>
                <a:cubicBezTo>
                  <a:pt x="172" y="0"/>
                  <a:pt x="185" y="1"/>
                  <a:pt x="199" y="22"/>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1846406" y="4532653"/>
            <a:ext cx="270828" cy="183207"/>
          </a:xfrm>
          <a:custGeom>
            <a:avLst/>
            <a:gdLst>
              <a:gd name="T0" fmla="*/ 199 w 356"/>
              <a:gd name="T1" fmla="*/ 217 h 239"/>
              <a:gd name="T2" fmla="*/ 269 w 356"/>
              <a:gd name="T3" fmla="*/ 124 h 239"/>
              <a:gd name="T4" fmla="*/ 342 w 356"/>
              <a:gd name="T5" fmla="*/ 27 h 239"/>
              <a:gd name="T6" fmla="*/ 317 w 356"/>
              <a:gd name="T7" fmla="*/ 1 h 239"/>
              <a:gd name="T8" fmla="*/ 178 w 356"/>
              <a:gd name="T9" fmla="*/ 1 h 239"/>
              <a:gd name="T10" fmla="*/ 32 w 356"/>
              <a:gd name="T11" fmla="*/ 1 h 239"/>
              <a:gd name="T12" fmla="*/ 16 w 356"/>
              <a:gd name="T13" fmla="*/ 30 h 239"/>
              <a:gd name="T14" fmla="*/ 86 w 356"/>
              <a:gd name="T15" fmla="*/ 124 h 239"/>
              <a:gd name="T16" fmla="*/ 158 w 356"/>
              <a:gd name="T17" fmla="*/ 220 h 239"/>
              <a:gd name="T18" fmla="*/ 199 w 356"/>
              <a:gd name="T19"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199" y="217"/>
                </a:moveTo>
                <a:lnTo>
                  <a:pt x="269" y="124"/>
                </a:lnTo>
                <a:cubicBezTo>
                  <a:pt x="293" y="91"/>
                  <a:pt x="317" y="59"/>
                  <a:pt x="342" y="27"/>
                </a:cubicBezTo>
                <a:cubicBezTo>
                  <a:pt x="356" y="9"/>
                  <a:pt x="348" y="0"/>
                  <a:pt x="317" y="1"/>
                </a:cubicBezTo>
                <a:lnTo>
                  <a:pt x="178" y="1"/>
                </a:lnTo>
                <a:cubicBezTo>
                  <a:pt x="129" y="1"/>
                  <a:pt x="81" y="1"/>
                  <a:pt x="32" y="1"/>
                </a:cubicBezTo>
                <a:cubicBezTo>
                  <a:pt x="5" y="1"/>
                  <a:pt x="0" y="11"/>
                  <a:pt x="16" y="30"/>
                </a:cubicBezTo>
                <a:lnTo>
                  <a:pt x="86" y="124"/>
                </a:lnTo>
                <a:cubicBezTo>
                  <a:pt x="110" y="156"/>
                  <a:pt x="134" y="188"/>
                  <a:pt x="158" y="220"/>
                </a:cubicBezTo>
                <a:cubicBezTo>
                  <a:pt x="172" y="239"/>
                  <a:pt x="185" y="238"/>
                  <a:pt x="199" y="21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4717178" y="4532653"/>
            <a:ext cx="270828" cy="183207"/>
          </a:xfrm>
          <a:custGeom>
            <a:avLst/>
            <a:gdLst>
              <a:gd name="T0" fmla="*/ 200 w 356"/>
              <a:gd name="T1" fmla="*/ 217 h 239"/>
              <a:gd name="T2" fmla="*/ 270 w 356"/>
              <a:gd name="T3" fmla="*/ 124 h 239"/>
              <a:gd name="T4" fmla="*/ 342 w 356"/>
              <a:gd name="T5" fmla="*/ 27 h 239"/>
              <a:gd name="T6" fmla="*/ 318 w 356"/>
              <a:gd name="T7" fmla="*/ 1 h 239"/>
              <a:gd name="T8" fmla="*/ 178 w 356"/>
              <a:gd name="T9" fmla="*/ 1 h 239"/>
              <a:gd name="T10" fmla="*/ 33 w 356"/>
              <a:gd name="T11" fmla="*/ 1 h 239"/>
              <a:gd name="T12" fmla="*/ 16 w 356"/>
              <a:gd name="T13" fmla="*/ 30 h 239"/>
              <a:gd name="T14" fmla="*/ 86 w 356"/>
              <a:gd name="T15" fmla="*/ 124 h 239"/>
              <a:gd name="T16" fmla="*/ 159 w 356"/>
              <a:gd name="T17" fmla="*/ 220 h 239"/>
              <a:gd name="T18" fmla="*/ 200 w 356"/>
              <a:gd name="T19"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200" y="217"/>
                </a:moveTo>
                <a:lnTo>
                  <a:pt x="270" y="124"/>
                </a:lnTo>
                <a:cubicBezTo>
                  <a:pt x="294" y="91"/>
                  <a:pt x="318" y="59"/>
                  <a:pt x="342" y="27"/>
                </a:cubicBezTo>
                <a:cubicBezTo>
                  <a:pt x="356" y="9"/>
                  <a:pt x="348" y="0"/>
                  <a:pt x="318" y="1"/>
                </a:cubicBezTo>
                <a:lnTo>
                  <a:pt x="178" y="1"/>
                </a:lnTo>
                <a:cubicBezTo>
                  <a:pt x="130" y="1"/>
                  <a:pt x="81" y="1"/>
                  <a:pt x="33" y="1"/>
                </a:cubicBezTo>
                <a:cubicBezTo>
                  <a:pt x="6" y="1"/>
                  <a:pt x="0" y="11"/>
                  <a:pt x="16" y="30"/>
                </a:cubicBezTo>
                <a:lnTo>
                  <a:pt x="86" y="124"/>
                </a:lnTo>
                <a:cubicBezTo>
                  <a:pt x="111" y="156"/>
                  <a:pt x="135" y="188"/>
                  <a:pt x="159" y="220"/>
                </a:cubicBezTo>
                <a:cubicBezTo>
                  <a:pt x="172" y="239"/>
                  <a:pt x="186" y="238"/>
                  <a:pt x="200" y="21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p:cNvSpPr>
          <p:nvPr/>
        </p:nvSpPr>
        <p:spPr bwMode="auto">
          <a:xfrm>
            <a:off x="7557681" y="4532653"/>
            <a:ext cx="270828" cy="183207"/>
          </a:xfrm>
          <a:custGeom>
            <a:avLst/>
            <a:gdLst>
              <a:gd name="T0" fmla="*/ 200 w 356"/>
              <a:gd name="T1" fmla="*/ 217 h 239"/>
              <a:gd name="T2" fmla="*/ 270 w 356"/>
              <a:gd name="T3" fmla="*/ 124 h 239"/>
              <a:gd name="T4" fmla="*/ 342 w 356"/>
              <a:gd name="T5" fmla="*/ 27 h 239"/>
              <a:gd name="T6" fmla="*/ 318 w 356"/>
              <a:gd name="T7" fmla="*/ 1 h 239"/>
              <a:gd name="T8" fmla="*/ 178 w 356"/>
              <a:gd name="T9" fmla="*/ 1 h 239"/>
              <a:gd name="T10" fmla="*/ 33 w 356"/>
              <a:gd name="T11" fmla="*/ 1 h 239"/>
              <a:gd name="T12" fmla="*/ 16 w 356"/>
              <a:gd name="T13" fmla="*/ 30 h 239"/>
              <a:gd name="T14" fmla="*/ 86 w 356"/>
              <a:gd name="T15" fmla="*/ 124 h 239"/>
              <a:gd name="T16" fmla="*/ 159 w 356"/>
              <a:gd name="T17" fmla="*/ 220 h 239"/>
              <a:gd name="T18" fmla="*/ 200 w 356"/>
              <a:gd name="T19"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200" y="217"/>
                </a:moveTo>
                <a:lnTo>
                  <a:pt x="270" y="124"/>
                </a:lnTo>
                <a:cubicBezTo>
                  <a:pt x="294" y="91"/>
                  <a:pt x="318" y="59"/>
                  <a:pt x="342" y="27"/>
                </a:cubicBezTo>
                <a:cubicBezTo>
                  <a:pt x="356" y="9"/>
                  <a:pt x="348" y="0"/>
                  <a:pt x="318" y="1"/>
                </a:cubicBezTo>
                <a:lnTo>
                  <a:pt x="178" y="1"/>
                </a:lnTo>
                <a:cubicBezTo>
                  <a:pt x="130" y="1"/>
                  <a:pt x="81" y="1"/>
                  <a:pt x="33" y="1"/>
                </a:cubicBezTo>
                <a:cubicBezTo>
                  <a:pt x="6" y="1"/>
                  <a:pt x="0" y="11"/>
                  <a:pt x="16" y="30"/>
                </a:cubicBezTo>
                <a:lnTo>
                  <a:pt x="86" y="124"/>
                </a:lnTo>
                <a:cubicBezTo>
                  <a:pt x="111" y="156"/>
                  <a:pt x="135" y="188"/>
                  <a:pt x="159" y="220"/>
                </a:cubicBezTo>
                <a:cubicBezTo>
                  <a:pt x="172" y="239"/>
                  <a:pt x="186" y="238"/>
                  <a:pt x="200" y="21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10430047" y="4532653"/>
            <a:ext cx="270828" cy="183207"/>
          </a:xfrm>
          <a:custGeom>
            <a:avLst/>
            <a:gdLst>
              <a:gd name="T0" fmla="*/ 199 w 356"/>
              <a:gd name="T1" fmla="*/ 217 h 239"/>
              <a:gd name="T2" fmla="*/ 269 w 356"/>
              <a:gd name="T3" fmla="*/ 124 h 239"/>
              <a:gd name="T4" fmla="*/ 342 w 356"/>
              <a:gd name="T5" fmla="*/ 27 h 239"/>
              <a:gd name="T6" fmla="*/ 318 w 356"/>
              <a:gd name="T7" fmla="*/ 1 h 239"/>
              <a:gd name="T8" fmla="*/ 178 w 356"/>
              <a:gd name="T9" fmla="*/ 1 h 239"/>
              <a:gd name="T10" fmla="*/ 32 w 356"/>
              <a:gd name="T11" fmla="*/ 1 h 239"/>
              <a:gd name="T12" fmla="*/ 16 w 356"/>
              <a:gd name="T13" fmla="*/ 30 h 239"/>
              <a:gd name="T14" fmla="*/ 86 w 356"/>
              <a:gd name="T15" fmla="*/ 124 h 239"/>
              <a:gd name="T16" fmla="*/ 159 w 356"/>
              <a:gd name="T17" fmla="*/ 220 h 239"/>
              <a:gd name="T18" fmla="*/ 199 w 356"/>
              <a:gd name="T19" fmla="*/ 21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239">
                <a:moveTo>
                  <a:pt x="199" y="217"/>
                </a:moveTo>
                <a:lnTo>
                  <a:pt x="269" y="124"/>
                </a:lnTo>
                <a:cubicBezTo>
                  <a:pt x="293" y="91"/>
                  <a:pt x="318" y="59"/>
                  <a:pt x="342" y="27"/>
                </a:cubicBezTo>
                <a:cubicBezTo>
                  <a:pt x="356" y="9"/>
                  <a:pt x="348" y="0"/>
                  <a:pt x="318" y="1"/>
                </a:cubicBezTo>
                <a:lnTo>
                  <a:pt x="178" y="1"/>
                </a:lnTo>
                <a:cubicBezTo>
                  <a:pt x="129" y="1"/>
                  <a:pt x="81" y="1"/>
                  <a:pt x="32" y="1"/>
                </a:cubicBezTo>
                <a:cubicBezTo>
                  <a:pt x="5" y="1"/>
                  <a:pt x="0" y="11"/>
                  <a:pt x="16" y="30"/>
                </a:cubicBezTo>
                <a:lnTo>
                  <a:pt x="86" y="124"/>
                </a:lnTo>
                <a:cubicBezTo>
                  <a:pt x="110" y="156"/>
                  <a:pt x="134" y="188"/>
                  <a:pt x="159" y="220"/>
                </a:cubicBezTo>
                <a:cubicBezTo>
                  <a:pt x="172" y="239"/>
                  <a:pt x="185" y="238"/>
                  <a:pt x="199" y="217"/>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061024" y="3532946"/>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湖北荆州三店</a:t>
            </a:r>
            <a:endParaRPr lang="en-US" altLang="zh-CN" dirty="0" smtClean="0">
              <a:solidFill>
                <a:schemeClr val="accent2"/>
              </a:solidFill>
              <a:latin typeface="+mn-ea"/>
              <a:ea typeface="+mn-ea"/>
            </a:endParaRPr>
          </a:p>
        </p:txBody>
      </p:sp>
      <p:sp>
        <p:nvSpPr>
          <p:cNvPr id="26" name="TextBox 25"/>
          <p:cNvSpPr txBox="1"/>
          <p:nvPr/>
        </p:nvSpPr>
        <p:spPr>
          <a:xfrm>
            <a:off x="3925423" y="3532946"/>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湖南岳阳二店</a:t>
            </a:r>
            <a:endParaRPr lang="en-US" altLang="zh-CN" dirty="0" smtClean="0">
              <a:solidFill>
                <a:schemeClr val="accent2"/>
              </a:solidFill>
              <a:latin typeface="+mn-ea"/>
              <a:ea typeface="+mn-ea"/>
            </a:endParaRPr>
          </a:p>
        </p:txBody>
      </p:sp>
      <p:sp>
        <p:nvSpPr>
          <p:cNvPr id="27" name="TextBox 26"/>
          <p:cNvSpPr txBox="1"/>
          <p:nvPr/>
        </p:nvSpPr>
        <p:spPr>
          <a:xfrm>
            <a:off x="6772299" y="3532946"/>
            <a:ext cx="1841592" cy="369332"/>
          </a:xfrm>
          <a:prstGeom prst="rect">
            <a:avLst/>
          </a:prstGeom>
          <a:noFill/>
        </p:spPr>
        <p:txBody>
          <a:bodyPr wrap="square" rtlCol="0">
            <a:spAutoFit/>
          </a:bodyPr>
          <a:lstStyle>
            <a:defPPr>
              <a:defRPr lang="zh-CN"/>
            </a:defPPr>
            <a:lvl1pPr algn="ctr">
              <a:defRPr>
                <a:solidFill>
                  <a:schemeClr val="accent2"/>
                </a:solidFill>
                <a:latin typeface="+mn-ea"/>
                <a:ea typeface="+mn-ea"/>
              </a:defRPr>
            </a:lvl1pPr>
          </a:lstStyle>
          <a:p>
            <a:r>
              <a:rPr lang="zh-CN" altLang="en-US" dirty="0"/>
              <a:t>河北保定店</a:t>
            </a:r>
            <a:endParaRPr lang="en-US" altLang="zh-CN" dirty="0"/>
          </a:p>
        </p:txBody>
      </p:sp>
      <p:sp>
        <p:nvSpPr>
          <p:cNvPr id="28" name="TextBox 27"/>
          <p:cNvSpPr txBox="1"/>
          <p:nvPr/>
        </p:nvSpPr>
        <p:spPr>
          <a:xfrm>
            <a:off x="9657389" y="3532946"/>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山西太原五店</a:t>
            </a:r>
            <a:endParaRPr lang="en-US" altLang="zh-CN" dirty="0" smtClean="0">
              <a:solidFill>
                <a:schemeClr val="accent2"/>
              </a:solidFill>
              <a:latin typeface="+mn-ea"/>
              <a:ea typeface="+mn-ea"/>
            </a:endParaRPr>
          </a:p>
        </p:txBody>
      </p:sp>
      <p:sp>
        <p:nvSpPr>
          <p:cNvPr id="29" name="TextBox 28"/>
          <p:cNvSpPr txBox="1"/>
          <p:nvPr/>
        </p:nvSpPr>
        <p:spPr>
          <a:xfrm>
            <a:off x="1061024" y="4043819"/>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广东惠州七店</a:t>
            </a:r>
            <a:endParaRPr lang="en-US" altLang="zh-CN" dirty="0" smtClean="0">
              <a:solidFill>
                <a:schemeClr val="accent2"/>
              </a:solidFill>
              <a:latin typeface="+mn-ea"/>
              <a:ea typeface="+mn-ea"/>
            </a:endParaRPr>
          </a:p>
        </p:txBody>
      </p:sp>
      <p:sp>
        <p:nvSpPr>
          <p:cNvPr id="30" name="TextBox 29"/>
          <p:cNvSpPr txBox="1"/>
          <p:nvPr/>
        </p:nvSpPr>
        <p:spPr>
          <a:xfrm>
            <a:off x="3925423" y="4043819"/>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山东德州二店</a:t>
            </a:r>
            <a:endParaRPr lang="en-US" altLang="zh-CN" dirty="0" smtClean="0">
              <a:solidFill>
                <a:schemeClr val="accent2"/>
              </a:solidFill>
              <a:latin typeface="+mn-ea"/>
              <a:ea typeface="+mn-ea"/>
            </a:endParaRPr>
          </a:p>
        </p:txBody>
      </p:sp>
      <p:sp>
        <p:nvSpPr>
          <p:cNvPr id="31" name="TextBox 30"/>
          <p:cNvSpPr txBox="1"/>
          <p:nvPr/>
        </p:nvSpPr>
        <p:spPr>
          <a:xfrm>
            <a:off x="6772299" y="4043819"/>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四川成都五店</a:t>
            </a:r>
            <a:endParaRPr lang="en-US" altLang="zh-CN" dirty="0" smtClean="0">
              <a:solidFill>
                <a:schemeClr val="accent2"/>
              </a:solidFill>
              <a:latin typeface="+mn-ea"/>
              <a:ea typeface="+mn-ea"/>
            </a:endParaRPr>
          </a:p>
        </p:txBody>
      </p:sp>
      <p:sp>
        <p:nvSpPr>
          <p:cNvPr id="32" name="TextBox 31"/>
          <p:cNvSpPr txBox="1"/>
          <p:nvPr/>
        </p:nvSpPr>
        <p:spPr>
          <a:xfrm>
            <a:off x="9657389" y="4043819"/>
            <a:ext cx="1841592" cy="369332"/>
          </a:xfrm>
          <a:prstGeom prst="rect">
            <a:avLst/>
          </a:prstGeom>
          <a:noFill/>
        </p:spPr>
        <p:txBody>
          <a:bodyPr wrap="square" rtlCol="0">
            <a:spAutoFit/>
          </a:bodyPr>
          <a:lstStyle/>
          <a:p>
            <a:pPr algn="ctr"/>
            <a:r>
              <a:rPr lang="zh-CN" altLang="en-US" dirty="0" smtClean="0">
                <a:solidFill>
                  <a:schemeClr val="accent2"/>
                </a:solidFill>
                <a:latin typeface="+mn-ea"/>
                <a:ea typeface="+mn-ea"/>
              </a:rPr>
              <a:t>河南新乡一店</a:t>
            </a:r>
            <a:endParaRPr lang="en-US" altLang="zh-CN" dirty="0" smtClean="0">
              <a:solidFill>
                <a:schemeClr val="accent2"/>
              </a:solidFill>
              <a:latin typeface="+mn-ea"/>
              <a:ea typeface="+mn-ea"/>
            </a:endParaRPr>
          </a:p>
        </p:txBody>
      </p:sp>
    </p:spTree>
    <p:extLst>
      <p:ext uri="{BB962C8B-B14F-4D97-AF65-F5344CB8AC3E}">
        <p14:creationId xmlns:p14="http://schemas.microsoft.com/office/powerpoint/2010/main" val="1327144572"/>
      </p:ext>
    </p:extLst>
  </p:cSld>
  <p:clrMapOvr>
    <a:masterClrMapping/>
  </p:clrMapOvr>
  <p:transition spd="slow" advTm="524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16" presetClass="entr" presetSubtype="4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Horizontal)">
                                      <p:cBhvr>
                                        <p:cTn id="27" dur="400"/>
                                        <p:tgtEl>
                                          <p:spTgt spid="9"/>
                                        </p:tgtEl>
                                      </p:cBhvr>
                                    </p:animEffect>
                                  </p:childTnLst>
                                </p:cTn>
                              </p:par>
                            </p:childTnLst>
                          </p:cTn>
                        </p:par>
                        <p:par>
                          <p:cTn id="28" fill="hold">
                            <p:stCondLst>
                              <p:cond delay="1320"/>
                            </p:stCondLst>
                            <p:childTnLst>
                              <p:par>
                                <p:cTn id="29" presetID="1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300"/>
                                        <p:tgtEl>
                                          <p:spTgt spid="17"/>
                                        </p:tgtEl>
                                        <p:attrNameLst>
                                          <p:attrName>ppt_y</p:attrName>
                                        </p:attrNameLst>
                                      </p:cBhvr>
                                      <p:tavLst>
                                        <p:tav tm="0">
                                          <p:val>
                                            <p:strVal val="#ppt_y+#ppt_h*1.125000"/>
                                          </p:val>
                                        </p:tav>
                                        <p:tav tm="100000">
                                          <p:val>
                                            <p:strVal val="#ppt_y"/>
                                          </p:val>
                                        </p:tav>
                                      </p:tavLst>
                                    </p:anim>
                                    <p:animEffect transition="in" filter="wipe(up)">
                                      <p:cBhvr>
                                        <p:cTn id="32" dur="300"/>
                                        <p:tgtEl>
                                          <p:spTgt spid="17"/>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300"/>
                                        <p:tgtEl>
                                          <p:spTgt spid="18"/>
                                        </p:tgtEl>
                                        <p:attrNameLst>
                                          <p:attrName>ppt_y</p:attrName>
                                        </p:attrNameLst>
                                      </p:cBhvr>
                                      <p:tavLst>
                                        <p:tav tm="0">
                                          <p:val>
                                            <p:strVal val="#ppt_y+#ppt_h*1.125000"/>
                                          </p:val>
                                        </p:tav>
                                        <p:tav tm="100000">
                                          <p:val>
                                            <p:strVal val="#ppt_y"/>
                                          </p:val>
                                        </p:tav>
                                      </p:tavLst>
                                    </p:anim>
                                    <p:animEffect transition="in" filter="wipe(up)">
                                      <p:cBhvr>
                                        <p:cTn id="36" dur="300"/>
                                        <p:tgtEl>
                                          <p:spTgt spid="18"/>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300"/>
                                        <p:tgtEl>
                                          <p:spTgt spid="19"/>
                                        </p:tgtEl>
                                        <p:attrNameLst>
                                          <p:attrName>ppt_y</p:attrName>
                                        </p:attrNameLst>
                                      </p:cBhvr>
                                      <p:tavLst>
                                        <p:tav tm="0">
                                          <p:val>
                                            <p:strVal val="#ppt_y+#ppt_h*1.125000"/>
                                          </p:val>
                                        </p:tav>
                                        <p:tav tm="100000">
                                          <p:val>
                                            <p:strVal val="#ppt_y"/>
                                          </p:val>
                                        </p:tav>
                                      </p:tavLst>
                                    </p:anim>
                                    <p:animEffect transition="in" filter="wipe(up)">
                                      <p:cBhvr>
                                        <p:cTn id="40" dur="300"/>
                                        <p:tgtEl>
                                          <p:spTgt spid="19"/>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300"/>
                                        <p:tgtEl>
                                          <p:spTgt spid="20"/>
                                        </p:tgtEl>
                                        <p:attrNameLst>
                                          <p:attrName>ppt_y</p:attrName>
                                        </p:attrNameLst>
                                      </p:cBhvr>
                                      <p:tavLst>
                                        <p:tav tm="0">
                                          <p:val>
                                            <p:strVal val="#ppt_y+#ppt_h*1.125000"/>
                                          </p:val>
                                        </p:tav>
                                        <p:tav tm="100000">
                                          <p:val>
                                            <p:strVal val="#ppt_y"/>
                                          </p:val>
                                        </p:tav>
                                      </p:tavLst>
                                    </p:anim>
                                    <p:animEffect transition="in" filter="wipe(up)">
                                      <p:cBhvr>
                                        <p:cTn id="44" dur="300"/>
                                        <p:tgtEl>
                                          <p:spTgt spid="20"/>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300"/>
                                        <p:tgtEl>
                                          <p:spTgt spid="21"/>
                                        </p:tgtEl>
                                        <p:attrNameLst>
                                          <p:attrName>ppt_y</p:attrName>
                                        </p:attrNameLst>
                                      </p:cBhvr>
                                      <p:tavLst>
                                        <p:tav tm="0">
                                          <p:val>
                                            <p:strVal val="#ppt_y-#ppt_h*1.125000"/>
                                          </p:val>
                                        </p:tav>
                                        <p:tav tm="100000">
                                          <p:val>
                                            <p:strVal val="#ppt_y"/>
                                          </p:val>
                                        </p:tav>
                                      </p:tavLst>
                                    </p:anim>
                                    <p:animEffect transition="in" filter="wipe(down)">
                                      <p:cBhvr>
                                        <p:cTn id="48" dur="300"/>
                                        <p:tgtEl>
                                          <p:spTgt spid="21"/>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300"/>
                                        <p:tgtEl>
                                          <p:spTgt spid="22"/>
                                        </p:tgtEl>
                                        <p:attrNameLst>
                                          <p:attrName>ppt_y</p:attrName>
                                        </p:attrNameLst>
                                      </p:cBhvr>
                                      <p:tavLst>
                                        <p:tav tm="0">
                                          <p:val>
                                            <p:strVal val="#ppt_y-#ppt_h*1.125000"/>
                                          </p:val>
                                        </p:tav>
                                        <p:tav tm="100000">
                                          <p:val>
                                            <p:strVal val="#ppt_y"/>
                                          </p:val>
                                        </p:tav>
                                      </p:tavLst>
                                    </p:anim>
                                    <p:animEffect transition="in" filter="wipe(down)">
                                      <p:cBhvr>
                                        <p:cTn id="52" dur="300"/>
                                        <p:tgtEl>
                                          <p:spTgt spid="22"/>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300"/>
                                        <p:tgtEl>
                                          <p:spTgt spid="23"/>
                                        </p:tgtEl>
                                        <p:attrNameLst>
                                          <p:attrName>ppt_y</p:attrName>
                                        </p:attrNameLst>
                                      </p:cBhvr>
                                      <p:tavLst>
                                        <p:tav tm="0">
                                          <p:val>
                                            <p:strVal val="#ppt_y-#ppt_h*1.125000"/>
                                          </p:val>
                                        </p:tav>
                                        <p:tav tm="100000">
                                          <p:val>
                                            <p:strVal val="#ppt_y"/>
                                          </p:val>
                                        </p:tav>
                                      </p:tavLst>
                                    </p:anim>
                                    <p:animEffect transition="in" filter="wipe(down)">
                                      <p:cBhvr>
                                        <p:cTn id="56" dur="300"/>
                                        <p:tgtEl>
                                          <p:spTgt spid="23"/>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300"/>
                                        <p:tgtEl>
                                          <p:spTgt spid="24"/>
                                        </p:tgtEl>
                                        <p:attrNameLst>
                                          <p:attrName>ppt_y</p:attrName>
                                        </p:attrNameLst>
                                      </p:cBhvr>
                                      <p:tavLst>
                                        <p:tav tm="0">
                                          <p:val>
                                            <p:strVal val="#ppt_y-#ppt_h*1.125000"/>
                                          </p:val>
                                        </p:tav>
                                        <p:tav tm="100000">
                                          <p:val>
                                            <p:strVal val="#ppt_y"/>
                                          </p:val>
                                        </p:tav>
                                      </p:tavLst>
                                    </p:anim>
                                    <p:animEffect transition="in" filter="wipe(down)">
                                      <p:cBhvr>
                                        <p:cTn id="60" dur="300"/>
                                        <p:tgtEl>
                                          <p:spTgt spid="24"/>
                                        </p:tgtEl>
                                      </p:cBhvr>
                                    </p:animEffect>
                                  </p:childTnLst>
                                </p:cTn>
                              </p:par>
                            </p:childTnLst>
                          </p:cTn>
                        </p:par>
                        <p:par>
                          <p:cTn id="61" fill="hold">
                            <p:stCondLst>
                              <p:cond delay="1620"/>
                            </p:stCondLst>
                            <p:childTnLst>
                              <p:par>
                                <p:cTn id="62" presetID="2" presetClass="entr" presetSubtype="3"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1+#ppt_w/2"/>
                                          </p:val>
                                        </p:tav>
                                        <p:tav tm="100000">
                                          <p:val>
                                            <p:strVal val="#ppt_x"/>
                                          </p:val>
                                        </p:tav>
                                      </p:tavLst>
                                    </p:anim>
                                    <p:anim calcmode="lin" valueType="num">
                                      <p:cBhvr additive="base">
                                        <p:cTn id="65" dur="500" fill="hold"/>
                                        <p:tgtEl>
                                          <p:spTgt spid="8"/>
                                        </p:tgtEl>
                                        <p:attrNameLst>
                                          <p:attrName>ppt_y</p:attrName>
                                        </p:attrNameLst>
                                      </p:cBhvr>
                                      <p:tavLst>
                                        <p:tav tm="0">
                                          <p:val>
                                            <p:strVal val="0-#ppt_h/2"/>
                                          </p:val>
                                        </p:tav>
                                        <p:tav tm="100000">
                                          <p:val>
                                            <p:strVal val="#ppt_y"/>
                                          </p:val>
                                        </p:tav>
                                      </p:tavLst>
                                    </p:anim>
                                  </p:childTnLst>
                                </p:cTn>
                              </p:par>
                              <p:par>
                                <p:cTn id="66" presetID="2" presetClass="entr" presetSubtype="3" fill="hold" grpId="0" nodeType="withEffect">
                                  <p:stCondLst>
                                    <p:cond delay="10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1+#ppt_w/2"/>
                                          </p:val>
                                        </p:tav>
                                        <p:tav tm="100000">
                                          <p:val>
                                            <p:strVal val="#ppt_x"/>
                                          </p:val>
                                        </p:tav>
                                      </p:tavLst>
                                    </p:anim>
                                    <p:anim calcmode="lin" valueType="num">
                                      <p:cBhvr additive="base">
                                        <p:cTn id="69" dur="500" fill="hold"/>
                                        <p:tgtEl>
                                          <p:spTgt spid="10"/>
                                        </p:tgtEl>
                                        <p:attrNameLst>
                                          <p:attrName>ppt_y</p:attrName>
                                        </p:attrNameLst>
                                      </p:cBhvr>
                                      <p:tavLst>
                                        <p:tav tm="0">
                                          <p:val>
                                            <p:strVal val="0-#ppt_h/2"/>
                                          </p:val>
                                        </p:tav>
                                        <p:tav tm="100000">
                                          <p:val>
                                            <p:strVal val="#ppt_y"/>
                                          </p:val>
                                        </p:tav>
                                      </p:tavLst>
                                    </p:anim>
                                  </p:childTnLst>
                                </p:cTn>
                              </p:par>
                              <p:par>
                                <p:cTn id="70" presetID="2" presetClass="entr" presetSubtype="3" fill="hold" grpId="0" nodeType="withEffect">
                                  <p:stCondLst>
                                    <p:cond delay="20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0-#ppt_h/2"/>
                                          </p:val>
                                        </p:tav>
                                        <p:tav tm="100000">
                                          <p:val>
                                            <p:strVal val="#ppt_y"/>
                                          </p:val>
                                        </p:tav>
                                      </p:tavLst>
                                    </p:anim>
                                  </p:childTnLst>
                                </p:cTn>
                              </p:par>
                              <p:par>
                                <p:cTn id="74" presetID="2" presetClass="entr" presetSubtype="3" fill="hold" grpId="0" nodeType="withEffect">
                                  <p:stCondLst>
                                    <p:cond delay="30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1+#ppt_w/2"/>
                                          </p:val>
                                        </p:tav>
                                        <p:tav tm="100000">
                                          <p:val>
                                            <p:strVal val="#ppt_x"/>
                                          </p:val>
                                        </p:tav>
                                      </p:tavLst>
                                    </p:anim>
                                    <p:anim calcmode="lin" valueType="num">
                                      <p:cBhvr additive="base">
                                        <p:cTn id="77" dur="500" fill="hold"/>
                                        <p:tgtEl>
                                          <p:spTgt spid="12"/>
                                        </p:tgtEl>
                                        <p:attrNameLst>
                                          <p:attrName>ppt_y</p:attrName>
                                        </p:attrNameLst>
                                      </p:cBhvr>
                                      <p:tavLst>
                                        <p:tav tm="0">
                                          <p:val>
                                            <p:strVal val="0-#ppt_h/2"/>
                                          </p:val>
                                        </p:tav>
                                        <p:tav tm="100000">
                                          <p:val>
                                            <p:strVal val="#ppt_y"/>
                                          </p:val>
                                        </p:tav>
                                      </p:tavLst>
                                    </p:anim>
                                  </p:childTnLst>
                                </p:cTn>
                              </p:par>
                            </p:childTnLst>
                          </p:cTn>
                        </p:par>
                        <p:par>
                          <p:cTn id="78" fill="hold">
                            <p:stCondLst>
                              <p:cond delay="2420"/>
                            </p:stCondLst>
                            <p:childTnLst>
                              <p:par>
                                <p:cTn id="79" presetID="42"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300"/>
                                        <p:tgtEl>
                                          <p:spTgt spid="25"/>
                                        </p:tgtEl>
                                      </p:cBhvr>
                                    </p:animEffect>
                                    <p:anim calcmode="lin" valueType="num">
                                      <p:cBhvr>
                                        <p:cTn id="82" dur="300" fill="hold"/>
                                        <p:tgtEl>
                                          <p:spTgt spid="25"/>
                                        </p:tgtEl>
                                        <p:attrNameLst>
                                          <p:attrName>ppt_x</p:attrName>
                                        </p:attrNameLst>
                                      </p:cBhvr>
                                      <p:tavLst>
                                        <p:tav tm="0">
                                          <p:val>
                                            <p:strVal val="#ppt_x"/>
                                          </p:val>
                                        </p:tav>
                                        <p:tav tm="100000">
                                          <p:val>
                                            <p:strVal val="#ppt_x"/>
                                          </p:val>
                                        </p:tav>
                                      </p:tavLst>
                                    </p:anim>
                                    <p:anim calcmode="lin" valueType="num">
                                      <p:cBhvr>
                                        <p:cTn id="83" dur="3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300"/>
                                        <p:tgtEl>
                                          <p:spTgt spid="26"/>
                                        </p:tgtEl>
                                      </p:cBhvr>
                                    </p:animEffect>
                                    <p:anim calcmode="lin" valueType="num">
                                      <p:cBhvr>
                                        <p:cTn id="87" dur="300" fill="hold"/>
                                        <p:tgtEl>
                                          <p:spTgt spid="26"/>
                                        </p:tgtEl>
                                        <p:attrNameLst>
                                          <p:attrName>ppt_x</p:attrName>
                                        </p:attrNameLst>
                                      </p:cBhvr>
                                      <p:tavLst>
                                        <p:tav tm="0">
                                          <p:val>
                                            <p:strVal val="#ppt_x"/>
                                          </p:val>
                                        </p:tav>
                                        <p:tav tm="100000">
                                          <p:val>
                                            <p:strVal val="#ppt_x"/>
                                          </p:val>
                                        </p:tav>
                                      </p:tavLst>
                                    </p:anim>
                                    <p:anim calcmode="lin" valueType="num">
                                      <p:cBhvr>
                                        <p:cTn id="88" dur="3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300"/>
                                        <p:tgtEl>
                                          <p:spTgt spid="27"/>
                                        </p:tgtEl>
                                      </p:cBhvr>
                                    </p:animEffect>
                                    <p:anim calcmode="lin" valueType="num">
                                      <p:cBhvr>
                                        <p:cTn id="92" dur="300" fill="hold"/>
                                        <p:tgtEl>
                                          <p:spTgt spid="27"/>
                                        </p:tgtEl>
                                        <p:attrNameLst>
                                          <p:attrName>ppt_x</p:attrName>
                                        </p:attrNameLst>
                                      </p:cBhvr>
                                      <p:tavLst>
                                        <p:tav tm="0">
                                          <p:val>
                                            <p:strVal val="#ppt_x"/>
                                          </p:val>
                                        </p:tav>
                                        <p:tav tm="100000">
                                          <p:val>
                                            <p:strVal val="#ppt_x"/>
                                          </p:val>
                                        </p:tav>
                                      </p:tavLst>
                                    </p:anim>
                                    <p:anim calcmode="lin" valueType="num">
                                      <p:cBhvr>
                                        <p:cTn id="93" dur="3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300"/>
                                        <p:tgtEl>
                                          <p:spTgt spid="28"/>
                                        </p:tgtEl>
                                      </p:cBhvr>
                                    </p:animEffect>
                                    <p:anim calcmode="lin" valueType="num">
                                      <p:cBhvr>
                                        <p:cTn id="97" dur="300" fill="hold"/>
                                        <p:tgtEl>
                                          <p:spTgt spid="28"/>
                                        </p:tgtEl>
                                        <p:attrNameLst>
                                          <p:attrName>ppt_x</p:attrName>
                                        </p:attrNameLst>
                                      </p:cBhvr>
                                      <p:tavLst>
                                        <p:tav tm="0">
                                          <p:val>
                                            <p:strVal val="#ppt_x"/>
                                          </p:val>
                                        </p:tav>
                                        <p:tav tm="100000">
                                          <p:val>
                                            <p:strVal val="#ppt_x"/>
                                          </p:val>
                                        </p:tav>
                                      </p:tavLst>
                                    </p:anim>
                                    <p:anim calcmode="lin" valueType="num">
                                      <p:cBhvr>
                                        <p:cTn id="98" dur="300" fill="hold"/>
                                        <p:tgtEl>
                                          <p:spTgt spid="28"/>
                                        </p:tgtEl>
                                        <p:attrNameLst>
                                          <p:attrName>ppt_y</p:attrName>
                                        </p:attrNameLst>
                                      </p:cBhvr>
                                      <p:tavLst>
                                        <p:tav tm="0">
                                          <p:val>
                                            <p:strVal val="#ppt_y+.1"/>
                                          </p:val>
                                        </p:tav>
                                        <p:tav tm="100000">
                                          <p:val>
                                            <p:strVal val="#ppt_y"/>
                                          </p:val>
                                        </p:tav>
                                      </p:tavLst>
                                    </p:anim>
                                  </p:childTnLst>
                                </p:cTn>
                              </p:par>
                            </p:childTnLst>
                          </p:cTn>
                        </p:par>
                        <p:par>
                          <p:cTn id="99" fill="hold">
                            <p:stCondLst>
                              <p:cond delay="2720"/>
                            </p:stCondLst>
                            <p:childTnLst>
                              <p:par>
                                <p:cTn id="100" presetID="2" presetClass="entr" presetSubtype="6"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additive="base">
                                        <p:cTn id="102" dur="500" fill="hold"/>
                                        <p:tgtEl>
                                          <p:spTgt spid="13"/>
                                        </p:tgtEl>
                                        <p:attrNameLst>
                                          <p:attrName>ppt_x</p:attrName>
                                        </p:attrNameLst>
                                      </p:cBhvr>
                                      <p:tavLst>
                                        <p:tav tm="0">
                                          <p:val>
                                            <p:strVal val="1+#ppt_w/2"/>
                                          </p:val>
                                        </p:tav>
                                        <p:tav tm="100000">
                                          <p:val>
                                            <p:strVal val="#ppt_x"/>
                                          </p:val>
                                        </p:tav>
                                      </p:tavLst>
                                    </p:anim>
                                    <p:anim calcmode="lin" valueType="num">
                                      <p:cBhvr additive="base">
                                        <p:cTn id="103" dur="500" fill="hold"/>
                                        <p:tgtEl>
                                          <p:spTgt spid="13"/>
                                        </p:tgtEl>
                                        <p:attrNameLst>
                                          <p:attrName>ppt_y</p:attrName>
                                        </p:attrNameLst>
                                      </p:cBhvr>
                                      <p:tavLst>
                                        <p:tav tm="0">
                                          <p:val>
                                            <p:strVal val="1+#ppt_h/2"/>
                                          </p:val>
                                        </p:tav>
                                        <p:tav tm="100000">
                                          <p:val>
                                            <p:strVal val="#ppt_y"/>
                                          </p:val>
                                        </p:tav>
                                      </p:tavLst>
                                    </p:anim>
                                  </p:childTnLst>
                                </p:cTn>
                              </p:par>
                              <p:par>
                                <p:cTn id="104" presetID="2" presetClass="entr" presetSubtype="6" fill="hold" grpId="0" nodeType="withEffect">
                                  <p:stCondLst>
                                    <p:cond delay="100"/>
                                  </p:stCondLst>
                                  <p:childTnLst>
                                    <p:set>
                                      <p:cBhvr>
                                        <p:cTn id="105" dur="1" fill="hold">
                                          <p:stCondLst>
                                            <p:cond delay="0"/>
                                          </p:stCondLst>
                                        </p:cTn>
                                        <p:tgtEl>
                                          <p:spTgt spid="14"/>
                                        </p:tgtEl>
                                        <p:attrNameLst>
                                          <p:attrName>style.visibility</p:attrName>
                                        </p:attrNameLst>
                                      </p:cBhvr>
                                      <p:to>
                                        <p:strVal val="visible"/>
                                      </p:to>
                                    </p:set>
                                    <p:anim calcmode="lin" valueType="num">
                                      <p:cBhvr additive="base">
                                        <p:cTn id="106" dur="500" fill="hold"/>
                                        <p:tgtEl>
                                          <p:spTgt spid="14"/>
                                        </p:tgtEl>
                                        <p:attrNameLst>
                                          <p:attrName>ppt_x</p:attrName>
                                        </p:attrNameLst>
                                      </p:cBhvr>
                                      <p:tavLst>
                                        <p:tav tm="0">
                                          <p:val>
                                            <p:strVal val="1+#ppt_w/2"/>
                                          </p:val>
                                        </p:tav>
                                        <p:tav tm="100000">
                                          <p:val>
                                            <p:strVal val="#ppt_x"/>
                                          </p:val>
                                        </p:tav>
                                      </p:tavLst>
                                    </p:anim>
                                    <p:anim calcmode="lin" valueType="num">
                                      <p:cBhvr additive="base">
                                        <p:cTn id="107" dur="500" fill="hold"/>
                                        <p:tgtEl>
                                          <p:spTgt spid="14"/>
                                        </p:tgtEl>
                                        <p:attrNameLst>
                                          <p:attrName>ppt_y</p:attrName>
                                        </p:attrNameLst>
                                      </p:cBhvr>
                                      <p:tavLst>
                                        <p:tav tm="0">
                                          <p:val>
                                            <p:strVal val="1+#ppt_h/2"/>
                                          </p:val>
                                        </p:tav>
                                        <p:tav tm="100000">
                                          <p:val>
                                            <p:strVal val="#ppt_y"/>
                                          </p:val>
                                        </p:tav>
                                      </p:tavLst>
                                    </p:anim>
                                  </p:childTnLst>
                                </p:cTn>
                              </p:par>
                              <p:par>
                                <p:cTn id="108" presetID="2" presetClass="entr" presetSubtype="6" fill="hold" grpId="0" nodeType="withEffect">
                                  <p:stCondLst>
                                    <p:cond delay="200"/>
                                  </p:stCondLst>
                                  <p:childTnLst>
                                    <p:set>
                                      <p:cBhvr>
                                        <p:cTn id="109" dur="1" fill="hold">
                                          <p:stCondLst>
                                            <p:cond delay="0"/>
                                          </p:stCondLst>
                                        </p:cTn>
                                        <p:tgtEl>
                                          <p:spTgt spid="15"/>
                                        </p:tgtEl>
                                        <p:attrNameLst>
                                          <p:attrName>style.visibility</p:attrName>
                                        </p:attrNameLst>
                                      </p:cBhvr>
                                      <p:to>
                                        <p:strVal val="visible"/>
                                      </p:to>
                                    </p:set>
                                    <p:anim calcmode="lin" valueType="num">
                                      <p:cBhvr additive="base">
                                        <p:cTn id="110" dur="500" fill="hold"/>
                                        <p:tgtEl>
                                          <p:spTgt spid="15"/>
                                        </p:tgtEl>
                                        <p:attrNameLst>
                                          <p:attrName>ppt_x</p:attrName>
                                        </p:attrNameLst>
                                      </p:cBhvr>
                                      <p:tavLst>
                                        <p:tav tm="0">
                                          <p:val>
                                            <p:strVal val="1+#ppt_w/2"/>
                                          </p:val>
                                        </p:tav>
                                        <p:tav tm="100000">
                                          <p:val>
                                            <p:strVal val="#ppt_x"/>
                                          </p:val>
                                        </p:tav>
                                      </p:tavLst>
                                    </p:anim>
                                    <p:anim calcmode="lin" valueType="num">
                                      <p:cBhvr additive="base">
                                        <p:cTn id="111" dur="500" fill="hold"/>
                                        <p:tgtEl>
                                          <p:spTgt spid="15"/>
                                        </p:tgtEl>
                                        <p:attrNameLst>
                                          <p:attrName>ppt_y</p:attrName>
                                        </p:attrNameLst>
                                      </p:cBhvr>
                                      <p:tavLst>
                                        <p:tav tm="0">
                                          <p:val>
                                            <p:strVal val="1+#ppt_h/2"/>
                                          </p:val>
                                        </p:tav>
                                        <p:tav tm="100000">
                                          <p:val>
                                            <p:strVal val="#ppt_y"/>
                                          </p:val>
                                        </p:tav>
                                      </p:tavLst>
                                    </p:anim>
                                  </p:childTnLst>
                                </p:cTn>
                              </p:par>
                              <p:par>
                                <p:cTn id="112" presetID="2" presetClass="entr" presetSubtype="6" fill="hold" grpId="0" nodeType="withEffect">
                                  <p:stCondLst>
                                    <p:cond delay="300"/>
                                  </p:stCondLst>
                                  <p:childTnLst>
                                    <p:set>
                                      <p:cBhvr>
                                        <p:cTn id="113" dur="1" fill="hold">
                                          <p:stCondLst>
                                            <p:cond delay="0"/>
                                          </p:stCondLst>
                                        </p:cTn>
                                        <p:tgtEl>
                                          <p:spTgt spid="16"/>
                                        </p:tgtEl>
                                        <p:attrNameLst>
                                          <p:attrName>style.visibility</p:attrName>
                                        </p:attrNameLst>
                                      </p:cBhvr>
                                      <p:to>
                                        <p:strVal val="visible"/>
                                      </p:to>
                                    </p:set>
                                    <p:anim calcmode="lin" valueType="num">
                                      <p:cBhvr additive="base">
                                        <p:cTn id="114" dur="500" fill="hold"/>
                                        <p:tgtEl>
                                          <p:spTgt spid="16"/>
                                        </p:tgtEl>
                                        <p:attrNameLst>
                                          <p:attrName>ppt_x</p:attrName>
                                        </p:attrNameLst>
                                      </p:cBhvr>
                                      <p:tavLst>
                                        <p:tav tm="0">
                                          <p:val>
                                            <p:strVal val="1+#ppt_w/2"/>
                                          </p:val>
                                        </p:tav>
                                        <p:tav tm="100000">
                                          <p:val>
                                            <p:strVal val="#ppt_x"/>
                                          </p:val>
                                        </p:tav>
                                      </p:tavLst>
                                    </p:anim>
                                    <p:anim calcmode="lin" valueType="num">
                                      <p:cBhvr additive="base">
                                        <p:cTn id="115" dur="500" fill="hold"/>
                                        <p:tgtEl>
                                          <p:spTgt spid="16"/>
                                        </p:tgtEl>
                                        <p:attrNameLst>
                                          <p:attrName>ppt_y</p:attrName>
                                        </p:attrNameLst>
                                      </p:cBhvr>
                                      <p:tavLst>
                                        <p:tav tm="0">
                                          <p:val>
                                            <p:strVal val="1+#ppt_h/2"/>
                                          </p:val>
                                        </p:tav>
                                        <p:tav tm="100000">
                                          <p:val>
                                            <p:strVal val="#ppt_y"/>
                                          </p:val>
                                        </p:tav>
                                      </p:tavLst>
                                    </p:anim>
                                  </p:childTnLst>
                                </p:cTn>
                              </p:par>
                            </p:childTnLst>
                          </p:cTn>
                        </p:par>
                        <p:par>
                          <p:cTn id="116" fill="hold">
                            <p:stCondLst>
                              <p:cond delay="3520"/>
                            </p:stCondLst>
                            <p:childTnLst>
                              <p:par>
                                <p:cTn id="117" presetID="47"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300"/>
                                        <p:tgtEl>
                                          <p:spTgt spid="29"/>
                                        </p:tgtEl>
                                      </p:cBhvr>
                                    </p:animEffect>
                                    <p:anim calcmode="lin" valueType="num">
                                      <p:cBhvr>
                                        <p:cTn id="120" dur="300" fill="hold"/>
                                        <p:tgtEl>
                                          <p:spTgt spid="29"/>
                                        </p:tgtEl>
                                        <p:attrNameLst>
                                          <p:attrName>ppt_x</p:attrName>
                                        </p:attrNameLst>
                                      </p:cBhvr>
                                      <p:tavLst>
                                        <p:tav tm="0">
                                          <p:val>
                                            <p:strVal val="#ppt_x"/>
                                          </p:val>
                                        </p:tav>
                                        <p:tav tm="100000">
                                          <p:val>
                                            <p:strVal val="#ppt_x"/>
                                          </p:val>
                                        </p:tav>
                                      </p:tavLst>
                                    </p:anim>
                                    <p:anim calcmode="lin" valueType="num">
                                      <p:cBhvr>
                                        <p:cTn id="121" dur="300" fill="hold"/>
                                        <p:tgtEl>
                                          <p:spTgt spid="29"/>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30"/>
                                        </p:tgtEl>
                                        <p:attrNameLst>
                                          <p:attrName>style.visibility</p:attrName>
                                        </p:attrNameLst>
                                      </p:cBhvr>
                                      <p:to>
                                        <p:strVal val="visible"/>
                                      </p:to>
                                    </p:set>
                                    <p:animEffect transition="in" filter="fade">
                                      <p:cBhvr>
                                        <p:cTn id="124" dur="300"/>
                                        <p:tgtEl>
                                          <p:spTgt spid="30"/>
                                        </p:tgtEl>
                                      </p:cBhvr>
                                    </p:animEffect>
                                    <p:anim calcmode="lin" valueType="num">
                                      <p:cBhvr>
                                        <p:cTn id="125" dur="300" fill="hold"/>
                                        <p:tgtEl>
                                          <p:spTgt spid="30"/>
                                        </p:tgtEl>
                                        <p:attrNameLst>
                                          <p:attrName>ppt_x</p:attrName>
                                        </p:attrNameLst>
                                      </p:cBhvr>
                                      <p:tavLst>
                                        <p:tav tm="0">
                                          <p:val>
                                            <p:strVal val="#ppt_x"/>
                                          </p:val>
                                        </p:tav>
                                        <p:tav tm="100000">
                                          <p:val>
                                            <p:strVal val="#ppt_x"/>
                                          </p:val>
                                        </p:tav>
                                      </p:tavLst>
                                    </p:anim>
                                    <p:anim calcmode="lin" valueType="num">
                                      <p:cBhvr>
                                        <p:cTn id="126" dur="300" fill="hold"/>
                                        <p:tgtEl>
                                          <p:spTgt spid="30"/>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31"/>
                                        </p:tgtEl>
                                        <p:attrNameLst>
                                          <p:attrName>style.visibility</p:attrName>
                                        </p:attrNameLst>
                                      </p:cBhvr>
                                      <p:to>
                                        <p:strVal val="visible"/>
                                      </p:to>
                                    </p:set>
                                    <p:animEffect transition="in" filter="fade">
                                      <p:cBhvr>
                                        <p:cTn id="129" dur="300"/>
                                        <p:tgtEl>
                                          <p:spTgt spid="31"/>
                                        </p:tgtEl>
                                      </p:cBhvr>
                                    </p:animEffect>
                                    <p:anim calcmode="lin" valueType="num">
                                      <p:cBhvr>
                                        <p:cTn id="130" dur="300" fill="hold"/>
                                        <p:tgtEl>
                                          <p:spTgt spid="31"/>
                                        </p:tgtEl>
                                        <p:attrNameLst>
                                          <p:attrName>ppt_x</p:attrName>
                                        </p:attrNameLst>
                                      </p:cBhvr>
                                      <p:tavLst>
                                        <p:tav tm="0">
                                          <p:val>
                                            <p:strVal val="#ppt_x"/>
                                          </p:val>
                                        </p:tav>
                                        <p:tav tm="100000">
                                          <p:val>
                                            <p:strVal val="#ppt_x"/>
                                          </p:val>
                                        </p:tav>
                                      </p:tavLst>
                                    </p:anim>
                                    <p:anim calcmode="lin" valueType="num">
                                      <p:cBhvr>
                                        <p:cTn id="131" dur="300" fill="hold"/>
                                        <p:tgtEl>
                                          <p:spTgt spid="31"/>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32"/>
                                        </p:tgtEl>
                                        <p:attrNameLst>
                                          <p:attrName>style.visibility</p:attrName>
                                        </p:attrNameLst>
                                      </p:cBhvr>
                                      <p:to>
                                        <p:strVal val="visible"/>
                                      </p:to>
                                    </p:set>
                                    <p:animEffect transition="in" filter="fade">
                                      <p:cBhvr>
                                        <p:cTn id="134" dur="300"/>
                                        <p:tgtEl>
                                          <p:spTgt spid="32"/>
                                        </p:tgtEl>
                                      </p:cBhvr>
                                    </p:animEffect>
                                    <p:anim calcmode="lin" valueType="num">
                                      <p:cBhvr>
                                        <p:cTn id="135" dur="300" fill="hold"/>
                                        <p:tgtEl>
                                          <p:spTgt spid="32"/>
                                        </p:tgtEl>
                                        <p:attrNameLst>
                                          <p:attrName>ppt_x</p:attrName>
                                        </p:attrNameLst>
                                      </p:cBhvr>
                                      <p:tavLst>
                                        <p:tav tm="0">
                                          <p:val>
                                            <p:strVal val="#ppt_x"/>
                                          </p:val>
                                        </p:tav>
                                        <p:tav tm="100000">
                                          <p:val>
                                            <p:strVal val="#ppt_x"/>
                                          </p:val>
                                        </p:tav>
                                      </p:tavLst>
                                    </p:anim>
                                    <p:anim calcmode="lin" valueType="num">
                                      <p:cBhvr>
                                        <p:cTn id="136" dur="3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0" y="2164257"/>
            <a:ext cx="20584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Rectangle 6"/>
          <p:cNvSpPr>
            <a:spLocks noChangeArrowheads="1"/>
          </p:cNvSpPr>
          <p:nvPr/>
        </p:nvSpPr>
        <p:spPr bwMode="auto">
          <a:xfrm>
            <a:off x="8949763" y="2164257"/>
            <a:ext cx="2640965" cy="2524776"/>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Oval 9"/>
          <p:cNvSpPr>
            <a:spLocks noChangeArrowheads="1"/>
          </p:cNvSpPr>
          <p:nvPr/>
        </p:nvSpPr>
        <p:spPr bwMode="auto">
          <a:xfrm>
            <a:off x="621773" y="2950895"/>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Rectangle 11"/>
          <p:cNvSpPr>
            <a:spLocks noChangeArrowheads="1"/>
          </p:cNvSpPr>
          <p:nvPr/>
        </p:nvSpPr>
        <p:spPr bwMode="auto">
          <a:xfrm>
            <a:off x="11662954" y="2164257"/>
            <a:ext cx="5338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TextBox 5"/>
          <p:cNvSpPr txBox="1"/>
          <p:nvPr/>
        </p:nvSpPr>
        <p:spPr>
          <a:xfrm>
            <a:off x="2240333" y="2702530"/>
            <a:ext cx="6234311" cy="1446550"/>
          </a:xfrm>
          <a:prstGeom prst="rect">
            <a:avLst/>
          </a:prstGeom>
          <a:noFill/>
        </p:spPr>
        <p:txBody>
          <a:bodyPr wrap="square" rtlCol="0">
            <a:spAutoFit/>
          </a:bodyPr>
          <a:lstStyle/>
          <a:p>
            <a:r>
              <a:rPr lang="zh-CN" altLang="en-US" sz="8800" b="1" dirty="0" smtClean="0">
                <a:solidFill>
                  <a:schemeClr val="accent1"/>
                </a:solidFill>
                <a:latin typeface="+mj-ea"/>
                <a:ea typeface="+mj-ea"/>
              </a:rPr>
              <a:t>竞争优势</a:t>
            </a:r>
            <a:endParaRPr lang="zh-CN" altLang="en-US" sz="8800" b="1" dirty="0">
              <a:solidFill>
                <a:schemeClr val="accent1"/>
              </a:solidFill>
              <a:latin typeface="+mj-ea"/>
              <a:ea typeface="+mj-ea"/>
            </a:endParaRPr>
          </a:p>
        </p:txBody>
      </p:sp>
      <p:sp>
        <p:nvSpPr>
          <p:cNvPr id="7" name="TextBox 6"/>
          <p:cNvSpPr txBox="1"/>
          <p:nvPr/>
        </p:nvSpPr>
        <p:spPr>
          <a:xfrm>
            <a:off x="2281957" y="2198118"/>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2</a:t>
            </a:r>
            <a:endParaRPr lang="zh-CN" altLang="en-US" sz="3600" dirty="0">
              <a:solidFill>
                <a:schemeClr val="accent1"/>
              </a:solidFill>
              <a:latin typeface="+mn-ea"/>
              <a:ea typeface="+mn-ea"/>
            </a:endParaRPr>
          </a:p>
        </p:txBody>
      </p:sp>
      <p:sp>
        <p:nvSpPr>
          <p:cNvPr id="17" name="Oval 39"/>
          <p:cNvSpPr>
            <a:spLocks noChangeAspect="1" noChangeArrowheads="1"/>
          </p:cNvSpPr>
          <p:nvPr/>
        </p:nvSpPr>
        <p:spPr bwMode="auto">
          <a:xfrm>
            <a:off x="23230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17"/>
          <p:cNvSpPr txBox="1"/>
          <p:nvPr/>
        </p:nvSpPr>
        <p:spPr>
          <a:xfrm>
            <a:off x="2686262" y="4005064"/>
            <a:ext cx="1395896" cy="400110"/>
          </a:xfrm>
          <a:prstGeom prst="rect">
            <a:avLst/>
          </a:prstGeom>
          <a:noFill/>
        </p:spPr>
        <p:txBody>
          <a:bodyPr wrap="square" rtlCol="0">
            <a:spAutoFit/>
          </a:bodyPr>
          <a:lstStyle/>
          <a:p>
            <a:r>
              <a:rPr lang="zh-CN" altLang="en-US" sz="2000" dirty="0" smtClean="0">
                <a:latin typeface="+mn-ea"/>
                <a:ea typeface="+mn-ea"/>
              </a:rPr>
              <a:t>创新优势</a:t>
            </a:r>
            <a:endParaRPr lang="zh-CN" altLang="en-US" sz="2000" dirty="0">
              <a:latin typeface="+mn-ea"/>
              <a:ea typeface="+mn-ea"/>
            </a:endParaRPr>
          </a:p>
        </p:txBody>
      </p:sp>
      <p:sp>
        <p:nvSpPr>
          <p:cNvPr id="19" name="Oval 39"/>
          <p:cNvSpPr>
            <a:spLocks noChangeAspect="1" noChangeArrowheads="1"/>
          </p:cNvSpPr>
          <p:nvPr/>
        </p:nvSpPr>
        <p:spPr bwMode="auto">
          <a:xfrm>
            <a:off x="41518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0" name="TextBox 19"/>
          <p:cNvSpPr txBox="1"/>
          <p:nvPr/>
        </p:nvSpPr>
        <p:spPr>
          <a:xfrm>
            <a:off x="4515062" y="4005064"/>
            <a:ext cx="1828800" cy="400110"/>
          </a:xfrm>
          <a:prstGeom prst="rect">
            <a:avLst/>
          </a:prstGeom>
          <a:noFill/>
        </p:spPr>
        <p:txBody>
          <a:bodyPr wrap="square" rtlCol="0">
            <a:spAutoFit/>
          </a:bodyPr>
          <a:lstStyle/>
          <a:p>
            <a:r>
              <a:rPr lang="zh-CN" altLang="en-US" sz="2000" dirty="0" smtClean="0">
                <a:latin typeface="+mn-ea"/>
                <a:ea typeface="+mn-ea"/>
              </a:rPr>
              <a:t>六大特点</a:t>
            </a:r>
            <a:endParaRPr lang="zh-CN" altLang="en-US" sz="2000" dirty="0">
              <a:latin typeface="+mn-ea"/>
              <a:ea typeface="+mn-ea"/>
            </a:endParaRPr>
          </a:p>
        </p:txBody>
      </p:sp>
      <p:sp>
        <p:nvSpPr>
          <p:cNvPr id="21" name="Oval 39"/>
          <p:cNvSpPr>
            <a:spLocks noChangeAspect="1" noChangeArrowheads="1"/>
          </p:cNvSpPr>
          <p:nvPr/>
        </p:nvSpPr>
        <p:spPr bwMode="auto">
          <a:xfrm>
            <a:off x="6455243"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2" name="TextBox 21"/>
          <p:cNvSpPr txBox="1"/>
          <p:nvPr/>
        </p:nvSpPr>
        <p:spPr>
          <a:xfrm>
            <a:off x="6818461" y="4005064"/>
            <a:ext cx="1395896" cy="400110"/>
          </a:xfrm>
          <a:prstGeom prst="rect">
            <a:avLst/>
          </a:prstGeom>
          <a:noFill/>
        </p:spPr>
        <p:txBody>
          <a:bodyPr wrap="square" rtlCol="0">
            <a:spAutoFit/>
          </a:bodyPr>
          <a:lstStyle/>
          <a:p>
            <a:r>
              <a:rPr lang="zh-CN" altLang="en-US" sz="2000" dirty="0" smtClean="0">
                <a:latin typeface="+mn-ea"/>
                <a:ea typeface="+mn-ea"/>
              </a:rPr>
              <a:t>成本优势</a:t>
            </a:r>
            <a:endParaRPr lang="zh-CN" altLang="en-US" sz="2000" dirty="0">
              <a:latin typeface="+mn-ea"/>
              <a:ea typeface="+mn-ea"/>
            </a:endParaRPr>
          </a:p>
        </p:txBody>
      </p:sp>
      <p:sp>
        <p:nvSpPr>
          <p:cNvPr id="23" name="Oval 39"/>
          <p:cNvSpPr>
            <a:spLocks noChangeAspect="1" noChangeArrowheads="1"/>
          </p:cNvSpPr>
          <p:nvPr/>
        </p:nvSpPr>
        <p:spPr bwMode="auto">
          <a:xfrm>
            <a:off x="23230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4" name="TextBox 23"/>
          <p:cNvSpPr txBox="1"/>
          <p:nvPr/>
        </p:nvSpPr>
        <p:spPr>
          <a:xfrm>
            <a:off x="2686262" y="4420700"/>
            <a:ext cx="1395896" cy="400110"/>
          </a:xfrm>
          <a:prstGeom prst="rect">
            <a:avLst/>
          </a:prstGeom>
          <a:noFill/>
        </p:spPr>
        <p:txBody>
          <a:bodyPr wrap="square" rtlCol="0">
            <a:spAutoFit/>
          </a:bodyPr>
          <a:lstStyle/>
          <a:p>
            <a:r>
              <a:rPr lang="zh-CN" altLang="en-US" sz="2000" dirty="0" smtClean="0">
                <a:latin typeface="+mn-ea"/>
                <a:ea typeface="+mn-ea"/>
              </a:rPr>
              <a:t>品控优势</a:t>
            </a:r>
            <a:endParaRPr lang="zh-CN" altLang="en-US" sz="2000" dirty="0">
              <a:latin typeface="+mn-ea"/>
              <a:ea typeface="+mn-ea"/>
            </a:endParaRPr>
          </a:p>
        </p:txBody>
      </p:sp>
      <p:sp>
        <p:nvSpPr>
          <p:cNvPr id="25" name="Oval 39"/>
          <p:cNvSpPr>
            <a:spLocks noChangeAspect="1" noChangeArrowheads="1"/>
          </p:cNvSpPr>
          <p:nvPr/>
        </p:nvSpPr>
        <p:spPr bwMode="auto">
          <a:xfrm>
            <a:off x="41518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6" name="TextBox 25"/>
          <p:cNvSpPr txBox="1"/>
          <p:nvPr/>
        </p:nvSpPr>
        <p:spPr>
          <a:xfrm>
            <a:off x="4515062" y="4420700"/>
            <a:ext cx="1395896" cy="400110"/>
          </a:xfrm>
          <a:prstGeom prst="rect">
            <a:avLst/>
          </a:prstGeom>
          <a:noFill/>
        </p:spPr>
        <p:txBody>
          <a:bodyPr wrap="square" rtlCol="0">
            <a:spAutoFit/>
          </a:bodyPr>
          <a:lstStyle/>
          <a:p>
            <a:r>
              <a:rPr lang="zh-CN" altLang="en-US" sz="2000" dirty="0" smtClean="0">
                <a:latin typeface="+mn-ea"/>
                <a:ea typeface="+mn-ea"/>
              </a:rPr>
              <a:t>服务优势</a:t>
            </a:r>
            <a:endParaRPr lang="zh-CN" altLang="en-US" sz="2000" dirty="0">
              <a:latin typeface="+mn-ea"/>
              <a:ea typeface="+mn-ea"/>
            </a:endParaRPr>
          </a:p>
        </p:txBody>
      </p:sp>
      <p:sp>
        <p:nvSpPr>
          <p:cNvPr id="11" name="Freeform 5"/>
          <p:cNvSpPr>
            <a:spLocks noEditPoints="1"/>
          </p:cNvSpPr>
          <p:nvPr/>
        </p:nvSpPr>
        <p:spPr bwMode="auto">
          <a:xfrm>
            <a:off x="783961" y="3191620"/>
            <a:ext cx="776288" cy="627063"/>
          </a:xfrm>
          <a:custGeom>
            <a:avLst/>
            <a:gdLst>
              <a:gd name="T0" fmla="*/ 392 w 1065"/>
              <a:gd name="T1" fmla="*/ 423 h 834"/>
              <a:gd name="T2" fmla="*/ 543 w 1065"/>
              <a:gd name="T3" fmla="*/ 345 h 834"/>
              <a:gd name="T4" fmla="*/ 828 w 1065"/>
              <a:gd name="T5" fmla="*/ 296 h 834"/>
              <a:gd name="T6" fmla="*/ 907 w 1065"/>
              <a:gd name="T7" fmla="*/ 179 h 834"/>
              <a:gd name="T8" fmla="*/ 792 w 1065"/>
              <a:gd name="T9" fmla="*/ 259 h 834"/>
              <a:gd name="T10" fmla="*/ 543 w 1065"/>
              <a:gd name="T11" fmla="*/ 271 h 834"/>
              <a:gd name="T12" fmla="*/ 1065 w 1065"/>
              <a:gd name="T13" fmla="*/ 112 h 834"/>
              <a:gd name="T14" fmla="*/ 647 w 1065"/>
              <a:gd name="T15" fmla="*/ 45 h 834"/>
              <a:gd name="T16" fmla="*/ 607 w 1065"/>
              <a:gd name="T17" fmla="*/ 0 h 834"/>
              <a:gd name="T18" fmla="*/ 213 w 1065"/>
              <a:gd name="T19" fmla="*/ 45 h 834"/>
              <a:gd name="T20" fmla="*/ 243 w 1065"/>
              <a:gd name="T21" fmla="*/ 112 h 834"/>
              <a:gd name="T22" fmla="*/ 300 w 1065"/>
              <a:gd name="T23" fmla="*/ 189 h 834"/>
              <a:gd name="T24" fmla="*/ 981 w 1065"/>
              <a:gd name="T25" fmla="*/ 112 h 834"/>
              <a:gd name="T26" fmla="*/ 493 w 1065"/>
              <a:gd name="T27" fmla="*/ 548 h 834"/>
              <a:gd name="T28" fmla="*/ 981 w 1065"/>
              <a:gd name="T29" fmla="*/ 570 h 834"/>
              <a:gd name="T30" fmla="*/ 501 w 1065"/>
              <a:gd name="T31" fmla="*/ 593 h 834"/>
              <a:gd name="T32" fmla="*/ 503 w 1065"/>
              <a:gd name="T33" fmla="*/ 665 h 834"/>
              <a:gd name="T34" fmla="*/ 607 w 1065"/>
              <a:gd name="T35" fmla="*/ 828 h 834"/>
              <a:gd name="T36" fmla="*/ 647 w 1065"/>
              <a:gd name="T37" fmla="*/ 665 h 834"/>
              <a:gd name="T38" fmla="*/ 839 w 1065"/>
              <a:gd name="T39" fmla="*/ 823 h 834"/>
              <a:gd name="T40" fmla="*/ 821 w 1065"/>
              <a:gd name="T41" fmla="*/ 665 h 834"/>
              <a:gd name="T42" fmla="*/ 1065 w 1065"/>
              <a:gd name="T43" fmla="*/ 593 h 834"/>
              <a:gd name="T44" fmla="*/ 1038 w 1065"/>
              <a:gd name="T45" fmla="*/ 112 h 834"/>
              <a:gd name="T46" fmla="*/ 223 w 1065"/>
              <a:gd name="T47" fmla="*/ 432 h 834"/>
              <a:gd name="T48" fmla="*/ 327 w 1065"/>
              <a:gd name="T49" fmla="*/ 328 h 834"/>
              <a:gd name="T50" fmla="*/ 119 w 1065"/>
              <a:gd name="T51" fmla="*/ 328 h 834"/>
              <a:gd name="T52" fmla="*/ 290 w 1065"/>
              <a:gd name="T53" fmla="*/ 453 h 834"/>
              <a:gd name="T54" fmla="*/ 251 w 1065"/>
              <a:gd name="T55" fmla="*/ 453 h 834"/>
              <a:gd name="T56" fmla="*/ 262 w 1065"/>
              <a:gd name="T57" fmla="*/ 472 h 834"/>
              <a:gd name="T58" fmla="*/ 273 w 1065"/>
              <a:gd name="T59" fmla="*/ 710 h 834"/>
              <a:gd name="T60" fmla="*/ 180 w 1065"/>
              <a:gd name="T61" fmla="*/ 710 h 834"/>
              <a:gd name="T62" fmla="*/ 190 w 1065"/>
              <a:gd name="T63" fmla="*/ 472 h 834"/>
              <a:gd name="T64" fmla="*/ 201 w 1065"/>
              <a:gd name="T65" fmla="*/ 453 h 834"/>
              <a:gd name="T66" fmla="*/ 0 w 1065"/>
              <a:gd name="T67" fmla="*/ 609 h 834"/>
              <a:gd name="T68" fmla="*/ 92 w 1065"/>
              <a:gd name="T69" fmla="*/ 834 h 834"/>
              <a:gd name="T70" fmla="*/ 123 w 1065"/>
              <a:gd name="T71" fmla="*/ 602 h 834"/>
              <a:gd name="T72" fmla="*/ 320 w 1065"/>
              <a:gd name="T73" fmla="*/ 834 h 834"/>
              <a:gd name="T74" fmla="*/ 352 w 1065"/>
              <a:gd name="T75" fmla="*/ 602 h 834"/>
              <a:gd name="T76" fmla="*/ 446 w 1065"/>
              <a:gd name="T77" fmla="*/ 834 h 834"/>
              <a:gd name="T78" fmla="*/ 290 w 1065"/>
              <a:gd name="T79" fmla="*/ 453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5" h="834">
                <a:moveTo>
                  <a:pt x="543" y="271"/>
                </a:moveTo>
                <a:lnTo>
                  <a:pt x="392" y="423"/>
                </a:lnTo>
                <a:cubicBezTo>
                  <a:pt x="407" y="431"/>
                  <a:pt x="421" y="442"/>
                  <a:pt x="434" y="454"/>
                </a:cubicBezTo>
                <a:lnTo>
                  <a:pt x="543" y="345"/>
                </a:lnTo>
                <a:lnTo>
                  <a:pt x="661" y="463"/>
                </a:lnTo>
                <a:lnTo>
                  <a:pt x="828" y="296"/>
                </a:lnTo>
                <a:lnTo>
                  <a:pt x="854" y="361"/>
                </a:lnTo>
                <a:lnTo>
                  <a:pt x="907" y="179"/>
                </a:lnTo>
                <a:lnTo>
                  <a:pt x="725" y="233"/>
                </a:lnTo>
                <a:lnTo>
                  <a:pt x="792" y="259"/>
                </a:lnTo>
                <a:lnTo>
                  <a:pt x="661" y="389"/>
                </a:lnTo>
                <a:lnTo>
                  <a:pt x="543" y="271"/>
                </a:lnTo>
                <a:close/>
                <a:moveTo>
                  <a:pt x="1065" y="112"/>
                </a:moveTo>
                <a:lnTo>
                  <a:pt x="1065" y="112"/>
                </a:lnTo>
                <a:lnTo>
                  <a:pt x="1065" y="45"/>
                </a:lnTo>
                <a:lnTo>
                  <a:pt x="647" y="45"/>
                </a:lnTo>
                <a:lnTo>
                  <a:pt x="647" y="0"/>
                </a:lnTo>
                <a:lnTo>
                  <a:pt x="607" y="0"/>
                </a:lnTo>
                <a:lnTo>
                  <a:pt x="607" y="45"/>
                </a:lnTo>
                <a:lnTo>
                  <a:pt x="213" y="45"/>
                </a:lnTo>
                <a:lnTo>
                  <a:pt x="213" y="112"/>
                </a:lnTo>
                <a:lnTo>
                  <a:pt x="243" y="112"/>
                </a:lnTo>
                <a:lnTo>
                  <a:pt x="243" y="170"/>
                </a:lnTo>
                <a:cubicBezTo>
                  <a:pt x="263" y="173"/>
                  <a:pt x="283" y="179"/>
                  <a:pt x="300" y="189"/>
                </a:cubicBezTo>
                <a:lnTo>
                  <a:pt x="300" y="112"/>
                </a:lnTo>
                <a:lnTo>
                  <a:pt x="981" y="112"/>
                </a:lnTo>
                <a:lnTo>
                  <a:pt x="981" y="548"/>
                </a:lnTo>
                <a:lnTo>
                  <a:pt x="493" y="548"/>
                </a:lnTo>
                <a:cubicBezTo>
                  <a:pt x="495" y="555"/>
                  <a:pt x="497" y="563"/>
                  <a:pt x="499" y="570"/>
                </a:cubicBezTo>
                <a:lnTo>
                  <a:pt x="981" y="570"/>
                </a:lnTo>
                <a:lnTo>
                  <a:pt x="981" y="593"/>
                </a:lnTo>
                <a:lnTo>
                  <a:pt x="501" y="593"/>
                </a:lnTo>
                <a:cubicBezTo>
                  <a:pt x="502" y="599"/>
                  <a:pt x="503" y="604"/>
                  <a:pt x="503" y="609"/>
                </a:cubicBezTo>
                <a:lnTo>
                  <a:pt x="503" y="665"/>
                </a:lnTo>
                <a:lnTo>
                  <a:pt x="607" y="665"/>
                </a:lnTo>
                <a:lnTo>
                  <a:pt x="607" y="828"/>
                </a:lnTo>
                <a:lnTo>
                  <a:pt x="647" y="828"/>
                </a:lnTo>
                <a:lnTo>
                  <a:pt x="647" y="665"/>
                </a:lnTo>
                <a:lnTo>
                  <a:pt x="779" y="665"/>
                </a:lnTo>
                <a:lnTo>
                  <a:pt x="839" y="823"/>
                </a:lnTo>
                <a:lnTo>
                  <a:pt x="878" y="813"/>
                </a:lnTo>
                <a:lnTo>
                  <a:pt x="821" y="665"/>
                </a:lnTo>
                <a:lnTo>
                  <a:pt x="1065" y="665"/>
                </a:lnTo>
                <a:lnTo>
                  <a:pt x="1065" y="593"/>
                </a:lnTo>
                <a:lnTo>
                  <a:pt x="1038" y="593"/>
                </a:lnTo>
                <a:lnTo>
                  <a:pt x="1038" y="112"/>
                </a:lnTo>
                <a:lnTo>
                  <a:pt x="1065" y="112"/>
                </a:lnTo>
                <a:close/>
                <a:moveTo>
                  <a:pt x="223" y="432"/>
                </a:moveTo>
                <a:lnTo>
                  <a:pt x="223" y="432"/>
                </a:lnTo>
                <a:cubicBezTo>
                  <a:pt x="280" y="432"/>
                  <a:pt x="327" y="385"/>
                  <a:pt x="327" y="328"/>
                </a:cubicBezTo>
                <a:cubicBezTo>
                  <a:pt x="327" y="271"/>
                  <a:pt x="280" y="225"/>
                  <a:pt x="223" y="225"/>
                </a:cubicBezTo>
                <a:cubicBezTo>
                  <a:pt x="166" y="225"/>
                  <a:pt x="119" y="271"/>
                  <a:pt x="119" y="328"/>
                </a:cubicBezTo>
                <a:cubicBezTo>
                  <a:pt x="119" y="385"/>
                  <a:pt x="166" y="432"/>
                  <a:pt x="223" y="432"/>
                </a:cubicBezTo>
                <a:close/>
                <a:moveTo>
                  <a:pt x="290" y="453"/>
                </a:moveTo>
                <a:lnTo>
                  <a:pt x="290" y="453"/>
                </a:lnTo>
                <a:lnTo>
                  <a:pt x="251" y="453"/>
                </a:lnTo>
                <a:lnTo>
                  <a:pt x="257" y="457"/>
                </a:lnTo>
                <a:cubicBezTo>
                  <a:pt x="262" y="460"/>
                  <a:pt x="264" y="467"/>
                  <a:pt x="262" y="472"/>
                </a:cubicBezTo>
                <a:lnTo>
                  <a:pt x="248" y="507"/>
                </a:lnTo>
                <a:lnTo>
                  <a:pt x="273" y="710"/>
                </a:lnTo>
                <a:lnTo>
                  <a:pt x="226" y="752"/>
                </a:lnTo>
                <a:lnTo>
                  <a:pt x="180" y="710"/>
                </a:lnTo>
                <a:lnTo>
                  <a:pt x="204" y="507"/>
                </a:lnTo>
                <a:lnTo>
                  <a:pt x="190" y="472"/>
                </a:lnTo>
                <a:cubicBezTo>
                  <a:pt x="188" y="467"/>
                  <a:pt x="191" y="460"/>
                  <a:pt x="195" y="457"/>
                </a:cubicBezTo>
                <a:lnTo>
                  <a:pt x="201" y="453"/>
                </a:lnTo>
                <a:lnTo>
                  <a:pt x="156" y="453"/>
                </a:lnTo>
                <a:cubicBezTo>
                  <a:pt x="70" y="453"/>
                  <a:pt x="0" y="523"/>
                  <a:pt x="0" y="609"/>
                </a:cubicBezTo>
                <a:lnTo>
                  <a:pt x="0" y="834"/>
                </a:lnTo>
                <a:lnTo>
                  <a:pt x="92" y="834"/>
                </a:lnTo>
                <a:lnTo>
                  <a:pt x="92" y="602"/>
                </a:lnTo>
                <a:lnTo>
                  <a:pt x="123" y="602"/>
                </a:lnTo>
                <a:lnTo>
                  <a:pt x="123" y="834"/>
                </a:lnTo>
                <a:lnTo>
                  <a:pt x="320" y="834"/>
                </a:lnTo>
                <a:lnTo>
                  <a:pt x="320" y="602"/>
                </a:lnTo>
                <a:lnTo>
                  <a:pt x="352" y="602"/>
                </a:lnTo>
                <a:lnTo>
                  <a:pt x="352" y="834"/>
                </a:lnTo>
                <a:lnTo>
                  <a:pt x="446" y="834"/>
                </a:lnTo>
                <a:lnTo>
                  <a:pt x="446" y="609"/>
                </a:lnTo>
                <a:cubicBezTo>
                  <a:pt x="446" y="523"/>
                  <a:pt x="376" y="453"/>
                  <a:pt x="290" y="4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97707170"/>
      </p:ext>
    </p:extLst>
  </p:cSld>
  <p:clrMapOvr>
    <a:masterClrMapping/>
  </p:clrMapOvr>
  <p:transition spd="slow" advTm="88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8" presetClass="emph" presetSubtype="0" fill="hold" grpId="1" nodeType="withEffect">
                                  <p:stCondLst>
                                    <p:cond delay="0"/>
                                  </p:stCondLst>
                                  <p:childTnLst>
                                    <p:animRot by="21600000">
                                      <p:cBhvr>
                                        <p:cTn id="22" dur="500" fill="hold"/>
                                        <p:tgtEl>
                                          <p:spTgt spid="11"/>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400" fill="hold"/>
                                        <p:tgtEl>
                                          <p:spTgt spid="7"/>
                                        </p:tgtEl>
                                        <p:attrNameLst>
                                          <p:attrName>ppt_w</p:attrName>
                                        </p:attrNameLst>
                                      </p:cBhvr>
                                      <p:tavLst>
                                        <p:tav tm="0">
                                          <p:val>
                                            <p:fltVal val="0"/>
                                          </p:val>
                                        </p:tav>
                                        <p:tav tm="100000">
                                          <p:val>
                                            <p:strVal val="#ppt_w"/>
                                          </p:val>
                                        </p:tav>
                                      </p:tavLst>
                                    </p:anim>
                                    <p:anim calcmode="lin" valueType="num">
                                      <p:cBhvr>
                                        <p:cTn id="27" dur="400" fill="hold"/>
                                        <p:tgtEl>
                                          <p:spTgt spid="7"/>
                                        </p:tgtEl>
                                        <p:attrNameLst>
                                          <p:attrName>ppt_h</p:attrName>
                                        </p:attrNameLst>
                                      </p:cBhvr>
                                      <p:tavLst>
                                        <p:tav tm="0">
                                          <p:val>
                                            <p:fltVal val="0"/>
                                          </p:val>
                                        </p:tav>
                                        <p:tav tm="100000">
                                          <p:val>
                                            <p:strVal val="#ppt_h"/>
                                          </p:val>
                                        </p:tav>
                                      </p:tavLst>
                                    </p:anim>
                                    <p:anim calcmode="lin" valueType="num">
                                      <p:cBhvr>
                                        <p:cTn id="28" dur="400" fill="hold"/>
                                        <p:tgtEl>
                                          <p:spTgt spid="7"/>
                                        </p:tgtEl>
                                        <p:attrNameLst>
                                          <p:attrName>style.rotation</p:attrName>
                                        </p:attrNameLst>
                                      </p:cBhvr>
                                      <p:tavLst>
                                        <p:tav tm="0">
                                          <p:val>
                                            <p:fltVal val="90"/>
                                          </p:val>
                                        </p:tav>
                                        <p:tav tm="100000">
                                          <p:val>
                                            <p:fltVal val="0"/>
                                          </p:val>
                                        </p:tav>
                                      </p:tavLst>
                                    </p:anim>
                                    <p:animEffect transition="in" filter="fade">
                                      <p:cBhvr>
                                        <p:cTn id="29" dur="400"/>
                                        <p:tgtEl>
                                          <p:spTgt spid="7"/>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by="(-#ppt_w*2)" calcmode="lin" valueType="num">
                                      <p:cBhvr rctx="PPT">
                                        <p:cTn id="33" dur="250" autoRev="1" fill="hold">
                                          <p:stCondLst>
                                            <p:cond delay="0"/>
                                          </p:stCondLst>
                                        </p:cTn>
                                        <p:tgtEl>
                                          <p:spTgt spid="6"/>
                                        </p:tgtEl>
                                        <p:attrNameLst>
                                          <p:attrName>ppt_w</p:attrName>
                                        </p:attrNameLst>
                                      </p:cBhvr>
                                    </p:anim>
                                    <p:anim by="(#ppt_w*0.50)" calcmode="lin" valueType="num">
                                      <p:cBhvr>
                                        <p:cTn id="34" dur="250" decel="50000" autoRev="1" fill="hold">
                                          <p:stCondLst>
                                            <p:cond delay="0"/>
                                          </p:stCondLst>
                                        </p:cTn>
                                        <p:tgtEl>
                                          <p:spTgt spid="6"/>
                                        </p:tgtEl>
                                        <p:attrNameLst>
                                          <p:attrName>ppt_x</p:attrName>
                                        </p:attrNameLst>
                                      </p:cBhvr>
                                    </p:anim>
                                    <p:anim from="(-#ppt_h/2)" to="(#ppt_y)" calcmode="lin" valueType="num">
                                      <p:cBhvr>
                                        <p:cTn id="35" dur="500" fill="hold">
                                          <p:stCondLst>
                                            <p:cond delay="0"/>
                                          </p:stCondLst>
                                        </p:cTn>
                                        <p:tgtEl>
                                          <p:spTgt spid="6"/>
                                        </p:tgtEl>
                                        <p:attrNameLst>
                                          <p:attrName>ppt_y</p:attrName>
                                        </p:attrNameLst>
                                      </p:cBhvr>
                                    </p:anim>
                                    <p:animRot by="21600000">
                                      <p:cBhvr>
                                        <p:cTn id="36" dur="500" fill="hold">
                                          <p:stCondLst>
                                            <p:cond delay="0"/>
                                          </p:stCondLst>
                                        </p:cTn>
                                        <p:tgtEl>
                                          <p:spTgt spid="6"/>
                                        </p:tgtEl>
                                        <p:attrNameLst>
                                          <p:attrName>r</p:attrName>
                                        </p:attrNameLst>
                                      </p:cBhvr>
                                    </p:animRot>
                                  </p:childTnLst>
                                </p:cTn>
                              </p:par>
                            </p:childTnLst>
                          </p:cTn>
                        </p:par>
                        <p:par>
                          <p:cTn id="37" fill="hold">
                            <p:stCondLst>
                              <p:cond delay="2550"/>
                            </p:stCondLst>
                            <p:childTnLst>
                              <p:par>
                                <p:cTn id="38" presetID="2" presetClass="entr" presetSubtype="2"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400" fill="hold"/>
                                        <p:tgtEl>
                                          <p:spTgt spid="3"/>
                                        </p:tgtEl>
                                        <p:attrNameLst>
                                          <p:attrName>ppt_x</p:attrName>
                                        </p:attrNameLst>
                                      </p:cBhvr>
                                      <p:tavLst>
                                        <p:tav tm="0">
                                          <p:val>
                                            <p:strVal val="1+#ppt_w/2"/>
                                          </p:val>
                                        </p:tav>
                                        <p:tav tm="100000">
                                          <p:val>
                                            <p:strVal val="#ppt_x"/>
                                          </p:val>
                                        </p:tav>
                                      </p:tavLst>
                                    </p:anim>
                                    <p:anim calcmode="lin" valueType="num">
                                      <p:cBhvr additive="base">
                                        <p:cTn id="41" dur="4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295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300"/>
                                        <p:tgtEl>
                                          <p:spTgt spid="5"/>
                                        </p:tgtEl>
                                      </p:cBhvr>
                                    </p:animEffect>
                                  </p:childTnLst>
                                </p:cTn>
                              </p:par>
                            </p:childTnLst>
                          </p:cTn>
                        </p:par>
                        <p:par>
                          <p:cTn id="46" fill="hold">
                            <p:stCondLst>
                              <p:cond delay="325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375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2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7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5250"/>
                            </p:stCondLst>
                            <p:childTnLst>
                              <p:par>
                                <p:cTn id="67" presetID="53" presetClass="entr" presetSubtype="16"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575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625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675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childTnLst>
                          </p:cTn>
                        </p:par>
                        <p:par>
                          <p:cTn id="86" fill="hold">
                            <p:stCondLst>
                              <p:cond delay="7250"/>
                            </p:stCondLst>
                            <p:childTnLst>
                              <p:par>
                                <p:cTn id="87" presetID="53" presetClass="entr" presetSubtype="16"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childTnLst>
                          </p:cTn>
                        </p:par>
                        <p:par>
                          <p:cTn id="92" fill="hold">
                            <p:stCondLst>
                              <p:cond delay="7750"/>
                            </p:stCondLst>
                            <p:childTnLst>
                              <p:par>
                                <p:cTn id="93" presetID="22" presetClass="entr" presetSubtype="8"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wipe(left)">
                                      <p:cBhvr>
                                        <p:cTn id="9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17" grpId="0" animBg="1"/>
      <p:bldP spid="18" grpId="0"/>
      <p:bldP spid="19" grpId="0" animBg="1"/>
      <p:bldP spid="20" grpId="0"/>
      <p:bldP spid="21" grpId="0" animBg="1"/>
      <p:bldP spid="22" grpId="0"/>
      <p:bldP spid="23" grpId="0" animBg="1"/>
      <p:bldP spid="24" grpId="0"/>
      <p:bldP spid="25" grpId="0" animBg="1"/>
      <p:bldP spid="26" grpId="0"/>
      <p:bldP spid="11" grpId="0" animBg="1"/>
      <p:bldP spid="1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创新之处</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Oval 6"/>
          <p:cNvSpPr>
            <a:spLocks noChangeArrowheads="1"/>
          </p:cNvSpPr>
          <p:nvPr/>
        </p:nvSpPr>
        <p:spPr bwMode="auto">
          <a:xfrm>
            <a:off x="2905125" y="1450975"/>
            <a:ext cx="4257675" cy="4256088"/>
          </a:xfrm>
          <a:prstGeom prst="ellipse">
            <a:avLst/>
          </a:prstGeom>
          <a:noFill/>
          <a:ln w="11" cap="flat">
            <a:solidFill>
              <a:schemeClr val="accent2">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pitchFamily="34" charset="0"/>
              <a:buNone/>
              <a:defRPr/>
            </a:pPr>
            <a:endParaRPr lang="zh-CN" altLang="en-US">
              <a:solidFill>
                <a:schemeClr val="accent1"/>
              </a:solidFill>
              <a:latin typeface="Arial" pitchFamily="34" charset="0"/>
              <a:ea typeface="宋体" pitchFamily="2" charset="-122"/>
            </a:endParaRPr>
          </a:p>
        </p:txBody>
      </p:sp>
      <p:sp>
        <p:nvSpPr>
          <p:cNvPr id="9" name="Oval 7"/>
          <p:cNvSpPr>
            <a:spLocks noChangeArrowheads="1"/>
          </p:cNvSpPr>
          <p:nvPr/>
        </p:nvSpPr>
        <p:spPr bwMode="auto">
          <a:xfrm>
            <a:off x="5065712" y="1450975"/>
            <a:ext cx="4257675" cy="4256088"/>
          </a:xfrm>
          <a:prstGeom prst="ellipse">
            <a:avLst/>
          </a:prstGeom>
          <a:noFill/>
          <a:ln w="11" cap="flat">
            <a:solidFill>
              <a:schemeClr val="accent2">
                <a:lumMod val="5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pitchFamily="34" charset="0"/>
              <a:buNone/>
              <a:defRPr/>
            </a:pPr>
            <a:endParaRPr lang="zh-CN" altLang="en-US">
              <a:solidFill>
                <a:schemeClr val="accent1"/>
              </a:solidFill>
              <a:latin typeface="Arial" pitchFamily="34" charset="0"/>
              <a:ea typeface="宋体" pitchFamily="2" charset="-122"/>
            </a:endParaRPr>
          </a:p>
        </p:txBody>
      </p:sp>
      <p:sp>
        <p:nvSpPr>
          <p:cNvPr id="10" name="Line 16"/>
          <p:cNvSpPr>
            <a:spLocks noChangeShapeType="1"/>
          </p:cNvSpPr>
          <p:nvPr/>
        </p:nvSpPr>
        <p:spPr bwMode="auto">
          <a:xfrm>
            <a:off x="3898900" y="2487613"/>
            <a:ext cx="750887" cy="431800"/>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2"/>
              </a:solidFill>
              <a:latin typeface="Arial" pitchFamily="34" charset="0"/>
              <a:ea typeface="宋体" pitchFamily="2" charset="-122"/>
            </a:endParaRPr>
          </a:p>
        </p:txBody>
      </p:sp>
      <p:sp>
        <p:nvSpPr>
          <p:cNvPr id="11" name="Line 17"/>
          <p:cNvSpPr>
            <a:spLocks noChangeShapeType="1"/>
          </p:cNvSpPr>
          <p:nvPr/>
        </p:nvSpPr>
        <p:spPr bwMode="auto">
          <a:xfrm flipV="1">
            <a:off x="3943350" y="4264025"/>
            <a:ext cx="749300" cy="430213"/>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2"/>
              </a:solidFill>
              <a:latin typeface="Arial" pitchFamily="34" charset="0"/>
              <a:ea typeface="宋体" pitchFamily="2" charset="-122"/>
            </a:endParaRPr>
          </a:p>
        </p:txBody>
      </p:sp>
      <p:sp>
        <p:nvSpPr>
          <p:cNvPr id="12" name="Line 18"/>
          <p:cNvSpPr>
            <a:spLocks noChangeShapeType="1"/>
          </p:cNvSpPr>
          <p:nvPr/>
        </p:nvSpPr>
        <p:spPr bwMode="auto">
          <a:xfrm>
            <a:off x="3341687" y="3611563"/>
            <a:ext cx="996950" cy="0"/>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2"/>
              </a:solidFill>
              <a:latin typeface="Arial" pitchFamily="34" charset="0"/>
              <a:ea typeface="宋体" pitchFamily="2" charset="-122"/>
            </a:endParaRPr>
          </a:p>
        </p:txBody>
      </p:sp>
      <p:sp>
        <p:nvSpPr>
          <p:cNvPr id="13" name="Line 19"/>
          <p:cNvSpPr>
            <a:spLocks noChangeShapeType="1"/>
          </p:cNvSpPr>
          <p:nvPr/>
        </p:nvSpPr>
        <p:spPr bwMode="auto">
          <a:xfrm flipH="1">
            <a:off x="7585075" y="2487613"/>
            <a:ext cx="750887" cy="431800"/>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1"/>
              </a:solidFill>
              <a:latin typeface="Arial" pitchFamily="34" charset="0"/>
              <a:ea typeface="宋体" pitchFamily="2" charset="-122"/>
            </a:endParaRPr>
          </a:p>
        </p:txBody>
      </p:sp>
      <p:sp>
        <p:nvSpPr>
          <p:cNvPr id="14" name="Line 20"/>
          <p:cNvSpPr>
            <a:spLocks noChangeShapeType="1"/>
          </p:cNvSpPr>
          <p:nvPr/>
        </p:nvSpPr>
        <p:spPr bwMode="auto">
          <a:xfrm flipH="1" flipV="1">
            <a:off x="7542212" y="4264025"/>
            <a:ext cx="750888" cy="430213"/>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1"/>
              </a:solidFill>
              <a:latin typeface="Arial" pitchFamily="34" charset="0"/>
              <a:ea typeface="宋体" pitchFamily="2" charset="-122"/>
            </a:endParaRPr>
          </a:p>
        </p:txBody>
      </p:sp>
      <p:sp>
        <p:nvSpPr>
          <p:cNvPr id="15" name="Line 21"/>
          <p:cNvSpPr>
            <a:spLocks noChangeShapeType="1"/>
          </p:cNvSpPr>
          <p:nvPr/>
        </p:nvSpPr>
        <p:spPr bwMode="auto">
          <a:xfrm flipH="1">
            <a:off x="7896225" y="3611563"/>
            <a:ext cx="998537" cy="0"/>
          </a:xfrm>
          <a:prstGeom prst="line">
            <a:avLst/>
          </a:prstGeom>
          <a:noFill/>
          <a:ln w="19050" cap="flat">
            <a:solidFill>
              <a:schemeClr val="accent2">
                <a:lumMod val="50000"/>
              </a:schemeClr>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a:lstStyle/>
          <a:p>
            <a:pPr>
              <a:buFont typeface="Arial" pitchFamily="34" charset="0"/>
              <a:buNone/>
              <a:defRPr/>
            </a:pPr>
            <a:endParaRPr lang="zh-CN" altLang="en-US">
              <a:solidFill>
                <a:schemeClr val="accent1"/>
              </a:solidFill>
              <a:latin typeface="Arial" pitchFamily="34" charset="0"/>
              <a:ea typeface="宋体" pitchFamily="2" charset="-122"/>
            </a:endParaRPr>
          </a:p>
        </p:txBody>
      </p:sp>
      <p:sp>
        <p:nvSpPr>
          <p:cNvPr id="16" name="TextBox 15"/>
          <p:cNvSpPr txBox="1"/>
          <p:nvPr/>
        </p:nvSpPr>
        <p:spPr>
          <a:xfrm>
            <a:off x="461962" y="1790700"/>
            <a:ext cx="2303463" cy="830997"/>
          </a:xfrm>
          <a:prstGeom prst="rect">
            <a:avLst/>
          </a:prstGeom>
          <a:noFill/>
        </p:spPr>
        <p:txBody>
          <a:bodyPr>
            <a:spAutoFit/>
          </a:bodyPr>
          <a:lstStyle/>
          <a:p>
            <a:pPr algn="just">
              <a:buFont typeface="Arial" pitchFamily="34" charset="0"/>
              <a:buNone/>
              <a:defRPr/>
            </a:pPr>
            <a:r>
              <a:rPr lang="zh-CN" altLang="en-US" sz="1600" dirty="0" smtClean="0">
                <a:solidFill>
                  <a:schemeClr val="accent1"/>
                </a:solidFill>
                <a:latin typeface="+mn-ea"/>
                <a:ea typeface="+mn-ea"/>
              </a:rPr>
              <a:t>整店输出，标准化店铺运营模式，容易复制和掌控。</a:t>
            </a:r>
            <a:endParaRPr lang="zh-CN" altLang="en-US" sz="1600" dirty="0">
              <a:solidFill>
                <a:schemeClr val="accent1"/>
              </a:solidFill>
              <a:latin typeface="+mn-ea"/>
              <a:ea typeface="+mn-ea"/>
            </a:endParaRPr>
          </a:p>
        </p:txBody>
      </p:sp>
      <p:sp>
        <p:nvSpPr>
          <p:cNvPr id="17" name="TextBox 16"/>
          <p:cNvSpPr txBox="1"/>
          <p:nvPr/>
        </p:nvSpPr>
        <p:spPr>
          <a:xfrm>
            <a:off x="461962" y="2917299"/>
            <a:ext cx="1784350" cy="1323439"/>
          </a:xfrm>
          <a:prstGeom prst="rect">
            <a:avLst/>
          </a:prstGeom>
          <a:noFill/>
        </p:spPr>
        <p:txBody>
          <a:bodyPr>
            <a:spAutoFit/>
          </a:bodyPr>
          <a:lstStyle/>
          <a:p>
            <a:pPr algn="just">
              <a:buFont typeface="Arial" pitchFamily="34" charset="0"/>
              <a:buNone/>
              <a:defRPr/>
            </a:pPr>
            <a:r>
              <a:rPr lang="zh-CN" altLang="en-US" sz="1600" dirty="0" smtClean="0">
                <a:solidFill>
                  <a:schemeClr val="accent1"/>
                </a:solidFill>
                <a:latin typeface="+mn-ea"/>
                <a:ea typeface="+mn-ea"/>
              </a:rPr>
              <a:t>领先的电子程控蒸制厨具，饮菜汤自动蒸制，快捷、安全、卫生、节能。</a:t>
            </a:r>
            <a:endParaRPr lang="zh-CN" altLang="en-US" sz="1600" dirty="0">
              <a:solidFill>
                <a:schemeClr val="accent1"/>
              </a:solidFill>
              <a:latin typeface="+mn-ea"/>
              <a:ea typeface="+mn-ea"/>
            </a:endParaRPr>
          </a:p>
        </p:txBody>
      </p:sp>
      <p:sp>
        <p:nvSpPr>
          <p:cNvPr id="18" name="TextBox 17"/>
          <p:cNvSpPr txBox="1"/>
          <p:nvPr/>
        </p:nvSpPr>
        <p:spPr>
          <a:xfrm>
            <a:off x="461962" y="4785601"/>
            <a:ext cx="2303463" cy="1077218"/>
          </a:xfrm>
          <a:prstGeom prst="rect">
            <a:avLst/>
          </a:prstGeom>
          <a:noFill/>
        </p:spPr>
        <p:txBody>
          <a:bodyPr>
            <a:spAutoFit/>
          </a:bodyPr>
          <a:lstStyle>
            <a:defPPr>
              <a:defRPr lang="zh-CN"/>
            </a:defPPr>
            <a:lvl1pPr>
              <a:buNone/>
              <a:defRPr sz="1600">
                <a:solidFill>
                  <a:schemeClr val="accent1"/>
                </a:solidFill>
                <a:latin typeface="+mn-ea"/>
                <a:ea typeface="+mn-ea"/>
              </a:defRPr>
            </a:lvl1pPr>
          </a:lstStyle>
          <a:p>
            <a:pPr algn="just"/>
            <a:r>
              <a:rPr lang="zh-CN" altLang="en-US" dirty="0"/>
              <a:t>原盅蒸、木桶蒸、竹筒蒸，营养早餐、超值午餐，美味晚餐，产品线丰富。</a:t>
            </a:r>
          </a:p>
        </p:txBody>
      </p:sp>
      <p:sp>
        <p:nvSpPr>
          <p:cNvPr id="19" name="TextBox 18"/>
          <p:cNvSpPr txBox="1"/>
          <p:nvPr/>
        </p:nvSpPr>
        <p:spPr>
          <a:xfrm>
            <a:off x="9443727" y="1714214"/>
            <a:ext cx="2303463" cy="830997"/>
          </a:xfrm>
          <a:prstGeom prst="rect">
            <a:avLst/>
          </a:prstGeom>
          <a:noFill/>
        </p:spPr>
        <p:txBody>
          <a:bodyPr>
            <a:spAutoFit/>
          </a:bodyPr>
          <a:lstStyle/>
          <a:p>
            <a:pPr algn="just">
              <a:buFont typeface="Arial" pitchFamily="34" charset="0"/>
              <a:buNone/>
              <a:defRPr/>
            </a:pPr>
            <a:r>
              <a:rPr lang="zh-CN" altLang="en-US" sz="1600" dirty="0" smtClean="0">
                <a:solidFill>
                  <a:schemeClr val="accent1"/>
                </a:solidFill>
                <a:latin typeface="+mn-ea"/>
                <a:ea typeface="+mn-ea"/>
              </a:rPr>
              <a:t>十年老店形象全面提升，各大媒体持续滚动宣传，知名度日益高涨。</a:t>
            </a:r>
            <a:endParaRPr lang="zh-CN" altLang="en-US" sz="1600" dirty="0">
              <a:solidFill>
                <a:schemeClr val="accent1"/>
              </a:solidFill>
              <a:latin typeface="+mn-ea"/>
              <a:ea typeface="+mn-ea"/>
            </a:endParaRPr>
          </a:p>
        </p:txBody>
      </p:sp>
      <p:sp>
        <p:nvSpPr>
          <p:cNvPr id="20" name="TextBox 19"/>
          <p:cNvSpPr txBox="1"/>
          <p:nvPr/>
        </p:nvSpPr>
        <p:spPr>
          <a:xfrm>
            <a:off x="10004425" y="2917298"/>
            <a:ext cx="1863725" cy="1323439"/>
          </a:xfrm>
          <a:prstGeom prst="rect">
            <a:avLst/>
          </a:prstGeom>
          <a:noFill/>
        </p:spPr>
        <p:txBody>
          <a:bodyPr wrap="square">
            <a:spAutoFit/>
          </a:bodyPr>
          <a:lstStyle/>
          <a:p>
            <a:pPr algn="just">
              <a:buFont typeface="Arial" pitchFamily="34" charset="0"/>
              <a:buNone/>
              <a:defRPr/>
            </a:pPr>
            <a:r>
              <a:rPr lang="zh-CN" altLang="en-US" sz="1600" dirty="0" smtClean="0">
                <a:solidFill>
                  <a:schemeClr val="accent1"/>
                </a:solidFill>
                <a:latin typeface="+mn-ea"/>
                <a:ea typeface="+mn-ea"/>
              </a:rPr>
              <a:t>店铺营运手册、店长手册、厨房操作手册、服务手册等六大标准化系统，没有经验一样成功。</a:t>
            </a:r>
            <a:endParaRPr lang="zh-CN" altLang="en-US" sz="1600" dirty="0">
              <a:solidFill>
                <a:schemeClr val="accent1"/>
              </a:solidFill>
              <a:latin typeface="+mn-ea"/>
              <a:ea typeface="+mn-ea"/>
            </a:endParaRPr>
          </a:p>
        </p:txBody>
      </p:sp>
      <p:sp>
        <p:nvSpPr>
          <p:cNvPr id="21" name="TextBox 20"/>
          <p:cNvSpPr txBox="1"/>
          <p:nvPr/>
        </p:nvSpPr>
        <p:spPr>
          <a:xfrm>
            <a:off x="9564687" y="4785601"/>
            <a:ext cx="2303463" cy="1077218"/>
          </a:xfrm>
          <a:prstGeom prst="rect">
            <a:avLst/>
          </a:prstGeom>
          <a:noFill/>
        </p:spPr>
        <p:txBody>
          <a:bodyPr>
            <a:spAutoFit/>
          </a:bodyPr>
          <a:lstStyle/>
          <a:p>
            <a:pPr algn="just">
              <a:buFont typeface="Arial" pitchFamily="34" charset="0"/>
              <a:buNone/>
              <a:defRPr/>
            </a:pPr>
            <a:r>
              <a:rPr lang="zh-CN" altLang="en-US" sz="1600" dirty="0" smtClean="0">
                <a:solidFill>
                  <a:schemeClr val="accent1"/>
                </a:solidFill>
                <a:latin typeface="+mn-ea"/>
                <a:ea typeface="+mn-ea"/>
              </a:rPr>
              <a:t>从选址到开业，从设计到装修，所有事都由我们来做，投资者轻松做老板。</a:t>
            </a:r>
            <a:endParaRPr lang="zh-CN" altLang="en-US" sz="1600" dirty="0">
              <a:solidFill>
                <a:schemeClr val="accent1"/>
              </a:solidFill>
              <a:latin typeface="+mn-ea"/>
              <a:ea typeface="+mn-ea"/>
            </a:endParaRPr>
          </a:p>
        </p:txBody>
      </p:sp>
      <p:grpSp>
        <p:nvGrpSpPr>
          <p:cNvPr id="22" name="组合 21"/>
          <p:cNvGrpSpPr>
            <a:grpSpLocks/>
          </p:cNvGrpSpPr>
          <p:nvPr/>
        </p:nvGrpSpPr>
        <p:grpSpPr bwMode="auto">
          <a:xfrm>
            <a:off x="2882900" y="1644650"/>
            <a:ext cx="1038225" cy="1038225"/>
            <a:chOff x="2701926" y="1544638"/>
            <a:chExt cx="1038225" cy="1038225"/>
          </a:xfrm>
        </p:grpSpPr>
        <p:sp>
          <p:nvSpPr>
            <p:cNvPr id="23" name="Oval 10"/>
            <p:cNvSpPr>
              <a:spLocks noChangeArrowheads="1"/>
            </p:cNvSpPr>
            <p:nvPr/>
          </p:nvSpPr>
          <p:spPr bwMode="auto">
            <a:xfrm>
              <a:off x="2701926" y="1544638"/>
              <a:ext cx="1038225" cy="103822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24" name="TextBox 23"/>
            <p:cNvSpPr txBox="1"/>
            <p:nvPr/>
          </p:nvSpPr>
          <p:spPr>
            <a:xfrm>
              <a:off x="2757529" y="1849339"/>
              <a:ext cx="982622"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好模式</a:t>
              </a:r>
              <a:endParaRPr lang="en-US" altLang="zh-CN" sz="2000" dirty="0">
                <a:solidFill>
                  <a:schemeClr val="accent2"/>
                </a:solidFill>
                <a:latin typeface="+mn-ea"/>
                <a:ea typeface="+mn-ea"/>
              </a:endParaRPr>
            </a:p>
          </p:txBody>
        </p:sp>
      </p:grpSp>
      <p:grpSp>
        <p:nvGrpSpPr>
          <p:cNvPr id="25" name="组合 24"/>
          <p:cNvGrpSpPr>
            <a:grpSpLocks/>
          </p:cNvGrpSpPr>
          <p:nvPr/>
        </p:nvGrpSpPr>
        <p:grpSpPr bwMode="auto">
          <a:xfrm>
            <a:off x="2246312" y="3070225"/>
            <a:ext cx="1038225" cy="1038225"/>
            <a:chOff x="2065338" y="2970213"/>
            <a:chExt cx="1038225" cy="1038225"/>
          </a:xfrm>
        </p:grpSpPr>
        <p:sp>
          <p:nvSpPr>
            <p:cNvPr id="26" name="Oval 12"/>
            <p:cNvSpPr>
              <a:spLocks noChangeArrowheads="1"/>
            </p:cNvSpPr>
            <p:nvPr/>
          </p:nvSpPr>
          <p:spPr bwMode="auto">
            <a:xfrm>
              <a:off x="2065338" y="2970213"/>
              <a:ext cx="1038225" cy="103822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27" name="TextBox 26"/>
            <p:cNvSpPr txBox="1"/>
            <p:nvPr/>
          </p:nvSpPr>
          <p:spPr>
            <a:xfrm>
              <a:off x="2065338" y="3278950"/>
              <a:ext cx="1007527"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好设备</a:t>
              </a:r>
              <a:endParaRPr lang="en-US" altLang="zh-CN" sz="2000" dirty="0">
                <a:solidFill>
                  <a:schemeClr val="accent2"/>
                </a:solidFill>
                <a:latin typeface="+mn-ea"/>
                <a:ea typeface="+mn-ea"/>
              </a:endParaRPr>
            </a:p>
          </p:txBody>
        </p:sp>
      </p:grpSp>
      <p:grpSp>
        <p:nvGrpSpPr>
          <p:cNvPr id="28" name="组合 27"/>
          <p:cNvGrpSpPr>
            <a:grpSpLocks/>
          </p:cNvGrpSpPr>
          <p:nvPr/>
        </p:nvGrpSpPr>
        <p:grpSpPr bwMode="auto">
          <a:xfrm>
            <a:off x="2882900" y="4462463"/>
            <a:ext cx="1038225" cy="1039812"/>
            <a:chOff x="2701926" y="4362450"/>
            <a:chExt cx="1038225" cy="1039812"/>
          </a:xfrm>
        </p:grpSpPr>
        <p:sp>
          <p:nvSpPr>
            <p:cNvPr id="29" name="Oval 11"/>
            <p:cNvSpPr>
              <a:spLocks noChangeArrowheads="1"/>
            </p:cNvSpPr>
            <p:nvPr/>
          </p:nvSpPr>
          <p:spPr bwMode="auto">
            <a:xfrm>
              <a:off x="2701926" y="4362450"/>
              <a:ext cx="1038225" cy="1039812"/>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30" name="TextBox 29"/>
            <p:cNvSpPr txBox="1"/>
            <p:nvPr/>
          </p:nvSpPr>
          <p:spPr>
            <a:xfrm>
              <a:off x="2757529" y="4725337"/>
              <a:ext cx="960397"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好产品</a:t>
              </a:r>
              <a:endParaRPr lang="en-US" altLang="zh-CN" sz="2000" dirty="0">
                <a:solidFill>
                  <a:schemeClr val="accent2"/>
                </a:solidFill>
                <a:latin typeface="+mn-ea"/>
                <a:ea typeface="+mn-ea"/>
              </a:endParaRPr>
            </a:p>
          </p:txBody>
        </p:sp>
      </p:grpSp>
      <p:grpSp>
        <p:nvGrpSpPr>
          <p:cNvPr id="31" name="组合 30"/>
          <p:cNvGrpSpPr>
            <a:grpSpLocks/>
          </p:cNvGrpSpPr>
          <p:nvPr/>
        </p:nvGrpSpPr>
        <p:grpSpPr bwMode="auto">
          <a:xfrm>
            <a:off x="8329612" y="4462463"/>
            <a:ext cx="1063770" cy="1039812"/>
            <a:chOff x="8148638" y="4362450"/>
            <a:chExt cx="1063770" cy="1039812"/>
          </a:xfrm>
        </p:grpSpPr>
        <p:sp>
          <p:nvSpPr>
            <p:cNvPr id="32" name="Oval 14"/>
            <p:cNvSpPr>
              <a:spLocks noChangeArrowheads="1"/>
            </p:cNvSpPr>
            <p:nvPr/>
          </p:nvSpPr>
          <p:spPr bwMode="auto">
            <a:xfrm>
              <a:off x="8148638" y="436245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33" name="TextBox 32"/>
            <p:cNvSpPr txBox="1"/>
            <p:nvPr/>
          </p:nvSpPr>
          <p:spPr>
            <a:xfrm>
              <a:off x="8167380" y="4682301"/>
              <a:ext cx="1045028"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好服务</a:t>
              </a:r>
              <a:endParaRPr lang="en-US" altLang="zh-CN" sz="2000" dirty="0">
                <a:solidFill>
                  <a:schemeClr val="accent2"/>
                </a:solidFill>
                <a:latin typeface="+mn-ea"/>
                <a:ea typeface="+mn-ea"/>
              </a:endParaRPr>
            </a:p>
          </p:txBody>
        </p:sp>
      </p:grpSp>
      <p:grpSp>
        <p:nvGrpSpPr>
          <p:cNvPr id="34" name="组合 33"/>
          <p:cNvGrpSpPr>
            <a:grpSpLocks/>
          </p:cNvGrpSpPr>
          <p:nvPr/>
        </p:nvGrpSpPr>
        <p:grpSpPr bwMode="auto">
          <a:xfrm>
            <a:off x="8966200" y="3070225"/>
            <a:ext cx="1038225" cy="1038225"/>
            <a:chOff x="8785226" y="2970213"/>
            <a:chExt cx="1038225" cy="1038225"/>
          </a:xfrm>
        </p:grpSpPr>
        <p:sp>
          <p:nvSpPr>
            <p:cNvPr id="35" name="Oval 15"/>
            <p:cNvSpPr>
              <a:spLocks noChangeArrowheads="1"/>
            </p:cNvSpPr>
            <p:nvPr/>
          </p:nvSpPr>
          <p:spPr bwMode="auto">
            <a:xfrm>
              <a:off x="8785226" y="2970213"/>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36" name="TextBox 35"/>
            <p:cNvSpPr txBox="1"/>
            <p:nvPr/>
          </p:nvSpPr>
          <p:spPr>
            <a:xfrm>
              <a:off x="8822119" y="3278952"/>
              <a:ext cx="964438"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好系统</a:t>
              </a:r>
              <a:endParaRPr lang="en-US" altLang="zh-CN" sz="2000" dirty="0">
                <a:solidFill>
                  <a:schemeClr val="accent2"/>
                </a:solidFill>
                <a:latin typeface="+mn-ea"/>
                <a:ea typeface="+mn-ea"/>
              </a:endParaRPr>
            </a:p>
          </p:txBody>
        </p:sp>
      </p:grpSp>
      <p:grpSp>
        <p:nvGrpSpPr>
          <p:cNvPr id="37" name="组合 36"/>
          <p:cNvGrpSpPr>
            <a:grpSpLocks/>
          </p:cNvGrpSpPr>
          <p:nvPr/>
        </p:nvGrpSpPr>
        <p:grpSpPr bwMode="auto">
          <a:xfrm>
            <a:off x="8329612" y="1644650"/>
            <a:ext cx="1038225" cy="1038225"/>
            <a:chOff x="8148638" y="1544638"/>
            <a:chExt cx="1038225" cy="1038225"/>
          </a:xfrm>
        </p:grpSpPr>
        <p:sp>
          <p:nvSpPr>
            <p:cNvPr id="38" name="Oval 13"/>
            <p:cNvSpPr>
              <a:spLocks noChangeArrowheads="1"/>
            </p:cNvSpPr>
            <p:nvPr/>
          </p:nvSpPr>
          <p:spPr bwMode="auto">
            <a:xfrm>
              <a:off x="8148638" y="1544638"/>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2"/>
                </a:solidFill>
              </a:endParaRPr>
            </a:p>
          </p:txBody>
        </p:sp>
        <p:sp>
          <p:nvSpPr>
            <p:cNvPr id="39" name="TextBox 38"/>
            <p:cNvSpPr txBox="1"/>
            <p:nvPr/>
          </p:nvSpPr>
          <p:spPr>
            <a:xfrm>
              <a:off x="8203240" y="1895506"/>
              <a:ext cx="952645" cy="400110"/>
            </a:xfrm>
            <a:prstGeom prst="rect">
              <a:avLst/>
            </a:prstGeom>
            <a:noFill/>
          </p:spPr>
          <p:txBody>
            <a:bodyPr wrap="square">
              <a:spAutoFit/>
            </a:bodyPr>
            <a:lstStyle/>
            <a:p>
              <a:pPr algn="ctr">
                <a:buFont typeface="Arial" pitchFamily="34" charset="0"/>
                <a:buNone/>
                <a:defRPr/>
              </a:pPr>
              <a:r>
                <a:rPr lang="zh-CN" altLang="en-US" sz="2000" dirty="0" smtClean="0">
                  <a:solidFill>
                    <a:schemeClr val="accent2"/>
                  </a:solidFill>
                  <a:latin typeface="+mn-ea"/>
                  <a:ea typeface="+mn-ea"/>
                </a:rPr>
                <a:t>好形象</a:t>
              </a:r>
              <a:endParaRPr lang="en-US" altLang="zh-CN" sz="2000" dirty="0">
                <a:solidFill>
                  <a:schemeClr val="accent2"/>
                </a:solidFill>
                <a:latin typeface="+mn-ea"/>
                <a:ea typeface="+mn-ea"/>
              </a:endParaRPr>
            </a:p>
          </p:txBody>
        </p:sp>
      </p:grpSp>
      <p:sp>
        <p:nvSpPr>
          <p:cNvPr id="40" name="Oval 8"/>
          <p:cNvSpPr>
            <a:spLocks noChangeArrowheads="1"/>
          </p:cNvSpPr>
          <p:nvPr/>
        </p:nvSpPr>
        <p:spPr bwMode="auto">
          <a:xfrm>
            <a:off x="4752975" y="2141538"/>
            <a:ext cx="2722562" cy="272256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charset="0"/>
              <a:buNone/>
            </a:pPr>
            <a:endParaRPr lang="zh-CN" altLang="en-US">
              <a:solidFill>
                <a:schemeClr val="accent1"/>
              </a:solidFill>
            </a:endParaRPr>
          </a:p>
        </p:txBody>
      </p:sp>
      <p:sp>
        <p:nvSpPr>
          <p:cNvPr id="41" name="Oval 9"/>
          <p:cNvSpPr>
            <a:spLocks noChangeArrowheads="1"/>
          </p:cNvSpPr>
          <p:nvPr/>
        </p:nvSpPr>
        <p:spPr bwMode="auto">
          <a:xfrm>
            <a:off x="5099050" y="2487613"/>
            <a:ext cx="2030412" cy="2032000"/>
          </a:xfrm>
          <a:prstGeom prst="ellipse">
            <a:avLst/>
          </a:prstGeom>
          <a:solidFill>
            <a:schemeClr val="bg2"/>
          </a:solidFill>
          <a:ln>
            <a:noFill/>
          </a:ln>
          <a:extLst/>
        </p:spPr>
        <p:txBody>
          <a:bodyPr/>
          <a:lstStyle/>
          <a:p>
            <a:pPr>
              <a:buFont typeface="Arial" charset="0"/>
              <a:buNone/>
            </a:pPr>
            <a:endParaRPr lang="zh-CN" altLang="en-US">
              <a:solidFill>
                <a:schemeClr val="accent1"/>
              </a:solidFill>
            </a:endParaRPr>
          </a:p>
        </p:txBody>
      </p:sp>
      <p:sp>
        <p:nvSpPr>
          <p:cNvPr id="42" name="TextBox 41"/>
          <p:cNvSpPr txBox="1"/>
          <p:nvPr/>
        </p:nvSpPr>
        <p:spPr>
          <a:xfrm>
            <a:off x="5249144" y="3070225"/>
            <a:ext cx="1731812" cy="892552"/>
          </a:xfrm>
          <a:prstGeom prst="rect">
            <a:avLst/>
          </a:prstGeom>
          <a:noFill/>
        </p:spPr>
        <p:txBody>
          <a:bodyPr wrap="square">
            <a:spAutoFit/>
          </a:bodyPr>
          <a:lstStyle/>
          <a:p>
            <a:pPr algn="ctr">
              <a:buFont typeface="Arial" pitchFamily="34" charset="0"/>
              <a:buNone/>
              <a:defRPr/>
            </a:pPr>
            <a:r>
              <a:rPr lang="zh-CN" altLang="en-US" sz="2600" dirty="0" smtClean="0">
                <a:solidFill>
                  <a:schemeClr val="accent2"/>
                </a:solidFill>
                <a:latin typeface="+mn-ea"/>
                <a:ea typeface="+mn-ea"/>
              </a:rPr>
              <a:t>六大创新之处</a:t>
            </a:r>
            <a:endParaRPr lang="en-US" altLang="zh-CN" sz="2600" dirty="0">
              <a:solidFill>
                <a:schemeClr val="accent2"/>
              </a:solidFill>
              <a:latin typeface="+mn-ea"/>
              <a:ea typeface="+mn-ea"/>
            </a:endParaRPr>
          </a:p>
        </p:txBody>
      </p:sp>
    </p:spTree>
    <p:extLst>
      <p:ext uri="{BB962C8B-B14F-4D97-AF65-F5344CB8AC3E}">
        <p14:creationId xmlns:p14="http://schemas.microsoft.com/office/powerpoint/2010/main" val="4108545111"/>
      </p:ext>
    </p:extLst>
  </p:cSld>
  <p:clrMapOvr>
    <a:masterClrMapping/>
  </p:clrMapOvr>
  <p:transition spd="slow" advTm="743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3" presetClass="entr" presetSubtype="16"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1420"/>
                            </p:stCondLst>
                            <p:childTnLst>
                              <p:par>
                                <p:cTn id="41" presetID="21"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heel(1)">
                                      <p:cBhvr>
                                        <p:cTn id="43" dur="1000"/>
                                        <p:tgtEl>
                                          <p:spTgt spid="9"/>
                                        </p:tgtEl>
                                      </p:cBhvr>
                                    </p:animEffect>
                                  </p:childTnLst>
                                </p:cTn>
                              </p:par>
                            </p:childTnLst>
                          </p:cTn>
                        </p:par>
                        <p:par>
                          <p:cTn id="44" fill="hold">
                            <p:stCondLst>
                              <p:cond delay="2420"/>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2920"/>
                            </p:stCondLst>
                            <p:childTnLst>
                              <p:par>
                                <p:cTn id="55" presetID="1" presetClass="entr" presetSubtype="0"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par>
                                <p:cTn id="57" presetID="63" presetClass="path" presetSubtype="0" accel="50000" decel="50000" fill="hold" nodeType="withEffect">
                                  <p:stCondLst>
                                    <p:cond delay="0"/>
                                  </p:stCondLst>
                                  <p:childTnLst>
                                    <p:animMotion origin="layout" path="M -2.51366E-6 2.45143E-6 L -0.2165 0.20768 " pathEditMode="relative" rAng="0" ptsTypes="AA">
                                      <p:cBhvr>
                                        <p:cTn id="58" dur="500" spd="-100000" fill="hold"/>
                                        <p:tgtEl>
                                          <p:spTgt spid="37"/>
                                        </p:tgtEl>
                                        <p:attrNameLst>
                                          <p:attrName>ppt_x</p:attrName>
                                          <p:attrName>ppt_y</p:attrName>
                                        </p:attrNameLst>
                                      </p:cBhvr>
                                      <p:rCtr x="-10825" y="10384"/>
                                    </p:animMotion>
                                  </p:childTnLst>
                                </p:cTn>
                              </p:par>
                              <p:par>
                                <p:cTn id="59" presetID="1" presetClass="entr" presetSubtype="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63" presetClass="path" presetSubtype="0" accel="50000" decel="50000" fill="hold" nodeType="withEffect">
                                  <p:stCondLst>
                                    <p:cond delay="0"/>
                                  </p:stCondLst>
                                  <p:childTnLst>
                                    <p:animMotion origin="layout" path="M 4.70466E-6 4.37558E-6 L -0.26868 4.37558E-6 " pathEditMode="relative" rAng="0" ptsTypes="AA">
                                      <p:cBhvr>
                                        <p:cTn id="62" dur="500" spd="-100000" fill="hold"/>
                                        <p:tgtEl>
                                          <p:spTgt spid="34"/>
                                        </p:tgtEl>
                                        <p:attrNameLst>
                                          <p:attrName>ppt_x</p:attrName>
                                          <p:attrName>ppt_y</p:attrName>
                                        </p:attrNameLst>
                                      </p:cBhvr>
                                      <p:rCtr x="-13440" y="0"/>
                                    </p:animMotion>
                                  </p:childTnLst>
                                </p:cTn>
                              </p:par>
                              <p:par>
                                <p:cTn id="63" presetID="1"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par>
                                <p:cTn id="65" presetID="63" presetClass="path" presetSubtype="0" accel="50000" decel="50000" fill="hold" nodeType="withEffect">
                                  <p:stCondLst>
                                    <p:cond delay="0"/>
                                  </p:stCondLst>
                                  <p:childTnLst>
                                    <p:animMotion origin="layout" path="M -2.51366E-6 2.91397E-6 L -0.2165 -0.20282 " pathEditMode="relative" rAng="0" ptsTypes="AA">
                                      <p:cBhvr>
                                        <p:cTn id="66" dur="500" spd="-100000" fill="hold"/>
                                        <p:tgtEl>
                                          <p:spTgt spid="31"/>
                                        </p:tgtEl>
                                        <p:attrNameLst>
                                          <p:attrName>ppt_x</p:attrName>
                                          <p:attrName>ppt_y</p:attrName>
                                        </p:attrNameLst>
                                      </p:cBhvr>
                                      <p:rCtr x="-10825" y="-10153"/>
                                    </p:animMotion>
                                  </p:childTnLst>
                                </p:cTn>
                              </p:par>
                            </p:childTnLst>
                          </p:cTn>
                        </p:par>
                        <p:par>
                          <p:cTn id="67" fill="hold">
                            <p:stCondLst>
                              <p:cond delay="3420"/>
                            </p:stCondLst>
                            <p:childTnLst>
                              <p:par>
                                <p:cTn id="68" presetID="2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p:stCondLst>
                              <p:cond delay="3920"/>
                            </p:stCondLst>
                            <p:childTnLst>
                              <p:par>
                                <p:cTn id="78" presetID="21" presetClass="entr" presetSubtype="1" fill="hold" grpId="0" nodeType="after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heel(1)">
                                      <p:cBhvr>
                                        <p:cTn id="80" dur="1000"/>
                                        <p:tgtEl>
                                          <p:spTgt spid="8"/>
                                        </p:tgtEl>
                                      </p:cBhvr>
                                    </p:animEffect>
                                  </p:childTnLst>
                                </p:cTn>
                              </p:par>
                            </p:childTnLst>
                          </p:cTn>
                        </p:par>
                        <p:par>
                          <p:cTn id="81" fill="hold">
                            <p:stCondLst>
                              <p:cond delay="4920"/>
                            </p:stCondLst>
                            <p:childTnLst>
                              <p:par>
                                <p:cTn id="82" presetID="22" presetClass="entr" presetSubtype="2"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wipe(right)">
                                      <p:cBhvr>
                                        <p:cTn id="84" dur="500"/>
                                        <p:tgtEl>
                                          <p:spTgt spid="10"/>
                                        </p:tgtEl>
                                      </p:cBhvr>
                                    </p:animEffect>
                                  </p:childTnLst>
                                </p:cTn>
                              </p:par>
                              <p:par>
                                <p:cTn id="85" presetID="22" presetClass="entr" presetSubtype="2" fill="hold" nodeType="with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right)">
                                      <p:cBhvr>
                                        <p:cTn id="87" dur="500"/>
                                        <p:tgtEl>
                                          <p:spTgt spid="11"/>
                                        </p:tgtEl>
                                      </p:cBhvr>
                                    </p:animEffect>
                                  </p:childTnLst>
                                </p:cTn>
                              </p:par>
                              <p:par>
                                <p:cTn id="88" presetID="22" presetClass="entr" presetSubtype="2" fill="hold"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ipe(right)">
                                      <p:cBhvr>
                                        <p:cTn id="90" dur="500"/>
                                        <p:tgtEl>
                                          <p:spTgt spid="12"/>
                                        </p:tgtEl>
                                      </p:cBhvr>
                                    </p:animEffect>
                                  </p:childTnLst>
                                </p:cTn>
                              </p:par>
                            </p:childTnLst>
                          </p:cTn>
                        </p:par>
                        <p:par>
                          <p:cTn id="91" fill="hold">
                            <p:stCondLst>
                              <p:cond delay="5420"/>
                            </p:stCondLst>
                            <p:childTnLst>
                              <p:par>
                                <p:cTn id="92" presetID="1" presetClass="entr" presetSubtype="0" fill="hold" nodeType="afterEffect">
                                  <p:stCondLst>
                                    <p:cond delay="0"/>
                                  </p:stCondLst>
                                  <p:childTnLst>
                                    <p:set>
                                      <p:cBhvr>
                                        <p:cTn id="93" dur="1" fill="hold">
                                          <p:stCondLst>
                                            <p:cond delay="0"/>
                                          </p:stCondLst>
                                        </p:cTn>
                                        <p:tgtEl>
                                          <p:spTgt spid="22"/>
                                        </p:tgtEl>
                                        <p:attrNameLst>
                                          <p:attrName>style.visibility</p:attrName>
                                        </p:attrNameLst>
                                      </p:cBhvr>
                                      <p:to>
                                        <p:strVal val="visible"/>
                                      </p:to>
                                    </p:set>
                                  </p:childTnLst>
                                </p:cTn>
                              </p:par>
                              <p:par>
                                <p:cTn id="94" presetID="63" presetClass="path" presetSubtype="0" accel="50000" decel="50000" fill="hold" nodeType="withEffect">
                                  <p:stCondLst>
                                    <p:cond delay="0"/>
                                  </p:stCondLst>
                                  <p:childTnLst>
                                    <p:animMotion origin="layout" path="M 3.5311E-6 2.45143E-6 L 0.22989 0.20768 " pathEditMode="relative" rAng="0" ptsTypes="AA">
                                      <p:cBhvr>
                                        <p:cTn id="95" dur="500" spd="-100000" fill="hold"/>
                                        <p:tgtEl>
                                          <p:spTgt spid="22"/>
                                        </p:tgtEl>
                                        <p:attrNameLst>
                                          <p:attrName>ppt_x</p:attrName>
                                          <p:attrName>ppt_y</p:attrName>
                                        </p:attrNameLst>
                                      </p:cBhvr>
                                      <p:rCtr x="11488" y="10384"/>
                                    </p:animMotion>
                                  </p:childTnLst>
                                </p:cTn>
                              </p:par>
                              <p:par>
                                <p:cTn id="96" presetID="1" presetClass="entr" presetSubtype="0" fill="hold" nodeType="withEffect">
                                  <p:stCondLst>
                                    <p:cond delay="0"/>
                                  </p:stCondLst>
                                  <p:childTnLst>
                                    <p:set>
                                      <p:cBhvr>
                                        <p:cTn id="97" dur="1" fill="hold">
                                          <p:stCondLst>
                                            <p:cond delay="0"/>
                                          </p:stCondLst>
                                        </p:cTn>
                                        <p:tgtEl>
                                          <p:spTgt spid="25"/>
                                        </p:tgtEl>
                                        <p:attrNameLst>
                                          <p:attrName>style.visibility</p:attrName>
                                        </p:attrNameLst>
                                      </p:cBhvr>
                                      <p:to>
                                        <p:strVal val="visible"/>
                                      </p:to>
                                    </p:set>
                                  </p:childTnLst>
                                </p:cTn>
                              </p:par>
                              <p:par>
                                <p:cTn id="98" presetID="63" presetClass="path" presetSubtype="0" accel="50000" decel="50000" fill="hold" nodeType="withEffect">
                                  <p:stCondLst>
                                    <p:cond delay="0"/>
                                  </p:stCondLst>
                                  <p:childTnLst>
                                    <p:animMotion origin="layout" path="M -3.68722E-6 4.37558E-6 L 0.28207 4.37558E-6 " pathEditMode="relative" rAng="0" ptsTypes="AA">
                                      <p:cBhvr>
                                        <p:cTn id="99" dur="500" spd="-100000" fill="hold"/>
                                        <p:tgtEl>
                                          <p:spTgt spid="25"/>
                                        </p:tgtEl>
                                        <p:attrNameLst>
                                          <p:attrName>ppt_x</p:attrName>
                                          <p:attrName>ppt_y</p:attrName>
                                        </p:attrNameLst>
                                      </p:cBhvr>
                                      <p:rCtr x="14104" y="0"/>
                                    </p:animMotion>
                                  </p:childTnLst>
                                </p:cTn>
                              </p:par>
                              <p:par>
                                <p:cTn id="100" presetID="1" presetClass="entr" presetSubtype="0" fill="hold" nodeType="withEffect">
                                  <p:stCondLst>
                                    <p:cond delay="0"/>
                                  </p:stCondLst>
                                  <p:childTnLst>
                                    <p:set>
                                      <p:cBhvr>
                                        <p:cTn id="101" dur="1" fill="hold">
                                          <p:stCondLst>
                                            <p:cond delay="0"/>
                                          </p:stCondLst>
                                        </p:cTn>
                                        <p:tgtEl>
                                          <p:spTgt spid="28"/>
                                        </p:tgtEl>
                                        <p:attrNameLst>
                                          <p:attrName>style.visibility</p:attrName>
                                        </p:attrNameLst>
                                      </p:cBhvr>
                                      <p:to>
                                        <p:strVal val="visible"/>
                                      </p:to>
                                    </p:set>
                                  </p:childTnLst>
                                </p:cTn>
                              </p:par>
                              <p:par>
                                <p:cTn id="102" presetID="63" presetClass="path" presetSubtype="0" accel="50000" decel="50000" fill="hold" nodeType="withEffect">
                                  <p:stCondLst>
                                    <p:cond delay="0"/>
                                  </p:stCondLst>
                                  <p:childTnLst>
                                    <p:animMotion origin="layout" path="M 3.5311E-6 2.91397E-6 L 0.22989 -0.20282 " pathEditMode="relative" rAng="0" ptsTypes="AA">
                                      <p:cBhvr>
                                        <p:cTn id="103" dur="500" spd="-100000" fill="hold"/>
                                        <p:tgtEl>
                                          <p:spTgt spid="28"/>
                                        </p:tgtEl>
                                        <p:attrNameLst>
                                          <p:attrName>ppt_x</p:attrName>
                                          <p:attrName>ppt_y</p:attrName>
                                        </p:attrNameLst>
                                      </p:cBhvr>
                                      <p:rCtr x="11488" y="-10153"/>
                                    </p:animMotion>
                                  </p:childTnLst>
                                </p:cTn>
                              </p:par>
                            </p:childTnLst>
                          </p:cTn>
                        </p:par>
                        <p:par>
                          <p:cTn id="104" fill="hold">
                            <p:stCondLst>
                              <p:cond delay="5920"/>
                            </p:stCondLst>
                            <p:childTnLst>
                              <p:par>
                                <p:cTn id="105" presetID="22" presetClass="entr" presetSubtype="2"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wipe(right)">
                                      <p:cBhvr>
                                        <p:cTn id="107" dur="500"/>
                                        <p:tgtEl>
                                          <p:spTgt spid="16"/>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wipe(right)">
                                      <p:cBhvr>
                                        <p:cTn id="110" dur="500"/>
                                        <p:tgtEl>
                                          <p:spTgt spid="17"/>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right)">
                                      <p:cBhvr>
                                        <p:cTn id="1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6" grpId="0"/>
      <p:bldP spid="17" grpId="0"/>
      <p:bldP spid="18" grpId="0"/>
      <p:bldP spid="19" grpId="0"/>
      <p:bldP spid="20" grpId="0"/>
      <p:bldP spid="21" grpId="0"/>
      <p:bldP spid="40" grpId="0" animBg="1"/>
      <p:bldP spid="41" grpId="0" animBg="1"/>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2160240"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六大特点</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Freeform 14"/>
          <p:cNvSpPr>
            <a:spLocks/>
          </p:cNvSpPr>
          <p:nvPr/>
        </p:nvSpPr>
        <p:spPr bwMode="auto">
          <a:xfrm>
            <a:off x="961309" y="1635291"/>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2" name="矩形 11"/>
          <p:cNvSpPr/>
          <p:nvPr/>
        </p:nvSpPr>
        <p:spPr>
          <a:xfrm>
            <a:off x="834461" y="1726325"/>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01</a:t>
            </a:r>
          </a:p>
        </p:txBody>
      </p:sp>
      <p:sp>
        <p:nvSpPr>
          <p:cNvPr id="16" name="矩形 15"/>
          <p:cNvSpPr/>
          <p:nvPr/>
        </p:nvSpPr>
        <p:spPr>
          <a:xfrm>
            <a:off x="1932115" y="1324745"/>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大众消费，投资回报高</a:t>
            </a:r>
          </a:p>
        </p:txBody>
      </p:sp>
      <p:sp>
        <p:nvSpPr>
          <p:cNvPr id="20" name="Freeform 14"/>
          <p:cNvSpPr>
            <a:spLocks/>
          </p:cNvSpPr>
          <p:nvPr/>
        </p:nvSpPr>
        <p:spPr bwMode="auto">
          <a:xfrm>
            <a:off x="961309" y="3392361"/>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1" name="矩形 20"/>
          <p:cNvSpPr/>
          <p:nvPr/>
        </p:nvSpPr>
        <p:spPr>
          <a:xfrm>
            <a:off x="834461" y="3483395"/>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02</a:t>
            </a:r>
          </a:p>
        </p:txBody>
      </p:sp>
      <p:sp>
        <p:nvSpPr>
          <p:cNvPr id="23" name="Freeform 14"/>
          <p:cNvSpPr>
            <a:spLocks/>
          </p:cNvSpPr>
          <p:nvPr/>
        </p:nvSpPr>
        <p:spPr bwMode="auto">
          <a:xfrm>
            <a:off x="961309" y="5091732"/>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4" name="矩形 23"/>
          <p:cNvSpPr/>
          <p:nvPr/>
        </p:nvSpPr>
        <p:spPr>
          <a:xfrm>
            <a:off x="834461" y="5182766"/>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03</a:t>
            </a:r>
          </a:p>
        </p:txBody>
      </p:sp>
      <p:sp>
        <p:nvSpPr>
          <p:cNvPr id="35" name="矩形 34"/>
          <p:cNvSpPr/>
          <p:nvPr/>
        </p:nvSpPr>
        <p:spPr>
          <a:xfrm>
            <a:off x="1932115" y="1628800"/>
            <a:ext cx="3970564" cy="1200329"/>
          </a:xfrm>
          <a:prstGeom prst="rect">
            <a:avLst/>
          </a:prstGeom>
          <a:noFill/>
        </p:spPr>
        <p:txBody>
          <a:bodyPr wrap="square" rtlCol="0">
            <a:spAutoFit/>
          </a:bodyPr>
          <a:lstStyle/>
          <a:p>
            <a:pPr algn="just"/>
            <a:r>
              <a:rPr lang="zh-CN" altLang="en-US" dirty="0">
                <a:solidFill>
                  <a:schemeClr val="accent1"/>
                </a:solidFill>
                <a:latin typeface="+mn-ea"/>
                <a:ea typeface="+mn-ea"/>
              </a:rPr>
              <a:t>平价消费，中式快餐的发展潜力最大。开创性的做到了美味，便捷，价廉的完美结合，让消费者</a:t>
            </a:r>
            <a:r>
              <a:rPr lang="zh-CN" altLang="en-US" dirty="0" smtClean="0">
                <a:solidFill>
                  <a:schemeClr val="accent1"/>
                </a:solidFill>
                <a:latin typeface="+mn-ea"/>
                <a:ea typeface="+mn-ea"/>
              </a:rPr>
              <a:t>吃的</a:t>
            </a:r>
            <a:r>
              <a:rPr lang="zh-CN" altLang="en-US" dirty="0">
                <a:solidFill>
                  <a:schemeClr val="accent1"/>
                </a:solidFill>
                <a:latin typeface="+mn-ea"/>
                <a:ea typeface="+mn-ea"/>
              </a:rPr>
              <a:t>开心满意。日赚</a:t>
            </a:r>
            <a:r>
              <a:rPr lang="en-US" altLang="zh-CN" dirty="0">
                <a:solidFill>
                  <a:schemeClr val="accent1"/>
                </a:solidFill>
                <a:latin typeface="+mn-ea"/>
                <a:ea typeface="+mn-ea"/>
              </a:rPr>
              <a:t>1</a:t>
            </a:r>
            <a:r>
              <a:rPr lang="zh-CN" altLang="en-US" dirty="0">
                <a:solidFill>
                  <a:schemeClr val="accent1"/>
                </a:solidFill>
                <a:latin typeface="+mn-ea"/>
                <a:ea typeface="+mn-ea"/>
              </a:rPr>
              <a:t>万不是问题。</a:t>
            </a:r>
          </a:p>
        </p:txBody>
      </p:sp>
      <p:sp>
        <p:nvSpPr>
          <p:cNvPr id="36" name="矩形 35"/>
          <p:cNvSpPr/>
          <p:nvPr/>
        </p:nvSpPr>
        <p:spPr>
          <a:xfrm>
            <a:off x="1932115" y="3106764"/>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一次投入，终享品牌优势</a:t>
            </a:r>
          </a:p>
        </p:txBody>
      </p:sp>
      <p:sp>
        <p:nvSpPr>
          <p:cNvPr id="37" name="矩形 36"/>
          <p:cNvSpPr/>
          <p:nvPr/>
        </p:nvSpPr>
        <p:spPr>
          <a:xfrm>
            <a:off x="1932115" y="3410819"/>
            <a:ext cx="3970564" cy="923330"/>
          </a:xfrm>
          <a:prstGeom prst="rect">
            <a:avLst/>
          </a:prstGeom>
          <a:noFill/>
        </p:spPr>
        <p:txBody>
          <a:bodyPr wrap="square" rtlCol="0">
            <a:spAutoFit/>
          </a:bodyPr>
          <a:lstStyle/>
          <a:p>
            <a:pPr algn="just"/>
            <a:r>
              <a:rPr lang="zh-CN" altLang="en-US" dirty="0">
                <a:solidFill>
                  <a:schemeClr val="accent1"/>
                </a:solidFill>
                <a:latin typeface="+mn-ea"/>
                <a:ea typeface="+mn-ea"/>
              </a:rPr>
              <a:t>相比其他项目，我们保证一次投入，便终生享有我们的品牌服务，避免了投入的无限性，低投入</a:t>
            </a:r>
            <a:r>
              <a:rPr lang="zh-CN" altLang="en-US" dirty="0" smtClean="0">
                <a:solidFill>
                  <a:schemeClr val="accent1"/>
                </a:solidFill>
                <a:latin typeface="+mn-ea"/>
                <a:ea typeface="+mn-ea"/>
              </a:rPr>
              <a:t>，高</a:t>
            </a:r>
            <a:r>
              <a:rPr lang="zh-CN" altLang="en-US" dirty="0">
                <a:solidFill>
                  <a:schemeClr val="accent1"/>
                </a:solidFill>
                <a:latin typeface="+mn-ea"/>
                <a:ea typeface="+mn-ea"/>
              </a:rPr>
              <a:t>回报！</a:t>
            </a:r>
          </a:p>
        </p:txBody>
      </p:sp>
      <p:sp>
        <p:nvSpPr>
          <p:cNvPr id="38" name="矩形 37"/>
          <p:cNvSpPr/>
          <p:nvPr/>
        </p:nvSpPr>
        <p:spPr>
          <a:xfrm>
            <a:off x="1932115" y="4804936"/>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简单，易操作，易复制</a:t>
            </a:r>
          </a:p>
        </p:txBody>
      </p:sp>
      <p:sp>
        <p:nvSpPr>
          <p:cNvPr id="39" name="矩形 38"/>
          <p:cNvSpPr/>
          <p:nvPr/>
        </p:nvSpPr>
        <p:spPr>
          <a:xfrm>
            <a:off x="1932115" y="5108991"/>
            <a:ext cx="3970564" cy="923330"/>
          </a:xfrm>
          <a:prstGeom prst="rect">
            <a:avLst/>
          </a:prstGeom>
          <a:noFill/>
        </p:spPr>
        <p:txBody>
          <a:bodyPr wrap="square" rtlCol="0">
            <a:spAutoFit/>
          </a:bodyPr>
          <a:lstStyle/>
          <a:p>
            <a:pPr algn="just"/>
            <a:r>
              <a:rPr lang="zh-CN" altLang="en-US" dirty="0">
                <a:solidFill>
                  <a:schemeClr val="accent1"/>
                </a:solidFill>
                <a:latin typeface="+mn-ea"/>
                <a:ea typeface="+mn-ea"/>
              </a:rPr>
              <a:t>公司</a:t>
            </a:r>
            <a:r>
              <a:rPr lang="en-US" altLang="zh-CN" dirty="0">
                <a:solidFill>
                  <a:schemeClr val="accent1"/>
                </a:solidFill>
                <a:latin typeface="+mn-ea"/>
                <a:ea typeface="+mn-ea"/>
              </a:rPr>
              <a:t>10</a:t>
            </a:r>
            <a:r>
              <a:rPr lang="zh-CN" altLang="en-US" dirty="0">
                <a:solidFill>
                  <a:schemeClr val="accent1"/>
                </a:solidFill>
                <a:latin typeface="+mn-ea"/>
                <a:ea typeface="+mn-ea"/>
              </a:rPr>
              <a:t>家直营店餐饮管理经验，产品制作标准化，简单化，固定化，保证</a:t>
            </a:r>
            <a:r>
              <a:rPr lang="en-US" altLang="zh-CN" dirty="0">
                <a:solidFill>
                  <a:schemeClr val="accent1"/>
                </a:solidFill>
                <a:latin typeface="+mn-ea"/>
                <a:ea typeface="+mn-ea"/>
              </a:rPr>
              <a:t>5</a:t>
            </a:r>
            <a:r>
              <a:rPr lang="zh-CN" altLang="en-US" dirty="0">
                <a:solidFill>
                  <a:schemeClr val="accent1"/>
                </a:solidFill>
                <a:latin typeface="+mn-ea"/>
                <a:ea typeface="+mn-ea"/>
              </a:rPr>
              <a:t>－</a:t>
            </a:r>
            <a:r>
              <a:rPr lang="en-US" altLang="zh-CN" dirty="0">
                <a:solidFill>
                  <a:schemeClr val="accent1"/>
                </a:solidFill>
                <a:latin typeface="+mn-ea"/>
                <a:ea typeface="+mn-ea"/>
              </a:rPr>
              <a:t>10</a:t>
            </a:r>
            <a:r>
              <a:rPr lang="zh-CN" altLang="en-US" dirty="0">
                <a:solidFill>
                  <a:schemeClr val="accent1"/>
                </a:solidFill>
                <a:latin typeface="+mn-ea"/>
                <a:ea typeface="+mn-ea"/>
              </a:rPr>
              <a:t>天学会全部技术。</a:t>
            </a:r>
          </a:p>
        </p:txBody>
      </p:sp>
      <p:sp>
        <p:nvSpPr>
          <p:cNvPr id="40" name="Freeform 14"/>
          <p:cNvSpPr>
            <a:spLocks/>
          </p:cNvSpPr>
          <p:nvPr/>
        </p:nvSpPr>
        <p:spPr bwMode="auto">
          <a:xfrm>
            <a:off x="6269579" y="1635291"/>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1" name="矩形 40"/>
          <p:cNvSpPr/>
          <p:nvPr/>
        </p:nvSpPr>
        <p:spPr>
          <a:xfrm>
            <a:off x="6142731" y="1726325"/>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04</a:t>
            </a:r>
          </a:p>
        </p:txBody>
      </p:sp>
      <p:sp>
        <p:nvSpPr>
          <p:cNvPr id="42" name="矩形 41"/>
          <p:cNvSpPr/>
          <p:nvPr/>
        </p:nvSpPr>
        <p:spPr>
          <a:xfrm>
            <a:off x="7240385" y="1324745"/>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无厨房，无厨师，无油烟</a:t>
            </a:r>
          </a:p>
        </p:txBody>
      </p:sp>
      <p:sp>
        <p:nvSpPr>
          <p:cNvPr id="43" name="Freeform 14"/>
          <p:cNvSpPr>
            <a:spLocks/>
          </p:cNvSpPr>
          <p:nvPr/>
        </p:nvSpPr>
        <p:spPr bwMode="auto">
          <a:xfrm>
            <a:off x="6269579" y="3392361"/>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4" name="矩形 43"/>
          <p:cNvSpPr/>
          <p:nvPr/>
        </p:nvSpPr>
        <p:spPr>
          <a:xfrm>
            <a:off x="6142731" y="3483395"/>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05</a:t>
            </a:r>
          </a:p>
        </p:txBody>
      </p:sp>
      <p:sp>
        <p:nvSpPr>
          <p:cNvPr id="45" name="Freeform 14"/>
          <p:cNvSpPr>
            <a:spLocks/>
          </p:cNvSpPr>
          <p:nvPr/>
        </p:nvSpPr>
        <p:spPr bwMode="auto">
          <a:xfrm>
            <a:off x="6269579" y="5091732"/>
            <a:ext cx="935332" cy="934722"/>
          </a:xfrm>
          <a:custGeom>
            <a:avLst/>
            <a:gdLst>
              <a:gd name="T0" fmla="*/ 3227 w 3227"/>
              <a:gd name="T1" fmla="*/ 1634 h 3227"/>
              <a:gd name="T2" fmla="*/ 1614 w 3227"/>
              <a:gd name="T3" fmla="*/ 3227 h 3227"/>
              <a:gd name="T4" fmla="*/ 0 w 3227"/>
              <a:gd name="T5" fmla="*/ 1613 h 3227"/>
              <a:gd name="T6" fmla="*/ 1593 w 3227"/>
              <a:gd name="T7" fmla="*/ 0 h 3227"/>
              <a:gd name="T8" fmla="*/ 1593 w 3227"/>
              <a:gd name="T9" fmla="*/ 0 h 3227"/>
              <a:gd name="T10" fmla="*/ 1614 w 3227"/>
              <a:gd name="T11" fmla="*/ 0 h 3227"/>
              <a:gd name="T12" fmla="*/ 3227 w 3227"/>
              <a:gd name="T13" fmla="*/ 0 h 3227"/>
              <a:gd name="T14" fmla="*/ 3227 w 3227"/>
              <a:gd name="T15" fmla="*/ 1613 h 3227"/>
              <a:gd name="T16" fmla="*/ 3227 w 3227"/>
              <a:gd name="T17" fmla="*/ 1634 h 3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593" y="0"/>
                </a:lnTo>
                <a:lnTo>
                  <a:pt x="1614" y="0"/>
                </a:lnTo>
                <a:lnTo>
                  <a:pt x="3227" y="0"/>
                </a:lnTo>
                <a:lnTo>
                  <a:pt x="3227" y="1613"/>
                </a:lnTo>
                <a:lnTo>
                  <a:pt x="3227" y="163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6" name="矩形 45"/>
          <p:cNvSpPr/>
          <p:nvPr/>
        </p:nvSpPr>
        <p:spPr>
          <a:xfrm>
            <a:off x="6142731" y="5182766"/>
            <a:ext cx="1189029" cy="707886"/>
          </a:xfrm>
          <a:prstGeom prst="rect">
            <a:avLst/>
          </a:prstGeom>
          <a:noFill/>
        </p:spPr>
        <p:txBody>
          <a:bodyPr wrap="square" rtlCol="0">
            <a:spAutoFit/>
          </a:bodyPr>
          <a:lstStyle/>
          <a:p>
            <a:pPr algn="ctr"/>
            <a:r>
              <a:rPr lang="en-US" altLang="zh-CN" sz="4000" b="1" dirty="0" smtClean="0">
                <a:solidFill>
                  <a:schemeClr val="accent2"/>
                </a:solidFill>
                <a:latin typeface="+mn-ea"/>
                <a:ea typeface="+mn-ea"/>
              </a:rPr>
              <a:t>06</a:t>
            </a:r>
          </a:p>
        </p:txBody>
      </p:sp>
      <p:sp>
        <p:nvSpPr>
          <p:cNvPr id="47" name="矩形 46"/>
          <p:cNvSpPr/>
          <p:nvPr/>
        </p:nvSpPr>
        <p:spPr>
          <a:xfrm>
            <a:off x="7240385" y="1628800"/>
            <a:ext cx="3970564" cy="1200329"/>
          </a:xfrm>
          <a:prstGeom prst="rect">
            <a:avLst/>
          </a:prstGeom>
          <a:noFill/>
        </p:spPr>
        <p:txBody>
          <a:bodyPr wrap="square" rtlCol="0">
            <a:spAutoFit/>
          </a:bodyPr>
          <a:lstStyle/>
          <a:p>
            <a:pPr algn="just"/>
            <a:r>
              <a:rPr lang="zh-CN" altLang="en-US" dirty="0">
                <a:solidFill>
                  <a:schemeClr val="accent1"/>
                </a:solidFill>
                <a:latin typeface="+mn-ea"/>
                <a:ea typeface="+mn-ea"/>
              </a:rPr>
              <a:t>独立的操作间和操作技术人员，即可满足店面运营，解决了中餐标准难以复制的</a:t>
            </a:r>
            <a:r>
              <a:rPr lang="zh-CN" altLang="en-US" dirty="0" smtClean="0">
                <a:solidFill>
                  <a:schemeClr val="accent1"/>
                </a:solidFill>
                <a:latin typeface="+mn-ea"/>
                <a:ea typeface="+mn-ea"/>
              </a:rPr>
              <a:t>问题，</a:t>
            </a:r>
            <a:r>
              <a:rPr lang="zh-CN" altLang="en-US" dirty="0">
                <a:solidFill>
                  <a:schemeClr val="accent1"/>
                </a:solidFill>
                <a:latin typeface="+mn-ea"/>
                <a:ea typeface="+mn-ea"/>
              </a:rPr>
              <a:t>普通人经过快捷培训即可掌握。</a:t>
            </a:r>
          </a:p>
        </p:txBody>
      </p:sp>
      <p:sp>
        <p:nvSpPr>
          <p:cNvPr id="48" name="矩形 47"/>
          <p:cNvSpPr/>
          <p:nvPr/>
        </p:nvSpPr>
        <p:spPr>
          <a:xfrm>
            <a:off x="7240385" y="3106764"/>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上餐快，</a:t>
            </a:r>
            <a:r>
              <a:rPr lang="en-US" altLang="zh-CN" sz="2000" b="1" dirty="0">
                <a:solidFill>
                  <a:schemeClr val="accent1"/>
                </a:solidFill>
                <a:latin typeface="+mn-ea"/>
                <a:ea typeface="+mn-ea"/>
              </a:rPr>
              <a:t>60</a:t>
            </a:r>
            <a:r>
              <a:rPr lang="zh-CN" altLang="en-US" sz="2000" b="1" dirty="0">
                <a:solidFill>
                  <a:schemeClr val="accent1"/>
                </a:solidFill>
                <a:latin typeface="+mn-ea"/>
                <a:ea typeface="+mn-ea"/>
              </a:rPr>
              <a:t>秒出餐</a:t>
            </a:r>
          </a:p>
        </p:txBody>
      </p:sp>
      <p:sp>
        <p:nvSpPr>
          <p:cNvPr id="49" name="矩形 48"/>
          <p:cNvSpPr/>
          <p:nvPr/>
        </p:nvSpPr>
        <p:spPr>
          <a:xfrm>
            <a:off x="7240385" y="3410819"/>
            <a:ext cx="3970564" cy="923330"/>
          </a:xfrm>
          <a:prstGeom prst="rect">
            <a:avLst/>
          </a:prstGeom>
          <a:noFill/>
        </p:spPr>
        <p:txBody>
          <a:bodyPr wrap="square" rtlCol="0">
            <a:spAutoFit/>
          </a:bodyPr>
          <a:lstStyle/>
          <a:p>
            <a:pPr algn="just"/>
            <a:r>
              <a:rPr lang="zh-CN" altLang="en-US" dirty="0">
                <a:solidFill>
                  <a:schemeClr val="accent1"/>
                </a:solidFill>
                <a:latin typeface="+mn-ea"/>
                <a:ea typeface="+mn-ea"/>
              </a:rPr>
              <a:t>创新的售卖模式，保证快速出餐，是国内唯一可与肯德基，麦当劳，真功夫并肩的餐饮品牌。</a:t>
            </a:r>
          </a:p>
        </p:txBody>
      </p:sp>
      <p:sp>
        <p:nvSpPr>
          <p:cNvPr id="50" name="矩形 49"/>
          <p:cNvSpPr/>
          <p:nvPr/>
        </p:nvSpPr>
        <p:spPr>
          <a:xfrm>
            <a:off x="7240385" y="4804936"/>
            <a:ext cx="3355873" cy="400110"/>
          </a:xfrm>
          <a:prstGeom prst="rect">
            <a:avLst/>
          </a:prstGeom>
          <a:noFill/>
        </p:spPr>
        <p:txBody>
          <a:bodyPr wrap="square" rtlCol="0">
            <a:spAutoFit/>
          </a:bodyPr>
          <a:lstStyle/>
          <a:p>
            <a:pPr algn="just"/>
            <a:r>
              <a:rPr lang="zh-CN" altLang="en-US" sz="2000" b="1" dirty="0">
                <a:solidFill>
                  <a:schemeClr val="accent1"/>
                </a:solidFill>
                <a:latin typeface="+mn-ea"/>
                <a:ea typeface="+mn-ea"/>
              </a:rPr>
              <a:t>严格把关原材料和核心料包</a:t>
            </a:r>
          </a:p>
        </p:txBody>
      </p:sp>
      <p:sp>
        <p:nvSpPr>
          <p:cNvPr id="51" name="矩形 50"/>
          <p:cNvSpPr/>
          <p:nvPr/>
        </p:nvSpPr>
        <p:spPr>
          <a:xfrm>
            <a:off x="7240385" y="5108991"/>
            <a:ext cx="3970564" cy="923330"/>
          </a:xfrm>
          <a:prstGeom prst="rect">
            <a:avLst/>
          </a:prstGeom>
          <a:noFill/>
        </p:spPr>
        <p:txBody>
          <a:bodyPr wrap="square" rtlCol="0">
            <a:spAutoFit/>
          </a:bodyPr>
          <a:lstStyle/>
          <a:p>
            <a:pPr algn="just"/>
            <a:r>
              <a:rPr lang="zh-CN" altLang="en-US" dirty="0">
                <a:solidFill>
                  <a:schemeClr val="accent1"/>
                </a:solidFill>
                <a:latin typeface="+mn-ea"/>
                <a:ea typeface="+mn-ea"/>
              </a:rPr>
              <a:t>全国统一口味，独特的制作方案，无法模仿和替代。</a:t>
            </a:r>
            <a:r>
              <a:rPr lang="en-US" altLang="zh-CN" dirty="0">
                <a:solidFill>
                  <a:schemeClr val="accent1"/>
                </a:solidFill>
                <a:latin typeface="+mn-ea"/>
                <a:ea typeface="+mn-ea"/>
              </a:rPr>
              <a:t>10</a:t>
            </a:r>
            <a:r>
              <a:rPr lang="zh-CN" altLang="en-US" dirty="0">
                <a:solidFill>
                  <a:schemeClr val="accent1"/>
                </a:solidFill>
                <a:latin typeface="+mn-ea"/>
                <a:ea typeface="+mn-ea"/>
              </a:rPr>
              <a:t>年传承美味，消费者认可品牌。</a:t>
            </a:r>
          </a:p>
        </p:txBody>
      </p:sp>
    </p:spTree>
    <p:extLst>
      <p:ext uri="{BB962C8B-B14F-4D97-AF65-F5344CB8AC3E}">
        <p14:creationId xmlns:p14="http://schemas.microsoft.com/office/powerpoint/2010/main" val="132802994"/>
      </p:ext>
    </p:extLst>
  </p:cSld>
  <p:clrMapOvr>
    <a:masterClrMapping/>
  </p:clrMapOvr>
  <mc:AlternateContent xmlns:mc="http://schemas.openxmlformats.org/markup-compatibility/2006" xmlns:p14="http://schemas.microsoft.com/office/powerpoint/2010/main">
    <mc:Choice Requires="p14">
      <p:transition spd="slow" p14:dur="1200" advTm="11395">
        <p14:prism/>
      </p:transition>
    </mc:Choice>
    <mc:Fallback xmlns="">
      <p:transition spd="slow" advTm="113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par>
                          <p:cTn id="37" fill="hold">
                            <p:stCondLst>
                              <p:cond delay="142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90"/>
                                          </p:val>
                                        </p:tav>
                                        <p:tav tm="100000">
                                          <p:val>
                                            <p:fltVal val="0"/>
                                          </p:val>
                                        </p:tav>
                                      </p:tavLst>
                                    </p:anim>
                                    <p:animEffect transition="in" filter="fade">
                                      <p:cBhvr>
                                        <p:cTn id="43" dur="500"/>
                                        <p:tgtEl>
                                          <p:spTgt spid="12"/>
                                        </p:tgtEl>
                                      </p:cBhvr>
                                    </p:animEffect>
                                  </p:childTnLst>
                                </p:cTn>
                              </p:par>
                              <p:par>
                                <p:cTn id="44" presetID="8" presetClass="emph" presetSubtype="0" fill="hold" grpId="1" nodeType="withEffect">
                                  <p:stCondLst>
                                    <p:cond delay="0"/>
                                  </p:stCondLst>
                                  <p:childTnLst>
                                    <p:animRot by="21600000">
                                      <p:cBhvr>
                                        <p:cTn id="45" dur="500" fill="hold"/>
                                        <p:tgtEl>
                                          <p:spTgt spid="12"/>
                                        </p:tgtEl>
                                        <p:attrNameLst>
                                          <p:attrName>r</p:attrName>
                                        </p:attrNameLst>
                                      </p:cBhvr>
                                    </p:animRot>
                                  </p:childTnLst>
                                </p:cTn>
                              </p:par>
                            </p:childTnLst>
                          </p:cTn>
                        </p:par>
                        <p:par>
                          <p:cTn id="46" fill="hold">
                            <p:stCondLst>
                              <p:cond delay="192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2420"/>
                            </p:stCondLst>
                            <p:childTnLst>
                              <p:par>
                                <p:cTn id="51" presetID="22" presetClass="entr" presetSubtype="1"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up)">
                                      <p:cBhvr>
                                        <p:cTn id="53" dur="500"/>
                                        <p:tgtEl>
                                          <p:spTgt spid="35"/>
                                        </p:tgtEl>
                                      </p:cBhvr>
                                    </p:animEffect>
                                  </p:childTnLst>
                                </p:cTn>
                              </p:par>
                            </p:childTnLst>
                          </p:cTn>
                        </p:par>
                        <p:par>
                          <p:cTn id="54" fill="hold">
                            <p:stCondLst>
                              <p:cond delay="2920"/>
                            </p:stCondLst>
                            <p:childTnLst>
                              <p:par>
                                <p:cTn id="55" presetID="31"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 calcmode="lin" valueType="num">
                                      <p:cBhvr>
                                        <p:cTn id="59" dur="500" fill="hold"/>
                                        <p:tgtEl>
                                          <p:spTgt spid="21"/>
                                        </p:tgtEl>
                                        <p:attrNameLst>
                                          <p:attrName>style.rotation</p:attrName>
                                        </p:attrNameLst>
                                      </p:cBhvr>
                                      <p:tavLst>
                                        <p:tav tm="0">
                                          <p:val>
                                            <p:fltVal val="90"/>
                                          </p:val>
                                        </p:tav>
                                        <p:tav tm="100000">
                                          <p:val>
                                            <p:fltVal val="0"/>
                                          </p:val>
                                        </p:tav>
                                      </p:tavLst>
                                    </p:anim>
                                    <p:animEffect transition="in" filter="fade">
                                      <p:cBhvr>
                                        <p:cTn id="60" dur="500"/>
                                        <p:tgtEl>
                                          <p:spTgt spid="21"/>
                                        </p:tgtEl>
                                      </p:cBhvr>
                                    </p:animEffect>
                                  </p:childTnLst>
                                </p:cTn>
                              </p:par>
                              <p:par>
                                <p:cTn id="61" presetID="8" presetClass="emph" presetSubtype="0" fill="hold" grpId="1" nodeType="withEffect">
                                  <p:stCondLst>
                                    <p:cond delay="0"/>
                                  </p:stCondLst>
                                  <p:childTnLst>
                                    <p:animRot by="21600000">
                                      <p:cBhvr>
                                        <p:cTn id="62" dur="500" fill="hold"/>
                                        <p:tgtEl>
                                          <p:spTgt spid="21"/>
                                        </p:tgtEl>
                                        <p:attrNameLst>
                                          <p:attrName>r</p:attrName>
                                        </p:attrNameLst>
                                      </p:cBhvr>
                                    </p:animRot>
                                  </p:childTnLst>
                                </p:cTn>
                              </p:par>
                            </p:childTnLst>
                          </p:cTn>
                        </p:par>
                        <p:par>
                          <p:cTn id="63" fill="hold">
                            <p:stCondLst>
                              <p:cond delay="3420"/>
                            </p:stCondLst>
                            <p:childTnLst>
                              <p:par>
                                <p:cTn id="64" presetID="2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500"/>
                                        <p:tgtEl>
                                          <p:spTgt spid="36"/>
                                        </p:tgtEl>
                                      </p:cBhvr>
                                    </p:animEffect>
                                  </p:childTnLst>
                                </p:cTn>
                              </p:par>
                            </p:childTnLst>
                          </p:cTn>
                        </p:par>
                        <p:par>
                          <p:cTn id="67" fill="hold">
                            <p:stCondLst>
                              <p:cond delay="3920"/>
                            </p:stCondLst>
                            <p:childTnLst>
                              <p:par>
                                <p:cTn id="68" presetID="22" presetClass="entr" presetSubtype="1"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up)">
                                      <p:cBhvr>
                                        <p:cTn id="70" dur="500"/>
                                        <p:tgtEl>
                                          <p:spTgt spid="37"/>
                                        </p:tgtEl>
                                      </p:cBhvr>
                                    </p:animEffect>
                                  </p:childTnLst>
                                </p:cTn>
                              </p:par>
                            </p:childTnLst>
                          </p:cTn>
                        </p:par>
                        <p:par>
                          <p:cTn id="71" fill="hold">
                            <p:stCondLst>
                              <p:cond delay="4420"/>
                            </p:stCondLst>
                            <p:childTnLst>
                              <p:par>
                                <p:cTn id="72" presetID="31"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 calcmode="lin" valueType="num">
                                      <p:cBhvr>
                                        <p:cTn id="76" dur="500" fill="hold"/>
                                        <p:tgtEl>
                                          <p:spTgt spid="24"/>
                                        </p:tgtEl>
                                        <p:attrNameLst>
                                          <p:attrName>style.rotation</p:attrName>
                                        </p:attrNameLst>
                                      </p:cBhvr>
                                      <p:tavLst>
                                        <p:tav tm="0">
                                          <p:val>
                                            <p:fltVal val="90"/>
                                          </p:val>
                                        </p:tav>
                                        <p:tav tm="100000">
                                          <p:val>
                                            <p:fltVal val="0"/>
                                          </p:val>
                                        </p:tav>
                                      </p:tavLst>
                                    </p:anim>
                                    <p:animEffect transition="in" filter="fade">
                                      <p:cBhvr>
                                        <p:cTn id="77" dur="500"/>
                                        <p:tgtEl>
                                          <p:spTgt spid="24"/>
                                        </p:tgtEl>
                                      </p:cBhvr>
                                    </p:animEffect>
                                  </p:childTnLst>
                                </p:cTn>
                              </p:par>
                              <p:par>
                                <p:cTn id="78" presetID="8" presetClass="emph" presetSubtype="0" fill="hold" grpId="1" nodeType="withEffect">
                                  <p:stCondLst>
                                    <p:cond delay="0"/>
                                  </p:stCondLst>
                                  <p:childTnLst>
                                    <p:animRot by="21600000">
                                      <p:cBhvr>
                                        <p:cTn id="79" dur="500" fill="hold"/>
                                        <p:tgtEl>
                                          <p:spTgt spid="24"/>
                                        </p:tgtEl>
                                        <p:attrNameLst>
                                          <p:attrName>r</p:attrName>
                                        </p:attrNameLst>
                                      </p:cBhvr>
                                    </p:animRot>
                                  </p:childTnLst>
                                </p:cTn>
                              </p:par>
                            </p:childTnLst>
                          </p:cTn>
                        </p:par>
                        <p:par>
                          <p:cTn id="80" fill="hold">
                            <p:stCondLst>
                              <p:cond delay="492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childTnLst>
                          </p:cTn>
                        </p:par>
                        <p:par>
                          <p:cTn id="84" fill="hold">
                            <p:stCondLst>
                              <p:cond delay="5420"/>
                            </p:stCondLst>
                            <p:childTnLst>
                              <p:par>
                                <p:cTn id="85" presetID="22" presetClass="entr" presetSubtype="1"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wipe(up)">
                                      <p:cBhvr>
                                        <p:cTn id="87" dur="500"/>
                                        <p:tgtEl>
                                          <p:spTgt spid="39"/>
                                        </p:tgtEl>
                                      </p:cBhvr>
                                    </p:animEffect>
                                  </p:childTnLst>
                                </p:cTn>
                              </p:par>
                            </p:childTnLst>
                          </p:cTn>
                        </p:par>
                        <p:par>
                          <p:cTn id="88" fill="hold">
                            <p:stCondLst>
                              <p:cond delay="5920"/>
                            </p:stCondLst>
                            <p:childTnLst>
                              <p:par>
                                <p:cTn id="89" presetID="2" presetClass="entr" presetSubtype="6"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1+#ppt_w/2"/>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par>
                                <p:cTn id="93" presetID="2" presetClass="entr" presetSubtype="6"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additive="base">
                                        <p:cTn id="95" dur="500" fill="hold"/>
                                        <p:tgtEl>
                                          <p:spTgt spid="43"/>
                                        </p:tgtEl>
                                        <p:attrNameLst>
                                          <p:attrName>ppt_x</p:attrName>
                                        </p:attrNameLst>
                                      </p:cBhvr>
                                      <p:tavLst>
                                        <p:tav tm="0">
                                          <p:val>
                                            <p:strVal val="1+#ppt_w/2"/>
                                          </p:val>
                                        </p:tav>
                                        <p:tav tm="100000">
                                          <p:val>
                                            <p:strVal val="#ppt_x"/>
                                          </p:val>
                                        </p:tav>
                                      </p:tavLst>
                                    </p:anim>
                                    <p:anim calcmode="lin" valueType="num">
                                      <p:cBhvr additive="base">
                                        <p:cTn id="96" dur="500" fill="hold"/>
                                        <p:tgtEl>
                                          <p:spTgt spid="43"/>
                                        </p:tgtEl>
                                        <p:attrNameLst>
                                          <p:attrName>ppt_y</p:attrName>
                                        </p:attrNameLst>
                                      </p:cBhvr>
                                      <p:tavLst>
                                        <p:tav tm="0">
                                          <p:val>
                                            <p:strVal val="1+#ppt_h/2"/>
                                          </p:val>
                                        </p:tav>
                                        <p:tav tm="100000">
                                          <p:val>
                                            <p:strVal val="#ppt_y"/>
                                          </p:val>
                                        </p:tav>
                                      </p:tavLst>
                                    </p:anim>
                                  </p:childTnLst>
                                </p:cTn>
                              </p:par>
                              <p:par>
                                <p:cTn id="97" presetID="2" presetClass="entr" presetSubtype="6"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1+#ppt_w/2"/>
                                          </p:val>
                                        </p:tav>
                                        <p:tav tm="100000">
                                          <p:val>
                                            <p:strVal val="#ppt_x"/>
                                          </p:val>
                                        </p:tav>
                                      </p:tavLst>
                                    </p:anim>
                                    <p:anim calcmode="lin" valueType="num">
                                      <p:cBhvr additive="base">
                                        <p:cTn id="100" dur="500" fill="hold"/>
                                        <p:tgtEl>
                                          <p:spTgt spid="45"/>
                                        </p:tgtEl>
                                        <p:attrNameLst>
                                          <p:attrName>ppt_y</p:attrName>
                                        </p:attrNameLst>
                                      </p:cBhvr>
                                      <p:tavLst>
                                        <p:tav tm="0">
                                          <p:val>
                                            <p:strVal val="1+#ppt_h/2"/>
                                          </p:val>
                                        </p:tav>
                                        <p:tav tm="100000">
                                          <p:val>
                                            <p:strVal val="#ppt_y"/>
                                          </p:val>
                                        </p:tav>
                                      </p:tavLst>
                                    </p:anim>
                                  </p:childTnLst>
                                </p:cTn>
                              </p:par>
                            </p:childTnLst>
                          </p:cTn>
                        </p:par>
                        <p:par>
                          <p:cTn id="101" fill="hold">
                            <p:stCondLst>
                              <p:cond delay="6420"/>
                            </p:stCondLst>
                            <p:childTnLst>
                              <p:par>
                                <p:cTn id="102" presetID="31"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 calcmode="lin" valueType="num">
                                      <p:cBhvr>
                                        <p:cTn id="104" dur="500" fill="hold"/>
                                        <p:tgtEl>
                                          <p:spTgt spid="41"/>
                                        </p:tgtEl>
                                        <p:attrNameLst>
                                          <p:attrName>ppt_w</p:attrName>
                                        </p:attrNameLst>
                                      </p:cBhvr>
                                      <p:tavLst>
                                        <p:tav tm="0">
                                          <p:val>
                                            <p:fltVal val="0"/>
                                          </p:val>
                                        </p:tav>
                                        <p:tav tm="100000">
                                          <p:val>
                                            <p:strVal val="#ppt_w"/>
                                          </p:val>
                                        </p:tav>
                                      </p:tavLst>
                                    </p:anim>
                                    <p:anim calcmode="lin" valueType="num">
                                      <p:cBhvr>
                                        <p:cTn id="105" dur="500" fill="hold"/>
                                        <p:tgtEl>
                                          <p:spTgt spid="41"/>
                                        </p:tgtEl>
                                        <p:attrNameLst>
                                          <p:attrName>ppt_h</p:attrName>
                                        </p:attrNameLst>
                                      </p:cBhvr>
                                      <p:tavLst>
                                        <p:tav tm="0">
                                          <p:val>
                                            <p:fltVal val="0"/>
                                          </p:val>
                                        </p:tav>
                                        <p:tav tm="100000">
                                          <p:val>
                                            <p:strVal val="#ppt_h"/>
                                          </p:val>
                                        </p:tav>
                                      </p:tavLst>
                                    </p:anim>
                                    <p:anim calcmode="lin" valueType="num">
                                      <p:cBhvr>
                                        <p:cTn id="106" dur="500" fill="hold"/>
                                        <p:tgtEl>
                                          <p:spTgt spid="41"/>
                                        </p:tgtEl>
                                        <p:attrNameLst>
                                          <p:attrName>style.rotation</p:attrName>
                                        </p:attrNameLst>
                                      </p:cBhvr>
                                      <p:tavLst>
                                        <p:tav tm="0">
                                          <p:val>
                                            <p:fltVal val="90"/>
                                          </p:val>
                                        </p:tav>
                                        <p:tav tm="100000">
                                          <p:val>
                                            <p:fltVal val="0"/>
                                          </p:val>
                                        </p:tav>
                                      </p:tavLst>
                                    </p:anim>
                                    <p:animEffect transition="in" filter="fade">
                                      <p:cBhvr>
                                        <p:cTn id="107" dur="500"/>
                                        <p:tgtEl>
                                          <p:spTgt spid="41"/>
                                        </p:tgtEl>
                                      </p:cBhvr>
                                    </p:animEffect>
                                  </p:childTnLst>
                                </p:cTn>
                              </p:par>
                              <p:par>
                                <p:cTn id="108" presetID="8" presetClass="emph" presetSubtype="0" fill="hold" grpId="1" nodeType="withEffect">
                                  <p:stCondLst>
                                    <p:cond delay="0"/>
                                  </p:stCondLst>
                                  <p:childTnLst>
                                    <p:animRot by="21600000">
                                      <p:cBhvr>
                                        <p:cTn id="109" dur="500" fill="hold"/>
                                        <p:tgtEl>
                                          <p:spTgt spid="41"/>
                                        </p:tgtEl>
                                        <p:attrNameLst>
                                          <p:attrName>r</p:attrName>
                                        </p:attrNameLst>
                                      </p:cBhvr>
                                    </p:animRot>
                                  </p:childTnLst>
                                </p:cTn>
                              </p:par>
                            </p:childTnLst>
                          </p:cTn>
                        </p:par>
                        <p:par>
                          <p:cTn id="110" fill="hold">
                            <p:stCondLst>
                              <p:cond delay="6920"/>
                            </p:stCondLst>
                            <p:childTnLst>
                              <p:par>
                                <p:cTn id="111" presetID="22" presetClass="entr" presetSubtype="8" fill="hold" grpId="0"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left)">
                                      <p:cBhvr>
                                        <p:cTn id="113" dur="500"/>
                                        <p:tgtEl>
                                          <p:spTgt spid="42"/>
                                        </p:tgtEl>
                                      </p:cBhvr>
                                    </p:animEffect>
                                  </p:childTnLst>
                                </p:cTn>
                              </p:par>
                            </p:childTnLst>
                          </p:cTn>
                        </p:par>
                        <p:par>
                          <p:cTn id="114" fill="hold">
                            <p:stCondLst>
                              <p:cond delay="7420"/>
                            </p:stCondLst>
                            <p:childTnLst>
                              <p:par>
                                <p:cTn id="115" presetID="22" presetClass="entr" presetSubtype="1" fill="hold" grpId="0" nodeType="afterEffect">
                                  <p:stCondLst>
                                    <p:cond delay="0"/>
                                  </p:stCondLst>
                                  <p:childTnLst>
                                    <p:set>
                                      <p:cBhvr>
                                        <p:cTn id="116" dur="1" fill="hold">
                                          <p:stCondLst>
                                            <p:cond delay="0"/>
                                          </p:stCondLst>
                                        </p:cTn>
                                        <p:tgtEl>
                                          <p:spTgt spid="47"/>
                                        </p:tgtEl>
                                        <p:attrNameLst>
                                          <p:attrName>style.visibility</p:attrName>
                                        </p:attrNameLst>
                                      </p:cBhvr>
                                      <p:to>
                                        <p:strVal val="visible"/>
                                      </p:to>
                                    </p:set>
                                    <p:animEffect transition="in" filter="wipe(up)">
                                      <p:cBhvr>
                                        <p:cTn id="117" dur="500"/>
                                        <p:tgtEl>
                                          <p:spTgt spid="47"/>
                                        </p:tgtEl>
                                      </p:cBhvr>
                                    </p:animEffect>
                                  </p:childTnLst>
                                </p:cTn>
                              </p:par>
                            </p:childTnLst>
                          </p:cTn>
                        </p:par>
                        <p:par>
                          <p:cTn id="118" fill="hold">
                            <p:stCondLst>
                              <p:cond delay="7920"/>
                            </p:stCondLst>
                            <p:childTnLst>
                              <p:par>
                                <p:cTn id="119" presetID="31" presetClass="entr" presetSubtype="0"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 calcmode="lin" valueType="num">
                                      <p:cBhvr>
                                        <p:cTn id="123" dur="500" fill="hold"/>
                                        <p:tgtEl>
                                          <p:spTgt spid="44"/>
                                        </p:tgtEl>
                                        <p:attrNameLst>
                                          <p:attrName>style.rotation</p:attrName>
                                        </p:attrNameLst>
                                      </p:cBhvr>
                                      <p:tavLst>
                                        <p:tav tm="0">
                                          <p:val>
                                            <p:fltVal val="90"/>
                                          </p:val>
                                        </p:tav>
                                        <p:tav tm="100000">
                                          <p:val>
                                            <p:fltVal val="0"/>
                                          </p:val>
                                        </p:tav>
                                      </p:tavLst>
                                    </p:anim>
                                    <p:animEffect transition="in" filter="fade">
                                      <p:cBhvr>
                                        <p:cTn id="124" dur="500"/>
                                        <p:tgtEl>
                                          <p:spTgt spid="44"/>
                                        </p:tgtEl>
                                      </p:cBhvr>
                                    </p:animEffect>
                                  </p:childTnLst>
                                </p:cTn>
                              </p:par>
                              <p:par>
                                <p:cTn id="125" presetID="8" presetClass="emph" presetSubtype="0" fill="hold" grpId="1" nodeType="withEffect">
                                  <p:stCondLst>
                                    <p:cond delay="0"/>
                                  </p:stCondLst>
                                  <p:childTnLst>
                                    <p:animRot by="21600000">
                                      <p:cBhvr>
                                        <p:cTn id="126" dur="500" fill="hold"/>
                                        <p:tgtEl>
                                          <p:spTgt spid="44"/>
                                        </p:tgtEl>
                                        <p:attrNameLst>
                                          <p:attrName>r</p:attrName>
                                        </p:attrNameLst>
                                      </p:cBhvr>
                                    </p:animRot>
                                  </p:childTnLst>
                                </p:cTn>
                              </p:par>
                            </p:childTnLst>
                          </p:cTn>
                        </p:par>
                        <p:par>
                          <p:cTn id="127" fill="hold">
                            <p:stCondLst>
                              <p:cond delay="8420"/>
                            </p:stCondLst>
                            <p:childTnLst>
                              <p:par>
                                <p:cTn id="128" presetID="22" presetClass="entr" presetSubtype="8" fill="hold" grpId="0" nodeType="after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wipe(left)">
                                      <p:cBhvr>
                                        <p:cTn id="130" dur="500"/>
                                        <p:tgtEl>
                                          <p:spTgt spid="48"/>
                                        </p:tgtEl>
                                      </p:cBhvr>
                                    </p:animEffect>
                                  </p:childTnLst>
                                </p:cTn>
                              </p:par>
                            </p:childTnLst>
                          </p:cTn>
                        </p:par>
                        <p:par>
                          <p:cTn id="131" fill="hold">
                            <p:stCondLst>
                              <p:cond delay="8920"/>
                            </p:stCondLst>
                            <p:childTnLst>
                              <p:par>
                                <p:cTn id="132" presetID="22" presetClass="entr" presetSubtype="1" fill="hold" grpId="0" nodeType="afterEffect">
                                  <p:stCondLst>
                                    <p:cond delay="0"/>
                                  </p:stCondLst>
                                  <p:childTnLst>
                                    <p:set>
                                      <p:cBhvr>
                                        <p:cTn id="133" dur="1" fill="hold">
                                          <p:stCondLst>
                                            <p:cond delay="0"/>
                                          </p:stCondLst>
                                        </p:cTn>
                                        <p:tgtEl>
                                          <p:spTgt spid="49"/>
                                        </p:tgtEl>
                                        <p:attrNameLst>
                                          <p:attrName>style.visibility</p:attrName>
                                        </p:attrNameLst>
                                      </p:cBhvr>
                                      <p:to>
                                        <p:strVal val="visible"/>
                                      </p:to>
                                    </p:set>
                                    <p:animEffect transition="in" filter="wipe(up)">
                                      <p:cBhvr>
                                        <p:cTn id="134" dur="500"/>
                                        <p:tgtEl>
                                          <p:spTgt spid="49"/>
                                        </p:tgtEl>
                                      </p:cBhvr>
                                    </p:animEffect>
                                  </p:childTnLst>
                                </p:cTn>
                              </p:par>
                            </p:childTnLst>
                          </p:cTn>
                        </p:par>
                        <p:par>
                          <p:cTn id="135" fill="hold">
                            <p:stCondLst>
                              <p:cond delay="9420"/>
                            </p:stCondLst>
                            <p:childTnLst>
                              <p:par>
                                <p:cTn id="136" presetID="31" presetClass="entr" presetSubtype="0" fill="hold" grpId="0" nodeType="afterEffect">
                                  <p:stCondLst>
                                    <p:cond delay="0"/>
                                  </p:stCondLst>
                                  <p:childTnLst>
                                    <p:set>
                                      <p:cBhvr>
                                        <p:cTn id="137" dur="1" fill="hold">
                                          <p:stCondLst>
                                            <p:cond delay="0"/>
                                          </p:stCondLst>
                                        </p:cTn>
                                        <p:tgtEl>
                                          <p:spTgt spid="46"/>
                                        </p:tgtEl>
                                        <p:attrNameLst>
                                          <p:attrName>style.visibility</p:attrName>
                                        </p:attrNameLst>
                                      </p:cBhvr>
                                      <p:to>
                                        <p:strVal val="visible"/>
                                      </p:to>
                                    </p:set>
                                    <p:anim calcmode="lin" valueType="num">
                                      <p:cBhvr>
                                        <p:cTn id="138" dur="500" fill="hold"/>
                                        <p:tgtEl>
                                          <p:spTgt spid="46"/>
                                        </p:tgtEl>
                                        <p:attrNameLst>
                                          <p:attrName>ppt_w</p:attrName>
                                        </p:attrNameLst>
                                      </p:cBhvr>
                                      <p:tavLst>
                                        <p:tav tm="0">
                                          <p:val>
                                            <p:fltVal val="0"/>
                                          </p:val>
                                        </p:tav>
                                        <p:tav tm="100000">
                                          <p:val>
                                            <p:strVal val="#ppt_w"/>
                                          </p:val>
                                        </p:tav>
                                      </p:tavLst>
                                    </p:anim>
                                    <p:anim calcmode="lin" valueType="num">
                                      <p:cBhvr>
                                        <p:cTn id="139" dur="500" fill="hold"/>
                                        <p:tgtEl>
                                          <p:spTgt spid="46"/>
                                        </p:tgtEl>
                                        <p:attrNameLst>
                                          <p:attrName>ppt_h</p:attrName>
                                        </p:attrNameLst>
                                      </p:cBhvr>
                                      <p:tavLst>
                                        <p:tav tm="0">
                                          <p:val>
                                            <p:fltVal val="0"/>
                                          </p:val>
                                        </p:tav>
                                        <p:tav tm="100000">
                                          <p:val>
                                            <p:strVal val="#ppt_h"/>
                                          </p:val>
                                        </p:tav>
                                      </p:tavLst>
                                    </p:anim>
                                    <p:anim calcmode="lin" valueType="num">
                                      <p:cBhvr>
                                        <p:cTn id="140" dur="500" fill="hold"/>
                                        <p:tgtEl>
                                          <p:spTgt spid="46"/>
                                        </p:tgtEl>
                                        <p:attrNameLst>
                                          <p:attrName>style.rotation</p:attrName>
                                        </p:attrNameLst>
                                      </p:cBhvr>
                                      <p:tavLst>
                                        <p:tav tm="0">
                                          <p:val>
                                            <p:fltVal val="90"/>
                                          </p:val>
                                        </p:tav>
                                        <p:tav tm="100000">
                                          <p:val>
                                            <p:fltVal val="0"/>
                                          </p:val>
                                        </p:tav>
                                      </p:tavLst>
                                    </p:anim>
                                    <p:animEffect transition="in" filter="fade">
                                      <p:cBhvr>
                                        <p:cTn id="141" dur="500"/>
                                        <p:tgtEl>
                                          <p:spTgt spid="46"/>
                                        </p:tgtEl>
                                      </p:cBhvr>
                                    </p:animEffect>
                                  </p:childTnLst>
                                </p:cTn>
                              </p:par>
                              <p:par>
                                <p:cTn id="142" presetID="8" presetClass="emph" presetSubtype="0" fill="hold" grpId="1" nodeType="withEffect">
                                  <p:stCondLst>
                                    <p:cond delay="0"/>
                                  </p:stCondLst>
                                  <p:childTnLst>
                                    <p:animRot by="21600000">
                                      <p:cBhvr>
                                        <p:cTn id="143" dur="500" fill="hold"/>
                                        <p:tgtEl>
                                          <p:spTgt spid="46"/>
                                        </p:tgtEl>
                                        <p:attrNameLst>
                                          <p:attrName>r</p:attrName>
                                        </p:attrNameLst>
                                      </p:cBhvr>
                                    </p:animRot>
                                  </p:childTnLst>
                                </p:cTn>
                              </p:par>
                            </p:childTnLst>
                          </p:cTn>
                        </p:par>
                        <p:par>
                          <p:cTn id="144" fill="hold">
                            <p:stCondLst>
                              <p:cond delay="9920"/>
                            </p:stCondLst>
                            <p:childTnLst>
                              <p:par>
                                <p:cTn id="145" presetID="22" presetClass="entr" presetSubtype="8" fill="hold" grpId="0" nodeType="afterEffect">
                                  <p:stCondLst>
                                    <p:cond delay="0"/>
                                  </p:stCondLst>
                                  <p:childTnLst>
                                    <p:set>
                                      <p:cBhvr>
                                        <p:cTn id="146" dur="1" fill="hold">
                                          <p:stCondLst>
                                            <p:cond delay="0"/>
                                          </p:stCondLst>
                                        </p:cTn>
                                        <p:tgtEl>
                                          <p:spTgt spid="50"/>
                                        </p:tgtEl>
                                        <p:attrNameLst>
                                          <p:attrName>style.visibility</p:attrName>
                                        </p:attrNameLst>
                                      </p:cBhvr>
                                      <p:to>
                                        <p:strVal val="visible"/>
                                      </p:to>
                                    </p:set>
                                    <p:animEffect transition="in" filter="wipe(left)">
                                      <p:cBhvr>
                                        <p:cTn id="147" dur="500"/>
                                        <p:tgtEl>
                                          <p:spTgt spid="50"/>
                                        </p:tgtEl>
                                      </p:cBhvr>
                                    </p:animEffect>
                                  </p:childTnLst>
                                </p:cTn>
                              </p:par>
                            </p:childTnLst>
                          </p:cTn>
                        </p:par>
                        <p:par>
                          <p:cTn id="148" fill="hold">
                            <p:stCondLst>
                              <p:cond delay="10420"/>
                            </p:stCondLst>
                            <p:childTnLst>
                              <p:par>
                                <p:cTn id="149" presetID="22" presetClass="entr" presetSubtype="1" fill="hold" grpId="0" nodeType="afterEffect">
                                  <p:stCondLst>
                                    <p:cond delay="0"/>
                                  </p:stCondLst>
                                  <p:childTnLst>
                                    <p:set>
                                      <p:cBhvr>
                                        <p:cTn id="150" dur="1" fill="hold">
                                          <p:stCondLst>
                                            <p:cond delay="0"/>
                                          </p:stCondLst>
                                        </p:cTn>
                                        <p:tgtEl>
                                          <p:spTgt spid="51"/>
                                        </p:tgtEl>
                                        <p:attrNameLst>
                                          <p:attrName>style.visibility</p:attrName>
                                        </p:attrNameLst>
                                      </p:cBhvr>
                                      <p:to>
                                        <p:strVal val="visible"/>
                                      </p:to>
                                    </p:set>
                                    <p:animEffect transition="in" filter="wipe(up)">
                                      <p:cBhvr>
                                        <p:cTn id="1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12" grpId="0"/>
      <p:bldP spid="12" grpId="1"/>
      <p:bldP spid="16" grpId="0"/>
      <p:bldP spid="20" grpId="0" animBg="1"/>
      <p:bldP spid="21" grpId="0"/>
      <p:bldP spid="21" grpId="1"/>
      <p:bldP spid="23" grpId="0" animBg="1"/>
      <p:bldP spid="24" grpId="0"/>
      <p:bldP spid="24" grpId="1"/>
      <p:bldP spid="35" grpId="0"/>
      <p:bldP spid="36" grpId="0"/>
      <p:bldP spid="37" grpId="0"/>
      <p:bldP spid="38" grpId="0"/>
      <p:bldP spid="39" grpId="0"/>
      <p:bldP spid="40" grpId="0" animBg="1"/>
      <p:bldP spid="41" grpId="0"/>
      <p:bldP spid="41" grpId="1"/>
      <p:bldP spid="42" grpId="0"/>
      <p:bldP spid="43" grpId="0" animBg="1"/>
      <p:bldP spid="44" grpId="0"/>
      <p:bldP spid="44" grpId="1"/>
      <p:bldP spid="45" grpId="0" animBg="1"/>
      <p:bldP spid="46" grpId="0"/>
      <p:bldP spid="46" grpId="1"/>
      <p:bldP spid="47" grpId="0"/>
      <p:bldP spid="48" grpId="0"/>
      <p:bldP spid="49" grpId="0"/>
      <p:bldP spid="50" grpId="0"/>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成本优势</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aphicFrame>
        <p:nvGraphicFramePr>
          <p:cNvPr id="3" name="图表 2"/>
          <p:cNvGraphicFramePr/>
          <p:nvPr>
            <p:extLst>
              <p:ext uri="{D42A27DB-BD31-4B8C-83A1-F6EECF244321}">
                <p14:modId xmlns:p14="http://schemas.microsoft.com/office/powerpoint/2010/main" val="1216263929"/>
              </p:ext>
            </p:extLst>
          </p:nvPr>
        </p:nvGraphicFramePr>
        <p:xfrm>
          <a:off x="440725" y="1556792"/>
          <a:ext cx="6729883" cy="4486589"/>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83"/>
          <p:cNvSpPr>
            <a:spLocks noChangeArrowheads="1"/>
          </p:cNvSpPr>
          <p:nvPr/>
        </p:nvSpPr>
        <p:spPr bwMode="auto">
          <a:xfrm>
            <a:off x="7325123" y="1064179"/>
            <a:ext cx="4032447" cy="4979202"/>
          </a:xfrm>
          <a:prstGeom prst="rect">
            <a:avLst/>
          </a:prstGeom>
          <a:solidFill>
            <a:srgbClr val="F2F2F2"/>
          </a:solidFill>
          <a:ln w="9525" cmpd="sng">
            <a:solidFill>
              <a:schemeClr val="accent1"/>
            </a:solidFill>
            <a:miter lim="800000"/>
            <a:headEnd/>
            <a:tailEnd/>
          </a:ln>
        </p:spPr>
        <p:txBody>
          <a:bodyPr/>
          <a:lstStyle/>
          <a:p>
            <a:endParaRPr lang="zh-CN" altLang="en-US"/>
          </a:p>
        </p:txBody>
      </p:sp>
      <p:sp>
        <p:nvSpPr>
          <p:cNvPr id="9" name="TextBox 84"/>
          <p:cNvSpPr txBox="1">
            <a:spLocks noChangeArrowheads="1"/>
          </p:cNvSpPr>
          <p:nvPr/>
        </p:nvSpPr>
        <p:spPr bwMode="auto">
          <a:xfrm>
            <a:off x="7564754" y="1341923"/>
            <a:ext cx="3648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smtClean="0">
                <a:solidFill>
                  <a:srgbClr val="595959"/>
                </a:solidFill>
                <a:latin typeface="微软雅黑" pitchFamily="34" charset="-122"/>
                <a:ea typeface="微软雅黑" pitchFamily="34" charset="-122"/>
                <a:sym typeface="微软雅黑" pitchFamily="34" charset="-122"/>
              </a:rPr>
              <a:t>经过我们的成本精算和多年实体店运作实际核算来看，成本的占比大约可以控制在左图所示的比例。每份快餐售价</a:t>
            </a:r>
            <a:r>
              <a:rPr lang="en-US" altLang="zh-CN" dirty="0" smtClean="0">
                <a:solidFill>
                  <a:srgbClr val="595959"/>
                </a:solidFill>
                <a:latin typeface="微软雅黑" pitchFamily="34" charset="-122"/>
                <a:ea typeface="微软雅黑" pitchFamily="34" charset="-122"/>
                <a:sym typeface="微软雅黑" pitchFamily="34" charset="-122"/>
              </a:rPr>
              <a:t>10</a:t>
            </a:r>
            <a:r>
              <a:rPr lang="zh-CN" altLang="en-US" dirty="0" smtClean="0">
                <a:solidFill>
                  <a:srgbClr val="595959"/>
                </a:solidFill>
                <a:latin typeface="微软雅黑" pitchFamily="34" charset="-122"/>
                <a:ea typeface="微软雅黑" pitchFamily="34" charset="-122"/>
                <a:sym typeface="微软雅黑" pitchFamily="34" charset="-122"/>
              </a:rPr>
              <a:t>元，毛利率可达</a:t>
            </a:r>
            <a:r>
              <a:rPr lang="en-US" altLang="zh-CN" dirty="0" smtClean="0">
                <a:solidFill>
                  <a:srgbClr val="595959"/>
                </a:solidFill>
                <a:latin typeface="微软雅黑" pitchFamily="34" charset="-122"/>
                <a:ea typeface="微软雅黑" pitchFamily="34" charset="-122"/>
                <a:sym typeface="微软雅黑" pitchFamily="34" charset="-122"/>
              </a:rPr>
              <a:t>68%</a:t>
            </a:r>
            <a:r>
              <a:rPr lang="zh-CN" altLang="en-US" dirty="0" smtClean="0">
                <a:solidFill>
                  <a:srgbClr val="595959"/>
                </a:solidFill>
                <a:latin typeface="微软雅黑" pitchFamily="34" charset="-122"/>
                <a:ea typeface="微软雅黑" pitchFamily="34" charset="-122"/>
                <a:sym typeface="微软雅黑" pitchFamily="34" charset="-122"/>
              </a:rPr>
              <a:t>。</a:t>
            </a:r>
            <a:endParaRPr lang="en-US" altLang="zh-CN" dirty="0" smtClean="0">
              <a:solidFill>
                <a:srgbClr val="595959"/>
              </a:solidFill>
              <a:latin typeface="微软雅黑" pitchFamily="34" charset="-122"/>
              <a:ea typeface="微软雅黑" pitchFamily="34" charset="-122"/>
              <a:sym typeface="微软雅黑" pitchFamily="34" charset="-122"/>
            </a:endParaRPr>
          </a:p>
          <a:p>
            <a:pPr algn="just"/>
            <a:r>
              <a:rPr lang="zh-CN" altLang="en-US" dirty="0">
                <a:solidFill>
                  <a:srgbClr val="595959"/>
                </a:solidFill>
                <a:latin typeface="微软雅黑" pitchFamily="34" charset="-122"/>
                <a:ea typeface="微软雅黑" pitchFamily="34" charset="-122"/>
                <a:sym typeface="微软雅黑" pitchFamily="34" charset="-122"/>
              </a:rPr>
              <a:t>经过我们的成本精算和多年实体店运作实际核算来看，成本的占比大约可以控制在左图所示的比例。每份快餐售价</a:t>
            </a:r>
            <a:r>
              <a:rPr lang="en-US" altLang="zh-CN" dirty="0">
                <a:solidFill>
                  <a:srgbClr val="595959"/>
                </a:solidFill>
                <a:latin typeface="微软雅黑" pitchFamily="34" charset="-122"/>
                <a:ea typeface="微软雅黑" pitchFamily="34" charset="-122"/>
                <a:sym typeface="微软雅黑" pitchFamily="34" charset="-122"/>
              </a:rPr>
              <a:t>10</a:t>
            </a:r>
            <a:r>
              <a:rPr lang="zh-CN" altLang="en-US" dirty="0">
                <a:solidFill>
                  <a:srgbClr val="595959"/>
                </a:solidFill>
                <a:latin typeface="微软雅黑" pitchFamily="34" charset="-122"/>
                <a:ea typeface="微软雅黑" pitchFamily="34" charset="-122"/>
                <a:sym typeface="微软雅黑" pitchFamily="34" charset="-122"/>
              </a:rPr>
              <a:t>元，毛利率可达</a:t>
            </a:r>
            <a:r>
              <a:rPr lang="en-US" altLang="zh-CN" dirty="0">
                <a:solidFill>
                  <a:srgbClr val="595959"/>
                </a:solidFill>
                <a:latin typeface="微软雅黑" pitchFamily="34" charset="-122"/>
                <a:ea typeface="微软雅黑" pitchFamily="34" charset="-122"/>
                <a:sym typeface="微软雅黑" pitchFamily="34" charset="-122"/>
              </a:rPr>
              <a:t>68%</a:t>
            </a:r>
            <a:r>
              <a:rPr lang="zh-CN" altLang="en-US" dirty="0">
                <a:solidFill>
                  <a:srgbClr val="595959"/>
                </a:solidFill>
                <a:latin typeface="微软雅黑" pitchFamily="34" charset="-122"/>
                <a:ea typeface="微软雅黑" pitchFamily="34" charset="-122"/>
                <a:sym typeface="微软雅黑" pitchFamily="34" charset="-122"/>
              </a:rPr>
              <a:t>。</a:t>
            </a:r>
          </a:p>
          <a:p>
            <a:pPr algn="just"/>
            <a:r>
              <a:rPr lang="zh-CN" altLang="en-US" dirty="0">
                <a:solidFill>
                  <a:srgbClr val="595959"/>
                </a:solidFill>
                <a:latin typeface="微软雅黑" pitchFamily="34" charset="-122"/>
                <a:ea typeface="微软雅黑" pitchFamily="34" charset="-122"/>
                <a:sym typeface="微软雅黑" pitchFamily="34" charset="-122"/>
              </a:rPr>
              <a:t>经过我们的成本精算和多年实体店运作实际核算来看，成本的占比大约可以控制在左图所示的比例。每份快餐售价</a:t>
            </a:r>
            <a:r>
              <a:rPr lang="en-US" altLang="zh-CN" dirty="0">
                <a:solidFill>
                  <a:srgbClr val="595959"/>
                </a:solidFill>
                <a:latin typeface="微软雅黑" pitchFamily="34" charset="-122"/>
                <a:ea typeface="微软雅黑" pitchFamily="34" charset="-122"/>
                <a:sym typeface="微软雅黑" pitchFamily="34" charset="-122"/>
              </a:rPr>
              <a:t>10</a:t>
            </a:r>
            <a:r>
              <a:rPr lang="zh-CN" altLang="en-US" dirty="0">
                <a:solidFill>
                  <a:srgbClr val="595959"/>
                </a:solidFill>
                <a:latin typeface="微软雅黑" pitchFamily="34" charset="-122"/>
                <a:ea typeface="微软雅黑" pitchFamily="34" charset="-122"/>
                <a:sym typeface="微软雅黑" pitchFamily="34" charset="-122"/>
              </a:rPr>
              <a:t>元，毛利率可达</a:t>
            </a:r>
            <a:r>
              <a:rPr lang="en-US" altLang="zh-CN" dirty="0">
                <a:solidFill>
                  <a:srgbClr val="595959"/>
                </a:solidFill>
                <a:latin typeface="微软雅黑" pitchFamily="34" charset="-122"/>
                <a:ea typeface="微软雅黑" pitchFamily="34" charset="-122"/>
                <a:sym typeface="微软雅黑" pitchFamily="34" charset="-122"/>
              </a:rPr>
              <a:t>68%</a:t>
            </a:r>
            <a:r>
              <a:rPr lang="zh-CN" altLang="en-US" dirty="0">
                <a:solidFill>
                  <a:srgbClr val="595959"/>
                </a:solidFill>
                <a:latin typeface="微软雅黑" pitchFamily="34" charset="-122"/>
                <a:ea typeface="微软雅黑" pitchFamily="34" charset="-122"/>
                <a:sym typeface="微软雅黑" pitchFamily="34" charset="-122"/>
              </a:rPr>
              <a:t>。</a:t>
            </a:r>
          </a:p>
          <a:p>
            <a:pPr algn="just"/>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10" name="Freeform 12"/>
          <p:cNvSpPr>
            <a:spLocks/>
          </p:cNvSpPr>
          <p:nvPr/>
        </p:nvSpPr>
        <p:spPr bwMode="auto">
          <a:xfrm>
            <a:off x="7250509" y="959044"/>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2"/>
          <p:cNvSpPr>
            <a:spLocks/>
          </p:cNvSpPr>
          <p:nvPr/>
        </p:nvSpPr>
        <p:spPr bwMode="auto">
          <a:xfrm flipH="1" flipV="1">
            <a:off x="10941026" y="563128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933364603"/>
      </p:ext>
    </p:extLst>
  </p:cSld>
  <p:clrMapOvr>
    <a:masterClrMapping/>
  </p:clrMapOvr>
  <mc:AlternateContent xmlns:mc="http://schemas.openxmlformats.org/markup-compatibility/2006" xmlns:p14="http://schemas.microsoft.com/office/powerpoint/2010/main">
    <mc:Choice Requires="p14">
      <p:transition spd="slow" p14:dur="1200" advTm="5061">
        <p14:prism dir="d"/>
      </p:transition>
    </mc:Choice>
    <mc:Fallback xmlns="">
      <p:transition spd="slow" advTm="506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42"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1920"/>
                            </p:stCondLst>
                            <p:childTnLst>
                              <p:par>
                                <p:cTn id="31" presetID="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4.95186E-6 2.87697E-6 L 0.14963 0.32123 " pathEditMode="relative" rAng="0" ptsTypes="AA">
                                      <p:cBhvr>
                                        <p:cTn id="34" dur="500" spd="-99900" fill="hold"/>
                                        <p:tgtEl>
                                          <p:spTgt spid="10"/>
                                        </p:tgtEl>
                                        <p:attrNameLst>
                                          <p:attrName>ppt_x,ppt_y</p:attrName>
                                        </p:attrNameLst>
                                      </p:cBhvr>
                                      <p:rCtr x="7481" y="16050"/>
                                    </p:animMotion>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3.00026E-6 3.08048E-6 L -0.15287 -0.35939 " pathEditMode="relative" rAng="0" ptsTypes="AA">
                                      <p:cBhvr>
                                        <p:cTn id="38" dur="500" spd="-99900" fill="hold"/>
                                        <p:tgtEl>
                                          <p:spTgt spid="11"/>
                                        </p:tgtEl>
                                        <p:attrNameLst>
                                          <p:attrName>ppt_x,ppt_y</p:attrName>
                                        </p:attrNameLst>
                                      </p:cBhvr>
                                      <p:rCtr x="-7650" y="-17969"/>
                                    </p:animMotion>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2420"/>
                            </p:stCondLst>
                            <p:childTnLst>
                              <p:par>
                                <p:cTn id="45" presetID="22" presetClass="entr" presetSubtype="1" fill="hold" nodeType="after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wipe(up)">
                                      <p:cBhvr>
                                        <p:cTn id="47" dur="500"/>
                                        <p:tgtEl>
                                          <p:spTgt spid="9">
                                            <p:txEl>
                                              <p:pRg st="0" end="0"/>
                                            </p:txEl>
                                          </p:spTgt>
                                        </p:tgtEl>
                                      </p:cBhvr>
                                    </p:animEffect>
                                  </p:childTnLst>
                                </p:cTn>
                              </p:par>
                            </p:childTnLst>
                          </p:cTn>
                        </p:par>
                        <p:par>
                          <p:cTn id="48" fill="hold">
                            <p:stCondLst>
                              <p:cond delay="2920"/>
                            </p:stCondLst>
                            <p:childTnLst>
                              <p:par>
                                <p:cTn id="49" presetID="22" presetClass="entr" presetSubtype="1" fill="hold" nodeType="afterEffect">
                                  <p:stCondLst>
                                    <p:cond delay="0"/>
                                  </p:stCondLst>
                                  <p:childTnLst>
                                    <p:set>
                                      <p:cBhvr>
                                        <p:cTn id="50" dur="1" fill="hold">
                                          <p:stCondLst>
                                            <p:cond delay="0"/>
                                          </p:stCondLst>
                                        </p:cTn>
                                        <p:tgtEl>
                                          <p:spTgt spid="9">
                                            <p:txEl>
                                              <p:pRg st="1" end="1"/>
                                            </p:txEl>
                                          </p:spTgt>
                                        </p:tgtEl>
                                        <p:attrNameLst>
                                          <p:attrName>style.visibility</p:attrName>
                                        </p:attrNameLst>
                                      </p:cBhvr>
                                      <p:to>
                                        <p:strVal val="visible"/>
                                      </p:to>
                                    </p:set>
                                    <p:animEffect transition="in" filter="wipe(up)">
                                      <p:cBhvr>
                                        <p:cTn id="51" dur="500"/>
                                        <p:tgtEl>
                                          <p:spTgt spid="9">
                                            <p:txEl>
                                              <p:pRg st="1" end="1"/>
                                            </p:txEl>
                                          </p:spTgt>
                                        </p:tgtEl>
                                      </p:cBhvr>
                                    </p:animEffect>
                                  </p:childTnLst>
                                </p:cTn>
                              </p:par>
                            </p:childTnLst>
                          </p:cTn>
                        </p:par>
                        <p:par>
                          <p:cTn id="52" fill="hold">
                            <p:stCondLst>
                              <p:cond delay="3420"/>
                            </p:stCondLst>
                            <p:childTnLst>
                              <p:par>
                                <p:cTn id="53" presetID="22" presetClass="entr" presetSubtype="1" fill="hold" nodeType="afterEffect">
                                  <p:stCondLst>
                                    <p:cond delay="0"/>
                                  </p:stCondLst>
                                  <p:childTnLst>
                                    <p:set>
                                      <p:cBhvr>
                                        <p:cTn id="54" dur="1" fill="hold">
                                          <p:stCondLst>
                                            <p:cond delay="0"/>
                                          </p:stCondLst>
                                        </p:cTn>
                                        <p:tgtEl>
                                          <p:spTgt spid="9">
                                            <p:txEl>
                                              <p:pRg st="2" end="2"/>
                                            </p:txEl>
                                          </p:spTgt>
                                        </p:tgtEl>
                                        <p:attrNameLst>
                                          <p:attrName>style.visibility</p:attrName>
                                        </p:attrNameLst>
                                      </p:cBhvr>
                                      <p:to>
                                        <p:strVal val="visible"/>
                                      </p:to>
                                    </p:set>
                                    <p:animEffect transition="in" filter="wipe(up)">
                                      <p:cBhvr>
                                        <p:cTn id="5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Graphic spid="3" grpId="0">
        <p:bldAsOne/>
      </p:bldGraphic>
      <p:bldP spid="8" grpId="0" animBg="1" autoUpdateAnimBg="0"/>
      <p:bldP spid="10" grpId="0" animBg="1"/>
      <p:bldP spid="10" grpId="1" animBg="1"/>
      <p:bldP spid="11" grpId="0" animBg="1"/>
      <p:bldP spid="1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品控优势</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9" name="Oval 6"/>
          <p:cNvSpPr>
            <a:spLocks noChangeArrowheads="1"/>
          </p:cNvSpPr>
          <p:nvPr/>
        </p:nvSpPr>
        <p:spPr bwMode="auto">
          <a:xfrm>
            <a:off x="5397500" y="760413"/>
            <a:ext cx="1535113" cy="1535112"/>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7"/>
          <p:cNvSpPr>
            <a:spLocks noChangeArrowheads="1"/>
          </p:cNvSpPr>
          <p:nvPr/>
        </p:nvSpPr>
        <p:spPr bwMode="auto">
          <a:xfrm>
            <a:off x="2714625" y="2341563"/>
            <a:ext cx="1535113" cy="1535112"/>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Oval 8"/>
          <p:cNvSpPr>
            <a:spLocks noChangeArrowheads="1"/>
          </p:cNvSpPr>
          <p:nvPr/>
        </p:nvSpPr>
        <p:spPr bwMode="auto">
          <a:xfrm>
            <a:off x="3738563" y="4802188"/>
            <a:ext cx="1536700" cy="1535112"/>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7056438" y="4802188"/>
            <a:ext cx="1535113" cy="1535112"/>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Oval 10"/>
          <p:cNvSpPr>
            <a:spLocks noChangeArrowheads="1"/>
          </p:cNvSpPr>
          <p:nvPr/>
        </p:nvSpPr>
        <p:spPr bwMode="auto">
          <a:xfrm>
            <a:off x="8080375" y="2341563"/>
            <a:ext cx="1535113" cy="1535112"/>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3995738" y="1635125"/>
            <a:ext cx="1320800" cy="790575"/>
          </a:xfrm>
          <a:custGeom>
            <a:avLst/>
            <a:gdLst>
              <a:gd name="T0" fmla="*/ 0 w 1498"/>
              <a:gd name="T1" fmla="*/ 897 h 897"/>
              <a:gd name="T2" fmla="*/ 1498 w 1498"/>
              <a:gd name="T3" fmla="*/ 0 h 897"/>
            </a:gdLst>
            <a:ahLst/>
            <a:cxnLst>
              <a:cxn ang="0">
                <a:pos x="T0" y="T1"/>
              </a:cxn>
              <a:cxn ang="0">
                <a:pos x="T2" y="T3"/>
              </a:cxn>
            </a:cxnLst>
            <a:rect l="0" t="0" r="r" b="b"/>
            <a:pathLst>
              <a:path w="1498" h="897">
                <a:moveTo>
                  <a:pt x="0" y="897"/>
                </a:moveTo>
                <a:cubicBezTo>
                  <a:pt x="374" y="483"/>
                  <a:pt x="895" y="165"/>
                  <a:pt x="1498" y="0"/>
                </a:cubicBezTo>
              </a:path>
            </a:pathLst>
          </a:cu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3457575" y="3963988"/>
            <a:ext cx="411163" cy="1035050"/>
          </a:xfrm>
          <a:custGeom>
            <a:avLst/>
            <a:gdLst>
              <a:gd name="T0" fmla="*/ 467 w 467"/>
              <a:gd name="T1" fmla="*/ 1175 h 1175"/>
              <a:gd name="T2" fmla="*/ 0 w 467"/>
              <a:gd name="T3" fmla="*/ 0 h 1175"/>
            </a:gdLst>
            <a:ahLst/>
            <a:cxnLst>
              <a:cxn ang="0">
                <a:pos x="T0" y="T1"/>
              </a:cxn>
              <a:cxn ang="0">
                <a:pos x="T2" y="T3"/>
              </a:cxn>
            </a:cxnLst>
            <a:rect l="0" t="0" r="r" b="b"/>
            <a:pathLst>
              <a:path w="467" h="1175">
                <a:moveTo>
                  <a:pt x="467" y="1175"/>
                </a:moveTo>
                <a:cubicBezTo>
                  <a:pt x="205" y="830"/>
                  <a:pt x="40" y="430"/>
                  <a:pt x="0" y="0"/>
                </a:cubicBezTo>
              </a:path>
            </a:pathLst>
          </a:cu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p:cNvSpPr>
          <p:nvPr/>
        </p:nvSpPr>
        <p:spPr bwMode="auto">
          <a:xfrm>
            <a:off x="5281613" y="5934075"/>
            <a:ext cx="1766888" cy="123825"/>
          </a:xfrm>
          <a:custGeom>
            <a:avLst/>
            <a:gdLst>
              <a:gd name="T0" fmla="*/ 2006 w 2006"/>
              <a:gd name="T1" fmla="*/ 0 h 140"/>
              <a:gd name="T2" fmla="*/ 1003 w 2006"/>
              <a:gd name="T3" fmla="*/ 140 h 140"/>
              <a:gd name="T4" fmla="*/ 0 w 2006"/>
              <a:gd name="T5" fmla="*/ 0 h 140"/>
            </a:gdLst>
            <a:ahLst/>
            <a:cxnLst>
              <a:cxn ang="0">
                <a:pos x="T0" y="T1"/>
              </a:cxn>
              <a:cxn ang="0">
                <a:pos x="T2" y="T3"/>
              </a:cxn>
              <a:cxn ang="0">
                <a:pos x="T4" y="T5"/>
              </a:cxn>
            </a:cxnLst>
            <a:rect l="0" t="0" r="r" b="b"/>
            <a:pathLst>
              <a:path w="2006" h="140">
                <a:moveTo>
                  <a:pt x="2006" y="0"/>
                </a:moveTo>
                <a:cubicBezTo>
                  <a:pt x="1692" y="91"/>
                  <a:pt x="1354" y="140"/>
                  <a:pt x="1003" y="140"/>
                </a:cubicBezTo>
                <a:cubicBezTo>
                  <a:pt x="652" y="140"/>
                  <a:pt x="314" y="91"/>
                  <a:pt x="0" y="0"/>
                </a:cubicBezTo>
              </a:path>
            </a:pathLst>
          </a:cu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8461375" y="3963988"/>
            <a:ext cx="411163" cy="1035050"/>
          </a:xfrm>
          <a:custGeom>
            <a:avLst/>
            <a:gdLst>
              <a:gd name="T0" fmla="*/ 466 w 466"/>
              <a:gd name="T1" fmla="*/ 0 h 1175"/>
              <a:gd name="T2" fmla="*/ 0 w 466"/>
              <a:gd name="T3" fmla="*/ 1175 h 1175"/>
            </a:gdLst>
            <a:ahLst/>
            <a:cxnLst>
              <a:cxn ang="0">
                <a:pos x="T0" y="T1"/>
              </a:cxn>
              <a:cxn ang="0">
                <a:pos x="T2" y="T3"/>
              </a:cxn>
            </a:cxnLst>
            <a:rect l="0" t="0" r="r" b="b"/>
            <a:pathLst>
              <a:path w="466" h="1175">
                <a:moveTo>
                  <a:pt x="466" y="0"/>
                </a:moveTo>
                <a:cubicBezTo>
                  <a:pt x="426" y="430"/>
                  <a:pt x="261" y="830"/>
                  <a:pt x="0" y="1175"/>
                </a:cubicBezTo>
              </a:path>
            </a:pathLst>
          </a:cu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7013575" y="1633538"/>
            <a:ext cx="1320800" cy="792162"/>
          </a:xfrm>
          <a:custGeom>
            <a:avLst/>
            <a:gdLst>
              <a:gd name="T0" fmla="*/ 0 w 1498"/>
              <a:gd name="T1" fmla="*/ 0 h 898"/>
              <a:gd name="T2" fmla="*/ 1498 w 1498"/>
              <a:gd name="T3" fmla="*/ 898 h 898"/>
            </a:gdLst>
            <a:ahLst/>
            <a:cxnLst>
              <a:cxn ang="0">
                <a:pos x="T0" y="T1"/>
              </a:cxn>
              <a:cxn ang="0">
                <a:pos x="T2" y="T3"/>
              </a:cxn>
            </a:cxnLst>
            <a:rect l="0" t="0" r="r" b="b"/>
            <a:pathLst>
              <a:path w="1498" h="898">
                <a:moveTo>
                  <a:pt x="0" y="0"/>
                </a:moveTo>
                <a:cubicBezTo>
                  <a:pt x="603" y="166"/>
                  <a:pt x="1124" y="483"/>
                  <a:pt x="1498" y="898"/>
                </a:cubicBezTo>
              </a:path>
            </a:pathLst>
          </a:custGeom>
          <a:noFill/>
          <a:ln w="12700" cap="flat">
            <a:solidFill>
              <a:schemeClr val="accent1"/>
            </a:solidFill>
            <a:prstDash val="solid"/>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矩形 21"/>
          <p:cNvSpPr/>
          <p:nvPr/>
        </p:nvSpPr>
        <p:spPr>
          <a:xfrm>
            <a:off x="5489488" y="1099994"/>
            <a:ext cx="1328974" cy="830997"/>
          </a:xfrm>
          <a:prstGeom prst="rect">
            <a:avLst/>
          </a:prstGeom>
          <a:noFill/>
        </p:spPr>
        <p:txBody>
          <a:bodyPr wrap="square" rtlCol="0">
            <a:spAutoFit/>
          </a:bodyPr>
          <a:lstStyle/>
          <a:p>
            <a:pPr algn="ctr"/>
            <a:r>
              <a:rPr lang="zh-CN" altLang="en-US" sz="2400" dirty="0" smtClean="0">
                <a:solidFill>
                  <a:schemeClr val="accent2"/>
                </a:solidFill>
                <a:latin typeface="+mn-ea"/>
                <a:ea typeface="+mn-ea"/>
              </a:rPr>
              <a:t>生产系统化</a:t>
            </a:r>
            <a:endParaRPr lang="zh-CN" altLang="en-US" sz="2400" dirty="0">
              <a:solidFill>
                <a:schemeClr val="accent2"/>
              </a:solidFill>
              <a:latin typeface="+mn-ea"/>
              <a:ea typeface="+mn-ea"/>
            </a:endParaRPr>
          </a:p>
        </p:txBody>
      </p:sp>
      <p:sp>
        <p:nvSpPr>
          <p:cNvPr id="23" name="矩形 22"/>
          <p:cNvSpPr/>
          <p:nvPr/>
        </p:nvSpPr>
        <p:spPr>
          <a:xfrm>
            <a:off x="8185186" y="2691287"/>
            <a:ext cx="1328974" cy="830997"/>
          </a:xfrm>
          <a:prstGeom prst="rect">
            <a:avLst/>
          </a:prstGeom>
          <a:noFill/>
        </p:spPr>
        <p:txBody>
          <a:bodyPr wrap="square" rtlCol="0">
            <a:spAutoFit/>
          </a:bodyPr>
          <a:lstStyle/>
          <a:p>
            <a:pPr algn="ctr"/>
            <a:r>
              <a:rPr lang="zh-CN" altLang="en-US" sz="2400" dirty="0" smtClean="0">
                <a:solidFill>
                  <a:schemeClr val="accent2"/>
                </a:solidFill>
                <a:latin typeface="+mn-ea"/>
                <a:ea typeface="+mn-ea"/>
              </a:rPr>
              <a:t>工序标准化</a:t>
            </a:r>
            <a:endParaRPr lang="zh-CN" altLang="en-US" sz="2400" dirty="0">
              <a:solidFill>
                <a:schemeClr val="accent2"/>
              </a:solidFill>
              <a:latin typeface="+mn-ea"/>
              <a:ea typeface="+mn-ea"/>
            </a:endParaRPr>
          </a:p>
        </p:txBody>
      </p:sp>
      <p:sp>
        <p:nvSpPr>
          <p:cNvPr id="24" name="矩形 23"/>
          <p:cNvSpPr/>
          <p:nvPr/>
        </p:nvSpPr>
        <p:spPr>
          <a:xfrm>
            <a:off x="7152033" y="5185106"/>
            <a:ext cx="1328974" cy="830997"/>
          </a:xfrm>
          <a:prstGeom prst="rect">
            <a:avLst/>
          </a:prstGeom>
          <a:noFill/>
        </p:spPr>
        <p:txBody>
          <a:bodyPr wrap="square" rtlCol="0">
            <a:spAutoFit/>
          </a:bodyPr>
          <a:lstStyle/>
          <a:p>
            <a:pPr algn="ctr"/>
            <a:r>
              <a:rPr lang="zh-CN" altLang="en-US" sz="2400" dirty="0" smtClean="0">
                <a:solidFill>
                  <a:schemeClr val="accent2"/>
                </a:solidFill>
                <a:latin typeface="+mn-ea"/>
                <a:ea typeface="+mn-ea"/>
              </a:rPr>
              <a:t>度量精细化</a:t>
            </a:r>
            <a:endParaRPr lang="zh-CN" altLang="en-US" sz="2400" dirty="0">
              <a:solidFill>
                <a:schemeClr val="accent2"/>
              </a:solidFill>
              <a:latin typeface="+mn-ea"/>
              <a:ea typeface="+mn-ea"/>
            </a:endParaRPr>
          </a:p>
        </p:txBody>
      </p:sp>
      <p:sp>
        <p:nvSpPr>
          <p:cNvPr id="25" name="矩形 24"/>
          <p:cNvSpPr/>
          <p:nvPr/>
        </p:nvSpPr>
        <p:spPr>
          <a:xfrm>
            <a:off x="3815067" y="5185106"/>
            <a:ext cx="1328974" cy="830997"/>
          </a:xfrm>
          <a:prstGeom prst="rect">
            <a:avLst/>
          </a:prstGeom>
          <a:noFill/>
        </p:spPr>
        <p:txBody>
          <a:bodyPr wrap="square" rtlCol="0">
            <a:spAutoFit/>
          </a:bodyPr>
          <a:lstStyle/>
          <a:p>
            <a:pPr algn="ctr"/>
            <a:r>
              <a:rPr lang="zh-CN" altLang="en-US" sz="2400" dirty="0" smtClean="0">
                <a:solidFill>
                  <a:schemeClr val="accent2"/>
                </a:solidFill>
                <a:latin typeface="+mn-ea"/>
                <a:ea typeface="+mn-ea"/>
              </a:rPr>
              <a:t>改进持续化</a:t>
            </a:r>
            <a:endParaRPr lang="zh-CN" altLang="en-US" sz="2400" dirty="0">
              <a:solidFill>
                <a:schemeClr val="accent2"/>
              </a:solidFill>
              <a:latin typeface="+mn-ea"/>
              <a:ea typeface="+mn-ea"/>
            </a:endParaRPr>
          </a:p>
        </p:txBody>
      </p:sp>
      <p:sp>
        <p:nvSpPr>
          <p:cNvPr id="26" name="矩形 25"/>
          <p:cNvSpPr/>
          <p:nvPr/>
        </p:nvSpPr>
        <p:spPr>
          <a:xfrm>
            <a:off x="2805665" y="2703163"/>
            <a:ext cx="1328974" cy="830997"/>
          </a:xfrm>
          <a:prstGeom prst="rect">
            <a:avLst/>
          </a:prstGeom>
          <a:noFill/>
        </p:spPr>
        <p:txBody>
          <a:bodyPr wrap="square" rtlCol="0">
            <a:spAutoFit/>
          </a:bodyPr>
          <a:lstStyle/>
          <a:p>
            <a:pPr algn="ctr"/>
            <a:r>
              <a:rPr lang="zh-CN" altLang="en-US" sz="2400" dirty="0" smtClean="0">
                <a:solidFill>
                  <a:schemeClr val="accent2"/>
                </a:solidFill>
                <a:latin typeface="+mn-ea"/>
                <a:ea typeface="+mn-ea"/>
              </a:rPr>
              <a:t>员工职业化</a:t>
            </a:r>
            <a:endParaRPr lang="zh-CN" altLang="en-US" sz="2400" dirty="0">
              <a:solidFill>
                <a:schemeClr val="accent2"/>
              </a:solidFill>
              <a:latin typeface="+mn-ea"/>
              <a:ea typeface="+mn-ea"/>
            </a:endParaRPr>
          </a:p>
        </p:txBody>
      </p:sp>
      <p:sp>
        <p:nvSpPr>
          <p:cNvPr id="8" name="Oval 5"/>
          <p:cNvSpPr>
            <a:spLocks noChangeArrowheads="1"/>
          </p:cNvSpPr>
          <p:nvPr/>
        </p:nvSpPr>
        <p:spPr bwMode="auto">
          <a:xfrm>
            <a:off x="5075238" y="2703163"/>
            <a:ext cx="2181225" cy="218122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5303603" y="3399621"/>
            <a:ext cx="1724493" cy="954107"/>
          </a:xfrm>
          <a:prstGeom prst="rect">
            <a:avLst/>
          </a:prstGeom>
          <a:noFill/>
        </p:spPr>
        <p:txBody>
          <a:bodyPr wrap="square" rtlCol="0">
            <a:spAutoFit/>
          </a:bodyPr>
          <a:lstStyle/>
          <a:p>
            <a:pPr algn="ctr"/>
            <a:r>
              <a:rPr lang="zh-CN" altLang="en-US" sz="2800" b="1" dirty="0" smtClean="0">
                <a:solidFill>
                  <a:schemeClr val="accent2"/>
                </a:solidFill>
                <a:latin typeface="+mn-ea"/>
                <a:ea typeface="+mn-ea"/>
              </a:rPr>
              <a:t>精细品质控制</a:t>
            </a:r>
            <a:endParaRPr lang="zh-CN" altLang="en-US" sz="2800" b="1" dirty="0">
              <a:solidFill>
                <a:schemeClr val="accent2"/>
              </a:solidFill>
              <a:latin typeface="+mn-ea"/>
              <a:ea typeface="+mn-ea"/>
            </a:endParaRPr>
          </a:p>
        </p:txBody>
      </p:sp>
    </p:spTree>
    <p:extLst>
      <p:ext uri="{BB962C8B-B14F-4D97-AF65-F5344CB8AC3E}">
        <p14:creationId xmlns:p14="http://schemas.microsoft.com/office/powerpoint/2010/main" val="2336868430"/>
      </p:ext>
    </p:extLst>
  </p:cSld>
  <p:clrMapOvr>
    <a:masterClrMapping/>
  </p:clrMapOvr>
  <mc:AlternateContent xmlns:mc="http://schemas.openxmlformats.org/markup-compatibility/2006" xmlns:p14="http://schemas.microsoft.com/office/powerpoint/2010/main">
    <mc:Choice Requires="p14">
      <p:transition spd="slow" p14:dur="1200" advTm="8487">
        <p14:prism/>
      </p:transition>
    </mc:Choice>
    <mc:Fallback xmlns="">
      <p:transition spd="slow" advTm="84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1000"/>
                                        <p:tgtEl>
                                          <p:spTgt spid="8"/>
                                        </p:tgtEl>
                                      </p:cBhvr>
                                    </p:animEffect>
                                  </p:childTnLst>
                                </p:cTn>
                              </p:par>
                            </p:childTnLst>
                          </p:cTn>
                        </p:par>
                        <p:par>
                          <p:cTn id="28" fill="hold">
                            <p:stCondLst>
                              <p:cond delay="192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2420"/>
                            </p:stCondLst>
                            <p:childTnLst>
                              <p:par>
                                <p:cTn id="33" presetID="1"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56" presetClass="path" presetSubtype="0" accel="50000" decel="50000" fill="hold" grpId="1" nodeType="withEffect">
                                  <p:stCondLst>
                                    <p:cond delay="0"/>
                                  </p:stCondLst>
                                  <p:childTnLst>
                                    <p:animMotion origin="layout" path="M -4.2675E-6 8.14061E-7 L -4.2675E-6 0.31892 " pathEditMode="relative" rAng="0" ptsTypes="AA">
                                      <p:cBhvr>
                                        <p:cTn id="36" dur="500" spd="-100000" fill="hold"/>
                                        <p:tgtEl>
                                          <p:spTgt spid="9"/>
                                        </p:tgtEl>
                                        <p:attrNameLst>
                                          <p:attrName>ppt_x</p:attrName>
                                          <p:attrName>ppt_y</p:attrName>
                                        </p:attrNameLst>
                                      </p:cBhvr>
                                      <p:rCtr x="0" y="15934"/>
                                    </p:animMotion>
                                  </p:childTnLst>
                                </p:cTn>
                              </p:par>
                              <p:par>
                                <p:cTn id="37" presetID="1" presetClass="entr" presetSubtype="0" fill="hold" grpId="0" nodeType="withEffect">
                                  <p:stCondLst>
                                    <p:cond delay="100"/>
                                  </p:stCondLst>
                                  <p:childTnLst>
                                    <p:set>
                                      <p:cBhvr>
                                        <p:cTn id="38" dur="1" fill="hold">
                                          <p:stCondLst>
                                            <p:cond delay="0"/>
                                          </p:stCondLst>
                                        </p:cTn>
                                        <p:tgtEl>
                                          <p:spTgt spid="13"/>
                                        </p:tgtEl>
                                        <p:attrNameLst>
                                          <p:attrName>style.visibility</p:attrName>
                                        </p:attrNameLst>
                                      </p:cBhvr>
                                      <p:to>
                                        <p:strVal val="visible"/>
                                      </p:to>
                                    </p:set>
                                  </p:childTnLst>
                                </p:cTn>
                              </p:par>
                              <p:par>
                                <p:cTn id="39" presetID="56" presetClass="path" presetSubtype="0" accel="50000" decel="50000" fill="hold" grpId="1" nodeType="withEffect">
                                  <p:stCondLst>
                                    <p:cond delay="100"/>
                                  </p:stCondLst>
                                  <p:childTnLst>
                                    <p:animMotion origin="layout" path="M -4.56935E-6 -1.46161E-6 L -0.21988 0.08858 " pathEditMode="relative" rAng="0" ptsTypes="AA">
                                      <p:cBhvr>
                                        <p:cTn id="40" dur="500" spd="-100000" fill="hold"/>
                                        <p:tgtEl>
                                          <p:spTgt spid="13"/>
                                        </p:tgtEl>
                                        <p:attrNameLst>
                                          <p:attrName>ppt_x</p:attrName>
                                          <p:attrName>ppt_y</p:attrName>
                                        </p:attrNameLst>
                                      </p:cBhvr>
                                      <p:rCtr x="-10994" y="4417"/>
                                    </p:animMotion>
                                  </p:childTnLst>
                                </p:cTn>
                              </p:par>
                              <p:par>
                                <p:cTn id="41" presetID="1" presetClass="entr" presetSubtype="0" fill="hold" grpId="0" nodeType="withEffect">
                                  <p:stCondLst>
                                    <p:cond delay="200"/>
                                  </p:stCondLst>
                                  <p:childTnLst>
                                    <p:set>
                                      <p:cBhvr>
                                        <p:cTn id="42" dur="1" fill="hold">
                                          <p:stCondLst>
                                            <p:cond delay="0"/>
                                          </p:stCondLst>
                                        </p:cTn>
                                        <p:tgtEl>
                                          <p:spTgt spid="12"/>
                                        </p:tgtEl>
                                        <p:attrNameLst>
                                          <p:attrName>style.visibility</p:attrName>
                                        </p:attrNameLst>
                                      </p:cBhvr>
                                      <p:to>
                                        <p:strVal val="visible"/>
                                      </p:to>
                                    </p:set>
                                  </p:childTnLst>
                                </p:cTn>
                              </p:par>
                              <p:par>
                                <p:cTn id="43" presetID="56" presetClass="path" presetSubtype="0" accel="50000" decel="50000" fill="hold" grpId="1" nodeType="withEffect">
                                  <p:stCondLst>
                                    <p:cond delay="200"/>
                                  </p:stCondLst>
                                  <p:childTnLst>
                                    <p:animMotion origin="layout" path="M 4.24408E-6 4.15356E-6 L -0.13597 -0.26989 " pathEditMode="relative" rAng="0" ptsTypes="AA">
                                      <p:cBhvr>
                                        <p:cTn id="44" dur="500" spd="-100000" fill="hold"/>
                                        <p:tgtEl>
                                          <p:spTgt spid="12"/>
                                        </p:tgtEl>
                                        <p:attrNameLst>
                                          <p:attrName>ppt_x</p:attrName>
                                          <p:attrName>ppt_y</p:attrName>
                                        </p:attrNameLst>
                                      </p:cBhvr>
                                      <p:rCtr x="-6805" y="-13506"/>
                                    </p:animMotion>
                                  </p:childTnLst>
                                </p:cTn>
                              </p:par>
                              <p:par>
                                <p:cTn id="45" presetID="1" presetClass="entr" presetSubtype="0" fill="hold" grpId="0" nodeType="withEffect">
                                  <p:stCondLst>
                                    <p:cond delay="300"/>
                                  </p:stCondLst>
                                  <p:childTnLst>
                                    <p:set>
                                      <p:cBhvr>
                                        <p:cTn id="46" dur="1" fill="hold">
                                          <p:stCondLst>
                                            <p:cond delay="0"/>
                                          </p:stCondLst>
                                        </p:cTn>
                                        <p:tgtEl>
                                          <p:spTgt spid="11"/>
                                        </p:tgtEl>
                                        <p:attrNameLst>
                                          <p:attrName>style.visibility</p:attrName>
                                        </p:attrNameLst>
                                      </p:cBhvr>
                                      <p:to>
                                        <p:strVal val="visible"/>
                                      </p:to>
                                    </p:set>
                                  </p:childTnLst>
                                </p:cTn>
                              </p:par>
                              <p:par>
                                <p:cTn id="47" presetID="56" presetClass="path" presetSubtype="0" accel="50000" decel="50000" fill="hold" grpId="1" nodeType="withEffect">
                                  <p:stCondLst>
                                    <p:cond delay="300"/>
                                  </p:stCondLst>
                                  <p:childTnLst>
                                    <p:animMotion origin="layout" path="M -2.88577E-6 4.15356E-6 L 0.13583 -0.26989 " pathEditMode="relative" rAng="0" ptsTypes="AA">
                                      <p:cBhvr>
                                        <p:cTn id="48" dur="500" spd="-100000" fill="hold"/>
                                        <p:tgtEl>
                                          <p:spTgt spid="11"/>
                                        </p:tgtEl>
                                        <p:attrNameLst>
                                          <p:attrName>ppt_x</p:attrName>
                                          <p:attrName>ppt_y</p:attrName>
                                        </p:attrNameLst>
                                      </p:cBhvr>
                                      <p:rCtr x="6792" y="-13506"/>
                                    </p:animMotion>
                                  </p:childTnLst>
                                </p:cTn>
                              </p:par>
                              <p:par>
                                <p:cTn id="49" presetID="1" presetClass="entr" presetSubtype="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childTnLst>
                                </p:cTn>
                              </p:par>
                              <p:par>
                                <p:cTn id="51" presetID="56" presetClass="path" presetSubtype="0" accel="50000" decel="50000" fill="hold" grpId="1" nodeType="withEffect">
                                  <p:stCondLst>
                                    <p:cond delay="400"/>
                                  </p:stCondLst>
                                  <p:childTnLst>
                                    <p:animMotion origin="layout" path="M -3.96565E-6 -1.46161E-6 L 0.21988 0.08858 " pathEditMode="relative" rAng="0" ptsTypes="AA">
                                      <p:cBhvr>
                                        <p:cTn id="52" dur="500" spd="-100000" fill="hold"/>
                                        <p:tgtEl>
                                          <p:spTgt spid="10"/>
                                        </p:tgtEl>
                                        <p:attrNameLst>
                                          <p:attrName>ppt_x</p:attrName>
                                          <p:attrName>ppt_y</p:attrName>
                                        </p:attrNameLst>
                                      </p:cBhvr>
                                      <p:rCtr x="10994" y="4417"/>
                                    </p:animMotion>
                                  </p:childTnLst>
                                </p:cTn>
                              </p:par>
                            </p:childTnLst>
                          </p:cTn>
                        </p:par>
                        <p:par>
                          <p:cTn id="53" fill="hold">
                            <p:stCondLst>
                              <p:cond delay="3320"/>
                            </p:stCondLst>
                            <p:childTnLst>
                              <p:par>
                                <p:cTn id="54" presetID="31"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400" fill="hold"/>
                                        <p:tgtEl>
                                          <p:spTgt spid="22"/>
                                        </p:tgtEl>
                                        <p:attrNameLst>
                                          <p:attrName>ppt_w</p:attrName>
                                        </p:attrNameLst>
                                      </p:cBhvr>
                                      <p:tavLst>
                                        <p:tav tm="0">
                                          <p:val>
                                            <p:fltVal val="0"/>
                                          </p:val>
                                        </p:tav>
                                        <p:tav tm="100000">
                                          <p:val>
                                            <p:strVal val="#ppt_w"/>
                                          </p:val>
                                        </p:tav>
                                      </p:tavLst>
                                    </p:anim>
                                    <p:anim calcmode="lin" valueType="num">
                                      <p:cBhvr>
                                        <p:cTn id="57" dur="400" fill="hold"/>
                                        <p:tgtEl>
                                          <p:spTgt spid="22"/>
                                        </p:tgtEl>
                                        <p:attrNameLst>
                                          <p:attrName>ppt_h</p:attrName>
                                        </p:attrNameLst>
                                      </p:cBhvr>
                                      <p:tavLst>
                                        <p:tav tm="0">
                                          <p:val>
                                            <p:fltVal val="0"/>
                                          </p:val>
                                        </p:tav>
                                        <p:tav tm="100000">
                                          <p:val>
                                            <p:strVal val="#ppt_h"/>
                                          </p:val>
                                        </p:tav>
                                      </p:tavLst>
                                    </p:anim>
                                    <p:anim calcmode="lin" valueType="num">
                                      <p:cBhvr>
                                        <p:cTn id="58" dur="400" fill="hold"/>
                                        <p:tgtEl>
                                          <p:spTgt spid="22"/>
                                        </p:tgtEl>
                                        <p:attrNameLst>
                                          <p:attrName>style.rotation</p:attrName>
                                        </p:attrNameLst>
                                      </p:cBhvr>
                                      <p:tavLst>
                                        <p:tav tm="0">
                                          <p:val>
                                            <p:fltVal val="90"/>
                                          </p:val>
                                        </p:tav>
                                        <p:tav tm="100000">
                                          <p:val>
                                            <p:fltVal val="0"/>
                                          </p:val>
                                        </p:tav>
                                      </p:tavLst>
                                    </p:anim>
                                    <p:animEffect transition="in" filter="fade">
                                      <p:cBhvr>
                                        <p:cTn id="59" dur="400"/>
                                        <p:tgtEl>
                                          <p:spTgt spid="22"/>
                                        </p:tgtEl>
                                      </p:cBhvr>
                                    </p:animEffect>
                                  </p:childTnLst>
                                </p:cTn>
                              </p:par>
                            </p:childTnLst>
                          </p:cTn>
                        </p:par>
                        <p:par>
                          <p:cTn id="60" fill="hold">
                            <p:stCondLst>
                              <p:cond delay="372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4220"/>
                            </p:stCondLst>
                            <p:childTnLst>
                              <p:par>
                                <p:cTn id="65" presetID="31"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400" fill="hold"/>
                                        <p:tgtEl>
                                          <p:spTgt spid="23"/>
                                        </p:tgtEl>
                                        <p:attrNameLst>
                                          <p:attrName>ppt_w</p:attrName>
                                        </p:attrNameLst>
                                      </p:cBhvr>
                                      <p:tavLst>
                                        <p:tav tm="0">
                                          <p:val>
                                            <p:fltVal val="0"/>
                                          </p:val>
                                        </p:tav>
                                        <p:tav tm="100000">
                                          <p:val>
                                            <p:strVal val="#ppt_w"/>
                                          </p:val>
                                        </p:tav>
                                      </p:tavLst>
                                    </p:anim>
                                    <p:anim calcmode="lin" valueType="num">
                                      <p:cBhvr>
                                        <p:cTn id="68" dur="400" fill="hold"/>
                                        <p:tgtEl>
                                          <p:spTgt spid="23"/>
                                        </p:tgtEl>
                                        <p:attrNameLst>
                                          <p:attrName>ppt_h</p:attrName>
                                        </p:attrNameLst>
                                      </p:cBhvr>
                                      <p:tavLst>
                                        <p:tav tm="0">
                                          <p:val>
                                            <p:fltVal val="0"/>
                                          </p:val>
                                        </p:tav>
                                        <p:tav tm="100000">
                                          <p:val>
                                            <p:strVal val="#ppt_h"/>
                                          </p:val>
                                        </p:tav>
                                      </p:tavLst>
                                    </p:anim>
                                    <p:anim calcmode="lin" valueType="num">
                                      <p:cBhvr>
                                        <p:cTn id="69" dur="400" fill="hold"/>
                                        <p:tgtEl>
                                          <p:spTgt spid="23"/>
                                        </p:tgtEl>
                                        <p:attrNameLst>
                                          <p:attrName>style.rotation</p:attrName>
                                        </p:attrNameLst>
                                      </p:cBhvr>
                                      <p:tavLst>
                                        <p:tav tm="0">
                                          <p:val>
                                            <p:fltVal val="90"/>
                                          </p:val>
                                        </p:tav>
                                        <p:tav tm="100000">
                                          <p:val>
                                            <p:fltVal val="0"/>
                                          </p:val>
                                        </p:tav>
                                      </p:tavLst>
                                    </p:anim>
                                    <p:animEffect transition="in" filter="fade">
                                      <p:cBhvr>
                                        <p:cTn id="70" dur="400"/>
                                        <p:tgtEl>
                                          <p:spTgt spid="23"/>
                                        </p:tgtEl>
                                      </p:cBhvr>
                                    </p:animEffect>
                                  </p:childTnLst>
                                </p:cTn>
                              </p:par>
                            </p:childTnLst>
                          </p:cTn>
                        </p:par>
                        <p:par>
                          <p:cTn id="71" fill="hold">
                            <p:stCondLst>
                              <p:cond delay="4620"/>
                            </p:stCondLst>
                            <p:childTnLst>
                              <p:par>
                                <p:cTn id="72" presetID="22" presetClass="entr" presetSubtype="1"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up)">
                                      <p:cBhvr>
                                        <p:cTn id="74" dur="500"/>
                                        <p:tgtEl>
                                          <p:spTgt spid="17"/>
                                        </p:tgtEl>
                                      </p:cBhvr>
                                    </p:animEffect>
                                  </p:childTnLst>
                                </p:cTn>
                              </p:par>
                            </p:childTnLst>
                          </p:cTn>
                        </p:par>
                        <p:par>
                          <p:cTn id="75" fill="hold">
                            <p:stCondLst>
                              <p:cond delay="5120"/>
                            </p:stCondLst>
                            <p:childTnLst>
                              <p:par>
                                <p:cTn id="76" presetID="31"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400" fill="hold"/>
                                        <p:tgtEl>
                                          <p:spTgt spid="24"/>
                                        </p:tgtEl>
                                        <p:attrNameLst>
                                          <p:attrName>ppt_w</p:attrName>
                                        </p:attrNameLst>
                                      </p:cBhvr>
                                      <p:tavLst>
                                        <p:tav tm="0">
                                          <p:val>
                                            <p:fltVal val="0"/>
                                          </p:val>
                                        </p:tav>
                                        <p:tav tm="100000">
                                          <p:val>
                                            <p:strVal val="#ppt_w"/>
                                          </p:val>
                                        </p:tav>
                                      </p:tavLst>
                                    </p:anim>
                                    <p:anim calcmode="lin" valueType="num">
                                      <p:cBhvr>
                                        <p:cTn id="79" dur="400" fill="hold"/>
                                        <p:tgtEl>
                                          <p:spTgt spid="24"/>
                                        </p:tgtEl>
                                        <p:attrNameLst>
                                          <p:attrName>ppt_h</p:attrName>
                                        </p:attrNameLst>
                                      </p:cBhvr>
                                      <p:tavLst>
                                        <p:tav tm="0">
                                          <p:val>
                                            <p:fltVal val="0"/>
                                          </p:val>
                                        </p:tav>
                                        <p:tav tm="100000">
                                          <p:val>
                                            <p:strVal val="#ppt_h"/>
                                          </p:val>
                                        </p:tav>
                                      </p:tavLst>
                                    </p:anim>
                                    <p:anim calcmode="lin" valueType="num">
                                      <p:cBhvr>
                                        <p:cTn id="80" dur="400" fill="hold"/>
                                        <p:tgtEl>
                                          <p:spTgt spid="24"/>
                                        </p:tgtEl>
                                        <p:attrNameLst>
                                          <p:attrName>style.rotation</p:attrName>
                                        </p:attrNameLst>
                                      </p:cBhvr>
                                      <p:tavLst>
                                        <p:tav tm="0">
                                          <p:val>
                                            <p:fltVal val="90"/>
                                          </p:val>
                                        </p:tav>
                                        <p:tav tm="100000">
                                          <p:val>
                                            <p:fltVal val="0"/>
                                          </p:val>
                                        </p:tav>
                                      </p:tavLst>
                                    </p:anim>
                                    <p:animEffect transition="in" filter="fade">
                                      <p:cBhvr>
                                        <p:cTn id="81" dur="400"/>
                                        <p:tgtEl>
                                          <p:spTgt spid="24"/>
                                        </p:tgtEl>
                                      </p:cBhvr>
                                    </p:animEffect>
                                  </p:childTnLst>
                                </p:cTn>
                              </p:par>
                            </p:childTnLst>
                          </p:cTn>
                        </p:par>
                        <p:par>
                          <p:cTn id="82" fill="hold">
                            <p:stCondLst>
                              <p:cond delay="5520"/>
                            </p:stCondLst>
                            <p:childTnLst>
                              <p:par>
                                <p:cTn id="83" presetID="22" presetClass="entr" presetSubtype="2"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right)">
                                      <p:cBhvr>
                                        <p:cTn id="85" dur="500"/>
                                        <p:tgtEl>
                                          <p:spTgt spid="16"/>
                                        </p:tgtEl>
                                      </p:cBhvr>
                                    </p:animEffect>
                                  </p:childTnLst>
                                </p:cTn>
                              </p:par>
                            </p:childTnLst>
                          </p:cTn>
                        </p:par>
                        <p:par>
                          <p:cTn id="86" fill="hold">
                            <p:stCondLst>
                              <p:cond delay="6020"/>
                            </p:stCondLst>
                            <p:childTnLst>
                              <p:par>
                                <p:cTn id="87" presetID="31" presetClass="entr" presetSubtype="0"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400" fill="hold"/>
                                        <p:tgtEl>
                                          <p:spTgt spid="25"/>
                                        </p:tgtEl>
                                        <p:attrNameLst>
                                          <p:attrName>ppt_w</p:attrName>
                                        </p:attrNameLst>
                                      </p:cBhvr>
                                      <p:tavLst>
                                        <p:tav tm="0">
                                          <p:val>
                                            <p:fltVal val="0"/>
                                          </p:val>
                                        </p:tav>
                                        <p:tav tm="100000">
                                          <p:val>
                                            <p:strVal val="#ppt_w"/>
                                          </p:val>
                                        </p:tav>
                                      </p:tavLst>
                                    </p:anim>
                                    <p:anim calcmode="lin" valueType="num">
                                      <p:cBhvr>
                                        <p:cTn id="90" dur="400" fill="hold"/>
                                        <p:tgtEl>
                                          <p:spTgt spid="25"/>
                                        </p:tgtEl>
                                        <p:attrNameLst>
                                          <p:attrName>ppt_h</p:attrName>
                                        </p:attrNameLst>
                                      </p:cBhvr>
                                      <p:tavLst>
                                        <p:tav tm="0">
                                          <p:val>
                                            <p:fltVal val="0"/>
                                          </p:val>
                                        </p:tav>
                                        <p:tav tm="100000">
                                          <p:val>
                                            <p:strVal val="#ppt_h"/>
                                          </p:val>
                                        </p:tav>
                                      </p:tavLst>
                                    </p:anim>
                                    <p:anim calcmode="lin" valueType="num">
                                      <p:cBhvr>
                                        <p:cTn id="91" dur="400" fill="hold"/>
                                        <p:tgtEl>
                                          <p:spTgt spid="25"/>
                                        </p:tgtEl>
                                        <p:attrNameLst>
                                          <p:attrName>style.rotation</p:attrName>
                                        </p:attrNameLst>
                                      </p:cBhvr>
                                      <p:tavLst>
                                        <p:tav tm="0">
                                          <p:val>
                                            <p:fltVal val="90"/>
                                          </p:val>
                                        </p:tav>
                                        <p:tav tm="100000">
                                          <p:val>
                                            <p:fltVal val="0"/>
                                          </p:val>
                                        </p:tav>
                                      </p:tavLst>
                                    </p:anim>
                                    <p:animEffect transition="in" filter="fade">
                                      <p:cBhvr>
                                        <p:cTn id="92" dur="400"/>
                                        <p:tgtEl>
                                          <p:spTgt spid="25"/>
                                        </p:tgtEl>
                                      </p:cBhvr>
                                    </p:animEffect>
                                  </p:childTnLst>
                                </p:cTn>
                              </p:par>
                            </p:childTnLst>
                          </p:cTn>
                        </p:par>
                        <p:par>
                          <p:cTn id="93" fill="hold">
                            <p:stCondLst>
                              <p:cond delay="6420"/>
                            </p:stCondLst>
                            <p:childTnLst>
                              <p:par>
                                <p:cTn id="94" presetID="22" presetClass="entr" presetSubtype="4" fill="hold" grpId="0"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00"/>
                                        <p:tgtEl>
                                          <p:spTgt spid="15"/>
                                        </p:tgtEl>
                                      </p:cBhvr>
                                    </p:animEffect>
                                  </p:childTnLst>
                                </p:cTn>
                              </p:par>
                            </p:childTnLst>
                          </p:cTn>
                        </p:par>
                        <p:par>
                          <p:cTn id="97" fill="hold">
                            <p:stCondLst>
                              <p:cond delay="6920"/>
                            </p:stCondLst>
                            <p:childTnLst>
                              <p:par>
                                <p:cTn id="98" presetID="31" presetClass="entr" presetSubtype="0"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400" fill="hold"/>
                                        <p:tgtEl>
                                          <p:spTgt spid="26"/>
                                        </p:tgtEl>
                                        <p:attrNameLst>
                                          <p:attrName>ppt_w</p:attrName>
                                        </p:attrNameLst>
                                      </p:cBhvr>
                                      <p:tavLst>
                                        <p:tav tm="0">
                                          <p:val>
                                            <p:fltVal val="0"/>
                                          </p:val>
                                        </p:tav>
                                        <p:tav tm="100000">
                                          <p:val>
                                            <p:strVal val="#ppt_w"/>
                                          </p:val>
                                        </p:tav>
                                      </p:tavLst>
                                    </p:anim>
                                    <p:anim calcmode="lin" valueType="num">
                                      <p:cBhvr>
                                        <p:cTn id="101" dur="400" fill="hold"/>
                                        <p:tgtEl>
                                          <p:spTgt spid="26"/>
                                        </p:tgtEl>
                                        <p:attrNameLst>
                                          <p:attrName>ppt_h</p:attrName>
                                        </p:attrNameLst>
                                      </p:cBhvr>
                                      <p:tavLst>
                                        <p:tav tm="0">
                                          <p:val>
                                            <p:fltVal val="0"/>
                                          </p:val>
                                        </p:tav>
                                        <p:tav tm="100000">
                                          <p:val>
                                            <p:strVal val="#ppt_h"/>
                                          </p:val>
                                        </p:tav>
                                      </p:tavLst>
                                    </p:anim>
                                    <p:anim calcmode="lin" valueType="num">
                                      <p:cBhvr>
                                        <p:cTn id="102" dur="400" fill="hold"/>
                                        <p:tgtEl>
                                          <p:spTgt spid="26"/>
                                        </p:tgtEl>
                                        <p:attrNameLst>
                                          <p:attrName>style.rotation</p:attrName>
                                        </p:attrNameLst>
                                      </p:cBhvr>
                                      <p:tavLst>
                                        <p:tav tm="0">
                                          <p:val>
                                            <p:fltVal val="90"/>
                                          </p:val>
                                        </p:tav>
                                        <p:tav tm="100000">
                                          <p:val>
                                            <p:fltVal val="0"/>
                                          </p:val>
                                        </p:tav>
                                      </p:tavLst>
                                    </p:anim>
                                    <p:animEffect transition="in" filter="fade">
                                      <p:cBhvr>
                                        <p:cTn id="103" dur="400"/>
                                        <p:tgtEl>
                                          <p:spTgt spid="26"/>
                                        </p:tgtEl>
                                      </p:cBhvr>
                                    </p:animEffect>
                                  </p:childTnLst>
                                </p:cTn>
                              </p:par>
                            </p:childTnLst>
                          </p:cTn>
                        </p:par>
                        <p:par>
                          <p:cTn id="104" fill="hold">
                            <p:stCondLst>
                              <p:cond delay="7320"/>
                            </p:stCondLst>
                            <p:childTnLst>
                              <p:par>
                                <p:cTn id="105" presetID="22" presetClass="entr" presetSubtype="4"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wipe(down)">
                                      <p:cBhvr>
                                        <p:cTn id="10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5" grpId="0" animBg="1"/>
      <p:bldP spid="16" grpId="0" animBg="1"/>
      <p:bldP spid="17" grpId="0" animBg="1"/>
      <p:bldP spid="18" grpId="0" animBg="1"/>
      <p:bldP spid="22" grpId="0"/>
      <p:bldP spid="23" grpId="0"/>
      <p:bldP spid="24" grpId="0"/>
      <p:bldP spid="25" grpId="0"/>
      <p:bldP spid="26" grpId="0"/>
      <p:bldP spid="8" grpId="0"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服务优势</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Freeform 20"/>
          <p:cNvSpPr>
            <a:spLocks/>
          </p:cNvSpPr>
          <p:nvPr/>
        </p:nvSpPr>
        <p:spPr bwMode="auto">
          <a:xfrm>
            <a:off x="2709868" y="3271725"/>
            <a:ext cx="2711462" cy="874614"/>
          </a:xfrm>
          <a:custGeom>
            <a:avLst/>
            <a:gdLst>
              <a:gd name="T0" fmla="*/ 1783 w 3565"/>
              <a:gd name="T1" fmla="*/ 0 h 1137"/>
              <a:gd name="T2" fmla="*/ 2674 w 3565"/>
              <a:gd name="T3" fmla="*/ 568 h 1137"/>
              <a:gd name="T4" fmla="*/ 3565 w 3565"/>
              <a:gd name="T5" fmla="*/ 1137 h 1137"/>
              <a:gd name="T6" fmla="*/ 1783 w 3565"/>
              <a:gd name="T7" fmla="*/ 1137 h 1137"/>
              <a:gd name="T8" fmla="*/ 0 w 3565"/>
              <a:gd name="T9" fmla="*/ 1137 h 1137"/>
              <a:gd name="T10" fmla="*/ 891 w 3565"/>
              <a:gd name="T11" fmla="*/ 568 h 1137"/>
              <a:gd name="T12" fmla="*/ 1783 w 3565"/>
              <a:gd name="T13" fmla="*/ 0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0"/>
                </a:moveTo>
                <a:lnTo>
                  <a:pt x="2674" y="568"/>
                </a:lnTo>
                <a:lnTo>
                  <a:pt x="3565" y="1137"/>
                </a:lnTo>
                <a:lnTo>
                  <a:pt x="1783" y="1137"/>
                </a:lnTo>
                <a:lnTo>
                  <a:pt x="0" y="1137"/>
                </a:lnTo>
                <a:lnTo>
                  <a:pt x="891" y="568"/>
                </a:lnTo>
                <a:lnTo>
                  <a:pt x="178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1"/>
          <p:cNvSpPr>
            <a:spLocks/>
          </p:cNvSpPr>
          <p:nvPr/>
        </p:nvSpPr>
        <p:spPr bwMode="auto">
          <a:xfrm>
            <a:off x="8131198" y="3271725"/>
            <a:ext cx="2709869" cy="874614"/>
          </a:xfrm>
          <a:custGeom>
            <a:avLst/>
            <a:gdLst>
              <a:gd name="T0" fmla="*/ 1783 w 3565"/>
              <a:gd name="T1" fmla="*/ 0 h 1137"/>
              <a:gd name="T2" fmla="*/ 2674 w 3565"/>
              <a:gd name="T3" fmla="*/ 568 h 1137"/>
              <a:gd name="T4" fmla="*/ 3565 w 3565"/>
              <a:gd name="T5" fmla="*/ 1137 h 1137"/>
              <a:gd name="T6" fmla="*/ 1783 w 3565"/>
              <a:gd name="T7" fmla="*/ 1137 h 1137"/>
              <a:gd name="T8" fmla="*/ 0 w 3565"/>
              <a:gd name="T9" fmla="*/ 1137 h 1137"/>
              <a:gd name="T10" fmla="*/ 891 w 3565"/>
              <a:gd name="T11" fmla="*/ 568 h 1137"/>
              <a:gd name="T12" fmla="*/ 1783 w 3565"/>
              <a:gd name="T13" fmla="*/ 0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0"/>
                </a:moveTo>
                <a:lnTo>
                  <a:pt x="2674" y="568"/>
                </a:lnTo>
                <a:lnTo>
                  <a:pt x="3565" y="1137"/>
                </a:lnTo>
                <a:lnTo>
                  <a:pt x="1783" y="1137"/>
                </a:lnTo>
                <a:lnTo>
                  <a:pt x="0" y="1137"/>
                </a:lnTo>
                <a:lnTo>
                  <a:pt x="891" y="568"/>
                </a:lnTo>
                <a:lnTo>
                  <a:pt x="1783"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22"/>
          <p:cNvSpPr>
            <a:spLocks/>
          </p:cNvSpPr>
          <p:nvPr/>
        </p:nvSpPr>
        <p:spPr bwMode="auto">
          <a:xfrm>
            <a:off x="-1" y="3271725"/>
            <a:ext cx="2709869" cy="874614"/>
          </a:xfrm>
          <a:custGeom>
            <a:avLst/>
            <a:gdLst>
              <a:gd name="T0" fmla="*/ 1783 w 3565"/>
              <a:gd name="T1" fmla="*/ 0 h 1137"/>
              <a:gd name="T2" fmla="*/ 2674 w 3565"/>
              <a:gd name="T3" fmla="*/ 568 h 1137"/>
              <a:gd name="T4" fmla="*/ 3565 w 3565"/>
              <a:gd name="T5" fmla="*/ 1137 h 1137"/>
              <a:gd name="T6" fmla="*/ 1783 w 3565"/>
              <a:gd name="T7" fmla="*/ 1137 h 1137"/>
              <a:gd name="T8" fmla="*/ 0 w 3565"/>
              <a:gd name="T9" fmla="*/ 1137 h 1137"/>
              <a:gd name="T10" fmla="*/ 891 w 3565"/>
              <a:gd name="T11" fmla="*/ 568 h 1137"/>
              <a:gd name="T12" fmla="*/ 1783 w 3565"/>
              <a:gd name="T13" fmla="*/ 0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0"/>
                </a:moveTo>
                <a:lnTo>
                  <a:pt x="2674" y="568"/>
                </a:lnTo>
                <a:lnTo>
                  <a:pt x="3565" y="1137"/>
                </a:lnTo>
                <a:lnTo>
                  <a:pt x="1783" y="1137"/>
                </a:lnTo>
                <a:lnTo>
                  <a:pt x="0" y="1137"/>
                </a:lnTo>
                <a:lnTo>
                  <a:pt x="891" y="568"/>
                </a:lnTo>
                <a:lnTo>
                  <a:pt x="1783"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23"/>
          <p:cNvSpPr>
            <a:spLocks/>
          </p:cNvSpPr>
          <p:nvPr/>
        </p:nvSpPr>
        <p:spPr bwMode="auto">
          <a:xfrm>
            <a:off x="5421330" y="3271725"/>
            <a:ext cx="2709869" cy="874614"/>
          </a:xfrm>
          <a:custGeom>
            <a:avLst/>
            <a:gdLst>
              <a:gd name="T0" fmla="*/ 1783 w 3565"/>
              <a:gd name="T1" fmla="*/ 0 h 1137"/>
              <a:gd name="T2" fmla="*/ 2674 w 3565"/>
              <a:gd name="T3" fmla="*/ 568 h 1137"/>
              <a:gd name="T4" fmla="*/ 3565 w 3565"/>
              <a:gd name="T5" fmla="*/ 1137 h 1137"/>
              <a:gd name="T6" fmla="*/ 1783 w 3565"/>
              <a:gd name="T7" fmla="*/ 1137 h 1137"/>
              <a:gd name="T8" fmla="*/ 0 w 3565"/>
              <a:gd name="T9" fmla="*/ 1137 h 1137"/>
              <a:gd name="T10" fmla="*/ 891 w 3565"/>
              <a:gd name="T11" fmla="*/ 568 h 1137"/>
              <a:gd name="T12" fmla="*/ 1783 w 3565"/>
              <a:gd name="T13" fmla="*/ 0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0"/>
                </a:moveTo>
                <a:lnTo>
                  <a:pt x="2674" y="568"/>
                </a:lnTo>
                <a:lnTo>
                  <a:pt x="3565" y="1137"/>
                </a:lnTo>
                <a:lnTo>
                  <a:pt x="1783" y="1137"/>
                </a:lnTo>
                <a:lnTo>
                  <a:pt x="0" y="1137"/>
                </a:lnTo>
                <a:lnTo>
                  <a:pt x="891" y="568"/>
                </a:lnTo>
                <a:lnTo>
                  <a:pt x="1783"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24"/>
          <p:cNvSpPr>
            <a:spLocks/>
          </p:cNvSpPr>
          <p:nvPr/>
        </p:nvSpPr>
        <p:spPr bwMode="auto">
          <a:xfrm>
            <a:off x="1355730" y="3209593"/>
            <a:ext cx="2709869" cy="874614"/>
          </a:xfrm>
          <a:custGeom>
            <a:avLst/>
            <a:gdLst>
              <a:gd name="T0" fmla="*/ 1783 w 3565"/>
              <a:gd name="T1" fmla="*/ 1137 h 1137"/>
              <a:gd name="T2" fmla="*/ 2674 w 3565"/>
              <a:gd name="T3" fmla="*/ 569 h 1137"/>
              <a:gd name="T4" fmla="*/ 3565 w 3565"/>
              <a:gd name="T5" fmla="*/ 0 h 1137"/>
              <a:gd name="T6" fmla="*/ 1783 w 3565"/>
              <a:gd name="T7" fmla="*/ 0 h 1137"/>
              <a:gd name="T8" fmla="*/ 0 w 3565"/>
              <a:gd name="T9" fmla="*/ 0 h 1137"/>
              <a:gd name="T10" fmla="*/ 891 w 3565"/>
              <a:gd name="T11" fmla="*/ 569 h 1137"/>
              <a:gd name="T12" fmla="*/ 1783 w 3565"/>
              <a:gd name="T13" fmla="*/ 1137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1137"/>
                </a:moveTo>
                <a:lnTo>
                  <a:pt x="2674" y="569"/>
                </a:lnTo>
                <a:lnTo>
                  <a:pt x="3565" y="0"/>
                </a:lnTo>
                <a:lnTo>
                  <a:pt x="1783" y="0"/>
                </a:lnTo>
                <a:lnTo>
                  <a:pt x="0" y="0"/>
                </a:lnTo>
                <a:lnTo>
                  <a:pt x="891" y="569"/>
                </a:lnTo>
                <a:lnTo>
                  <a:pt x="1783" y="1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25"/>
          <p:cNvSpPr>
            <a:spLocks/>
          </p:cNvSpPr>
          <p:nvPr/>
        </p:nvSpPr>
        <p:spPr bwMode="auto">
          <a:xfrm>
            <a:off x="6777061" y="3209593"/>
            <a:ext cx="2709869" cy="874614"/>
          </a:xfrm>
          <a:custGeom>
            <a:avLst/>
            <a:gdLst>
              <a:gd name="T0" fmla="*/ 1783 w 3565"/>
              <a:gd name="T1" fmla="*/ 1137 h 1137"/>
              <a:gd name="T2" fmla="*/ 2674 w 3565"/>
              <a:gd name="T3" fmla="*/ 569 h 1137"/>
              <a:gd name="T4" fmla="*/ 3565 w 3565"/>
              <a:gd name="T5" fmla="*/ 0 h 1137"/>
              <a:gd name="T6" fmla="*/ 1783 w 3565"/>
              <a:gd name="T7" fmla="*/ 0 h 1137"/>
              <a:gd name="T8" fmla="*/ 0 w 3565"/>
              <a:gd name="T9" fmla="*/ 0 h 1137"/>
              <a:gd name="T10" fmla="*/ 891 w 3565"/>
              <a:gd name="T11" fmla="*/ 569 h 1137"/>
              <a:gd name="T12" fmla="*/ 1783 w 3565"/>
              <a:gd name="T13" fmla="*/ 1137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1137"/>
                </a:moveTo>
                <a:lnTo>
                  <a:pt x="2674" y="569"/>
                </a:lnTo>
                <a:lnTo>
                  <a:pt x="3565" y="0"/>
                </a:lnTo>
                <a:lnTo>
                  <a:pt x="1783" y="0"/>
                </a:lnTo>
                <a:lnTo>
                  <a:pt x="0" y="0"/>
                </a:lnTo>
                <a:lnTo>
                  <a:pt x="891" y="569"/>
                </a:lnTo>
                <a:lnTo>
                  <a:pt x="1783" y="113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26"/>
          <p:cNvSpPr>
            <a:spLocks/>
          </p:cNvSpPr>
          <p:nvPr/>
        </p:nvSpPr>
        <p:spPr bwMode="auto">
          <a:xfrm>
            <a:off x="4065599" y="3209593"/>
            <a:ext cx="2711462" cy="874614"/>
          </a:xfrm>
          <a:custGeom>
            <a:avLst/>
            <a:gdLst>
              <a:gd name="T0" fmla="*/ 1783 w 3565"/>
              <a:gd name="T1" fmla="*/ 1137 h 1137"/>
              <a:gd name="T2" fmla="*/ 2674 w 3565"/>
              <a:gd name="T3" fmla="*/ 569 h 1137"/>
              <a:gd name="T4" fmla="*/ 3565 w 3565"/>
              <a:gd name="T5" fmla="*/ 0 h 1137"/>
              <a:gd name="T6" fmla="*/ 1783 w 3565"/>
              <a:gd name="T7" fmla="*/ 0 h 1137"/>
              <a:gd name="T8" fmla="*/ 0 w 3565"/>
              <a:gd name="T9" fmla="*/ 0 h 1137"/>
              <a:gd name="T10" fmla="*/ 891 w 3565"/>
              <a:gd name="T11" fmla="*/ 569 h 1137"/>
              <a:gd name="T12" fmla="*/ 1783 w 3565"/>
              <a:gd name="T13" fmla="*/ 1137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1137"/>
                </a:moveTo>
                <a:lnTo>
                  <a:pt x="2674" y="569"/>
                </a:lnTo>
                <a:lnTo>
                  <a:pt x="3565" y="0"/>
                </a:lnTo>
                <a:lnTo>
                  <a:pt x="1783" y="0"/>
                </a:lnTo>
                <a:lnTo>
                  <a:pt x="0" y="0"/>
                </a:lnTo>
                <a:lnTo>
                  <a:pt x="891" y="569"/>
                </a:lnTo>
                <a:lnTo>
                  <a:pt x="1783" y="11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7"/>
          <p:cNvSpPr>
            <a:spLocks/>
          </p:cNvSpPr>
          <p:nvPr/>
        </p:nvSpPr>
        <p:spPr bwMode="auto">
          <a:xfrm>
            <a:off x="9486930" y="3209593"/>
            <a:ext cx="2709869" cy="874614"/>
          </a:xfrm>
          <a:custGeom>
            <a:avLst/>
            <a:gdLst>
              <a:gd name="T0" fmla="*/ 1783 w 3565"/>
              <a:gd name="T1" fmla="*/ 1137 h 1137"/>
              <a:gd name="T2" fmla="*/ 2674 w 3565"/>
              <a:gd name="T3" fmla="*/ 569 h 1137"/>
              <a:gd name="T4" fmla="*/ 3565 w 3565"/>
              <a:gd name="T5" fmla="*/ 0 h 1137"/>
              <a:gd name="T6" fmla="*/ 1783 w 3565"/>
              <a:gd name="T7" fmla="*/ 0 h 1137"/>
              <a:gd name="T8" fmla="*/ 0 w 3565"/>
              <a:gd name="T9" fmla="*/ 0 h 1137"/>
              <a:gd name="T10" fmla="*/ 891 w 3565"/>
              <a:gd name="T11" fmla="*/ 569 h 1137"/>
              <a:gd name="T12" fmla="*/ 1783 w 3565"/>
              <a:gd name="T13" fmla="*/ 1137 h 1137"/>
            </a:gdLst>
            <a:ahLst/>
            <a:cxnLst>
              <a:cxn ang="0">
                <a:pos x="T0" y="T1"/>
              </a:cxn>
              <a:cxn ang="0">
                <a:pos x="T2" y="T3"/>
              </a:cxn>
              <a:cxn ang="0">
                <a:pos x="T4" y="T5"/>
              </a:cxn>
              <a:cxn ang="0">
                <a:pos x="T6" y="T7"/>
              </a:cxn>
              <a:cxn ang="0">
                <a:pos x="T8" y="T9"/>
              </a:cxn>
              <a:cxn ang="0">
                <a:pos x="T10" y="T11"/>
              </a:cxn>
              <a:cxn ang="0">
                <a:pos x="T12" y="T13"/>
              </a:cxn>
            </a:cxnLst>
            <a:rect l="0" t="0" r="r" b="b"/>
            <a:pathLst>
              <a:path w="3565" h="1137">
                <a:moveTo>
                  <a:pt x="1783" y="1137"/>
                </a:moveTo>
                <a:lnTo>
                  <a:pt x="2674" y="569"/>
                </a:lnTo>
                <a:lnTo>
                  <a:pt x="3565" y="0"/>
                </a:lnTo>
                <a:lnTo>
                  <a:pt x="1783" y="0"/>
                </a:lnTo>
                <a:lnTo>
                  <a:pt x="0" y="0"/>
                </a:lnTo>
                <a:lnTo>
                  <a:pt x="891" y="569"/>
                </a:lnTo>
                <a:lnTo>
                  <a:pt x="1783" y="1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8"/>
          <p:cNvSpPr>
            <a:spLocks/>
          </p:cNvSpPr>
          <p:nvPr/>
        </p:nvSpPr>
        <p:spPr bwMode="auto">
          <a:xfrm>
            <a:off x="10841068" y="3271725"/>
            <a:ext cx="1355731" cy="874614"/>
          </a:xfrm>
          <a:custGeom>
            <a:avLst/>
            <a:gdLst>
              <a:gd name="T0" fmla="*/ 1783 w 1783"/>
              <a:gd name="T1" fmla="*/ 1137 h 1137"/>
              <a:gd name="T2" fmla="*/ 0 w 1783"/>
              <a:gd name="T3" fmla="*/ 1137 h 1137"/>
              <a:gd name="T4" fmla="*/ 891 w 1783"/>
              <a:gd name="T5" fmla="*/ 568 h 1137"/>
              <a:gd name="T6" fmla="*/ 1783 w 1783"/>
              <a:gd name="T7" fmla="*/ 0 h 1137"/>
              <a:gd name="T8" fmla="*/ 1783 w 1783"/>
              <a:gd name="T9" fmla="*/ 1137 h 1137"/>
            </a:gdLst>
            <a:ahLst/>
            <a:cxnLst>
              <a:cxn ang="0">
                <a:pos x="T0" y="T1"/>
              </a:cxn>
              <a:cxn ang="0">
                <a:pos x="T2" y="T3"/>
              </a:cxn>
              <a:cxn ang="0">
                <a:pos x="T4" y="T5"/>
              </a:cxn>
              <a:cxn ang="0">
                <a:pos x="T6" y="T7"/>
              </a:cxn>
              <a:cxn ang="0">
                <a:pos x="T8" y="T9"/>
              </a:cxn>
            </a:cxnLst>
            <a:rect l="0" t="0" r="r" b="b"/>
            <a:pathLst>
              <a:path w="1783" h="1137">
                <a:moveTo>
                  <a:pt x="1783" y="1137"/>
                </a:moveTo>
                <a:lnTo>
                  <a:pt x="0" y="1137"/>
                </a:lnTo>
                <a:lnTo>
                  <a:pt x="891" y="568"/>
                </a:lnTo>
                <a:lnTo>
                  <a:pt x="1783" y="0"/>
                </a:lnTo>
                <a:lnTo>
                  <a:pt x="1783" y="113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35"/>
          <p:cNvSpPr>
            <a:spLocks/>
          </p:cNvSpPr>
          <p:nvPr/>
        </p:nvSpPr>
        <p:spPr bwMode="auto">
          <a:xfrm>
            <a:off x="-1" y="3209593"/>
            <a:ext cx="1355731" cy="874614"/>
          </a:xfrm>
          <a:custGeom>
            <a:avLst/>
            <a:gdLst>
              <a:gd name="T0" fmla="*/ 0 w 1783"/>
              <a:gd name="T1" fmla="*/ 1137 h 1137"/>
              <a:gd name="T2" fmla="*/ 892 w 1783"/>
              <a:gd name="T3" fmla="*/ 569 h 1137"/>
              <a:gd name="T4" fmla="*/ 1783 w 1783"/>
              <a:gd name="T5" fmla="*/ 0 h 1137"/>
              <a:gd name="T6" fmla="*/ 0 w 1783"/>
              <a:gd name="T7" fmla="*/ 0 h 1137"/>
              <a:gd name="T8" fmla="*/ 0 w 1783"/>
              <a:gd name="T9" fmla="*/ 1137 h 1137"/>
            </a:gdLst>
            <a:ahLst/>
            <a:cxnLst>
              <a:cxn ang="0">
                <a:pos x="T0" y="T1"/>
              </a:cxn>
              <a:cxn ang="0">
                <a:pos x="T2" y="T3"/>
              </a:cxn>
              <a:cxn ang="0">
                <a:pos x="T4" y="T5"/>
              </a:cxn>
              <a:cxn ang="0">
                <a:pos x="T6" y="T7"/>
              </a:cxn>
              <a:cxn ang="0">
                <a:pos x="T8" y="T9"/>
              </a:cxn>
            </a:cxnLst>
            <a:rect l="0" t="0" r="r" b="b"/>
            <a:pathLst>
              <a:path w="1783" h="1137">
                <a:moveTo>
                  <a:pt x="0" y="1137"/>
                </a:moveTo>
                <a:lnTo>
                  <a:pt x="892" y="569"/>
                </a:lnTo>
                <a:lnTo>
                  <a:pt x="1783" y="0"/>
                </a:lnTo>
                <a:lnTo>
                  <a:pt x="0" y="0"/>
                </a:lnTo>
                <a:lnTo>
                  <a:pt x="0" y="113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Rectangle 36"/>
          <p:cNvSpPr>
            <a:spLocks noChangeArrowheads="1"/>
          </p:cNvSpPr>
          <p:nvPr/>
        </p:nvSpPr>
        <p:spPr bwMode="auto">
          <a:xfrm>
            <a:off x="3597226" y="3773552"/>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STEP 3</a:t>
            </a:r>
            <a:endParaRPr kumimoji="0" lang="zh-CN" sz="2200" b="0" i="0" u="none" strike="noStrike" cap="none" normalizeH="0" baseline="0" dirty="0" smtClean="0">
              <a:ln>
                <a:noFill/>
              </a:ln>
              <a:solidFill>
                <a:schemeClr val="accent2"/>
              </a:solidFill>
              <a:effectLst/>
              <a:latin typeface="+mn-ea"/>
              <a:ea typeface="+mn-ea"/>
            </a:endParaRPr>
          </a:p>
        </p:txBody>
      </p:sp>
      <p:sp>
        <p:nvSpPr>
          <p:cNvPr id="19" name="Rectangle 37"/>
          <p:cNvSpPr>
            <a:spLocks noChangeArrowheads="1"/>
          </p:cNvSpPr>
          <p:nvPr/>
        </p:nvSpPr>
        <p:spPr bwMode="auto">
          <a:xfrm>
            <a:off x="4862150" y="3333855"/>
            <a:ext cx="9030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SETP 4</a:t>
            </a:r>
            <a:endParaRPr kumimoji="0" lang="zh-CN" sz="2200" b="0" i="0" u="none" strike="noStrike" cap="none" normalizeH="0" baseline="0" dirty="0" smtClean="0">
              <a:ln>
                <a:noFill/>
              </a:ln>
              <a:solidFill>
                <a:schemeClr val="accent2"/>
              </a:solidFill>
              <a:effectLst/>
              <a:latin typeface="+mn-ea"/>
              <a:ea typeface="+mn-ea"/>
            </a:endParaRPr>
          </a:p>
        </p:txBody>
      </p:sp>
      <p:sp>
        <p:nvSpPr>
          <p:cNvPr id="20" name="Rectangle 38"/>
          <p:cNvSpPr>
            <a:spLocks noChangeArrowheads="1"/>
          </p:cNvSpPr>
          <p:nvPr/>
        </p:nvSpPr>
        <p:spPr bwMode="auto">
          <a:xfrm>
            <a:off x="6246558" y="3773552"/>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STEP 5</a:t>
            </a:r>
            <a:endParaRPr kumimoji="0" lang="zh-CN" sz="2200" b="0" i="0" u="none" strike="noStrike" cap="none" normalizeH="0" baseline="0" dirty="0" smtClean="0">
              <a:ln>
                <a:noFill/>
              </a:ln>
              <a:solidFill>
                <a:schemeClr val="accent2"/>
              </a:solidFill>
              <a:effectLst/>
              <a:latin typeface="+mn-ea"/>
              <a:ea typeface="+mn-ea"/>
            </a:endParaRPr>
          </a:p>
        </p:txBody>
      </p:sp>
      <p:sp>
        <p:nvSpPr>
          <p:cNvPr id="21" name="Rectangle 39"/>
          <p:cNvSpPr>
            <a:spLocks noChangeArrowheads="1"/>
          </p:cNvSpPr>
          <p:nvPr/>
        </p:nvSpPr>
        <p:spPr bwMode="auto">
          <a:xfrm>
            <a:off x="7669198" y="3333855"/>
            <a:ext cx="9030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SETP 6</a:t>
            </a:r>
            <a:endParaRPr kumimoji="0" lang="zh-CN" sz="2200" b="0" i="0" u="none" strike="noStrike" cap="none" normalizeH="0" baseline="0" dirty="0" smtClean="0">
              <a:ln>
                <a:noFill/>
              </a:ln>
              <a:solidFill>
                <a:schemeClr val="accent2"/>
              </a:solidFill>
              <a:effectLst/>
              <a:latin typeface="+mn-ea"/>
              <a:ea typeface="+mn-ea"/>
            </a:endParaRPr>
          </a:p>
        </p:txBody>
      </p:sp>
      <p:sp>
        <p:nvSpPr>
          <p:cNvPr id="22" name="Rectangle 40"/>
          <p:cNvSpPr>
            <a:spLocks noChangeArrowheads="1"/>
          </p:cNvSpPr>
          <p:nvPr/>
        </p:nvSpPr>
        <p:spPr bwMode="auto">
          <a:xfrm>
            <a:off x="9053606" y="3773552"/>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STEP</a:t>
            </a:r>
            <a:r>
              <a:rPr kumimoji="0" lang="en-US" altLang="zh-CN" sz="2200" b="0" i="0" u="none" strike="noStrike" cap="none" normalizeH="0" dirty="0" smtClean="0">
                <a:ln>
                  <a:noFill/>
                </a:ln>
                <a:solidFill>
                  <a:schemeClr val="accent2"/>
                </a:solidFill>
                <a:effectLst/>
                <a:latin typeface="+mn-ea"/>
                <a:ea typeface="+mn-ea"/>
              </a:rPr>
              <a:t> 7</a:t>
            </a:r>
            <a:endParaRPr kumimoji="0" lang="zh-CN" sz="2200" b="0" i="0" u="none" strike="noStrike" cap="none" normalizeH="0" baseline="0" dirty="0" smtClean="0">
              <a:ln>
                <a:noFill/>
              </a:ln>
              <a:solidFill>
                <a:schemeClr val="accent2"/>
              </a:solidFill>
              <a:effectLst/>
              <a:latin typeface="+mn-ea"/>
              <a:ea typeface="+mn-ea"/>
            </a:endParaRPr>
          </a:p>
        </p:txBody>
      </p:sp>
      <p:sp>
        <p:nvSpPr>
          <p:cNvPr id="23" name="Rectangle 41"/>
          <p:cNvSpPr>
            <a:spLocks noChangeArrowheads="1"/>
          </p:cNvSpPr>
          <p:nvPr/>
        </p:nvSpPr>
        <p:spPr bwMode="auto">
          <a:xfrm>
            <a:off x="10509304" y="3333855"/>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r>
              <a:rPr lang="en-US" altLang="zh-CN" sz="2200" dirty="0">
                <a:solidFill>
                  <a:schemeClr val="accent2"/>
                </a:solidFill>
                <a:latin typeface="+mn-ea"/>
              </a:rPr>
              <a:t>STEP </a:t>
            </a:r>
            <a:r>
              <a:rPr lang="en-US" altLang="zh-CN" sz="2200" dirty="0" smtClean="0">
                <a:solidFill>
                  <a:schemeClr val="accent2"/>
                </a:solidFill>
                <a:latin typeface="+mn-ea"/>
              </a:rPr>
              <a:t>8</a:t>
            </a:r>
            <a:endParaRPr lang="zh-CN" altLang="zh-CN" sz="2200" dirty="0">
              <a:solidFill>
                <a:schemeClr val="accent2"/>
              </a:solidFill>
              <a:latin typeface="+mn-ea"/>
            </a:endParaRPr>
          </a:p>
        </p:txBody>
      </p:sp>
      <p:sp>
        <p:nvSpPr>
          <p:cNvPr id="24" name="Line 42"/>
          <p:cNvSpPr>
            <a:spLocks noChangeShapeType="1"/>
          </p:cNvSpPr>
          <p:nvPr/>
        </p:nvSpPr>
        <p:spPr bwMode="auto">
          <a:xfrm>
            <a:off x="1307937" y="4152710"/>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43"/>
          <p:cNvSpPr>
            <a:spLocks noChangeShapeType="1"/>
          </p:cNvSpPr>
          <p:nvPr/>
        </p:nvSpPr>
        <p:spPr bwMode="auto">
          <a:xfrm>
            <a:off x="4134103" y="4152710"/>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44"/>
          <p:cNvSpPr>
            <a:spLocks noChangeShapeType="1"/>
          </p:cNvSpPr>
          <p:nvPr/>
        </p:nvSpPr>
        <p:spPr bwMode="auto">
          <a:xfrm>
            <a:off x="6772282" y="4152710"/>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45"/>
          <p:cNvSpPr>
            <a:spLocks noChangeShapeType="1"/>
          </p:cNvSpPr>
          <p:nvPr/>
        </p:nvSpPr>
        <p:spPr bwMode="auto">
          <a:xfrm>
            <a:off x="9598447" y="4152710"/>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46"/>
          <p:cNvSpPr>
            <a:spLocks noChangeShapeType="1"/>
          </p:cNvSpPr>
          <p:nvPr/>
        </p:nvSpPr>
        <p:spPr bwMode="auto">
          <a:xfrm>
            <a:off x="2671634" y="2852738"/>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47"/>
          <p:cNvSpPr>
            <a:spLocks noChangeShapeType="1"/>
          </p:cNvSpPr>
          <p:nvPr/>
        </p:nvSpPr>
        <p:spPr bwMode="auto">
          <a:xfrm>
            <a:off x="5496205" y="2852738"/>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48"/>
          <p:cNvSpPr>
            <a:spLocks noChangeShapeType="1"/>
          </p:cNvSpPr>
          <p:nvPr/>
        </p:nvSpPr>
        <p:spPr bwMode="auto">
          <a:xfrm>
            <a:off x="8135978" y="2852738"/>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49"/>
          <p:cNvSpPr>
            <a:spLocks noChangeShapeType="1"/>
          </p:cNvSpPr>
          <p:nvPr/>
        </p:nvSpPr>
        <p:spPr bwMode="auto">
          <a:xfrm>
            <a:off x="10960550" y="2852738"/>
            <a:ext cx="0" cy="324993"/>
          </a:xfrm>
          <a:prstGeom prst="line">
            <a:avLst/>
          </a:prstGeom>
          <a:noFill/>
          <a:ln w="12700" cap="flat">
            <a:solidFill>
              <a:schemeClr val="accent1"/>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37"/>
          <p:cNvSpPr>
            <a:spLocks noChangeArrowheads="1"/>
          </p:cNvSpPr>
          <p:nvPr/>
        </p:nvSpPr>
        <p:spPr bwMode="auto">
          <a:xfrm>
            <a:off x="2182012" y="3333855"/>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STEP 2</a:t>
            </a:r>
            <a:endParaRPr kumimoji="0" lang="zh-CN" sz="2200" b="0" i="0" u="none" strike="noStrike" cap="none" normalizeH="0" baseline="0" dirty="0" smtClean="0">
              <a:ln>
                <a:noFill/>
              </a:ln>
              <a:solidFill>
                <a:schemeClr val="accent2"/>
              </a:solidFill>
              <a:effectLst/>
              <a:latin typeface="+mn-ea"/>
              <a:ea typeface="+mn-ea"/>
            </a:endParaRPr>
          </a:p>
        </p:txBody>
      </p:sp>
      <p:sp>
        <p:nvSpPr>
          <p:cNvPr id="33" name="Rectangle 36"/>
          <p:cNvSpPr>
            <a:spLocks noChangeArrowheads="1"/>
          </p:cNvSpPr>
          <p:nvPr/>
        </p:nvSpPr>
        <p:spPr bwMode="auto">
          <a:xfrm>
            <a:off x="822495" y="3773552"/>
            <a:ext cx="9024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200" b="0" i="0" u="none" strike="noStrike" cap="none" normalizeH="0" baseline="0" dirty="0" smtClean="0">
                <a:ln>
                  <a:noFill/>
                </a:ln>
                <a:solidFill>
                  <a:schemeClr val="accent2"/>
                </a:solidFill>
                <a:effectLst/>
                <a:latin typeface="+mn-ea"/>
                <a:ea typeface="+mn-ea"/>
              </a:rPr>
              <a:t>STEP 1</a:t>
            </a:r>
            <a:endParaRPr kumimoji="0" lang="zh-CN" sz="2200" b="0" i="0" u="none" strike="noStrike" cap="none" normalizeH="0" baseline="0" dirty="0" smtClean="0">
              <a:ln>
                <a:noFill/>
              </a:ln>
              <a:solidFill>
                <a:schemeClr val="accent2"/>
              </a:solidFill>
              <a:effectLst/>
              <a:latin typeface="+mn-ea"/>
              <a:ea typeface="+mn-ea"/>
            </a:endParaRPr>
          </a:p>
        </p:txBody>
      </p:sp>
      <p:sp>
        <p:nvSpPr>
          <p:cNvPr id="34" name="TextBox 33"/>
          <p:cNvSpPr txBox="1"/>
          <p:nvPr/>
        </p:nvSpPr>
        <p:spPr>
          <a:xfrm>
            <a:off x="572665" y="4622742"/>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客户咨询</a:t>
            </a:r>
            <a:endParaRPr lang="en-US" altLang="zh-CN" sz="2000" b="1" dirty="0">
              <a:solidFill>
                <a:schemeClr val="accent1"/>
              </a:solidFill>
              <a:latin typeface="微软雅黑"/>
              <a:ea typeface="微软雅黑"/>
            </a:endParaRPr>
          </a:p>
        </p:txBody>
      </p:sp>
      <p:sp>
        <p:nvSpPr>
          <p:cNvPr id="35" name="TextBox 34"/>
          <p:cNvSpPr txBox="1"/>
          <p:nvPr/>
        </p:nvSpPr>
        <p:spPr>
          <a:xfrm>
            <a:off x="264146" y="4946937"/>
            <a:ext cx="2087583" cy="6463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提供专业的、全方位的售前咨询服务</a:t>
            </a:r>
            <a:endParaRPr lang="zh-CN" altLang="en-US" dirty="0">
              <a:solidFill>
                <a:schemeClr val="accent1"/>
              </a:solidFill>
            </a:endParaRPr>
          </a:p>
        </p:txBody>
      </p:sp>
      <p:sp>
        <p:nvSpPr>
          <p:cNvPr id="36" name="TextBox 35"/>
          <p:cNvSpPr txBox="1"/>
          <p:nvPr/>
        </p:nvSpPr>
        <p:spPr>
          <a:xfrm>
            <a:off x="3426224" y="4622742"/>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方案设计</a:t>
            </a:r>
            <a:endParaRPr lang="en-US" altLang="zh-CN" sz="2000" b="1" dirty="0">
              <a:solidFill>
                <a:schemeClr val="accent1"/>
              </a:solidFill>
              <a:latin typeface="微软雅黑"/>
              <a:ea typeface="微软雅黑"/>
            </a:endParaRPr>
          </a:p>
        </p:txBody>
      </p:sp>
      <p:sp>
        <p:nvSpPr>
          <p:cNvPr id="37" name="TextBox 36"/>
          <p:cNvSpPr txBox="1"/>
          <p:nvPr/>
        </p:nvSpPr>
        <p:spPr>
          <a:xfrm>
            <a:off x="3117705" y="4946937"/>
            <a:ext cx="2087583" cy="92333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根据现场考察情况进行适合现场实际情况的方案设计</a:t>
            </a:r>
            <a:endParaRPr lang="zh-CN" altLang="en-US" dirty="0">
              <a:solidFill>
                <a:schemeClr val="accent1"/>
              </a:solidFill>
            </a:endParaRPr>
          </a:p>
        </p:txBody>
      </p:sp>
      <p:sp>
        <p:nvSpPr>
          <p:cNvPr id="38" name="TextBox 37"/>
          <p:cNvSpPr txBox="1"/>
          <p:nvPr/>
        </p:nvSpPr>
        <p:spPr>
          <a:xfrm>
            <a:off x="6043300" y="4622742"/>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项目施工</a:t>
            </a:r>
            <a:endParaRPr lang="en-US" altLang="zh-CN" sz="2000" b="1" dirty="0">
              <a:solidFill>
                <a:schemeClr val="accent1"/>
              </a:solidFill>
              <a:latin typeface="微软雅黑"/>
              <a:ea typeface="微软雅黑"/>
            </a:endParaRPr>
          </a:p>
        </p:txBody>
      </p:sp>
      <p:sp>
        <p:nvSpPr>
          <p:cNvPr id="39" name="TextBox 38"/>
          <p:cNvSpPr txBox="1"/>
          <p:nvPr/>
        </p:nvSpPr>
        <p:spPr>
          <a:xfrm>
            <a:off x="5734781" y="4946937"/>
            <a:ext cx="2087583" cy="6463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开始为期一个月的施工</a:t>
            </a:r>
            <a:endParaRPr lang="zh-CN" altLang="en-US" dirty="0">
              <a:solidFill>
                <a:schemeClr val="accent1"/>
              </a:solidFill>
            </a:endParaRPr>
          </a:p>
        </p:txBody>
      </p:sp>
      <p:sp>
        <p:nvSpPr>
          <p:cNvPr id="40" name="TextBox 39"/>
          <p:cNvSpPr txBox="1"/>
          <p:nvPr/>
        </p:nvSpPr>
        <p:spPr>
          <a:xfrm>
            <a:off x="8865328" y="4622742"/>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售后服务</a:t>
            </a:r>
            <a:endParaRPr lang="en-US" altLang="zh-CN" sz="2000" b="1" dirty="0">
              <a:solidFill>
                <a:schemeClr val="accent1"/>
              </a:solidFill>
              <a:latin typeface="微软雅黑"/>
              <a:ea typeface="微软雅黑"/>
            </a:endParaRPr>
          </a:p>
        </p:txBody>
      </p:sp>
      <p:sp>
        <p:nvSpPr>
          <p:cNvPr id="41" name="TextBox 40"/>
          <p:cNvSpPr txBox="1"/>
          <p:nvPr/>
        </p:nvSpPr>
        <p:spPr>
          <a:xfrm>
            <a:off x="8556809" y="4946937"/>
            <a:ext cx="2087583" cy="6463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为客户提供终身售后服务。</a:t>
            </a:r>
            <a:endParaRPr lang="zh-CN" altLang="en-US" dirty="0">
              <a:solidFill>
                <a:schemeClr val="accent1"/>
              </a:solidFill>
            </a:endParaRPr>
          </a:p>
        </p:txBody>
      </p:sp>
      <p:sp>
        <p:nvSpPr>
          <p:cNvPr id="42" name="TextBox 41"/>
          <p:cNvSpPr txBox="1"/>
          <p:nvPr/>
        </p:nvSpPr>
        <p:spPr>
          <a:xfrm>
            <a:off x="1918023" y="1320197"/>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现场考察</a:t>
            </a:r>
            <a:endParaRPr lang="en-US" altLang="zh-CN" sz="2000" b="1" dirty="0">
              <a:solidFill>
                <a:schemeClr val="accent1"/>
              </a:solidFill>
              <a:latin typeface="微软雅黑"/>
              <a:ea typeface="微软雅黑"/>
            </a:endParaRPr>
          </a:p>
        </p:txBody>
      </p:sp>
      <p:sp>
        <p:nvSpPr>
          <p:cNvPr id="43" name="TextBox 42"/>
          <p:cNvSpPr txBox="1"/>
          <p:nvPr/>
        </p:nvSpPr>
        <p:spPr>
          <a:xfrm>
            <a:off x="1609504" y="1644392"/>
            <a:ext cx="2087583" cy="923330"/>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随客户到目标地点进行考察，并根据评价系统进行打分</a:t>
            </a:r>
            <a:endParaRPr lang="zh-CN" altLang="en-US" dirty="0">
              <a:solidFill>
                <a:schemeClr val="accent1"/>
              </a:solidFill>
            </a:endParaRPr>
          </a:p>
        </p:txBody>
      </p:sp>
      <p:sp>
        <p:nvSpPr>
          <p:cNvPr id="44" name="TextBox 43"/>
          <p:cNvSpPr txBox="1"/>
          <p:nvPr/>
        </p:nvSpPr>
        <p:spPr>
          <a:xfrm>
            <a:off x="4787347" y="1320197"/>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签订合同</a:t>
            </a:r>
            <a:endParaRPr lang="en-US" altLang="zh-CN" sz="2000" b="1" dirty="0">
              <a:solidFill>
                <a:schemeClr val="accent1"/>
              </a:solidFill>
              <a:latin typeface="微软雅黑"/>
              <a:ea typeface="微软雅黑"/>
            </a:endParaRPr>
          </a:p>
        </p:txBody>
      </p:sp>
      <p:sp>
        <p:nvSpPr>
          <p:cNvPr id="45" name="TextBox 44"/>
          <p:cNvSpPr txBox="1"/>
          <p:nvPr/>
        </p:nvSpPr>
        <p:spPr>
          <a:xfrm>
            <a:off x="4478828" y="1644392"/>
            <a:ext cx="2087583" cy="6463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与客户签订长期服务合同。</a:t>
            </a:r>
            <a:endParaRPr lang="zh-CN" altLang="en-US" dirty="0">
              <a:solidFill>
                <a:schemeClr val="accent1"/>
              </a:solidFill>
            </a:endParaRPr>
          </a:p>
        </p:txBody>
      </p:sp>
      <p:sp>
        <p:nvSpPr>
          <p:cNvPr id="46" name="TextBox 45"/>
          <p:cNvSpPr txBox="1"/>
          <p:nvPr/>
        </p:nvSpPr>
        <p:spPr>
          <a:xfrm>
            <a:off x="7388657" y="1320197"/>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竣工验收</a:t>
            </a:r>
            <a:endParaRPr lang="en-US" altLang="zh-CN" sz="2000" b="1" dirty="0">
              <a:solidFill>
                <a:schemeClr val="accent1"/>
              </a:solidFill>
              <a:latin typeface="微软雅黑"/>
              <a:ea typeface="微软雅黑"/>
            </a:endParaRPr>
          </a:p>
        </p:txBody>
      </p:sp>
      <p:sp>
        <p:nvSpPr>
          <p:cNvPr id="47" name="TextBox 46"/>
          <p:cNvSpPr txBox="1"/>
          <p:nvPr/>
        </p:nvSpPr>
        <p:spPr>
          <a:xfrm>
            <a:off x="7080138" y="1644392"/>
            <a:ext cx="2087583" cy="646331"/>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与客户共同进行项目验收</a:t>
            </a:r>
            <a:endParaRPr lang="zh-CN" altLang="en-US" dirty="0">
              <a:solidFill>
                <a:schemeClr val="accent1"/>
              </a:solidFill>
            </a:endParaRPr>
          </a:p>
        </p:txBody>
      </p:sp>
      <p:sp>
        <p:nvSpPr>
          <p:cNvPr id="48" name="TextBox 47"/>
          <p:cNvSpPr txBox="1"/>
          <p:nvPr/>
        </p:nvSpPr>
        <p:spPr>
          <a:xfrm>
            <a:off x="10210685" y="1320197"/>
            <a:ext cx="1470544" cy="400110"/>
          </a:xfrm>
          <a:prstGeom prst="rect">
            <a:avLst/>
          </a:prstGeom>
          <a:noFill/>
        </p:spPr>
        <p:txBody>
          <a:bodyPr wrap="square">
            <a:spAutoFit/>
          </a:bodyPr>
          <a:lstStyle/>
          <a:p>
            <a:pPr algn="ctr">
              <a:buFont typeface="Arial" pitchFamily="34" charset="0"/>
              <a:buNone/>
              <a:defRPr/>
            </a:pPr>
            <a:r>
              <a:rPr lang="zh-CN" altLang="en-US" sz="2000" b="1" dirty="0" smtClean="0">
                <a:solidFill>
                  <a:schemeClr val="accent1"/>
                </a:solidFill>
                <a:latin typeface="微软雅黑"/>
                <a:ea typeface="微软雅黑"/>
              </a:rPr>
              <a:t>您的标题</a:t>
            </a:r>
            <a:endParaRPr lang="en-US" altLang="zh-CN" sz="2000" b="1" dirty="0">
              <a:solidFill>
                <a:schemeClr val="accent1"/>
              </a:solidFill>
              <a:latin typeface="微软雅黑"/>
              <a:ea typeface="微软雅黑"/>
            </a:endParaRPr>
          </a:p>
        </p:txBody>
      </p:sp>
      <p:sp>
        <p:nvSpPr>
          <p:cNvPr id="49" name="TextBox 48"/>
          <p:cNvSpPr txBox="1"/>
          <p:nvPr/>
        </p:nvSpPr>
        <p:spPr>
          <a:xfrm>
            <a:off x="9902166" y="1644392"/>
            <a:ext cx="2087583" cy="1200329"/>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gn="ctr"/>
            <a:r>
              <a:rPr lang="zh-CN" altLang="en-US" dirty="0" smtClean="0">
                <a:solidFill>
                  <a:schemeClr val="accent1"/>
                </a:solidFill>
              </a:rPr>
              <a:t>这里用简要的文字说明本年度的重要事件</a:t>
            </a:r>
            <a:r>
              <a:rPr lang="zh-CN" altLang="en-US" dirty="0">
                <a:solidFill>
                  <a:schemeClr val="accent1"/>
                </a:solidFill>
              </a:rPr>
              <a:t>这里用简要的文字</a:t>
            </a:r>
            <a:r>
              <a:rPr lang="zh-CN" altLang="en-US" dirty="0" smtClean="0">
                <a:solidFill>
                  <a:schemeClr val="accent1"/>
                </a:solidFill>
              </a:rPr>
              <a:t>说明</a:t>
            </a:r>
            <a:endParaRPr lang="zh-CN" altLang="en-US" dirty="0">
              <a:solidFill>
                <a:schemeClr val="accent1"/>
              </a:solidFill>
            </a:endParaRPr>
          </a:p>
        </p:txBody>
      </p:sp>
    </p:spTree>
    <p:extLst>
      <p:ext uri="{BB962C8B-B14F-4D97-AF65-F5344CB8AC3E}">
        <p14:creationId xmlns:p14="http://schemas.microsoft.com/office/powerpoint/2010/main" val="2973616794"/>
      </p:ext>
    </p:extLst>
  </p:cSld>
  <p:clrMapOvr>
    <a:masterClrMapping/>
  </p:clrMapOvr>
  <mc:AlternateContent xmlns:mc="http://schemas.openxmlformats.org/markup-compatibility/2006" xmlns:p14="http://schemas.microsoft.com/office/powerpoint/2010/main">
    <mc:Choice Requires="p14">
      <p:transition spd="slow" p14:dur="1200" advTm="11136">
        <p14:prism dir="d"/>
      </p:transition>
    </mc:Choice>
    <mc:Fallback xmlns="">
      <p:transition spd="slow" advTm="1113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 presetClass="entr" presetSubtype="1" fill="hold" grpId="0"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40000">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14:bounceEnd="40000">
                                          <p:cBhvr additive="base">
                                            <p:cTn id="31" dur="500" fill="hold"/>
                                            <p:tgtEl>
                                              <p:spTgt spid="12"/>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40000">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14:bounceEnd="40000">
                                          <p:cBhvr additive="base">
                                            <p:cTn id="35"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40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40000">
                                          <p:cBhvr additive="base">
                                            <p:cTn id="39"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40000">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14:bounceEnd="40000">
                                          <p:cBhvr additive="base">
                                            <p:cTn id="43"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14:presetBounceEnd="40000">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14:bounceEnd="40000">
                                          <p:cBhvr additive="base">
                                            <p:cTn id="47"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14:presetBounceEnd="40000">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14:bounceEnd="40000">
                                          <p:cBhvr additive="base">
                                            <p:cTn id="5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14:presetBounceEnd="40000">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14:bounceEnd="40000">
                                          <p:cBhvr additive="base">
                                            <p:cTn id="55"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40000">
                                          <p:cBhvr additive="base">
                                            <p:cTn id="5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14:presetBounceEnd="40000">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14:bounceEnd="40000">
                                          <p:cBhvr additive="base">
                                            <p:cTn id="6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4" dur="500" fill="hold"/>
                                            <p:tgtEl>
                                              <p:spTgt spid="10"/>
                                            </p:tgtEl>
                                            <p:attrNameLst>
                                              <p:attrName>ppt_y</p:attrName>
                                            </p:attrNameLst>
                                          </p:cBhvr>
                                          <p:tavLst>
                                            <p:tav tm="0">
                                              <p:val>
                                                <p:strVal val="1+#ppt_h/2"/>
                                              </p:val>
                                            </p:tav>
                                            <p:tav tm="100000">
                                              <p:val>
                                                <p:strVal val="#ppt_y"/>
                                              </p:val>
                                            </p:tav>
                                          </p:tavLst>
                                        </p:anim>
                                      </p:childTnLst>
                                    </p:cTn>
                                  </p:par>
                                </p:childTnLst>
                              </p:cTn>
                            </p:par>
                            <p:par>
                              <p:cTn id="65" fill="hold">
                                <p:stCondLst>
                                  <p:cond delay="1420"/>
                                </p:stCondLst>
                                <p:childTnLst>
                                  <p:par>
                                    <p:cTn id="66" presetID="31"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300" fill="hold"/>
                                            <p:tgtEl>
                                              <p:spTgt spid="33"/>
                                            </p:tgtEl>
                                            <p:attrNameLst>
                                              <p:attrName>ppt_w</p:attrName>
                                            </p:attrNameLst>
                                          </p:cBhvr>
                                          <p:tavLst>
                                            <p:tav tm="0">
                                              <p:val>
                                                <p:fltVal val="0"/>
                                              </p:val>
                                            </p:tav>
                                            <p:tav tm="100000">
                                              <p:val>
                                                <p:strVal val="#ppt_w"/>
                                              </p:val>
                                            </p:tav>
                                          </p:tavLst>
                                        </p:anim>
                                        <p:anim calcmode="lin" valueType="num">
                                          <p:cBhvr>
                                            <p:cTn id="69" dur="300" fill="hold"/>
                                            <p:tgtEl>
                                              <p:spTgt spid="33"/>
                                            </p:tgtEl>
                                            <p:attrNameLst>
                                              <p:attrName>ppt_h</p:attrName>
                                            </p:attrNameLst>
                                          </p:cBhvr>
                                          <p:tavLst>
                                            <p:tav tm="0">
                                              <p:val>
                                                <p:fltVal val="0"/>
                                              </p:val>
                                            </p:tav>
                                            <p:tav tm="100000">
                                              <p:val>
                                                <p:strVal val="#ppt_h"/>
                                              </p:val>
                                            </p:tav>
                                          </p:tavLst>
                                        </p:anim>
                                        <p:anim calcmode="lin" valueType="num">
                                          <p:cBhvr>
                                            <p:cTn id="70" dur="300" fill="hold"/>
                                            <p:tgtEl>
                                              <p:spTgt spid="33"/>
                                            </p:tgtEl>
                                            <p:attrNameLst>
                                              <p:attrName>style.rotation</p:attrName>
                                            </p:attrNameLst>
                                          </p:cBhvr>
                                          <p:tavLst>
                                            <p:tav tm="0">
                                              <p:val>
                                                <p:fltVal val="90"/>
                                              </p:val>
                                            </p:tav>
                                            <p:tav tm="100000">
                                              <p:val>
                                                <p:fltVal val="0"/>
                                              </p:val>
                                            </p:tav>
                                          </p:tavLst>
                                        </p:anim>
                                        <p:animEffect transition="in" filter="fade">
                                          <p:cBhvr>
                                            <p:cTn id="71" dur="300"/>
                                            <p:tgtEl>
                                              <p:spTgt spid="33"/>
                                            </p:tgtEl>
                                          </p:cBhvr>
                                        </p:animEffect>
                                      </p:childTnLst>
                                    </p:cTn>
                                  </p:par>
                                </p:childTnLst>
                              </p:cTn>
                            </p:par>
                            <p:par>
                              <p:cTn id="72" fill="hold">
                                <p:stCondLst>
                                  <p:cond delay="1720"/>
                                </p:stCondLst>
                                <p:childTnLst>
                                  <p:par>
                                    <p:cTn id="73" presetID="2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300"/>
                                            <p:tgtEl>
                                              <p:spTgt spid="24"/>
                                            </p:tgtEl>
                                          </p:cBhvr>
                                        </p:animEffect>
                                      </p:childTnLst>
                                    </p:cTn>
                                  </p:par>
                                </p:childTnLst>
                              </p:cTn>
                            </p:par>
                            <p:par>
                              <p:cTn id="76" fill="hold">
                                <p:stCondLst>
                                  <p:cond delay="2020"/>
                                </p:stCondLst>
                                <p:childTnLst>
                                  <p:par>
                                    <p:cTn id="77" presetID="22"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up)">
                                          <p:cBhvr>
                                            <p:cTn id="79" dur="500"/>
                                            <p:tgtEl>
                                              <p:spTgt spid="3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up)">
                                          <p:cBhvr>
                                            <p:cTn id="82" dur="500"/>
                                            <p:tgtEl>
                                              <p:spTgt spid="35"/>
                                            </p:tgtEl>
                                          </p:cBhvr>
                                        </p:animEffect>
                                      </p:childTnLst>
                                    </p:cTn>
                                  </p:par>
                                </p:childTnLst>
                              </p:cTn>
                            </p:par>
                            <p:par>
                              <p:cTn id="83" fill="hold">
                                <p:stCondLst>
                                  <p:cond delay="2520"/>
                                </p:stCondLst>
                                <p:childTnLst>
                                  <p:par>
                                    <p:cTn id="84" presetID="31" presetClass="entr" presetSubtype="0"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300" fill="hold"/>
                                            <p:tgtEl>
                                              <p:spTgt spid="32"/>
                                            </p:tgtEl>
                                            <p:attrNameLst>
                                              <p:attrName>ppt_w</p:attrName>
                                            </p:attrNameLst>
                                          </p:cBhvr>
                                          <p:tavLst>
                                            <p:tav tm="0">
                                              <p:val>
                                                <p:fltVal val="0"/>
                                              </p:val>
                                            </p:tav>
                                            <p:tav tm="100000">
                                              <p:val>
                                                <p:strVal val="#ppt_w"/>
                                              </p:val>
                                            </p:tav>
                                          </p:tavLst>
                                        </p:anim>
                                        <p:anim calcmode="lin" valueType="num">
                                          <p:cBhvr>
                                            <p:cTn id="87" dur="300" fill="hold"/>
                                            <p:tgtEl>
                                              <p:spTgt spid="32"/>
                                            </p:tgtEl>
                                            <p:attrNameLst>
                                              <p:attrName>ppt_h</p:attrName>
                                            </p:attrNameLst>
                                          </p:cBhvr>
                                          <p:tavLst>
                                            <p:tav tm="0">
                                              <p:val>
                                                <p:fltVal val="0"/>
                                              </p:val>
                                            </p:tav>
                                            <p:tav tm="100000">
                                              <p:val>
                                                <p:strVal val="#ppt_h"/>
                                              </p:val>
                                            </p:tav>
                                          </p:tavLst>
                                        </p:anim>
                                        <p:anim calcmode="lin" valueType="num">
                                          <p:cBhvr>
                                            <p:cTn id="88" dur="300" fill="hold"/>
                                            <p:tgtEl>
                                              <p:spTgt spid="32"/>
                                            </p:tgtEl>
                                            <p:attrNameLst>
                                              <p:attrName>style.rotation</p:attrName>
                                            </p:attrNameLst>
                                          </p:cBhvr>
                                          <p:tavLst>
                                            <p:tav tm="0">
                                              <p:val>
                                                <p:fltVal val="90"/>
                                              </p:val>
                                            </p:tav>
                                            <p:tav tm="100000">
                                              <p:val>
                                                <p:fltVal val="0"/>
                                              </p:val>
                                            </p:tav>
                                          </p:tavLst>
                                        </p:anim>
                                        <p:animEffect transition="in" filter="fade">
                                          <p:cBhvr>
                                            <p:cTn id="89" dur="300"/>
                                            <p:tgtEl>
                                              <p:spTgt spid="32"/>
                                            </p:tgtEl>
                                          </p:cBhvr>
                                        </p:animEffect>
                                      </p:childTnLst>
                                    </p:cTn>
                                  </p:par>
                                </p:childTnLst>
                              </p:cTn>
                            </p:par>
                            <p:par>
                              <p:cTn id="90" fill="hold">
                                <p:stCondLst>
                                  <p:cond delay="2820"/>
                                </p:stCondLst>
                                <p:childTnLst>
                                  <p:par>
                                    <p:cTn id="91" presetID="22" presetClass="entr" presetSubtype="4"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down)">
                                          <p:cBhvr>
                                            <p:cTn id="93" dur="300"/>
                                            <p:tgtEl>
                                              <p:spTgt spid="28"/>
                                            </p:tgtEl>
                                          </p:cBhvr>
                                        </p:animEffect>
                                      </p:childTnLst>
                                    </p:cTn>
                                  </p:par>
                                </p:childTnLst>
                              </p:cTn>
                            </p:par>
                            <p:par>
                              <p:cTn id="94" fill="hold">
                                <p:stCondLst>
                                  <p:cond delay="3120"/>
                                </p:stCondLst>
                                <p:childTnLst>
                                  <p:par>
                                    <p:cTn id="95" presetID="22" presetClass="entr" presetSubtype="4"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wipe(down)">
                                          <p:cBhvr>
                                            <p:cTn id="97" dur="500"/>
                                            <p:tgtEl>
                                              <p:spTgt spid="43"/>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wipe(down)">
                                          <p:cBhvr>
                                            <p:cTn id="100" dur="500"/>
                                            <p:tgtEl>
                                              <p:spTgt spid="42"/>
                                            </p:tgtEl>
                                          </p:cBhvr>
                                        </p:animEffect>
                                      </p:childTnLst>
                                    </p:cTn>
                                  </p:par>
                                </p:childTnLst>
                              </p:cTn>
                            </p:par>
                            <p:par>
                              <p:cTn id="101" fill="hold">
                                <p:stCondLst>
                                  <p:cond delay="3620"/>
                                </p:stCondLst>
                                <p:childTnLst>
                                  <p:par>
                                    <p:cTn id="102" presetID="31" presetClass="entr" presetSubtype="0"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p:cTn id="104" dur="300" fill="hold"/>
                                            <p:tgtEl>
                                              <p:spTgt spid="18"/>
                                            </p:tgtEl>
                                            <p:attrNameLst>
                                              <p:attrName>ppt_w</p:attrName>
                                            </p:attrNameLst>
                                          </p:cBhvr>
                                          <p:tavLst>
                                            <p:tav tm="0">
                                              <p:val>
                                                <p:fltVal val="0"/>
                                              </p:val>
                                            </p:tav>
                                            <p:tav tm="100000">
                                              <p:val>
                                                <p:strVal val="#ppt_w"/>
                                              </p:val>
                                            </p:tav>
                                          </p:tavLst>
                                        </p:anim>
                                        <p:anim calcmode="lin" valueType="num">
                                          <p:cBhvr>
                                            <p:cTn id="105" dur="300" fill="hold"/>
                                            <p:tgtEl>
                                              <p:spTgt spid="18"/>
                                            </p:tgtEl>
                                            <p:attrNameLst>
                                              <p:attrName>ppt_h</p:attrName>
                                            </p:attrNameLst>
                                          </p:cBhvr>
                                          <p:tavLst>
                                            <p:tav tm="0">
                                              <p:val>
                                                <p:fltVal val="0"/>
                                              </p:val>
                                            </p:tav>
                                            <p:tav tm="100000">
                                              <p:val>
                                                <p:strVal val="#ppt_h"/>
                                              </p:val>
                                            </p:tav>
                                          </p:tavLst>
                                        </p:anim>
                                        <p:anim calcmode="lin" valueType="num">
                                          <p:cBhvr>
                                            <p:cTn id="106" dur="300" fill="hold"/>
                                            <p:tgtEl>
                                              <p:spTgt spid="18"/>
                                            </p:tgtEl>
                                            <p:attrNameLst>
                                              <p:attrName>style.rotation</p:attrName>
                                            </p:attrNameLst>
                                          </p:cBhvr>
                                          <p:tavLst>
                                            <p:tav tm="0">
                                              <p:val>
                                                <p:fltVal val="90"/>
                                              </p:val>
                                            </p:tav>
                                            <p:tav tm="100000">
                                              <p:val>
                                                <p:fltVal val="0"/>
                                              </p:val>
                                            </p:tav>
                                          </p:tavLst>
                                        </p:anim>
                                        <p:animEffect transition="in" filter="fade">
                                          <p:cBhvr>
                                            <p:cTn id="107" dur="300"/>
                                            <p:tgtEl>
                                              <p:spTgt spid="18"/>
                                            </p:tgtEl>
                                          </p:cBhvr>
                                        </p:animEffect>
                                      </p:childTnLst>
                                    </p:cTn>
                                  </p:par>
                                </p:childTnLst>
                              </p:cTn>
                            </p:par>
                            <p:par>
                              <p:cTn id="108" fill="hold">
                                <p:stCondLst>
                                  <p:cond delay="3920"/>
                                </p:stCondLst>
                                <p:childTnLst>
                                  <p:par>
                                    <p:cTn id="109" presetID="22" presetClass="entr" presetSubtype="1"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up)">
                                          <p:cBhvr>
                                            <p:cTn id="111" dur="300"/>
                                            <p:tgtEl>
                                              <p:spTgt spid="25"/>
                                            </p:tgtEl>
                                          </p:cBhvr>
                                        </p:animEffect>
                                      </p:childTnLst>
                                    </p:cTn>
                                  </p:par>
                                </p:childTnLst>
                              </p:cTn>
                            </p:par>
                            <p:par>
                              <p:cTn id="112" fill="hold">
                                <p:stCondLst>
                                  <p:cond delay="4220"/>
                                </p:stCondLst>
                                <p:childTnLst>
                                  <p:par>
                                    <p:cTn id="113" presetID="22" presetClass="entr" presetSubtype="1"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up)">
                                          <p:cBhvr>
                                            <p:cTn id="115" dur="500"/>
                                            <p:tgtEl>
                                              <p:spTgt spid="36"/>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up)">
                                          <p:cBhvr>
                                            <p:cTn id="118" dur="500"/>
                                            <p:tgtEl>
                                              <p:spTgt spid="37"/>
                                            </p:tgtEl>
                                          </p:cBhvr>
                                        </p:animEffect>
                                      </p:childTnLst>
                                    </p:cTn>
                                  </p:par>
                                </p:childTnLst>
                              </p:cTn>
                            </p:par>
                            <p:par>
                              <p:cTn id="119" fill="hold">
                                <p:stCondLst>
                                  <p:cond delay="4720"/>
                                </p:stCondLst>
                                <p:childTnLst>
                                  <p:par>
                                    <p:cTn id="120" presetID="31"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 calcmode="lin" valueType="num">
                                          <p:cBhvr>
                                            <p:cTn id="122" dur="300" fill="hold"/>
                                            <p:tgtEl>
                                              <p:spTgt spid="19"/>
                                            </p:tgtEl>
                                            <p:attrNameLst>
                                              <p:attrName>ppt_w</p:attrName>
                                            </p:attrNameLst>
                                          </p:cBhvr>
                                          <p:tavLst>
                                            <p:tav tm="0">
                                              <p:val>
                                                <p:fltVal val="0"/>
                                              </p:val>
                                            </p:tav>
                                            <p:tav tm="100000">
                                              <p:val>
                                                <p:strVal val="#ppt_w"/>
                                              </p:val>
                                            </p:tav>
                                          </p:tavLst>
                                        </p:anim>
                                        <p:anim calcmode="lin" valueType="num">
                                          <p:cBhvr>
                                            <p:cTn id="123" dur="300" fill="hold"/>
                                            <p:tgtEl>
                                              <p:spTgt spid="19"/>
                                            </p:tgtEl>
                                            <p:attrNameLst>
                                              <p:attrName>ppt_h</p:attrName>
                                            </p:attrNameLst>
                                          </p:cBhvr>
                                          <p:tavLst>
                                            <p:tav tm="0">
                                              <p:val>
                                                <p:fltVal val="0"/>
                                              </p:val>
                                            </p:tav>
                                            <p:tav tm="100000">
                                              <p:val>
                                                <p:strVal val="#ppt_h"/>
                                              </p:val>
                                            </p:tav>
                                          </p:tavLst>
                                        </p:anim>
                                        <p:anim calcmode="lin" valueType="num">
                                          <p:cBhvr>
                                            <p:cTn id="124" dur="300" fill="hold"/>
                                            <p:tgtEl>
                                              <p:spTgt spid="19"/>
                                            </p:tgtEl>
                                            <p:attrNameLst>
                                              <p:attrName>style.rotation</p:attrName>
                                            </p:attrNameLst>
                                          </p:cBhvr>
                                          <p:tavLst>
                                            <p:tav tm="0">
                                              <p:val>
                                                <p:fltVal val="90"/>
                                              </p:val>
                                            </p:tav>
                                            <p:tav tm="100000">
                                              <p:val>
                                                <p:fltVal val="0"/>
                                              </p:val>
                                            </p:tav>
                                          </p:tavLst>
                                        </p:anim>
                                        <p:animEffect transition="in" filter="fade">
                                          <p:cBhvr>
                                            <p:cTn id="125" dur="300"/>
                                            <p:tgtEl>
                                              <p:spTgt spid="19"/>
                                            </p:tgtEl>
                                          </p:cBhvr>
                                        </p:animEffect>
                                      </p:childTnLst>
                                    </p:cTn>
                                  </p:par>
                                </p:childTnLst>
                              </p:cTn>
                            </p:par>
                            <p:par>
                              <p:cTn id="126" fill="hold">
                                <p:stCondLst>
                                  <p:cond delay="5020"/>
                                </p:stCondLst>
                                <p:childTnLst>
                                  <p:par>
                                    <p:cTn id="127" presetID="22" presetClass="entr" presetSubtype="4"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down)">
                                          <p:cBhvr>
                                            <p:cTn id="129" dur="300"/>
                                            <p:tgtEl>
                                              <p:spTgt spid="29"/>
                                            </p:tgtEl>
                                          </p:cBhvr>
                                        </p:animEffect>
                                      </p:childTnLst>
                                    </p:cTn>
                                  </p:par>
                                </p:childTnLst>
                              </p:cTn>
                            </p:par>
                            <p:par>
                              <p:cTn id="130" fill="hold">
                                <p:stCondLst>
                                  <p:cond delay="5320"/>
                                </p:stCondLst>
                                <p:childTnLst>
                                  <p:par>
                                    <p:cTn id="131" presetID="22" presetClass="entr" presetSubtype="4" fill="hold" grpId="0" nodeType="after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wipe(down)">
                                          <p:cBhvr>
                                            <p:cTn id="133" dur="500"/>
                                            <p:tgtEl>
                                              <p:spTgt spid="45"/>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ipe(down)">
                                          <p:cBhvr>
                                            <p:cTn id="136" dur="500"/>
                                            <p:tgtEl>
                                              <p:spTgt spid="44"/>
                                            </p:tgtEl>
                                          </p:cBhvr>
                                        </p:animEffect>
                                      </p:childTnLst>
                                    </p:cTn>
                                  </p:par>
                                </p:childTnLst>
                              </p:cTn>
                            </p:par>
                            <p:par>
                              <p:cTn id="137" fill="hold">
                                <p:stCondLst>
                                  <p:cond delay="5820"/>
                                </p:stCondLst>
                                <p:childTnLst>
                                  <p:par>
                                    <p:cTn id="138" presetID="31" presetClass="entr" presetSubtype="0" fill="hold" grpId="0" nodeType="afterEffect">
                                      <p:stCondLst>
                                        <p:cond delay="0"/>
                                      </p:stCondLst>
                                      <p:childTnLst>
                                        <p:set>
                                          <p:cBhvr>
                                            <p:cTn id="139" dur="1" fill="hold">
                                              <p:stCondLst>
                                                <p:cond delay="0"/>
                                              </p:stCondLst>
                                            </p:cTn>
                                            <p:tgtEl>
                                              <p:spTgt spid="20"/>
                                            </p:tgtEl>
                                            <p:attrNameLst>
                                              <p:attrName>style.visibility</p:attrName>
                                            </p:attrNameLst>
                                          </p:cBhvr>
                                          <p:to>
                                            <p:strVal val="visible"/>
                                          </p:to>
                                        </p:set>
                                        <p:anim calcmode="lin" valueType="num">
                                          <p:cBhvr>
                                            <p:cTn id="140" dur="300" fill="hold"/>
                                            <p:tgtEl>
                                              <p:spTgt spid="20"/>
                                            </p:tgtEl>
                                            <p:attrNameLst>
                                              <p:attrName>ppt_w</p:attrName>
                                            </p:attrNameLst>
                                          </p:cBhvr>
                                          <p:tavLst>
                                            <p:tav tm="0">
                                              <p:val>
                                                <p:fltVal val="0"/>
                                              </p:val>
                                            </p:tav>
                                            <p:tav tm="100000">
                                              <p:val>
                                                <p:strVal val="#ppt_w"/>
                                              </p:val>
                                            </p:tav>
                                          </p:tavLst>
                                        </p:anim>
                                        <p:anim calcmode="lin" valueType="num">
                                          <p:cBhvr>
                                            <p:cTn id="141" dur="300" fill="hold"/>
                                            <p:tgtEl>
                                              <p:spTgt spid="20"/>
                                            </p:tgtEl>
                                            <p:attrNameLst>
                                              <p:attrName>ppt_h</p:attrName>
                                            </p:attrNameLst>
                                          </p:cBhvr>
                                          <p:tavLst>
                                            <p:tav tm="0">
                                              <p:val>
                                                <p:fltVal val="0"/>
                                              </p:val>
                                            </p:tav>
                                            <p:tav tm="100000">
                                              <p:val>
                                                <p:strVal val="#ppt_h"/>
                                              </p:val>
                                            </p:tav>
                                          </p:tavLst>
                                        </p:anim>
                                        <p:anim calcmode="lin" valueType="num">
                                          <p:cBhvr>
                                            <p:cTn id="142" dur="300" fill="hold"/>
                                            <p:tgtEl>
                                              <p:spTgt spid="20"/>
                                            </p:tgtEl>
                                            <p:attrNameLst>
                                              <p:attrName>style.rotation</p:attrName>
                                            </p:attrNameLst>
                                          </p:cBhvr>
                                          <p:tavLst>
                                            <p:tav tm="0">
                                              <p:val>
                                                <p:fltVal val="90"/>
                                              </p:val>
                                            </p:tav>
                                            <p:tav tm="100000">
                                              <p:val>
                                                <p:fltVal val="0"/>
                                              </p:val>
                                            </p:tav>
                                          </p:tavLst>
                                        </p:anim>
                                        <p:animEffect transition="in" filter="fade">
                                          <p:cBhvr>
                                            <p:cTn id="143" dur="300"/>
                                            <p:tgtEl>
                                              <p:spTgt spid="20"/>
                                            </p:tgtEl>
                                          </p:cBhvr>
                                        </p:animEffect>
                                      </p:childTnLst>
                                    </p:cTn>
                                  </p:par>
                                </p:childTnLst>
                              </p:cTn>
                            </p:par>
                            <p:par>
                              <p:cTn id="144" fill="hold">
                                <p:stCondLst>
                                  <p:cond delay="6120"/>
                                </p:stCondLst>
                                <p:childTnLst>
                                  <p:par>
                                    <p:cTn id="145" presetID="22" presetClass="entr" presetSubtype="1" fill="hold" grpId="0"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wipe(up)">
                                          <p:cBhvr>
                                            <p:cTn id="147" dur="300"/>
                                            <p:tgtEl>
                                              <p:spTgt spid="26"/>
                                            </p:tgtEl>
                                          </p:cBhvr>
                                        </p:animEffect>
                                      </p:childTnLst>
                                    </p:cTn>
                                  </p:par>
                                </p:childTnLst>
                              </p:cTn>
                            </p:par>
                            <p:par>
                              <p:cTn id="148" fill="hold">
                                <p:stCondLst>
                                  <p:cond delay="6420"/>
                                </p:stCondLst>
                                <p:childTnLst>
                                  <p:par>
                                    <p:cTn id="149" presetID="22" presetClass="entr" presetSubtype="1" fill="hold" grpId="0" nodeType="after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wipe(up)">
                                          <p:cBhvr>
                                            <p:cTn id="151" dur="500"/>
                                            <p:tgtEl>
                                              <p:spTgt spid="38"/>
                                            </p:tgtEl>
                                          </p:cBhvr>
                                        </p:animEffect>
                                      </p:childTnLst>
                                    </p:cTn>
                                  </p:par>
                                  <p:par>
                                    <p:cTn id="152" presetID="22" presetClass="entr" presetSubtype="1" fill="hold" grpId="0" nodeType="withEffect">
                                      <p:stCondLst>
                                        <p:cond delay="0"/>
                                      </p:stCondLst>
                                      <p:childTnLst>
                                        <p:set>
                                          <p:cBhvr>
                                            <p:cTn id="153" dur="1" fill="hold">
                                              <p:stCondLst>
                                                <p:cond delay="0"/>
                                              </p:stCondLst>
                                            </p:cTn>
                                            <p:tgtEl>
                                              <p:spTgt spid="39"/>
                                            </p:tgtEl>
                                            <p:attrNameLst>
                                              <p:attrName>style.visibility</p:attrName>
                                            </p:attrNameLst>
                                          </p:cBhvr>
                                          <p:to>
                                            <p:strVal val="visible"/>
                                          </p:to>
                                        </p:set>
                                        <p:animEffect transition="in" filter="wipe(up)">
                                          <p:cBhvr>
                                            <p:cTn id="154" dur="500"/>
                                            <p:tgtEl>
                                              <p:spTgt spid="39"/>
                                            </p:tgtEl>
                                          </p:cBhvr>
                                        </p:animEffect>
                                      </p:childTnLst>
                                    </p:cTn>
                                  </p:par>
                                </p:childTnLst>
                              </p:cTn>
                            </p:par>
                            <p:par>
                              <p:cTn id="155" fill="hold">
                                <p:stCondLst>
                                  <p:cond delay="6920"/>
                                </p:stCondLst>
                                <p:childTnLst>
                                  <p:par>
                                    <p:cTn id="156" presetID="31" presetClass="entr" presetSubtype="0"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300" fill="hold"/>
                                            <p:tgtEl>
                                              <p:spTgt spid="21"/>
                                            </p:tgtEl>
                                            <p:attrNameLst>
                                              <p:attrName>ppt_w</p:attrName>
                                            </p:attrNameLst>
                                          </p:cBhvr>
                                          <p:tavLst>
                                            <p:tav tm="0">
                                              <p:val>
                                                <p:fltVal val="0"/>
                                              </p:val>
                                            </p:tav>
                                            <p:tav tm="100000">
                                              <p:val>
                                                <p:strVal val="#ppt_w"/>
                                              </p:val>
                                            </p:tav>
                                          </p:tavLst>
                                        </p:anim>
                                        <p:anim calcmode="lin" valueType="num">
                                          <p:cBhvr>
                                            <p:cTn id="159" dur="300" fill="hold"/>
                                            <p:tgtEl>
                                              <p:spTgt spid="21"/>
                                            </p:tgtEl>
                                            <p:attrNameLst>
                                              <p:attrName>ppt_h</p:attrName>
                                            </p:attrNameLst>
                                          </p:cBhvr>
                                          <p:tavLst>
                                            <p:tav tm="0">
                                              <p:val>
                                                <p:fltVal val="0"/>
                                              </p:val>
                                            </p:tav>
                                            <p:tav tm="100000">
                                              <p:val>
                                                <p:strVal val="#ppt_h"/>
                                              </p:val>
                                            </p:tav>
                                          </p:tavLst>
                                        </p:anim>
                                        <p:anim calcmode="lin" valueType="num">
                                          <p:cBhvr>
                                            <p:cTn id="160" dur="300" fill="hold"/>
                                            <p:tgtEl>
                                              <p:spTgt spid="21"/>
                                            </p:tgtEl>
                                            <p:attrNameLst>
                                              <p:attrName>style.rotation</p:attrName>
                                            </p:attrNameLst>
                                          </p:cBhvr>
                                          <p:tavLst>
                                            <p:tav tm="0">
                                              <p:val>
                                                <p:fltVal val="90"/>
                                              </p:val>
                                            </p:tav>
                                            <p:tav tm="100000">
                                              <p:val>
                                                <p:fltVal val="0"/>
                                              </p:val>
                                            </p:tav>
                                          </p:tavLst>
                                        </p:anim>
                                        <p:animEffect transition="in" filter="fade">
                                          <p:cBhvr>
                                            <p:cTn id="161" dur="300"/>
                                            <p:tgtEl>
                                              <p:spTgt spid="21"/>
                                            </p:tgtEl>
                                          </p:cBhvr>
                                        </p:animEffect>
                                      </p:childTnLst>
                                    </p:cTn>
                                  </p:par>
                                </p:childTnLst>
                              </p:cTn>
                            </p:par>
                            <p:par>
                              <p:cTn id="162" fill="hold">
                                <p:stCondLst>
                                  <p:cond delay="7220"/>
                                </p:stCondLst>
                                <p:childTnLst>
                                  <p:par>
                                    <p:cTn id="163" presetID="22" presetClass="entr" presetSubtype="4" fill="hold" grpId="0" nodeType="afterEffect">
                                      <p:stCondLst>
                                        <p:cond delay="0"/>
                                      </p:stCondLst>
                                      <p:childTnLst>
                                        <p:set>
                                          <p:cBhvr>
                                            <p:cTn id="164" dur="1" fill="hold">
                                              <p:stCondLst>
                                                <p:cond delay="0"/>
                                              </p:stCondLst>
                                            </p:cTn>
                                            <p:tgtEl>
                                              <p:spTgt spid="30"/>
                                            </p:tgtEl>
                                            <p:attrNameLst>
                                              <p:attrName>style.visibility</p:attrName>
                                            </p:attrNameLst>
                                          </p:cBhvr>
                                          <p:to>
                                            <p:strVal val="visible"/>
                                          </p:to>
                                        </p:set>
                                        <p:animEffect transition="in" filter="wipe(down)">
                                          <p:cBhvr>
                                            <p:cTn id="165" dur="300"/>
                                            <p:tgtEl>
                                              <p:spTgt spid="30"/>
                                            </p:tgtEl>
                                          </p:cBhvr>
                                        </p:animEffect>
                                      </p:childTnLst>
                                    </p:cTn>
                                  </p:par>
                                </p:childTnLst>
                              </p:cTn>
                            </p:par>
                            <p:par>
                              <p:cTn id="166" fill="hold">
                                <p:stCondLst>
                                  <p:cond delay="7520"/>
                                </p:stCondLst>
                                <p:childTnLst>
                                  <p:par>
                                    <p:cTn id="167" presetID="22" presetClass="entr" presetSubtype="4" fill="hold" grpId="0" nodeType="after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wipe(down)">
                                          <p:cBhvr>
                                            <p:cTn id="169" dur="500"/>
                                            <p:tgtEl>
                                              <p:spTgt spid="47"/>
                                            </p:tgtEl>
                                          </p:cBhvr>
                                        </p:animEffect>
                                      </p:childTnLst>
                                    </p:cTn>
                                  </p:par>
                                  <p:par>
                                    <p:cTn id="170" presetID="22" presetClass="entr" presetSubtype="4" fill="hold" grpId="0" nodeType="withEffect">
                                      <p:stCondLst>
                                        <p:cond delay="0"/>
                                      </p:stCondLst>
                                      <p:childTnLst>
                                        <p:set>
                                          <p:cBhvr>
                                            <p:cTn id="171" dur="1" fill="hold">
                                              <p:stCondLst>
                                                <p:cond delay="0"/>
                                              </p:stCondLst>
                                            </p:cTn>
                                            <p:tgtEl>
                                              <p:spTgt spid="46"/>
                                            </p:tgtEl>
                                            <p:attrNameLst>
                                              <p:attrName>style.visibility</p:attrName>
                                            </p:attrNameLst>
                                          </p:cBhvr>
                                          <p:to>
                                            <p:strVal val="visible"/>
                                          </p:to>
                                        </p:set>
                                        <p:animEffect transition="in" filter="wipe(down)">
                                          <p:cBhvr>
                                            <p:cTn id="172" dur="500"/>
                                            <p:tgtEl>
                                              <p:spTgt spid="46"/>
                                            </p:tgtEl>
                                          </p:cBhvr>
                                        </p:animEffect>
                                      </p:childTnLst>
                                    </p:cTn>
                                  </p:par>
                                </p:childTnLst>
                              </p:cTn>
                            </p:par>
                            <p:par>
                              <p:cTn id="173" fill="hold">
                                <p:stCondLst>
                                  <p:cond delay="8020"/>
                                </p:stCondLst>
                                <p:childTnLst>
                                  <p:par>
                                    <p:cTn id="174" presetID="31" presetClass="entr" presetSubtype="0" fill="hold" grpId="0" nodeType="afterEffect">
                                      <p:stCondLst>
                                        <p:cond delay="0"/>
                                      </p:stCondLst>
                                      <p:childTnLst>
                                        <p:set>
                                          <p:cBhvr>
                                            <p:cTn id="175" dur="1" fill="hold">
                                              <p:stCondLst>
                                                <p:cond delay="0"/>
                                              </p:stCondLst>
                                            </p:cTn>
                                            <p:tgtEl>
                                              <p:spTgt spid="22"/>
                                            </p:tgtEl>
                                            <p:attrNameLst>
                                              <p:attrName>style.visibility</p:attrName>
                                            </p:attrNameLst>
                                          </p:cBhvr>
                                          <p:to>
                                            <p:strVal val="visible"/>
                                          </p:to>
                                        </p:set>
                                        <p:anim calcmode="lin" valueType="num">
                                          <p:cBhvr>
                                            <p:cTn id="176" dur="300" fill="hold"/>
                                            <p:tgtEl>
                                              <p:spTgt spid="22"/>
                                            </p:tgtEl>
                                            <p:attrNameLst>
                                              <p:attrName>ppt_w</p:attrName>
                                            </p:attrNameLst>
                                          </p:cBhvr>
                                          <p:tavLst>
                                            <p:tav tm="0">
                                              <p:val>
                                                <p:fltVal val="0"/>
                                              </p:val>
                                            </p:tav>
                                            <p:tav tm="100000">
                                              <p:val>
                                                <p:strVal val="#ppt_w"/>
                                              </p:val>
                                            </p:tav>
                                          </p:tavLst>
                                        </p:anim>
                                        <p:anim calcmode="lin" valueType="num">
                                          <p:cBhvr>
                                            <p:cTn id="177" dur="300" fill="hold"/>
                                            <p:tgtEl>
                                              <p:spTgt spid="22"/>
                                            </p:tgtEl>
                                            <p:attrNameLst>
                                              <p:attrName>ppt_h</p:attrName>
                                            </p:attrNameLst>
                                          </p:cBhvr>
                                          <p:tavLst>
                                            <p:tav tm="0">
                                              <p:val>
                                                <p:fltVal val="0"/>
                                              </p:val>
                                            </p:tav>
                                            <p:tav tm="100000">
                                              <p:val>
                                                <p:strVal val="#ppt_h"/>
                                              </p:val>
                                            </p:tav>
                                          </p:tavLst>
                                        </p:anim>
                                        <p:anim calcmode="lin" valueType="num">
                                          <p:cBhvr>
                                            <p:cTn id="178" dur="300" fill="hold"/>
                                            <p:tgtEl>
                                              <p:spTgt spid="22"/>
                                            </p:tgtEl>
                                            <p:attrNameLst>
                                              <p:attrName>style.rotation</p:attrName>
                                            </p:attrNameLst>
                                          </p:cBhvr>
                                          <p:tavLst>
                                            <p:tav tm="0">
                                              <p:val>
                                                <p:fltVal val="90"/>
                                              </p:val>
                                            </p:tav>
                                            <p:tav tm="100000">
                                              <p:val>
                                                <p:fltVal val="0"/>
                                              </p:val>
                                            </p:tav>
                                          </p:tavLst>
                                        </p:anim>
                                        <p:animEffect transition="in" filter="fade">
                                          <p:cBhvr>
                                            <p:cTn id="179" dur="300"/>
                                            <p:tgtEl>
                                              <p:spTgt spid="22"/>
                                            </p:tgtEl>
                                          </p:cBhvr>
                                        </p:animEffect>
                                      </p:childTnLst>
                                    </p:cTn>
                                  </p:par>
                                </p:childTnLst>
                              </p:cTn>
                            </p:par>
                            <p:par>
                              <p:cTn id="180" fill="hold">
                                <p:stCondLst>
                                  <p:cond delay="8320"/>
                                </p:stCondLst>
                                <p:childTnLst>
                                  <p:par>
                                    <p:cTn id="181" presetID="22" presetClass="entr" presetSubtype="1" fill="hold" grpId="0" nodeType="afterEffect">
                                      <p:stCondLst>
                                        <p:cond delay="0"/>
                                      </p:stCondLst>
                                      <p:childTnLst>
                                        <p:set>
                                          <p:cBhvr>
                                            <p:cTn id="182" dur="1" fill="hold">
                                              <p:stCondLst>
                                                <p:cond delay="0"/>
                                              </p:stCondLst>
                                            </p:cTn>
                                            <p:tgtEl>
                                              <p:spTgt spid="27"/>
                                            </p:tgtEl>
                                            <p:attrNameLst>
                                              <p:attrName>style.visibility</p:attrName>
                                            </p:attrNameLst>
                                          </p:cBhvr>
                                          <p:to>
                                            <p:strVal val="visible"/>
                                          </p:to>
                                        </p:set>
                                        <p:animEffect transition="in" filter="wipe(up)">
                                          <p:cBhvr>
                                            <p:cTn id="183" dur="300"/>
                                            <p:tgtEl>
                                              <p:spTgt spid="27"/>
                                            </p:tgtEl>
                                          </p:cBhvr>
                                        </p:animEffect>
                                      </p:childTnLst>
                                    </p:cTn>
                                  </p:par>
                                </p:childTnLst>
                              </p:cTn>
                            </p:par>
                            <p:par>
                              <p:cTn id="184" fill="hold">
                                <p:stCondLst>
                                  <p:cond delay="8620"/>
                                </p:stCondLst>
                                <p:childTnLst>
                                  <p:par>
                                    <p:cTn id="185" presetID="22" presetClass="entr" presetSubtype="1"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up)">
                                          <p:cBhvr>
                                            <p:cTn id="187" dur="500"/>
                                            <p:tgtEl>
                                              <p:spTgt spid="40"/>
                                            </p:tgtEl>
                                          </p:cBhvr>
                                        </p:animEffect>
                                      </p:childTnLst>
                                    </p:cTn>
                                  </p:par>
                                  <p:par>
                                    <p:cTn id="188" presetID="22" presetClass="entr" presetSubtype="1" fill="hold" grpId="0" nodeType="withEffect">
                                      <p:stCondLst>
                                        <p:cond delay="0"/>
                                      </p:stCondLst>
                                      <p:childTnLst>
                                        <p:set>
                                          <p:cBhvr>
                                            <p:cTn id="189" dur="1" fill="hold">
                                              <p:stCondLst>
                                                <p:cond delay="0"/>
                                              </p:stCondLst>
                                            </p:cTn>
                                            <p:tgtEl>
                                              <p:spTgt spid="41"/>
                                            </p:tgtEl>
                                            <p:attrNameLst>
                                              <p:attrName>style.visibility</p:attrName>
                                            </p:attrNameLst>
                                          </p:cBhvr>
                                          <p:to>
                                            <p:strVal val="visible"/>
                                          </p:to>
                                        </p:set>
                                        <p:animEffect transition="in" filter="wipe(up)">
                                          <p:cBhvr>
                                            <p:cTn id="190" dur="500"/>
                                            <p:tgtEl>
                                              <p:spTgt spid="41"/>
                                            </p:tgtEl>
                                          </p:cBhvr>
                                        </p:animEffect>
                                      </p:childTnLst>
                                    </p:cTn>
                                  </p:par>
                                </p:childTnLst>
                              </p:cTn>
                            </p:par>
                            <p:par>
                              <p:cTn id="191" fill="hold">
                                <p:stCondLst>
                                  <p:cond delay="9120"/>
                                </p:stCondLst>
                                <p:childTnLst>
                                  <p:par>
                                    <p:cTn id="192" presetID="31" presetClass="entr" presetSubtype="0" fill="hold" grpId="0" nodeType="afterEffect">
                                      <p:stCondLst>
                                        <p:cond delay="0"/>
                                      </p:stCondLst>
                                      <p:childTnLst>
                                        <p:set>
                                          <p:cBhvr>
                                            <p:cTn id="193" dur="1" fill="hold">
                                              <p:stCondLst>
                                                <p:cond delay="0"/>
                                              </p:stCondLst>
                                            </p:cTn>
                                            <p:tgtEl>
                                              <p:spTgt spid="23"/>
                                            </p:tgtEl>
                                            <p:attrNameLst>
                                              <p:attrName>style.visibility</p:attrName>
                                            </p:attrNameLst>
                                          </p:cBhvr>
                                          <p:to>
                                            <p:strVal val="visible"/>
                                          </p:to>
                                        </p:set>
                                        <p:anim calcmode="lin" valueType="num">
                                          <p:cBhvr>
                                            <p:cTn id="194" dur="300" fill="hold"/>
                                            <p:tgtEl>
                                              <p:spTgt spid="23"/>
                                            </p:tgtEl>
                                            <p:attrNameLst>
                                              <p:attrName>ppt_w</p:attrName>
                                            </p:attrNameLst>
                                          </p:cBhvr>
                                          <p:tavLst>
                                            <p:tav tm="0">
                                              <p:val>
                                                <p:fltVal val="0"/>
                                              </p:val>
                                            </p:tav>
                                            <p:tav tm="100000">
                                              <p:val>
                                                <p:strVal val="#ppt_w"/>
                                              </p:val>
                                            </p:tav>
                                          </p:tavLst>
                                        </p:anim>
                                        <p:anim calcmode="lin" valueType="num">
                                          <p:cBhvr>
                                            <p:cTn id="195" dur="300" fill="hold"/>
                                            <p:tgtEl>
                                              <p:spTgt spid="23"/>
                                            </p:tgtEl>
                                            <p:attrNameLst>
                                              <p:attrName>ppt_h</p:attrName>
                                            </p:attrNameLst>
                                          </p:cBhvr>
                                          <p:tavLst>
                                            <p:tav tm="0">
                                              <p:val>
                                                <p:fltVal val="0"/>
                                              </p:val>
                                            </p:tav>
                                            <p:tav tm="100000">
                                              <p:val>
                                                <p:strVal val="#ppt_h"/>
                                              </p:val>
                                            </p:tav>
                                          </p:tavLst>
                                        </p:anim>
                                        <p:anim calcmode="lin" valueType="num">
                                          <p:cBhvr>
                                            <p:cTn id="196" dur="300" fill="hold"/>
                                            <p:tgtEl>
                                              <p:spTgt spid="23"/>
                                            </p:tgtEl>
                                            <p:attrNameLst>
                                              <p:attrName>style.rotation</p:attrName>
                                            </p:attrNameLst>
                                          </p:cBhvr>
                                          <p:tavLst>
                                            <p:tav tm="0">
                                              <p:val>
                                                <p:fltVal val="90"/>
                                              </p:val>
                                            </p:tav>
                                            <p:tav tm="100000">
                                              <p:val>
                                                <p:fltVal val="0"/>
                                              </p:val>
                                            </p:tav>
                                          </p:tavLst>
                                        </p:anim>
                                        <p:animEffect transition="in" filter="fade">
                                          <p:cBhvr>
                                            <p:cTn id="197" dur="300"/>
                                            <p:tgtEl>
                                              <p:spTgt spid="23"/>
                                            </p:tgtEl>
                                          </p:cBhvr>
                                        </p:animEffect>
                                      </p:childTnLst>
                                    </p:cTn>
                                  </p:par>
                                </p:childTnLst>
                              </p:cTn>
                            </p:par>
                            <p:par>
                              <p:cTn id="198" fill="hold">
                                <p:stCondLst>
                                  <p:cond delay="9420"/>
                                </p:stCondLst>
                                <p:childTnLst>
                                  <p:par>
                                    <p:cTn id="199" presetID="22" presetClass="entr" presetSubtype="4" fill="hold" grpId="0" nodeType="afterEffect">
                                      <p:stCondLst>
                                        <p:cond delay="0"/>
                                      </p:stCondLst>
                                      <p:childTnLst>
                                        <p:set>
                                          <p:cBhvr>
                                            <p:cTn id="200" dur="1" fill="hold">
                                              <p:stCondLst>
                                                <p:cond delay="0"/>
                                              </p:stCondLst>
                                            </p:cTn>
                                            <p:tgtEl>
                                              <p:spTgt spid="31"/>
                                            </p:tgtEl>
                                            <p:attrNameLst>
                                              <p:attrName>style.visibility</p:attrName>
                                            </p:attrNameLst>
                                          </p:cBhvr>
                                          <p:to>
                                            <p:strVal val="visible"/>
                                          </p:to>
                                        </p:set>
                                        <p:animEffect transition="in" filter="wipe(down)">
                                          <p:cBhvr>
                                            <p:cTn id="201" dur="300"/>
                                            <p:tgtEl>
                                              <p:spTgt spid="31"/>
                                            </p:tgtEl>
                                          </p:cBhvr>
                                        </p:animEffect>
                                      </p:childTnLst>
                                    </p:cTn>
                                  </p:par>
                                </p:childTnLst>
                              </p:cTn>
                            </p:par>
                            <p:par>
                              <p:cTn id="202" fill="hold">
                                <p:stCondLst>
                                  <p:cond delay="9720"/>
                                </p:stCondLst>
                                <p:childTnLst>
                                  <p:par>
                                    <p:cTn id="203" presetID="22" presetClass="entr" presetSubtype="4" fill="hold" grpId="0" nodeType="afterEffect">
                                      <p:stCondLst>
                                        <p:cond delay="0"/>
                                      </p:stCondLst>
                                      <p:childTnLst>
                                        <p:set>
                                          <p:cBhvr>
                                            <p:cTn id="204" dur="1" fill="hold">
                                              <p:stCondLst>
                                                <p:cond delay="0"/>
                                              </p:stCondLst>
                                            </p:cTn>
                                            <p:tgtEl>
                                              <p:spTgt spid="49"/>
                                            </p:tgtEl>
                                            <p:attrNameLst>
                                              <p:attrName>style.visibility</p:attrName>
                                            </p:attrNameLst>
                                          </p:cBhvr>
                                          <p:to>
                                            <p:strVal val="visible"/>
                                          </p:to>
                                        </p:set>
                                        <p:animEffect transition="in" filter="wipe(down)">
                                          <p:cBhvr>
                                            <p:cTn id="205" dur="500"/>
                                            <p:tgtEl>
                                              <p:spTgt spid="49"/>
                                            </p:tgtEl>
                                          </p:cBhvr>
                                        </p:animEffect>
                                      </p:childTnLst>
                                    </p:cTn>
                                  </p:par>
                                  <p:par>
                                    <p:cTn id="206" presetID="22" presetClass="entr" presetSubtype="4" fill="hold" grpId="0" nodeType="withEffect">
                                      <p:stCondLst>
                                        <p:cond delay="0"/>
                                      </p:stCondLst>
                                      <p:childTnLst>
                                        <p:set>
                                          <p:cBhvr>
                                            <p:cTn id="207" dur="1" fill="hold">
                                              <p:stCondLst>
                                                <p:cond delay="0"/>
                                              </p:stCondLst>
                                            </p:cTn>
                                            <p:tgtEl>
                                              <p:spTgt spid="48"/>
                                            </p:tgtEl>
                                            <p:attrNameLst>
                                              <p:attrName>style.visibility</p:attrName>
                                            </p:attrNameLst>
                                          </p:cBhvr>
                                          <p:to>
                                            <p:strVal val="visible"/>
                                          </p:to>
                                        </p:set>
                                        <p:animEffect transition="in" filter="wipe(down)">
                                          <p:cBhvr>
                                            <p:cTn id="20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ppt_x"/>
                                              </p:val>
                                            </p:tav>
                                            <p:tav tm="100000">
                                              <p:val>
                                                <p:strVal val="#ppt_x"/>
                                              </p:val>
                                            </p:tav>
                                          </p:tavLst>
                                        </p:anim>
                                        <p:anim calcmode="lin" valueType="num">
                                          <p:cBhvr additive="base">
                                            <p:cTn id="60" dur="500" fill="hold"/>
                                            <p:tgtEl>
                                              <p:spTgt spid="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ppt_x"/>
                                              </p:val>
                                            </p:tav>
                                            <p:tav tm="100000">
                                              <p:val>
                                                <p:strVal val="#ppt_x"/>
                                              </p:val>
                                            </p:tav>
                                          </p:tavLst>
                                        </p:anim>
                                        <p:anim calcmode="lin" valueType="num">
                                          <p:cBhvr additive="base">
                                            <p:cTn id="64" dur="500" fill="hold"/>
                                            <p:tgtEl>
                                              <p:spTgt spid="10"/>
                                            </p:tgtEl>
                                            <p:attrNameLst>
                                              <p:attrName>ppt_y</p:attrName>
                                            </p:attrNameLst>
                                          </p:cBhvr>
                                          <p:tavLst>
                                            <p:tav tm="0">
                                              <p:val>
                                                <p:strVal val="1+#ppt_h/2"/>
                                              </p:val>
                                            </p:tav>
                                            <p:tav tm="100000">
                                              <p:val>
                                                <p:strVal val="#ppt_y"/>
                                              </p:val>
                                            </p:tav>
                                          </p:tavLst>
                                        </p:anim>
                                      </p:childTnLst>
                                    </p:cTn>
                                  </p:par>
                                </p:childTnLst>
                              </p:cTn>
                            </p:par>
                            <p:par>
                              <p:cTn id="65" fill="hold">
                                <p:stCondLst>
                                  <p:cond delay="1420"/>
                                </p:stCondLst>
                                <p:childTnLst>
                                  <p:par>
                                    <p:cTn id="66" presetID="31"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300" fill="hold"/>
                                            <p:tgtEl>
                                              <p:spTgt spid="33"/>
                                            </p:tgtEl>
                                            <p:attrNameLst>
                                              <p:attrName>ppt_w</p:attrName>
                                            </p:attrNameLst>
                                          </p:cBhvr>
                                          <p:tavLst>
                                            <p:tav tm="0">
                                              <p:val>
                                                <p:fltVal val="0"/>
                                              </p:val>
                                            </p:tav>
                                            <p:tav tm="100000">
                                              <p:val>
                                                <p:strVal val="#ppt_w"/>
                                              </p:val>
                                            </p:tav>
                                          </p:tavLst>
                                        </p:anim>
                                        <p:anim calcmode="lin" valueType="num">
                                          <p:cBhvr>
                                            <p:cTn id="69" dur="300" fill="hold"/>
                                            <p:tgtEl>
                                              <p:spTgt spid="33"/>
                                            </p:tgtEl>
                                            <p:attrNameLst>
                                              <p:attrName>ppt_h</p:attrName>
                                            </p:attrNameLst>
                                          </p:cBhvr>
                                          <p:tavLst>
                                            <p:tav tm="0">
                                              <p:val>
                                                <p:fltVal val="0"/>
                                              </p:val>
                                            </p:tav>
                                            <p:tav tm="100000">
                                              <p:val>
                                                <p:strVal val="#ppt_h"/>
                                              </p:val>
                                            </p:tav>
                                          </p:tavLst>
                                        </p:anim>
                                        <p:anim calcmode="lin" valueType="num">
                                          <p:cBhvr>
                                            <p:cTn id="70" dur="300" fill="hold"/>
                                            <p:tgtEl>
                                              <p:spTgt spid="33"/>
                                            </p:tgtEl>
                                            <p:attrNameLst>
                                              <p:attrName>style.rotation</p:attrName>
                                            </p:attrNameLst>
                                          </p:cBhvr>
                                          <p:tavLst>
                                            <p:tav tm="0">
                                              <p:val>
                                                <p:fltVal val="90"/>
                                              </p:val>
                                            </p:tav>
                                            <p:tav tm="100000">
                                              <p:val>
                                                <p:fltVal val="0"/>
                                              </p:val>
                                            </p:tav>
                                          </p:tavLst>
                                        </p:anim>
                                        <p:animEffect transition="in" filter="fade">
                                          <p:cBhvr>
                                            <p:cTn id="71" dur="300"/>
                                            <p:tgtEl>
                                              <p:spTgt spid="33"/>
                                            </p:tgtEl>
                                          </p:cBhvr>
                                        </p:animEffect>
                                      </p:childTnLst>
                                    </p:cTn>
                                  </p:par>
                                </p:childTnLst>
                              </p:cTn>
                            </p:par>
                            <p:par>
                              <p:cTn id="72" fill="hold">
                                <p:stCondLst>
                                  <p:cond delay="1720"/>
                                </p:stCondLst>
                                <p:childTnLst>
                                  <p:par>
                                    <p:cTn id="73" presetID="22" presetClass="entr" presetSubtype="1"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up)">
                                          <p:cBhvr>
                                            <p:cTn id="75" dur="300"/>
                                            <p:tgtEl>
                                              <p:spTgt spid="24"/>
                                            </p:tgtEl>
                                          </p:cBhvr>
                                        </p:animEffect>
                                      </p:childTnLst>
                                    </p:cTn>
                                  </p:par>
                                </p:childTnLst>
                              </p:cTn>
                            </p:par>
                            <p:par>
                              <p:cTn id="76" fill="hold">
                                <p:stCondLst>
                                  <p:cond delay="2020"/>
                                </p:stCondLst>
                                <p:childTnLst>
                                  <p:par>
                                    <p:cTn id="77" presetID="22" presetClass="entr" presetSubtype="1" fill="hold" grpId="0" nodeType="after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up)">
                                          <p:cBhvr>
                                            <p:cTn id="79" dur="500"/>
                                            <p:tgtEl>
                                              <p:spTgt spid="3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up)">
                                          <p:cBhvr>
                                            <p:cTn id="82" dur="500"/>
                                            <p:tgtEl>
                                              <p:spTgt spid="35"/>
                                            </p:tgtEl>
                                          </p:cBhvr>
                                        </p:animEffect>
                                      </p:childTnLst>
                                    </p:cTn>
                                  </p:par>
                                </p:childTnLst>
                              </p:cTn>
                            </p:par>
                            <p:par>
                              <p:cTn id="83" fill="hold">
                                <p:stCondLst>
                                  <p:cond delay="2520"/>
                                </p:stCondLst>
                                <p:childTnLst>
                                  <p:par>
                                    <p:cTn id="84" presetID="31" presetClass="entr" presetSubtype="0"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300" fill="hold"/>
                                            <p:tgtEl>
                                              <p:spTgt spid="32"/>
                                            </p:tgtEl>
                                            <p:attrNameLst>
                                              <p:attrName>ppt_w</p:attrName>
                                            </p:attrNameLst>
                                          </p:cBhvr>
                                          <p:tavLst>
                                            <p:tav tm="0">
                                              <p:val>
                                                <p:fltVal val="0"/>
                                              </p:val>
                                            </p:tav>
                                            <p:tav tm="100000">
                                              <p:val>
                                                <p:strVal val="#ppt_w"/>
                                              </p:val>
                                            </p:tav>
                                          </p:tavLst>
                                        </p:anim>
                                        <p:anim calcmode="lin" valueType="num">
                                          <p:cBhvr>
                                            <p:cTn id="87" dur="300" fill="hold"/>
                                            <p:tgtEl>
                                              <p:spTgt spid="32"/>
                                            </p:tgtEl>
                                            <p:attrNameLst>
                                              <p:attrName>ppt_h</p:attrName>
                                            </p:attrNameLst>
                                          </p:cBhvr>
                                          <p:tavLst>
                                            <p:tav tm="0">
                                              <p:val>
                                                <p:fltVal val="0"/>
                                              </p:val>
                                            </p:tav>
                                            <p:tav tm="100000">
                                              <p:val>
                                                <p:strVal val="#ppt_h"/>
                                              </p:val>
                                            </p:tav>
                                          </p:tavLst>
                                        </p:anim>
                                        <p:anim calcmode="lin" valueType="num">
                                          <p:cBhvr>
                                            <p:cTn id="88" dur="300" fill="hold"/>
                                            <p:tgtEl>
                                              <p:spTgt spid="32"/>
                                            </p:tgtEl>
                                            <p:attrNameLst>
                                              <p:attrName>style.rotation</p:attrName>
                                            </p:attrNameLst>
                                          </p:cBhvr>
                                          <p:tavLst>
                                            <p:tav tm="0">
                                              <p:val>
                                                <p:fltVal val="90"/>
                                              </p:val>
                                            </p:tav>
                                            <p:tav tm="100000">
                                              <p:val>
                                                <p:fltVal val="0"/>
                                              </p:val>
                                            </p:tav>
                                          </p:tavLst>
                                        </p:anim>
                                        <p:animEffect transition="in" filter="fade">
                                          <p:cBhvr>
                                            <p:cTn id="89" dur="300"/>
                                            <p:tgtEl>
                                              <p:spTgt spid="32"/>
                                            </p:tgtEl>
                                          </p:cBhvr>
                                        </p:animEffect>
                                      </p:childTnLst>
                                    </p:cTn>
                                  </p:par>
                                </p:childTnLst>
                              </p:cTn>
                            </p:par>
                            <p:par>
                              <p:cTn id="90" fill="hold">
                                <p:stCondLst>
                                  <p:cond delay="2820"/>
                                </p:stCondLst>
                                <p:childTnLst>
                                  <p:par>
                                    <p:cTn id="91" presetID="22" presetClass="entr" presetSubtype="4"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down)">
                                          <p:cBhvr>
                                            <p:cTn id="93" dur="300"/>
                                            <p:tgtEl>
                                              <p:spTgt spid="28"/>
                                            </p:tgtEl>
                                          </p:cBhvr>
                                        </p:animEffect>
                                      </p:childTnLst>
                                    </p:cTn>
                                  </p:par>
                                </p:childTnLst>
                              </p:cTn>
                            </p:par>
                            <p:par>
                              <p:cTn id="94" fill="hold">
                                <p:stCondLst>
                                  <p:cond delay="3120"/>
                                </p:stCondLst>
                                <p:childTnLst>
                                  <p:par>
                                    <p:cTn id="95" presetID="22" presetClass="entr" presetSubtype="4"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wipe(down)">
                                          <p:cBhvr>
                                            <p:cTn id="97" dur="500"/>
                                            <p:tgtEl>
                                              <p:spTgt spid="43"/>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wipe(down)">
                                          <p:cBhvr>
                                            <p:cTn id="100" dur="500"/>
                                            <p:tgtEl>
                                              <p:spTgt spid="42"/>
                                            </p:tgtEl>
                                          </p:cBhvr>
                                        </p:animEffect>
                                      </p:childTnLst>
                                    </p:cTn>
                                  </p:par>
                                </p:childTnLst>
                              </p:cTn>
                            </p:par>
                            <p:par>
                              <p:cTn id="101" fill="hold">
                                <p:stCondLst>
                                  <p:cond delay="3620"/>
                                </p:stCondLst>
                                <p:childTnLst>
                                  <p:par>
                                    <p:cTn id="102" presetID="31" presetClass="entr" presetSubtype="0" fill="hold" grpId="0" nodeType="afterEffect">
                                      <p:stCondLst>
                                        <p:cond delay="0"/>
                                      </p:stCondLst>
                                      <p:childTnLst>
                                        <p:set>
                                          <p:cBhvr>
                                            <p:cTn id="103" dur="1" fill="hold">
                                              <p:stCondLst>
                                                <p:cond delay="0"/>
                                              </p:stCondLst>
                                            </p:cTn>
                                            <p:tgtEl>
                                              <p:spTgt spid="18"/>
                                            </p:tgtEl>
                                            <p:attrNameLst>
                                              <p:attrName>style.visibility</p:attrName>
                                            </p:attrNameLst>
                                          </p:cBhvr>
                                          <p:to>
                                            <p:strVal val="visible"/>
                                          </p:to>
                                        </p:set>
                                        <p:anim calcmode="lin" valueType="num">
                                          <p:cBhvr>
                                            <p:cTn id="104" dur="300" fill="hold"/>
                                            <p:tgtEl>
                                              <p:spTgt spid="18"/>
                                            </p:tgtEl>
                                            <p:attrNameLst>
                                              <p:attrName>ppt_w</p:attrName>
                                            </p:attrNameLst>
                                          </p:cBhvr>
                                          <p:tavLst>
                                            <p:tav tm="0">
                                              <p:val>
                                                <p:fltVal val="0"/>
                                              </p:val>
                                            </p:tav>
                                            <p:tav tm="100000">
                                              <p:val>
                                                <p:strVal val="#ppt_w"/>
                                              </p:val>
                                            </p:tav>
                                          </p:tavLst>
                                        </p:anim>
                                        <p:anim calcmode="lin" valueType="num">
                                          <p:cBhvr>
                                            <p:cTn id="105" dur="300" fill="hold"/>
                                            <p:tgtEl>
                                              <p:spTgt spid="18"/>
                                            </p:tgtEl>
                                            <p:attrNameLst>
                                              <p:attrName>ppt_h</p:attrName>
                                            </p:attrNameLst>
                                          </p:cBhvr>
                                          <p:tavLst>
                                            <p:tav tm="0">
                                              <p:val>
                                                <p:fltVal val="0"/>
                                              </p:val>
                                            </p:tav>
                                            <p:tav tm="100000">
                                              <p:val>
                                                <p:strVal val="#ppt_h"/>
                                              </p:val>
                                            </p:tav>
                                          </p:tavLst>
                                        </p:anim>
                                        <p:anim calcmode="lin" valueType="num">
                                          <p:cBhvr>
                                            <p:cTn id="106" dur="300" fill="hold"/>
                                            <p:tgtEl>
                                              <p:spTgt spid="18"/>
                                            </p:tgtEl>
                                            <p:attrNameLst>
                                              <p:attrName>style.rotation</p:attrName>
                                            </p:attrNameLst>
                                          </p:cBhvr>
                                          <p:tavLst>
                                            <p:tav tm="0">
                                              <p:val>
                                                <p:fltVal val="90"/>
                                              </p:val>
                                            </p:tav>
                                            <p:tav tm="100000">
                                              <p:val>
                                                <p:fltVal val="0"/>
                                              </p:val>
                                            </p:tav>
                                          </p:tavLst>
                                        </p:anim>
                                        <p:animEffect transition="in" filter="fade">
                                          <p:cBhvr>
                                            <p:cTn id="107" dur="300"/>
                                            <p:tgtEl>
                                              <p:spTgt spid="18"/>
                                            </p:tgtEl>
                                          </p:cBhvr>
                                        </p:animEffect>
                                      </p:childTnLst>
                                    </p:cTn>
                                  </p:par>
                                </p:childTnLst>
                              </p:cTn>
                            </p:par>
                            <p:par>
                              <p:cTn id="108" fill="hold">
                                <p:stCondLst>
                                  <p:cond delay="3920"/>
                                </p:stCondLst>
                                <p:childTnLst>
                                  <p:par>
                                    <p:cTn id="109" presetID="22" presetClass="entr" presetSubtype="1"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wipe(up)">
                                          <p:cBhvr>
                                            <p:cTn id="111" dur="300"/>
                                            <p:tgtEl>
                                              <p:spTgt spid="25"/>
                                            </p:tgtEl>
                                          </p:cBhvr>
                                        </p:animEffect>
                                      </p:childTnLst>
                                    </p:cTn>
                                  </p:par>
                                </p:childTnLst>
                              </p:cTn>
                            </p:par>
                            <p:par>
                              <p:cTn id="112" fill="hold">
                                <p:stCondLst>
                                  <p:cond delay="4220"/>
                                </p:stCondLst>
                                <p:childTnLst>
                                  <p:par>
                                    <p:cTn id="113" presetID="22" presetClass="entr" presetSubtype="1"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up)">
                                          <p:cBhvr>
                                            <p:cTn id="115" dur="500"/>
                                            <p:tgtEl>
                                              <p:spTgt spid="36"/>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wipe(up)">
                                          <p:cBhvr>
                                            <p:cTn id="118" dur="500"/>
                                            <p:tgtEl>
                                              <p:spTgt spid="37"/>
                                            </p:tgtEl>
                                          </p:cBhvr>
                                        </p:animEffect>
                                      </p:childTnLst>
                                    </p:cTn>
                                  </p:par>
                                </p:childTnLst>
                              </p:cTn>
                            </p:par>
                            <p:par>
                              <p:cTn id="119" fill="hold">
                                <p:stCondLst>
                                  <p:cond delay="4720"/>
                                </p:stCondLst>
                                <p:childTnLst>
                                  <p:par>
                                    <p:cTn id="120" presetID="31" presetClass="entr" presetSubtype="0" fill="hold" grpId="0" nodeType="afterEffect">
                                      <p:stCondLst>
                                        <p:cond delay="0"/>
                                      </p:stCondLst>
                                      <p:childTnLst>
                                        <p:set>
                                          <p:cBhvr>
                                            <p:cTn id="121" dur="1" fill="hold">
                                              <p:stCondLst>
                                                <p:cond delay="0"/>
                                              </p:stCondLst>
                                            </p:cTn>
                                            <p:tgtEl>
                                              <p:spTgt spid="19"/>
                                            </p:tgtEl>
                                            <p:attrNameLst>
                                              <p:attrName>style.visibility</p:attrName>
                                            </p:attrNameLst>
                                          </p:cBhvr>
                                          <p:to>
                                            <p:strVal val="visible"/>
                                          </p:to>
                                        </p:set>
                                        <p:anim calcmode="lin" valueType="num">
                                          <p:cBhvr>
                                            <p:cTn id="122" dur="300" fill="hold"/>
                                            <p:tgtEl>
                                              <p:spTgt spid="19"/>
                                            </p:tgtEl>
                                            <p:attrNameLst>
                                              <p:attrName>ppt_w</p:attrName>
                                            </p:attrNameLst>
                                          </p:cBhvr>
                                          <p:tavLst>
                                            <p:tav tm="0">
                                              <p:val>
                                                <p:fltVal val="0"/>
                                              </p:val>
                                            </p:tav>
                                            <p:tav tm="100000">
                                              <p:val>
                                                <p:strVal val="#ppt_w"/>
                                              </p:val>
                                            </p:tav>
                                          </p:tavLst>
                                        </p:anim>
                                        <p:anim calcmode="lin" valueType="num">
                                          <p:cBhvr>
                                            <p:cTn id="123" dur="300" fill="hold"/>
                                            <p:tgtEl>
                                              <p:spTgt spid="19"/>
                                            </p:tgtEl>
                                            <p:attrNameLst>
                                              <p:attrName>ppt_h</p:attrName>
                                            </p:attrNameLst>
                                          </p:cBhvr>
                                          <p:tavLst>
                                            <p:tav tm="0">
                                              <p:val>
                                                <p:fltVal val="0"/>
                                              </p:val>
                                            </p:tav>
                                            <p:tav tm="100000">
                                              <p:val>
                                                <p:strVal val="#ppt_h"/>
                                              </p:val>
                                            </p:tav>
                                          </p:tavLst>
                                        </p:anim>
                                        <p:anim calcmode="lin" valueType="num">
                                          <p:cBhvr>
                                            <p:cTn id="124" dur="300" fill="hold"/>
                                            <p:tgtEl>
                                              <p:spTgt spid="19"/>
                                            </p:tgtEl>
                                            <p:attrNameLst>
                                              <p:attrName>style.rotation</p:attrName>
                                            </p:attrNameLst>
                                          </p:cBhvr>
                                          <p:tavLst>
                                            <p:tav tm="0">
                                              <p:val>
                                                <p:fltVal val="90"/>
                                              </p:val>
                                            </p:tav>
                                            <p:tav tm="100000">
                                              <p:val>
                                                <p:fltVal val="0"/>
                                              </p:val>
                                            </p:tav>
                                          </p:tavLst>
                                        </p:anim>
                                        <p:animEffect transition="in" filter="fade">
                                          <p:cBhvr>
                                            <p:cTn id="125" dur="300"/>
                                            <p:tgtEl>
                                              <p:spTgt spid="19"/>
                                            </p:tgtEl>
                                          </p:cBhvr>
                                        </p:animEffect>
                                      </p:childTnLst>
                                    </p:cTn>
                                  </p:par>
                                </p:childTnLst>
                              </p:cTn>
                            </p:par>
                            <p:par>
                              <p:cTn id="126" fill="hold">
                                <p:stCondLst>
                                  <p:cond delay="5020"/>
                                </p:stCondLst>
                                <p:childTnLst>
                                  <p:par>
                                    <p:cTn id="127" presetID="22" presetClass="entr" presetSubtype="4" fill="hold" grpId="0" nodeType="after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wipe(down)">
                                          <p:cBhvr>
                                            <p:cTn id="129" dur="300"/>
                                            <p:tgtEl>
                                              <p:spTgt spid="29"/>
                                            </p:tgtEl>
                                          </p:cBhvr>
                                        </p:animEffect>
                                      </p:childTnLst>
                                    </p:cTn>
                                  </p:par>
                                </p:childTnLst>
                              </p:cTn>
                            </p:par>
                            <p:par>
                              <p:cTn id="130" fill="hold">
                                <p:stCondLst>
                                  <p:cond delay="5320"/>
                                </p:stCondLst>
                                <p:childTnLst>
                                  <p:par>
                                    <p:cTn id="131" presetID="22" presetClass="entr" presetSubtype="4" fill="hold" grpId="0" nodeType="afterEffect">
                                      <p:stCondLst>
                                        <p:cond delay="0"/>
                                      </p:stCondLst>
                                      <p:childTnLst>
                                        <p:set>
                                          <p:cBhvr>
                                            <p:cTn id="132" dur="1" fill="hold">
                                              <p:stCondLst>
                                                <p:cond delay="0"/>
                                              </p:stCondLst>
                                            </p:cTn>
                                            <p:tgtEl>
                                              <p:spTgt spid="45"/>
                                            </p:tgtEl>
                                            <p:attrNameLst>
                                              <p:attrName>style.visibility</p:attrName>
                                            </p:attrNameLst>
                                          </p:cBhvr>
                                          <p:to>
                                            <p:strVal val="visible"/>
                                          </p:to>
                                        </p:set>
                                        <p:animEffect transition="in" filter="wipe(down)">
                                          <p:cBhvr>
                                            <p:cTn id="133" dur="500"/>
                                            <p:tgtEl>
                                              <p:spTgt spid="45"/>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44"/>
                                            </p:tgtEl>
                                            <p:attrNameLst>
                                              <p:attrName>style.visibility</p:attrName>
                                            </p:attrNameLst>
                                          </p:cBhvr>
                                          <p:to>
                                            <p:strVal val="visible"/>
                                          </p:to>
                                        </p:set>
                                        <p:animEffect transition="in" filter="wipe(down)">
                                          <p:cBhvr>
                                            <p:cTn id="136" dur="500"/>
                                            <p:tgtEl>
                                              <p:spTgt spid="44"/>
                                            </p:tgtEl>
                                          </p:cBhvr>
                                        </p:animEffect>
                                      </p:childTnLst>
                                    </p:cTn>
                                  </p:par>
                                </p:childTnLst>
                              </p:cTn>
                            </p:par>
                            <p:par>
                              <p:cTn id="137" fill="hold">
                                <p:stCondLst>
                                  <p:cond delay="5820"/>
                                </p:stCondLst>
                                <p:childTnLst>
                                  <p:par>
                                    <p:cTn id="138" presetID="31" presetClass="entr" presetSubtype="0" fill="hold" grpId="0" nodeType="afterEffect">
                                      <p:stCondLst>
                                        <p:cond delay="0"/>
                                      </p:stCondLst>
                                      <p:childTnLst>
                                        <p:set>
                                          <p:cBhvr>
                                            <p:cTn id="139" dur="1" fill="hold">
                                              <p:stCondLst>
                                                <p:cond delay="0"/>
                                              </p:stCondLst>
                                            </p:cTn>
                                            <p:tgtEl>
                                              <p:spTgt spid="20"/>
                                            </p:tgtEl>
                                            <p:attrNameLst>
                                              <p:attrName>style.visibility</p:attrName>
                                            </p:attrNameLst>
                                          </p:cBhvr>
                                          <p:to>
                                            <p:strVal val="visible"/>
                                          </p:to>
                                        </p:set>
                                        <p:anim calcmode="lin" valueType="num">
                                          <p:cBhvr>
                                            <p:cTn id="140" dur="300" fill="hold"/>
                                            <p:tgtEl>
                                              <p:spTgt spid="20"/>
                                            </p:tgtEl>
                                            <p:attrNameLst>
                                              <p:attrName>ppt_w</p:attrName>
                                            </p:attrNameLst>
                                          </p:cBhvr>
                                          <p:tavLst>
                                            <p:tav tm="0">
                                              <p:val>
                                                <p:fltVal val="0"/>
                                              </p:val>
                                            </p:tav>
                                            <p:tav tm="100000">
                                              <p:val>
                                                <p:strVal val="#ppt_w"/>
                                              </p:val>
                                            </p:tav>
                                          </p:tavLst>
                                        </p:anim>
                                        <p:anim calcmode="lin" valueType="num">
                                          <p:cBhvr>
                                            <p:cTn id="141" dur="300" fill="hold"/>
                                            <p:tgtEl>
                                              <p:spTgt spid="20"/>
                                            </p:tgtEl>
                                            <p:attrNameLst>
                                              <p:attrName>ppt_h</p:attrName>
                                            </p:attrNameLst>
                                          </p:cBhvr>
                                          <p:tavLst>
                                            <p:tav tm="0">
                                              <p:val>
                                                <p:fltVal val="0"/>
                                              </p:val>
                                            </p:tav>
                                            <p:tav tm="100000">
                                              <p:val>
                                                <p:strVal val="#ppt_h"/>
                                              </p:val>
                                            </p:tav>
                                          </p:tavLst>
                                        </p:anim>
                                        <p:anim calcmode="lin" valueType="num">
                                          <p:cBhvr>
                                            <p:cTn id="142" dur="300" fill="hold"/>
                                            <p:tgtEl>
                                              <p:spTgt spid="20"/>
                                            </p:tgtEl>
                                            <p:attrNameLst>
                                              <p:attrName>style.rotation</p:attrName>
                                            </p:attrNameLst>
                                          </p:cBhvr>
                                          <p:tavLst>
                                            <p:tav tm="0">
                                              <p:val>
                                                <p:fltVal val="90"/>
                                              </p:val>
                                            </p:tav>
                                            <p:tav tm="100000">
                                              <p:val>
                                                <p:fltVal val="0"/>
                                              </p:val>
                                            </p:tav>
                                          </p:tavLst>
                                        </p:anim>
                                        <p:animEffect transition="in" filter="fade">
                                          <p:cBhvr>
                                            <p:cTn id="143" dur="300"/>
                                            <p:tgtEl>
                                              <p:spTgt spid="20"/>
                                            </p:tgtEl>
                                          </p:cBhvr>
                                        </p:animEffect>
                                      </p:childTnLst>
                                    </p:cTn>
                                  </p:par>
                                </p:childTnLst>
                              </p:cTn>
                            </p:par>
                            <p:par>
                              <p:cTn id="144" fill="hold">
                                <p:stCondLst>
                                  <p:cond delay="6120"/>
                                </p:stCondLst>
                                <p:childTnLst>
                                  <p:par>
                                    <p:cTn id="145" presetID="22" presetClass="entr" presetSubtype="1" fill="hold" grpId="0"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wipe(up)">
                                          <p:cBhvr>
                                            <p:cTn id="147" dur="300"/>
                                            <p:tgtEl>
                                              <p:spTgt spid="26"/>
                                            </p:tgtEl>
                                          </p:cBhvr>
                                        </p:animEffect>
                                      </p:childTnLst>
                                    </p:cTn>
                                  </p:par>
                                </p:childTnLst>
                              </p:cTn>
                            </p:par>
                            <p:par>
                              <p:cTn id="148" fill="hold">
                                <p:stCondLst>
                                  <p:cond delay="6420"/>
                                </p:stCondLst>
                                <p:childTnLst>
                                  <p:par>
                                    <p:cTn id="149" presetID="22" presetClass="entr" presetSubtype="1" fill="hold" grpId="0" nodeType="after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wipe(up)">
                                          <p:cBhvr>
                                            <p:cTn id="151" dur="500"/>
                                            <p:tgtEl>
                                              <p:spTgt spid="38"/>
                                            </p:tgtEl>
                                          </p:cBhvr>
                                        </p:animEffect>
                                      </p:childTnLst>
                                    </p:cTn>
                                  </p:par>
                                  <p:par>
                                    <p:cTn id="152" presetID="22" presetClass="entr" presetSubtype="1" fill="hold" grpId="0" nodeType="withEffect">
                                      <p:stCondLst>
                                        <p:cond delay="0"/>
                                      </p:stCondLst>
                                      <p:childTnLst>
                                        <p:set>
                                          <p:cBhvr>
                                            <p:cTn id="153" dur="1" fill="hold">
                                              <p:stCondLst>
                                                <p:cond delay="0"/>
                                              </p:stCondLst>
                                            </p:cTn>
                                            <p:tgtEl>
                                              <p:spTgt spid="39"/>
                                            </p:tgtEl>
                                            <p:attrNameLst>
                                              <p:attrName>style.visibility</p:attrName>
                                            </p:attrNameLst>
                                          </p:cBhvr>
                                          <p:to>
                                            <p:strVal val="visible"/>
                                          </p:to>
                                        </p:set>
                                        <p:animEffect transition="in" filter="wipe(up)">
                                          <p:cBhvr>
                                            <p:cTn id="154" dur="500"/>
                                            <p:tgtEl>
                                              <p:spTgt spid="39"/>
                                            </p:tgtEl>
                                          </p:cBhvr>
                                        </p:animEffect>
                                      </p:childTnLst>
                                    </p:cTn>
                                  </p:par>
                                </p:childTnLst>
                              </p:cTn>
                            </p:par>
                            <p:par>
                              <p:cTn id="155" fill="hold">
                                <p:stCondLst>
                                  <p:cond delay="6920"/>
                                </p:stCondLst>
                                <p:childTnLst>
                                  <p:par>
                                    <p:cTn id="156" presetID="31" presetClass="entr" presetSubtype="0"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300" fill="hold"/>
                                            <p:tgtEl>
                                              <p:spTgt spid="21"/>
                                            </p:tgtEl>
                                            <p:attrNameLst>
                                              <p:attrName>ppt_w</p:attrName>
                                            </p:attrNameLst>
                                          </p:cBhvr>
                                          <p:tavLst>
                                            <p:tav tm="0">
                                              <p:val>
                                                <p:fltVal val="0"/>
                                              </p:val>
                                            </p:tav>
                                            <p:tav tm="100000">
                                              <p:val>
                                                <p:strVal val="#ppt_w"/>
                                              </p:val>
                                            </p:tav>
                                          </p:tavLst>
                                        </p:anim>
                                        <p:anim calcmode="lin" valueType="num">
                                          <p:cBhvr>
                                            <p:cTn id="159" dur="300" fill="hold"/>
                                            <p:tgtEl>
                                              <p:spTgt spid="21"/>
                                            </p:tgtEl>
                                            <p:attrNameLst>
                                              <p:attrName>ppt_h</p:attrName>
                                            </p:attrNameLst>
                                          </p:cBhvr>
                                          <p:tavLst>
                                            <p:tav tm="0">
                                              <p:val>
                                                <p:fltVal val="0"/>
                                              </p:val>
                                            </p:tav>
                                            <p:tav tm="100000">
                                              <p:val>
                                                <p:strVal val="#ppt_h"/>
                                              </p:val>
                                            </p:tav>
                                          </p:tavLst>
                                        </p:anim>
                                        <p:anim calcmode="lin" valueType="num">
                                          <p:cBhvr>
                                            <p:cTn id="160" dur="300" fill="hold"/>
                                            <p:tgtEl>
                                              <p:spTgt spid="21"/>
                                            </p:tgtEl>
                                            <p:attrNameLst>
                                              <p:attrName>style.rotation</p:attrName>
                                            </p:attrNameLst>
                                          </p:cBhvr>
                                          <p:tavLst>
                                            <p:tav tm="0">
                                              <p:val>
                                                <p:fltVal val="90"/>
                                              </p:val>
                                            </p:tav>
                                            <p:tav tm="100000">
                                              <p:val>
                                                <p:fltVal val="0"/>
                                              </p:val>
                                            </p:tav>
                                          </p:tavLst>
                                        </p:anim>
                                        <p:animEffect transition="in" filter="fade">
                                          <p:cBhvr>
                                            <p:cTn id="161" dur="300"/>
                                            <p:tgtEl>
                                              <p:spTgt spid="21"/>
                                            </p:tgtEl>
                                          </p:cBhvr>
                                        </p:animEffect>
                                      </p:childTnLst>
                                    </p:cTn>
                                  </p:par>
                                </p:childTnLst>
                              </p:cTn>
                            </p:par>
                            <p:par>
                              <p:cTn id="162" fill="hold">
                                <p:stCondLst>
                                  <p:cond delay="7220"/>
                                </p:stCondLst>
                                <p:childTnLst>
                                  <p:par>
                                    <p:cTn id="163" presetID="22" presetClass="entr" presetSubtype="4" fill="hold" grpId="0" nodeType="afterEffect">
                                      <p:stCondLst>
                                        <p:cond delay="0"/>
                                      </p:stCondLst>
                                      <p:childTnLst>
                                        <p:set>
                                          <p:cBhvr>
                                            <p:cTn id="164" dur="1" fill="hold">
                                              <p:stCondLst>
                                                <p:cond delay="0"/>
                                              </p:stCondLst>
                                            </p:cTn>
                                            <p:tgtEl>
                                              <p:spTgt spid="30"/>
                                            </p:tgtEl>
                                            <p:attrNameLst>
                                              <p:attrName>style.visibility</p:attrName>
                                            </p:attrNameLst>
                                          </p:cBhvr>
                                          <p:to>
                                            <p:strVal val="visible"/>
                                          </p:to>
                                        </p:set>
                                        <p:animEffect transition="in" filter="wipe(down)">
                                          <p:cBhvr>
                                            <p:cTn id="165" dur="300"/>
                                            <p:tgtEl>
                                              <p:spTgt spid="30"/>
                                            </p:tgtEl>
                                          </p:cBhvr>
                                        </p:animEffect>
                                      </p:childTnLst>
                                    </p:cTn>
                                  </p:par>
                                </p:childTnLst>
                              </p:cTn>
                            </p:par>
                            <p:par>
                              <p:cTn id="166" fill="hold">
                                <p:stCondLst>
                                  <p:cond delay="7520"/>
                                </p:stCondLst>
                                <p:childTnLst>
                                  <p:par>
                                    <p:cTn id="167" presetID="22" presetClass="entr" presetSubtype="4" fill="hold" grpId="0" nodeType="after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wipe(down)">
                                          <p:cBhvr>
                                            <p:cTn id="169" dur="500"/>
                                            <p:tgtEl>
                                              <p:spTgt spid="47"/>
                                            </p:tgtEl>
                                          </p:cBhvr>
                                        </p:animEffect>
                                      </p:childTnLst>
                                    </p:cTn>
                                  </p:par>
                                  <p:par>
                                    <p:cTn id="170" presetID="22" presetClass="entr" presetSubtype="4" fill="hold" grpId="0" nodeType="withEffect">
                                      <p:stCondLst>
                                        <p:cond delay="0"/>
                                      </p:stCondLst>
                                      <p:childTnLst>
                                        <p:set>
                                          <p:cBhvr>
                                            <p:cTn id="171" dur="1" fill="hold">
                                              <p:stCondLst>
                                                <p:cond delay="0"/>
                                              </p:stCondLst>
                                            </p:cTn>
                                            <p:tgtEl>
                                              <p:spTgt spid="46"/>
                                            </p:tgtEl>
                                            <p:attrNameLst>
                                              <p:attrName>style.visibility</p:attrName>
                                            </p:attrNameLst>
                                          </p:cBhvr>
                                          <p:to>
                                            <p:strVal val="visible"/>
                                          </p:to>
                                        </p:set>
                                        <p:animEffect transition="in" filter="wipe(down)">
                                          <p:cBhvr>
                                            <p:cTn id="172" dur="500"/>
                                            <p:tgtEl>
                                              <p:spTgt spid="46"/>
                                            </p:tgtEl>
                                          </p:cBhvr>
                                        </p:animEffect>
                                      </p:childTnLst>
                                    </p:cTn>
                                  </p:par>
                                </p:childTnLst>
                              </p:cTn>
                            </p:par>
                            <p:par>
                              <p:cTn id="173" fill="hold">
                                <p:stCondLst>
                                  <p:cond delay="8020"/>
                                </p:stCondLst>
                                <p:childTnLst>
                                  <p:par>
                                    <p:cTn id="174" presetID="31" presetClass="entr" presetSubtype="0" fill="hold" grpId="0" nodeType="afterEffect">
                                      <p:stCondLst>
                                        <p:cond delay="0"/>
                                      </p:stCondLst>
                                      <p:childTnLst>
                                        <p:set>
                                          <p:cBhvr>
                                            <p:cTn id="175" dur="1" fill="hold">
                                              <p:stCondLst>
                                                <p:cond delay="0"/>
                                              </p:stCondLst>
                                            </p:cTn>
                                            <p:tgtEl>
                                              <p:spTgt spid="22"/>
                                            </p:tgtEl>
                                            <p:attrNameLst>
                                              <p:attrName>style.visibility</p:attrName>
                                            </p:attrNameLst>
                                          </p:cBhvr>
                                          <p:to>
                                            <p:strVal val="visible"/>
                                          </p:to>
                                        </p:set>
                                        <p:anim calcmode="lin" valueType="num">
                                          <p:cBhvr>
                                            <p:cTn id="176" dur="300" fill="hold"/>
                                            <p:tgtEl>
                                              <p:spTgt spid="22"/>
                                            </p:tgtEl>
                                            <p:attrNameLst>
                                              <p:attrName>ppt_w</p:attrName>
                                            </p:attrNameLst>
                                          </p:cBhvr>
                                          <p:tavLst>
                                            <p:tav tm="0">
                                              <p:val>
                                                <p:fltVal val="0"/>
                                              </p:val>
                                            </p:tav>
                                            <p:tav tm="100000">
                                              <p:val>
                                                <p:strVal val="#ppt_w"/>
                                              </p:val>
                                            </p:tav>
                                          </p:tavLst>
                                        </p:anim>
                                        <p:anim calcmode="lin" valueType="num">
                                          <p:cBhvr>
                                            <p:cTn id="177" dur="300" fill="hold"/>
                                            <p:tgtEl>
                                              <p:spTgt spid="22"/>
                                            </p:tgtEl>
                                            <p:attrNameLst>
                                              <p:attrName>ppt_h</p:attrName>
                                            </p:attrNameLst>
                                          </p:cBhvr>
                                          <p:tavLst>
                                            <p:tav tm="0">
                                              <p:val>
                                                <p:fltVal val="0"/>
                                              </p:val>
                                            </p:tav>
                                            <p:tav tm="100000">
                                              <p:val>
                                                <p:strVal val="#ppt_h"/>
                                              </p:val>
                                            </p:tav>
                                          </p:tavLst>
                                        </p:anim>
                                        <p:anim calcmode="lin" valueType="num">
                                          <p:cBhvr>
                                            <p:cTn id="178" dur="300" fill="hold"/>
                                            <p:tgtEl>
                                              <p:spTgt spid="22"/>
                                            </p:tgtEl>
                                            <p:attrNameLst>
                                              <p:attrName>style.rotation</p:attrName>
                                            </p:attrNameLst>
                                          </p:cBhvr>
                                          <p:tavLst>
                                            <p:tav tm="0">
                                              <p:val>
                                                <p:fltVal val="90"/>
                                              </p:val>
                                            </p:tav>
                                            <p:tav tm="100000">
                                              <p:val>
                                                <p:fltVal val="0"/>
                                              </p:val>
                                            </p:tav>
                                          </p:tavLst>
                                        </p:anim>
                                        <p:animEffect transition="in" filter="fade">
                                          <p:cBhvr>
                                            <p:cTn id="179" dur="300"/>
                                            <p:tgtEl>
                                              <p:spTgt spid="22"/>
                                            </p:tgtEl>
                                          </p:cBhvr>
                                        </p:animEffect>
                                      </p:childTnLst>
                                    </p:cTn>
                                  </p:par>
                                </p:childTnLst>
                              </p:cTn>
                            </p:par>
                            <p:par>
                              <p:cTn id="180" fill="hold">
                                <p:stCondLst>
                                  <p:cond delay="8320"/>
                                </p:stCondLst>
                                <p:childTnLst>
                                  <p:par>
                                    <p:cTn id="181" presetID="22" presetClass="entr" presetSubtype="1" fill="hold" grpId="0" nodeType="afterEffect">
                                      <p:stCondLst>
                                        <p:cond delay="0"/>
                                      </p:stCondLst>
                                      <p:childTnLst>
                                        <p:set>
                                          <p:cBhvr>
                                            <p:cTn id="182" dur="1" fill="hold">
                                              <p:stCondLst>
                                                <p:cond delay="0"/>
                                              </p:stCondLst>
                                            </p:cTn>
                                            <p:tgtEl>
                                              <p:spTgt spid="27"/>
                                            </p:tgtEl>
                                            <p:attrNameLst>
                                              <p:attrName>style.visibility</p:attrName>
                                            </p:attrNameLst>
                                          </p:cBhvr>
                                          <p:to>
                                            <p:strVal val="visible"/>
                                          </p:to>
                                        </p:set>
                                        <p:animEffect transition="in" filter="wipe(up)">
                                          <p:cBhvr>
                                            <p:cTn id="183" dur="300"/>
                                            <p:tgtEl>
                                              <p:spTgt spid="27"/>
                                            </p:tgtEl>
                                          </p:cBhvr>
                                        </p:animEffect>
                                      </p:childTnLst>
                                    </p:cTn>
                                  </p:par>
                                </p:childTnLst>
                              </p:cTn>
                            </p:par>
                            <p:par>
                              <p:cTn id="184" fill="hold">
                                <p:stCondLst>
                                  <p:cond delay="8620"/>
                                </p:stCondLst>
                                <p:childTnLst>
                                  <p:par>
                                    <p:cTn id="185" presetID="22" presetClass="entr" presetSubtype="1"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up)">
                                          <p:cBhvr>
                                            <p:cTn id="187" dur="500"/>
                                            <p:tgtEl>
                                              <p:spTgt spid="40"/>
                                            </p:tgtEl>
                                          </p:cBhvr>
                                        </p:animEffect>
                                      </p:childTnLst>
                                    </p:cTn>
                                  </p:par>
                                  <p:par>
                                    <p:cTn id="188" presetID="22" presetClass="entr" presetSubtype="1" fill="hold" grpId="0" nodeType="withEffect">
                                      <p:stCondLst>
                                        <p:cond delay="0"/>
                                      </p:stCondLst>
                                      <p:childTnLst>
                                        <p:set>
                                          <p:cBhvr>
                                            <p:cTn id="189" dur="1" fill="hold">
                                              <p:stCondLst>
                                                <p:cond delay="0"/>
                                              </p:stCondLst>
                                            </p:cTn>
                                            <p:tgtEl>
                                              <p:spTgt spid="41"/>
                                            </p:tgtEl>
                                            <p:attrNameLst>
                                              <p:attrName>style.visibility</p:attrName>
                                            </p:attrNameLst>
                                          </p:cBhvr>
                                          <p:to>
                                            <p:strVal val="visible"/>
                                          </p:to>
                                        </p:set>
                                        <p:animEffect transition="in" filter="wipe(up)">
                                          <p:cBhvr>
                                            <p:cTn id="190" dur="500"/>
                                            <p:tgtEl>
                                              <p:spTgt spid="41"/>
                                            </p:tgtEl>
                                          </p:cBhvr>
                                        </p:animEffect>
                                      </p:childTnLst>
                                    </p:cTn>
                                  </p:par>
                                </p:childTnLst>
                              </p:cTn>
                            </p:par>
                            <p:par>
                              <p:cTn id="191" fill="hold">
                                <p:stCondLst>
                                  <p:cond delay="9120"/>
                                </p:stCondLst>
                                <p:childTnLst>
                                  <p:par>
                                    <p:cTn id="192" presetID="31" presetClass="entr" presetSubtype="0" fill="hold" grpId="0" nodeType="afterEffect">
                                      <p:stCondLst>
                                        <p:cond delay="0"/>
                                      </p:stCondLst>
                                      <p:childTnLst>
                                        <p:set>
                                          <p:cBhvr>
                                            <p:cTn id="193" dur="1" fill="hold">
                                              <p:stCondLst>
                                                <p:cond delay="0"/>
                                              </p:stCondLst>
                                            </p:cTn>
                                            <p:tgtEl>
                                              <p:spTgt spid="23"/>
                                            </p:tgtEl>
                                            <p:attrNameLst>
                                              <p:attrName>style.visibility</p:attrName>
                                            </p:attrNameLst>
                                          </p:cBhvr>
                                          <p:to>
                                            <p:strVal val="visible"/>
                                          </p:to>
                                        </p:set>
                                        <p:anim calcmode="lin" valueType="num">
                                          <p:cBhvr>
                                            <p:cTn id="194" dur="300" fill="hold"/>
                                            <p:tgtEl>
                                              <p:spTgt spid="23"/>
                                            </p:tgtEl>
                                            <p:attrNameLst>
                                              <p:attrName>ppt_w</p:attrName>
                                            </p:attrNameLst>
                                          </p:cBhvr>
                                          <p:tavLst>
                                            <p:tav tm="0">
                                              <p:val>
                                                <p:fltVal val="0"/>
                                              </p:val>
                                            </p:tav>
                                            <p:tav tm="100000">
                                              <p:val>
                                                <p:strVal val="#ppt_w"/>
                                              </p:val>
                                            </p:tav>
                                          </p:tavLst>
                                        </p:anim>
                                        <p:anim calcmode="lin" valueType="num">
                                          <p:cBhvr>
                                            <p:cTn id="195" dur="300" fill="hold"/>
                                            <p:tgtEl>
                                              <p:spTgt spid="23"/>
                                            </p:tgtEl>
                                            <p:attrNameLst>
                                              <p:attrName>ppt_h</p:attrName>
                                            </p:attrNameLst>
                                          </p:cBhvr>
                                          <p:tavLst>
                                            <p:tav tm="0">
                                              <p:val>
                                                <p:fltVal val="0"/>
                                              </p:val>
                                            </p:tav>
                                            <p:tav tm="100000">
                                              <p:val>
                                                <p:strVal val="#ppt_h"/>
                                              </p:val>
                                            </p:tav>
                                          </p:tavLst>
                                        </p:anim>
                                        <p:anim calcmode="lin" valueType="num">
                                          <p:cBhvr>
                                            <p:cTn id="196" dur="300" fill="hold"/>
                                            <p:tgtEl>
                                              <p:spTgt spid="23"/>
                                            </p:tgtEl>
                                            <p:attrNameLst>
                                              <p:attrName>style.rotation</p:attrName>
                                            </p:attrNameLst>
                                          </p:cBhvr>
                                          <p:tavLst>
                                            <p:tav tm="0">
                                              <p:val>
                                                <p:fltVal val="90"/>
                                              </p:val>
                                            </p:tav>
                                            <p:tav tm="100000">
                                              <p:val>
                                                <p:fltVal val="0"/>
                                              </p:val>
                                            </p:tav>
                                          </p:tavLst>
                                        </p:anim>
                                        <p:animEffect transition="in" filter="fade">
                                          <p:cBhvr>
                                            <p:cTn id="197" dur="300"/>
                                            <p:tgtEl>
                                              <p:spTgt spid="23"/>
                                            </p:tgtEl>
                                          </p:cBhvr>
                                        </p:animEffect>
                                      </p:childTnLst>
                                    </p:cTn>
                                  </p:par>
                                </p:childTnLst>
                              </p:cTn>
                            </p:par>
                            <p:par>
                              <p:cTn id="198" fill="hold">
                                <p:stCondLst>
                                  <p:cond delay="9420"/>
                                </p:stCondLst>
                                <p:childTnLst>
                                  <p:par>
                                    <p:cTn id="199" presetID="22" presetClass="entr" presetSubtype="4" fill="hold" grpId="0" nodeType="afterEffect">
                                      <p:stCondLst>
                                        <p:cond delay="0"/>
                                      </p:stCondLst>
                                      <p:childTnLst>
                                        <p:set>
                                          <p:cBhvr>
                                            <p:cTn id="200" dur="1" fill="hold">
                                              <p:stCondLst>
                                                <p:cond delay="0"/>
                                              </p:stCondLst>
                                            </p:cTn>
                                            <p:tgtEl>
                                              <p:spTgt spid="31"/>
                                            </p:tgtEl>
                                            <p:attrNameLst>
                                              <p:attrName>style.visibility</p:attrName>
                                            </p:attrNameLst>
                                          </p:cBhvr>
                                          <p:to>
                                            <p:strVal val="visible"/>
                                          </p:to>
                                        </p:set>
                                        <p:animEffect transition="in" filter="wipe(down)">
                                          <p:cBhvr>
                                            <p:cTn id="201" dur="300"/>
                                            <p:tgtEl>
                                              <p:spTgt spid="31"/>
                                            </p:tgtEl>
                                          </p:cBhvr>
                                        </p:animEffect>
                                      </p:childTnLst>
                                    </p:cTn>
                                  </p:par>
                                </p:childTnLst>
                              </p:cTn>
                            </p:par>
                            <p:par>
                              <p:cTn id="202" fill="hold">
                                <p:stCondLst>
                                  <p:cond delay="9720"/>
                                </p:stCondLst>
                                <p:childTnLst>
                                  <p:par>
                                    <p:cTn id="203" presetID="22" presetClass="entr" presetSubtype="4" fill="hold" grpId="0" nodeType="afterEffect">
                                      <p:stCondLst>
                                        <p:cond delay="0"/>
                                      </p:stCondLst>
                                      <p:childTnLst>
                                        <p:set>
                                          <p:cBhvr>
                                            <p:cTn id="204" dur="1" fill="hold">
                                              <p:stCondLst>
                                                <p:cond delay="0"/>
                                              </p:stCondLst>
                                            </p:cTn>
                                            <p:tgtEl>
                                              <p:spTgt spid="49"/>
                                            </p:tgtEl>
                                            <p:attrNameLst>
                                              <p:attrName>style.visibility</p:attrName>
                                            </p:attrNameLst>
                                          </p:cBhvr>
                                          <p:to>
                                            <p:strVal val="visible"/>
                                          </p:to>
                                        </p:set>
                                        <p:animEffect transition="in" filter="wipe(down)">
                                          <p:cBhvr>
                                            <p:cTn id="205" dur="500"/>
                                            <p:tgtEl>
                                              <p:spTgt spid="49"/>
                                            </p:tgtEl>
                                          </p:cBhvr>
                                        </p:animEffect>
                                      </p:childTnLst>
                                    </p:cTn>
                                  </p:par>
                                  <p:par>
                                    <p:cTn id="206" presetID="22" presetClass="entr" presetSubtype="4" fill="hold" grpId="0" nodeType="withEffect">
                                      <p:stCondLst>
                                        <p:cond delay="0"/>
                                      </p:stCondLst>
                                      <p:childTnLst>
                                        <p:set>
                                          <p:cBhvr>
                                            <p:cTn id="207" dur="1" fill="hold">
                                              <p:stCondLst>
                                                <p:cond delay="0"/>
                                              </p:stCondLst>
                                            </p:cTn>
                                            <p:tgtEl>
                                              <p:spTgt spid="48"/>
                                            </p:tgtEl>
                                            <p:attrNameLst>
                                              <p:attrName>style.visibility</p:attrName>
                                            </p:attrNameLst>
                                          </p:cBhvr>
                                          <p:to>
                                            <p:strVal val="visible"/>
                                          </p:to>
                                        </p:set>
                                        <p:animEffect transition="in" filter="wipe(down)">
                                          <p:cBhvr>
                                            <p:cTn id="20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0" y="2164257"/>
            <a:ext cx="20584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Rectangle 6"/>
          <p:cNvSpPr>
            <a:spLocks noChangeArrowheads="1"/>
          </p:cNvSpPr>
          <p:nvPr/>
        </p:nvSpPr>
        <p:spPr bwMode="auto">
          <a:xfrm>
            <a:off x="8949763" y="2164257"/>
            <a:ext cx="2640965" cy="2524776"/>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Oval 9"/>
          <p:cNvSpPr>
            <a:spLocks noChangeArrowheads="1"/>
          </p:cNvSpPr>
          <p:nvPr/>
        </p:nvSpPr>
        <p:spPr bwMode="auto">
          <a:xfrm>
            <a:off x="621773" y="2950895"/>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Rectangle 11"/>
          <p:cNvSpPr>
            <a:spLocks noChangeArrowheads="1"/>
          </p:cNvSpPr>
          <p:nvPr/>
        </p:nvSpPr>
        <p:spPr bwMode="auto">
          <a:xfrm>
            <a:off x="11662954" y="2164257"/>
            <a:ext cx="5338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TextBox 5"/>
          <p:cNvSpPr txBox="1"/>
          <p:nvPr/>
        </p:nvSpPr>
        <p:spPr>
          <a:xfrm>
            <a:off x="2240333" y="2702530"/>
            <a:ext cx="6234311" cy="1446550"/>
          </a:xfrm>
          <a:prstGeom prst="rect">
            <a:avLst/>
          </a:prstGeom>
          <a:noFill/>
        </p:spPr>
        <p:txBody>
          <a:bodyPr wrap="square" rtlCol="0">
            <a:spAutoFit/>
          </a:bodyPr>
          <a:lstStyle/>
          <a:p>
            <a:r>
              <a:rPr lang="zh-CN" altLang="en-US" sz="8800" b="1" dirty="0" smtClean="0">
                <a:solidFill>
                  <a:schemeClr val="accent1"/>
                </a:solidFill>
                <a:latin typeface="+mj-ea"/>
                <a:ea typeface="+mj-ea"/>
              </a:rPr>
              <a:t>运营分析</a:t>
            </a:r>
            <a:endParaRPr lang="zh-CN" altLang="en-US" sz="8800" b="1" dirty="0">
              <a:solidFill>
                <a:schemeClr val="accent1"/>
              </a:solidFill>
              <a:latin typeface="+mj-ea"/>
              <a:ea typeface="+mj-ea"/>
            </a:endParaRPr>
          </a:p>
        </p:txBody>
      </p:sp>
      <p:sp>
        <p:nvSpPr>
          <p:cNvPr id="7" name="TextBox 6"/>
          <p:cNvSpPr txBox="1"/>
          <p:nvPr/>
        </p:nvSpPr>
        <p:spPr>
          <a:xfrm>
            <a:off x="2281957" y="2198118"/>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3</a:t>
            </a:r>
            <a:endParaRPr lang="zh-CN" altLang="en-US" sz="3600" dirty="0">
              <a:solidFill>
                <a:schemeClr val="accent1"/>
              </a:solidFill>
              <a:latin typeface="+mn-ea"/>
              <a:ea typeface="+mn-ea"/>
            </a:endParaRPr>
          </a:p>
        </p:txBody>
      </p:sp>
      <p:sp>
        <p:nvSpPr>
          <p:cNvPr id="16" name="Freeform 9"/>
          <p:cNvSpPr>
            <a:spLocks noEditPoints="1"/>
          </p:cNvSpPr>
          <p:nvPr/>
        </p:nvSpPr>
        <p:spPr bwMode="auto">
          <a:xfrm>
            <a:off x="778430" y="3099577"/>
            <a:ext cx="787350" cy="811149"/>
          </a:xfrm>
          <a:custGeom>
            <a:avLst/>
            <a:gdLst>
              <a:gd name="T0" fmla="*/ 208 w 792"/>
              <a:gd name="T1" fmla="*/ 341 h 780"/>
              <a:gd name="T2" fmla="*/ 276 w 792"/>
              <a:gd name="T3" fmla="*/ 223 h 780"/>
              <a:gd name="T4" fmla="*/ 293 w 792"/>
              <a:gd name="T5" fmla="*/ 203 h 780"/>
              <a:gd name="T6" fmla="*/ 447 w 792"/>
              <a:gd name="T7" fmla="*/ 215 h 780"/>
              <a:gd name="T8" fmla="*/ 439 w 792"/>
              <a:gd name="T9" fmla="*/ 197 h 780"/>
              <a:gd name="T10" fmla="*/ 474 w 792"/>
              <a:gd name="T11" fmla="*/ 186 h 780"/>
              <a:gd name="T12" fmla="*/ 498 w 792"/>
              <a:gd name="T13" fmla="*/ 187 h 780"/>
              <a:gd name="T14" fmla="*/ 491 w 792"/>
              <a:gd name="T15" fmla="*/ 222 h 780"/>
              <a:gd name="T16" fmla="*/ 478 w 792"/>
              <a:gd name="T17" fmla="*/ 242 h 780"/>
              <a:gd name="T18" fmla="*/ 389 w 792"/>
              <a:gd name="T19" fmla="*/ 323 h 780"/>
              <a:gd name="T20" fmla="*/ 389 w 792"/>
              <a:gd name="T21" fmla="*/ 323 h 780"/>
              <a:gd name="T22" fmla="*/ 752 w 792"/>
              <a:gd name="T23" fmla="*/ 750 h 780"/>
              <a:gd name="T24" fmla="*/ 607 w 792"/>
              <a:gd name="T25" fmla="*/ 750 h 780"/>
              <a:gd name="T26" fmla="*/ 333 w 792"/>
              <a:gd name="T27" fmla="*/ 666 h 780"/>
              <a:gd name="T28" fmla="*/ 333 w 792"/>
              <a:gd name="T29" fmla="*/ 0 h 780"/>
              <a:gd name="T30" fmla="*/ 629 w 792"/>
              <a:gd name="T31" fmla="*/ 484 h 780"/>
              <a:gd name="T32" fmla="*/ 752 w 792"/>
              <a:gd name="T33" fmla="*/ 750 h 780"/>
              <a:gd name="T34" fmla="*/ 333 w 792"/>
              <a:gd name="T35" fmla="*/ 623 h 780"/>
              <a:gd name="T36" fmla="*/ 333 w 792"/>
              <a:gd name="T37" fmla="*/ 42 h 780"/>
              <a:gd name="T38" fmla="*/ 333 w 792"/>
              <a:gd name="T39" fmla="*/ 623 h 780"/>
              <a:gd name="T40" fmla="*/ 544 w 792"/>
              <a:gd name="T41" fmla="*/ 476 h 780"/>
              <a:gd name="T42" fmla="*/ 500 w 792"/>
              <a:gd name="T43" fmla="*/ 489 h 780"/>
              <a:gd name="T44" fmla="*/ 412 w 792"/>
              <a:gd name="T45" fmla="*/ 489 h 780"/>
              <a:gd name="T46" fmla="*/ 325 w 792"/>
              <a:gd name="T47" fmla="*/ 489 h 780"/>
              <a:gd name="T48" fmla="*/ 237 w 792"/>
              <a:gd name="T49" fmla="*/ 489 h 780"/>
              <a:gd name="T50" fmla="*/ 136 w 792"/>
              <a:gd name="T51" fmla="*/ 489 h 780"/>
              <a:gd name="T52" fmla="*/ 122 w 792"/>
              <a:gd name="T53" fmla="*/ 476 h 780"/>
              <a:gd name="T54" fmla="*/ 135 w 792"/>
              <a:gd name="T55" fmla="*/ 176 h 780"/>
              <a:gd name="T56" fmla="*/ 149 w 792"/>
              <a:gd name="T57" fmla="*/ 463 h 780"/>
              <a:gd name="T58" fmla="*/ 186 w 792"/>
              <a:gd name="T59" fmla="*/ 403 h 780"/>
              <a:gd name="T60" fmla="*/ 223 w 792"/>
              <a:gd name="T61" fmla="*/ 390 h 780"/>
              <a:gd name="T62" fmla="*/ 237 w 792"/>
              <a:gd name="T63" fmla="*/ 463 h 780"/>
              <a:gd name="T64" fmla="*/ 273 w 792"/>
              <a:gd name="T65" fmla="*/ 311 h 780"/>
              <a:gd name="T66" fmla="*/ 311 w 792"/>
              <a:gd name="T67" fmla="*/ 298 h 780"/>
              <a:gd name="T68" fmla="*/ 325 w 792"/>
              <a:gd name="T69" fmla="*/ 463 h 780"/>
              <a:gd name="T70" fmla="*/ 361 w 792"/>
              <a:gd name="T71" fmla="*/ 356 h 780"/>
              <a:gd name="T72" fmla="*/ 399 w 792"/>
              <a:gd name="T73" fmla="*/ 343 h 780"/>
              <a:gd name="T74" fmla="*/ 412 w 792"/>
              <a:gd name="T75" fmla="*/ 463 h 780"/>
              <a:gd name="T76" fmla="*/ 449 w 792"/>
              <a:gd name="T77" fmla="*/ 281 h 780"/>
              <a:gd name="T78" fmla="*/ 487 w 792"/>
              <a:gd name="T79" fmla="*/ 267 h 780"/>
              <a:gd name="T80" fmla="*/ 500 w 792"/>
              <a:gd name="T81" fmla="*/ 463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92" h="780">
                <a:moveTo>
                  <a:pt x="295" y="242"/>
                </a:moveTo>
                <a:lnTo>
                  <a:pt x="208" y="341"/>
                </a:lnTo>
                <a:lnTo>
                  <a:pt x="187" y="323"/>
                </a:lnTo>
                <a:lnTo>
                  <a:pt x="276" y="223"/>
                </a:lnTo>
                <a:lnTo>
                  <a:pt x="276" y="223"/>
                </a:lnTo>
                <a:lnTo>
                  <a:pt x="293" y="203"/>
                </a:lnTo>
                <a:lnTo>
                  <a:pt x="386" y="285"/>
                </a:lnTo>
                <a:lnTo>
                  <a:pt x="447" y="215"/>
                </a:lnTo>
                <a:lnTo>
                  <a:pt x="437" y="206"/>
                </a:lnTo>
                <a:cubicBezTo>
                  <a:pt x="433" y="202"/>
                  <a:pt x="433" y="198"/>
                  <a:pt x="439" y="197"/>
                </a:cubicBezTo>
                <a:lnTo>
                  <a:pt x="455" y="192"/>
                </a:lnTo>
                <a:cubicBezTo>
                  <a:pt x="461" y="190"/>
                  <a:pt x="469" y="187"/>
                  <a:pt x="474" y="186"/>
                </a:cubicBezTo>
                <a:lnTo>
                  <a:pt x="491" y="181"/>
                </a:lnTo>
                <a:cubicBezTo>
                  <a:pt x="496" y="179"/>
                  <a:pt x="499" y="182"/>
                  <a:pt x="498" y="187"/>
                </a:cubicBezTo>
                <a:lnTo>
                  <a:pt x="495" y="203"/>
                </a:lnTo>
                <a:cubicBezTo>
                  <a:pt x="493" y="209"/>
                  <a:pt x="492" y="217"/>
                  <a:pt x="491" y="222"/>
                </a:cubicBezTo>
                <a:lnTo>
                  <a:pt x="487" y="239"/>
                </a:lnTo>
                <a:cubicBezTo>
                  <a:pt x="486" y="244"/>
                  <a:pt x="482" y="245"/>
                  <a:pt x="478" y="242"/>
                </a:cubicBezTo>
                <a:lnTo>
                  <a:pt x="468" y="233"/>
                </a:lnTo>
                <a:lnTo>
                  <a:pt x="389" y="323"/>
                </a:lnTo>
                <a:lnTo>
                  <a:pt x="389" y="323"/>
                </a:lnTo>
                <a:lnTo>
                  <a:pt x="389" y="323"/>
                </a:lnTo>
                <a:lnTo>
                  <a:pt x="295" y="242"/>
                </a:lnTo>
                <a:close/>
                <a:moveTo>
                  <a:pt x="752" y="750"/>
                </a:moveTo>
                <a:cubicBezTo>
                  <a:pt x="732" y="770"/>
                  <a:pt x="706" y="780"/>
                  <a:pt x="679" y="780"/>
                </a:cubicBezTo>
                <a:cubicBezTo>
                  <a:pt x="653" y="780"/>
                  <a:pt x="627" y="770"/>
                  <a:pt x="607" y="750"/>
                </a:cubicBezTo>
                <a:lnTo>
                  <a:pt x="484" y="629"/>
                </a:lnTo>
                <a:cubicBezTo>
                  <a:pt x="439" y="653"/>
                  <a:pt x="387" y="666"/>
                  <a:pt x="333" y="666"/>
                </a:cubicBezTo>
                <a:cubicBezTo>
                  <a:pt x="149" y="666"/>
                  <a:pt x="0" y="517"/>
                  <a:pt x="0" y="333"/>
                </a:cubicBezTo>
                <a:cubicBezTo>
                  <a:pt x="0" y="149"/>
                  <a:pt x="149" y="0"/>
                  <a:pt x="333" y="0"/>
                </a:cubicBezTo>
                <a:cubicBezTo>
                  <a:pt x="517" y="0"/>
                  <a:pt x="666" y="149"/>
                  <a:pt x="666" y="333"/>
                </a:cubicBezTo>
                <a:cubicBezTo>
                  <a:pt x="666" y="387"/>
                  <a:pt x="653" y="439"/>
                  <a:pt x="629" y="484"/>
                </a:cubicBezTo>
                <a:lnTo>
                  <a:pt x="752" y="605"/>
                </a:lnTo>
                <a:cubicBezTo>
                  <a:pt x="792" y="645"/>
                  <a:pt x="792" y="710"/>
                  <a:pt x="752" y="750"/>
                </a:cubicBezTo>
                <a:close/>
                <a:moveTo>
                  <a:pt x="333" y="623"/>
                </a:moveTo>
                <a:lnTo>
                  <a:pt x="333" y="623"/>
                </a:lnTo>
                <a:cubicBezTo>
                  <a:pt x="493" y="623"/>
                  <a:pt x="623" y="493"/>
                  <a:pt x="623" y="333"/>
                </a:cubicBezTo>
                <a:cubicBezTo>
                  <a:pt x="623" y="172"/>
                  <a:pt x="493" y="42"/>
                  <a:pt x="333" y="42"/>
                </a:cubicBezTo>
                <a:cubicBezTo>
                  <a:pt x="172" y="42"/>
                  <a:pt x="43" y="172"/>
                  <a:pt x="43" y="333"/>
                </a:cubicBezTo>
                <a:cubicBezTo>
                  <a:pt x="43" y="493"/>
                  <a:pt x="172" y="623"/>
                  <a:pt x="333" y="623"/>
                </a:cubicBezTo>
                <a:close/>
                <a:moveTo>
                  <a:pt x="530" y="463"/>
                </a:moveTo>
                <a:cubicBezTo>
                  <a:pt x="538" y="463"/>
                  <a:pt x="544" y="469"/>
                  <a:pt x="544" y="476"/>
                </a:cubicBezTo>
                <a:cubicBezTo>
                  <a:pt x="544" y="483"/>
                  <a:pt x="538" y="489"/>
                  <a:pt x="530" y="489"/>
                </a:cubicBezTo>
                <a:lnTo>
                  <a:pt x="500" y="489"/>
                </a:lnTo>
                <a:lnTo>
                  <a:pt x="449" y="489"/>
                </a:lnTo>
                <a:lnTo>
                  <a:pt x="412" y="489"/>
                </a:lnTo>
                <a:lnTo>
                  <a:pt x="361" y="489"/>
                </a:lnTo>
                <a:lnTo>
                  <a:pt x="325" y="489"/>
                </a:lnTo>
                <a:lnTo>
                  <a:pt x="273" y="489"/>
                </a:lnTo>
                <a:lnTo>
                  <a:pt x="237" y="489"/>
                </a:lnTo>
                <a:lnTo>
                  <a:pt x="186" y="489"/>
                </a:lnTo>
                <a:lnTo>
                  <a:pt x="136" y="489"/>
                </a:lnTo>
                <a:lnTo>
                  <a:pt x="136" y="489"/>
                </a:lnTo>
                <a:cubicBezTo>
                  <a:pt x="128" y="489"/>
                  <a:pt x="122" y="483"/>
                  <a:pt x="122" y="476"/>
                </a:cubicBezTo>
                <a:lnTo>
                  <a:pt x="122" y="189"/>
                </a:lnTo>
                <a:cubicBezTo>
                  <a:pt x="122" y="182"/>
                  <a:pt x="128" y="176"/>
                  <a:pt x="135" y="176"/>
                </a:cubicBezTo>
                <a:cubicBezTo>
                  <a:pt x="143" y="176"/>
                  <a:pt x="148" y="182"/>
                  <a:pt x="148" y="189"/>
                </a:cubicBezTo>
                <a:lnTo>
                  <a:pt x="149" y="463"/>
                </a:lnTo>
                <a:lnTo>
                  <a:pt x="186" y="463"/>
                </a:lnTo>
                <a:lnTo>
                  <a:pt x="186" y="403"/>
                </a:lnTo>
                <a:cubicBezTo>
                  <a:pt x="186" y="396"/>
                  <a:pt x="192" y="390"/>
                  <a:pt x="199" y="390"/>
                </a:cubicBezTo>
                <a:lnTo>
                  <a:pt x="223" y="390"/>
                </a:lnTo>
                <a:cubicBezTo>
                  <a:pt x="231" y="390"/>
                  <a:pt x="237" y="396"/>
                  <a:pt x="237" y="403"/>
                </a:cubicBezTo>
                <a:lnTo>
                  <a:pt x="237" y="463"/>
                </a:lnTo>
                <a:lnTo>
                  <a:pt x="273" y="463"/>
                </a:lnTo>
                <a:lnTo>
                  <a:pt x="273" y="311"/>
                </a:lnTo>
                <a:cubicBezTo>
                  <a:pt x="273" y="304"/>
                  <a:pt x="279" y="298"/>
                  <a:pt x="287" y="298"/>
                </a:cubicBezTo>
                <a:lnTo>
                  <a:pt x="311" y="298"/>
                </a:lnTo>
                <a:cubicBezTo>
                  <a:pt x="318" y="298"/>
                  <a:pt x="325" y="304"/>
                  <a:pt x="325" y="311"/>
                </a:cubicBezTo>
                <a:lnTo>
                  <a:pt x="325" y="463"/>
                </a:lnTo>
                <a:lnTo>
                  <a:pt x="361" y="463"/>
                </a:lnTo>
                <a:lnTo>
                  <a:pt x="361" y="356"/>
                </a:lnTo>
                <a:cubicBezTo>
                  <a:pt x="361" y="349"/>
                  <a:pt x="367" y="343"/>
                  <a:pt x="374" y="343"/>
                </a:cubicBezTo>
                <a:lnTo>
                  <a:pt x="399" y="343"/>
                </a:lnTo>
                <a:cubicBezTo>
                  <a:pt x="406" y="343"/>
                  <a:pt x="412" y="349"/>
                  <a:pt x="412" y="356"/>
                </a:cubicBezTo>
                <a:lnTo>
                  <a:pt x="412" y="463"/>
                </a:lnTo>
                <a:lnTo>
                  <a:pt x="449" y="463"/>
                </a:lnTo>
                <a:lnTo>
                  <a:pt x="449" y="281"/>
                </a:lnTo>
                <a:cubicBezTo>
                  <a:pt x="449" y="273"/>
                  <a:pt x="455" y="267"/>
                  <a:pt x="462" y="267"/>
                </a:cubicBezTo>
                <a:lnTo>
                  <a:pt x="487" y="267"/>
                </a:lnTo>
                <a:cubicBezTo>
                  <a:pt x="494" y="267"/>
                  <a:pt x="500" y="273"/>
                  <a:pt x="500" y="281"/>
                </a:cubicBezTo>
                <a:lnTo>
                  <a:pt x="500" y="463"/>
                </a:lnTo>
                <a:lnTo>
                  <a:pt x="530" y="46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39"/>
          <p:cNvSpPr>
            <a:spLocks noChangeAspect="1" noChangeArrowheads="1"/>
          </p:cNvSpPr>
          <p:nvPr/>
        </p:nvSpPr>
        <p:spPr bwMode="auto">
          <a:xfrm>
            <a:off x="23230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17"/>
          <p:cNvSpPr txBox="1"/>
          <p:nvPr/>
        </p:nvSpPr>
        <p:spPr>
          <a:xfrm>
            <a:off x="2686262" y="4005064"/>
            <a:ext cx="1465582" cy="400110"/>
          </a:xfrm>
          <a:prstGeom prst="rect">
            <a:avLst/>
          </a:prstGeom>
          <a:noFill/>
        </p:spPr>
        <p:txBody>
          <a:bodyPr wrap="square" rtlCol="0">
            <a:spAutoFit/>
          </a:bodyPr>
          <a:lstStyle/>
          <a:p>
            <a:r>
              <a:rPr lang="zh-CN" altLang="en-US" sz="2000" dirty="0" smtClean="0">
                <a:latin typeface="+mn-ea"/>
                <a:ea typeface="+mn-ea"/>
              </a:rPr>
              <a:t>操作流程</a:t>
            </a:r>
            <a:endParaRPr lang="zh-CN" altLang="en-US" sz="2000" dirty="0">
              <a:latin typeface="+mn-ea"/>
              <a:ea typeface="+mn-ea"/>
            </a:endParaRPr>
          </a:p>
        </p:txBody>
      </p:sp>
      <p:sp>
        <p:nvSpPr>
          <p:cNvPr id="19" name="Oval 39"/>
          <p:cNvSpPr>
            <a:spLocks noChangeAspect="1" noChangeArrowheads="1"/>
          </p:cNvSpPr>
          <p:nvPr/>
        </p:nvSpPr>
        <p:spPr bwMode="auto">
          <a:xfrm>
            <a:off x="41518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0" name="TextBox 19"/>
          <p:cNvSpPr txBox="1"/>
          <p:nvPr/>
        </p:nvSpPr>
        <p:spPr>
          <a:xfrm>
            <a:off x="4515062" y="4005064"/>
            <a:ext cx="1828800" cy="400110"/>
          </a:xfrm>
          <a:prstGeom prst="rect">
            <a:avLst/>
          </a:prstGeom>
          <a:noFill/>
        </p:spPr>
        <p:txBody>
          <a:bodyPr wrap="square" rtlCol="0">
            <a:spAutoFit/>
          </a:bodyPr>
          <a:lstStyle/>
          <a:p>
            <a:r>
              <a:rPr lang="zh-CN" altLang="en-US" sz="2000" dirty="0" smtClean="0">
                <a:latin typeface="+mn-ea"/>
                <a:ea typeface="+mn-ea"/>
              </a:rPr>
              <a:t>加盟模式</a:t>
            </a:r>
            <a:endParaRPr lang="zh-CN" altLang="en-US" sz="2000" dirty="0">
              <a:latin typeface="+mn-ea"/>
              <a:ea typeface="+mn-ea"/>
            </a:endParaRPr>
          </a:p>
        </p:txBody>
      </p:sp>
      <p:sp>
        <p:nvSpPr>
          <p:cNvPr id="21" name="Oval 39"/>
          <p:cNvSpPr>
            <a:spLocks noChangeAspect="1" noChangeArrowheads="1"/>
          </p:cNvSpPr>
          <p:nvPr/>
        </p:nvSpPr>
        <p:spPr bwMode="auto">
          <a:xfrm>
            <a:off x="6455243"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2" name="TextBox 21"/>
          <p:cNvSpPr txBox="1"/>
          <p:nvPr/>
        </p:nvSpPr>
        <p:spPr>
          <a:xfrm>
            <a:off x="6818460" y="4005064"/>
            <a:ext cx="1656183" cy="400110"/>
          </a:xfrm>
          <a:prstGeom prst="rect">
            <a:avLst/>
          </a:prstGeom>
          <a:noFill/>
        </p:spPr>
        <p:txBody>
          <a:bodyPr wrap="square" rtlCol="0">
            <a:spAutoFit/>
          </a:bodyPr>
          <a:lstStyle/>
          <a:p>
            <a:r>
              <a:rPr lang="zh-CN" altLang="en-US" sz="2000" dirty="0" smtClean="0">
                <a:latin typeface="+mn-ea"/>
                <a:ea typeface="+mn-ea"/>
              </a:rPr>
              <a:t>利润点分析</a:t>
            </a:r>
            <a:endParaRPr lang="zh-CN" altLang="en-US" sz="2000" dirty="0">
              <a:latin typeface="+mn-ea"/>
              <a:ea typeface="+mn-ea"/>
            </a:endParaRPr>
          </a:p>
        </p:txBody>
      </p:sp>
      <p:sp>
        <p:nvSpPr>
          <p:cNvPr id="23" name="Oval 39"/>
          <p:cNvSpPr>
            <a:spLocks noChangeAspect="1" noChangeArrowheads="1"/>
          </p:cNvSpPr>
          <p:nvPr/>
        </p:nvSpPr>
        <p:spPr bwMode="auto">
          <a:xfrm>
            <a:off x="23230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4" name="TextBox 23"/>
          <p:cNvSpPr txBox="1"/>
          <p:nvPr/>
        </p:nvSpPr>
        <p:spPr>
          <a:xfrm>
            <a:off x="2686262" y="4420700"/>
            <a:ext cx="1395896" cy="400110"/>
          </a:xfrm>
          <a:prstGeom prst="rect">
            <a:avLst/>
          </a:prstGeom>
          <a:noFill/>
        </p:spPr>
        <p:txBody>
          <a:bodyPr wrap="square" rtlCol="0">
            <a:spAutoFit/>
          </a:bodyPr>
          <a:lstStyle/>
          <a:p>
            <a:r>
              <a:rPr lang="zh-CN" altLang="en-US" sz="2000" dirty="0" smtClean="0">
                <a:latin typeface="+mn-ea"/>
                <a:ea typeface="+mn-ea"/>
              </a:rPr>
              <a:t>适用场所</a:t>
            </a:r>
            <a:endParaRPr lang="zh-CN" altLang="en-US" sz="2000" dirty="0">
              <a:latin typeface="+mn-ea"/>
              <a:ea typeface="+mn-ea"/>
            </a:endParaRPr>
          </a:p>
        </p:txBody>
      </p:sp>
    </p:spTree>
    <p:extLst>
      <p:ext uri="{BB962C8B-B14F-4D97-AF65-F5344CB8AC3E}">
        <p14:creationId xmlns:p14="http://schemas.microsoft.com/office/powerpoint/2010/main" val="1452740260"/>
      </p:ext>
    </p:extLst>
  </p:cSld>
  <p:clrMapOvr>
    <a:masterClrMapping/>
  </p:clrMapOvr>
  <p:transition spd="slow" advTm="909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par>
                                <p:cTn id="21" presetID="8" presetClass="emph" presetSubtype="0" fill="hold" grpId="1" nodeType="withEffect">
                                  <p:stCondLst>
                                    <p:cond delay="0"/>
                                  </p:stCondLst>
                                  <p:childTnLst>
                                    <p:animRot by="21600000">
                                      <p:cBhvr>
                                        <p:cTn id="22" dur="500" fill="hold"/>
                                        <p:tgtEl>
                                          <p:spTgt spid="16"/>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400" fill="hold"/>
                                        <p:tgtEl>
                                          <p:spTgt spid="7"/>
                                        </p:tgtEl>
                                        <p:attrNameLst>
                                          <p:attrName>ppt_w</p:attrName>
                                        </p:attrNameLst>
                                      </p:cBhvr>
                                      <p:tavLst>
                                        <p:tav tm="0">
                                          <p:val>
                                            <p:fltVal val="0"/>
                                          </p:val>
                                        </p:tav>
                                        <p:tav tm="100000">
                                          <p:val>
                                            <p:strVal val="#ppt_w"/>
                                          </p:val>
                                        </p:tav>
                                      </p:tavLst>
                                    </p:anim>
                                    <p:anim calcmode="lin" valueType="num">
                                      <p:cBhvr>
                                        <p:cTn id="27" dur="400" fill="hold"/>
                                        <p:tgtEl>
                                          <p:spTgt spid="7"/>
                                        </p:tgtEl>
                                        <p:attrNameLst>
                                          <p:attrName>ppt_h</p:attrName>
                                        </p:attrNameLst>
                                      </p:cBhvr>
                                      <p:tavLst>
                                        <p:tav tm="0">
                                          <p:val>
                                            <p:fltVal val="0"/>
                                          </p:val>
                                        </p:tav>
                                        <p:tav tm="100000">
                                          <p:val>
                                            <p:strVal val="#ppt_h"/>
                                          </p:val>
                                        </p:tav>
                                      </p:tavLst>
                                    </p:anim>
                                    <p:anim calcmode="lin" valueType="num">
                                      <p:cBhvr>
                                        <p:cTn id="28" dur="400" fill="hold"/>
                                        <p:tgtEl>
                                          <p:spTgt spid="7"/>
                                        </p:tgtEl>
                                        <p:attrNameLst>
                                          <p:attrName>style.rotation</p:attrName>
                                        </p:attrNameLst>
                                      </p:cBhvr>
                                      <p:tavLst>
                                        <p:tav tm="0">
                                          <p:val>
                                            <p:fltVal val="90"/>
                                          </p:val>
                                        </p:tav>
                                        <p:tav tm="100000">
                                          <p:val>
                                            <p:fltVal val="0"/>
                                          </p:val>
                                        </p:tav>
                                      </p:tavLst>
                                    </p:anim>
                                    <p:animEffect transition="in" filter="fade">
                                      <p:cBhvr>
                                        <p:cTn id="29" dur="400"/>
                                        <p:tgtEl>
                                          <p:spTgt spid="7"/>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by="(-#ppt_w*2)" calcmode="lin" valueType="num">
                                      <p:cBhvr rctx="PPT">
                                        <p:cTn id="33" dur="250" autoRev="1" fill="hold">
                                          <p:stCondLst>
                                            <p:cond delay="0"/>
                                          </p:stCondLst>
                                        </p:cTn>
                                        <p:tgtEl>
                                          <p:spTgt spid="6"/>
                                        </p:tgtEl>
                                        <p:attrNameLst>
                                          <p:attrName>ppt_w</p:attrName>
                                        </p:attrNameLst>
                                      </p:cBhvr>
                                    </p:anim>
                                    <p:anim by="(#ppt_w*0.50)" calcmode="lin" valueType="num">
                                      <p:cBhvr>
                                        <p:cTn id="34" dur="250" decel="50000" autoRev="1" fill="hold">
                                          <p:stCondLst>
                                            <p:cond delay="0"/>
                                          </p:stCondLst>
                                        </p:cTn>
                                        <p:tgtEl>
                                          <p:spTgt spid="6"/>
                                        </p:tgtEl>
                                        <p:attrNameLst>
                                          <p:attrName>ppt_x</p:attrName>
                                        </p:attrNameLst>
                                      </p:cBhvr>
                                    </p:anim>
                                    <p:anim from="(-#ppt_h/2)" to="(#ppt_y)" calcmode="lin" valueType="num">
                                      <p:cBhvr>
                                        <p:cTn id="35" dur="500" fill="hold">
                                          <p:stCondLst>
                                            <p:cond delay="0"/>
                                          </p:stCondLst>
                                        </p:cTn>
                                        <p:tgtEl>
                                          <p:spTgt spid="6"/>
                                        </p:tgtEl>
                                        <p:attrNameLst>
                                          <p:attrName>ppt_y</p:attrName>
                                        </p:attrNameLst>
                                      </p:cBhvr>
                                    </p:anim>
                                    <p:animRot by="21600000">
                                      <p:cBhvr>
                                        <p:cTn id="36" dur="500" fill="hold">
                                          <p:stCondLst>
                                            <p:cond delay="0"/>
                                          </p:stCondLst>
                                        </p:cTn>
                                        <p:tgtEl>
                                          <p:spTgt spid="6"/>
                                        </p:tgtEl>
                                        <p:attrNameLst>
                                          <p:attrName>r</p:attrName>
                                        </p:attrNameLst>
                                      </p:cBhvr>
                                    </p:animRot>
                                  </p:childTnLst>
                                </p:cTn>
                              </p:par>
                            </p:childTnLst>
                          </p:cTn>
                        </p:par>
                        <p:par>
                          <p:cTn id="37" fill="hold">
                            <p:stCondLst>
                              <p:cond delay="2550"/>
                            </p:stCondLst>
                            <p:childTnLst>
                              <p:par>
                                <p:cTn id="38" presetID="2" presetClass="entr" presetSubtype="2"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400" fill="hold"/>
                                        <p:tgtEl>
                                          <p:spTgt spid="3"/>
                                        </p:tgtEl>
                                        <p:attrNameLst>
                                          <p:attrName>ppt_x</p:attrName>
                                        </p:attrNameLst>
                                      </p:cBhvr>
                                      <p:tavLst>
                                        <p:tav tm="0">
                                          <p:val>
                                            <p:strVal val="1+#ppt_w/2"/>
                                          </p:val>
                                        </p:tav>
                                        <p:tav tm="100000">
                                          <p:val>
                                            <p:strVal val="#ppt_x"/>
                                          </p:val>
                                        </p:tav>
                                      </p:tavLst>
                                    </p:anim>
                                    <p:anim calcmode="lin" valueType="num">
                                      <p:cBhvr additive="base">
                                        <p:cTn id="41" dur="4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295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300"/>
                                        <p:tgtEl>
                                          <p:spTgt spid="5"/>
                                        </p:tgtEl>
                                      </p:cBhvr>
                                    </p:animEffect>
                                  </p:childTnLst>
                                </p:cTn>
                              </p:par>
                            </p:childTnLst>
                          </p:cTn>
                        </p:par>
                        <p:par>
                          <p:cTn id="46" fill="hold">
                            <p:stCondLst>
                              <p:cond delay="325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375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2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7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5250"/>
                            </p:stCondLst>
                            <p:childTnLst>
                              <p:par>
                                <p:cTn id="67" presetID="53" presetClass="entr" presetSubtype="16"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575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625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675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16" grpId="0" animBg="1"/>
      <p:bldP spid="16" grpId="1" animBg="1"/>
      <p:bldP spid="17" grpId="0" animBg="1"/>
      <p:bldP spid="18" grpId="0"/>
      <p:bldP spid="19" grpId="0" animBg="1"/>
      <p:bldP spid="20" grpId="0"/>
      <p:bldP spid="21" grpId="0" animBg="1"/>
      <p:bldP spid="22" grpId="0"/>
      <p:bldP spid="23"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2728209"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项目操作流程</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6" name="Oval 5"/>
          <p:cNvSpPr>
            <a:spLocks noChangeArrowheads="1"/>
          </p:cNvSpPr>
          <p:nvPr/>
        </p:nvSpPr>
        <p:spPr bwMode="auto">
          <a:xfrm>
            <a:off x="1435100" y="2997200"/>
            <a:ext cx="1463675" cy="14795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
          <p:cNvSpPr>
            <a:spLocks/>
          </p:cNvSpPr>
          <p:nvPr/>
        </p:nvSpPr>
        <p:spPr bwMode="auto">
          <a:xfrm>
            <a:off x="2936875" y="3630613"/>
            <a:ext cx="166688" cy="214313"/>
          </a:xfrm>
          <a:custGeom>
            <a:avLst/>
            <a:gdLst>
              <a:gd name="T0" fmla="*/ 205 w 239"/>
              <a:gd name="T1" fmla="*/ 180 h 303"/>
              <a:gd name="T2" fmla="*/ 127 w 239"/>
              <a:gd name="T3" fmla="*/ 230 h 303"/>
              <a:gd name="T4" fmla="*/ 50 w 239"/>
              <a:gd name="T5" fmla="*/ 279 h 303"/>
              <a:gd name="T6" fmla="*/ 2 w 239"/>
              <a:gd name="T7" fmla="*/ 250 h 303"/>
              <a:gd name="T8" fmla="*/ 2 w 239"/>
              <a:gd name="T9" fmla="*/ 150 h 303"/>
              <a:gd name="T10" fmla="*/ 2 w 239"/>
              <a:gd name="T11" fmla="*/ 51 h 303"/>
              <a:gd name="T12" fmla="*/ 49 w 239"/>
              <a:gd name="T13" fmla="*/ 20 h 303"/>
              <a:gd name="T14" fmla="*/ 127 w 239"/>
              <a:gd name="T15" fmla="*/ 70 h 303"/>
              <a:gd name="T16" fmla="*/ 204 w 239"/>
              <a:gd name="T17" fmla="*/ 120 h 303"/>
              <a:gd name="T18" fmla="*/ 205 w 239"/>
              <a:gd name="T19" fmla="*/ 18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03">
                <a:moveTo>
                  <a:pt x="205" y="180"/>
                </a:moveTo>
                <a:lnTo>
                  <a:pt x="127" y="230"/>
                </a:lnTo>
                <a:cubicBezTo>
                  <a:pt x="101" y="246"/>
                  <a:pt x="75" y="262"/>
                  <a:pt x="50" y="279"/>
                </a:cubicBezTo>
                <a:cubicBezTo>
                  <a:pt x="17" y="303"/>
                  <a:pt x="2" y="291"/>
                  <a:pt x="2" y="250"/>
                </a:cubicBezTo>
                <a:lnTo>
                  <a:pt x="2" y="150"/>
                </a:lnTo>
                <a:cubicBezTo>
                  <a:pt x="2" y="117"/>
                  <a:pt x="2" y="84"/>
                  <a:pt x="2" y="51"/>
                </a:cubicBezTo>
                <a:cubicBezTo>
                  <a:pt x="0" y="9"/>
                  <a:pt x="16" y="0"/>
                  <a:pt x="49" y="20"/>
                </a:cubicBezTo>
                <a:lnTo>
                  <a:pt x="127" y="70"/>
                </a:lnTo>
                <a:cubicBezTo>
                  <a:pt x="153" y="87"/>
                  <a:pt x="179" y="103"/>
                  <a:pt x="204" y="120"/>
                </a:cubicBezTo>
                <a:cubicBezTo>
                  <a:pt x="239" y="139"/>
                  <a:pt x="238" y="159"/>
                  <a:pt x="205" y="1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Line 7"/>
          <p:cNvSpPr>
            <a:spLocks noChangeShapeType="1"/>
          </p:cNvSpPr>
          <p:nvPr/>
        </p:nvSpPr>
        <p:spPr bwMode="auto">
          <a:xfrm>
            <a:off x="3114675" y="3736975"/>
            <a:ext cx="9082088" cy="0"/>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8"/>
          <p:cNvSpPr>
            <a:spLocks noChangeArrowheads="1"/>
          </p:cNvSpPr>
          <p:nvPr/>
        </p:nvSpPr>
        <p:spPr bwMode="auto">
          <a:xfrm>
            <a:off x="4273550"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Oval 9"/>
          <p:cNvSpPr>
            <a:spLocks noChangeArrowheads="1"/>
          </p:cNvSpPr>
          <p:nvPr/>
        </p:nvSpPr>
        <p:spPr bwMode="auto">
          <a:xfrm>
            <a:off x="6402388"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10"/>
          <p:cNvSpPr>
            <a:spLocks noChangeArrowheads="1"/>
          </p:cNvSpPr>
          <p:nvPr/>
        </p:nvSpPr>
        <p:spPr bwMode="auto">
          <a:xfrm>
            <a:off x="8391525"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Oval 11"/>
          <p:cNvSpPr>
            <a:spLocks noChangeArrowheads="1"/>
          </p:cNvSpPr>
          <p:nvPr/>
        </p:nvSpPr>
        <p:spPr bwMode="auto">
          <a:xfrm>
            <a:off x="10268344"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TextBox 92"/>
          <p:cNvSpPr txBox="1"/>
          <p:nvPr/>
        </p:nvSpPr>
        <p:spPr>
          <a:xfrm>
            <a:off x="4290962" y="3540889"/>
            <a:ext cx="470000" cy="400110"/>
          </a:xfrm>
          <a:prstGeom prst="rect">
            <a:avLst/>
          </a:prstGeom>
          <a:noFill/>
        </p:spPr>
        <p:txBody>
          <a:bodyPr wrap="none" rtlCol="0">
            <a:spAutoFit/>
          </a:bodyPr>
          <a:lstStyle/>
          <a:p>
            <a:r>
              <a:rPr lang="en-US" altLang="zh-CN" sz="2000" b="1" dirty="0" smtClean="0">
                <a:solidFill>
                  <a:schemeClr val="accent2"/>
                </a:solidFill>
              </a:rPr>
              <a:t>01</a:t>
            </a:r>
          </a:p>
        </p:txBody>
      </p:sp>
      <p:sp>
        <p:nvSpPr>
          <p:cNvPr id="94" name="等腰三角形 93"/>
          <p:cNvSpPr/>
          <p:nvPr/>
        </p:nvSpPr>
        <p:spPr bwMode="auto">
          <a:xfrm>
            <a:off x="4419746" y="3330312"/>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5" name="TextBox 94"/>
          <p:cNvSpPr txBox="1"/>
          <p:nvPr/>
        </p:nvSpPr>
        <p:spPr>
          <a:xfrm>
            <a:off x="6416645" y="3540889"/>
            <a:ext cx="470000" cy="400110"/>
          </a:xfrm>
          <a:prstGeom prst="rect">
            <a:avLst/>
          </a:prstGeom>
          <a:noFill/>
        </p:spPr>
        <p:txBody>
          <a:bodyPr wrap="none" rtlCol="0">
            <a:spAutoFit/>
          </a:bodyPr>
          <a:lstStyle/>
          <a:p>
            <a:r>
              <a:rPr lang="en-US" altLang="zh-CN" sz="2000" b="1" dirty="0" smtClean="0">
                <a:solidFill>
                  <a:schemeClr val="accent2"/>
                </a:solidFill>
              </a:rPr>
              <a:t>02</a:t>
            </a:r>
          </a:p>
        </p:txBody>
      </p:sp>
      <p:sp>
        <p:nvSpPr>
          <p:cNvPr id="96" name="等腰三角形 95"/>
          <p:cNvSpPr/>
          <p:nvPr/>
        </p:nvSpPr>
        <p:spPr bwMode="auto">
          <a:xfrm flipV="1">
            <a:off x="6545429" y="4000959"/>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7" name="TextBox 96"/>
          <p:cNvSpPr txBox="1"/>
          <p:nvPr/>
        </p:nvSpPr>
        <p:spPr>
          <a:xfrm>
            <a:off x="8411699" y="3540889"/>
            <a:ext cx="470000" cy="400110"/>
          </a:xfrm>
          <a:prstGeom prst="rect">
            <a:avLst/>
          </a:prstGeom>
          <a:noFill/>
        </p:spPr>
        <p:txBody>
          <a:bodyPr wrap="none" rtlCol="0">
            <a:spAutoFit/>
          </a:bodyPr>
          <a:lstStyle/>
          <a:p>
            <a:r>
              <a:rPr lang="en-US" altLang="zh-CN" sz="2000" b="1" dirty="0" smtClean="0">
                <a:solidFill>
                  <a:schemeClr val="accent2"/>
                </a:solidFill>
              </a:rPr>
              <a:t>03</a:t>
            </a:r>
          </a:p>
        </p:txBody>
      </p:sp>
      <p:sp>
        <p:nvSpPr>
          <p:cNvPr id="98" name="等腰三角形 97"/>
          <p:cNvSpPr/>
          <p:nvPr/>
        </p:nvSpPr>
        <p:spPr bwMode="auto">
          <a:xfrm>
            <a:off x="8540483" y="3330312"/>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9" name="TextBox 98"/>
          <p:cNvSpPr txBox="1"/>
          <p:nvPr/>
        </p:nvSpPr>
        <p:spPr>
          <a:xfrm>
            <a:off x="10285363" y="3540889"/>
            <a:ext cx="470000" cy="400110"/>
          </a:xfrm>
          <a:prstGeom prst="rect">
            <a:avLst/>
          </a:prstGeom>
          <a:noFill/>
        </p:spPr>
        <p:txBody>
          <a:bodyPr wrap="none" rtlCol="0">
            <a:spAutoFit/>
          </a:bodyPr>
          <a:lstStyle/>
          <a:p>
            <a:r>
              <a:rPr lang="en-US" altLang="zh-CN" sz="2000" b="1" dirty="0" smtClean="0">
                <a:solidFill>
                  <a:schemeClr val="accent2"/>
                </a:solidFill>
              </a:rPr>
              <a:t>04</a:t>
            </a:r>
          </a:p>
        </p:txBody>
      </p:sp>
      <p:sp>
        <p:nvSpPr>
          <p:cNvPr id="100" name="等腰三角形 99"/>
          <p:cNvSpPr/>
          <p:nvPr/>
        </p:nvSpPr>
        <p:spPr bwMode="auto">
          <a:xfrm flipV="1">
            <a:off x="10414147" y="4000959"/>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1" name="TextBox 100"/>
          <p:cNvSpPr txBox="1"/>
          <p:nvPr/>
        </p:nvSpPr>
        <p:spPr>
          <a:xfrm>
            <a:off x="1630168" y="3202335"/>
            <a:ext cx="1073537" cy="1077218"/>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a:r>
              <a:rPr lang="zh-CN" altLang="en-US" b="1" dirty="0" smtClean="0">
                <a:solidFill>
                  <a:schemeClr val="accent2"/>
                </a:solidFill>
                <a:latin typeface="微软雅黑"/>
                <a:ea typeface="微软雅黑"/>
              </a:rPr>
              <a:t>操作模式</a:t>
            </a:r>
            <a:endParaRPr lang="zh-CN" altLang="en-US" b="1" dirty="0">
              <a:solidFill>
                <a:schemeClr val="accent2"/>
              </a:solidFill>
              <a:latin typeface="微软雅黑"/>
              <a:ea typeface="微软雅黑"/>
            </a:endParaRPr>
          </a:p>
        </p:txBody>
      </p:sp>
      <p:sp>
        <p:nvSpPr>
          <p:cNvPr id="111" name="TextBox 110"/>
          <p:cNvSpPr txBox="1"/>
          <p:nvPr/>
        </p:nvSpPr>
        <p:spPr>
          <a:xfrm>
            <a:off x="3425990" y="1142029"/>
            <a:ext cx="2135056" cy="400110"/>
          </a:xfrm>
          <a:prstGeom prst="rect">
            <a:avLst/>
          </a:prstGeom>
          <a:solidFill>
            <a:schemeClr val="tx1"/>
          </a:solidFill>
        </p:spPr>
        <p:txBody>
          <a:bodyPr wrap="square" rtlCol="0">
            <a:spAutoFit/>
          </a:bodyPr>
          <a:lstStyle/>
          <a:p>
            <a:pPr algn="ctr"/>
            <a:r>
              <a:rPr lang="zh-CN" altLang="en-US" sz="2000" b="1" dirty="0" smtClean="0">
                <a:solidFill>
                  <a:schemeClr val="accent2"/>
                </a:solidFill>
                <a:latin typeface="+mj-ea"/>
                <a:ea typeface="+mj-ea"/>
              </a:rPr>
              <a:t>店面选址</a:t>
            </a:r>
            <a:endParaRPr lang="zh-CN" altLang="en-US" sz="2000" b="1" dirty="0">
              <a:solidFill>
                <a:schemeClr val="accent2"/>
              </a:solidFill>
              <a:latin typeface="+mj-ea"/>
              <a:ea typeface="+mj-ea"/>
            </a:endParaRPr>
          </a:p>
        </p:txBody>
      </p:sp>
      <p:sp>
        <p:nvSpPr>
          <p:cNvPr id="112" name="矩形 83"/>
          <p:cNvSpPr>
            <a:spLocks noChangeArrowheads="1"/>
          </p:cNvSpPr>
          <p:nvPr/>
        </p:nvSpPr>
        <p:spPr bwMode="auto">
          <a:xfrm>
            <a:off x="3425990" y="1523728"/>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113" name="TextBox 112"/>
          <p:cNvSpPr txBox="1"/>
          <p:nvPr/>
        </p:nvSpPr>
        <p:spPr>
          <a:xfrm>
            <a:off x="3570006" y="1685347"/>
            <a:ext cx="1800200" cy="923330"/>
          </a:xfrm>
          <a:prstGeom prst="rect">
            <a:avLst/>
          </a:prstGeom>
          <a:noFill/>
        </p:spPr>
        <p:txBody>
          <a:bodyPr wrap="square" rtlCol="0">
            <a:spAutoFit/>
          </a:bodyPr>
          <a:lstStyle/>
          <a:p>
            <a:pPr algn="just"/>
            <a:r>
              <a:rPr lang="zh-CN" altLang="en-US" dirty="0" smtClean="0">
                <a:solidFill>
                  <a:schemeClr val="accent1"/>
                </a:solidFill>
                <a:latin typeface="+mn-ea"/>
                <a:ea typeface="+mn-ea"/>
              </a:rPr>
              <a:t>提供选址信息，协助上门选址、勘察。</a:t>
            </a:r>
            <a:endParaRPr lang="zh-CN" altLang="en-US" dirty="0">
              <a:solidFill>
                <a:schemeClr val="accent1"/>
              </a:solidFill>
              <a:latin typeface="+mn-ea"/>
              <a:ea typeface="+mn-ea"/>
            </a:endParaRPr>
          </a:p>
        </p:txBody>
      </p:sp>
      <p:sp>
        <p:nvSpPr>
          <p:cNvPr id="117" name="TextBox 116"/>
          <p:cNvSpPr txBox="1"/>
          <p:nvPr/>
        </p:nvSpPr>
        <p:spPr>
          <a:xfrm>
            <a:off x="7499227" y="1142029"/>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a:t>技术培训</a:t>
            </a:r>
          </a:p>
        </p:txBody>
      </p:sp>
      <p:sp>
        <p:nvSpPr>
          <p:cNvPr id="118" name="矩形 83"/>
          <p:cNvSpPr>
            <a:spLocks noChangeArrowheads="1"/>
          </p:cNvSpPr>
          <p:nvPr/>
        </p:nvSpPr>
        <p:spPr bwMode="auto">
          <a:xfrm>
            <a:off x="7499227" y="1523728"/>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119" name="TextBox 118"/>
          <p:cNvSpPr txBox="1"/>
          <p:nvPr/>
        </p:nvSpPr>
        <p:spPr>
          <a:xfrm>
            <a:off x="7643243" y="1685347"/>
            <a:ext cx="1800200" cy="1200329"/>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a:t>提供理论和实践操作课程，所有课程时间为学会为止。</a:t>
            </a:r>
          </a:p>
        </p:txBody>
      </p:sp>
      <p:sp>
        <p:nvSpPr>
          <p:cNvPr id="120" name="TextBox 119"/>
          <p:cNvSpPr txBox="1"/>
          <p:nvPr/>
        </p:nvSpPr>
        <p:spPr>
          <a:xfrm>
            <a:off x="5612822" y="4258403"/>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a:t>店面装修</a:t>
            </a:r>
          </a:p>
        </p:txBody>
      </p:sp>
      <p:sp>
        <p:nvSpPr>
          <p:cNvPr id="121" name="矩形 83"/>
          <p:cNvSpPr>
            <a:spLocks noChangeArrowheads="1"/>
          </p:cNvSpPr>
          <p:nvPr/>
        </p:nvSpPr>
        <p:spPr bwMode="auto">
          <a:xfrm>
            <a:off x="5612822" y="4640102"/>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122" name="TextBox 121"/>
          <p:cNvSpPr txBox="1"/>
          <p:nvPr/>
        </p:nvSpPr>
        <p:spPr>
          <a:xfrm>
            <a:off x="5756838" y="4801721"/>
            <a:ext cx="1800200" cy="1477328"/>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a:t>可以进行店铺设计和店面装修，店面的图纸设计为公司固定模式，合作商无法更改！</a:t>
            </a:r>
          </a:p>
        </p:txBody>
      </p:sp>
      <p:sp>
        <p:nvSpPr>
          <p:cNvPr id="123" name="TextBox 122"/>
          <p:cNvSpPr txBox="1"/>
          <p:nvPr/>
        </p:nvSpPr>
        <p:spPr>
          <a:xfrm>
            <a:off x="9448552" y="4258403"/>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a:t>运营培训</a:t>
            </a:r>
          </a:p>
        </p:txBody>
      </p:sp>
      <p:sp>
        <p:nvSpPr>
          <p:cNvPr id="124" name="矩形 83"/>
          <p:cNvSpPr>
            <a:spLocks noChangeArrowheads="1"/>
          </p:cNvSpPr>
          <p:nvPr/>
        </p:nvSpPr>
        <p:spPr bwMode="auto">
          <a:xfrm>
            <a:off x="9448552" y="4640102"/>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125" name="TextBox 124"/>
          <p:cNvSpPr txBox="1"/>
          <p:nvPr/>
        </p:nvSpPr>
        <p:spPr>
          <a:xfrm>
            <a:off x="9592568" y="4801721"/>
            <a:ext cx="1800200" cy="1477328"/>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a:t>提供专业的店面经营管理，营销方案等培训，尽快尽早运作自己的店面</a:t>
            </a:r>
          </a:p>
        </p:txBody>
      </p:sp>
    </p:spTree>
    <p:extLst>
      <p:ext uri="{BB962C8B-B14F-4D97-AF65-F5344CB8AC3E}">
        <p14:creationId xmlns:p14="http://schemas.microsoft.com/office/powerpoint/2010/main" val="884533801"/>
      </p:ext>
    </p:extLst>
  </p:cSld>
  <p:clrMapOvr>
    <a:masterClrMapping/>
  </p:clrMapOvr>
  <p:transition spd="slow" advTm="1247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childTnLst>
                          </p:cTn>
                        </p:par>
                        <p:par>
                          <p:cTn id="30" fill="hold">
                            <p:stCondLst>
                              <p:cond delay="1500"/>
                            </p:stCondLst>
                            <p:childTnLst>
                              <p:par>
                                <p:cTn id="31" presetID="31" presetClass="entr" presetSubtype="0" fill="hold" grpId="0" nodeType="afterEffect">
                                  <p:stCondLst>
                                    <p:cond delay="0"/>
                                  </p:stCondLst>
                                  <p:childTnLst>
                                    <p:set>
                                      <p:cBhvr>
                                        <p:cTn id="32" dur="1" fill="hold">
                                          <p:stCondLst>
                                            <p:cond delay="0"/>
                                          </p:stCondLst>
                                        </p:cTn>
                                        <p:tgtEl>
                                          <p:spTgt spid="101"/>
                                        </p:tgtEl>
                                        <p:attrNameLst>
                                          <p:attrName>style.visibility</p:attrName>
                                        </p:attrNameLst>
                                      </p:cBhvr>
                                      <p:to>
                                        <p:strVal val="visible"/>
                                      </p:to>
                                    </p:set>
                                    <p:anim calcmode="lin" valueType="num">
                                      <p:cBhvr>
                                        <p:cTn id="33" dur="500" fill="hold"/>
                                        <p:tgtEl>
                                          <p:spTgt spid="101"/>
                                        </p:tgtEl>
                                        <p:attrNameLst>
                                          <p:attrName>ppt_w</p:attrName>
                                        </p:attrNameLst>
                                      </p:cBhvr>
                                      <p:tavLst>
                                        <p:tav tm="0">
                                          <p:val>
                                            <p:fltVal val="0"/>
                                          </p:val>
                                        </p:tav>
                                        <p:tav tm="100000">
                                          <p:val>
                                            <p:strVal val="#ppt_w"/>
                                          </p:val>
                                        </p:tav>
                                      </p:tavLst>
                                    </p:anim>
                                    <p:anim calcmode="lin" valueType="num">
                                      <p:cBhvr>
                                        <p:cTn id="34" dur="500" fill="hold"/>
                                        <p:tgtEl>
                                          <p:spTgt spid="101"/>
                                        </p:tgtEl>
                                        <p:attrNameLst>
                                          <p:attrName>ppt_h</p:attrName>
                                        </p:attrNameLst>
                                      </p:cBhvr>
                                      <p:tavLst>
                                        <p:tav tm="0">
                                          <p:val>
                                            <p:fltVal val="0"/>
                                          </p:val>
                                        </p:tav>
                                        <p:tav tm="100000">
                                          <p:val>
                                            <p:strVal val="#ppt_h"/>
                                          </p:val>
                                        </p:tav>
                                      </p:tavLst>
                                    </p:anim>
                                    <p:anim calcmode="lin" valueType="num">
                                      <p:cBhvr>
                                        <p:cTn id="35" dur="500" fill="hold"/>
                                        <p:tgtEl>
                                          <p:spTgt spid="101"/>
                                        </p:tgtEl>
                                        <p:attrNameLst>
                                          <p:attrName>style.rotation</p:attrName>
                                        </p:attrNameLst>
                                      </p:cBhvr>
                                      <p:tavLst>
                                        <p:tav tm="0">
                                          <p:val>
                                            <p:fltVal val="90"/>
                                          </p:val>
                                        </p:tav>
                                        <p:tav tm="100000">
                                          <p:val>
                                            <p:fltVal val="0"/>
                                          </p:val>
                                        </p:tav>
                                      </p:tavLst>
                                    </p:anim>
                                    <p:animEffect transition="in" filter="fade">
                                      <p:cBhvr>
                                        <p:cTn id="36" dur="500"/>
                                        <p:tgtEl>
                                          <p:spTgt spid="101"/>
                                        </p:tgtEl>
                                      </p:cBhvr>
                                    </p:animEffect>
                                  </p:childTnLst>
                                </p:cTn>
                              </p:par>
                              <p:par>
                                <p:cTn id="37" presetID="8" presetClass="emph" presetSubtype="0" fill="hold" grpId="1" nodeType="withEffect">
                                  <p:stCondLst>
                                    <p:cond delay="0"/>
                                  </p:stCondLst>
                                  <p:childTnLst>
                                    <p:animRot by="21600000">
                                      <p:cBhvr>
                                        <p:cTn id="38" dur="500" fill="hold"/>
                                        <p:tgtEl>
                                          <p:spTgt spid="101"/>
                                        </p:tgtEl>
                                        <p:attrNameLst>
                                          <p:attrName>r</p:attrName>
                                        </p:attrNameLst>
                                      </p:cBhvr>
                                    </p:animRot>
                                  </p:childTnLst>
                                </p:cTn>
                              </p:par>
                            </p:childTnLst>
                          </p:cTn>
                        </p:par>
                        <p:par>
                          <p:cTn id="39" fill="hold">
                            <p:stCondLst>
                              <p:cond delay="2000"/>
                            </p:stCondLst>
                            <p:childTnLst>
                              <p:par>
                                <p:cTn id="40" presetID="12" presetClass="entr" presetSubtype="8" fill="hold" grpId="0" nodeType="afterEffect">
                                  <p:stCondLst>
                                    <p:cond delay="0"/>
                                  </p:stCondLst>
                                  <p:childTnLst>
                                    <p:set>
                                      <p:cBhvr>
                                        <p:cTn id="41" dur="1" fill="hold">
                                          <p:stCondLst>
                                            <p:cond delay="0"/>
                                          </p:stCondLst>
                                        </p:cTn>
                                        <p:tgtEl>
                                          <p:spTgt spid="87"/>
                                        </p:tgtEl>
                                        <p:attrNameLst>
                                          <p:attrName>style.visibility</p:attrName>
                                        </p:attrNameLst>
                                      </p:cBhvr>
                                      <p:to>
                                        <p:strVal val="visible"/>
                                      </p:to>
                                    </p:set>
                                    <p:anim calcmode="lin" valueType="num">
                                      <p:cBhvr additive="base">
                                        <p:cTn id="42" dur="300"/>
                                        <p:tgtEl>
                                          <p:spTgt spid="87"/>
                                        </p:tgtEl>
                                        <p:attrNameLst>
                                          <p:attrName>ppt_x</p:attrName>
                                        </p:attrNameLst>
                                      </p:cBhvr>
                                      <p:tavLst>
                                        <p:tav tm="0">
                                          <p:val>
                                            <p:strVal val="#ppt_x-#ppt_w*1.125000"/>
                                          </p:val>
                                        </p:tav>
                                        <p:tav tm="100000">
                                          <p:val>
                                            <p:strVal val="#ppt_x"/>
                                          </p:val>
                                        </p:tav>
                                      </p:tavLst>
                                    </p:anim>
                                    <p:animEffect transition="in" filter="wipe(right)">
                                      <p:cBhvr>
                                        <p:cTn id="43" dur="300"/>
                                        <p:tgtEl>
                                          <p:spTgt spid="87"/>
                                        </p:tgtEl>
                                      </p:cBhvr>
                                    </p:animEffect>
                                  </p:childTnLst>
                                </p:cTn>
                              </p:par>
                            </p:childTnLst>
                          </p:cTn>
                        </p:par>
                        <p:par>
                          <p:cTn id="44" fill="hold">
                            <p:stCondLst>
                              <p:cond delay="2300"/>
                            </p:stCondLst>
                            <p:childTnLst>
                              <p:par>
                                <p:cTn id="45" presetID="22" presetClass="entr" presetSubtype="8" fill="hold" grpId="0"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left)">
                                      <p:cBhvr>
                                        <p:cTn id="47" dur="500"/>
                                        <p:tgtEl>
                                          <p:spTgt spid="88"/>
                                        </p:tgtEl>
                                      </p:cBhvr>
                                    </p:animEffect>
                                  </p:childTnLst>
                                </p:cTn>
                              </p:par>
                            </p:childTnLst>
                          </p:cTn>
                        </p:par>
                        <p:par>
                          <p:cTn id="48" fill="hold">
                            <p:stCondLst>
                              <p:cond delay="2800"/>
                            </p:stCondLst>
                            <p:childTnLst>
                              <p:par>
                                <p:cTn id="49" presetID="53" presetClass="entr" presetSubtype="16" fill="hold" grpId="0" nodeType="after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p:cTn id="51" dur="500" fill="hold"/>
                                        <p:tgtEl>
                                          <p:spTgt spid="89"/>
                                        </p:tgtEl>
                                        <p:attrNameLst>
                                          <p:attrName>ppt_w</p:attrName>
                                        </p:attrNameLst>
                                      </p:cBhvr>
                                      <p:tavLst>
                                        <p:tav tm="0">
                                          <p:val>
                                            <p:fltVal val="0"/>
                                          </p:val>
                                        </p:tav>
                                        <p:tav tm="100000">
                                          <p:val>
                                            <p:strVal val="#ppt_w"/>
                                          </p:val>
                                        </p:tav>
                                      </p:tavLst>
                                    </p:anim>
                                    <p:anim calcmode="lin" valueType="num">
                                      <p:cBhvr>
                                        <p:cTn id="52" dur="500" fill="hold"/>
                                        <p:tgtEl>
                                          <p:spTgt spid="89"/>
                                        </p:tgtEl>
                                        <p:attrNameLst>
                                          <p:attrName>ppt_h</p:attrName>
                                        </p:attrNameLst>
                                      </p:cBhvr>
                                      <p:tavLst>
                                        <p:tav tm="0">
                                          <p:val>
                                            <p:fltVal val="0"/>
                                          </p:val>
                                        </p:tav>
                                        <p:tav tm="100000">
                                          <p:val>
                                            <p:strVal val="#ppt_h"/>
                                          </p:val>
                                        </p:tav>
                                      </p:tavLst>
                                    </p:anim>
                                    <p:animEffect transition="in" filter="fade">
                                      <p:cBhvr>
                                        <p:cTn id="53" dur="500"/>
                                        <p:tgtEl>
                                          <p:spTgt spid="8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500" fill="hold"/>
                                        <p:tgtEl>
                                          <p:spTgt spid="93"/>
                                        </p:tgtEl>
                                        <p:attrNameLst>
                                          <p:attrName>ppt_w</p:attrName>
                                        </p:attrNameLst>
                                      </p:cBhvr>
                                      <p:tavLst>
                                        <p:tav tm="0">
                                          <p:val>
                                            <p:fltVal val="0"/>
                                          </p:val>
                                        </p:tav>
                                        <p:tav tm="100000">
                                          <p:val>
                                            <p:strVal val="#ppt_w"/>
                                          </p:val>
                                        </p:tav>
                                      </p:tavLst>
                                    </p:anim>
                                    <p:anim calcmode="lin" valueType="num">
                                      <p:cBhvr>
                                        <p:cTn id="57" dur="500" fill="hold"/>
                                        <p:tgtEl>
                                          <p:spTgt spid="93"/>
                                        </p:tgtEl>
                                        <p:attrNameLst>
                                          <p:attrName>ppt_h</p:attrName>
                                        </p:attrNameLst>
                                      </p:cBhvr>
                                      <p:tavLst>
                                        <p:tav tm="0">
                                          <p:val>
                                            <p:fltVal val="0"/>
                                          </p:val>
                                        </p:tav>
                                        <p:tav tm="100000">
                                          <p:val>
                                            <p:strVal val="#ppt_h"/>
                                          </p:val>
                                        </p:tav>
                                      </p:tavLst>
                                    </p:anim>
                                    <p:animEffect transition="in" filter="fade">
                                      <p:cBhvr>
                                        <p:cTn id="58" dur="500"/>
                                        <p:tgtEl>
                                          <p:spTgt spid="93"/>
                                        </p:tgtEl>
                                      </p:cBhvr>
                                    </p:animEffect>
                                  </p:childTnLst>
                                </p:cTn>
                              </p:par>
                            </p:childTnLst>
                          </p:cTn>
                        </p:par>
                        <p:par>
                          <p:cTn id="59" fill="hold">
                            <p:stCondLst>
                              <p:cond delay="3300"/>
                            </p:stCondLst>
                            <p:childTnLst>
                              <p:par>
                                <p:cTn id="60" presetID="12" presetClass="entr" presetSubtype="4"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additive="base">
                                        <p:cTn id="62" dur="300"/>
                                        <p:tgtEl>
                                          <p:spTgt spid="94"/>
                                        </p:tgtEl>
                                        <p:attrNameLst>
                                          <p:attrName>ppt_y</p:attrName>
                                        </p:attrNameLst>
                                      </p:cBhvr>
                                      <p:tavLst>
                                        <p:tav tm="0">
                                          <p:val>
                                            <p:strVal val="#ppt_y+#ppt_h*1.125000"/>
                                          </p:val>
                                        </p:tav>
                                        <p:tav tm="100000">
                                          <p:val>
                                            <p:strVal val="#ppt_y"/>
                                          </p:val>
                                        </p:tav>
                                      </p:tavLst>
                                    </p:anim>
                                    <p:animEffect transition="in" filter="wipe(up)">
                                      <p:cBhvr>
                                        <p:cTn id="63" dur="300"/>
                                        <p:tgtEl>
                                          <p:spTgt spid="94"/>
                                        </p:tgtEl>
                                      </p:cBhvr>
                                    </p:animEffect>
                                  </p:childTnLst>
                                </p:cTn>
                              </p:par>
                            </p:childTnLst>
                          </p:cTn>
                        </p:par>
                        <p:par>
                          <p:cTn id="64" fill="hold">
                            <p:stCondLst>
                              <p:cond delay="3600"/>
                            </p:stCondLst>
                            <p:childTnLst>
                              <p:par>
                                <p:cTn id="65" presetID="16" presetClass="entr" presetSubtype="21" fill="hold" grpId="0" nodeType="after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childTnLst>
                          </p:cTn>
                        </p:par>
                        <p:par>
                          <p:cTn id="68" fill="hold">
                            <p:stCondLst>
                              <p:cond delay="4100"/>
                            </p:stCondLst>
                            <p:childTnLst>
                              <p:par>
                                <p:cTn id="69" presetID="22" presetClass="entr" presetSubtype="1" fill="hold" grpId="0" nodeType="afterEffect">
                                  <p:stCondLst>
                                    <p:cond delay="0"/>
                                  </p:stCondLst>
                                  <p:childTnLst>
                                    <p:set>
                                      <p:cBhvr>
                                        <p:cTn id="70" dur="1" fill="hold">
                                          <p:stCondLst>
                                            <p:cond delay="0"/>
                                          </p:stCondLst>
                                        </p:cTn>
                                        <p:tgtEl>
                                          <p:spTgt spid="112"/>
                                        </p:tgtEl>
                                        <p:attrNameLst>
                                          <p:attrName>style.visibility</p:attrName>
                                        </p:attrNameLst>
                                      </p:cBhvr>
                                      <p:to>
                                        <p:strVal val="visible"/>
                                      </p:to>
                                    </p:set>
                                    <p:animEffect transition="in" filter="wipe(up)">
                                      <p:cBhvr>
                                        <p:cTn id="71" dur="500"/>
                                        <p:tgtEl>
                                          <p:spTgt spid="112"/>
                                        </p:tgtEl>
                                      </p:cBhvr>
                                    </p:animEffect>
                                  </p:childTnLst>
                                </p:cTn>
                              </p:par>
                            </p:childTnLst>
                          </p:cTn>
                        </p:par>
                        <p:par>
                          <p:cTn id="72" fill="hold">
                            <p:stCondLst>
                              <p:cond delay="4600"/>
                            </p:stCondLst>
                            <p:childTnLst>
                              <p:par>
                                <p:cTn id="73" presetID="22" presetClass="entr" presetSubtype="1" fill="hold" grpId="0" nodeType="afterEffect">
                                  <p:stCondLst>
                                    <p:cond delay="0"/>
                                  </p:stCondLst>
                                  <p:childTnLst>
                                    <p:set>
                                      <p:cBhvr>
                                        <p:cTn id="74" dur="1" fill="hold">
                                          <p:stCondLst>
                                            <p:cond delay="0"/>
                                          </p:stCondLst>
                                        </p:cTn>
                                        <p:tgtEl>
                                          <p:spTgt spid="113"/>
                                        </p:tgtEl>
                                        <p:attrNameLst>
                                          <p:attrName>style.visibility</p:attrName>
                                        </p:attrNameLst>
                                      </p:cBhvr>
                                      <p:to>
                                        <p:strVal val="visible"/>
                                      </p:to>
                                    </p:set>
                                    <p:animEffect transition="in" filter="wipe(up)">
                                      <p:cBhvr>
                                        <p:cTn id="75" dur="500"/>
                                        <p:tgtEl>
                                          <p:spTgt spid="113"/>
                                        </p:tgtEl>
                                      </p:cBhvr>
                                    </p:animEffect>
                                  </p:childTnLst>
                                </p:cTn>
                              </p:par>
                            </p:childTnLst>
                          </p:cTn>
                        </p:par>
                        <p:par>
                          <p:cTn id="76" fill="hold">
                            <p:stCondLst>
                              <p:cond delay="5100"/>
                            </p:stCondLst>
                            <p:childTnLst>
                              <p:par>
                                <p:cTn id="77" presetID="53" presetClass="entr" presetSubtype="16" fill="hold" grpId="0" nodeType="afterEffect">
                                  <p:stCondLst>
                                    <p:cond delay="0"/>
                                  </p:stCondLst>
                                  <p:childTnLst>
                                    <p:set>
                                      <p:cBhvr>
                                        <p:cTn id="78" dur="1" fill="hold">
                                          <p:stCondLst>
                                            <p:cond delay="0"/>
                                          </p:stCondLst>
                                        </p:cTn>
                                        <p:tgtEl>
                                          <p:spTgt spid="90"/>
                                        </p:tgtEl>
                                        <p:attrNameLst>
                                          <p:attrName>style.visibility</p:attrName>
                                        </p:attrNameLst>
                                      </p:cBhvr>
                                      <p:to>
                                        <p:strVal val="visible"/>
                                      </p:to>
                                    </p:set>
                                    <p:anim calcmode="lin" valueType="num">
                                      <p:cBhvr>
                                        <p:cTn id="79" dur="500" fill="hold"/>
                                        <p:tgtEl>
                                          <p:spTgt spid="90"/>
                                        </p:tgtEl>
                                        <p:attrNameLst>
                                          <p:attrName>ppt_w</p:attrName>
                                        </p:attrNameLst>
                                      </p:cBhvr>
                                      <p:tavLst>
                                        <p:tav tm="0">
                                          <p:val>
                                            <p:fltVal val="0"/>
                                          </p:val>
                                        </p:tav>
                                        <p:tav tm="100000">
                                          <p:val>
                                            <p:strVal val="#ppt_w"/>
                                          </p:val>
                                        </p:tav>
                                      </p:tavLst>
                                    </p:anim>
                                    <p:anim calcmode="lin" valueType="num">
                                      <p:cBhvr>
                                        <p:cTn id="80" dur="500" fill="hold"/>
                                        <p:tgtEl>
                                          <p:spTgt spid="90"/>
                                        </p:tgtEl>
                                        <p:attrNameLst>
                                          <p:attrName>ppt_h</p:attrName>
                                        </p:attrNameLst>
                                      </p:cBhvr>
                                      <p:tavLst>
                                        <p:tav tm="0">
                                          <p:val>
                                            <p:fltVal val="0"/>
                                          </p:val>
                                        </p:tav>
                                        <p:tav tm="100000">
                                          <p:val>
                                            <p:strVal val="#ppt_h"/>
                                          </p:val>
                                        </p:tav>
                                      </p:tavLst>
                                    </p:anim>
                                    <p:animEffect transition="in" filter="fade">
                                      <p:cBhvr>
                                        <p:cTn id="81" dur="500"/>
                                        <p:tgtEl>
                                          <p:spTgt spid="90"/>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95"/>
                                        </p:tgtEl>
                                        <p:attrNameLst>
                                          <p:attrName>style.visibility</p:attrName>
                                        </p:attrNameLst>
                                      </p:cBhvr>
                                      <p:to>
                                        <p:strVal val="visible"/>
                                      </p:to>
                                    </p:set>
                                    <p:anim calcmode="lin" valueType="num">
                                      <p:cBhvr>
                                        <p:cTn id="84" dur="500" fill="hold"/>
                                        <p:tgtEl>
                                          <p:spTgt spid="95"/>
                                        </p:tgtEl>
                                        <p:attrNameLst>
                                          <p:attrName>ppt_w</p:attrName>
                                        </p:attrNameLst>
                                      </p:cBhvr>
                                      <p:tavLst>
                                        <p:tav tm="0">
                                          <p:val>
                                            <p:fltVal val="0"/>
                                          </p:val>
                                        </p:tav>
                                        <p:tav tm="100000">
                                          <p:val>
                                            <p:strVal val="#ppt_w"/>
                                          </p:val>
                                        </p:tav>
                                      </p:tavLst>
                                    </p:anim>
                                    <p:anim calcmode="lin" valueType="num">
                                      <p:cBhvr>
                                        <p:cTn id="85" dur="500" fill="hold"/>
                                        <p:tgtEl>
                                          <p:spTgt spid="95"/>
                                        </p:tgtEl>
                                        <p:attrNameLst>
                                          <p:attrName>ppt_h</p:attrName>
                                        </p:attrNameLst>
                                      </p:cBhvr>
                                      <p:tavLst>
                                        <p:tav tm="0">
                                          <p:val>
                                            <p:fltVal val="0"/>
                                          </p:val>
                                        </p:tav>
                                        <p:tav tm="100000">
                                          <p:val>
                                            <p:strVal val="#ppt_h"/>
                                          </p:val>
                                        </p:tav>
                                      </p:tavLst>
                                    </p:anim>
                                    <p:animEffect transition="in" filter="fade">
                                      <p:cBhvr>
                                        <p:cTn id="86" dur="500"/>
                                        <p:tgtEl>
                                          <p:spTgt spid="95"/>
                                        </p:tgtEl>
                                      </p:cBhvr>
                                    </p:animEffect>
                                  </p:childTnLst>
                                </p:cTn>
                              </p:par>
                            </p:childTnLst>
                          </p:cTn>
                        </p:par>
                        <p:par>
                          <p:cTn id="87" fill="hold">
                            <p:stCondLst>
                              <p:cond delay="5600"/>
                            </p:stCondLst>
                            <p:childTnLst>
                              <p:par>
                                <p:cTn id="88" presetID="12" presetClass="entr" presetSubtype="1" fill="hold" grpId="0" nodeType="afterEffect">
                                  <p:stCondLst>
                                    <p:cond delay="0"/>
                                  </p:stCondLst>
                                  <p:childTnLst>
                                    <p:set>
                                      <p:cBhvr>
                                        <p:cTn id="89" dur="1" fill="hold">
                                          <p:stCondLst>
                                            <p:cond delay="0"/>
                                          </p:stCondLst>
                                        </p:cTn>
                                        <p:tgtEl>
                                          <p:spTgt spid="96"/>
                                        </p:tgtEl>
                                        <p:attrNameLst>
                                          <p:attrName>style.visibility</p:attrName>
                                        </p:attrNameLst>
                                      </p:cBhvr>
                                      <p:to>
                                        <p:strVal val="visible"/>
                                      </p:to>
                                    </p:set>
                                    <p:anim calcmode="lin" valueType="num">
                                      <p:cBhvr additive="base">
                                        <p:cTn id="90" dur="300"/>
                                        <p:tgtEl>
                                          <p:spTgt spid="96"/>
                                        </p:tgtEl>
                                        <p:attrNameLst>
                                          <p:attrName>ppt_y</p:attrName>
                                        </p:attrNameLst>
                                      </p:cBhvr>
                                      <p:tavLst>
                                        <p:tav tm="0">
                                          <p:val>
                                            <p:strVal val="#ppt_y-#ppt_h*1.125000"/>
                                          </p:val>
                                        </p:tav>
                                        <p:tav tm="100000">
                                          <p:val>
                                            <p:strVal val="#ppt_y"/>
                                          </p:val>
                                        </p:tav>
                                      </p:tavLst>
                                    </p:anim>
                                    <p:animEffect transition="in" filter="wipe(down)">
                                      <p:cBhvr>
                                        <p:cTn id="91" dur="300"/>
                                        <p:tgtEl>
                                          <p:spTgt spid="96"/>
                                        </p:tgtEl>
                                      </p:cBhvr>
                                    </p:animEffect>
                                  </p:childTnLst>
                                </p:cTn>
                              </p:par>
                            </p:childTnLst>
                          </p:cTn>
                        </p:par>
                        <p:par>
                          <p:cTn id="92" fill="hold">
                            <p:stCondLst>
                              <p:cond delay="5900"/>
                            </p:stCondLst>
                            <p:childTnLst>
                              <p:par>
                                <p:cTn id="93" presetID="16" presetClass="entr" presetSubtype="21" fill="hold" grpId="0" nodeType="afterEffect">
                                  <p:stCondLst>
                                    <p:cond delay="0"/>
                                  </p:stCondLst>
                                  <p:childTnLst>
                                    <p:set>
                                      <p:cBhvr>
                                        <p:cTn id="94" dur="1" fill="hold">
                                          <p:stCondLst>
                                            <p:cond delay="0"/>
                                          </p:stCondLst>
                                        </p:cTn>
                                        <p:tgtEl>
                                          <p:spTgt spid="120"/>
                                        </p:tgtEl>
                                        <p:attrNameLst>
                                          <p:attrName>style.visibility</p:attrName>
                                        </p:attrNameLst>
                                      </p:cBhvr>
                                      <p:to>
                                        <p:strVal val="visible"/>
                                      </p:to>
                                    </p:set>
                                    <p:animEffect transition="in" filter="barn(inVertical)">
                                      <p:cBhvr>
                                        <p:cTn id="95" dur="500"/>
                                        <p:tgtEl>
                                          <p:spTgt spid="120"/>
                                        </p:tgtEl>
                                      </p:cBhvr>
                                    </p:animEffect>
                                  </p:childTnLst>
                                </p:cTn>
                              </p:par>
                            </p:childTnLst>
                          </p:cTn>
                        </p:par>
                        <p:par>
                          <p:cTn id="96" fill="hold">
                            <p:stCondLst>
                              <p:cond delay="6400"/>
                            </p:stCondLst>
                            <p:childTnLst>
                              <p:par>
                                <p:cTn id="97" presetID="22" presetClass="entr" presetSubtype="1" fill="hold" grpId="0" nodeType="afterEffect">
                                  <p:stCondLst>
                                    <p:cond delay="0"/>
                                  </p:stCondLst>
                                  <p:childTnLst>
                                    <p:set>
                                      <p:cBhvr>
                                        <p:cTn id="98" dur="1" fill="hold">
                                          <p:stCondLst>
                                            <p:cond delay="0"/>
                                          </p:stCondLst>
                                        </p:cTn>
                                        <p:tgtEl>
                                          <p:spTgt spid="121"/>
                                        </p:tgtEl>
                                        <p:attrNameLst>
                                          <p:attrName>style.visibility</p:attrName>
                                        </p:attrNameLst>
                                      </p:cBhvr>
                                      <p:to>
                                        <p:strVal val="visible"/>
                                      </p:to>
                                    </p:set>
                                    <p:animEffect transition="in" filter="wipe(up)">
                                      <p:cBhvr>
                                        <p:cTn id="99" dur="500"/>
                                        <p:tgtEl>
                                          <p:spTgt spid="121"/>
                                        </p:tgtEl>
                                      </p:cBhvr>
                                    </p:animEffect>
                                  </p:childTnLst>
                                </p:cTn>
                              </p:par>
                            </p:childTnLst>
                          </p:cTn>
                        </p:par>
                        <p:par>
                          <p:cTn id="100" fill="hold">
                            <p:stCondLst>
                              <p:cond delay="6900"/>
                            </p:stCondLst>
                            <p:childTnLst>
                              <p:par>
                                <p:cTn id="101" presetID="22" presetClass="entr" presetSubtype="1" fill="hold" grpId="0" nodeType="afterEffect">
                                  <p:stCondLst>
                                    <p:cond delay="0"/>
                                  </p:stCondLst>
                                  <p:childTnLst>
                                    <p:set>
                                      <p:cBhvr>
                                        <p:cTn id="102" dur="1" fill="hold">
                                          <p:stCondLst>
                                            <p:cond delay="0"/>
                                          </p:stCondLst>
                                        </p:cTn>
                                        <p:tgtEl>
                                          <p:spTgt spid="122"/>
                                        </p:tgtEl>
                                        <p:attrNameLst>
                                          <p:attrName>style.visibility</p:attrName>
                                        </p:attrNameLst>
                                      </p:cBhvr>
                                      <p:to>
                                        <p:strVal val="visible"/>
                                      </p:to>
                                    </p:set>
                                    <p:animEffect transition="in" filter="wipe(up)">
                                      <p:cBhvr>
                                        <p:cTn id="103" dur="500"/>
                                        <p:tgtEl>
                                          <p:spTgt spid="122"/>
                                        </p:tgtEl>
                                      </p:cBhvr>
                                    </p:animEffect>
                                  </p:childTnLst>
                                </p:cTn>
                              </p:par>
                            </p:childTnLst>
                          </p:cTn>
                        </p:par>
                        <p:par>
                          <p:cTn id="104" fill="hold">
                            <p:stCondLst>
                              <p:cond delay="7400"/>
                            </p:stCondLst>
                            <p:childTnLst>
                              <p:par>
                                <p:cTn id="105" presetID="53" presetClass="entr" presetSubtype="16" fill="hold" grpId="0" nodeType="afterEffect">
                                  <p:stCondLst>
                                    <p:cond delay="0"/>
                                  </p:stCondLst>
                                  <p:childTnLst>
                                    <p:set>
                                      <p:cBhvr>
                                        <p:cTn id="106" dur="1" fill="hold">
                                          <p:stCondLst>
                                            <p:cond delay="0"/>
                                          </p:stCondLst>
                                        </p:cTn>
                                        <p:tgtEl>
                                          <p:spTgt spid="91"/>
                                        </p:tgtEl>
                                        <p:attrNameLst>
                                          <p:attrName>style.visibility</p:attrName>
                                        </p:attrNameLst>
                                      </p:cBhvr>
                                      <p:to>
                                        <p:strVal val="visible"/>
                                      </p:to>
                                    </p:set>
                                    <p:anim calcmode="lin" valueType="num">
                                      <p:cBhvr>
                                        <p:cTn id="107" dur="500" fill="hold"/>
                                        <p:tgtEl>
                                          <p:spTgt spid="91"/>
                                        </p:tgtEl>
                                        <p:attrNameLst>
                                          <p:attrName>ppt_w</p:attrName>
                                        </p:attrNameLst>
                                      </p:cBhvr>
                                      <p:tavLst>
                                        <p:tav tm="0">
                                          <p:val>
                                            <p:fltVal val="0"/>
                                          </p:val>
                                        </p:tav>
                                        <p:tav tm="100000">
                                          <p:val>
                                            <p:strVal val="#ppt_w"/>
                                          </p:val>
                                        </p:tav>
                                      </p:tavLst>
                                    </p:anim>
                                    <p:anim calcmode="lin" valueType="num">
                                      <p:cBhvr>
                                        <p:cTn id="108" dur="500" fill="hold"/>
                                        <p:tgtEl>
                                          <p:spTgt spid="91"/>
                                        </p:tgtEl>
                                        <p:attrNameLst>
                                          <p:attrName>ppt_h</p:attrName>
                                        </p:attrNameLst>
                                      </p:cBhvr>
                                      <p:tavLst>
                                        <p:tav tm="0">
                                          <p:val>
                                            <p:fltVal val="0"/>
                                          </p:val>
                                        </p:tav>
                                        <p:tav tm="100000">
                                          <p:val>
                                            <p:strVal val="#ppt_h"/>
                                          </p:val>
                                        </p:tav>
                                      </p:tavLst>
                                    </p:anim>
                                    <p:animEffect transition="in" filter="fade">
                                      <p:cBhvr>
                                        <p:cTn id="109" dur="500"/>
                                        <p:tgtEl>
                                          <p:spTgt spid="91"/>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97"/>
                                        </p:tgtEl>
                                        <p:attrNameLst>
                                          <p:attrName>style.visibility</p:attrName>
                                        </p:attrNameLst>
                                      </p:cBhvr>
                                      <p:to>
                                        <p:strVal val="visible"/>
                                      </p:to>
                                    </p:set>
                                    <p:anim calcmode="lin" valueType="num">
                                      <p:cBhvr>
                                        <p:cTn id="112" dur="500" fill="hold"/>
                                        <p:tgtEl>
                                          <p:spTgt spid="97"/>
                                        </p:tgtEl>
                                        <p:attrNameLst>
                                          <p:attrName>ppt_w</p:attrName>
                                        </p:attrNameLst>
                                      </p:cBhvr>
                                      <p:tavLst>
                                        <p:tav tm="0">
                                          <p:val>
                                            <p:fltVal val="0"/>
                                          </p:val>
                                        </p:tav>
                                        <p:tav tm="100000">
                                          <p:val>
                                            <p:strVal val="#ppt_w"/>
                                          </p:val>
                                        </p:tav>
                                      </p:tavLst>
                                    </p:anim>
                                    <p:anim calcmode="lin" valueType="num">
                                      <p:cBhvr>
                                        <p:cTn id="113" dur="500" fill="hold"/>
                                        <p:tgtEl>
                                          <p:spTgt spid="97"/>
                                        </p:tgtEl>
                                        <p:attrNameLst>
                                          <p:attrName>ppt_h</p:attrName>
                                        </p:attrNameLst>
                                      </p:cBhvr>
                                      <p:tavLst>
                                        <p:tav tm="0">
                                          <p:val>
                                            <p:fltVal val="0"/>
                                          </p:val>
                                        </p:tav>
                                        <p:tav tm="100000">
                                          <p:val>
                                            <p:strVal val="#ppt_h"/>
                                          </p:val>
                                        </p:tav>
                                      </p:tavLst>
                                    </p:anim>
                                    <p:animEffect transition="in" filter="fade">
                                      <p:cBhvr>
                                        <p:cTn id="114" dur="500"/>
                                        <p:tgtEl>
                                          <p:spTgt spid="97"/>
                                        </p:tgtEl>
                                      </p:cBhvr>
                                    </p:animEffect>
                                  </p:childTnLst>
                                </p:cTn>
                              </p:par>
                            </p:childTnLst>
                          </p:cTn>
                        </p:par>
                        <p:par>
                          <p:cTn id="115" fill="hold">
                            <p:stCondLst>
                              <p:cond delay="7900"/>
                            </p:stCondLst>
                            <p:childTnLst>
                              <p:par>
                                <p:cTn id="116" presetID="12" presetClass="entr" presetSubtype="4" fill="hold" grpId="0" nodeType="afterEffect">
                                  <p:stCondLst>
                                    <p:cond delay="0"/>
                                  </p:stCondLst>
                                  <p:childTnLst>
                                    <p:set>
                                      <p:cBhvr>
                                        <p:cTn id="117" dur="1" fill="hold">
                                          <p:stCondLst>
                                            <p:cond delay="0"/>
                                          </p:stCondLst>
                                        </p:cTn>
                                        <p:tgtEl>
                                          <p:spTgt spid="98"/>
                                        </p:tgtEl>
                                        <p:attrNameLst>
                                          <p:attrName>style.visibility</p:attrName>
                                        </p:attrNameLst>
                                      </p:cBhvr>
                                      <p:to>
                                        <p:strVal val="visible"/>
                                      </p:to>
                                    </p:set>
                                    <p:anim calcmode="lin" valueType="num">
                                      <p:cBhvr additive="base">
                                        <p:cTn id="118" dur="300"/>
                                        <p:tgtEl>
                                          <p:spTgt spid="98"/>
                                        </p:tgtEl>
                                        <p:attrNameLst>
                                          <p:attrName>ppt_y</p:attrName>
                                        </p:attrNameLst>
                                      </p:cBhvr>
                                      <p:tavLst>
                                        <p:tav tm="0">
                                          <p:val>
                                            <p:strVal val="#ppt_y+#ppt_h*1.125000"/>
                                          </p:val>
                                        </p:tav>
                                        <p:tav tm="100000">
                                          <p:val>
                                            <p:strVal val="#ppt_y"/>
                                          </p:val>
                                        </p:tav>
                                      </p:tavLst>
                                    </p:anim>
                                    <p:animEffect transition="in" filter="wipe(up)">
                                      <p:cBhvr>
                                        <p:cTn id="119" dur="300"/>
                                        <p:tgtEl>
                                          <p:spTgt spid="98"/>
                                        </p:tgtEl>
                                      </p:cBhvr>
                                    </p:animEffect>
                                  </p:childTnLst>
                                </p:cTn>
                              </p:par>
                            </p:childTnLst>
                          </p:cTn>
                        </p:par>
                        <p:par>
                          <p:cTn id="120" fill="hold">
                            <p:stCondLst>
                              <p:cond delay="8200"/>
                            </p:stCondLst>
                            <p:childTnLst>
                              <p:par>
                                <p:cTn id="121" presetID="16" presetClass="entr" presetSubtype="21" fill="hold" grpId="0" nodeType="afterEffect">
                                  <p:stCondLst>
                                    <p:cond delay="0"/>
                                  </p:stCondLst>
                                  <p:childTnLst>
                                    <p:set>
                                      <p:cBhvr>
                                        <p:cTn id="122" dur="1" fill="hold">
                                          <p:stCondLst>
                                            <p:cond delay="0"/>
                                          </p:stCondLst>
                                        </p:cTn>
                                        <p:tgtEl>
                                          <p:spTgt spid="117"/>
                                        </p:tgtEl>
                                        <p:attrNameLst>
                                          <p:attrName>style.visibility</p:attrName>
                                        </p:attrNameLst>
                                      </p:cBhvr>
                                      <p:to>
                                        <p:strVal val="visible"/>
                                      </p:to>
                                    </p:set>
                                    <p:animEffect transition="in" filter="barn(inVertical)">
                                      <p:cBhvr>
                                        <p:cTn id="123" dur="500"/>
                                        <p:tgtEl>
                                          <p:spTgt spid="117"/>
                                        </p:tgtEl>
                                      </p:cBhvr>
                                    </p:animEffect>
                                  </p:childTnLst>
                                </p:cTn>
                              </p:par>
                            </p:childTnLst>
                          </p:cTn>
                        </p:par>
                        <p:par>
                          <p:cTn id="124" fill="hold">
                            <p:stCondLst>
                              <p:cond delay="8700"/>
                            </p:stCondLst>
                            <p:childTnLst>
                              <p:par>
                                <p:cTn id="125" presetID="22" presetClass="entr" presetSubtype="1" fill="hold" grpId="0" nodeType="afterEffect">
                                  <p:stCondLst>
                                    <p:cond delay="0"/>
                                  </p:stCondLst>
                                  <p:childTnLst>
                                    <p:set>
                                      <p:cBhvr>
                                        <p:cTn id="126" dur="1" fill="hold">
                                          <p:stCondLst>
                                            <p:cond delay="0"/>
                                          </p:stCondLst>
                                        </p:cTn>
                                        <p:tgtEl>
                                          <p:spTgt spid="118"/>
                                        </p:tgtEl>
                                        <p:attrNameLst>
                                          <p:attrName>style.visibility</p:attrName>
                                        </p:attrNameLst>
                                      </p:cBhvr>
                                      <p:to>
                                        <p:strVal val="visible"/>
                                      </p:to>
                                    </p:set>
                                    <p:animEffect transition="in" filter="wipe(up)">
                                      <p:cBhvr>
                                        <p:cTn id="127" dur="500"/>
                                        <p:tgtEl>
                                          <p:spTgt spid="118"/>
                                        </p:tgtEl>
                                      </p:cBhvr>
                                    </p:animEffect>
                                  </p:childTnLst>
                                </p:cTn>
                              </p:par>
                            </p:childTnLst>
                          </p:cTn>
                        </p:par>
                        <p:par>
                          <p:cTn id="128" fill="hold">
                            <p:stCondLst>
                              <p:cond delay="9200"/>
                            </p:stCondLst>
                            <p:childTnLst>
                              <p:par>
                                <p:cTn id="129" presetID="22" presetClass="entr" presetSubtype="1" fill="hold" grpId="0" nodeType="afterEffect">
                                  <p:stCondLst>
                                    <p:cond delay="0"/>
                                  </p:stCondLst>
                                  <p:childTnLst>
                                    <p:set>
                                      <p:cBhvr>
                                        <p:cTn id="130" dur="1" fill="hold">
                                          <p:stCondLst>
                                            <p:cond delay="0"/>
                                          </p:stCondLst>
                                        </p:cTn>
                                        <p:tgtEl>
                                          <p:spTgt spid="119"/>
                                        </p:tgtEl>
                                        <p:attrNameLst>
                                          <p:attrName>style.visibility</p:attrName>
                                        </p:attrNameLst>
                                      </p:cBhvr>
                                      <p:to>
                                        <p:strVal val="visible"/>
                                      </p:to>
                                    </p:set>
                                    <p:animEffect transition="in" filter="wipe(up)">
                                      <p:cBhvr>
                                        <p:cTn id="131" dur="500"/>
                                        <p:tgtEl>
                                          <p:spTgt spid="119"/>
                                        </p:tgtEl>
                                      </p:cBhvr>
                                    </p:animEffect>
                                  </p:childTnLst>
                                </p:cTn>
                              </p:par>
                            </p:childTnLst>
                          </p:cTn>
                        </p:par>
                        <p:par>
                          <p:cTn id="132" fill="hold">
                            <p:stCondLst>
                              <p:cond delay="9700"/>
                            </p:stCondLst>
                            <p:childTnLst>
                              <p:par>
                                <p:cTn id="133" presetID="53" presetClass="entr" presetSubtype="16" fill="hold" grpId="0" nodeType="afterEffect">
                                  <p:stCondLst>
                                    <p:cond delay="0"/>
                                  </p:stCondLst>
                                  <p:childTnLst>
                                    <p:set>
                                      <p:cBhvr>
                                        <p:cTn id="134" dur="1" fill="hold">
                                          <p:stCondLst>
                                            <p:cond delay="0"/>
                                          </p:stCondLst>
                                        </p:cTn>
                                        <p:tgtEl>
                                          <p:spTgt spid="92"/>
                                        </p:tgtEl>
                                        <p:attrNameLst>
                                          <p:attrName>style.visibility</p:attrName>
                                        </p:attrNameLst>
                                      </p:cBhvr>
                                      <p:to>
                                        <p:strVal val="visible"/>
                                      </p:to>
                                    </p:set>
                                    <p:anim calcmode="lin" valueType="num">
                                      <p:cBhvr>
                                        <p:cTn id="135" dur="500" fill="hold"/>
                                        <p:tgtEl>
                                          <p:spTgt spid="92"/>
                                        </p:tgtEl>
                                        <p:attrNameLst>
                                          <p:attrName>ppt_w</p:attrName>
                                        </p:attrNameLst>
                                      </p:cBhvr>
                                      <p:tavLst>
                                        <p:tav tm="0">
                                          <p:val>
                                            <p:fltVal val="0"/>
                                          </p:val>
                                        </p:tav>
                                        <p:tav tm="100000">
                                          <p:val>
                                            <p:strVal val="#ppt_w"/>
                                          </p:val>
                                        </p:tav>
                                      </p:tavLst>
                                    </p:anim>
                                    <p:anim calcmode="lin" valueType="num">
                                      <p:cBhvr>
                                        <p:cTn id="136" dur="500" fill="hold"/>
                                        <p:tgtEl>
                                          <p:spTgt spid="92"/>
                                        </p:tgtEl>
                                        <p:attrNameLst>
                                          <p:attrName>ppt_h</p:attrName>
                                        </p:attrNameLst>
                                      </p:cBhvr>
                                      <p:tavLst>
                                        <p:tav tm="0">
                                          <p:val>
                                            <p:fltVal val="0"/>
                                          </p:val>
                                        </p:tav>
                                        <p:tav tm="100000">
                                          <p:val>
                                            <p:strVal val="#ppt_h"/>
                                          </p:val>
                                        </p:tav>
                                      </p:tavLst>
                                    </p:anim>
                                    <p:animEffect transition="in" filter="fade">
                                      <p:cBhvr>
                                        <p:cTn id="137" dur="500"/>
                                        <p:tgtEl>
                                          <p:spTgt spid="92"/>
                                        </p:tgtEl>
                                      </p:cBhvr>
                                    </p:animEffect>
                                  </p:childTnLst>
                                </p:cTn>
                              </p:par>
                              <p:par>
                                <p:cTn id="138" presetID="53" presetClass="entr" presetSubtype="16" fill="hold" grpId="0" nodeType="withEffect">
                                  <p:stCondLst>
                                    <p:cond delay="0"/>
                                  </p:stCondLst>
                                  <p:childTnLst>
                                    <p:set>
                                      <p:cBhvr>
                                        <p:cTn id="139" dur="1" fill="hold">
                                          <p:stCondLst>
                                            <p:cond delay="0"/>
                                          </p:stCondLst>
                                        </p:cTn>
                                        <p:tgtEl>
                                          <p:spTgt spid="99"/>
                                        </p:tgtEl>
                                        <p:attrNameLst>
                                          <p:attrName>style.visibility</p:attrName>
                                        </p:attrNameLst>
                                      </p:cBhvr>
                                      <p:to>
                                        <p:strVal val="visible"/>
                                      </p:to>
                                    </p:set>
                                    <p:anim calcmode="lin" valueType="num">
                                      <p:cBhvr>
                                        <p:cTn id="140" dur="500" fill="hold"/>
                                        <p:tgtEl>
                                          <p:spTgt spid="99"/>
                                        </p:tgtEl>
                                        <p:attrNameLst>
                                          <p:attrName>ppt_w</p:attrName>
                                        </p:attrNameLst>
                                      </p:cBhvr>
                                      <p:tavLst>
                                        <p:tav tm="0">
                                          <p:val>
                                            <p:fltVal val="0"/>
                                          </p:val>
                                        </p:tav>
                                        <p:tav tm="100000">
                                          <p:val>
                                            <p:strVal val="#ppt_w"/>
                                          </p:val>
                                        </p:tav>
                                      </p:tavLst>
                                    </p:anim>
                                    <p:anim calcmode="lin" valueType="num">
                                      <p:cBhvr>
                                        <p:cTn id="141" dur="500" fill="hold"/>
                                        <p:tgtEl>
                                          <p:spTgt spid="99"/>
                                        </p:tgtEl>
                                        <p:attrNameLst>
                                          <p:attrName>ppt_h</p:attrName>
                                        </p:attrNameLst>
                                      </p:cBhvr>
                                      <p:tavLst>
                                        <p:tav tm="0">
                                          <p:val>
                                            <p:fltVal val="0"/>
                                          </p:val>
                                        </p:tav>
                                        <p:tav tm="100000">
                                          <p:val>
                                            <p:strVal val="#ppt_h"/>
                                          </p:val>
                                        </p:tav>
                                      </p:tavLst>
                                    </p:anim>
                                    <p:animEffect transition="in" filter="fade">
                                      <p:cBhvr>
                                        <p:cTn id="142" dur="500"/>
                                        <p:tgtEl>
                                          <p:spTgt spid="99"/>
                                        </p:tgtEl>
                                      </p:cBhvr>
                                    </p:animEffect>
                                  </p:childTnLst>
                                </p:cTn>
                              </p:par>
                            </p:childTnLst>
                          </p:cTn>
                        </p:par>
                        <p:par>
                          <p:cTn id="143" fill="hold">
                            <p:stCondLst>
                              <p:cond delay="10200"/>
                            </p:stCondLst>
                            <p:childTnLst>
                              <p:par>
                                <p:cTn id="144" presetID="12" presetClass="entr" presetSubtype="1" fill="hold" grpId="0" nodeType="afterEffect">
                                  <p:stCondLst>
                                    <p:cond delay="0"/>
                                  </p:stCondLst>
                                  <p:childTnLst>
                                    <p:set>
                                      <p:cBhvr>
                                        <p:cTn id="145" dur="1" fill="hold">
                                          <p:stCondLst>
                                            <p:cond delay="0"/>
                                          </p:stCondLst>
                                        </p:cTn>
                                        <p:tgtEl>
                                          <p:spTgt spid="100"/>
                                        </p:tgtEl>
                                        <p:attrNameLst>
                                          <p:attrName>style.visibility</p:attrName>
                                        </p:attrNameLst>
                                      </p:cBhvr>
                                      <p:to>
                                        <p:strVal val="visible"/>
                                      </p:to>
                                    </p:set>
                                    <p:anim calcmode="lin" valueType="num">
                                      <p:cBhvr additive="base">
                                        <p:cTn id="146" dur="300"/>
                                        <p:tgtEl>
                                          <p:spTgt spid="100"/>
                                        </p:tgtEl>
                                        <p:attrNameLst>
                                          <p:attrName>ppt_y</p:attrName>
                                        </p:attrNameLst>
                                      </p:cBhvr>
                                      <p:tavLst>
                                        <p:tav tm="0">
                                          <p:val>
                                            <p:strVal val="#ppt_y-#ppt_h*1.125000"/>
                                          </p:val>
                                        </p:tav>
                                        <p:tav tm="100000">
                                          <p:val>
                                            <p:strVal val="#ppt_y"/>
                                          </p:val>
                                        </p:tav>
                                      </p:tavLst>
                                    </p:anim>
                                    <p:animEffect transition="in" filter="wipe(down)">
                                      <p:cBhvr>
                                        <p:cTn id="147" dur="300"/>
                                        <p:tgtEl>
                                          <p:spTgt spid="100"/>
                                        </p:tgtEl>
                                      </p:cBhvr>
                                    </p:animEffect>
                                  </p:childTnLst>
                                </p:cTn>
                              </p:par>
                            </p:childTnLst>
                          </p:cTn>
                        </p:par>
                        <p:par>
                          <p:cTn id="148" fill="hold">
                            <p:stCondLst>
                              <p:cond delay="10500"/>
                            </p:stCondLst>
                            <p:childTnLst>
                              <p:par>
                                <p:cTn id="149" presetID="16" presetClass="entr" presetSubtype="21" fill="hold" grpId="0" nodeType="afterEffect">
                                  <p:stCondLst>
                                    <p:cond delay="0"/>
                                  </p:stCondLst>
                                  <p:childTnLst>
                                    <p:set>
                                      <p:cBhvr>
                                        <p:cTn id="150" dur="1" fill="hold">
                                          <p:stCondLst>
                                            <p:cond delay="0"/>
                                          </p:stCondLst>
                                        </p:cTn>
                                        <p:tgtEl>
                                          <p:spTgt spid="123"/>
                                        </p:tgtEl>
                                        <p:attrNameLst>
                                          <p:attrName>style.visibility</p:attrName>
                                        </p:attrNameLst>
                                      </p:cBhvr>
                                      <p:to>
                                        <p:strVal val="visible"/>
                                      </p:to>
                                    </p:set>
                                    <p:animEffect transition="in" filter="barn(inVertical)">
                                      <p:cBhvr>
                                        <p:cTn id="151" dur="500"/>
                                        <p:tgtEl>
                                          <p:spTgt spid="123"/>
                                        </p:tgtEl>
                                      </p:cBhvr>
                                    </p:animEffect>
                                  </p:childTnLst>
                                </p:cTn>
                              </p:par>
                            </p:childTnLst>
                          </p:cTn>
                        </p:par>
                        <p:par>
                          <p:cTn id="152" fill="hold">
                            <p:stCondLst>
                              <p:cond delay="11000"/>
                            </p:stCondLst>
                            <p:childTnLst>
                              <p:par>
                                <p:cTn id="153" presetID="22" presetClass="entr" presetSubtype="1" fill="hold" grpId="0" nodeType="afterEffect">
                                  <p:stCondLst>
                                    <p:cond delay="0"/>
                                  </p:stCondLst>
                                  <p:childTnLst>
                                    <p:set>
                                      <p:cBhvr>
                                        <p:cTn id="154" dur="1" fill="hold">
                                          <p:stCondLst>
                                            <p:cond delay="0"/>
                                          </p:stCondLst>
                                        </p:cTn>
                                        <p:tgtEl>
                                          <p:spTgt spid="124"/>
                                        </p:tgtEl>
                                        <p:attrNameLst>
                                          <p:attrName>style.visibility</p:attrName>
                                        </p:attrNameLst>
                                      </p:cBhvr>
                                      <p:to>
                                        <p:strVal val="visible"/>
                                      </p:to>
                                    </p:set>
                                    <p:animEffect transition="in" filter="wipe(up)">
                                      <p:cBhvr>
                                        <p:cTn id="155" dur="500"/>
                                        <p:tgtEl>
                                          <p:spTgt spid="124"/>
                                        </p:tgtEl>
                                      </p:cBhvr>
                                    </p:animEffect>
                                  </p:childTnLst>
                                </p:cTn>
                              </p:par>
                            </p:childTnLst>
                          </p:cTn>
                        </p:par>
                        <p:par>
                          <p:cTn id="156" fill="hold">
                            <p:stCondLst>
                              <p:cond delay="11500"/>
                            </p:stCondLst>
                            <p:childTnLst>
                              <p:par>
                                <p:cTn id="157" presetID="22" presetClass="entr" presetSubtype="1" fill="hold" grpId="0" nodeType="afterEffect">
                                  <p:stCondLst>
                                    <p:cond delay="0"/>
                                  </p:stCondLst>
                                  <p:childTnLst>
                                    <p:set>
                                      <p:cBhvr>
                                        <p:cTn id="158" dur="1" fill="hold">
                                          <p:stCondLst>
                                            <p:cond delay="0"/>
                                          </p:stCondLst>
                                        </p:cTn>
                                        <p:tgtEl>
                                          <p:spTgt spid="125"/>
                                        </p:tgtEl>
                                        <p:attrNameLst>
                                          <p:attrName>style.visibility</p:attrName>
                                        </p:attrNameLst>
                                      </p:cBhvr>
                                      <p:to>
                                        <p:strVal val="visible"/>
                                      </p:to>
                                    </p:set>
                                    <p:animEffect transition="in" filter="wipe(up)">
                                      <p:cBhvr>
                                        <p:cTn id="159"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6" grpId="0" animBg="1"/>
      <p:bldP spid="87" grpId="0" animBg="1"/>
      <p:bldP spid="88" grpId="0" animBg="1"/>
      <p:bldP spid="89" grpId="0" animBg="1"/>
      <p:bldP spid="90" grpId="0" animBg="1"/>
      <p:bldP spid="91" grpId="0" animBg="1"/>
      <p:bldP spid="92" grpId="0" animBg="1"/>
      <p:bldP spid="93" grpId="0"/>
      <p:bldP spid="94" grpId="0" animBg="1"/>
      <p:bldP spid="95" grpId="0"/>
      <p:bldP spid="96" grpId="0" animBg="1"/>
      <p:bldP spid="97" grpId="0"/>
      <p:bldP spid="98" grpId="0" animBg="1"/>
      <p:bldP spid="99" grpId="0"/>
      <p:bldP spid="100" grpId="0" animBg="1"/>
      <p:bldP spid="101" grpId="0"/>
      <p:bldP spid="101" grpId="1"/>
      <p:bldP spid="111" grpId="0" animBg="1"/>
      <p:bldP spid="112" grpId="0" animBg="1"/>
      <p:bldP spid="113" grpId="0"/>
      <p:bldP spid="117" grpId="0" animBg="1"/>
      <p:bldP spid="118" grpId="0" animBg="1"/>
      <p:bldP spid="119" grpId="0"/>
      <p:bldP spid="120" grpId="0" animBg="1"/>
      <p:bldP spid="121" grpId="0" animBg="1"/>
      <p:bldP spid="122" grpId="0"/>
      <p:bldP spid="123" grpId="0" animBg="1"/>
      <p:bldP spid="124" grpId="0" animBg="1"/>
      <p:bldP spid="1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Line 7"/>
          <p:cNvSpPr>
            <a:spLocks noChangeShapeType="1"/>
          </p:cNvSpPr>
          <p:nvPr/>
        </p:nvSpPr>
        <p:spPr bwMode="auto">
          <a:xfrm>
            <a:off x="0" y="3736975"/>
            <a:ext cx="11426973" cy="0"/>
          </a:xfrm>
          <a:prstGeom prst="line">
            <a:avLst/>
          </a:prstGeom>
          <a:noFill/>
          <a:ln w="19050" cap="flat">
            <a:solidFill>
              <a:schemeClr val="accent1"/>
            </a:solidFill>
            <a:prstDash val="solid"/>
            <a:miter lim="800000"/>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Oval 8"/>
          <p:cNvSpPr>
            <a:spLocks noChangeArrowheads="1"/>
          </p:cNvSpPr>
          <p:nvPr/>
        </p:nvSpPr>
        <p:spPr bwMode="auto">
          <a:xfrm>
            <a:off x="1512062"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Oval 9"/>
          <p:cNvSpPr>
            <a:spLocks noChangeArrowheads="1"/>
          </p:cNvSpPr>
          <p:nvPr/>
        </p:nvSpPr>
        <p:spPr bwMode="auto">
          <a:xfrm>
            <a:off x="3640900"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Oval 10"/>
          <p:cNvSpPr>
            <a:spLocks noChangeArrowheads="1"/>
          </p:cNvSpPr>
          <p:nvPr/>
        </p:nvSpPr>
        <p:spPr bwMode="auto">
          <a:xfrm>
            <a:off x="5630037"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Oval 11"/>
          <p:cNvSpPr>
            <a:spLocks noChangeArrowheads="1"/>
          </p:cNvSpPr>
          <p:nvPr/>
        </p:nvSpPr>
        <p:spPr bwMode="auto">
          <a:xfrm>
            <a:off x="7756861"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1529474" y="3540889"/>
            <a:ext cx="470000" cy="400110"/>
          </a:xfrm>
          <a:prstGeom prst="rect">
            <a:avLst/>
          </a:prstGeom>
          <a:noFill/>
        </p:spPr>
        <p:txBody>
          <a:bodyPr wrap="none" rtlCol="0">
            <a:spAutoFit/>
          </a:bodyPr>
          <a:lstStyle/>
          <a:p>
            <a:r>
              <a:rPr lang="en-US" altLang="zh-CN" sz="2000" b="1" dirty="0" smtClean="0">
                <a:solidFill>
                  <a:schemeClr val="accent2"/>
                </a:solidFill>
              </a:rPr>
              <a:t>05</a:t>
            </a:r>
          </a:p>
        </p:txBody>
      </p:sp>
      <p:sp>
        <p:nvSpPr>
          <p:cNvPr id="34" name="等腰三角形 33"/>
          <p:cNvSpPr/>
          <p:nvPr/>
        </p:nvSpPr>
        <p:spPr bwMode="auto">
          <a:xfrm>
            <a:off x="1658258" y="3330312"/>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5" name="TextBox 34"/>
          <p:cNvSpPr txBox="1"/>
          <p:nvPr/>
        </p:nvSpPr>
        <p:spPr>
          <a:xfrm>
            <a:off x="3655157" y="3540889"/>
            <a:ext cx="470000" cy="400110"/>
          </a:xfrm>
          <a:prstGeom prst="rect">
            <a:avLst/>
          </a:prstGeom>
          <a:noFill/>
        </p:spPr>
        <p:txBody>
          <a:bodyPr wrap="none" rtlCol="0">
            <a:spAutoFit/>
          </a:bodyPr>
          <a:lstStyle/>
          <a:p>
            <a:r>
              <a:rPr lang="en-US" altLang="zh-CN" sz="2000" b="1" dirty="0" smtClean="0">
                <a:solidFill>
                  <a:schemeClr val="accent2"/>
                </a:solidFill>
              </a:rPr>
              <a:t>06</a:t>
            </a:r>
          </a:p>
        </p:txBody>
      </p:sp>
      <p:sp>
        <p:nvSpPr>
          <p:cNvPr id="36" name="等腰三角形 35"/>
          <p:cNvSpPr/>
          <p:nvPr/>
        </p:nvSpPr>
        <p:spPr bwMode="auto">
          <a:xfrm flipV="1">
            <a:off x="3794125" y="4019225"/>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TextBox 36"/>
          <p:cNvSpPr txBox="1"/>
          <p:nvPr/>
        </p:nvSpPr>
        <p:spPr>
          <a:xfrm>
            <a:off x="5650211" y="3540889"/>
            <a:ext cx="470000" cy="400110"/>
          </a:xfrm>
          <a:prstGeom prst="rect">
            <a:avLst/>
          </a:prstGeom>
          <a:noFill/>
        </p:spPr>
        <p:txBody>
          <a:bodyPr wrap="none" rtlCol="0">
            <a:spAutoFit/>
          </a:bodyPr>
          <a:lstStyle/>
          <a:p>
            <a:r>
              <a:rPr lang="en-US" altLang="zh-CN" sz="2000" b="1" dirty="0" smtClean="0">
                <a:solidFill>
                  <a:schemeClr val="accent2"/>
                </a:solidFill>
              </a:rPr>
              <a:t>07</a:t>
            </a:r>
          </a:p>
        </p:txBody>
      </p:sp>
      <p:sp>
        <p:nvSpPr>
          <p:cNvPr id="38" name="等腰三角形 37"/>
          <p:cNvSpPr/>
          <p:nvPr/>
        </p:nvSpPr>
        <p:spPr bwMode="auto">
          <a:xfrm>
            <a:off x="5778995" y="3330312"/>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9" name="TextBox 38"/>
          <p:cNvSpPr txBox="1"/>
          <p:nvPr/>
        </p:nvSpPr>
        <p:spPr>
          <a:xfrm>
            <a:off x="7773880" y="3540889"/>
            <a:ext cx="470000" cy="400110"/>
          </a:xfrm>
          <a:prstGeom prst="rect">
            <a:avLst/>
          </a:prstGeom>
          <a:noFill/>
        </p:spPr>
        <p:txBody>
          <a:bodyPr wrap="none" rtlCol="0">
            <a:spAutoFit/>
          </a:bodyPr>
          <a:lstStyle/>
          <a:p>
            <a:r>
              <a:rPr lang="en-US" altLang="zh-CN" sz="2000" b="1" dirty="0" smtClean="0">
                <a:solidFill>
                  <a:schemeClr val="accent2"/>
                </a:solidFill>
              </a:rPr>
              <a:t>08</a:t>
            </a:r>
          </a:p>
        </p:txBody>
      </p:sp>
      <p:sp>
        <p:nvSpPr>
          <p:cNvPr id="40" name="等腰三角形 39"/>
          <p:cNvSpPr/>
          <p:nvPr/>
        </p:nvSpPr>
        <p:spPr bwMode="auto">
          <a:xfrm flipV="1">
            <a:off x="7912848" y="4019225"/>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1" name="TextBox 40"/>
          <p:cNvSpPr txBox="1"/>
          <p:nvPr/>
        </p:nvSpPr>
        <p:spPr>
          <a:xfrm>
            <a:off x="762833" y="1142029"/>
            <a:ext cx="2135056" cy="400110"/>
          </a:xfrm>
          <a:prstGeom prst="rect">
            <a:avLst/>
          </a:prstGeom>
          <a:solidFill>
            <a:schemeClr val="tx1"/>
          </a:solidFill>
        </p:spPr>
        <p:txBody>
          <a:bodyPr wrap="square" rtlCol="0">
            <a:spAutoFit/>
          </a:bodyPr>
          <a:lstStyle/>
          <a:p>
            <a:pPr algn="ctr"/>
            <a:r>
              <a:rPr lang="zh-CN" altLang="en-US" sz="2000" b="1" dirty="0" smtClean="0">
                <a:solidFill>
                  <a:schemeClr val="accent2"/>
                </a:solidFill>
                <a:latin typeface="+mj-ea"/>
                <a:ea typeface="+mj-ea"/>
              </a:rPr>
              <a:t>上门带店服务</a:t>
            </a:r>
            <a:endParaRPr lang="zh-CN" altLang="en-US" sz="2000" b="1" dirty="0">
              <a:solidFill>
                <a:schemeClr val="accent2"/>
              </a:solidFill>
              <a:latin typeface="+mj-ea"/>
              <a:ea typeface="+mj-ea"/>
            </a:endParaRPr>
          </a:p>
        </p:txBody>
      </p:sp>
      <p:sp>
        <p:nvSpPr>
          <p:cNvPr id="49" name="Oval 10"/>
          <p:cNvSpPr>
            <a:spLocks noChangeArrowheads="1"/>
          </p:cNvSpPr>
          <p:nvPr/>
        </p:nvSpPr>
        <p:spPr bwMode="auto">
          <a:xfrm>
            <a:off x="9976405" y="3486150"/>
            <a:ext cx="504825" cy="509588"/>
          </a:xfrm>
          <a:prstGeom prst="ellipse">
            <a:avLst/>
          </a:prstGeom>
          <a:solidFill>
            <a:schemeClr val="bg2"/>
          </a:solidFill>
          <a:ln w="19050"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TextBox 49"/>
          <p:cNvSpPr txBox="1"/>
          <p:nvPr/>
        </p:nvSpPr>
        <p:spPr>
          <a:xfrm>
            <a:off x="9996579" y="3540889"/>
            <a:ext cx="470000" cy="400110"/>
          </a:xfrm>
          <a:prstGeom prst="rect">
            <a:avLst/>
          </a:prstGeom>
          <a:noFill/>
        </p:spPr>
        <p:txBody>
          <a:bodyPr wrap="none" rtlCol="0">
            <a:spAutoFit/>
          </a:bodyPr>
          <a:lstStyle/>
          <a:p>
            <a:r>
              <a:rPr lang="en-US" altLang="zh-CN" sz="2000" b="1" dirty="0" smtClean="0">
                <a:solidFill>
                  <a:schemeClr val="accent2"/>
                </a:solidFill>
              </a:rPr>
              <a:t>09</a:t>
            </a:r>
          </a:p>
        </p:txBody>
      </p:sp>
      <p:sp>
        <p:nvSpPr>
          <p:cNvPr id="51" name="等腰三角形 50"/>
          <p:cNvSpPr/>
          <p:nvPr/>
        </p:nvSpPr>
        <p:spPr bwMode="auto">
          <a:xfrm>
            <a:off x="10125363" y="3330312"/>
            <a:ext cx="199785" cy="129855"/>
          </a:xfrm>
          <a:prstGeom prst="triangl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矩形 83"/>
          <p:cNvSpPr>
            <a:spLocks noChangeArrowheads="1"/>
          </p:cNvSpPr>
          <p:nvPr/>
        </p:nvSpPr>
        <p:spPr bwMode="auto">
          <a:xfrm>
            <a:off x="762833" y="1523728"/>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42" name="TextBox 41"/>
          <p:cNvSpPr txBox="1"/>
          <p:nvPr/>
        </p:nvSpPr>
        <p:spPr>
          <a:xfrm>
            <a:off x="761007" y="1685347"/>
            <a:ext cx="2091884" cy="1200329"/>
          </a:xfrm>
          <a:prstGeom prst="rect">
            <a:avLst/>
          </a:prstGeom>
          <a:noFill/>
        </p:spPr>
        <p:txBody>
          <a:bodyPr wrap="square" rtlCol="0">
            <a:spAutoFit/>
          </a:bodyPr>
          <a:lstStyle/>
          <a:p>
            <a:pPr algn="just"/>
            <a:r>
              <a:rPr lang="zh-CN" altLang="en-US" dirty="0" smtClean="0">
                <a:solidFill>
                  <a:schemeClr val="accent1"/>
                </a:solidFill>
                <a:latin typeface="+mn-ea"/>
                <a:ea typeface="+mn-ea"/>
              </a:rPr>
              <a:t>专业运营团队上门开业指导，帮助合作商理顺工作流程，尽快进入经营状态。</a:t>
            </a:r>
            <a:endParaRPr lang="zh-CN" altLang="en-US" dirty="0">
              <a:solidFill>
                <a:schemeClr val="accent1"/>
              </a:solidFill>
              <a:latin typeface="+mn-ea"/>
              <a:ea typeface="+mn-ea"/>
            </a:endParaRPr>
          </a:p>
        </p:txBody>
      </p:sp>
      <p:sp>
        <p:nvSpPr>
          <p:cNvPr id="56" name="TextBox 55"/>
          <p:cNvSpPr txBox="1"/>
          <p:nvPr/>
        </p:nvSpPr>
        <p:spPr>
          <a:xfrm>
            <a:off x="4741067" y="1142029"/>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smtClean="0"/>
              <a:t>技术支持</a:t>
            </a:r>
            <a:endParaRPr lang="zh-CN" altLang="en-US" dirty="0"/>
          </a:p>
        </p:txBody>
      </p:sp>
      <p:sp>
        <p:nvSpPr>
          <p:cNvPr id="57" name="矩形 83"/>
          <p:cNvSpPr>
            <a:spLocks noChangeArrowheads="1"/>
          </p:cNvSpPr>
          <p:nvPr/>
        </p:nvSpPr>
        <p:spPr bwMode="auto">
          <a:xfrm>
            <a:off x="4741067" y="1523728"/>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58" name="TextBox 57"/>
          <p:cNvSpPr txBox="1"/>
          <p:nvPr/>
        </p:nvSpPr>
        <p:spPr>
          <a:xfrm>
            <a:off x="4797106" y="1619673"/>
            <a:ext cx="2019329" cy="1477328"/>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smtClean="0"/>
              <a:t>根据店面位置的不同，客户群体的不同，进行新品技术开发，增强市场竞争力。</a:t>
            </a:r>
            <a:endParaRPr lang="zh-CN" altLang="en-US" dirty="0"/>
          </a:p>
        </p:txBody>
      </p:sp>
      <p:sp>
        <p:nvSpPr>
          <p:cNvPr id="59" name="TextBox 58"/>
          <p:cNvSpPr txBox="1"/>
          <p:nvPr/>
        </p:nvSpPr>
        <p:spPr>
          <a:xfrm>
            <a:off x="9111187" y="1142029"/>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a:t>技术培训</a:t>
            </a:r>
          </a:p>
        </p:txBody>
      </p:sp>
      <p:sp>
        <p:nvSpPr>
          <p:cNvPr id="60" name="矩形 83"/>
          <p:cNvSpPr>
            <a:spLocks noChangeArrowheads="1"/>
          </p:cNvSpPr>
          <p:nvPr/>
        </p:nvSpPr>
        <p:spPr bwMode="auto">
          <a:xfrm>
            <a:off x="9111187" y="1523728"/>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61" name="TextBox 60"/>
          <p:cNvSpPr txBox="1"/>
          <p:nvPr/>
        </p:nvSpPr>
        <p:spPr>
          <a:xfrm>
            <a:off x="9255203" y="1685347"/>
            <a:ext cx="1800200" cy="1200329"/>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a:t>提供理论和实践操作课程，所有课程时间为学会为止。</a:t>
            </a:r>
          </a:p>
        </p:txBody>
      </p:sp>
      <p:sp>
        <p:nvSpPr>
          <p:cNvPr id="62" name="TextBox 61"/>
          <p:cNvSpPr txBox="1"/>
          <p:nvPr/>
        </p:nvSpPr>
        <p:spPr>
          <a:xfrm>
            <a:off x="2852891" y="4258403"/>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smtClean="0"/>
              <a:t>物流配送</a:t>
            </a:r>
            <a:endParaRPr lang="zh-CN" altLang="en-US" dirty="0"/>
          </a:p>
        </p:txBody>
      </p:sp>
      <p:sp>
        <p:nvSpPr>
          <p:cNvPr id="63" name="矩形 83"/>
          <p:cNvSpPr>
            <a:spLocks noChangeArrowheads="1"/>
          </p:cNvSpPr>
          <p:nvPr/>
        </p:nvSpPr>
        <p:spPr bwMode="auto">
          <a:xfrm>
            <a:off x="2852891" y="4640102"/>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64" name="TextBox 63"/>
          <p:cNvSpPr txBox="1"/>
          <p:nvPr/>
        </p:nvSpPr>
        <p:spPr>
          <a:xfrm>
            <a:off x="2880523" y="4801721"/>
            <a:ext cx="2074135" cy="923330"/>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smtClean="0"/>
              <a:t>实现加盟原材料的统一配送，简化合作商的操纵流程。</a:t>
            </a:r>
            <a:endParaRPr lang="zh-CN" altLang="en-US" dirty="0"/>
          </a:p>
        </p:txBody>
      </p:sp>
      <p:sp>
        <p:nvSpPr>
          <p:cNvPr id="65" name="TextBox 64"/>
          <p:cNvSpPr txBox="1"/>
          <p:nvPr/>
        </p:nvSpPr>
        <p:spPr>
          <a:xfrm>
            <a:off x="6951390" y="4258403"/>
            <a:ext cx="2135056" cy="400110"/>
          </a:xfrm>
          <a:prstGeom prst="rect">
            <a:avLst/>
          </a:prstGeom>
          <a:solidFill>
            <a:schemeClr val="tx1"/>
          </a:solidFill>
        </p:spPr>
        <p:txBody>
          <a:bodyPr wrap="square" rtlCol="0">
            <a:spAutoFit/>
          </a:bodyPr>
          <a:lstStyle>
            <a:defPPr>
              <a:defRPr lang="zh-CN"/>
            </a:defPPr>
            <a:lvl1pPr algn="ctr">
              <a:defRPr sz="2000" b="1">
                <a:solidFill>
                  <a:schemeClr val="accent2"/>
                </a:solidFill>
                <a:latin typeface="+mj-ea"/>
                <a:ea typeface="+mj-ea"/>
              </a:defRPr>
            </a:lvl1pPr>
          </a:lstStyle>
          <a:p>
            <a:r>
              <a:rPr lang="zh-CN" altLang="en-US" dirty="0" smtClean="0"/>
              <a:t>促销活动支持</a:t>
            </a:r>
            <a:endParaRPr lang="zh-CN" altLang="en-US" dirty="0"/>
          </a:p>
        </p:txBody>
      </p:sp>
      <p:sp>
        <p:nvSpPr>
          <p:cNvPr id="66" name="矩形 83"/>
          <p:cNvSpPr>
            <a:spLocks noChangeArrowheads="1"/>
          </p:cNvSpPr>
          <p:nvPr/>
        </p:nvSpPr>
        <p:spPr bwMode="auto">
          <a:xfrm>
            <a:off x="6951390" y="4640102"/>
            <a:ext cx="2135056" cy="1669218"/>
          </a:xfrm>
          <a:prstGeom prst="rect">
            <a:avLst/>
          </a:prstGeom>
          <a:solidFill>
            <a:srgbClr val="F2F2F2"/>
          </a:solidFill>
          <a:ln w="9525" cmpd="sng">
            <a:solidFill>
              <a:schemeClr val="accent1">
                <a:lumMod val="40000"/>
                <a:lumOff val="60000"/>
              </a:schemeClr>
            </a:solidFill>
            <a:miter lim="800000"/>
            <a:headEnd/>
            <a:tailEnd/>
          </a:ln>
        </p:spPr>
        <p:txBody>
          <a:bodyPr/>
          <a:lstStyle/>
          <a:p>
            <a:endParaRPr lang="zh-CN" altLang="en-US"/>
          </a:p>
        </p:txBody>
      </p:sp>
      <p:sp>
        <p:nvSpPr>
          <p:cNvPr id="67" name="TextBox 66"/>
          <p:cNvSpPr txBox="1"/>
          <p:nvPr/>
        </p:nvSpPr>
        <p:spPr>
          <a:xfrm>
            <a:off x="7012310" y="4801721"/>
            <a:ext cx="2074135" cy="1200329"/>
          </a:xfrm>
          <a:prstGeom prst="rect">
            <a:avLst/>
          </a:prstGeom>
          <a:noFill/>
        </p:spPr>
        <p:txBody>
          <a:bodyPr wrap="square" rtlCol="0">
            <a:spAutoFit/>
          </a:bodyPr>
          <a:lstStyle>
            <a:defPPr>
              <a:defRPr lang="zh-CN"/>
            </a:defPPr>
            <a:lvl1pPr algn="just">
              <a:defRPr>
                <a:solidFill>
                  <a:schemeClr val="accent1"/>
                </a:solidFill>
                <a:latin typeface="+mn-ea"/>
                <a:ea typeface="+mn-ea"/>
              </a:defRPr>
            </a:lvl1pPr>
          </a:lstStyle>
          <a:p>
            <a:r>
              <a:rPr lang="zh-CN" altLang="en-US" dirty="0" smtClean="0"/>
              <a:t>根据店面的具体情况，制定对应的促销方案，不断拉动营业额的提升。</a:t>
            </a:r>
            <a:endParaRPr lang="zh-CN" altLang="en-US" dirty="0"/>
          </a:p>
        </p:txBody>
      </p:sp>
    </p:spTree>
    <p:extLst>
      <p:ext uri="{BB962C8B-B14F-4D97-AF65-F5344CB8AC3E}">
        <p14:creationId xmlns:p14="http://schemas.microsoft.com/office/powerpoint/2010/main" val="978676726"/>
      </p:ext>
    </p:extLst>
  </p:cSld>
  <p:clrMapOvr>
    <a:masterClrMapping/>
  </p:clrMapOvr>
  <p:transition spd="slow" advTm="12677">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animEffect transition="in" filter="fade">
                                      <p:cBhvr>
                                        <p:cTn id="13" dur="500"/>
                                        <p:tgtEl>
                                          <p:spTgt spid="2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000"/>
                            </p:stCondLst>
                            <p:childTnLst>
                              <p:par>
                                <p:cTn id="20" presetID="12" presetClass="entr" presetSubtype="4"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300"/>
                                        <p:tgtEl>
                                          <p:spTgt spid="34"/>
                                        </p:tgtEl>
                                        <p:attrNameLst>
                                          <p:attrName>ppt_y</p:attrName>
                                        </p:attrNameLst>
                                      </p:cBhvr>
                                      <p:tavLst>
                                        <p:tav tm="0">
                                          <p:val>
                                            <p:strVal val="#ppt_y+#ppt_h*1.125000"/>
                                          </p:val>
                                        </p:tav>
                                        <p:tav tm="100000">
                                          <p:val>
                                            <p:strVal val="#ppt_y"/>
                                          </p:val>
                                        </p:tav>
                                      </p:tavLst>
                                    </p:anim>
                                    <p:animEffect transition="in" filter="wipe(up)">
                                      <p:cBhvr>
                                        <p:cTn id="23" dur="300"/>
                                        <p:tgtEl>
                                          <p:spTgt spid="34"/>
                                        </p:tgtEl>
                                      </p:cBhvr>
                                    </p:animEffect>
                                  </p:childTnLst>
                                </p:cTn>
                              </p:par>
                            </p:childTnLst>
                          </p:cTn>
                        </p:par>
                        <p:par>
                          <p:cTn id="24" fill="hold">
                            <p:stCondLst>
                              <p:cond delay="1300"/>
                            </p:stCondLst>
                            <p:childTnLst>
                              <p:par>
                                <p:cTn id="25" presetID="16" presetClass="entr" presetSubtype="2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arn(inVertical)">
                                      <p:cBhvr>
                                        <p:cTn id="27" dur="500"/>
                                        <p:tgtEl>
                                          <p:spTgt spid="41"/>
                                        </p:tgtEl>
                                      </p:cBhvr>
                                    </p:animEffect>
                                  </p:childTnLst>
                                </p:cTn>
                              </p:par>
                            </p:childTnLst>
                          </p:cTn>
                        </p:par>
                        <p:par>
                          <p:cTn id="28" fill="hold">
                            <p:stCondLst>
                              <p:cond delay="18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500"/>
                                        <p:tgtEl>
                                          <p:spTgt spid="54"/>
                                        </p:tgtEl>
                                      </p:cBhvr>
                                    </p:animEffect>
                                  </p:childTnLst>
                                </p:cTn>
                              </p:par>
                            </p:childTnLst>
                          </p:cTn>
                        </p:par>
                        <p:par>
                          <p:cTn id="32" fill="hold">
                            <p:stCondLst>
                              <p:cond delay="2300"/>
                            </p:stCondLst>
                            <p:childTnLst>
                              <p:par>
                                <p:cTn id="33" presetID="22"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up)">
                                      <p:cBhvr>
                                        <p:cTn id="35" dur="500"/>
                                        <p:tgtEl>
                                          <p:spTgt spid="42"/>
                                        </p:tgtEl>
                                      </p:cBhvr>
                                    </p:animEffect>
                                  </p:childTnLst>
                                </p:cTn>
                              </p:par>
                            </p:childTnLst>
                          </p:cTn>
                        </p:par>
                        <p:par>
                          <p:cTn id="36" fill="hold">
                            <p:stCondLst>
                              <p:cond delay="2800"/>
                            </p:stCondLst>
                            <p:childTnLst>
                              <p:par>
                                <p:cTn id="37" presetID="53" presetClass="entr" presetSubtype="16"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childTnLst>
                          </p:cTn>
                        </p:par>
                        <p:par>
                          <p:cTn id="47" fill="hold">
                            <p:stCondLst>
                              <p:cond delay="3300"/>
                            </p:stCondLst>
                            <p:childTnLst>
                              <p:par>
                                <p:cTn id="48" presetID="12" presetClass="entr" presetSubtype="1"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300"/>
                                        <p:tgtEl>
                                          <p:spTgt spid="36"/>
                                        </p:tgtEl>
                                        <p:attrNameLst>
                                          <p:attrName>ppt_y</p:attrName>
                                        </p:attrNameLst>
                                      </p:cBhvr>
                                      <p:tavLst>
                                        <p:tav tm="0">
                                          <p:val>
                                            <p:strVal val="#ppt_y-#ppt_h*1.125000"/>
                                          </p:val>
                                        </p:tav>
                                        <p:tav tm="100000">
                                          <p:val>
                                            <p:strVal val="#ppt_y"/>
                                          </p:val>
                                        </p:tav>
                                      </p:tavLst>
                                    </p:anim>
                                    <p:animEffect transition="in" filter="wipe(down)">
                                      <p:cBhvr>
                                        <p:cTn id="51" dur="300"/>
                                        <p:tgtEl>
                                          <p:spTgt spid="36"/>
                                        </p:tgtEl>
                                      </p:cBhvr>
                                    </p:animEffect>
                                  </p:childTnLst>
                                </p:cTn>
                              </p:par>
                            </p:childTnLst>
                          </p:cTn>
                        </p:par>
                        <p:par>
                          <p:cTn id="52" fill="hold">
                            <p:stCondLst>
                              <p:cond delay="3600"/>
                            </p:stCondLst>
                            <p:childTnLst>
                              <p:par>
                                <p:cTn id="53" presetID="16" presetClass="entr" presetSubtype="21"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barn(inVertical)">
                                      <p:cBhvr>
                                        <p:cTn id="55" dur="500"/>
                                        <p:tgtEl>
                                          <p:spTgt spid="62"/>
                                        </p:tgtEl>
                                      </p:cBhvr>
                                    </p:animEffect>
                                  </p:childTnLst>
                                </p:cTn>
                              </p:par>
                            </p:childTnLst>
                          </p:cTn>
                        </p:par>
                        <p:par>
                          <p:cTn id="56" fill="hold">
                            <p:stCondLst>
                              <p:cond delay="4100"/>
                            </p:stCondLst>
                            <p:childTnLst>
                              <p:par>
                                <p:cTn id="57" presetID="22" presetClass="entr" presetSubtype="1"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up)">
                                      <p:cBhvr>
                                        <p:cTn id="59" dur="500"/>
                                        <p:tgtEl>
                                          <p:spTgt spid="63"/>
                                        </p:tgtEl>
                                      </p:cBhvr>
                                    </p:animEffect>
                                  </p:childTnLst>
                                </p:cTn>
                              </p:par>
                            </p:childTnLst>
                          </p:cTn>
                        </p:par>
                        <p:par>
                          <p:cTn id="60" fill="hold">
                            <p:stCondLst>
                              <p:cond delay="4600"/>
                            </p:stCondLst>
                            <p:childTnLst>
                              <p:par>
                                <p:cTn id="61" presetID="22" presetClass="entr" presetSubtype="1"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wipe(up)">
                                      <p:cBhvr>
                                        <p:cTn id="63" dur="500"/>
                                        <p:tgtEl>
                                          <p:spTgt spid="64"/>
                                        </p:tgtEl>
                                      </p:cBhvr>
                                    </p:animEffect>
                                  </p:childTnLst>
                                </p:cTn>
                              </p:par>
                            </p:childTnLst>
                          </p:cTn>
                        </p:par>
                        <p:par>
                          <p:cTn id="64" fill="hold">
                            <p:stCondLst>
                              <p:cond delay="5100"/>
                            </p:stCondLst>
                            <p:childTnLst>
                              <p:par>
                                <p:cTn id="65" presetID="53" presetClass="entr" presetSubtype="16"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Effect transition="in" filter="fade">
                                      <p:cBhvr>
                                        <p:cTn id="69" dur="500"/>
                                        <p:tgtEl>
                                          <p:spTgt spid="3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5600"/>
                            </p:stCondLst>
                            <p:childTnLst>
                              <p:par>
                                <p:cTn id="76" presetID="12" presetClass="entr" presetSubtype="4"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additive="base">
                                        <p:cTn id="78" dur="300"/>
                                        <p:tgtEl>
                                          <p:spTgt spid="38"/>
                                        </p:tgtEl>
                                        <p:attrNameLst>
                                          <p:attrName>ppt_y</p:attrName>
                                        </p:attrNameLst>
                                      </p:cBhvr>
                                      <p:tavLst>
                                        <p:tav tm="0">
                                          <p:val>
                                            <p:strVal val="#ppt_y+#ppt_h*1.125000"/>
                                          </p:val>
                                        </p:tav>
                                        <p:tav tm="100000">
                                          <p:val>
                                            <p:strVal val="#ppt_y"/>
                                          </p:val>
                                        </p:tav>
                                      </p:tavLst>
                                    </p:anim>
                                    <p:animEffect transition="in" filter="wipe(up)">
                                      <p:cBhvr>
                                        <p:cTn id="79" dur="300"/>
                                        <p:tgtEl>
                                          <p:spTgt spid="38"/>
                                        </p:tgtEl>
                                      </p:cBhvr>
                                    </p:animEffect>
                                  </p:childTnLst>
                                </p:cTn>
                              </p:par>
                            </p:childTnLst>
                          </p:cTn>
                        </p:par>
                        <p:par>
                          <p:cTn id="80" fill="hold">
                            <p:stCondLst>
                              <p:cond delay="5900"/>
                            </p:stCondLst>
                            <p:childTnLst>
                              <p:par>
                                <p:cTn id="81" presetID="16" presetClass="entr" presetSubtype="21"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barn(inVertical)">
                                      <p:cBhvr>
                                        <p:cTn id="83" dur="500"/>
                                        <p:tgtEl>
                                          <p:spTgt spid="56"/>
                                        </p:tgtEl>
                                      </p:cBhvr>
                                    </p:animEffect>
                                  </p:childTnLst>
                                </p:cTn>
                              </p:par>
                            </p:childTnLst>
                          </p:cTn>
                        </p:par>
                        <p:par>
                          <p:cTn id="84" fill="hold">
                            <p:stCondLst>
                              <p:cond delay="6400"/>
                            </p:stCondLst>
                            <p:childTnLst>
                              <p:par>
                                <p:cTn id="85" presetID="22" presetClass="entr" presetSubtype="1" fill="hold" grpId="0" nodeType="afterEffect">
                                  <p:stCondLst>
                                    <p:cond delay="0"/>
                                  </p:stCondLst>
                                  <p:childTnLst>
                                    <p:set>
                                      <p:cBhvr>
                                        <p:cTn id="86" dur="1" fill="hold">
                                          <p:stCondLst>
                                            <p:cond delay="0"/>
                                          </p:stCondLst>
                                        </p:cTn>
                                        <p:tgtEl>
                                          <p:spTgt spid="57"/>
                                        </p:tgtEl>
                                        <p:attrNameLst>
                                          <p:attrName>style.visibility</p:attrName>
                                        </p:attrNameLst>
                                      </p:cBhvr>
                                      <p:to>
                                        <p:strVal val="visible"/>
                                      </p:to>
                                    </p:set>
                                    <p:animEffect transition="in" filter="wipe(up)">
                                      <p:cBhvr>
                                        <p:cTn id="87" dur="500"/>
                                        <p:tgtEl>
                                          <p:spTgt spid="57"/>
                                        </p:tgtEl>
                                      </p:cBhvr>
                                    </p:animEffect>
                                  </p:childTnLst>
                                </p:cTn>
                              </p:par>
                            </p:childTnLst>
                          </p:cTn>
                        </p:par>
                        <p:par>
                          <p:cTn id="88" fill="hold">
                            <p:stCondLst>
                              <p:cond delay="6900"/>
                            </p:stCondLst>
                            <p:childTnLst>
                              <p:par>
                                <p:cTn id="89" presetID="22" presetClass="entr" presetSubtype="1"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up)">
                                      <p:cBhvr>
                                        <p:cTn id="91" dur="500"/>
                                        <p:tgtEl>
                                          <p:spTgt spid="58"/>
                                        </p:tgtEl>
                                      </p:cBhvr>
                                    </p:animEffect>
                                  </p:childTnLst>
                                </p:cTn>
                              </p:par>
                            </p:childTnLst>
                          </p:cTn>
                        </p:par>
                        <p:par>
                          <p:cTn id="92" fill="hold">
                            <p:stCondLst>
                              <p:cond delay="7400"/>
                            </p:stCondLst>
                            <p:childTnLst>
                              <p:par>
                                <p:cTn id="93" presetID="53" presetClass="entr" presetSubtype="16"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 calcmode="lin" valueType="num">
                                      <p:cBhvr>
                                        <p:cTn id="100" dur="500" fill="hold"/>
                                        <p:tgtEl>
                                          <p:spTgt spid="39"/>
                                        </p:tgtEl>
                                        <p:attrNameLst>
                                          <p:attrName>ppt_w</p:attrName>
                                        </p:attrNameLst>
                                      </p:cBhvr>
                                      <p:tavLst>
                                        <p:tav tm="0">
                                          <p:val>
                                            <p:fltVal val="0"/>
                                          </p:val>
                                        </p:tav>
                                        <p:tav tm="100000">
                                          <p:val>
                                            <p:strVal val="#ppt_w"/>
                                          </p:val>
                                        </p:tav>
                                      </p:tavLst>
                                    </p:anim>
                                    <p:anim calcmode="lin" valueType="num">
                                      <p:cBhvr>
                                        <p:cTn id="101" dur="500" fill="hold"/>
                                        <p:tgtEl>
                                          <p:spTgt spid="39"/>
                                        </p:tgtEl>
                                        <p:attrNameLst>
                                          <p:attrName>ppt_h</p:attrName>
                                        </p:attrNameLst>
                                      </p:cBhvr>
                                      <p:tavLst>
                                        <p:tav tm="0">
                                          <p:val>
                                            <p:fltVal val="0"/>
                                          </p:val>
                                        </p:tav>
                                        <p:tav tm="100000">
                                          <p:val>
                                            <p:strVal val="#ppt_h"/>
                                          </p:val>
                                        </p:tav>
                                      </p:tavLst>
                                    </p:anim>
                                    <p:animEffect transition="in" filter="fade">
                                      <p:cBhvr>
                                        <p:cTn id="102" dur="500"/>
                                        <p:tgtEl>
                                          <p:spTgt spid="39"/>
                                        </p:tgtEl>
                                      </p:cBhvr>
                                    </p:animEffect>
                                  </p:childTnLst>
                                </p:cTn>
                              </p:par>
                            </p:childTnLst>
                          </p:cTn>
                        </p:par>
                        <p:par>
                          <p:cTn id="103" fill="hold">
                            <p:stCondLst>
                              <p:cond delay="7900"/>
                            </p:stCondLst>
                            <p:childTnLst>
                              <p:par>
                                <p:cTn id="104" presetID="12" presetClass="entr" presetSubtype="1" fill="hold" grpId="0" nodeType="afterEffect">
                                  <p:stCondLst>
                                    <p:cond delay="0"/>
                                  </p:stCondLst>
                                  <p:childTnLst>
                                    <p:set>
                                      <p:cBhvr>
                                        <p:cTn id="105" dur="1" fill="hold">
                                          <p:stCondLst>
                                            <p:cond delay="0"/>
                                          </p:stCondLst>
                                        </p:cTn>
                                        <p:tgtEl>
                                          <p:spTgt spid="40"/>
                                        </p:tgtEl>
                                        <p:attrNameLst>
                                          <p:attrName>style.visibility</p:attrName>
                                        </p:attrNameLst>
                                      </p:cBhvr>
                                      <p:to>
                                        <p:strVal val="visible"/>
                                      </p:to>
                                    </p:set>
                                    <p:anim calcmode="lin" valueType="num">
                                      <p:cBhvr additive="base">
                                        <p:cTn id="106" dur="300"/>
                                        <p:tgtEl>
                                          <p:spTgt spid="40"/>
                                        </p:tgtEl>
                                        <p:attrNameLst>
                                          <p:attrName>ppt_y</p:attrName>
                                        </p:attrNameLst>
                                      </p:cBhvr>
                                      <p:tavLst>
                                        <p:tav tm="0">
                                          <p:val>
                                            <p:strVal val="#ppt_y-#ppt_h*1.125000"/>
                                          </p:val>
                                        </p:tav>
                                        <p:tav tm="100000">
                                          <p:val>
                                            <p:strVal val="#ppt_y"/>
                                          </p:val>
                                        </p:tav>
                                      </p:tavLst>
                                    </p:anim>
                                    <p:animEffect transition="in" filter="wipe(down)">
                                      <p:cBhvr>
                                        <p:cTn id="107" dur="300"/>
                                        <p:tgtEl>
                                          <p:spTgt spid="40"/>
                                        </p:tgtEl>
                                      </p:cBhvr>
                                    </p:animEffect>
                                  </p:childTnLst>
                                </p:cTn>
                              </p:par>
                            </p:childTnLst>
                          </p:cTn>
                        </p:par>
                        <p:par>
                          <p:cTn id="108" fill="hold">
                            <p:stCondLst>
                              <p:cond delay="8200"/>
                            </p:stCondLst>
                            <p:childTnLst>
                              <p:par>
                                <p:cTn id="109" presetID="16" presetClass="entr" presetSubtype="21" fill="hold" grpId="0" nodeType="afterEffect">
                                  <p:stCondLst>
                                    <p:cond delay="0"/>
                                  </p:stCondLst>
                                  <p:childTnLst>
                                    <p:set>
                                      <p:cBhvr>
                                        <p:cTn id="110" dur="1" fill="hold">
                                          <p:stCondLst>
                                            <p:cond delay="0"/>
                                          </p:stCondLst>
                                        </p:cTn>
                                        <p:tgtEl>
                                          <p:spTgt spid="65"/>
                                        </p:tgtEl>
                                        <p:attrNameLst>
                                          <p:attrName>style.visibility</p:attrName>
                                        </p:attrNameLst>
                                      </p:cBhvr>
                                      <p:to>
                                        <p:strVal val="visible"/>
                                      </p:to>
                                    </p:set>
                                    <p:animEffect transition="in" filter="barn(inVertical)">
                                      <p:cBhvr>
                                        <p:cTn id="111" dur="500"/>
                                        <p:tgtEl>
                                          <p:spTgt spid="65"/>
                                        </p:tgtEl>
                                      </p:cBhvr>
                                    </p:animEffect>
                                  </p:childTnLst>
                                </p:cTn>
                              </p:par>
                            </p:childTnLst>
                          </p:cTn>
                        </p:par>
                        <p:par>
                          <p:cTn id="112" fill="hold">
                            <p:stCondLst>
                              <p:cond delay="8700"/>
                            </p:stCondLst>
                            <p:childTnLst>
                              <p:par>
                                <p:cTn id="113" presetID="22" presetClass="entr" presetSubtype="1" fill="hold" grpId="0" nodeType="afterEffect">
                                  <p:stCondLst>
                                    <p:cond delay="0"/>
                                  </p:stCondLst>
                                  <p:childTnLst>
                                    <p:set>
                                      <p:cBhvr>
                                        <p:cTn id="114" dur="1" fill="hold">
                                          <p:stCondLst>
                                            <p:cond delay="0"/>
                                          </p:stCondLst>
                                        </p:cTn>
                                        <p:tgtEl>
                                          <p:spTgt spid="66"/>
                                        </p:tgtEl>
                                        <p:attrNameLst>
                                          <p:attrName>style.visibility</p:attrName>
                                        </p:attrNameLst>
                                      </p:cBhvr>
                                      <p:to>
                                        <p:strVal val="visible"/>
                                      </p:to>
                                    </p:set>
                                    <p:animEffect transition="in" filter="wipe(up)">
                                      <p:cBhvr>
                                        <p:cTn id="115" dur="500"/>
                                        <p:tgtEl>
                                          <p:spTgt spid="66"/>
                                        </p:tgtEl>
                                      </p:cBhvr>
                                    </p:animEffect>
                                  </p:childTnLst>
                                </p:cTn>
                              </p:par>
                            </p:childTnLst>
                          </p:cTn>
                        </p:par>
                        <p:par>
                          <p:cTn id="116" fill="hold">
                            <p:stCondLst>
                              <p:cond delay="9200"/>
                            </p:stCondLst>
                            <p:childTnLst>
                              <p:par>
                                <p:cTn id="117" presetID="22" presetClass="entr" presetSubtype="1" fill="hold" grpId="0" nodeType="afterEffect">
                                  <p:stCondLst>
                                    <p:cond delay="0"/>
                                  </p:stCondLst>
                                  <p:childTnLst>
                                    <p:set>
                                      <p:cBhvr>
                                        <p:cTn id="118" dur="1" fill="hold">
                                          <p:stCondLst>
                                            <p:cond delay="0"/>
                                          </p:stCondLst>
                                        </p:cTn>
                                        <p:tgtEl>
                                          <p:spTgt spid="67"/>
                                        </p:tgtEl>
                                        <p:attrNameLst>
                                          <p:attrName>style.visibility</p:attrName>
                                        </p:attrNameLst>
                                      </p:cBhvr>
                                      <p:to>
                                        <p:strVal val="visible"/>
                                      </p:to>
                                    </p:set>
                                    <p:animEffect transition="in" filter="wipe(up)">
                                      <p:cBhvr>
                                        <p:cTn id="119" dur="500"/>
                                        <p:tgtEl>
                                          <p:spTgt spid="67"/>
                                        </p:tgtEl>
                                      </p:cBhvr>
                                    </p:animEffect>
                                  </p:childTnLst>
                                </p:cTn>
                              </p:par>
                            </p:childTnLst>
                          </p:cTn>
                        </p:par>
                        <p:par>
                          <p:cTn id="120" fill="hold">
                            <p:stCondLst>
                              <p:cond delay="9700"/>
                            </p:stCondLst>
                            <p:childTnLst>
                              <p:par>
                                <p:cTn id="121" presetID="53" presetClass="entr" presetSubtype="16"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p:cTn id="123" dur="500" fill="hold"/>
                                        <p:tgtEl>
                                          <p:spTgt spid="49"/>
                                        </p:tgtEl>
                                        <p:attrNameLst>
                                          <p:attrName>ppt_w</p:attrName>
                                        </p:attrNameLst>
                                      </p:cBhvr>
                                      <p:tavLst>
                                        <p:tav tm="0">
                                          <p:val>
                                            <p:fltVal val="0"/>
                                          </p:val>
                                        </p:tav>
                                        <p:tav tm="100000">
                                          <p:val>
                                            <p:strVal val="#ppt_w"/>
                                          </p:val>
                                        </p:tav>
                                      </p:tavLst>
                                    </p:anim>
                                    <p:anim calcmode="lin" valueType="num">
                                      <p:cBhvr>
                                        <p:cTn id="124" dur="500" fill="hold"/>
                                        <p:tgtEl>
                                          <p:spTgt spid="49"/>
                                        </p:tgtEl>
                                        <p:attrNameLst>
                                          <p:attrName>ppt_h</p:attrName>
                                        </p:attrNameLst>
                                      </p:cBhvr>
                                      <p:tavLst>
                                        <p:tav tm="0">
                                          <p:val>
                                            <p:fltVal val="0"/>
                                          </p:val>
                                        </p:tav>
                                        <p:tav tm="100000">
                                          <p:val>
                                            <p:strVal val="#ppt_h"/>
                                          </p:val>
                                        </p:tav>
                                      </p:tavLst>
                                    </p:anim>
                                    <p:animEffect transition="in" filter="fade">
                                      <p:cBhvr>
                                        <p:cTn id="125" dur="500"/>
                                        <p:tgtEl>
                                          <p:spTgt spid="49"/>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50"/>
                                        </p:tgtEl>
                                        <p:attrNameLst>
                                          <p:attrName>style.visibility</p:attrName>
                                        </p:attrNameLst>
                                      </p:cBhvr>
                                      <p:to>
                                        <p:strVal val="visible"/>
                                      </p:to>
                                    </p:set>
                                    <p:anim calcmode="lin" valueType="num">
                                      <p:cBhvr>
                                        <p:cTn id="128" dur="500" fill="hold"/>
                                        <p:tgtEl>
                                          <p:spTgt spid="50"/>
                                        </p:tgtEl>
                                        <p:attrNameLst>
                                          <p:attrName>ppt_w</p:attrName>
                                        </p:attrNameLst>
                                      </p:cBhvr>
                                      <p:tavLst>
                                        <p:tav tm="0">
                                          <p:val>
                                            <p:fltVal val="0"/>
                                          </p:val>
                                        </p:tav>
                                        <p:tav tm="100000">
                                          <p:val>
                                            <p:strVal val="#ppt_w"/>
                                          </p:val>
                                        </p:tav>
                                      </p:tavLst>
                                    </p:anim>
                                    <p:anim calcmode="lin" valueType="num">
                                      <p:cBhvr>
                                        <p:cTn id="129" dur="500" fill="hold"/>
                                        <p:tgtEl>
                                          <p:spTgt spid="50"/>
                                        </p:tgtEl>
                                        <p:attrNameLst>
                                          <p:attrName>ppt_h</p:attrName>
                                        </p:attrNameLst>
                                      </p:cBhvr>
                                      <p:tavLst>
                                        <p:tav tm="0">
                                          <p:val>
                                            <p:fltVal val="0"/>
                                          </p:val>
                                        </p:tav>
                                        <p:tav tm="100000">
                                          <p:val>
                                            <p:strVal val="#ppt_h"/>
                                          </p:val>
                                        </p:tav>
                                      </p:tavLst>
                                    </p:anim>
                                    <p:animEffect transition="in" filter="fade">
                                      <p:cBhvr>
                                        <p:cTn id="130" dur="500"/>
                                        <p:tgtEl>
                                          <p:spTgt spid="50"/>
                                        </p:tgtEl>
                                      </p:cBhvr>
                                    </p:animEffect>
                                  </p:childTnLst>
                                </p:cTn>
                              </p:par>
                            </p:childTnLst>
                          </p:cTn>
                        </p:par>
                        <p:par>
                          <p:cTn id="131" fill="hold">
                            <p:stCondLst>
                              <p:cond delay="10200"/>
                            </p:stCondLst>
                            <p:childTnLst>
                              <p:par>
                                <p:cTn id="132" presetID="12" presetClass="entr" presetSubtype="4" fill="hold" grpId="0" nodeType="after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additive="base">
                                        <p:cTn id="134" dur="300"/>
                                        <p:tgtEl>
                                          <p:spTgt spid="51"/>
                                        </p:tgtEl>
                                        <p:attrNameLst>
                                          <p:attrName>ppt_y</p:attrName>
                                        </p:attrNameLst>
                                      </p:cBhvr>
                                      <p:tavLst>
                                        <p:tav tm="0">
                                          <p:val>
                                            <p:strVal val="#ppt_y+#ppt_h*1.125000"/>
                                          </p:val>
                                        </p:tav>
                                        <p:tav tm="100000">
                                          <p:val>
                                            <p:strVal val="#ppt_y"/>
                                          </p:val>
                                        </p:tav>
                                      </p:tavLst>
                                    </p:anim>
                                    <p:animEffect transition="in" filter="wipe(up)">
                                      <p:cBhvr>
                                        <p:cTn id="135" dur="300"/>
                                        <p:tgtEl>
                                          <p:spTgt spid="51"/>
                                        </p:tgtEl>
                                      </p:cBhvr>
                                    </p:animEffect>
                                  </p:childTnLst>
                                </p:cTn>
                              </p:par>
                            </p:childTnLst>
                          </p:cTn>
                        </p:par>
                        <p:par>
                          <p:cTn id="136" fill="hold">
                            <p:stCondLst>
                              <p:cond delay="10500"/>
                            </p:stCondLst>
                            <p:childTnLst>
                              <p:par>
                                <p:cTn id="137" presetID="16" presetClass="entr" presetSubtype="21" fill="hold" grpId="0" nodeType="afterEffect">
                                  <p:stCondLst>
                                    <p:cond delay="0"/>
                                  </p:stCondLst>
                                  <p:childTnLst>
                                    <p:set>
                                      <p:cBhvr>
                                        <p:cTn id="138" dur="1" fill="hold">
                                          <p:stCondLst>
                                            <p:cond delay="0"/>
                                          </p:stCondLst>
                                        </p:cTn>
                                        <p:tgtEl>
                                          <p:spTgt spid="59"/>
                                        </p:tgtEl>
                                        <p:attrNameLst>
                                          <p:attrName>style.visibility</p:attrName>
                                        </p:attrNameLst>
                                      </p:cBhvr>
                                      <p:to>
                                        <p:strVal val="visible"/>
                                      </p:to>
                                    </p:set>
                                    <p:animEffect transition="in" filter="barn(inVertical)">
                                      <p:cBhvr>
                                        <p:cTn id="139" dur="500"/>
                                        <p:tgtEl>
                                          <p:spTgt spid="59"/>
                                        </p:tgtEl>
                                      </p:cBhvr>
                                    </p:animEffect>
                                  </p:childTnLst>
                                </p:cTn>
                              </p:par>
                            </p:childTnLst>
                          </p:cTn>
                        </p:par>
                        <p:par>
                          <p:cTn id="140" fill="hold">
                            <p:stCondLst>
                              <p:cond delay="11000"/>
                            </p:stCondLst>
                            <p:childTnLst>
                              <p:par>
                                <p:cTn id="141" presetID="22" presetClass="entr" presetSubtype="1" fill="hold" grpId="0" nodeType="afterEffect">
                                  <p:stCondLst>
                                    <p:cond delay="0"/>
                                  </p:stCondLst>
                                  <p:childTnLst>
                                    <p:set>
                                      <p:cBhvr>
                                        <p:cTn id="142" dur="1" fill="hold">
                                          <p:stCondLst>
                                            <p:cond delay="0"/>
                                          </p:stCondLst>
                                        </p:cTn>
                                        <p:tgtEl>
                                          <p:spTgt spid="60"/>
                                        </p:tgtEl>
                                        <p:attrNameLst>
                                          <p:attrName>style.visibility</p:attrName>
                                        </p:attrNameLst>
                                      </p:cBhvr>
                                      <p:to>
                                        <p:strVal val="visible"/>
                                      </p:to>
                                    </p:set>
                                    <p:animEffect transition="in" filter="wipe(up)">
                                      <p:cBhvr>
                                        <p:cTn id="143" dur="500"/>
                                        <p:tgtEl>
                                          <p:spTgt spid="60"/>
                                        </p:tgtEl>
                                      </p:cBhvr>
                                    </p:animEffect>
                                  </p:childTnLst>
                                </p:cTn>
                              </p:par>
                            </p:childTnLst>
                          </p:cTn>
                        </p:par>
                        <p:par>
                          <p:cTn id="144" fill="hold">
                            <p:stCondLst>
                              <p:cond delay="11500"/>
                            </p:stCondLst>
                            <p:childTnLst>
                              <p:par>
                                <p:cTn id="145" presetID="22" presetClass="entr" presetSubtype="1" fill="hold" grpId="0" nodeType="afterEffect">
                                  <p:stCondLst>
                                    <p:cond delay="0"/>
                                  </p:stCondLst>
                                  <p:childTnLst>
                                    <p:set>
                                      <p:cBhvr>
                                        <p:cTn id="146" dur="1" fill="hold">
                                          <p:stCondLst>
                                            <p:cond delay="0"/>
                                          </p:stCondLst>
                                        </p:cTn>
                                        <p:tgtEl>
                                          <p:spTgt spid="61"/>
                                        </p:tgtEl>
                                        <p:attrNameLst>
                                          <p:attrName>style.visibility</p:attrName>
                                        </p:attrNameLst>
                                      </p:cBhvr>
                                      <p:to>
                                        <p:strVal val="visible"/>
                                      </p:to>
                                    </p:set>
                                    <p:animEffect transition="in" filter="wipe(up)">
                                      <p:cBhvr>
                                        <p:cTn id="14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P spid="34" grpId="0" animBg="1"/>
      <p:bldP spid="35" grpId="0"/>
      <p:bldP spid="36" grpId="0" animBg="1"/>
      <p:bldP spid="37" grpId="0"/>
      <p:bldP spid="38" grpId="0" animBg="1"/>
      <p:bldP spid="39" grpId="0"/>
      <p:bldP spid="40" grpId="0" animBg="1"/>
      <p:bldP spid="41" grpId="0" animBg="1"/>
      <p:bldP spid="49" grpId="0" animBg="1"/>
      <p:bldP spid="50" grpId="0"/>
      <p:bldP spid="51" grpId="0" animBg="1"/>
      <p:bldP spid="54" grpId="0" animBg="1"/>
      <p:bldP spid="42" grpId="0"/>
      <p:bldP spid="56" grpId="0" animBg="1"/>
      <p:bldP spid="57" grpId="0" animBg="1"/>
      <p:bldP spid="58" grpId="0"/>
      <p:bldP spid="59" grpId="0" animBg="1"/>
      <p:bldP spid="60" grpId="0" animBg="1"/>
      <p:bldP spid="61" grpId="0"/>
      <p:bldP spid="62" grpId="0" animBg="1"/>
      <p:bldP spid="63" grpId="0" animBg="1"/>
      <p:bldP spid="64" grpId="0"/>
      <p:bldP spid="65" grpId="0" animBg="1"/>
      <p:bldP spid="66" grpId="0" animBg="1"/>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601661" y="1967929"/>
            <a:ext cx="4680520" cy="3693319"/>
          </a:xfrm>
          <a:prstGeom prst="rect">
            <a:avLst/>
          </a:prstGeom>
          <a:noFill/>
        </p:spPr>
        <p:txBody>
          <a:bodyPr wrap="square" rtlCol="0">
            <a:spAutoFit/>
          </a:bodyPr>
          <a:lstStyle>
            <a:defPPr>
              <a:defRPr lang="zh-CN"/>
            </a:defPPr>
            <a:lvl1pPr algn="just">
              <a:defRPr sz="2200">
                <a:solidFill>
                  <a:schemeClr val="accent1"/>
                </a:solidFill>
                <a:latin typeface="+mn-ea"/>
                <a:ea typeface="+mn-ea"/>
              </a:defRPr>
            </a:lvl1pPr>
          </a:lstStyle>
          <a:p>
            <a:r>
              <a:rPr lang="zh-CN" altLang="en-US" sz="1800" dirty="0"/>
              <a:t>自从</a:t>
            </a:r>
            <a:r>
              <a:rPr lang="zh-CN" altLang="en-US" sz="1800" dirty="0" smtClean="0"/>
              <a:t>李克强总理在</a:t>
            </a:r>
            <a:r>
              <a:rPr lang="en-US" altLang="zh-CN" sz="1800" dirty="0" smtClean="0"/>
              <a:t>2014</a:t>
            </a:r>
            <a:r>
              <a:rPr lang="zh-CN" altLang="en-US" sz="1800" dirty="0" smtClean="0"/>
              <a:t>年政府工</a:t>
            </a:r>
            <a:r>
              <a:rPr lang="zh-CN" altLang="en-US" sz="1800" dirty="0"/>
              <a:t>作报告</a:t>
            </a:r>
            <a:r>
              <a:rPr lang="zh-CN" altLang="en-US" sz="1800" dirty="0" smtClean="0"/>
              <a:t>中写道：“推动</a:t>
            </a:r>
            <a:r>
              <a:rPr lang="zh-CN" altLang="en-US" sz="1800" dirty="0"/>
              <a:t>大众创业、万众创新，既可以扩大就业、增加居民收入，又有利于促进社会纵向流动和公平正义</a:t>
            </a:r>
            <a:r>
              <a:rPr lang="zh-CN" altLang="en-US" sz="1800" dirty="0" smtClean="0"/>
              <a:t>”。创新</a:t>
            </a:r>
            <a:r>
              <a:rPr lang="zh-CN" altLang="en-US" sz="1800" dirty="0"/>
              <a:t>创业成为了当下的时代风潮，从中央到地方政府陆续出台一系列优惠政策支持创业创新</a:t>
            </a:r>
            <a:r>
              <a:rPr lang="zh-CN" altLang="en-US" sz="1800" dirty="0" smtClean="0"/>
              <a:t>。可以说新中国</a:t>
            </a:r>
            <a:r>
              <a:rPr lang="zh-CN" altLang="en-US" sz="1800" dirty="0"/>
              <a:t>的创业者们迎来了历史上最好的黄金时代</a:t>
            </a:r>
            <a:r>
              <a:rPr lang="zh-CN" altLang="en-US" sz="1800" dirty="0" smtClean="0"/>
              <a:t>。</a:t>
            </a:r>
            <a:endParaRPr lang="en-US" altLang="zh-CN" sz="1800" dirty="0" smtClean="0"/>
          </a:p>
          <a:p>
            <a:endParaRPr lang="zh-CN" altLang="en-US" sz="1800" dirty="0"/>
          </a:p>
          <a:p>
            <a:r>
              <a:rPr lang="zh-CN" altLang="en-US" sz="1800" dirty="0"/>
              <a:t>本项目是在传统行业的基础上，用现代先进的管理思想，辅以先进的互联网思维和技术手段重新定义了行业</a:t>
            </a:r>
            <a:r>
              <a:rPr lang="zh-CN" altLang="en-US" sz="1800" dirty="0" smtClean="0"/>
              <a:t>标准和运作模式。</a:t>
            </a:r>
            <a:r>
              <a:rPr lang="zh-CN" altLang="en-US" sz="1800" dirty="0"/>
              <a:t>让创业者容易入门，容易操作，让创业的成功机率更高，让每个创业者都能实现自身价值。</a:t>
            </a:r>
          </a:p>
        </p:txBody>
      </p:sp>
      <p:sp>
        <p:nvSpPr>
          <p:cNvPr id="26" name="TextBox 25"/>
          <p:cNvSpPr txBox="1"/>
          <p:nvPr/>
        </p:nvSpPr>
        <p:spPr>
          <a:xfrm>
            <a:off x="7252097" y="1274306"/>
            <a:ext cx="1221772" cy="523220"/>
          </a:xfrm>
          <a:prstGeom prst="rect">
            <a:avLst/>
          </a:prstGeom>
          <a:noFill/>
        </p:spPr>
        <p:txBody>
          <a:bodyPr wrap="square" rtlCol="0">
            <a:spAutoFit/>
          </a:bodyPr>
          <a:lstStyle>
            <a:defPPr>
              <a:defRPr lang="zh-CN"/>
            </a:defPPr>
            <a:lvl1pPr>
              <a:defRPr sz="3600" b="1">
                <a:latin typeface="+mn-ea"/>
                <a:ea typeface="+mn-ea"/>
              </a:defRPr>
            </a:lvl1pPr>
          </a:lstStyle>
          <a:p>
            <a:r>
              <a:rPr lang="zh-CN" altLang="en-US" sz="2800" dirty="0" smtClean="0"/>
              <a:t>前言</a:t>
            </a:r>
            <a:endParaRPr lang="zh-CN" altLang="en-US" sz="2800" dirty="0"/>
          </a:p>
        </p:txBody>
      </p:sp>
      <p:grpSp>
        <p:nvGrpSpPr>
          <p:cNvPr id="27" name="Group 10"/>
          <p:cNvGrpSpPr>
            <a:grpSpLocks/>
          </p:cNvGrpSpPr>
          <p:nvPr/>
        </p:nvGrpSpPr>
        <p:grpSpPr bwMode="auto">
          <a:xfrm>
            <a:off x="6714341" y="1333397"/>
            <a:ext cx="434236" cy="434234"/>
            <a:chOff x="0" y="0"/>
            <a:chExt cx="2494" cy="2494"/>
          </a:xfrm>
          <a:solidFill>
            <a:schemeClr val="tx1"/>
          </a:solidFill>
        </p:grpSpPr>
        <p:sp>
          <p:nvSpPr>
            <p:cNvPr id="2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sp>
          <p:nvSpPr>
            <p:cNvPr id="29" name="AutoShape 12"/>
            <p:cNvSpPr>
              <a:spLocks noChangeArrowheads="1"/>
            </p:cNvSpPr>
            <p:nvPr/>
          </p:nvSpPr>
          <p:spPr bwMode="auto">
            <a:xfrm rot="5400000">
              <a:off x="646" y="574"/>
              <a:ext cx="1632" cy="1283"/>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2200"/>
            </a:p>
          </p:txBody>
        </p:sp>
      </p:grpSp>
      <p:cxnSp>
        <p:nvCxnSpPr>
          <p:cNvPr id="30" name="直接连接符 29"/>
          <p:cNvCxnSpPr/>
          <p:nvPr/>
        </p:nvCxnSpPr>
        <p:spPr bwMode="auto">
          <a:xfrm>
            <a:off x="6674445" y="1844824"/>
            <a:ext cx="4607736" cy="0"/>
          </a:xfrm>
          <a:prstGeom prst="line">
            <a:avLst/>
          </a:prstGeom>
          <a:solidFill>
            <a:schemeClr val="accent1"/>
          </a:solidFill>
          <a:ln w="9525"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155" t="11580"/>
          <a:stretch/>
        </p:blipFill>
        <p:spPr bwMode="auto">
          <a:xfrm>
            <a:off x="769789" y="1562199"/>
            <a:ext cx="5518220" cy="411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155453"/>
      </p:ext>
    </p:extLst>
  </p:cSld>
  <p:clrMapOvr>
    <a:masterClrMapping/>
  </p:clrMapOvr>
  <p:transition spd="slow" advTm="5916">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90"/>
                                          </p:val>
                                        </p:tav>
                                        <p:tav tm="100000">
                                          <p:val>
                                            <p:fltVal val="0"/>
                                          </p:val>
                                        </p:tav>
                                      </p:tavLst>
                                    </p:anim>
                                    <p:animEffect transition="in" filter="fade">
                                      <p:cBhvr>
                                        <p:cTn id="10" dur="500"/>
                                        <p:tgtEl>
                                          <p:spTgt spid="11"/>
                                        </p:tgtEl>
                                      </p:cBhvr>
                                    </p:animEffect>
                                  </p:childTnLst>
                                </p:cTn>
                              </p:par>
                              <p:par>
                                <p:cTn id="11" presetID="8" presetClass="emph" presetSubtype="0" fill="hold" nodeType="withEffect">
                                  <p:stCondLst>
                                    <p:cond delay="0"/>
                                  </p:stCondLst>
                                  <p:childTnLst>
                                    <p:animRot by="21600000">
                                      <p:cBhvr>
                                        <p:cTn id="12" dur="500" fill="hold"/>
                                        <p:tgtEl>
                                          <p:spTgt spid="11"/>
                                        </p:tgtEl>
                                        <p:attrNameLst>
                                          <p:attrName>r</p:attrName>
                                        </p:attrNameLst>
                                      </p:cBhvr>
                                    </p:animRo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000"/>
                            </p:stCondLst>
                            <p:childTnLst>
                              <p:par>
                                <p:cTn id="20" presetID="56" presetClass="entr" presetSubtype="0" fill="hold" grpId="2" nodeType="afterEffect">
                                  <p:stCondLst>
                                    <p:cond delay="0"/>
                                  </p:stCondLst>
                                  <p:iterate type="lt">
                                    <p:tmPct val="10000"/>
                                  </p:iterate>
                                  <p:childTnLst>
                                    <p:set>
                                      <p:cBhvr>
                                        <p:cTn id="21" dur="1" fill="hold">
                                          <p:stCondLst>
                                            <p:cond delay="0"/>
                                          </p:stCondLst>
                                        </p:cTn>
                                        <p:tgtEl>
                                          <p:spTgt spid="26"/>
                                        </p:tgtEl>
                                        <p:attrNameLst>
                                          <p:attrName>style.visibility</p:attrName>
                                        </p:attrNameLst>
                                      </p:cBhvr>
                                      <p:to>
                                        <p:strVal val="visible"/>
                                      </p:to>
                                    </p:set>
                                    <p:anim by="(-#ppt_w*2)" calcmode="lin" valueType="num">
                                      <p:cBhvr rctx="PPT">
                                        <p:cTn id="22" dur="200" autoRev="1" fill="hold">
                                          <p:stCondLst>
                                            <p:cond delay="0"/>
                                          </p:stCondLst>
                                        </p:cTn>
                                        <p:tgtEl>
                                          <p:spTgt spid="26"/>
                                        </p:tgtEl>
                                        <p:attrNameLst>
                                          <p:attrName>ppt_w</p:attrName>
                                        </p:attrNameLst>
                                      </p:cBhvr>
                                    </p:anim>
                                    <p:anim by="(#ppt_w*0.50)" calcmode="lin" valueType="num">
                                      <p:cBhvr>
                                        <p:cTn id="23" dur="200" decel="50000" autoRev="1" fill="hold">
                                          <p:stCondLst>
                                            <p:cond delay="0"/>
                                          </p:stCondLst>
                                        </p:cTn>
                                        <p:tgtEl>
                                          <p:spTgt spid="26"/>
                                        </p:tgtEl>
                                        <p:attrNameLst>
                                          <p:attrName>ppt_x</p:attrName>
                                        </p:attrNameLst>
                                      </p:cBhvr>
                                    </p:anim>
                                    <p:anim from="(-#ppt_h/2)" to="(#ppt_y)" calcmode="lin" valueType="num">
                                      <p:cBhvr>
                                        <p:cTn id="24" dur="400" fill="hold">
                                          <p:stCondLst>
                                            <p:cond delay="0"/>
                                          </p:stCondLst>
                                        </p:cTn>
                                        <p:tgtEl>
                                          <p:spTgt spid="26"/>
                                        </p:tgtEl>
                                        <p:attrNameLst>
                                          <p:attrName>ppt_y</p:attrName>
                                        </p:attrNameLst>
                                      </p:cBhvr>
                                    </p:anim>
                                    <p:animRot by="21600000">
                                      <p:cBhvr>
                                        <p:cTn id="25" dur="400" fill="hold">
                                          <p:stCondLst>
                                            <p:cond delay="0"/>
                                          </p:stCondLst>
                                        </p:cTn>
                                        <p:tgtEl>
                                          <p:spTgt spid="26"/>
                                        </p:tgtEl>
                                        <p:attrNameLst>
                                          <p:attrName>r</p:attrName>
                                        </p:attrNameLst>
                                      </p:cBhvr>
                                    </p:animRot>
                                  </p:childTnLst>
                                </p:cTn>
                              </p:par>
                            </p:childTnLst>
                          </p:cTn>
                        </p:par>
                        <p:par>
                          <p:cTn id="26" fill="hold">
                            <p:stCondLst>
                              <p:cond delay="1440"/>
                            </p:stCondLst>
                            <p:childTnLst>
                              <p:par>
                                <p:cTn id="27" presetID="2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400"/>
                                        <p:tgtEl>
                                          <p:spTgt spid="30"/>
                                        </p:tgtEl>
                                      </p:cBhvr>
                                    </p:animEffect>
                                  </p:childTnLst>
                                </p:cTn>
                              </p:par>
                            </p:childTnLst>
                          </p:cTn>
                        </p:par>
                        <p:par>
                          <p:cTn id="30" fill="hold">
                            <p:stCondLst>
                              <p:cond delay="1840"/>
                            </p:stCondLst>
                            <p:childTnLst>
                              <p:par>
                                <p:cTn id="31" presetID="22" presetClass="entr" presetSubtype="1"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1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加盟模式</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grpSp>
        <p:nvGrpSpPr>
          <p:cNvPr id="8" name="组合 7"/>
          <p:cNvGrpSpPr/>
          <p:nvPr/>
        </p:nvGrpSpPr>
        <p:grpSpPr>
          <a:xfrm>
            <a:off x="1172691" y="1988840"/>
            <a:ext cx="2521365" cy="2521366"/>
            <a:chOff x="1131888" y="1470025"/>
            <a:chExt cx="2098675" cy="2098676"/>
          </a:xfrm>
        </p:grpSpPr>
        <p:sp>
          <p:nvSpPr>
            <p:cNvPr id="9" name="Oval 9"/>
            <p:cNvSpPr>
              <a:spLocks noChangeArrowheads="1"/>
            </p:cNvSpPr>
            <p:nvPr/>
          </p:nvSpPr>
          <p:spPr bwMode="auto">
            <a:xfrm>
              <a:off x="1131888" y="1470025"/>
              <a:ext cx="2098675" cy="2098676"/>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noEditPoints="1"/>
            </p:cNvSpPr>
            <p:nvPr/>
          </p:nvSpPr>
          <p:spPr bwMode="auto">
            <a:xfrm>
              <a:off x="1463804" y="1860708"/>
              <a:ext cx="1469769" cy="1380808"/>
            </a:xfrm>
            <a:custGeom>
              <a:avLst/>
              <a:gdLst>
                <a:gd name="T0" fmla="*/ 988 w 1615"/>
                <a:gd name="T1" fmla="*/ 25 h 1518"/>
                <a:gd name="T2" fmla="*/ 787 w 1615"/>
                <a:gd name="T3" fmla="*/ 96 h 1518"/>
                <a:gd name="T4" fmla="*/ 604 w 1615"/>
                <a:gd name="T5" fmla="*/ 17 h 1518"/>
                <a:gd name="T6" fmla="*/ 19 w 1615"/>
                <a:gd name="T7" fmla="*/ 603 h 1518"/>
                <a:gd name="T8" fmla="*/ 210 w 1615"/>
                <a:gd name="T9" fmla="*/ 879 h 1518"/>
                <a:gd name="T10" fmla="*/ 307 w 1615"/>
                <a:gd name="T11" fmla="*/ 1056 h 1518"/>
                <a:gd name="T12" fmla="*/ 433 w 1615"/>
                <a:gd name="T13" fmla="*/ 1311 h 1518"/>
                <a:gd name="T14" fmla="*/ 664 w 1615"/>
                <a:gd name="T15" fmla="*/ 1410 h 1518"/>
                <a:gd name="T16" fmla="*/ 926 w 1615"/>
                <a:gd name="T17" fmla="*/ 1460 h 1518"/>
                <a:gd name="T18" fmla="*/ 1029 w 1615"/>
                <a:gd name="T19" fmla="*/ 1421 h 1518"/>
                <a:gd name="T20" fmla="*/ 1190 w 1615"/>
                <a:gd name="T21" fmla="*/ 1311 h 1518"/>
                <a:gd name="T22" fmla="*/ 1228 w 1615"/>
                <a:gd name="T23" fmla="*/ 1158 h 1518"/>
                <a:gd name="T24" fmla="*/ 1353 w 1615"/>
                <a:gd name="T25" fmla="*/ 1142 h 1518"/>
                <a:gd name="T26" fmla="*/ 1395 w 1615"/>
                <a:gd name="T27" fmla="*/ 991 h 1518"/>
                <a:gd name="T28" fmla="*/ 1536 w 1615"/>
                <a:gd name="T29" fmla="*/ 849 h 1518"/>
                <a:gd name="T30" fmla="*/ 1589 w 1615"/>
                <a:gd name="T31" fmla="*/ 703 h 1518"/>
                <a:gd name="T32" fmla="*/ 1527 w 1615"/>
                <a:gd name="T33" fmla="*/ 683 h 1518"/>
                <a:gd name="T34" fmla="*/ 1460 w 1615"/>
                <a:gd name="T35" fmla="*/ 722 h 1518"/>
                <a:gd name="T36" fmla="*/ 1282 w 1615"/>
                <a:gd name="T37" fmla="*/ 829 h 1518"/>
                <a:gd name="T38" fmla="*/ 1286 w 1615"/>
                <a:gd name="T39" fmla="*/ 844 h 1518"/>
                <a:gd name="T40" fmla="*/ 1108 w 1615"/>
                <a:gd name="T41" fmla="*/ 950 h 1518"/>
                <a:gd name="T42" fmla="*/ 1160 w 1615"/>
                <a:gd name="T43" fmla="*/ 1044 h 1518"/>
                <a:gd name="T44" fmla="*/ 982 w 1615"/>
                <a:gd name="T45" fmla="*/ 1151 h 1518"/>
                <a:gd name="T46" fmla="*/ 1029 w 1615"/>
                <a:gd name="T47" fmla="*/ 1235 h 1518"/>
                <a:gd name="T48" fmla="*/ 851 w 1615"/>
                <a:gd name="T49" fmla="*/ 1341 h 1518"/>
                <a:gd name="T50" fmla="*/ 880 w 1615"/>
                <a:gd name="T51" fmla="*/ 1414 h 1518"/>
                <a:gd name="T52" fmla="*/ 730 w 1615"/>
                <a:gd name="T53" fmla="*/ 1370 h 1518"/>
                <a:gd name="T54" fmla="*/ 753 w 1615"/>
                <a:gd name="T55" fmla="*/ 1317 h 1518"/>
                <a:gd name="T56" fmla="*/ 928 w 1615"/>
                <a:gd name="T57" fmla="*/ 1059 h 1518"/>
                <a:gd name="T58" fmla="*/ 516 w 1615"/>
                <a:gd name="T59" fmla="*/ 1358 h 1518"/>
                <a:gd name="T60" fmla="*/ 553 w 1615"/>
                <a:gd name="T61" fmla="*/ 1208 h 1518"/>
                <a:gd name="T62" fmla="*/ 466 w 1615"/>
                <a:gd name="T63" fmla="*/ 1215 h 1518"/>
                <a:gd name="T64" fmla="*/ 353 w 1615"/>
                <a:gd name="T65" fmla="*/ 1102 h 1518"/>
                <a:gd name="T66" fmla="*/ 421 w 1615"/>
                <a:gd name="T67" fmla="*/ 954 h 1518"/>
                <a:gd name="T68" fmla="*/ 270 w 1615"/>
                <a:gd name="T69" fmla="*/ 939 h 1518"/>
                <a:gd name="T70" fmla="*/ 276 w 1615"/>
                <a:gd name="T71" fmla="*/ 890 h 1518"/>
                <a:gd name="T72" fmla="*/ 292 w 1615"/>
                <a:gd name="T73" fmla="*/ 860 h 1518"/>
                <a:gd name="T74" fmla="*/ 509 w 1615"/>
                <a:gd name="T75" fmla="*/ 640 h 1518"/>
                <a:gd name="T76" fmla="*/ 343 w 1615"/>
                <a:gd name="T77" fmla="*/ 655 h 1518"/>
                <a:gd name="T78" fmla="*/ 236 w 1615"/>
                <a:gd name="T79" fmla="*/ 487 h 1518"/>
                <a:gd name="T80" fmla="*/ 871 w 1615"/>
                <a:gd name="T81" fmla="*/ 477 h 1518"/>
                <a:gd name="T82" fmla="*/ 848 w 1615"/>
                <a:gd name="T83" fmla="*/ 137 h 1518"/>
                <a:gd name="T84" fmla="*/ 988 w 1615"/>
                <a:gd name="T85" fmla="*/ 90 h 1518"/>
                <a:gd name="T86" fmla="*/ 1527 w 1615"/>
                <a:gd name="T87" fmla="*/ 683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lnTo>
                    <a:pt x="307" y="1056"/>
                  </a:ln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TextBox 10"/>
          <p:cNvSpPr txBox="1"/>
          <p:nvPr/>
        </p:nvSpPr>
        <p:spPr>
          <a:xfrm>
            <a:off x="992111" y="4832074"/>
            <a:ext cx="2874022" cy="584775"/>
          </a:xfrm>
          <a:prstGeom prst="rect">
            <a:avLst/>
          </a:prstGeom>
          <a:solidFill>
            <a:schemeClr val="accent1"/>
          </a:solidFill>
        </p:spPr>
        <p:txBody>
          <a:bodyPr wrap="square" rtlCol="0">
            <a:spAutoFit/>
          </a:bodyPr>
          <a:lstStyle/>
          <a:p>
            <a:pPr algn="ctr"/>
            <a:r>
              <a:rPr lang="zh-CN" altLang="en-US" sz="3200" dirty="0" smtClean="0">
                <a:solidFill>
                  <a:schemeClr val="accent2"/>
                </a:solidFill>
                <a:latin typeface="微软雅黑"/>
                <a:ea typeface="微软雅黑"/>
              </a:rPr>
              <a:t>三种加盟模式</a:t>
            </a:r>
            <a:endParaRPr lang="zh-CN" altLang="en-US" sz="3200" dirty="0">
              <a:solidFill>
                <a:schemeClr val="accent2"/>
              </a:solidFill>
              <a:latin typeface="微软雅黑"/>
              <a:ea typeface="微软雅黑"/>
            </a:endParaRPr>
          </a:p>
        </p:txBody>
      </p:sp>
      <p:cxnSp>
        <p:nvCxnSpPr>
          <p:cNvPr id="12" name="直接连接符 11"/>
          <p:cNvCxnSpPr/>
          <p:nvPr/>
        </p:nvCxnSpPr>
        <p:spPr bwMode="auto">
          <a:xfrm>
            <a:off x="4850539" y="2048443"/>
            <a:ext cx="0" cy="1220248"/>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a:xfrm>
            <a:off x="5378301" y="1384638"/>
            <a:ext cx="5688632" cy="923330"/>
          </a:xfrm>
          <a:prstGeom prst="rect">
            <a:avLst/>
          </a:prstGeom>
        </p:spPr>
        <p:txBody>
          <a:bodyPr wrap="square">
            <a:spAutoFit/>
          </a:bodyPr>
          <a:lstStyle/>
          <a:p>
            <a:pPr algn="just"/>
            <a:r>
              <a:rPr lang="zh-CN" altLang="en-US" dirty="0">
                <a:solidFill>
                  <a:schemeClr val="accent1"/>
                </a:solidFill>
                <a:latin typeface="+mj-ea"/>
                <a:ea typeface="+mj-ea"/>
              </a:rPr>
              <a:t>这里是加盟模式的说明文字这里是加盟模式的说明文字</a:t>
            </a:r>
          </a:p>
          <a:p>
            <a:pPr algn="just"/>
            <a:r>
              <a:rPr lang="zh-CN" altLang="en-US" dirty="0">
                <a:solidFill>
                  <a:schemeClr val="accent1"/>
                </a:solidFill>
                <a:latin typeface="+mj-ea"/>
                <a:ea typeface="+mj-ea"/>
              </a:rPr>
              <a:t>这里是加盟模式的说明文字这里是加盟模式的说明文字这里是加盟模式的说明文字</a:t>
            </a:r>
          </a:p>
        </p:txBody>
      </p:sp>
      <p:grpSp>
        <p:nvGrpSpPr>
          <p:cNvPr id="14" name="组合 13"/>
          <p:cNvGrpSpPr/>
          <p:nvPr/>
        </p:nvGrpSpPr>
        <p:grpSpPr>
          <a:xfrm>
            <a:off x="4517756" y="1393350"/>
            <a:ext cx="665567" cy="655093"/>
            <a:chOff x="843273" y="1349480"/>
            <a:chExt cx="665567" cy="655093"/>
          </a:xfrm>
        </p:grpSpPr>
        <p:sp>
          <p:nvSpPr>
            <p:cNvPr id="15" name="圆角矩形 14"/>
            <p:cNvSpPr/>
            <p:nvPr/>
          </p:nvSpPr>
          <p:spPr bwMode="auto">
            <a:xfrm>
              <a:off x="843273" y="1349480"/>
              <a:ext cx="655093" cy="655093"/>
            </a:xfrm>
            <a:prstGeom prst="roundRect">
              <a:avLst>
                <a:gd name="adj" fmla="val 8046"/>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TextBox 15"/>
            <p:cNvSpPr txBox="1"/>
            <p:nvPr/>
          </p:nvSpPr>
          <p:spPr>
            <a:xfrm>
              <a:off x="843273" y="1384638"/>
              <a:ext cx="665567" cy="584775"/>
            </a:xfrm>
            <a:prstGeom prst="rect">
              <a:avLst/>
            </a:prstGeom>
            <a:noFill/>
          </p:spPr>
          <p:txBody>
            <a:bodyPr wrap="none" rtlCol="0">
              <a:spAutoFit/>
            </a:bodyPr>
            <a:lstStyle/>
            <a:p>
              <a:r>
                <a:rPr lang="en-US" altLang="zh-CN" sz="3200" dirty="0" smtClean="0">
                  <a:solidFill>
                    <a:srgbClr val="FFFFFF"/>
                  </a:solidFill>
                  <a:latin typeface="微软雅黑"/>
                  <a:ea typeface="微软雅黑"/>
                </a:rPr>
                <a:t>01</a:t>
              </a:r>
              <a:endParaRPr lang="zh-CN" altLang="en-US" sz="3200" dirty="0">
                <a:solidFill>
                  <a:srgbClr val="FFFFFF"/>
                </a:solidFill>
                <a:latin typeface="微软雅黑"/>
                <a:ea typeface="微软雅黑"/>
              </a:endParaRPr>
            </a:p>
          </p:txBody>
        </p:sp>
      </p:grpSp>
      <p:grpSp>
        <p:nvGrpSpPr>
          <p:cNvPr id="17" name="组合 16"/>
          <p:cNvGrpSpPr/>
          <p:nvPr/>
        </p:nvGrpSpPr>
        <p:grpSpPr>
          <a:xfrm>
            <a:off x="4517756" y="3268691"/>
            <a:ext cx="665567" cy="655093"/>
            <a:chOff x="843273" y="2837086"/>
            <a:chExt cx="665567" cy="655093"/>
          </a:xfrm>
        </p:grpSpPr>
        <p:sp>
          <p:nvSpPr>
            <p:cNvPr id="18" name="圆角矩形 17"/>
            <p:cNvSpPr/>
            <p:nvPr/>
          </p:nvSpPr>
          <p:spPr bwMode="auto">
            <a:xfrm>
              <a:off x="843273" y="2837086"/>
              <a:ext cx="655093" cy="655093"/>
            </a:xfrm>
            <a:prstGeom prst="roundRect">
              <a:avLst>
                <a:gd name="adj" fmla="val 8046"/>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TextBox 18"/>
            <p:cNvSpPr txBox="1"/>
            <p:nvPr/>
          </p:nvSpPr>
          <p:spPr>
            <a:xfrm>
              <a:off x="843273" y="2872244"/>
              <a:ext cx="665567" cy="584775"/>
            </a:xfrm>
            <a:prstGeom prst="rect">
              <a:avLst/>
            </a:prstGeom>
            <a:noFill/>
          </p:spPr>
          <p:txBody>
            <a:bodyPr wrap="none" rtlCol="0">
              <a:spAutoFit/>
            </a:bodyPr>
            <a:lstStyle/>
            <a:p>
              <a:r>
                <a:rPr lang="en-US" altLang="zh-CN" sz="3200" dirty="0" smtClean="0">
                  <a:solidFill>
                    <a:srgbClr val="FFFFFF"/>
                  </a:solidFill>
                  <a:latin typeface="微软雅黑"/>
                  <a:ea typeface="微软雅黑"/>
                </a:rPr>
                <a:t>02</a:t>
              </a:r>
              <a:endParaRPr lang="zh-CN" altLang="en-US" sz="3200" dirty="0">
                <a:solidFill>
                  <a:srgbClr val="FFFFFF"/>
                </a:solidFill>
                <a:latin typeface="微软雅黑"/>
                <a:ea typeface="微软雅黑"/>
              </a:endParaRPr>
            </a:p>
          </p:txBody>
        </p:sp>
      </p:grpSp>
      <p:grpSp>
        <p:nvGrpSpPr>
          <p:cNvPr id="20" name="组合 19"/>
          <p:cNvGrpSpPr/>
          <p:nvPr/>
        </p:nvGrpSpPr>
        <p:grpSpPr>
          <a:xfrm>
            <a:off x="4517756" y="5161155"/>
            <a:ext cx="665567" cy="655093"/>
            <a:chOff x="843273" y="4147271"/>
            <a:chExt cx="665567" cy="655093"/>
          </a:xfrm>
        </p:grpSpPr>
        <p:sp>
          <p:nvSpPr>
            <p:cNvPr id="21" name="圆角矩形 20"/>
            <p:cNvSpPr/>
            <p:nvPr/>
          </p:nvSpPr>
          <p:spPr bwMode="auto">
            <a:xfrm>
              <a:off x="843273" y="4147271"/>
              <a:ext cx="655093" cy="655093"/>
            </a:xfrm>
            <a:prstGeom prst="roundRect">
              <a:avLst>
                <a:gd name="adj" fmla="val 8046"/>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TextBox 21"/>
            <p:cNvSpPr txBox="1"/>
            <p:nvPr/>
          </p:nvSpPr>
          <p:spPr>
            <a:xfrm>
              <a:off x="843273" y="4182429"/>
              <a:ext cx="665567" cy="584775"/>
            </a:xfrm>
            <a:prstGeom prst="rect">
              <a:avLst/>
            </a:prstGeom>
            <a:noFill/>
          </p:spPr>
          <p:txBody>
            <a:bodyPr wrap="none" rtlCol="0">
              <a:spAutoFit/>
            </a:bodyPr>
            <a:lstStyle/>
            <a:p>
              <a:r>
                <a:rPr lang="en-US" altLang="zh-CN" sz="3200" dirty="0" smtClean="0">
                  <a:solidFill>
                    <a:srgbClr val="FFFFFF"/>
                  </a:solidFill>
                  <a:latin typeface="微软雅黑"/>
                  <a:ea typeface="微软雅黑"/>
                </a:rPr>
                <a:t>03</a:t>
              </a:r>
              <a:endParaRPr lang="zh-CN" altLang="en-US" sz="3200" dirty="0">
                <a:solidFill>
                  <a:srgbClr val="FFFFFF"/>
                </a:solidFill>
                <a:latin typeface="微软雅黑"/>
                <a:ea typeface="微软雅黑"/>
              </a:endParaRPr>
            </a:p>
          </p:txBody>
        </p:sp>
      </p:grpSp>
      <p:cxnSp>
        <p:nvCxnSpPr>
          <p:cNvPr id="25" name="直接连接符 24"/>
          <p:cNvCxnSpPr/>
          <p:nvPr/>
        </p:nvCxnSpPr>
        <p:spPr bwMode="auto">
          <a:xfrm>
            <a:off x="4850539" y="3918186"/>
            <a:ext cx="0" cy="1220248"/>
          </a:xfrm>
          <a:prstGeom prst="lin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p:cNvSpPr txBox="1"/>
          <p:nvPr/>
        </p:nvSpPr>
        <p:spPr>
          <a:xfrm>
            <a:off x="5378301" y="993240"/>
            <a:ext cx="3096344" cy="400110"/>
          </a:xfrm>
          <a:prstGeom prst="rect">
            <a:avLst/>
          </a:prstGeom>
          <a:noFill/>
        </p:spPr>
        <p:txBody>
          <a:bodyPr wrap="square">
            <a:spAutoFit/>
          </a:bodyPr>
          <a:lstStyle/>
          <a:p>
            <a:pPr>
              <a:buFont typeface="Arial" pitchFamily="34" charset="0"/>
              <a:buNone/>
              <a:defRPr/>
            </a:pPr>
            <a:r>
              <a:rPr lang="zh-CN" altLang="en-US" sz="2000" b="1" dirty="0" smtClean="0">
                <a:solidFill>
                  <a:schemeClr val="accent1"/>
                </a:solidFill>
                <a:latin typeface="微软雅黑"/>
                <a:ea typeface="微软雅黑"/>
              </a:rPr>
              <a:t>加盟模式一</a:t>
            </a:r>
            <a:endParaRPr lang="en-US" altLang="zh-CN" sz="2000" b="1" dirty="0">
              <a:solidFill>
                <a:schemeClr val="accent1"/>
              </a:solidFill>
              <a:latin typeface="微软雅黑"/>
              <a:ea typeface="微软雅黑"/>
            </a:endParaRPr>
          </a:p>
        </p:txBody>
      </p:sp>
      <p:sp>
        <p:nvSpPr>
          <p:cNvPr id="27" name="矩形 26"/>
          <p:cNvSpPr/>
          <p:nvPr/>
        </p:nvSpPr>
        <p:spPr>
          <a:xfrm>
            <a:off x="5378301" y="3284690"/>
            <a:ext cx="5688632" cy="923330"/>
          </a:xfrm>
          <a:prstGeom prst="rect">
            <a:avLst/>
          </a:prstGeom>
        </p:spPr>
        <p:txBody>
          <a:bodyPr wrap="square">
            <a:spAutoFit/>
          </a:bodyPr>
          <a:lstStyle/>
          <a:p>
            <a:pPr algn="just"/>
            <a:r>
              <a:rPr lang="zh-CN" altLang="en-US" dirty="0">
                <a:solidFill>
                  <a:schemeClr val="accent1"/>
                </a:solidFill>
                <a:latin typeface="+mj-ea"/>
                <a:ea typeface="+mj-ea"/>
              </a:rPr>
              <a:t>这里是加盟模式的说明文字这里是加盟模式的说明文字</a:t>
            </a:r>
          </a:p>
          <a:p>
            <a:pPr algn="just"/>
            <a:r>
              <a:rPr lang="zh-CN" altLang="en-US" dirty="0">
                <a:solidFill>
                  <a:schemeClr val="accent1"/>
                </a:solidFill>
                <a:latin typeface="+mj-ea"/>
                <a:ea typeface="+mj-ea"/>
              </a:rPr>
              <a:t>这里是加盟模式的说明文字这里是加盟模式的说明文字这里是加盟模式的说明文字</a:t>
            </a:r>
          </a:p>
        </p:txBody>
      </p:sp>
      <p:sp>
        <p:nvSpPr>
          <p:cNvPr id="28" name="TextBox 27"/>
          <p:cNvSpPr txBox="1"/>
          <p:nvPr/>
        </p:nvSpPr>
        <p:spPr>
          <a:xfrm>
            <a:off x="5378301" y="2893292"/>
            <a:ext cx="3096344" cy="400110"/>
          </a:xfrm>
          <a:prstGeom prst="rect">
            <a:avLst/>
          </a:prstGeom>
          <a:noFill/>
        </p:spPr>
        <p:txBody>
          <a:bodyPr wrap="square">
            <a:spAutoFit/>
          </a:bodyPr>
          <a:lstStyle/>
          <a:p>
            <a:pPr>
              <a:defRPr/>
            </a:pPr>
            <a:r>
              <a:rPr lang="zh-CN" altLang="en-US" sz="2000" b="1" dirty="0">
                <a:solidFill>
                  <a:schemeClr val="accent1"/>
                </a:solidFill>
                <a:latin typeface="微软雅黑"/>
                <a:ea typeface="微软雅黑"/>
              </a:rPr>
              <a:t>加盟</a:t>
            </a:r>
            <a:r>
              <a:rPr lang="zh-CN" altLang="en-US" sz="2000" b="1" dirty="0" smtClean="0">
                <a:solidFill>
                  <a:schemeClr val="accent1"/>
                </a:solidFill>
                <a:latin typeface="微软雅黑"/>
                <a:ea typeface="微软雅黑"/>
              </a:rPr>
              <a:t>模式二</a:t>
            </a:r>
            <a:endParaRPr lang="en-US" altLang="zh-CN" sz="2000" b="1" dirty="0">
              <a:solidFill>
                <a:schemeClr val="accent1"/>
              </a:solidFill>
              <a:latin typeface="微软雅黑"/>
              <a:ea typeface="微软雅黑"/>
            </a:endParaRPr>
          </a:p>
        </p:txBody>
      </p:sp>
      <p:sp>
        <p:nvSpPr>
          <p:cNvPr id="29" name="矩形 28"/>
          <p:cNvSpPr/>
          <p:nvPr/>
        </p:nvSpPr>
        <p:spPr>
          <a:xfrm>
            <a:off x="5378301" y="5208493"/>
            <a:ext cx="5688632" cy="923330"/>
          </a:xfrm>
          <a:prstGeom prst="rect">
            <a:avLst/>
          </a:prstGeom>
        </p:spPr>
        <p:txBody>
          <a:bodyPr wrap="square">
            <a:spAutoFit/>
          </a:bodyPr>
          <a:lstStyle/>
          <a:p>
            <a:pPr algn="just"/>
            <a:r>
              <a:rPr lang="zh-CN" altLang="en-US" dirty="0">
                <a:solidFill>
                  <a:schemeClr val="accent1"/>
                </a:solidFill>
                <a:latin typeface="+mj-ea"/>
                <a:ea typeface="+mj-ea"/>
              </a:rPr>
              <a:t>这里是加盟模式的说明文字这里是加盟模式的说明文字</a:t>
            </a:r>
          </a:p>
          <a:p>
            <a:pPr algn="just"/>
            <a:r>
              <a:rPr lang="zh-CN" altLang="en-US" dirty="0">
                <a:solidFill>
                  <a:schemeClr val="accent1"/>
                </a:solidFill>
                <a:latin typeface="+mj-ea"/>
                <a:ea typeface="+mj-ea"/>
              </a:rPr>
              <a:t>这里是加盟模式的说明文字这里是加盟模式的说明文字这里是加盟模式的说明文字</a:t>
            </a:r>
          </a:p>
        </p:txBody>
      </p:sp>
      <p:sp>
        <p:nvSpPr>
          <p:cNvPr id="30" name="TextBox 29"/>
          <p:cNvSpPr txBox="1"/>
          <p:nvPr/>
        </p:nvSpPr>
        <p:spPr>
          <a:xfrm>
            <a:off x="5378301" y="4817095"/>
            <a:ext cx="3096344" cy="400110"/>
          </a:xfrm>
          <a:prstGeom prst="rect">
            <a:avLst/>
          </a:prstGeom>
          <a:noFill/>
        </p:spPr>
        <p:txBody>
          <a:bodyPr wrap="square">
            <a:spAutoFit/>
          </a:bodyPr>
          <a:lstStyle/>
          <a:p>
            <a:pPr>
              <a:defRPr/>
            </a:pPr>
            <a:r>
              <a:rPr lang="zh-CN" altLang="en-US" sz="2000" b="1" dirty="0">
                <a:solidFill>
                  <a:schemeClr val="accent1"/>
                </a:solidFill>
                <a:latin typeface="微软雅黑"/>
                <a:ea typeface="微软雅黑"/>
              </a:rPr>
              <a:t>加盟</a:t>
            </a:r>
            <a:r>
              <a:rPr lang="zh-CN" altLang="en-US" sz="2000" b="1" dirty="0" smtClean="0">
                <a:solidFill>
                  <a:schemeClr val="accent1"/>
                </a:solidFill>
                <a:latin typeface="微软雅黑"/>
                <a:ea typeface="微软雅黑"/>
              </a:rPr>
              <a:t>模式三</a:t>
            </a:r>
            <a:endParaRPr lang="en-US" altLang="zh-CN" sz="2000" b="1" dirty="0">
              <a:solidFill>
                <a:schemeClr val="accent1"/>
              </a:solidFill>
              <a:latin typeface="微软雅黑"/>
              <a:ea typeface="微软雅黑"/>
            </a:endParaRPr>
          </a:p>
        </p:txBody>
      </p:sp>
    </p:spTree>
    <p:extLst>
      <p:ext uri="{BB962C8B-B14F-4D97-AF65-F5344CB8AC3E}">
        <p14:creationId xmlns:p14="http://schemas.microsoft.com/office/powerpoint/2010/main" val="1203711804"/>
      </p:ext>
    </p:extLst>
  </p:cSld>
  <p:clrMapOvr>
    <a:masterClrMapping/>
  </p:clrMapOvr>
  <mc:AlternateContent xmlns:mc="http://schemas.openxmlformats.org/markup-compatibility/2006" xmlns:p14="http://schemas.microsoft.com/office/powerpoint/2010/main">
    <mc:Choice Requires="p14">
      <p:transition spd="slow" p14:dur="1400" advTm="8228">
        <p14:doors dir="vert"/>
      </p:transition>
    </mc:Choice>
    <mc:Fallback xmlns="">
      <p:transition spd="slow" advTm="82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2"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Scale>
                                      <p:cBhvr>
                                        <p:cTn id="2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
                                        </p:tgtEl>
                                        <p:attrNameLst>
                                          <p:attrName>ppt_x</p:attrName>
                                          <p:attrName>ppt_y</p:attrName>
                                        </p:attrNameLst>
                                      </p:cBhvr>
                                    </p:animMotion>
                                    <p:animEffect transition="in" filter="fade">
                                      <p:cBhvr>
                                        <p:cTn id="29" dur="1000"/>
                                        <p:tgtEl>
                                          <p:spTgt spid="8"/>
                                        </p:tgtEl>
                                      </p:cBhvr>
                                    </p:animEffect>
                                  </p:childTnLst>
                                </p:cTn>
                              </p:par>
                            </p:childTnLst>
                          </p:cTn>
                        </p:par>
                        <p:par>
                          <p:cTn id="30" fill="hold">
                            <p:stCondLst>
                              <p:cond delay="192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2420"/>
                            </p:stCondLst>
                            <p:childTnLst>
                              <p:par>
                                <p:cTn id="35" presetID="31"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300" fill="hold"/>
                                        <p:tgtEl>
                                          <p:spTgt spid="14"/>
                                        </p:tgtEl>
                                        <p:attrNameLst>
                                          <p:attrName>ppt_w</p:attrName>
                                        </p:attrNameLst>
                                      </p:cBhvr>
                                      <p:tavLst>
                                        <p:tav tm="0">
                                          <p:val>
                                            <p:fltVal val="0"/>
                                          </p:val>
                                        </p:tav>
                                        <p:tav tm="100000">
                                          <p:val>
                                            <p:strVal val="#ppt_w"/>
                                          </p:val>
                                        </p:tav>
                                      </p:tavLst>
                                    </p:anim>
                                    <p:anim calcmode="lin" valueType="num">
                                      <p:cBhvr>
                                        <p:cTn id="38" dur="300" fill="hold"/>
                                        <p:tgtEl>
                                          <p:spTgt spid="14"/>
                                        </p:tgtEl>
                                        <p:attrNameLst>
                                          <p:attrName>ppt_h</p:attrName>
                                        </p:attrNameLst>
                                      </p:cBhvr>
                                      <p:tavLst>
                                        <p:tav tm="0">
                                          <p:val>
                                            <p:fltVal val="0"/>
                                          </p:val>
                                        </p:tav>
                                        <p:tav tm="100000">
                                          <p:val>
                                            <p:strVal val="#ppt_h"/>
                                          </p:val>
                                        </p:tav>
                                      </p:tavLst>
                                    </p:anim>
                                    <p:anim calcmode="lin" valueType="num">
                                      <p:cBhvr>
                                        <p:cTn id="39" dur="300" fill="hold"/>
                                        <p:tgtEl>
                                          <p:spTgt spid="14"/>
                                        </p:tgtEl>
                                        <p:attrNameLst>
                                          <p:attrName>style.rotation</p:attrName>
                                        </p:attrNameLst>
                                      </p:cBhvr>
                                      <p:tavLst>
                                        <p:tav tm="0">
                                          <p:val>
                                            <p:fltVal val="90"/>
                                          </p:val>
                                        </p:tav>
                                        <p:tav tm="100000">
                                          <p:val>
                                            <p:fltVal val="0"/>
                                          </p:val>
                                        </p:tav>
                                      </p:tavLst>
                                    </p:anim>
                                    <p:animEffect transition="in" filter="fade">
                                      <p:cBhvr>
                                        <p:cTn id="40" dur="300"/>
                                        <p:tgtEl>
                                          <p:spTgt spid="14"/>
                                        </p:tgtEl>
                                      </p:cBhvr>
                                    </p:animEffect>
                                  </p:childTnLst>
                                </p:cTn>
                              </p:par>
                            </p:childTnLst>
                          </p:cTn>
                        </p:par>
                        <p:par>
                          <p:cTn id="41" fill="hold">
                            <p:stCondLst>
                              <p:cond delay="2720"/>
                            </p:stCondLst>
                            <p:childTnLst>
                              <p:par>
                                <p:cTn id="42" presetID="31" presetClass="entr" presetSubtype="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 calcmode="lin" valueType="num">
                                      <p:cBhvr>
                                        <p:cTn id="46" dur="500" fill="hold"/>
                                        <p:tgtEl>
                                          <p:spTgt spid="26"/>
                                        </p:tgtEl>
                                        <p:attrNameLst>
                                          <p:attrName>style.rotation</p:attrName>
                                        </p:attrNameLst>
                                      </p:cBhvr>
                                      <p:tavLst>
                                        <p:tav tm="0">
                                          <p:val>
                                            <p:fltVal val="90"/>
                                          </p:val>
                                        </p:tav>
                                        <p:tav tm="100000">
                                          <p:val>
                                            <p:fltVal val="0"/>
                                          </p:val>
                                        </p:tav>
                                      </p:tavLst>
                                    </p:anim>
                                    <p:animEffect transition="in" filter="fade">
                                      <p:cBhvr>
                                        <p:cTn id="47" dur="500"/>
                                        <p:tgtEl>
                                          <p:spTgt spid="26"/>
                                        </p:tgtEl>
                                      </p:cBhvr>
                                    </p:animEffect>
                                  </p:childTnLst>
                                </p:cTn>
                              </p:par>
                            </p:childTnLst>
                          </p:cTn>
                        </p:par>
                        <p:par>
                          <p:cTn id="48" fill="hold">
                            <p:stCondLst>
                              <p:cond delay="3220"/>
                            </p:stCondLst>
                            <p:childTnLst>
                              <p:par>
                                <p:cTn id="49" presetID="22" presetClass="entr" presetSubtype="1"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childTnLst>
                          </p:cTn>
                        </p:par>
                        <p:par>
                          <p:cTn id="52" fill="hold">
                            <p:stCondLst>
                              <p:cond delay="3720"/>
                            </p:stCondLst>
                            <p:childTnLst>
                              <p:par>
                                <p:cTn id="53" presetID="22" presetClass="entr" presetSubtype="1"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up)">
                                      <p:cBhvr>
                                        <p:cTn id="55" dur="500"/>
                                        <p:tgtEl>
                                          <p:spTgt spid="12"/>
                                        </p:tgtEl>
                                      </p:cBhvr>
                                    </p:animEffect>
                                  </p:childTnLst>
                                </p:cTn>
                              </p:par>
                            </p:childTnLst>
                          </p:cTn>
                        </p:par>
                        <p:par>
                          <p:cTn id="56" fill="hold">
                            <p:stCondLst>
                              <p:cond delay="4220"/>
                            </p:stCondLst>
                            <p:childTnLst>
                              <p:par>
                                <p:cTn id="57" presetID="1"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par>
                                <p:cTn id="59" presetID="64" presetClass="path" presetSubtype="0" accel="50000" decel="50000" fill="hold" nodeType="withEffect">
                                  <p:stCondLst>
                                    <p:cond delay="0"/>
                                  </p:stCondLst>
                                  <p:childTnLst>
                                    <p:animMotion origin="layout" path="M 3.57617E-6 -4.07407E-6 L 3.57617E-6 -0.28032 " pathEditMode="relative" rAng="0" ptsTypes="AA">
                                      <p:cBhvr>
                                        <p:cTn id="60" dur="500" spd="-100000" fill="hold"/>
                                        <p:tgtEl>
                                          <p:spTgt spid="17"/>
                                        </p:tgtEl>
                                        <p:attrNameLst>
                                          <p:attrName>ppt_x</p:attrName>
                                          <p:attrName>ppt_y</p:attrName>
                                        </p:attrNameLst>
                                      </p:cBhvr>
                                      <p:rCtr x="0" y="-14028"/>
                                    </p:animMotion>
                                  </p:childTnLst>
                                </p:cTn>
                              </p:par>
                            </p:childTnLst>
                          </p:cTn>
                        </p:par>
                        <p:par>
                          <p:cTn id="61" fill="hold">
                            <p:stCondLst>
                              <p:cond delay="4720"/>
                            </p:stCondLst>
                            <p:childTnLst>
                              <p:par>
                                <p:cTn id="62" presetID="31" presetClass="entr" presetSubtype="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 calcmode="lin" valueType="num">
                                      <p:cBhvr>
                                        <p:cTn id="66" dur="500" fill="hold"/>
                                        <p:tgtEl>
                                          <p:spTgt spid="28"/>
                                        </p:tgtEl>
                                        <p:attrNameLst>
                                          <p:attrName>style.rotation</p:attrName>
                                        </p:attrNameLst>
                                      </p:cBhvr>
                                      <p:tavLst>
                                        <p:tav tm="0">
                                          <p:val>
                                            <p:fltVal val="90"/>
                                          </p:val>
                                        </p:tav>
                                        <p:tav tm="100000">
                                          <p:val>
                                            <p:fltVal val="0"/>
                                          </p:val>
                                        </p:tav>
                                      </p:tavLst>
                                    </p:anim>
                                    <p:animEffect transition="in" filter="fade">
                                      <p:cBhvr>
                                        <p:cTn id="67" dur="500"/>
                                        <p:tgtEl>
                                          <p:spTgt spid="28"/>
                                        </p:tgtEl>
                                      </p:cBhvr>
                                    </p:animEffect>
                                  </p:childTnLst>
                                </p:cTn>
                              </p:par>
                            </p:childTnLst>
                          </p:cTn>
                        </p:par>
                        <p:par>
                          <p:cTn id="68" fill="hold">
                            <p:stCondLst>
                              <p:cond delay="5220"/>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5720"/>
                            </p:stCondLst>
                            <p:childTnLst>
                              <p:par>
                                <p:cTn id="73" presetID="22" presetClass="entr" presetSubtype="1"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220"/>
                            </p:stCondLst>
                            <p:childTnLst>
                              <p:par>
                                <p:cTn id="77" presetID="1" presetClass="entr" presetSubtype="0"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childTnLst>
                                </p:cTn>
                              </p:par>
                              <p:par>
                                <p:cTn id="79" presetID="64" presetClass="path" presetSubtype="0" accel="50000" decel="50000" fill="hold" nodeType="withEffect">
                                  <p:stCondLst>
                                    <p:cond delay="0"/>
                                  </p:stCondLst>
                                  <p:childTnLst>
                                    <p:animMotion origin="layout" path="M 3.57617E-6 -4.07407E-6 L 3.57617E-6 -0.28032 " pathEditMode="relative" rAng="0" ptsTypes="AA">
                                      <p:cBhvr>
                                        <p:cTn id="80" dur="500" spd="-100000" fill="hold"/>
                                        <p:tgtEl>
                                          <p:spTgt spid="20"/>
                                        </p:tgtEl>
                                        <p:attrNameLst>
                                          <p:attrName>ppt_x</p:attrName>
                                          <p:attrName>ppt_y</p:attrName>
                                        </p:attrNameLst>
                                      </p:cBhvr>
                                      <p:rCtr x="0" y="-14028"/>
                                    </p:animMotion>
                                  </p:childTnLst>
                                </p:cTn>
                              </p:par>
                            </p:childTnLst>
                          </p:cTn>
                        </p:par>
                        <p:par>
                          <p:cTn id="81" fill="hold">
                            <p:stCondLst>
                              <p:cond delay="6720"/>
                            </p:stCondLst>
                            <p:childTnLst>
                              <p:par>
                                <p:cTn id="82" presetID="31"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 calcmode="lin" valueType="num">
                                      <p:cBhvr>
                                        <p:cTn id="86" dur="500" fill="hold"/>
                                        <p:tgtEl>
                                          <p:spTgt spid="30"/>
                                        </p:tgtEl>
                                        <p:attrNameLst>
                                          <p:attrName>style.rotation</p:attrName>
                                        </p:attrNameLst>
                                      </p:cBhvr>
                                      <p:tavLst>
                                        <p:tav tm="0">
                                          <p:val>
                                            <p:fltVal val="90"/>
                                          </p:val>
                                        </p:tav>
                                        <p:tav tm="100000">
                                          <p:val>
                                            <p:fltVal val="0"/>
                                          </p:val>
                                        </p:tav>
                                      </p:tavLst>
                                    </p:anim>
                                    <p:animEffect transition="in" filter="fade">
                                      <p:cBhvr>
                                        <p:cTn id="87" dur="500"/>
                                        <p:tgtEl>
                                          <p:spTgt spid="30"/>
                                        </p:tgtEl>
                                      </p:cBhvr>
                                    </p:animEffect>
                                  </p:childTnLst>
                                </p:cTn>
                              </p:par>
                            </p:childTnLst>
                          </p:cTn>
                        </p:par>
                        <p:par>
                          <p:cTn id="88" fill="hold">
                            <p:stCondLst>
                              <p:cond delay="7220"/>
                            </p:stCondLst>
                            <p:childTnLst>
                              <p:par>
                                <p:cTn id="89" presetID="22" presetClass="entr" presetSubtype="1" fill="hold" grpId="0"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11" grpId="0" animBg="1"/>
      <p:bldP spid="13" grpId="0"/>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利润点分析</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Oval 6"/>
          <p:cNvSpPr>
            <a:spLocks noChangeArrowheads="1"/>
          </p:cNvSpPr>
          <p:nvPr/>
        </p:nvSpPr>
        <p:spPr bwMode="auto">
          <a:xfrm>
            <a:off x="1382713" y="1366498"/>
            <a:ext cx="5026025" cy="5027613"/>
          </a:xfrm>
          <a:prstGeom prst="ellipse">
            <a:avLst/>
          </a:prstGeom>
          <a:noFill/>
          <a:ln w="9" cap="flat">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Oval 10"/>
          <p:cNvSpPr>
            <a:spLocks noChangeArrowheads="1"/>
          </p:cNvSpPr>
          <p:nvPr/>
        </p:nvSpPr>
        <p:spPr bwMode="auto">
          <a:xfrm>
            <a:off x="5149850" y="1595098"/>
            <a:ext cx="585788" cy="5857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r>
              <a:rPr lang="en-US" altLang="zh-CN" sz="2400" b="1" dirty="0" smtClean="0">
                <a:solidFill>
                  <a:schemeClr val="accent2"/>
                </a:solidFill>
                <a:latin typeface="+mj-ea"/>
                <a:ea typeface="+mj-ea"/>
              </a:rPr>
              <a:t>1</a:t>
            </a:r>
            <a:endParaRPr lang="zh-CN" altLang="en-US" sz="2400" b="1" dirty="0">
              <a:solidFill>
                <a:schemeClr val="accent2"/>
              </a:solidFill>
              <a:latin typeface="+mj-ea"/>
              <a:ea typeface="+mj-ea"/>
            </a:endParaRPr>
          </a:p>
        </p:txBody>
      </p:sp>
      <p:sp>
        <p:nvSpPr>
          <p:cNvPr id="10" name="Oval 11"/>
          <p:cNvSpPr>
            <a:spLocks noChangeArrowheads="1"/>
          </p:cNvSpPr>
          <p:nvPr/>
        </p:nvSpPr>
        <p:spPr bwMode="auto">
          <a:xfrm>
            <a:off x="5149850" y="5579723"/>
            <a:ext cx="585788" cy="5857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r>
              <a:rPr lang="en-US" altLang="zh-CN" sz="2400" b="1" dirty="0">
                <a:solidFill>
                  <a:schemeClr val="accent2"/>
                </a:solidFill>
                <a:latin typeface="+mj-ea"/>
                <a:ea typeface="+mj-ea"/>
              </a:rPr>
              <a:t>5</a:t>
            </a:r>
            <a:endParaRPr lang="zh-CN" altLang="en-US" sz="2400" b="1" dirty="0">
              <a:solidFill>
                <a:schemeClr val="accent2"/>
              </a:solidFill>
              <a:latin typeface="+mj-ea"/>
              <a:ea typeface="+mj-ea"/>
            </a:endParaRPr>
          </a:p>
        </p:txBody>
      </p:sp>
      <p:sp>
        <p:nvSpPr>
          <p:cNvPr id="11" name="Oval 12"/>
          <p:cNvSpPr>
            <a:spLocks noChangeArrowheads="1"/>
          </p:cNvSpPr>
          <p:nvPr/>
        </p:nvSpPr>
        <p:spPr bwMode="auto">
          <a:xfrm>
            <a:off x="5854700" y="4654211"/>
            <a:ext cx="587375" cy="5857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r>
              <a:rPr lang="en-US" altLang="zh-CN" sz="2400" b="1" dirty="0">
                <a:solidFill>
                  <a:schemeClr val="accent2"/>
                </a:solidFill>
                <a:latin typeface="+mj-ea"/>
                <a:ea typeface="+mj-ea"/>
              </a:rPr>
              <a:t>4</a:t>
            </a:r>
            <a:endParaRPr lang="zh-CN" altLang="en-US" sz="2400" b="1" dirty="0">
              <a:solidFill>
                <a:schemeClr val="accent2"/>
              </a:solidFill>
              <a:latin typeface="+mj-ea"/>
              <a:ea typeface="+mj-ea"/>
            </a:endParaRPr>
          </a:p>
        </p:txBody>
      </p:sp>
      <p:sp>
        <p:nvSpPr>
          <p:cNvPr id="12" name="Oval 13"/>
          <p:cNvSpPr>
            <a:spLocks noChangeArrowheads="1"/>
          </p:cNvSpPr>
          <p:nvPr/>
        </p:nvSpPr>
        <p:spPr bwMode="auto">
          <a:xfrm>
            <a:off x="5854700" y="2520611"/>
            <a:ext cx="587375" cy="5857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r>
              <a:rPr lang="en-US" altLang="zh-CN" sz="2400" b="1" dirty="0">
                <a:solidFill>
                  <a:schemeClr val="accent2"/>
                </a:solidFill>
                <a:latin typeface="+mj-ea"/>
                <a:ea typeface="+mj-ea"/>
              </a:rPr>
              <a:t>2</a:t>
            </a:r>
            <a:endParaRPr lang="zh-CN" altLang="en-US" sz="2400" b="1" dirty="0">
              <a:solidFill>
                <a:schemeClr val="accent2"/>
              </a:solidFill>
              <a:latin typeface="+mj-ea"/>
              <a:ea typeface="+mj-ea"/>
            </a:endParaRPr>
          </a:p>
        </p:txBody>
      </p:sp>
      <p:sp>
        <p:nvSpPr>
          <p:cNvPr id="13" name="Oval 14"/>
          <p:cNvSpPr>
            <a:spLocks noChangeArrowheads="1"/>
          </p:cNvSpPr>
          <p:nvPr/>
        </p:nvSpPr>
        <p:spPr bwMode="auto">
          <a:xfrm>
            <a:off x="6083300" y="3587411"/>
            <a:ext cx="585788" cy="5857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pPr algn="ctr"/>
            <a:r>
              <a:rPr lang="en-US" altLang="zh-CN" sz="2400" b="1" dirty="0">
                <a:solidFill>
                  <a:schemeClr val="accent2"/>
                </a:solidFill>
                <a:latin typeface="+mj-ea"/>
                <a:ea typeface="+mj-ea"/>
              </a:rPr>
              <a:t>3</a:t>
            </a:r>
            <a:endParaRPr lang="zh-CN" altLang="en-US" sz="2400" b="1" dirty="0">
              <a:solidFill>
                <a:schemeClr val="accent2"/>
              </a:solidFill>
              <a:latin typeface="+mj-ea"/>
              <a:ea typeface="+mj-ea"/>
            </a:endParaRPr>
          </a:p>
        </p:txBody>
      </p:sp>
      <p:sp>
        <p:nvSpPr>
          <p:cNvPr id="14" name="TextBox 13"/>
          <p:cNvSpPr txBox="1"/>
          <p:nvPr/>
        </p:nvSpPr>
        <p:spPr>
          <a:xfrm>
            <a:off x="5854700" y="1273526"/>
            <a:ext cx="5199657" cy="707886"/>
          </a:xfrm>
          <a:prstGeom prst="rect">
            <a:avLst/>
          </a:prstGeom>
          <a:noFill/>
        </p:spPr>
        <p:txBody>
          <a:bodyPr wrap="square" rtlCol="0">
            <a:spAutoFit/>
          </a:bodyPr>
          <a:lstStyle/>
          <a:p>
            <a:pPr algn="just"/>
            <a:r>
              <a:rPr lang="zh-CN" altLang="en-US" sz="2000" dirty="0" smtClean="0">
                <a:solidFill>
                  <a:schemeClr val="accent1"/>
                </a:solidFill>
                <a:latin typeface="+mj-ea"/>
                <a:ea typeface="+mj-ea"/>
              </a:rPr>
              <a:t>通过售卖店内产品获得利润，这也是利润的主要来源。</a:t>
            </a:r>
            <a:endParaRPr lang="zh-CN" altLang="en-US" sz="2000" dirty="0">
              <a:solidFill>
                <a:schemeClr val="accent1"/>
              </a:solidFill>
              <a:latin typeface="+mj-ea"/>
              <a:ea typeface="+mj-ea"/>
            </a:endParaRPr>
          </a:p>
        </p:txBody>
      </p:sp>
      <p:sp>
        <p:nvSpPr>
          <p:cNvPr id="15" name="TextBox 14"/>
          <p:cNvSpPr txBox="1"/>
          <p:nvPr/>
        </p:nvSpPr>
        <p:spPr>
          <a:xfrm>
            <a:off x="6510591" y="2465093"/>
            <a:ext cx="4543765" cy="707886"/>
          </a:xfrm>
          <a:prstGeom prst="rect">
            <a:avLst/>
          </a:prstGeom>
          <a:noFill/>
        </p:spPr>
        <p:txBody>
          <a:bodyPr wrap="square" rtlCol="0">
            <a:spAutoFit/>
          </a:bodyPr>
          <a:lstStyle>
            <a:defPPr>
              <a:defRPr lang="zh-CN"/>
            </a:defPPr>
            <a:lvl1pPr>
              <a:defRPr sz="2000">
                <a:solidFill>
                  <a:schemeClr val="accent1"/>
                </a:solidFill>
                <a:latin typeface="+mn-ea"/>
                <a:ea typeface="+mn-ea"/>
              </a:defRPr>
            </a:lvl1pPr>
          </a:lstStyle>
          <a:p>
            <a:pPr algn="just"/>
            <a:r>
              <a:rPr lang="zh-CN" altLang="en-US" dirty="0"/>
              <a:t>达到一定的销售额，可获得总公司的提成返点，最高可达销售额</a:t>
            </a:r>
            <a:r>
              <a:rPr lang="en-US" altLang="zh-CN" dirty="0"/>
              <a:t>40%</a:t>
            </a:r>
            <a:r>
              <a:rPr lang="zh-CN" altLang="en-US" dirty="0"/>
              <a:t>。</a:t>
            </a:r>
          </a:p>
        </p:txBody>
      </p:sp>
      <p:sp>
        <p:nvSpPr>
          <p:cNvPr id="16" name="TextBox 15"/>
          <p:cNvSpPr txBox="1"/>
          <p:nvPr/>
        </p:nvSpPr>
        <p:spPr>
          <a:xfrm>
            <a:off x="6765689" y="3510486"/>
            <a:ext cx="4288668" cy="707886"/>
          </a:xfrm>
          <a:prstGeom prst="rect">
            <a:avLst/>
          </a:prstGeom>
          <a:noFill/>
        </p:spPr>
        <p:txBody>
          <a:bodyPr wrap="square" rtlCol="0">
            <a:spAutoFit/>
          </a:bodyPr>
          <a:lstStyle/>
          <a:p>
            <a:pPr algn="just"/>
            <a:r>
              <a:rPr lang="zh-CN" altLang="en-US" sz="2000" dirty="0" smtClean="0">
                <a:solidFill>
                  <a:schemeClr val="accent1"/>
                </a:solidFill>
                <a:latin typeface="+mn-ea"/>
                <a:ea typeface="+mn-ea"/>
              </a:rPr>
              <a:t>店内设置广告展板，公司统一接受广告资源，获得广告费用。</a:t>
            </a:r>
            <a:endParaRPr lang="zh-CN" altLang="en-US" sz="2000" dirty="0">
              <a:solidFill>
                <a:schemeClr val="accent1"/>
              </a:solidFill>
              <a:latin typeface="+mn-ea"/>
              <a:ea typeface="+mn-ea"/>
            </a:endParaRPr>
          </a:p>
        </p:txBody>
      </p:sp>
      <p:sp>
        <p:nvSpPr>
          <p:cNvPr id="17" name="TextBox 16"/>
          <p:cNvSpPr txBox="1"/>
          <p:nvPr/>
        </p:nvSpPr>
        <p:spPr>
          <a:xfrm>
            <a:off x="6506381" y="4602026"/>
            <a:ext cx="4344528" cy="707886"/>
          </a:xfrm>
          <a:prstGeom prst="rect">
            <a:avLst/>
          </a:prstGeom>
          <a:noFill/>
        </p:spPr>
        <p:txBody>
          <a:bodyPr wrap="square" rtlCol="0">
            <a:spAutoFit/>
          </a:bodyPr>
          <a:lstStyle>
            <a:defPPr>
              <a:defRPr lang="zh-CN"/>
            </a:defPPr>
            <a:lvl1pPr algn="just">
              <a:defRPr sz="2000">
                <a:solidFill>
                  <a:schemeClr val="accent1"/>
                </a:solidFill>
                <a:latin typeface="+mn-ea"/>
                <a:ea typeface="+mn-ea"/>
              </a:defRPr>
            </a:lvl1pPr>
          </a:lstStyle>
          <a:p>
            <a:r>
              <a:rPr lang="zh-CN" altLang="en-US" dirty="0"/>
              <a:t>搭配销售某某某产品，可获得部分</a:t>
            </a:r>
            <a:r>
              <a:rPr lang="zh-CN" altLang="en-US" dirty="0" smtClean="0"/>
              <a:t>利润</a:t>
            </a:r>
            <a:r>
              <a:rPr lang="zh-CN" altLang="en-US" dirty="0"/>
              <a:t>。</a:t>
            </a:r>
          </a:p>
        </p:txBody>
      </p:sp>
      <p:sp>
        <p:nvSpPr>
          <p:cNvPr id="18" name="TextBox 17"/>
          <p:cNvSpPr txBox="1"/>
          <p:nvPr/>
        </p:nvSpPr>
        <p:spPr>
          <a:xfrm>
            <a:off x="6015062" y="5691893"/>
            <a:ext cx="4763839" cy="400110"/>
          </a:xfrm>
          <a:prstGeom prst="rect">
            <a:avLst/>
          </a:prstGeom>
          <a:noFill/>
        </p:spPr>
        <p:txBody>
          <a:bodyPr wrap="square" rtlCol="0">
            <a:spAutoFit/>
          </a:bodyPr>
          <a:lstStyle>
            <a:defPPr>
              <a:defRPr lang="zh-CN"/>
            </a:defPPr>
            <a:lvl1pPr algn="just">
              <a:defRPr sz="2000">
                <a:solidFill>
                  <a:schemeClr val="accent1"/>
                </a:solidFill>
                <a:latin typeface="+mn-ea"/>
                <a:ea typeface="+mn-ea"/>
              </a:defRPr>
            </a:lvl1pPr>
          </a:lstStyle>
          <a:p>
            <a:r>
              <a:rPr lang="zh-CN" altLang="en-US" dirty="0"/>
              <a:t>搭配销售某某某产品，可获得部分利润。</a:t>
            </a:r>
          </a:p>
        </p:txBody>
      </p:sp>
      <p:sp>
        <p:nvSpPr>
          <p:cNvPr id="19" name="Oval 7"/>
          <p:cNvSpPr>
            <a:spLocks noChangeArrowheads="1"/>
          </p:cNvSpPr>
          <p:nvPr/>
        </p:nvSpPr>
        <p:spPr bwMode="auto">
          <a:xfrm>
            <a:off x="1273175" y="1639548"/>
            <a:ext cx="4452938" cy="4449763"/>
          </a:xfrm>
          <a:prstGeom prst="ellipse">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0" name="Oval 8"/>
          <p:cNvSpPr>
            <a:spLocks noChangeArrowheads="1"/>
          </p:cNvSpPr>
          <p:nvPr/>
        </p:nvSpPr>
        <p:spPr bwMode="auto">
          <a:xfrm>
            <a:off x="1577975" y="1942761"/>
            <a:ext cx="3843338" cy="3843338"/>
          </a:xfrm>
          <a:prstGeom prst="ellipse">
            <a:avLst/>
          </a:prstGeom>
          <a:blipFill>
            <a:blip r:embed="rId3"/>
            <a:stretch>
              <a:fillRect/>
            </a:stretch>
          </a:blipFill>
          <a:ln w="9"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1" name="Oval 9"/>
          <p:cNvSpPr>
            <a:spLocks noChangeArrowheads="1"/>
          </p:cNvSpPr>
          <p:nvPr/>
        </p:nvSpPr>
        <p:spPr bwMode="auto">
          <a:xfrm>
            <a:off x="1370013" y="4666911"/>
            <a:ext cx="1085850" cy="1085850"/>
          </a:xfrm>
          <a:prstGeom prst="ellipse">
            <a:avLst/>
          </a:prstGeom>
          <a:solidFill>
            <a:schemeClr val="bg2"/>
          </a:solidFill>
          <a:ln w="38100">
            <a:solidFill>
              <a:schemeClr val="accent2"/>
            </a:solid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2" name="TextBox 21"/>
          <p:cNvSpPr txBox="1"/>
          <p:nvPr/>
        </p:nvSpPr>
        <p:spPr>
          <a:xfrm>
            <a:off x="1370013" y="4855893"/>
            <a:ext cx="1085850" cy="769441"/>
          </a:xfrm>
          <a:prstGeom prst="rect">
            <a:avLst/>
          </a:prstGeom>
          <a:noFill/>
        </p:spPr>
        <p:txBody>
          <a:bodyPr wrap="square" rtlCol="0">
            <a:spAutoFit/>
          </a:bodyPr>
          <a:lstStyle/>
          <a:p>
            <a:pPr algn="ctr"/>
            <a:r>
              <a:rPr lang="zh-CN" altLang="en-US" sz="2200" dirty="0" smtClean="0">
                <a:solidFill>
                  <a:schemeClr val="accent2"/>
                </a:solidFill>
                <a:latin typeface="+mn-ea"/>
                <a:ea typeface="+mn-ea"/>
              </a:rPr>
              <a:t>五个利润点</a:t>
            </a:r>
            <a:endParaRPr lang="en-US" altLang="zh-CN" sz="2200" dirty="0" smtClean="0">
              <a:solidFill>
                <a:schemeClr val="accent2"/>
              </a:solidFill>
              <a:latin typeface="+mn-ea"/>
              <a:ea typeface="+mn-ea"/>
            </a:endParaRPr>
          </a:p>
        </p:txBody>
      </p:sp>
    </p:spTree>
    <p:extLst>
      <p:ext uri="{BB962C8B-B14F-4D97-AF65-F5344CB8AC3E}">
        <p14:creationId xmlns:p14="http://schemas.microsoft.com/office/powerpoint/2010/main" val="745116054"/>
      </p:ext>
    </p:extLst>
  </p:cSld>
  <p:clrMapOvr>
    <a:masterClrMapping/>
  </p:clrMapOvr>
  <mc:AlternateContent xmlns:mc="http://schemas.openxmlformats.org/markup-compatibility/2006" xmlns:p14="http://schemas.microsoft.com/office/powerpoint/2010/main">
    <mc:Choice Requires="p14">
      <p:transition spd="slow" p14:dur="1400" advTm="7995">
        <p14:doors dir="vert"/>
      </p:transition>
    </mc:Choice>
    <mc:Fallback xmlns="">
      <p:transition spd="slow" advTm="79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60"/>
                            </p:stCondLst>
                            <p:childTnLst>
                              <p:par>
                                <p:cTn id="25" presetID="21"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heel(1)">
                                      <p:cBhvr>
                                        <p:cTn id="27" dur="1000"/>
                                        <p:tgtEl>
                                          <p:spTgt spid="20"/>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heel(1)">
                                      <p:cBhvr>
                                        <p:cTn id="30" dur="1000"/>
                                        <p:tgtEl>
                                          <p:spTgt spid="19"/>
                                        </p:tgtEl>
                                      </p:cBhvr>
                                    </p:animEffect>
                                  </p:childTnLst>
                                </p:cTn>
                              </p:par>
                            </p:childTnLst>
                          </p:cTn>
                        </p:par>
                        <p:par>
                          <p:cTn id="31" fill="hold">
                            <p:stCondLst>
                              <p:cond delay="1960"/>
                            </p:stCondLst>
                            <p:childTnLst>
                              <p:par>
                                <p:cTn id="32" presetID="21"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2000"/>
                                        <p:tgtEl>
                                          <p:spTgt spid="8"/>
                                        </p:tgtEl>
                                      </p:cBhvr>
                                    </p:animEffect>
                                  </p:childTnLst>
                                </p:cTn>
                              </p:par>
                            </p:childTnLst>
                          </p:cTn>
                        </p:par>
                        <p:par>
                          <p:cTn id="35" fill="hold">
                            <p:stCondLst>
                              <p:cond delay="3960"/>
                            </p:stCondLst>
                            <p:childTnLst>
                              <p:par>
                                <p:cTn id="36" presetID="1"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childTnLst>
                                </p:cTn>
                              </p:par>
                              <p:par>
                                <p:cTn id="46" presetID="35" presetClass="path" presetSubtype="0" accel="50000" decel="50000" fill="hold" grpId="1" nodeType="withEffect">
                                  <p:stCondLst>
                                    <p:cond delay="0"/>
                                  </p:stCondLst>
                                  <p:childTnLst>
                                    <p:animMotion origin="layout" path="M 2.29608E-6 1.11111E-6 L -0.17354 0.29051 " pathEditMode="relative" rAng="0" ptsTypes="AA">
                                      <p:cBhvr>
                                        <p:cTn id="47" dur="500" spd="-100000" fill="hold"/>
                                        <p:tgtEl>
                                          <p:spTgt spid="9"/>
                                        </p:tgtEl>
                                        <p:attrNameLst>
                                          <p:attrName>ppt_x</p:attrName>
                                          <p:attrName>ppt_y</p:attrName>
                                        </p:attrNameLst>
                                      </p:cBhvr>
                                      <p:rCtr x="-8677" y="14514"/>
                                    </p:animMotion>
                                  </p:childTnLst>
                                </p:cTn>
                              </p:par>
                              <p:par>
                                <p:cTn id="48" presetID="35" presetClass="path" presetSubtype="0" accel="50000" decel="50000" fill="hold" grpId="1" nodeType="withEffect">
                                  <p:stCondLst>
                                    <p:cond delay="0"/>
                                  </p:stCondLst>
                                  <p:childTnLst>
                                    <p:animMotion origin="layout" path="M 2.35202E-6 -2.59259E-6 L -0.23143 0.15556 " pathEditMode="relative" rAng="0" ptsTypes="AA">
                                      <p:cBhvr>
                                        <p:cTn id="49" dur="500" spd="-100000" fill="hold"/>
                                        <p:tgtEl>
                                          <p:spTgt spid="12"/>
                                        </p:tgtEl>
                                        <p:attrNameLst>
                                          <p:attrName>ppt_x</p:attrName>
                                          <p:attrName>ppt_y</p:attrName>
                                        </p:attrNameLst>
                                      </p:cBhvr>
                                      <p:rCtr x="-11578" y="7778"/>
                                    </p:animMotion>
                                  </p:childTnLst>
                                </p:cTn>
                              </p:par>
                              <p:par>
                                <p:cTn id="50" presetID="35" presetClass="path" presetSubtype="0" accel="50000" decel="50000" fill="hold" grpId="1" nodeType="withEffect">
                                  <p:stCondLst>
                                    <p:cond delay="0"/>
                                  </p:stCondLst>
                                  <p:childTnLst>
                                    <p:animMotion origin="layout" path="M 0 0 L -0.25 0 E" pathEditMode="relative" ptsTypes="">
                                      <p:cBhvr>
                                        <p:cTn id="51" dur="500" spd="-100000" fill="hold"/>
                                        <p:tgtEl>
                                          <p:spTgt spid="13"/>
                                        </p:tgtEl>
                                        <p:attrNameLst>
                                          <p:attrName>ppt_x</p:attrName>
                                          <p:attrName>ppt_y</p:attrName>
                                        </p:attrNameLst>
                                      </p:cBhvr>
                                    </p:animMotion>
                                  </p:childTnLst>
                                </p:cTn>
                              </p:par>
                              <p:par>
                                <p:cTn id="52" presetID="35" presetClass="path" presetSubtype="0" accel="50000" decel="50000" fill="hold" grpId="1" nodeType="withEffect">
                                  <p:stCondLst>
                                    <p:cond delay="0"/>
                                  </p:stCondLst>
                                  <p:childTnLst>
                                    <p:animMotion origin="layout" path="M 2.35202E-6 -3.7037E-6 L -0.23143 -0.15555 " pathEditMode="relative" rAng="0" ptsTypes="AA">
                                      <p:cBhvr>
                                        <p:cTn id="53" dur="500" spd="-100000" fill="hold"/>
                                        <p:tgtEl>
                                          <p:spTgt spid="11"/>
                                        </p:tgtEl>
                                        <p:attrNameLst>
                                          <p:attrName>ppt_x</p:attrName>
                                          <p:attrName>ppt_y</p:attrName>
                                        </p:attrNameLst>
                                      </p:cBhvr>
                                      <p:rCtr x="-11578" y="-7778"/>
                                    </p:animMotion>
                                  </p:childTnLst>
                                </p:cTn>
                              </p:par>
                              <p:par>
                                <p:cTn id="54" presetID="35" presetClass="path" presetSubtype="0" accel="50000" decel="50000" fill="hold" grpId="1" nodeType="withEffect">
                                  <p:stCondLst>
                                    <p:cond delay="0"/>
                                  </p:stCondLst>
                                  <p:childTnLst>
                                    <p:animMotion origin="layout" path="M 2.29608E-6 2.59259E-6 L -0.17354 -0.29051 " pathEditMode="relative" rAng="0" ptsTypes="AA">
                                      <p:cBhvr>
                                        <p:cTn id="55" dur="500" spd="-100000" fill="hold"/>
                                        <p:tgtEl>
                                          <p:spTgt spid="10"/>
                                        </p:tgtEl>
                                        <p:attrNameLst>
                                          <p:attrName>ppt_x</p:attrName>
                                          <p:attrName>ppt_y</p:attrName>
                                        </p:attrNameLst>
                                      </p:cBhvr>
                                      <p:rCtr x="-8677" y="-14537"/>
                                    </p:animMotion>
                                  </p:childTnLst>
                                </p:cTn>
                              </p:par>
                            </p:childTnLst>
                          </p:cTn>
                        </p:par>
                        <p:par>
                          <p:cTn id="56" fill="hold">
                            <p:stCondLst>
                              <p:cond delay="446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500"/>
                                        <p:tgtEl>
                                          <p:spTgt spid="14"/>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childTnLst>
                          </p:cTn>
                        </p:par>
                        <p:par>
                          <p:cTn id="72" fill="hold">
                            <p:stCondLst>
                              <p:cond delay="4960"/>
                            </p:stCondLst>
                            <p:childTnLst>
                              <p:par>
                                <p:cTn id="73" presetID="52"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Scale>
                                      <p:cBhvr>
                                        <p:cTn id="7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21"/>
                                        </p:tgtEl>
                                        <p:attrNameLst>
                                          <p:attrName>ppt_x</p:attrName>
                                          <p:attrName>ppt_y</p:attrName>
                                        </p:attrNameLst>
                                      </p:cBhvr>
                                    </p:animMotion>
                                    <p:animEffect transition="in" filter="fade">
                                      <p:cBhvr>
                                        <p:cTn id="77" dur="1000"/>
                                        <p:tgtEl>
                                          <p:spTgt spid="21"/>
                                        </p:tgtEl>
                                      </p:cBhvr>
                                    </p:animEffect>
                                  </p:childTnLst>
                                </p:cTn>
                              </p:par>
                              <p:par>
                                <p:cTn id="78" presetID="52"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Scale>
                                      <p:cBhvr>
                                        <p:cTn id="8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22"/>
                                        </p:tgtEl>
                                        <p:attrNameLst>
                                          <p:attrName>ppt_x</p:attrName>
                                          <p:attrName>ppt_y</p:attrName>
                                        </p:attrNameLst>
                                      </p:cBhvr>
                                    </p:animMotion>
                                    <p:animEffect transition="in" filter="fade">
                                      <p:cBhvr>
                                        <p:cTn id="8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p:bldP spid="15" grpId="0"/>
      <p:bldP spid="16" grpId="0"/>
      <p:bldP spid="17" grpId="0"/>
      <p:bldP spid="18" grpId="0"/>
      <p:bldP spid="19" grpId="0" animBg="1"/>
      <p:bldP spid="20" grpId="0" animBg="1"/>
      <p:bldP spid="21" grpId="0" animBg="1"/>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适用场所</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Freeform 5"/>
          <p:cNvSpPr>
            <a:spLocks/>
          </p:cNvSpPr>
          <p:nvPr/>
        </p:nvSpPr>
        <p:spPr bwMode="auto">
          <a:xfrm>
            <a:off x="623889" y="1556792"/>
            <a:ext cx="1323155"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blipFill>
            <a:blip r:embed="rId3"/>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623889" y="3707469"/>
            <a:ext cx="1323155" cy="963492"/>
          </a:xfrm>
          <a:custGeom>
            <a:avLst/>
            <a:gdLst>
              <a:gd name="T0" fmla="*/ 69 w 1859"/>
              <a:gd name="T1" fmla="*/ 0 h 1353"/>
              <a:gd name="T2" fmla="*/ 1790 w 1859"/>
              <a:gd name="T3" fmla="*/ 0 h 1353"/>
              <a:gd name="T4" fmla="*/ 1859 w 1859"/>
              <a:gd name="T5" fmla="*/ 68 h 1353"/>
              <a:gd name="T6" fmla="*/ 1859 w 1859"/>
              <a:gd name="T7" fmla="*/ 1285 h 1353"/>
              <a:gd name="T8" fmla="*/ 1790 w 1859"/>
              <a:gd name="T9" fmla="*/ 1353 h 1353"/>
              <a:gd name="T10" fmla="*/ 69 w 1859"/>
              <a:gd name="T11" fmla="*/ 1353 h 1353"/>
              <a:gd name="T12" fmla="*/ 0 w 1859"/>
              <a:gd name="T13" fmla="*/ 1285 h 1353"/>
              <a:gd name="T14" fmla="*/ 0 w 1859"/>
              <a:gd name="T15" fmla="*/ 68 h 1353"/>
              <a:gd name="T16" fmla="*/ 69 w 1859"/>
              <a:gd name="T17" fmla="*/ 0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3">
                <a:moveTo>
                  <a:pt x="69" y="0"/>
                </a:moveTo>
                <a:lnTo>
                  <a:pt x="1790" y="0"/>
                </a:lnTo>
                <a:cubicBezTo>
                  <a:pt x="1828" y="0"/>
                  <a:pt x="1859" y="31"/>
                  <a:pt x="1859" y="68"/>
                </a:cubicBezTo>
                <a:lnTo>
                  <a:pt x="1859" y="1285"/>
                </a:lnTo>
                <a:cubicBezTo>
                  <a:pt x="1859" y="1322"/>
                  <a:pt x="1828" y="1353"/>
                  <a:pt x="1790" y="1353"/>
                </a:cubicBezTo>
                <a:lnTo>
                  <a:pt x="69" y="1353"/>
                </a:lnTo>
                <a:cubicBezTo>
                  <a:pt x="31" y="1353"/>
                  <a:pt x="0" y="1322"/>
                  <a:pt x="0" y="1285"/>
                </a:cubicBezTo>
                <a:lnTo>
                  <a:pt x="0" y="68"/>
                </a:lnTo>
                <a:cubicBezTo>
                  <a:pt x="0" y="31"/>
                  <a:pt x="31" y="0"/>
                  <a:pt x="69" y="0"/>
                </a:cubicBezTo>
                <a:close/>
              </a:path>
            </a:pathLst>
          </a:cu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037691" y="2638709"/>
            <a:ext cx="1323155" cy="964953"/>
          </a:xfrm>
          <a:custGeom>
            <a:avLst/>
            <a:gdLst>
              <a:gd name="T0" fmla="*/ 69 w 1860"/>
              <a:gd name="T1" fmla="*/ 0 h 1354"/>
              <a:gd name="T2" fmla="*/ 1791 w 1860"/>
              <a:gd name="T3" fmla="*/ 0 h 1354"/>
              <a:gd name="T4" fmla="*/ 1860 w 1860"/>
              <a:gd name="T5" fmla="*/ 69 h 1354"/>
              <a:gd name="T6" fmla="*/ 1860 w 1860"/>
              <a:gd name="T7" fmla="*/ 1285 h 1354"/>
              <a:gd name="T8" fmla="*/ 1791 w 1860"/>
              <a:gd name="T9" fmla="*/ 1354 h 1354"/>
              <a:gd name="T10" fmla="*/ 69 w 1860"/>
              <a:gd name="T11" fmla="*/ 1354 h 1354"/>
              <a:gd name="T12" fmla="*/ 0 w 1860"/>
              <a:gd name="T13" fmla="*/ 1285 h 1354"/>
              <a:gd name="T14" fmla="*/ 0 w 1860"/>
              <a:gd name="T15" fmla="*/ 69 h 1354"/>
              <a:gd name="T16" fmla="*/ 69 w 1860"/>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0" h="1354">
                <a:moveTo>
                  <a:pt x="69" y="0"/>
                </a:moveTo>
                <a:lnTo>
                  <a:pt x="1791" y="0"/>
                </a:lnTo>
                <a:cubicBezTo>
                  <a:pt x="1829" y="0"/>
                  <a:pt x="1860" y="31"/>
                  <a:pt x="1860" y="69"/>
                </a:cubicBezTo>
                <a:lnTo>
                  <a:pt x="1860" y="1285"/>
                </a:lnTo>
                <a:cubicBezTo>
                  <a:pt x="1860" y="1323"/>
                  <a:pt x="1829" y="1354"/>
                  <a:pt x="1791" y="1354"/>
                </a:cubicBezTo>
                <a:lnTo>
                  <a:pt x="69" y="1354"/>
                </a:lnTo>
                <a:cubicBezTo>
                  <a:pt x="31" y="1354"/>
                  <a:pt x="0" y="1323"/>
                  <a:pt x="0" y="1285"/>
                </a:cubicBezTo>
                <a:lnTo>
                  <a:pt x="0" y="69"/>
                </a:lnTo>
                <a:cubicBezTo>
                  <a:pt x="0" y="31"/>
                  <a:pt x="31" y="0"/>
                  <a:pt x="69" y="0"/>
                </a:cubicBezTo>
                <a:close/>
              </a:path>
            </a:pathLst>
          </a:custGeom>
          <a:blipFill>
            <a:blip r:embed="rId5"/>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2"/>
          <p:cNvSpPr>
            <a:spLocks/>
          </p:cNvSpPr>
          <p:nvPr/>
        </p:nvSpPr>
        <p:spPr bwMode="auto">
          <a:xfrm>
            <a:off x="2037691" y="4787924"/>
            <a:ext cx="1323155" cy="964953"/>
          </a:xfrm>
          <a:custGeom>
            <a:avLst/>
            <a:gdLst>
              <a:gd name="T0" fmla="*/ 69 w 1860"/>
              <a:gd name="T1" fmla="*/ 0 h 1354"/>
              <a:gd name="T2" fmla="*/ 1791 w 1860"/>
              <a:gd name="T3" fmla="*/ 0 h 1354"/>
              <a:gd name="T4" fmla="*/ 1860 w 1860"/>
              <a:gd name="T5" fmla="*/ 69 h 1354"/>
              <a:gd name="T6" fmla="*/ 1860 w 1860"/>
              <a:gd name="T7" fmla="*/ 1285 h 1354"/>
              <a:gd name="T8" fmla="*/ 1791 w 1860"/>
              <a:gd name="T9" fmla="*/ 1354 h 1354"/>
              <a:gd name="T10" fmla="*/ 69 w 1860"/>
              <a:gd name="T11" fmla="*/ 1354 h 1354"/>
              <a:gd name="T12" fmla="*/ 0 w 1860"/>
              <a:gd name="T13" fmla="*/ 1285 h 1354"/>
              <a:gd name="T14" fmla="*/ 0 w 1860"/>
              <a:gd name="T15" fmla="*/ 69 h 1354"/>
              <a:gd name="T16" fmla="*/ 69 w 1860"/>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0" h="1354">
                <a:moveTo>
                  <a:pt x="69" y="0"/>
                </a:moveTo>
                <a:lnTo>
                  <a:pt x="1791" y="0"/>
                </a:lnTo>
                <a:cubicBezTo>
                  <a:pt x="1829" y="0"/>
                  <a:pt x="1860" y="31"/>
                  <a:pt x="1860" y="69"/>
                </a:cubicBezTo>
                <a:lnTo>
                  <a:pt x="1860" y="1285"/>
                </a:lnTo>
                <a:cubicBezTo>
                  <a:pt x="1860" y="1323"/>
                  <a:pt x="1829" y="1354"/>
                  <a:pt x="1791" y="1354"/>
                </a:cubicBezTo>
                <a:lnTo>
                  <a:pt x="69" y="1354"/>
                </a:lnTo>
                <a:cubicBezTo>
                  <a:pt x="31" y="1354"/>
                  <a:pt x="0" y="1323"/>
                  <a:pt x="0" y="1285"/>
                </a:cubicBezTo>
                <a:lnTo>
                  <a:pt x="0" y="69"/>
                </a:lnTo>
                <a:cubicBezTo>
                  <a:pt x="0" y="31"/>
                  <a:pt x="31" y="0"/>
                  <a:pt x="69" y="0"/>
                </a:cubicBezTo>
                <a:close/>
              </a:path>
            </a:pathLst>
          </a:custGeom>
          <a:blipFill>
            <a:blip r:embed="rId6"/>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3444184" y="1556792"/>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blipFill>
            <a:blip r:embed="rId7"/>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3444184" y="3707469"/>
            <a:ext cx="1323155" cy="963492"/>
          </a:xfrm>
          <a:custGeom>
            <a:avLst/>
            <a:gdLst>
              <a:gd name="T0" fmla="*/ 68 w 1859"/>
              <a:gd name="T1" fmla="*/ 0 h 1353"/>
              <a:gd name="T2" fmla="*/ 1790 w 1859"/>
              <a:gd name="T3" fmla="*/ 0 h 1353"/>
              <a:gd name="T4" fmla="*/ 1859 w 1859"/>
              <a:gd name="T5" fmla="*/ 68 h 1353"/>
              <a:gd name="T6" fmla="*/ 1859 w 1859"/>
              <a:gd name="T7" fmla="*/ 1285 h 1353"/>
              <a:gd name="T8" fmla="*/ 1790 w 1859"/>
              <a:gd name="T9" fmla="*/ 1353 h 1353"/>
              <a:gd name="T10" fmla="*/ 68 w 1859"/>
              <a:gd name="T11" fmla="*/ 1353 h 1353"/>
              <a:gd name="T12" fmla="*/ 0 w 1859"/>
              <a:gd name="T13" fmla="*/ 1285 h 1353"/>
              <a:gd name="T14" fmla="*/ 0 w 1859"/>
              <a:gd name="T15" fmla="*/ 68 h 1353"/>
              <a:gd name="T16" fmla="*/ 68 w 1859"/>
              <a:gd name="T17" fmla="*/ 0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3">
                <a:moveTo>
                  <a:pt x="68" y="0"/>
                </a:moveTo>
                <a:lnTo>
                  <a:pt x="1790" y="0"/>
                </a:lnTo>
                <a:cubicBezTo>
                  <a:pt x="1828" y="0"/>
                  <a:pt x="1859" y="31"/>
                  <a:pt x="1859" y="68"/>
                </a:cubicBezTo>
                <a:lnTo>
                  <a:pt x="1859" y="1285"/>
                </a:lnTo>
                <a:cubicBezTo>
                  <a:pt x="1859" y="1322"/>
                  <a:pt x="1828" y="1353"/>
                  <a:pt x="1790" y="1353"/>
                </a:cubicBezTo>
                <a:lnTo>
                  <a:pt x="68" y="1353"/>
                </a:lnTo>
                <a:cubicBezTo>
                  <a:pt x="31" y="1353"/>
                  <a:pt x="0" y="1322"/>
                  <a:pt x="0" y="1285"/>
                </a:cubicBezTo>
                <a:lnTo>
                  <a:pt x="0" y="68"/>
                </a:lnTo>
                <a:cubicBezTo>
                  <a:pt x="0" y="31"/>
                  <a:pt x="31" y="0"/>
                  <a:pt x="68" y="0"/>
                </a:cubicBezTo>
                <a:close/>
              </a:path>
            </a:pathLst>
          </a:custGeom>
          <a:blipFill>
            <a:blip r:embed="rId8"/>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8"/>
          <p:cNvSpPr>
            <a:spLocks/>
          </p:cNvSpPr>
          <p:nvPr/>
        </p:nvSpPr>
        <p:spPr bwMode="auto">
          <a:xfrm>
            <a:off x="4857987" y="2638709"/>
            <a:ext cx="1321694"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blipFill>
            <a:blip r:embed="rId9"/>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20"/>
          <p:cNvSpPr>
            <a:spLocks/>
          </p:cNvSpPr>
          <p:nvPr/>
        </p:nvSpPr>
        <p:spPr bwMode="auto">
          <a:xfrm>
            <a:off x="4857987" y="4787924"/>
            <a:ext cx="1321694"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blipFill>
            <a:blip r:embed="rId10"/>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1"/>
          <p:cNvSpPr>
            <a:spLocks/>
          </p:cNvSpPr>
          <p:nvPr/>
        </p:nvSpPr>
        <p:spPr bwMode="auto">
          <a:xfrm>
            <a:off x="6267404" y="1556792"/>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blipFill>
            <a:blip r:embed="rId11"/>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23"/>
          <p:cNvSpPr>
            <a:spLocks/>
          </p:cNvSpPr>
          <p:nvPr/>
        </p:nvSpPr>
        <p:spPr bwMode="auto">
          <a:xfrm>
            <a:off x="6267404" y="3707469"/>
            <a:ext cx="1323155" cy="963492"/>
          </a:xfrm>
          <a:custGeom>
            <a:avLst/>
            <a:gdLst>
              <a:gd name="T0" fmla="*/ 68 w 1859"/>
              <a:gd name="T1" fmla="*/ 0 h 1353"/>
              <a:gd name="T2" fmla="*/ 1790 w 1859"/>
              <a:gd name="T3" fmla="*/ 0 h 1353"/>
              <a:gd name="T4" fmla="*/ 1859 w 1859"/>
              <a:gd name="T5" fmla="*/ 68 h 1353"/>
              <a:gd name="T6" fmla="*/ 1859 w 1859"/>
              <a:gd name="T7" fmla="*/ 1285 h 1353"/>
              <a:gd name="T8" fmla="*/ 1790 w 1859"/>
              <a:gd name="T9" fmla="*/ 1353 h 1353"/>
              <a:gd name="T10" fmla="*/ 68 w 1859"/>
              <a:gd name="T11" fmla="*/ 1353 h 1353"/>
              <a:gd name="T12" fmla="*/ 0 w 1859"/>
              <a:gd name="T13" fmla="*/ 1285 h 1353"/>
              <a:gd name="T14" fmla="*/ 0 w 1859"/>
              <a:gd name="T15" fmla="*/ 68 h 1353"/>
              <a:gd name="T16" fmla="*/ 68 w 1859"/>
              <a:gd name="T17" fmla="*/ 0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3">
                <a:moveTo>
                  <a:pt x="68" y="0"/>
                </a:moveTo>
                <a:lnTo>
                  <a:pt x="1790" y="0"/>
                </a:lnTo>
                <a:cubicBezTo>
                  <a:pt x="1828" y="0"/>
                  <a:pt x="1859" y="31"/>
                  <a:pt x="1859" y="68"/>
                </a:cubicBezTo>
                <a:lnTo>
                  <a:pt x="1859" y="1285"/>
                </a:lnTo>
                <a:cubicBezTo>
                  <a:pt x="1859" y="1322"/>
                  <a:pt x="1828" y="1353"/>
                  <a:pt x="1790" y="1353"/>
                </a:cubicBezTo>
                <a:lnTo>
                  <a:pt x="68" y="1353"/>
                </a:lnTo>
                <a:cubicBezTo>
                  <a:pt x="31" y="1353"/>
                  <a:pt x="0" y="1322"/>
                  <a:pt x="0" y="1285"/>
                </a:cubicBezTo>
                <a:lnTo>
                  <a:pt x="0" y="68"/>
                </a:lnTo>
                <a:cubicBezTo>
                  <a:pt x="0" y="31"/>
                  <a:pt x="31" y="0"/>
                  <a:pt x="68" y="0"/>
                </a:cubicBezTo>
                <a:close/>
              </a:path>
            </a:pathLst>
          </a:custGeom>
          <a:blipFill>
            <a:blip r:embed="rId12"/>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7730108" y="1460700"/>
            <a:ext cx="3984897" cy="4493538"/>
          </a:xfrm>
          <a:prstGeom prst="rect">
            <a:avLst/>
          </a:prstGeom>
          <a:noFill/>
        </p:spPr>
        <p:txBody>
          <a:bodyPr wrap="square" rtlCol="0">
            <a:spAutoFit/>
          </a:bodyPr>
          <a:lstStyle/>
          <a:p>
            <a:pPr algn="just"/>
            <a:r>
              <a:rPr lang="zh-CN" altLang="en-US" sz="2200" dirty="0">
                <a:solidFill>
                  <a:schemeClr val="accent1"/>
                </a:solidFill>
                <a:latin typeface="+mn-ea"/>
                <a:ea typeface="+mn-ea"/>
              </a:rPr>
              <a:t>可置放于办公室、教学楼、学生宿舍楼、阅览室、图书馆、网吧、电影院、影城、大型连锁商店、员工食堂、酒店大厅、客房、银行、医院、酒店、写字楼、快餐店、地铁站、汽车站、火车站、机场、品牌形象店、美容、美发中心、商场、购物中心、超市、汽车销售中心、售楼中心、餐饮店、步行街、娱乐场所、招聘市场、证卷交易所、政府形象外事窗口等等公共场所。</a:t>
            </a:r>
          </a:p>
        </p:txBody>
      </p:sp>
      <p:grpSp>
        <p:nvGrpSpPr>
          <p:cNvPr id="19" name="组合 18"/>
          <p:cNvGrpSpPr/>
          <p:nvPr/>
        </p:nvGrpSpPr>
        <p:grpSpPr>
          <a:xfrm>
            <a:off x="2037691" y="1556792"/>
            <a:ext cx="1323155" cy="964953"/>
            <a:chOff x="2037691" y="1556792"/>
            <a:chExt cx="1323155" cy="964953"/>
          </a:xfrm>
        </p:grpSpPr>
        <p:sp>
          <p:nvSpPr>
            <p:cNvPr id="20" name="Freeform 9"/>
            <p:cNvSpPr>
              <a:spLocks/>
            </p:cNvSpPr>
            <p:nvPr/>
          </p:nvSpPr>
          <p:spPr bwMode="auto">
            <a:xfrm>
              <a:off x="2037691" y="1556792"/>
              <a:ext cx="1323155" cy="964953"/>
            </a:xfrm>
            <a:custGeom>
              <a:avLst/>
              <a:gdLst>
                <a:gd name="T0" fmla="*/ 69 w 1860"/>
                <a:gd name="T1" fmla="*/ 0 h 1354"/>
                <a:gd name="T2" fmla="*/ 1791 w 1860"/>
                <a:gd name="T3" fmla="*/ 0 h 1354"/>
                <a:gd name="T4" fmla="*/ 1860 w 1860"/>
                <a:gd name="T5" fmla="*/ 69 h 1354"/>
                <a:gd name="T6" fmla="*/ 1860 w 1860"/>
                <a:gd name="T7" fmla="*/ 1285 h 1354"/>
                <a:gd name="T8" fmla="*/ 1791 w 1860"/>
                <a:gd name="T9" fmla="*/ 1354 h 1354"/>
                <a:gd name="T10" fmla="*/ 69 w 1860"/>
                <a:gd name="T11" fmla="*/ 1354 h 1354"/>
                <a:gd name="T12" fmla="*/ 0 w 1860"/>
                <a:gd name="T13" fmla="*/ 1285 h 1354"/>
                <a:gd name="T14" fmla="*/ 0 w 1860"/>
                <a:gd name="T15" fmla="*/ 69 h 1354"/>
                <a:gd name="T16" fmla="*/ 69 w 1860"/>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0" h="1354">
                  <a:moveTo>
                    <a:pt x="69" y="0"/>
                  </a:moveTo>
                  <a:lnTo>
                    <a:pt x="1791" y="0"/>
                  </a:lnTo>
                  <a:cubicBezTo>
                    <a:pt x="1829" y="0"/>
                    <a:pt x="1860" y="31"/>
                    <a:pt x="1860" y="69"/>
                  </a:cubicBezTo>
                  <a:lnTo>
                    <a:pt x="1860" y="1285"/>
                  </a:lnTo>
                  <a:cubicBezTo>
                    <a:pt x="1860" y="1323"/>
                    <a:pt x="1829" y="1354"/>
                    <a:pt x="1791" y="1354"/>
                  </a:cubicBezTo>
                  <a:lnTo>
                    <a:pt x="69" y="1354"/>
                  </a:lnTo>
                  <a:cubicBezTo>
                    <a:pt x="31" y="1354"/>
                    <a:pt x="0" y="1323"/>
                    <a:pt x="0" y="1285"/>
                  </a:cubicBezTo>
                  <a:lnTo>
                    <a:pt x="0" y="69"/>
                  </a:lnTo>
                  <a:cubicBezTo>
                    <a:pt x="0" y="31"/>
                    <a:pt x="31" y="0"/>
                    <a:pt x="6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20"/>
            <p:cNvSpPr txBox="1"/>
            <p:nvPr/>
          </p:nvSpPr>
          <p:spPr>
            <a:xfrm>
              <a:off x="2162133" y="1854602"/>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教学</a:t>
              </a:r>
              <a:r>
                <a:rPr lang="zh-CN" altLang="en-US" sz="2400" dirty="0">
                  <a:solidFill>
                    <a:schemeClr val="accent2"/>
                  </a:solidFill>
                  <a:latin typeface="+mj-ea"/>
                  <a:ea typeface="+mj-ea"/>
                </a:rPr>
                <a:t>楼</a:t>
              </a:r>
            </a:p>
          </p:txBody>
        </p:sp>
      </p:grpSp>
      <p:grpSp>
        <p:nvGrpSpPr>
          <p:cNvPr id="22" name="组合 21"/>
          <p:cNvGrpSpPr/>
          <p:nvPr/>
        </p:nvGrpSpPr>
        <p:grpSpPr>
          <a:xfrm>
            <a:off x="4857987" y="1556792"/>
            <a:ext cx="1321694" cy="964953"/>
            <a:chOff x="4857987" y="1556792"/>
            <a:chExt cx="1321694" cy="964953"/>
          </a:xfrm>
        </p:grpSpPr>
        <p:sp>
          <p:nvSpPr>
            <p:cNvPr id="23" name="Freeform 17"/>
            <p:cNvSpPr>
              <a:spLocks/>
            </p:cNvSpPr>
            <p:nvPr/>
          </p:nvSpPr>
          <p:spPr bwMode="auto">
            <a:xfrm>
              <a:off x="4857987" y="1556792"/>
              <a:ext cx="1321694"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TextBox 23"/>
            <p:cNvSpPr txBox="1"/>
            <p:nvPr/>
          </p:nvSpPr>
          <p:spPr>
            <a:xfrm>
              <a:off x="5118724" y="1854602"/>
              <a:ext cx="800219" cy="461665"/>
            </a:xfrm>
            <a:prstGeom prst="rect">
              <a:avLst/>
            </a:prstGeom>
            <a:noFill/>
          </p:spPr>
          <p:txBody>
            <a:bodyPr wrap="none" rtlCol="0">
              <a:spAutoFit/>
            </a:bodyPr>
            <a:lstStyle/>
            <a:p>
              <a:r>
                <a:rPr lang="zh-CN" altLang="en-US" sz="2400" dirty="0" smtClean="0">
                  <a:solidFill>
                    <a:schemeClr val="accent2"/>
                  </a:solidFill>
                  <a:latin typeface="+mj-ea"/>
                  <a:ea typeface="+mj-ea"/>
                </a:rPr>
                <a:t>医院</a:t>
              </a:r>
              <a:endParaRPr lang="zh-CN" altLang="en-US" sz="2400" dirty="0">
                <a:solidFill>
                  <a:schemeClr val="accent2"/>
                </a:solidFill>
                <a:latin typeface="+mj-ea"/>
                <a:ea typeface="+mj-ea"/>
              </a:endParaRPr>
            </a:p>
          </p:txBody>
        </p:sp>
      </p:grpSp>
      <p:grpSp>
        <p:nvGrpSpPr>
          <p:cNvPr id="25" name="组合 24"/>
          <p:cNvGrpSpPr/>
          <p:nvPr/>
        </p:nvGrpSpPr>
        <p:grpSpPr>
          <a:xfrm>
            <a:off x="623889" y="2638709"/>
            <a:ext cx="1323155" cy="964953"/>
            <a:chOff x="623889" y="2638709"/>
            <a:chExt cx="1323155" cy="964953"/>
          </a:xfrm>
        </p:grpSpPr>
        <p:sp>
          <p:nvSpPr>
            <p:cNvPr id="26" name="Freeform 6"/>
            <p:cNvSpPr>
              <a:spLocks/>
            </p:cNvSpPr>
            <p:nvPr/>
          </p:nvSpPr>
          <p:spPr bwMode="auto">
            <a:xfrm>
              <a:off x="623889" y="2638709"/>
              <a:ext cx="1323155"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TextBox 26"/>
            <p:cNvSpPr txBox="1"/>
            <p:nvPr/>
          </p:nvSpPr>
          <p:spPr>
            <a:xfrm>
              <a:off x="885356" y="2919128"/>
              <a:ext cx="800219" cy="461665"/>
            </a:xfrm>
            <a:prstGeom prst="rect">
              <a:avLst/>
            </a:prstGeom>
            <a:noFill/>
          </p:spPr>
          <p:txBody>
            <a:bodyPr wrap="none" rtlCol="0">
              <a:spAutoFit/>
            </a:bodyPr>
            <a:lstStyle/>
            <a:p>
              <a:r>
                <a:rPr lang="zh-CN" altLang="en-US" sz="2400" dirty="0" smtClean="0">
                  <a:solidFill>
                    <a:schemeClr val="accent2"/>
                  </a:solidFill>
                  <a:latin typeface="+mj-ea"/>
                  <a:ea typeface="+mj-ea"/>
                </a:rPr>
                <a:t>酒店</a:t>
              </a:r>
              <a:endParaRPr lang="zh-CN" altLang="en-US" sz="2400" dirty="0">
                <a:solidFill>
                  <a:schemeClr val="accent2"/>
                </a:solidFill>
                <a:latin typeface="+mj-ea"/>
                <a:ea typeface="+mj-ea"/>
              </a:endParaRPr>
            </a:p>
          </p:txBody>
        </p:sp>
      </p:grpSp>
      <p:grpSp>
        <p:nvGrpSpPr>
          <p:cNvPr id="28" name="组合 27"/>
          <p:cNvGrpSpPr/>
          <p:nvPr/>
        </p:nvGrpSpPr>
        <p:grpSpPr>
          <a:xfrm>
            <a:off x="3444184" y="2638709"/>
            <a:ext cx="1323155" cy="964953"/>
            <a:chOff x="3444184" y="2638709"/>
            <a:chExt cx="1323155" cy="964953"/>
          </a:xfrm>
        </p:grpSpPr>
        <p:sp>
          <p:nvSpPr>
            <p:cNvPr id="29" name="Freeform 14"/>
            <p:cNvSpPr>
              <a:spLocks/>
            </p:cNvSpPr>
            <p:nvPr/>
          </p:nvSpPr>
          <p:spPr bwMode="auto">
            <a:xfrm>
              <a:off x="3444184" y="2638709"/>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3683147" y="2919128"/>
              <a:ext cx="800219" cy="461665"/>
            </a:xfrm>
            <a:prstGeom prst="rect">
              <a:avLst/>
            </a:prstGeom>
            <a:noFill/>
          </p:spPr>
          <p:txBody>
            <a:bodyPr wrap="none" rtlCol="0">
              <a:spAutoFit/>
            </a:bodyPr>
            <a:lstStyle/>
            <a:p>
              <a:r>
                <a:rPr lang="zh-CN" altLang="en-US" sz="2400" dirty="0" smtClean="0">
                  <a:solidFill>
                    <a:schemeClr val="accent2"/>
                  </a:solidFill>
                  <a:latin typeface="+mj-ea"/>
                  <a:ea typeface="+mj-ea"/>
                </a:rPr>
                <a:t>机场</a:t>
              </a:r>
              <a:endParaRPr lang="zh-CN" altLang="en-US" sz="2400" dirty="0">
                <a:solidFill>
                  <a:schemeClr val="accent2"/>
                </a:solidFill>
                <a:latin typeface="+mj-ea"/>
                <a:ea typeface="+mj-ea"/>
              </a:endParaRPr>
            </a:p>
          </p:txBody>
        </p:sp>
      </p:grpSp>
      <p:grpSp>
        <p:nvGrpSpPr>
          <p:cNvPr id="31" name="组合 30"/>
          <p:cNvGrpSpPr/>
          <p:nvPr/>
        </p:nvGrpSpPr>
        <p:grpSpPr>
          <a:xfrm>
            <a:off x="6267404" y="2638709"/>
            <a:ext cx="1323155" cy="964953"/>
            <a:chOff x="6267404" y="2638709"/>
            <a:chExt cx="1323155" cy="964953"/>
          </a:xfrm>
        </p:grpSpPr>
        <p:sp>
          <p:nvSpPr>
            <p:cNvPr id="32" name="Freeform 22"/>
            <p:cNvSpPr>
              <a:spLocks/>
            </p:cNvSpPr>
            <p:nvPr/>
          </p:nvSpPr>
          <p:spPr bwMode="auto">
            <a:xfrm>
              <a:off x="6267404" y="2638709"/>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TextBox 32"/>
            <p:cNvSpPr txBox="1"/>
            <p:nvPr/>
          </p:nvSpPr>
          <p:spPr>
            <a:xfrm>
              <a:off x="6374983" y="2919128"/>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火车站</a:t>
              </a:r>
              <a:endParaRPr lang="zh-CN" altLang="en-US" sz="2400" dirty="0">
                <a:solidFill>
                  <a:schemeClr val="accent2"/>
                </a:solidFill>
                <a:latin typeface="+mj-ea"/>
                <a:ea typeface="+mj-ea"/>
              </a:endParaRPr>
            </a:p>
          </p:txBody>
        </p:sp>
      </p:grpSp>
      <p:grpSp>
        <p:nvGrpSpPr>
          <p:cNvPr id="34" name="组合 33"/>
          <p:cNvGrpSpPr/>
          <p:nvPr/>
        </p:nvGrpSpPr>
        <p:grpSpPr>
          <a:xfrm>
            <a:off x="2037691" y="3707469"/>
            <a:ext cx="1323155" cy="963492"/>
            <a:chOff x="2037691" y="3707469"/>
            <a:chExt cx="1323155" cy="963492"/>
          </a:xfrm>
        </p:grpSpPr>
        <p:sp>
          <p:nvSpPr>
            <p:cNvPr id="35" name="Freeform 11"/>
            <p:cNvSpPr>
              <a:spLocks/>
            </p:cNvSpPr>
            <p:nvPr/>
          </p:nvSpPr>
          <p:spPr bwMode="auto">
            <a:xfrm>
              <a:off x="2037691" y="3707469"/>
              <a:ext cx="1323155" cy="963492"/>
            </a:xfrm>
            <a:custGeom>
              <a:avLst/>
              <a:gdLst>
                <a:gd name="T0" fmla="*/ 69 w 1860"/>
                <a:gd name="T1" fmla="*/ 0 h 1353"/>
                <a:gd name="T2" fmla="*/ 1791 w 1860"/>
                <a:gd name="T3" fmla="*/ 0 h 1353"/>
                <a:gd name="T4" fmla="*/ 1860 w 1860"/>
                <a:gd name="T5" fmla="*/ 68 h 1353"/>
                <a:gd name="T6" fmla="*/ 1860 w 1860"/>
                <a:gd name="T7" fmla="*/ 1285 h 1353"/>
                <a:gd name="T8" fmla="*/ 1791 w 1860"/>
                <a:gd name="T9" fmla="*/ 1353 h 1353"/>
                <a:gd name="T10" fmla="*/ 69 w 1860"/>
                <a:gd name="T11" fmla="*/ 1353 h 1353"/>
                <a:gd name="T12" fmla="*/ 0 w 1860"/>
                <a:gd name="T13" fmla="*/ 1285 h 1353"/>
                <a:gd name="T14" fmla="*/ 0 w 1860"/>
                <a:gd name="T15" fmla="*/ 68 h 1353"/>
                <a:gd name="T16" fmla="*/ 69 w 1860"/>
                <a:gd name="T17" fmla="*/ 0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0" h="1353">
                  <a:moveTo>
                    <a:pt x="69" y="0"/>
                  </a:moveTo>
                  <a:lnTo>
                    <a:pt x="1791" y="0"/>
                  </a:lnTo>
                  <a:cubicBezTo>
                    <a:pt x="1829" y="0"/>
                    <a:pt x="1860" y="31"/>
                    <a:pt x="1860" y="68"/>
                  </a:cubicBezTo>
                  <a:lnTo>
                    <a:pt x="1860" y="1285"/>
                  </a:lnTo>
                  <a:cubicBezTo>
                    <a:pt x="1860" y="1322"/>
                    <a:pt x="1829" y="1353"/>
                    <a:pt x="1791" y="1353"/>
                  </a:cubicBezTo>
                  <a:lnTo>
                    <a:pt x="69" y="1353"/>
                  </a:lnTo>
                  <a:cubicBezTo>
                    <a:pt x="31" y="1353"/>
                    <a:pt x="0" y="1322"/>
                    <a:pt x="0" y="1285"/>
                  </a:cubicBezTo>
                  <a:lnTo>
                    <a:pt x="0" y="68"/>
                  </a:lnTo>
                  <a:cubicBezTo>
                    <a:pt x="0" y="31"/>
                    <a:pt x="31" y="0"/>
                    <a:pt x="69"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TextBox 35"/>
            <p:cNvSpPr txBox="1"/>
            <p:nvPr/>
          </p:nvSpPr>
          <p:spPr>
            <a:xfrm>
              <a:off x="2162133" y="3970005"/>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图书馆</a:t>
              </a:r>
              <a:endParaRPr lang="zh-CN" altLang="en-US" sz="2400" dirty="0">
                <a:solidFill>
                  <a:schemeClr val="accent2"/>
                </a:solidFill>
                <a:latin typeface="+mj-ea"/>
                <a:ea typeface="+mj-ea"/>
              </a:endParaRPr>
            </a:p>
          </p:txBody>
        </p:sp>
      </p:grpSp>
      <p:grpSp>
        <p:nvGrpSpPr>
          <p:cNvPr id="37" name="组合 36"/>
          <p:cNvGrpSpPr/>
          <p:nvPr/>
        </p:nvGrpSpPr>
        <p:grpSpPr>
          <a:xfrm>
            <a:off x="4857987" y="3707469"/>
            <a:ext cx="1321694" cy="963492"/>
            <a:chOff x="4857987" y="3707469"/>
            <a:chExt cx="1321694" cy="963492"/>
          </a:xfrm>
        </p:grpSpPr>
        <p:sp>
          <p:nvSpPr>
            <p:cNvPr id="38" name="Freeform 19"/>
            <p:cNvSpPr>
              <a:spLocks/>
            </p:cNvSpPr>
            <p:nvPr/>
          </p:nvSpPr>
          <p:spPr bwMode="auto">
            <a:xfrm>
              <a:off x="4857987" y="3707469"/>
              <a:ext cx="1321694" cy="963492"/>
            </a:xfrm>
            <a:custGeom>
              <a:avLst/>
              <a:gdLst>
                <a:gd name="T0" fmla="*/ 69 w 1859"/>
                <a:gd name="T1" fmla="*/ 0 h 1353"/>
                <a:gd name="T2" fmla="*/ 1790 w 1859"/>
                <a:gd name="T3" fmla="*/ 0 h 1353"/>
                <a:gd name="T4" fmla="*/ 1859 w 1859"/>
                <a:gd name="T5" fmla="*/ 68 h 1353"/>
                <a:gd name="T6" fmla="*/ 1859 w 1859"/>
                <a:gd name="T7" fmla="*/ 1285 h 1353"/>
                <a:gd name="T8" fmla="*/ 1790 w 1859"/>
                <a:gd name="T9" fmla="*/ 1353 h 1353"/>
                <a:gd name="T10" fmla="*/ 69 w 1859"/>
                <a:gd name="T11" fmla="*/ 1353 h 1353"/>
                <a:gd name="T12" fmla="*/ 0 w 1859"/>
                <a:gd name="T13" fmla="*/ 1285 h 1353"/>
                <a:gd name="T14" fmla="*/ 0 w 1859"/>
                <a:gd name="T15" fmla="*/ 68 h 1353"/>
                <a:gd name="T16" fmla="*/ 69 w 1859"/>
                <a:gd name="T17" fmla="*/ 0 h 1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3">
                  <a:moveTo>
                    <a:pt x="69" y="0"/>
                  </a:moveTo>
                  <a:lnTo>
                    <a:pt x="1790" y="0"/>
                  </a:lnTo>
                  <a:cubicBezTo>
                    <a:pt x="1828" y="0"/>
                    <a:pt x="1859" y="31"/>
                    <a:pt x="1859" y="68"/>
                  </a:cubicBezTo>
                  <a:lnTo>
                    <a:pt x="1859" y="1285"/>
                  </a:lnTo>
                  <a:cubicBezTo>
                    <a:pt x="1859" y="1322"/>
                    <a:pt x="1828" y="1353"/>
                    <a:pt x="1790" y="1353"/>
                  </a:cubicBezTo>
                  <a:lnTo>
                    <a:pt x="69" y="1353"/>
                  </a:lnTo>
                  <a:cubicBezTo>
                    <a:pt x="31" y="1353"/>
                    <a:pt x="0" y="1322"/>
                    <a:pt x="0" y="1285"/>
                  </a:cubicBezTo>
                  <a:lnTo>
                    <a:pt x="0" y="68"/>
                  </a:lnTo>
                  <a:cubicBezTo>
                    <a:pt x="0" y="31"/>
                    <a:pt x="31" y="0"/>
                    <a:pt x="69"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TextBox 38"/>
            <p:cNvSpPr txBox="1"/>
            <p:nvPr/>
          </p:nvSpPr>
          <p:spPr>
            <a:xfrm>
              <a:off x="4959924" y="3970005"/>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电影院</a:t>
              </a:r>
              <a:endParaRPr lang="zh-CN" altLang="en-US" sz="2400" dirty="0">
                <a:solidFill>
                  <a:schemeClr val="accent2"/>
                </a:solidFill>
                <a:latin typeface="+mj-ea"/>
                <a:ea typeface="+mj-ea"/>
              </a:endParaRPr>
            </a:p>
          </p:txBody>
        </p:sp>
      </p:grpSp>
      <p:grpSp>
        <p:nvGrpSpPr>
          <p:cNvPr id="40" name="组合 39"/>
          <p:cNvGrpSpPr/>
          <p:nvPr/>
        </p:nvGrpSpPr>
        <p:grpSpPr>
          <a:xfrm>
            <a:off x="623889" y="4787924"/>
            <a:ext cx="1323155" cy="964953"/>
            <a:chOff x="623889" y="4787924"/>
            <a:chExt cx="1323155" cy="964953"/>
          </a:xfrm>
        </p:grpSpPr>
        <p:sp>
          <p:nvSpPr>
            <p:cNvPr id="41" name="Freeform 8"/>
            <p:cNvSpPr>
              <a:spLocks/>
            </p:cNvSpPr>
            <p:nvPr/>
          </p:nvSpPr>
          <p:spPr bwMode="auto">
            <a:xfrm>
              <a:off x="623889" y="4787924"/>
              <a:ext cx="1323155" cy="964953"/>
            </a:xfrm>
            <a:custGeom>
              <a:avLst/>
              <a:gdLst>
                <a:gd name="T0" fmla="*/ 69 w 1859"/>
                <a:gd name="T1" fmla="*/ 0 h 1354"/>
                <a:gd name="T2" fmla="*/ 1790 w 1859"/>
                <a:gd name="T3" fmla="*/ 0 h 1354"/>
                <a:gd name="T4" fmla="*/ 1859 w 1859"/>
                <a:gd name="T5" fmla="*/ 69 h 1354"/>
                <a:gd name="T6" fmla="*/ 1859 w 1859"/>
                <a:gd name="T7" fmla="*/ 1285 h 1354"/>
                <a:gd name="T8" fmla="*/ 1790 w 1859"/>
                <a:gd name="T9" fmla="*/ 1354 h 1354"/>
                <a:gd name="T10" fmla="*/ 69 w 1859"/>
                <a:gd name="T11" fmla="*/ 1354 h 1354"/>
                <a:gd name="T12" fmla="*/ 0 w 1859"/>
                <a:gd name="T13" fmla="*/ 1285 h 1354"/>
                <a:gd name="T14" fmla="*/ 0 w 1859"/>
                <a:gd name="T15" fmla="*/ 69 h 1354"/>
                <a:gd name="T16" fmla="*/ 69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9" y="0"/>
                  </a:moveTo>
                  <a:lnTo>
                    <a:pt x="1790" y="0"/>
                  </a:lnTo>
                  <a:cubicBezTo>
                    <a:pt x="1828" y="0"/>
                    <a:pt x="1859" y="31"/>
                    <a:pt x="1859" y="69"/>
                  </a:cubicBezTo>
                  <a:lnTo>
                    <a:pt x="1859" y="1285"/>
                  </a:lnTo>
                  <a:cubicBezTo>
                    <a:pt x="1859" y="1323"/>
                    <a:pt x="1828" y="1354"/>
                    <a:pt x="1790" y="1354"/>
                  </a:cubicBezTo>
                  <a:lnTo>
                    <a:pt x="69" y="1354"/>
                  </a:lnTo>
                  <a:cubicBezTo>
                    <a:pt x="31" y="1354"/>
                    <a:pt x="0" y="1323"/>
                    <a:pt x="0" y="1285"/>
                  </a:cubicBezTo>
                  <a:lnTo>
                    <a:pt x="0" y="69"/>
                  </a:lnTo>
                  <a:cubicBezTo>
                    <a:pt x="0" y="31"/>
                    <a:pt x="31" y="0"/>
                    <a:pt x="69"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731468" y="5075474"/>
              <a:ext cx="1107996" cy="461665"/>
            </a:xfrm>
            <a:prstGeom prst="rect">
              <a:avLst/>
            </a:prstGeom>
            <a:noFill/>
          </p:spPr>
          <p:txBody>
            <a:bodyPr wrap="none" rtlCol="0">
              <a:spAutoFit/>
            </a:bodyPr>
            <a:lstStyle/>
            <a:p>
              <a:r>
                <a:rPr lang="zh-CN" altLang="en-US" sz="2400" dirty="0" smtClean="0">
                  <a:solidFill>
                    <a:schemeClr val="accent2"/>
                  </a:solidFill>
                  <a:latin typeface="+mj-ea"/>
                  <a:ea typeface="+mj-ea"/>
                </a:rPr>
                <a:t>步行街</a:t>
              </a:r>
              <a:endParaRPr lang="zh-CN" altLang="en-US" sz="2400" dirty="0">
                <a:solidFill>
                  <a:schemeClr val="accent2"/>
                </a:solidFill>
                <a:latin typeface="+mj-ea"/>
                <a:ea typeface="+mj-ea"/>
              </a:endParaRPr>
            </a:p>
          </p:txBody>
        </p:sp>
      </p:grpSp>
      <p:grpSp>
        <p:nvGrpSpPr>
          <p:cNvPr id="43" name="组合 42"/>
          <p:cNvGrpSpPr/>
          <p:nvPr/>
        </p:nvGrpSpPr>
        <p:grpSpPr>
          <a:xfrm>
            <a:off x="3444184" y="4787924"/>
            <a:ext cx="1323155" cy="964953"/>
            <a:chOff x="3444184" y="4787924"/>
            <a:chExt cx="1323155" cy="964953"/>
          </a:xfrm>
        </p:grpSpPr>
        <p:sp>
          <p:nvSpPr>
            <p:cNvPr id="44" name="Freeform 16"/>
            <p:cNvSpPr>
              <a:spLocks/>
            </p:cNvSpPr>
            <p:nvPr/>
          </p:nvSpPr>
          <p:spPr bwMode="auto">
            <a:xfrm>
              <a:off x="3444184" y="4787924"/>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TextBox 44"/>
            <p:cNvSpPr txBox="1"/>
            <p:nvPr/>
          </p:nvSpPr>
          <p:spPr>
            <a:xfrm>
              <a:off x="3705651" y="5075474"/>
              <a:ext cx="800219" cy="461665"/>
            </a:xfrm>
            <a:prstGeom prst="rect">
              <a:avLst/>
            </a:prstGeom>
            <a:noFill/>
          </p:spPr>
          <p:txBody>
            <a:bodyPr wrap="none" rtlCol="0">
              <a:spAutoFit/>
            </a:bodyPr>
            <a:lstStyle/>
            <a:p>
              <a:r>
                <a:rPr lang="zh-CN" altLang="en-US" sz="2400" dirty="0" smtClean="0">
                  <a:solidFill>
                    <a:schemeClr val="accent2"/>
                  </a:solidFill>
                  <a:latin typeface="+mj-ea"/>
                  <a:ea typeface="+mj-ea"/>
                </a:rPr>
                <a:t>网吧</a:t>
              </a:r>
              <a:endParaRPr lang="zh-CN" altLang="en-US" sz="2400" dirty="0">
                <a:solidFill>
                  <a:schemeClr val="accent2"/>
                </a:solidFill>
                <a:latin typeface="+mj-ea"/>
                <a:ea typeface="+mj-ea"/>
              </a:endParaRPr>
            </a:p>
          </p:txBody>
        </p:sp>
      </p:grpSp>
      <p:grpSp>
        <p:nvGrpSpPr>
          <p:cNvPr id="46" name="组合 45"/>
          <p:cNvGrpSpPr/>
          <p:nvPr/>
        </p:nvGrpSpPr>
        <p:grpSpPr>
          <a:xfrm>
            <a:off x="6267404" y="4787924"/>
            <a:ext cx="1323155" cy="964953"/>
            <a:chOff x="6267404" y="4787924"/>
            <a:chExt cx="1323155" cy="964953"/>
          </a:xfrm>
        </p:grpSpPr>
        <p:sp>
          <p:nvSpPr>
            <p:cNvPr id="47" name="Freeform 24"/>
            <p:cNvSpPr>
              <a:spLocks/>
            </p:cNvSpPr>
            <p:nvPr/>
          </p:nvSpPr>
          <p:spPr bwMode="auto">
            <a:xfrm>
              <a:off x="6267404" y="4787924"/>
              <a:ext cx="1323155" cy="964953"/>
            </a:xfrm>
            <a:custGeom>
              <a:avLst/>
              <a:gdLst>
                <a:gd name="T0" fmla="*/ 68 w 1859"/>
                <a:gd name="T1" fmla="*/ 0 h 1354"/>
                <a:gd name="T2" fmla="*/ 1790 w 1859"/>
                <a:gd name="T3" fmla="*/ 0 h 1354"/>
                <a:gd name="T4" fmla="*/ 1859 w 1859"/>
                <a:gd name="T5" fmla="*/ 69 h 1354"/>
                <a:gd name="T6" fmla="*/ 1859 w 1859"/>
                <a:gd name="T7" fmla="*/ 1285 h 1354"/>
                <a:gd name="T8" fmla="*/ 1790 w 1859"/>
                <a:gd name="T9" fmla="*/ 1354 h 1354"/>
                <a:gd name="T10" fmla="*/ 68 w 1859"/>
                <a:gd name="T11" fmla="*/ 1354 h 1354"/>
                <a:gd name="T12" fmla="*/ 0 w 1859"/>
                <a:gd name="T13" fmla="*/ 1285 h 1354"/>
                <a:gd name="T14" fmla="*/ 0 w 1859"/>
                <a:gd name="T15" fmla="*/ 69 h 1354"/>
                <a:gd name="T16" fmla="*/ 68 w 1859"/>
                <a:gd name="T17" fmla="*/ 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9" h="1354">
                  <a:moveTo>
                    <a:pt x="68" y="0"/>
                  </a:moveTo>
                  <a:lnTo>
                    <a:pt x="1790" y="0"/>
                  </a:lnTo>
                  <a:cubicBezTo>
                    <a:pt x="1828" y="0"/>
                    <a:pt x="1859" y="31"/>
                    <a:pt x="1859" y="69"/>
                  </a:cubicBezTo>
                  <a:lnTo>
                    <a:pt x="1859" y="1285"/>
                  </a:lnTo>
                  <a:cubicBezTo>
                    <a:pt x="1859" y="1323"/>
                    <a:pt x="1828" y="1354"/>
                    <a:pt x="1790" y="1354"/>
                  </a:cubicBezTo>
                  <a:lnTo>
                    <a:pt x="68" y="1354"/>
                  </a:lnTo>
                  <a:cubicBezTo>
                    <a:pt x="31" y="1354"/>
                    <a:pt x="0" y="1323"/>
                    <a:pt x="0" y="1285"/>
                  </a:cubicBezTo>
                  <a:lnTo>
                    <a:pt x="0" y="69"/>
                  </a:lnTo>
                  <a:cubicBezTo>
                    <a:pt x="0" y="31"/>
                    <a:pt x="31" y="0"/>
                    <a:pt x="68"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6517090" y="5075474"/>
              <a:ext cx="800219" cy="461665"/>
            </a:xfrm>
            <a:prstGeom prst="rect">
              <a:avLst/>
            </a:prstGeom>
            <a:noFill/>
          </p:spPr>
          <p:txBody>
            <a:bodyPr wrap="none" rtlCol="0">
              <a:spAutoFit/>
            </a:bodyPr>
            <a:lstStyle/>
            <a:p>
              <a:r>
                <a:rPr lang="zh-CN" altLang="en-US" sz="2400" dirty="0" smtClean="0">
                  <a:solidFill>
                    <a:schemeClr val="accent2"/>
                  </a:solidFill>
                  <a:latin typeface="+mj-ea"/>
                  <a:ea typeface="+mj-ea"/>
                </a:rPr>
                <a:t>商场</a:t>
              </a:r>
              <a:endParaRPr lang="zh-CN" altLang="en-US" sz="2400" dirty="0">
                <a:solidFill>
                  <a:schemeClr val="accent2"/>
                </a:solidFill>
                <a:latin typeface="+mj-ea"/>
                <a:ea typeface="+mj-ea"/>
              </a:endParaRPr>
            </a:p>
          </p:txBody>
        </p:sp>
      </p:grpSp>
    </p:spTree>
    <p:extLst>
      <p:ext uri="{BB962C8B-B14F-4D97-AF65-F5344CB8AC3E}">
        <p14:creationId xmlns:p14="http://schemas.microsoft.com/office/powerpoint/2010/main" val="2826974228"/>
      </p:ext>
    </p:extLst>
  </p:cSld>
  <p:clrMapOvr>
    <a:masterClrMapping/>
  </p:clrMapOvr>
  <mc:AlternateContent xmlns:mc="http://schemas.openxmlformats.org/markup-compatibility/2006" xmlns:p14="http://schemas.microsoft.com/office/powerpoint/2010/main">
    <mc:Choice Requires="p14">
      <p:transition spd="slow" p14:dur="1400" advTm="4244">
        <p14:doors dir="vert"/>
      </p:transition>
    </mc:Choice>
    <mc:Fallback xmlns="">
      <p:transition spd="slow" advTm="42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 presetClass="entr" presetSubtype="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10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40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5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10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1+#ppt_w/2"/>
                                          </p:val>
                                        </p:tav>
                                        <p:tav tm="100000">
                                          <p:val>
                                            <p:strVal val="#ppt_x"/>
                                          </p:val>
                                        </p:tav>
                                      </p:tavLst>
                                    </p:anim>
                                    <p:anim calcmode="lin" valueType="num">
                                      <p:cBhvr additive="base">
                                        <p:cTn id="64" dur="500" fill="hold"/>
                                        <p:tgtEl>
                                          <p:spTgt spid="17"/>
                                        </p:tgtEl>
                                        <p:attrNameLst>
                                          <p:attrName>ppt_y</p:attrName>
                                        </p:attrNameLst>
                                      </p:cBhvr>
                                      <p:tavLst>
                                        <p:tav tm="0">
                                          <p:val>
                                            <p:strVal val="1+#ppt_h/2"/>
                                          </p:val>
                                        </p:tav>
                                        <p:tav tm="100000">
                                          <p:val>
                                            <p:strVal val="#ppt_y"/>
                                          </p:val>
                                        </p:tav>
                                      </p:tavLst>
                                    </p:anim>
                                  </p:childTnLst>
                                </p:cTn>
                              </p:par>
                              <p:par>
                                <p:cTn id="65" presetID="2" presetClass="entr" presetSubtype="6"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60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1+#ppt_w/2"/>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par>
                                <p:cTn id="73" presetID="2" presetClass="entr" presetSubtype="6" fill="hold" nodeType="withEffect">
                                  <p:stCondLst>
                                    <p:cond delay="10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1+#ppt_w/2"/>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par>
                                <p:cTn id="77" presetID="2" presetClass="entr" presetSubtype="6"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1+#ppt_w/2"/>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par>
                                <p:cTn id="81" presetID="2" presetClass="entr" presetSubtype="6"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1+#ppt_w/2"/>
                                          </p:val>
                                        </p:tav>
                                        <p:tav tm="100000">
                                          <p:val>
                                            <p:strVal val="#ppt_x"/>
                                          </p:val>
                                        </p:tav>
                                      </p:tavLst>
                                    </p:anim>
                                    <p:anim calcmode="lin" valueType="num">
                                      <p:cBhvr additive="base">
                                        <p:cTn id="84" dur="500" fill="hold"/>
                                        <p:tgtEl>
                                          <p:spTgt spid="31"/>
                                        </p:tgtEl>
                                        <p:attrNameLst>
                                          <p:attrName>ppt_y</p:attrName>
                                        </p:attrNameLst>
                                      </p:cBhvr>
                                      <p:tavLst>
                                        <p:tav tm="0">
                                          <p:val>
                                            <p:strVal val="1+#ppt_h/2"/>
                                          </p:val>
                                        </p:tav>
                                        <p:tav tm="100000">
                                          <p:val>
                                            <p:strVal val="#ppt_y"/>
                                          </p:val>
                                        </p:tav>
                                      </p:tavLst>
                                    </p:anim>
                                  </p:childTnLst>
                                </p:cTn>
                              </p:par>
                              <p:par>
                                <p:cTn id="85" presetID="2" presetClass="entr" presetSubtype="6" fill="hold" nodeType="withEffect">
                                  <p:stCondLst>
                                    <p:cond delay="50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1+#ppt_w/2"/>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par>
                                <p:cTn id="89" presetID="2" presetClass="entr" presetSubtype="6" fill="hold" nodeType="withEffect">
                                  <p:stCondLst>
                                    <p:cond delay="600"/>
                                  </p:stCondLst>
                                  <p:childTnLst>
                                    <p:set>
                                      <p:cBhvr>
                                        <p:cTn id="90" dur="1" fill="hold">
                                          <p:stCondLst>
                                            <p:cond delay="0"/>
                                          </p:stCondLst>
                                        </p:cTn>
                                        <p:tgtEl>
                                          <p:spTgt spid="37"/>
                                        </p:tgtEl>
                                        <p:attrNameLst>
                                          <p:attrName>style.visibility</p:attrName>
                                        </p:attrNameLst>
                                      </p:cBhvr>
                                      <p:to>
                                        <p:strVal val="visible"/>
                                      </p:to>
                                    </p:set>
                                    <p:anim calcmode="lin" valueType="num">
                                      <p:cBhvr additive="base">
                                        <p:cTn id="91" dur="500" fill="hold"/>
                                        <p:tgtEl>
                                          <p:spTgt spid="37"/>
                                        </p:tgtEl>
                                        <p:attrNameLst>
                                          <p:attrName>ppt_x</p:attrName>
                                        </p:attrNameLst>
                                      </p:cBhvr>
                                      <p:tavLst>
                                        <p:tav tm="0">
                                          <p:val>
                                            <p:strVal val="1+#ppt_w/2"/>
                                          </p:val>
                                        </p:tav>
                                        <p:tav tm="100000">
                                          <p:val>
                                            <p:strVal val="#ppt_x"/>
                                          </p:val>
                                        </p:tav>
                                      </p:tavLst>
                                    </p:anim>
                                    <p:anim calcmode="lin" valueType="num">
                                      <p:cBhvr additive="base">
                                        <p:cTn id="92" dur="500" fill="hold"/>
                                        <p:tgtEl>
                                          <p:spTgt spid="37"/>
                                        </p:tgtEl>
                                        <p:attrNameLst>
                                          <p:attrName>ppt_y</p:attrName>
                                        </p:attrNameLst>
                                      </p:cBhvr>
                                      <p:tavLst>
                                        <p:tav tm="0">
                                          <p:val>
                                            <p:strVal val="1+#ppt_h/2"/>
                                          </p:val>
                                        </p:tav>
                                        <p:tav tm="100000">
                                          <p:val>
                                            <p:strVal val="#ppt_y"/>
                                          </p:val>
                                        </p:tav>
                                      </p:tavLst>
                                    </p:anim>
                                  </p:childTnLst>
                                </p:cTn>
                              </p:par>
                              <p:par>
                                <p:cTn id="93" presetID="2" presetClass="entr" presetSubtype="6" fill="hold" nodeType="withEffect">
                                  <p:stCondLst>
                                    <p:cond delay="100"/>
                                  </p:stCondLst>
                                  <p:childTnLst>
                                    <p:set>
                                      <p:cBhvr>
                                        <p:cTn id="94" dur="1" fill="hold">
                                          <p:stCondLst>
                                            <p:cond delay="0"/>
                                          </p:stCondLst>
                                        </p:cTn>
                                        <p:tgtEl>
                                          <p:spTgt spid="40"/>
                                        </p:tgtEl>
                                        <p:attrNameLst>
                                          <p:attrName>style.visibility</p:attrName>
                                        </p:attrNameLst>
                                      </p:cBhvr>
                                      <p:to>
                                        <p:strVal val="visible"/>
                                      </p:to>
                                    </p:set>
                                    <p:anim calcmode="lin" valueType="num">
                                      <p:cBhvr additive="base">
                                        <p:cTn id="95" dur="500" fill="hold"/>
                                        <p:tgtEl>
                                          <p:spTgt spid="40"/>
                                        </p:tgtEl>
                                        <p:attrNameLst>
                                          <p:attrName>ppt_x</p:attrName>
                                        </p:attrNameLst>
                                      </p:cBhvr>
                                      <p:tavLst>
                                        <p:tav tm="0">
                                          <p:val>
                                            <p:strVal val="1+#ppt_w/2"/>
                                          </p:val>
                                        </p:tav>
                                        <p:tav tm="100000">
                                          <p:val>
                                            <p:strVal val="#ppt_x"/>
                                          </p:val>
                                        </p:tav>
                                      </p:tavLst>
                                    </p:anim>
                                    <p:anim calcmode="lin" valueType="num">
                                      <p:cBhvr additive="base">
                                        <p:cTn id="96" dur="500" fill="hold"/>
                                        <p:tgtEl>
                                          <p:spTgt spid="40"/>
                                        </p:tgtEl>
                                        <p:attrNameLst>
                                          <p:attrName>ppt_y</p:attrName>
                                        </p:attrNameLst>
                                      </p:cBhvr>
                                      <p:tavLst>
                                        <p:tav tm="0">
                                          <p:val>
                                            <p:strVal val="1+#ppt_h/2"/>
                                          </p:val>
                                        </p:tav>
                                        <p:tav tm="100000">
                                          <p:val>
                                            <p:strVal val="#ppt_y"/>
                                          </p:val>
                                        </p:tav>
                                      </p:tavLst>
                                    </p:anim>
                                  </p:childTnLst>
                                </p:cTn>
                              </p:par>
                              <p:par>
                                <p:cTn id="97" presetID="2" presetClass="entr" presetSubtype="6" fill="hold" nodeType="withEffect">
                                  <p:stCondLst>
                                    <p:cond delay="50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fill="hold"/>
                                        <p:tgtEl>
                                          <p:spTgt spid="43"/>
                                        </p:tgtEl>
                                        <p:attrNameLst>
                                          <p:attrName>ppt_x</p:attrName>
                                        </p:attrNameLst>
                                      </p:cBhvr>
                                      <p:tavLst>
                                        <p:tav tm="0">
                                          <p:val>
                                            <p:strVal val="1+#ppt_w/2"/>
                                          </p:val>
                                        </p:tav>
                                        <p:tav tm="100000">
                                          <p:val>
                                            <p:strVal val="#ppt_x"/>
                                          </p:val>
                                        </p:tav>
                                      </p:tavLst>
                                    </p:anim>
                                    <p:anim calcmode="lin" valueType="num">
                                      <p:cBhvr additive="base">
                                        <p:cTn id="100" dur="500" fill="hold"/>
                                        <p:tgtEl>
                                          <p:spTgt spid="43"/>
                                        </p:tgtEl>
                                        <p:attrNameLst>
                                          <p:attrName>ppt_y</p:attrName>
                                        </p:attrNameLst>
                                      </p:cBhvr>
                                      <p:tavLst>
                                        <p:tav tm="0">
                                          <p:val>
                                            <p:strVal val="1+#ppt_h/2"/>
                                          </p:val>
                                        </p:tav>
                                        <p:tav tm="100000">
                                          <p:val>
                                            <p:strVal val="#ppt_y"/>
                                          </p:val>
                                        </p:tav>
                                      </p:tavLst>
                                    </p:anim>
                                  </p:childTnLst>
                                </p:cTn>
                              </p:par>
                              <p:par>
                                <p:cTn id="101" presetID="2" presetClass="entr" presetSubtype="6" fill="hold"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fill="hold"/>
                                        <p:tgtEl>
                                          <p:spTgt spid="46"/>
                                        </p:tgtEl>
                                        <p:attrNameLst>
                                          <p:attrName>ppt_x</p:attrName>
                                        </p:attrNameLst>
                                      </p:cBhvr>
                                      <p:tavLst>
                                        <p:tav tm="0">
                                          <p:val>
                                            <p:strVal val="1+#ppt_w/2"/>
                                          </p:val>
                                        </p:tav>
                                        <p:tav tm="100000">
                                          <p:val>
                                            <p:strVal val="#ppt_x"/>
                                          </p:val>
                                        </p:tav>
                                      </p:tavLst>
                                    </p:anim>
                                    <p:anim calcmode="lin" valueType="num">
                                      <p:cBhvr additive="base">
                                        <p:cTn id="104" dur="500" fill="hold"/>
                                        <p:tgtEl>
                                          <p:spTgt spid="46"/>
                                        </p:tgtEl>
                                        <p:attrNameLst>
                                          <p:attrName>ppt_y</p:attrName>
                                        </p:attrNameLst>
                                      </p:cBhvr>
                                      <p:tavLst>
                                        <p:tav tm="0">
                                          <p:val>
                                            <p:strVal val="1+#ppt_h/2"/>
                                          </p:val>
                                        </p:tav>
                                        <p:tav tm="100000">
                                          <p:val>
                                            <p:strVal val="#ppt_y"/>
                                          </p:val>
                                        </p:tav>
                                      </p:tavLst>
                                    </p:anim>
                                  </p:childTnLst>
                                </p:cTn>
                              </p:par>
                            </p:childTnLst>
                          </p:cTn>
                        </p:par>
                        <p:par>
                          <p:cTn id="105" fill="hold">
                            <p:stCondLst>
                              <p:cond delay="2020"/>
                            </p:stCondLst>
                            <p:childTnLst>
                              <p:par>
                                <p:cTn id="106" presetID="22" presetClass="entr" presetSubtype="8" fill="hold" grpId="0" nodeType="after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wipe(left)">
                                      <p:cBhvr>
                                        <p:cTn id="10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0" y="2164257"/>
            <a:ext cx="20584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Rectangle 6"/>
          <p:cNvSpPr>
            <a:spLocks noChangeArrowheads="1"/>
          </p:cNvSpPr>
          <p:nvPr/>
        </p:nvSpPr>
        <p:spPr bwMode="auto">
          <a:xfrm>
            <a:off x="8949763" y="2164257"/>
            <a:ext cx="2640965" cy="2524776"/>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Oval 9"/>
          <p:cNvSpPr>
            <a:spLocks noChangeArrowheads="1"/>
          </p:cNvSpPr>
          <p:nvPr/>
        </p:nvSpPr>
        <p:spPr bwMode="auto">
          <a:xfrm>
            <a:off x="621773" y="2950895"/>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Rectangle 11"/>
          <p:cNvSpPr>
            <a:spLocks noChangeArrowheads="1"/>
          </p:cNvSpPr>
          <p:nvPr/>
        </p:nvSpPr>
        <p:spPr bwMode="auto">
          <a:xfrm>
            <a:off x="11662954" y="2164257"/>
            <a:ext cx="5338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TextBox 5"/>
          <p:cNvSpPr txBox="1"/>
          <p:nvPr/>
        </p:nvSpPr>
        <p:spPr>
          <a:xfrm>
            <a:off x="2240333" y="2702530"/>
            <a:ext cx="6234311" cy="1446550"/>
          </a:xfrm>
          <a:prstGeom prst="rect">
            <a:avLst/>
          </a:prstGeom>
          <a:noFill/>
        </p:spPr>
        <p:txBody>
          <a:bodyPr wrap="square" rtlCol="0">
            <a:spAutoFit/>
          </a:bodyPr>
          <a:lstStyle/>
          <a:p>
            <a:r>
              <a:rPr lang="zh-CN" altLang="en-US" sz="8800" b="1" dirty="0" smtClean="0">
                <a:solidFill>
                  <a:schemeClr val="accent1"/>
                </a:solidFill>
                <a:latin typeface="+mj-ea"/>
                <a:ea typeface="+mj-ea"/>
              </a:rPr>
              <a:t>发展计划</a:t>
            </a:r>
            <a:endParaRPr lang="zh-CN" altLang="en-US" sz="8800" b="1" dirty="0">
              <a:solidFill>
                <a:schemeClr val="accent1"/>
              </a:solidFill>
              <a:latin typeface="+mj-ea"/>
              <a:ea typeface="+mj-ea"/>
            </a:endParaRPr>
          </a:p>
        </p:txBody>
      </p:sp>
      <p:sp>
        <p:nvSpPr>
          <p:cNvPr id="7" name="TextBox 6"/>
          <p:cNvSpPr txBox="1"/>
          <p:nvPr/>
        </p:nvSpPr>
        <p:spPr>
          <a:xfrm>
            <a:off x="2281957" y="2198118"/>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4</a:t>
            </a:r>
            <a:endParaRPr lang="zh-CN" altLang="en-US" sz="3600" dirty="0">
              <a:solidFill>
                <a:schemeClr val="accent1"/>
              </a:solidFill>
              <a:latin typeface="+mn-ea"/>
              <a:ea typeface="+mn-ea"/>
            </a:endParaRPr>
          </a:p>
        </p:txBody>
      </p:sp>
      <p:sp>
        <p:nvSpPr>
          <p:cNvPr id="13" name="Freeform 6"/>
          <p:cNvSpPr>
            <a:spLocks noEditPoints="1"/>
          </p:cNvSpPr>
          <p:nvPr/>
        </p:nvSpPr>
        <p:spPr bwMode="auto">
          <a:xfrm>
            <a:off x="796279" y="3086687"/>
            <a:ext cx="751651" cy="836930"/>
          </a:xfrm>
          <a:custGeom>
            <a:avLst/>
            <a:gdLst>
              <a:gd name="T0" fmla="*/ 228 w 757"/>
              <a:gd name="T1" fmla="*/ 123 h 807"/>
              <a:gd name="T2" fmla="*/ 496 w 757"/>
              <a:gd name="T3" fmla="*/ 89 h 807"/>
              <a:gd name="T4" fmla="*/ 400 w 757"/>
              <a:gd name="T5" fmla="*/ 55 h 807"/>
              <a:gd name="T6" fmla="*/ 290 w 757"/>
              <a:gd name="T7" fmla="*/ 55 h 807"/>
              <a:gd name="T8" fmla="*/ 194 w 757"/>
              <a:gd name="T9" fmla="*/ 89 h 807"/>
              <a:gd name="T10" fmla="*/ 624 w 757"/>
              <a:gd name="T11" fmla="*/ 699 h 807"/>
              <a:gd name="T12" fmla="*/ 634 w 757"/>
              <a:gd name="T13" fmla="*/ 675 h 807"/>
              <a:gd name="T14" fmla="*/ 590 w 757"/>
              <a:gd name="T15" fmla="*/ 524 h 807"/>
              <a:gd name="T16" fmla="*/ 562 w 757"/>
              <a:gd name="T17" fmla="*/ 524 h 807"/>
              <a:gd name="T18" fmla="*/ 562 w 757"/>
              <a:gd name="T19" fmla="*/ 640 h 807"/>
              <a:gd name="T20" fmla="*/ 563 w 757"/>
              <a:gd name="T21" fmla="*/ 643 h 807"/>
              <a:gd name="T22" fmla="*/ 564 w 757"/>
              <a:gd name="T23" fmla="*/ 645 h 807"/>
              <a:gd name="T24" fmla="*/ 566 w 757"/>
              <a:gd name="T25" fmla="*/ 648 h 807"/>
              <a:gd name="T26" fmla="*/ 721 w 757"/>
              <a:gd name="T27" fmla="*/ 533 h 807"/>
              <a:gd name="T28" fmla="*/ 576 w 757"/>
              <a:gd name="T29" fmla="*/ 456 h 807"/>
              <a:gd name="T30" fmla="*/ 543 w 757"/>
              <a:gd name="T31" fmla="*/ 804 h 807"/>
              <a:gd name="T32" fmla="*/ 749 w 757"/>
              <a:gd name="T33" fmla="*/ 665 h 807"/>
              <a:gd name="T34" fmla="*/ 722 w 757"/>
              <a:gd name="T35" fmla="*/ 659 h 807"/>
              <a:gd name="T36" fmla="*/ 576 w 757"/>
              <a:gd name="T37" fmla="*/ 780 h 807"/>
              <a:gd name="T38" fmla="*/ 430 w 757"/>
              <a:gd name="T39" fmla="*/ 604 h 807"/>
              <a:gd name="T40" fmla="*/ 604 w 757"/>
              <a:gd name="T41" fmla="*/ 486 h 807"/>
              <a:gd name="T42" fmla="*/ 722 w 757"/>
              <a:gd name="T43" fmla="*/ 659 h 807"/>
              <a:gd name="T44" fmla="*/ 254 w 757"/>
              <a:gd name="T45" fmla="*/ 658 h 807"/>
              <a:gd name="T46" fmla="*/ 433 w 757"/>
              <a:gd name="T47" fmla="*/ 480 h 807"/>
              <a:gd name="T48" fmla="*/ 471 w 757"/>
              <a:gd name="T49" fmla="*/ 452 h 807"/>
              <a:gd name="T50" fmla="*/ 654 w 757"/>
              <a:gd name="T51" fmla="*/ 273 h 807"/>
              <a:gd name="T52" fmla="*/ 662 w 757"/>
              <a:gd name="T53" fmla="*/ 442 h 807"/>
              <a:gd name="T54" fmla="*/ 690 w 757"/>
              <a:gd name="T55" fmla="*/ 452 h 807"/>
              <a:gd name="T56" fmla="*/ 690 w 757"/>
              <a:gd name="T57" fmla="*/ 186 h 807"/>
              <a:gd name="T58" fmla="*/ 36 w 757"/>
              <a:gd name="T59" fmla="*/ 150 h 807"/>
              <a:gd name="T60" fmla="*/ 0 w 757"/>
              <a:gd name="T61" fmla="*/ 281 h 807"/>
              <a:gd name="T62" fmla="*/ 0 w 757"/>
              <a:gd name="T63" fmla="*/ 480 h 807"/>
              <a:gd name="T64" fmla="*/ 0 w 757"/>
              <a:gd name="T65" fmla="*/ 671 h 807"/>
              <a:gd name="T66" fmla="*/ 382 w 757"/>
              <a:gd name="T67" fmla="*/ 707 h 807"/>
              <a:gd name="T68" fmla="*/ 29 w 757"/>
              <a:gd name="T69" fmla="*/ 281 h 807"/>
              <a:gd name="T70" fmla="*/ 36 w 757"/>
              <a:gd name="T71" fmla="*/ 273 h 807"/>
              <a:gd name="T72" fmla="*/ 226 w 757"/>
              <a:gd name="T73" fmla="*/ 452 h 807"/>
              <a:gd name="T74" fmla="*/ 29 w 757"/>
              <a:gd name="T75" fmla="*/ 281 h 807"/>
              <a:gd name="T76" fmla="*/ 226 w 757"/>
              <a:gd name="T77" fmla="*/ 480 h 807"/>
              <a:gd name="T78" fmla="*/ 36 w 757"/>
              <a:gd name="T79" fmla="*/ 658 h 807"/>
              <a:gd name="T80" fmla="*/ 29 w 757"/>
              <a:gd name="T81" fmla="*/ 480 h 807"/>
              <a:gd name="T82" fmla="*/ 254 w 757"/>
              <a:gd name="T83" fmla="*/ 452 h 807"/>
              <a:gd name="T84" fmla="*/ 254 w 757"/>
              <a:gd name="T85" fmla="*/ 273 h 807"/>
              <a:gd name="T86" fmla="*/ 442 w 757"/>
              <a:gd name="T87" fmla="*/ 452 h 807"/>
              <a:gd name="T88" fmla="*/ 457 w 757"/>
              <a:gd name="T89" fmla="*/ 186 h 807"/>
              <a:gd name="T90" fmla="*/ 481 w 757"/>
              <a:gd name="T91" fmla="*/ 210 h 807"/>
              <a:gd name="T92" fmla="*/ 432 w 757"/>
              <a:gd name="T93" fmla="*/ 210 h 807"/>
              <a:gd name="T94" fmla="*/ 240 w 757"/>
              <a:gd name="T95" fmla="*/ 186 h 807"/>
              <a:gd name="T96" fmla="*/ 264 w 757"/>
              <a:gd name="T97" fmla="*/ 210 h 807"/>
              <a:gd name="T98" fmla="*/ 216 w 757"/>
              <a:gd name="T99" fmla="*/ 210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57" h="807">
                <a:moveTo>
                  <a:pt x="194" y="89"/>
                </a:moveTo>
                <a:cubicBezTo>
                  <a:pt x="194" y="108"/>
                  <a:pt x="209" y="123"/>
                  <a:pt x="228" y="123"/>
                </a:cubicBezTo>
                <a:lnTo>
                  <a:pt x="462" y="123"/>
                </a:lnTo>
                <a:cubicBezTo>
                  <a:pt x="481" y="123"/>
                  <a:pt x="496" y="108"/>
                  <a:pt x="496" y="89"/>
                </a:cubicBezTo>
                <a:cubicBezTo>
                  <a:pt x="496" y="71"/>
                  <a:pt x="481" y="55"/>
                  <a:pt x="462" y="55"/>
                </a:cubicBezTo>
                <a:lnTo>
                  <a:pt x="400" y="55"/>
                </a:lnTo>
                <a:cubicBezTo>
                  <a:pt x="400" y="25"/>
                  <a:pt x="376" y="0"/>
                  <a:pt x="345" y="0"/>
                </a:cubicBezTo>
                <a:cubicBezTo>
                  <a:pt x="315" y="0"/>
                  <a:pt x="290" y="25"/>
                  <a:pt x="290" y="55"/>
                </a:cubicBezTo>
                <a:lnTo>
                  <a:pt x="228" y="55"/>
                </a:lnTo>
                <a:cubicBezTo>
                  <a:pt x="209" y="55"/>
                  <a:pt x="194" y="71"/>
                  <a:pt x="194" y="89"/>
                </a:cubicBezTo>
                <a:close/>
                <a:moveTo>
                  <a:pt x="614" y="695"/>
                </a:moveTo>
                <a:cubicBezTo>
                  <a:pt x="616" y="698"/>
                  <a:pt x="620" y="699"/>
                  <a:pt x="624" y="699"/>
                </a:cubicBezTo>
                <a:cubicBezTo>
                  <a:pt x="627" y="699"/>
                  <a:pt x="631" y="698"/>
                  <a:pt x="634" y="695"/>
                </a:cubicBezTo>
                <a:cubicBezTo>
                  <a:pt x="639" y="689"/>
                  <a:pt x="639" y="680"/>
                  <a:pt x="634" y="675"/>
                </a:cubicBezTo>
                <a:lnTo>
                  <a:pt x="590" y="632"/>
                </a:lnTo>
                <a:lnTo>
                  <a:pt x="590" y="524"/>
                </a:lnTo>
                <a:cubicBezTo>
                  <a:pt x="590" y="516"/>
                  <a:pt x="584" y="510"/>
                  <a:pt x="576" y="510"/>
                </a:cubicBezTo>
                <a:cubicBezTo>
                  <a:pt x="568" y="510"/>
                  <a:pt x="562" y="516"/>
                  <a:pt x="562" y="524"/>
                </a:cubicBezTo>
                <a:lnTo>
                  <a:pt x="562" y="637"/>
                </a:lnTo>
                <a:cubicBezTo>
                  <a:pt x="562" y="638"/>
                  <a:pt x="562" y="639"/>
                  <a:pt x="562" y="640"/>
                </a:cubicBezTo>
                <a:cubicBezTo>
                  <a:pt x="562" y="641"/>
                  <a:pt x="562" y="641"/>
                  <a:pt x="563" y="641"/>
                </a:cubicBezTo>
                <a:cubicBezTo>
                  <a:pt x="563" y="642"/>
                  <a:pt x="563" y="642"/>
                  <a:pt x="563" y="643"/>
                </a:cubicBezTo>
                <a:cubicBezTo>
                  <a:pt x="563" y="643"/>
                  <a:pt x="564" y="644"/>
                  <a:pt x="564" y="644"/>
                </a:cubicBezTo>
                <a:cubicBezTo>
                  <a:pt x="564" y="645"/>
                  <a:pt x="564" y="645"/>
                  <a:pt x="564" y="645"/>
                </a:cubicBezTo>
                <a:cubicBezTo>
                  <a:pt x="565" y="646"/>
                  <a:pt x="565" y="647"/>
                  <a:pt x="566" y="647"/>
                </a:cubicBezTo>
                <a:cubicBezTo>
                  <a:pt x="566" y="647"/>
                  <a:pt x="566" y="647"/>
                  <a:pt x="566" y="648"/>
                </a:cubicBezTo>
                <a:lnTo>
                  <a:pt x="614" y="695"/>
                </a:lnTo>
                <a:close/>
                <a:moveTo>
                  <a:pt x="721" y="533"/>
                </a:moveTo>
                <a:cubicBezTo>
                  <a:pt x="695" y="494"/>
                  <a:pt x="655" y="468"/>
                  <a:pt x="609" y="459"/>
                </a:cubicBezTo>
                <a:cubicBezTo>
                  <a:pt x="598" y="457"/>
                  <a:pt x="587" y="456"/>
                  <a:pt x="576" y="456"/>
                </a:cubicBezTo>
                <a:cubicBezTo>
                  <a:pt x="492" y="456"/>
                  <a:pt x="419" y="516"/>
                  <a:pt x="404" y="599"/>
                </a:cubicBezTo>
                <a:cubicBezTo>
                  <a:pt x="385" y="694"/>
                  <a:pt x="448" y="786"/>
                  <a:pt x="543" y="804"/>
                </a:cubicBezTo>
                <a:cubicBezTo>
                  <a:pt x="554" y="806"/>
                  <a:pt x="565" y="807"/>
                  <a:pt x="576" y="807"/>
                </a:cubicBezTo>
                <a:cubicBezTo>
                  <a:pt x="660" y="807"/>
                  <a:pt x="733" y="747"/>
                  <a:pt x="749" y="665"/>
                </a:cubicBezTo>
                <a:cubicBezTo>
                  <a:pt x="757" y="618"/>
                  <a:pt x="748" y="572"/>
                  <a:pt x="721" y="533"/>
                </a:cubicBezTo>
                <a:close/>
                <a:moveTo>
                  <a:pt x="722" y="659"/>
                </a:moveTo>
                <a:lnTo>
                  <a:pt x="722" y="659"/>
                </a:lnTo>
                <a:cubicBezTo>
                  <a:pt x="709" y="729"/>
                  <a:pt x="647" y="780"/>
                  <a:pt x="576" y="780"/>
                </a:cubicBezTo>
                <a:cubicBezTo>
                  <a:pt x="567" y="780"/>
                  <a:pt x="557" y="779"/>
                  <a:pt x="548" y="777"/>
                </a:cubicBezTo>
                <a:cubicBezTo>
                  <a:pt x="468" y="762"/>
                  <a:pt x="415" y="684"/>
                  <a:pt x="430" y="604"/>
                </a:cubicBezTo>
                <a:cubicBezTo>
                  <a:pt x="444" y="534"/>
                  <a:pt x="505" y="483"/>
                  <a:pt x="576" y="483"/>
                </a:cubicBezTo>
                <a:cubicBezTo>
                  <a:pt x="585" y="483"/>
                  <a:pt x="595" y="484"/>
                  <a:pt x="604" y="486"/>
                </a:cubicBezTo>
                <a:cubicBezTo>
                  <a:pt x="643" y="493"/>
                  <a:pt x="677" y="515"/>
                  <a:pt x="699" y="548"/>
                </a:cubicBezTo>
                <a:cubicBezTo>
                  <a:pt x="721" y="581"/>
                  <a:pt x="729" y="620"/>
                  <a:pt x="722" y="659"/>
                </a:cubicBezTo>
                <a:close/>
                <a:moveTo>
                  <a:pt x="369" y="658"/>
                </a:moveTo>
                <a:lnTo>
                  <a:pt x="254" y="658"/>
                </a:lnTo>
                <a:lnTo>
                  <a:pt x="254" y="480"/>
                </a:lnTo>
                <a:lnTo>
                  <a:pt x="433" y="480"/>
                </a:lnTo>
                <a:cubicBezTo>
                  <a:pt x="445" y="469"/>
                  <a:pt x="458" y="460"/>
                  <a:pt x="471" y="452"/>
                </a:cubicBezTo>
                <a:lnTo>
                  <a:pt x="471" y="452"/>
                </a:lnTo>
                <a:lnTo>
                  <a:pt x="471" y="273"/>
                </a:lnTo>
                <a:lnTo>
                  <a:pt x="654" y="273"/>
                </a:lnTo>
                <a:cubicBezTo>
                  <a:pt x="658" y="273"/>
                  <a:pt x="662" y="277"/>
                  <a:pt x="662" y="281"/>
                </a:cubicBezTo>
                <a:lnTo>
                  <a:pt x="662" y="442"/>
                </a:lnTo>
                <a:cubicBezTo>
                  <a:pt x="671" y="446"/>
                  <a:pt x="681" y="451"/>
                  <a:pt x="690" y="457"/>
                </a:cubicBezTo>
                <a:lnTo>
                  <a:pt x="690" y="452"/>
                </a:lnTo>
                <a:lnTo>
                  <a:pt x="690" y="281"/>
                </a:lnTo>
                <a:lnTo>
                  <a:pt x="690" y="186"/>
                </a:lnTo>
                <a:cubicBezTo>
                  <a:pt x="690" y="166"/>
                  <a:pt x="674" y="150"/>
                  <a:pt x="654" y="150"/>
                </a:cubicBezTo>
                <a:lnTo>
                  <a:pt x="36" y="150"/>
                </a:lnTo>
                <a:cubicBezTo>
                  <a:pt x="16" y="150"/>
                  <a:pt x="0" y="166"/>
                  <a:pt x="0" y="186"/>
                </a:cubicBezTo>
                <a:lnTo>
                  <a:pt x="0" y="281"/>
                </a:lnTo>
                <a:lnTo>
                  <a:pt x="0" y="452"/>
                </a:lnTo>
                <a:lnTo>
                  <a:pt x="0" y="480"/>
                </a:lnTo>
                <a:lnTo>
                  <a:pt x="0" y="650"/>
                </a:lnTo>
                <a:lnTo>
                  <a:pt x="0" y="671"/>
                </a:lnTo>
                <a:cubicBezTo>
                  <a:pt x="0" y="691"/>
                  <a:pt x="16" y="707"/>
                  <a:pt x="36" y="707"/>
                </a:cubicBezTo>
                <a:lnTo>
                  <a:pt x="382" y="707"/>
                </a:lnTo>
                <a:cubicBezTo>
                  <a:pt x="376" y="691"/>
                  <a:pt x="371" y="675"/>
                  <a:pt x="369" y="658"/>
                </a:cubicBezTo>
                <a:close/>
                <a:moveTo>
                  <a:pt x="29" y="281"/>
                </a:moveTo>
                <a:lnTo>
                  <a:pt x="29" y="281"/>
                </a:lnTo>
                <a:cubicBezTo>
                  <a:pt x="29" y="277"/>
                  <a:pt x="32" y="273"/>
                  <a:pt x="36" y="273"/>
                </a:cubicBezTo>
                <a:lnTo>
                  <a:pt x="226" y="273"/>
                </a:lnTo>
                <a:lnTo>
                  <a:pt x="226" y="452"/>
                </a:lnTo>
                <a:lnTo>
                  <a:pt x="29" y="452"/>
                </a:lnTo>
                <a:lnTo>
                  <a:pt x="29" y="281"/>
                </a:lnTo>
                <a:close/>
                <a:moveTo>
                  <a:pt x="226" y="480"/>
                </a:moveTo>
                <a:lnTo>
                  <a:pt x="226" y="480"/>
                </a:lnTo>
                <a:lnTo>
                  <a:pt x="226" y="658"/>
                </a:lnTo>
                <a:lnTo>
                  <a:pt x="36" y="658"/>
                </a:lnTo>
                <a:cubicBezTo>
                  <a:pt x="32" y="658"/>
                  <a:pt x="29" y="654"/>
                  <a:pt x="29" y="650"/>
                </a:cubicBezTo>
                <a:lnTo>
                  <a:pt x="29" y="480"/>
                </a:lnTo>
                <a:lnTo>
                  <a:pt x="226" y="480"/>
                </a:lnTo>
                <a:close/>
                <a:moveTo>
                  <a:pt x="254" y="452"/>
                </a:moveTo>
                <a:lnTo>
                  <a:pt x="254" y="452"/>
                </a:lnTo>
                <a:lnTo>
                  <a:pt x="254" y="273"/>
                </a:lnTo>
                <a:lnTo>
                  <a:pt x="442" y="273"/>
                </a:lnTo>
                <a:lnTo>
                  <a:pt x="442" y="452"/>
                </a:lnTo>
                <a:lnTo>
                  <a:pt x="254" y="452"/>
                </a:lnTo>
                <a:close/>
                <a:moveTo>
                  <a:pt x="457" y="186"/>
                </a:moveTo>
                <a:lnTo>
                  <a:pt x="457" y="186"/>
                </a:lnTo>
                <a:cubicBezTo>
                  <a:pt x="470" y="186"/>
                  <a:pt x="481" y="197"/>
                  <a:pt x="481" y="210"/>
                </a:cubicBezTo>
                <a:cubicBezTo>
                  <a:pt x="481" y="223"/>
                  <a:pt x="470" y="234"/>
                  <a:pt x="457" y="234"/>
                </a:cubicBezTo>
                <a:cubicBezTo>
                  <a:pt x="443" y="234"/>
                  <a:pt x="432" y="223"/>
                  <a:pt x="432" y="210"/>
                </a:cubicBezTo>
                <a:cubicBezTo>
                  <a:pt x="432" y="197"/>
                  <a:pt x="443" y="186"/>
                  <a:pt x="457" y="186"/>
                </a:cubicBezTo>
                <a:close/>
                <a:moveTo>
                  <a:pt x="240" y="186"/>
                </a:moveTo>
                <a:lnTo>
                  <a:pt x="240" y="186"/>
                </a:lnTo>
                <a:cubicBezTo>
                  <a:pt x="253" y="186"/>
                  <a:pt x="264" y="197"/>
                  <a:pt x="264" y="210"/>
                </a:cubicBezTo>
                <a:cubicBezTo>
                  <a:pt x="264" y="223"/>
                  <a:pt x="253" y="234"/>
                  <a:pt x="240" y="234"/>
                </a:cubicBezTo>
                <a:cubicBezTo>
                  <a:pt x="226" y="234"/>
                  <a:pt x="216" y="223"/>
                  <a:pt x="216" y="210"/>
                </a:cubicBezTo>
                <a:cubicBezTo>
                  <a:pt x="216" y="197"/>
                  <a:pt x="226" y="186"/>
                  <a:pt x="240" y="18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39"/>
          <p:cNvSpPr>
            <a:spLocks noChangeAspect="1" noChangeArrowheads="1"/>
          </p:cNvSpPr>
          <p:nvPr/>
        </p:nvSpPr>
        <p:spPr bwMode="auto">
          <a:xfrm>
            <a:off x="23230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17"/>
          <p:cNvSpPr txBox="1"/>
          <p:nvPr/>
        </p:nvSpPr>
        <p:spPr>
          <a:xfrm>
            <a:off x="2569990" y="4005064"/>
            <a:ext cx="1828800" cy="400110"/>
          </a:xfrm>
          <a:prstGeom prst="rect">
            <a:avLst/>
          </a:prstGeom>
          <a:noFill/>
        </p:spPr>
        <p:txBody>
          <a:bodyPr wrap="square" rtlCol="0">
            <a:spAutoFit/>
          </a:bodyPr>
          <a:lstStyle/>
          <a:p>
            <a:r>
              <a:rPr lang="zh-CN" altLang="en-US" sz="2000" dirty="0" smtClean="0">
                <a:latin typeface="+mn-ea"/>
                <a:ea typeface="+mn-ea"/>
              </a:rPr>
              <a:t>渠道拓展计划</a:t>
            </a:r>
            <a:endParaRPr lang="zh-CN" altLang="en-US" sz="2000" dirty="0">
              <a:latin typeface="+mn-ea"/>
              <a:ea typeface="+mn-ea"/>
            </a:endParaRPr>
          </a:p>
        </p:txBody>
      </p:sp>
      <p:sp>
        <p:nvSpPr>
          <p:cNvPr id="19" name="Oval 39"/>
          <p:cNvSpPr>
            <a:spLocks noChangeAspect="1" noChangeArrowheads="1"/>
          </p:cNvSpPr>
          <p:nvPr/>
        </p:nvSpPr>
        <p:spPr bwMode="auto">
          <a:xfrm>
            <a:off x="4583892"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0" name="TextBox 19"/>
          <p:cNvSpPr txBox="1"/>
          <p:nvPr/>
        </p:nvSpPr>
        <p:spPr>
          <a:xfrm>
            <a:off x="4830838" y="4005064"/>
            <a:ext cx="1828800" cy="400110"/>
          </a:xfrm>
          <a:prstGeom prst="rect">
            <a:avLst/>
          </a:prstGeom>
          <a:noFill/>
        </p:spPr>
        <p:txBody>
          <a:bodyPr wrap="square" rtlCol="0">
            <a:spAutoFit/>
          </a:bodyPr>
          <a:lstStyle/>
          <a:p>
            <a:r>
              <a:rPr lang="zh-CN" altLang="en-US" sz="2000" dirty="0" smtClean="0">
                <a:latin typeface="+mn-ea"/>
                <a:ea typeface="+mn-ea"/>
              </a:rPr>
              <a:t>激励政策</a:t>
            </a:r>
            <a:endParaRPr lang="zh-CN" altLang="en-US" sz="2000" dirty="0">
              <a:latin typeface="+mn-ea"/>
              <a:ea typeface="+mn-ea"/>
            </a:endParaRPr>
          </a:p>
        </p:txBody>
      </p:sp>
      <p:sp>
        <p:nvSpPr>
          <p:cNvPr id="21" name="Oval 39"/>
          <p:cNvSpPr>
            <a:spLocks noChangeAspect="1" noChangeArrowheads="1"/>
          </p:cNvSpPr>
          <p:nvPr/>
        </p:nvSpPr>
        <p:spPr bwMode="auto">
          <a:xfrm>
            <a:off x="6686391"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2" name="TextBox 21"/>
          <p:cNvSpPr txBox="1"/>
          <p:nvPr/>
        </p:nvSpPr>
        <p:spPr>
          <a:xfrm>
            <a:off x="6933337" y="4005064"/>
            <a:ext cx="1748964" cy="400110"/>
          </a:xfrm>
          <a:prstGeom prst="rect">
            <a:avLst/>
          </a:prstGeom>
          <a:noFill/>
        </p:spPr>
        <p:txBody>
          <a:bodyPr wrap="square" rtlCol="0">
            <a:spAutoFit/>
          </a:bodyPr>
          <a:lstStyle/>
          <a:p>
            <a:r>
              <a:rPr lang="zh-CN" altLang="en-US" sz="2000" dirty="0" smtClean="0">
                <a:latin typeface="+mn-ea"/>
                <a:ea typeface="+mn-ea"/>
              </a:rPr>
              <a:t>营销推广计划</a:t>
            </a:r>
            <a:endParaRPr lang="zh-CN" altLang="en-US" sz="2000" dirty="0">
              <a:latin typeface="+mn-ea"/>
              <a:ea typeface="+mn-ea"/>
            </a:endParaRPr>
          </a:p>
        </p:txBody>
      </p:sp>
      <p:sp>
        <p:nvSpPr>
          <p:cNvPr id="23" name="Oval 39"/>
          <p:cNvSpPr>
            <a:spLocks noChangeAspect="1" noChangeArrowheads="1"/>
          </p:cNvSpPr>
          <p:nvPr/>
        </p:nvSpPr>
        <p:spPr bwMode="auto">
          <a:xfrm>
            <a:off x="23230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4" name="TextBox 23"/>
          <p:cNvSpPr txBox="1"/>
          <p:nvPr/>
        </p:nvSpPr>
        <p:spPr>
          <a:xfrm>
            <a:off x="2569989" y="4420700"/>
            <a:ext cx="1755935" cy="400110"/>
          </a:xfrm>
          <a:prstGeom prst="rect">
            <a:avLst/>
          </a:prstGeom>
          <a:noFill/>
        </p:spPr>
        <p:txBody>
          <a:bodyPr wrap="square" rtlCol="0">
            <a:spAutoFit/>
          </a:bodyPr>
          <a:lstStyle/>
          <a:p>
            <a:r>
              <a:rPr lang="zh-CN" altLang="en-US" sz="2000" dirty="0" smtClean="0">
                <a:latin typeface="+mn-ea"/>
                <a:ea typeface="+mn-ea"/>
              </a:rPr>
              <a:t>五年发展规划</a:t>
            </a:r>
            <a:endParaRPr lang="zh-CN" altLang="en-US" sz="2000" dirty="0">
              <a:latin typeface="+mn-ea"/>
              <a:ea typeface="+mn-ea"/>
            </a:endParaRPr>
          </a:p>
        </p:txBody>
      </p:sp>
    </p:spTree>
    <p:extLst>
      <p:ext uri="{BB962C8B-B14F-4D97-AF65-F5344CB8AC3E}">
        <p14:creationId xmlns:p14="http://schemas.microsoft.com/office/powerpoint/2010/main" val="3628815090"/>
      </p:ext>
    </p:extLst>
  </p:cSld>
  <p:clrMapOvr>
    <a:masterClrMapping/>
  </p:clrMapOvr>
  <p:transition spd="slow" advTm="818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 calcmode="lin" valueType="num">
                                      <p:cBhvr>
                                        <p:cTn id="19" dur="500" fill="hold"/>
                                        <p:tgtEl>
                                          <p:spTgt spid="13"/>
                                        </p:tgtEl>
                                        <p:attrNameLst>
                                          <p:attrName>style.rotation</p:attrName>
                                        </p:attrNameLst>
                                      </p:cBhvr>
                                      <p:tavLst>
                                        <p:tav tm="0">
                                          <p:val>
                                            <p:fltVal val="90"/>
                                          </p:val>
                                        </p:tav>
                                        <p:tav tm="100000">
                                          <p:val>
                                            <p:fltVal val="0"/>
                                          </p:val>
                                        </p:tav>
                                      </p:tavLst>
                                    </p:anim>
                                    <p:animEffect transition="in" filter="fade">
                                      <p:cBhvr>
                                        <p:cTn id="20" dur="500"/>
                                        <p:tgtEl>
                                          <p:spTgt spid="13"/>
                                        </p:tgtEl>
                                      </p:cBhvr>
                                    </p:animEffect>
                                  </p:childTnLst>
                                </p:cTn>
                              </p:par>
                              <p:par>
                                <p:cTn id="21" presetID="8" presetClass="emph" presetSubtype="0" fill="hold" grpId="1" nodeType="withEffect">
                                  <p:stCondLst>
                                    <p:cond delay="0"/>
                                  </p:stCondLst>
                                  <p:childTnLst>
                                    <p:animRot by="21600000">
                                      <p:cBhvr>
                                        <p:cTn id="22" dur="500" fill="hold"/>
                                        <p:tgtEl>
                                          <p:spTgt spid="13"/>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400" fill="hold"/>
                                        <p:tgtEl>
                                          <p:spTgt spid="7"/>
                                        </p:tgtEl>
                                        <p:attrNameLst>
                                          <p:attrName>ppt_w</p:attrName>
                                        </p:attrNameLst>
                                      </p:cBhvr>
                                      <p:tavLst>
                                        <p:tav tm="0">
                                          <p:val>
                                            <p:fltVal val="0"/>
                                          </p:val>
                                        </p:tav>
                                        <p:tav tm="100000">
                                          <p:val>
                                            <p:strVal val="#ppt_w"/>
                                          </p:val>
                                        </p:tav>
                                      </p:tavLst>
                                    </p:anim>
                                    <p:anim calcmode="lin" valueType="num">
                                      <p:cBhvr>
                                        <p:cTn id="27" dur="400" fill="hold"/>
                                        <p:tgtEl>
                                          <p:spTgt spid="7"/>
                                        </p:tgtEl>
                                        <p:attrNameLst>
                                          <p:attrName>ppt_h</p:attrName>
                                        </p:attrNameLst>
                                      </p:cBhvr>
                                      <p:tavLst>
                                        <p:tav tm="0">
                                          <p:val>
                                            <p:fltVal val="0"/>
                                          </p:val>
                                        </p:tav>
                                        <p:tav tm="100000">
                                          <p:val>
                                            <p:strVal val="#ppt_h"/>
                                          </p:val>
                                        </p:tav>
                                      </p:tavLst>
                                    </p:anim>
                                    <p:anim calcmode="lin" valueType="num">
                                      <p:cBhvr>
                                        <p:cTn id="28" dur="400" fill="hold"/>
                                        <p:tgtEl>
                                          <p:spTgt spid="7"/>
                                        </p:tgtEl>
                                        <p:attrNameLst>
                                          <p:attrName>style.rotation</p:attrName>
                                        </p:attrNameLst>
                                      </p:cBhvr>
                                      <p:tavLst>
                                        <p:tav tm="0">
                                          <p:val>
                                            <p:fltVal val="90"/>
                                          </p:val>
                                        </p:tav>
                                        <p:tav tm="100000">
                                          <p:val>
                                            <p:fltVal val="0"/>
                                          </p:val>
                                        </p:tav>
                                      </p:tavLst>
                                    </p:anim>
                                    <p:animEffect transition="in" filter="fade">
                                      <p:cBhvr>
                                        <p:cTn id="29" dur="400"/>
                                        <p:tgtEl>
                                          <p:spTgt spid="7"/>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by="(-#ppt_w*2)" calcmode="lin" valueType="num">
                                      <p:cBhvr rctx="PPT">
                                        <p:cTn id="33" dur="250" autoRev="1" fill="hold">
                                          <p:stCondLst>
                                            <p:cond delay="0"/>
                                          </p:stCondLst>
                                        </p:cTn>
                                        <p:tgtEl>
                                          <p:spTgt spid="6"/>
                                        </p:tgtEl>
                                        <p:attrNameLst>
                                          <p:attrName>ppt_w</p:attrName>
                                        </p:attrNameLst>
                                      </p:cBhvr>
                                    </p:anim>
                                    <p:anim by="(#ppt_w*0.50)" calcmode="lin" valueType="num">
                                      <p:cBhvr>
                                        <p:cTn id="34" dur="250" decel="50000" autoRev="1" fill="hold">
                                          <p:stCondLst>
                                            <p:cond delay="0"/>
                                          </p:stCondLst>
                                        </p:cTn>
                                        <p:tgtEl>
                                          <p:spTgt spid="6"/>
                                        </p:tgtEl>
                                        <p:attrNameLst>
                                          <p:attrName>ppt_x</p:attrName>
                                        </p:attrNameLst>
                                      </p:cBhvr>
                                    </p:anim>
                                    <p:anim from="(-#ppt_h/2)" to="(#ppt_y)" calcmode="lin" valueType="num">
                                      <p:cBhvr>
                                        <p:cTn id="35" dur="500" fill="hold">
                                          <p:stCondLst>
                                            <p:cond delay="0"/>
                                          </p:stCondLst>
                                        </p:cTn>
                                        <p:tgtEl>
                                          <p:spTgt spid="6"/>
                                        </p:tgtEl>
                                        <p:attrNameLst>
                                          <p:attrName>ppt_y</p:attrName>
                                        </p:attrNameLst>
                                      </p:cBhvr>
                                    </p:anim>
                                    <p:animRot by="21600000">
                                      <p:cBhvr>
                                        <p:cTn id="36" dur="500" fill="hold">
                                          <p:stCondLst>
                                            <p:cond delay="0"/>
                                          </p:stCondLst>
                                        </p:cTn>
                                        <p:tgtEl>
                                          <p:spTgt spid="6"/>
                                        </p:tgtEl>
                                        <p:attrNameLst>
                                          <p:attrName>r</p:attrName>
                                        </p:attrNameLst>
                                      </p:cBhvr>
                                    </p:animRot>
                                  </p:childTnLst>
                                </p:cTn>
                              </p:par>
                            </p:childTnLst>
                          </p:cTn>
                        </p:par>
                        <p:par>
                          <p:cTn id="37" fill="hold">
                            <p:stCondLst>
                              <p:cond delay="2550"/>
                            </p:stCondLst>
                            <p:childTnLst>
                              <p:par>
                                <p:cTn id="38" presetID="2" presetClass="entr" presetSubtype="2"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400" fill="hold"/>
                                        <p:tgtEl>
                                          <p:spTgt spid="3"/>
                                        </p:tgtEl>
                                        <p:attrNameLst>
                                          <p:attrName>ppt_x</p:attrName>
                                        </p:attrNameLst>
                                      </p:cBhvr>
                                      <p:tavLst>
                                        <p:tav tm="0">
                                          <p:val>
                                            <p:strVal val="1+#ppt_w/2"/>
                                          </p:val>
                                        </p:tav>
                                        <p:tav tm="100000">
                                          <p:val>
                                            <p:strVal val="#ppt_x"/>
                                          </p:val>
                                        </p:tav>
                                      </p:tavLst>
                                    </p:anim>
                                    <p:anim calcmode="lin" valueType="num">
                                      <p:cBhvr additive="base">
                                        <p:cTn id="41" dur="4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295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300"/>
                                        <p:tgtEl>
                                          <p:spTgt spid="5"/>
                                        </p:tgtEl>
                                      </p:cBhvr>
                                    </p:animEffect>
                                  </p:childTnLst>
                                </p:cTn>
                              </p:par>
                            </p:childTnLst>
                          </p:cTn>
                        </p:par>
                        <p:par>
                          <p:cTn id="46" fill="hold">
                            <p:stCondLst>
                              <p:cond delay="325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par>
                          <p:cTn id="52" fill="hold">
                            <p:stCondLst>
                              <p:cond delay="3750"/>
                            </p:stCondLst>
                            <p:childTnLst>
                              <p:par>
                                <p:cTn id="53" presetID="2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425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75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par>
                          <p:cTn id="66" fill="hold">
                            <p:stCondLst>
                              <p:cond delay="5250"/>
                            </p:stCondLst>
                            <p:childTnLst>
                              <p:par>
                                <p:cTn id="67" presetID="53" presetClass="entr" presetSubtype="16"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p:cTn id="69" dur="500" fill="hold"/>
                                        <p:tgtEl>
                                          <p:spTgt spid="21"/>
                                        </p:tgtEl>
                                        <p:attrNameLst>
                                          <p:attrName>ppt_w</p:attrName>
                                        </p:attrNameLst>
                                      </p:cBhvr>
                                      <p:tavLst>
                                        <p:tav tm="0">
                                          <p:val>
                                            <p:fltVal val="0"/>
                                          </p:val>
                                        </p:tav>
                                        <p:tav tm="100000">
                                          <p:val>
                                            <p:strVal val="#ppt_w"/>
                                          </p:val>
                                        </p:tav>
                                      </p:tavLst>
                                    </p:anim>
                                    <p:anim calcmode="lin" valueType="num">
                                      <p:cBhvr>
                                        <p:cTn id="70" dur="500" fill="hold"/>
                                        <p:tgtEl>
                                          <p:spTgt spid="21"/>
                                        </p:tgtEl>
                                        <p:attrNameLst>
                                          <p:attrName>ppt_h</p:attrName>
                                        </p:attrNameLst>
                                      </p:cBhvr>
                                      <p:tavLst>
                                        <p:tav tm="0">
                                          <p:val>
                                            <p:fltVal val="0"/>
                                          </p:val>
                                        </p:tav>
                                        <p:tav tm="100000">
                                          <p:val>
                                            <p:strVal val="#ppt_h"/>
                                          </p:val>
                                        </p:tav>
                                      </p:tavLst>
                                    </p:anim>
                                    <p:animEffect transition="in" filter="fade">
                                      <p:cBhvr>
                                        <p:cTn id="71" dur="500"/>
                                        <p:tgtEl>
                                          <p:spTgt spid="21"/>
                                        </p:tgtEl>
                                      </p:cBhvr>
                                    </p:animEffect>
                                  </p:childTnLst>
                                </p:cTn>
                              </p:par>
                            </p:childTnLst>
                          </p:cTn>
                        </p:par>
                        <p:par>
                          <p:cTn id="72" fill="hold">
                            <p:stCondLst>
                              <p:cond delay="5750"/>
                            </p:stCondLst>
                            <p:childTnLst>
                              <p:par>
                                <p:cTn id="73" presetID="22" presetClass="entr" presetSubtype="8"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childTnLst>
                          </p:cTn>
                        </p:par>
                        <p:par>
                          <p:cTn id="76" fill="hold">
                            <p:stCondLst>
                              <p:cond delay="6250"/>
                            </p:stCondLst>
                            <p:childTnLst>
                              <p:par>
                                <p:cTn id="77" presetID="53" presetClass="entr" presetSubtype="16"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ppt_w</p:attrName>
                                        </p:attrNameLst>
                                      </p:cBhvr>
                                      <p:tavLst>
                                        <p:tav tm="0">
                                          <p:val>
                                            <p:fltVal val="0"/>
                                          </p:val>
                                        </p:tav>
                                        <p:tav tm="100000">
                                          <p:val>
                                            <p:strVal val="#ppt_w"/>
                                          </p:val>
                                        </p:tav>
                                      </p:tavLst>
                                    </p:anim>
                                    <p:anim calcmode="lin" valueType="num">
                                      <p:cBhvr>
                                        <p:cTn id="80" dur="500" fill="hold"/>
                                        <p:tgtEl>
                                          <p:spTgt spid="23"/>
                                        </p:tgtEl>
                                        <p:attrNameLst>
                                          <p:attrName>ppt_h</p:attrName>
                                        </p:attrNameLst>
                                      </p:cBhvr>
                                      <p:tavLst>
                                        <p:tav tm="0">
                                          <p:val>
                                            <p:fltVal val="0"/>
                                          </p:val>
                                        </p:tav>
                                        <p:tav tm="100000">
                                          <p:val>
                                            <p:strVal val="#ppt_h"/>
                                          </p:val>
                                        </p:tav>
                                      </p:tavLst>
                                    </p:anim>
                                    <p:animEffect transition="in" filter="fade">
                                      <p:cBhvr>
                                        <p:cTn id="81" dur="500"/>
                                        <p:tgtEl>
                                          <p:spTgt spid="23"/>
                                        </p:tgtEl>
                                      </p:cBhvr>
                                    </p:animEffect>
                                  </p:childTnLst>
                                </p:cTn>
                              </p:par>
                            </p:childTnLst>
                          </p:cTn>
                        </p:par>
                        <p:par>
                          <p:cTn id="82" fill="hold">
                            <p:stCondLst>
                              <p:cond delay="675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13" grpId="0" animBg="1"/>
      <p:bldP spid="13" grpId="1" animBg="1"/>
      <p:bldP spid="17" grpId="0" animBg="1"/>
      <p:bldP spid="18" grpId="0"/>
      <p:bldP spid="19" grpId="0" animBg="1"/>
      <p:bldP spid="20" grpId="0"/>
      <p:bldP spid="21" grpId="0" animBg="1"/>
      <p:bldP spid="22" grpId="0"/>
      <p:bldP spid="23" grpId="0" animBg="1"/>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渠道拓展计划</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Oval 5"/>
          <p:cNvSpPr>
            <a:spLocks noChangeArrowheads="1"/>
          </p:cNvSpPr>
          <p:nvPr/>
        </p:nvSpPr>
        <p:spPr bwMode="auto">
          <a:xfrm>
            <a:off x="3775975" y="1325563"/>
            <a:ext cx="1247775" cy="1252537"/>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9" name="Oval 6"/>
          <p:cNvSpPr>
            <a:spLocks noChangeArrowheads="1"/>
          </p:cNvSpPr>
          <p:nvPr/>
        </p:nvSpPr>
        <p:spPr bwMode="auto">
          <a:xfrm>
            <a:off x="3775975" y="3178175"/>
            <a:ext cx="1247775" cy="1250950"/>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0" name="Oval 7"/>
          <p:cNvSpPr>
            <a:spLocks noChangeArrowheads="1"/>
          </p:cNvSpPr>
          <p:nvPr/>
        </p:nvSpPr>
        <p:spPr bwMode="auto">
          <a:xfrm>
            <a:off x="3775975" y="5068888"/>
            <a:ext cx="1247775" cy="1252537"/>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1" name="Oval 8"/>
          <p:cNvSpPr>
            <a:spLocks noChangeArrowheads="1"/>
          </p:cNvSpPr>
          <p:nvPr/>
        </p:nvSpPr>
        <p:spPr bwMode="auto">
          <a:xfrm>
            <a:off x="581925" y="2644775"/>
            <a:ext cx="2490788" cy="2501900"/>
          </a:xfrm>
          <a:prstGeom prst="ellipse">
            <a:avLst/>
          </a:pr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Oval 9"/>
          <p:cNvSpPr>
            <a:spLocks noChangeArrowheads="1"/>
          </p:cNvSpPr>
          <p:nvPr/>
        </p:nvSpPr>
        <p:spPr bwMode="auto">
          <a:xfrm>
            <a:off x="729563" y="2790825"/>
            <a:ext cx="2197100" cy="2208212"/>
          </a:xfrm>
          <a:prstGeom prst="ellipse">
            <a:avLst/>
          </a:prstGeom>
          <a:blipFill>
            <a:blip r:embed="rId3"/>
            <a:stretch>
              <a:fillRect/>
            </a:stretch>
          </a:blipFill>
          <a:ln w="10" cap="flat">
            <a:solidFill>
              <a:srgbClr val="C1C0C3"/>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7674875" y="1382713"/>
            <a:ext cx="4070350" cy="5043487"/>
          </a:xfrm>
          <a:custGeom>
            <a:avLst/>
            <a:gdLst>
              <a:gd name="T0" fmla="*/ 185 w 5228"/>
              <a:gd name="T1" fmla="*/ 0 h 6450"/>
              <a:gd name="T2" fmla="*/ 5044 w 5228"/>
              <a:gd name="T3" fmla="*/ 0 h 6450"/>
              <a:gd name="T4" fmla="*/ 5228 w 5228"/>
              <a:gd name="T5" fmla="*/ 184 h 6450"/>
              <a:gd name="T6" fmla="*/ 5228 w 5228"/>
              <a:gd name="T7" fmla="*/ 6266 h 6450"/>
              <a:gd name="T8" fmla="*/ 5044 w 5228"/>
              <a:gd name="T9" fmla="*/ 6450 h 6450"/>
              <a:gd name="T10" fmla="*/ 185 w 5228"/>
              <a:gd name="T11" fmla="*/ 6450 h 6450"/>
              <a:gd name="T12" fmla="*/ 0 w 5228"/>
              <a:gd name="T13" fmla="*/ 6266 h 6450"/>
              <a:gd name="T14" fmla="*/ 0 w 5228"/>
              <a:gd name="T15" fmla="*/ 184 h 6450"/>
              <a:gd name="T16" fmla="*/ 185 w 5228"/>
              <a:gd name="T17" fmla="*/ 0 h 6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accent2">
              <a:lumMod val="95000"/>
            </a:schemeClr>
          </a:solidFill>
          <a:ln w="10" cap="flat">
            <a:solidFill>
              <a:schemeClr val="accent1">
                <a:lumMod val="40000"/>
                <a:lumOff val="6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4" name="Freeform 11"/>
          <p:cNvSpPr>
            <a:spLocks/>
          </p:cNvSpPr>
          <p:nvPr/>
        </p:nvSpPr>
        <p:spPr bwMode="auto">
          <a:xfrm>
            <a:off x="7560575" y="1704390"/>
            <a:ext cx="107950" cy="630237"/>
          </a:xfrm>
          <a:custGeom>
            <a:avLst/>
            <a:gdLst>
              <a:gd name="T0" fmla="*/ 139 w 139"/>
              <a:gd name="T1" fmla="*/ 0 h 806"/>
              <a:gd name="T2" fmla="*/ 0 w 139"/>
              <a:gd name="T3" fmla="*/ 110 h 806"/>
              <a:gd name="T4" fmla="*/ 0 w 139"/>
              <a:gd name="T5" fmla="*/ 806 h 806"/>
              <a:gd name="T6" fmla="*/ 139 w 139"/>
              <a:gd name="T7" fmla="*/ 696 h 806"/>
              <a:gd name="T8" fmla="*/ 139 w 139"/>
              <a:gd name="T9" fmla="*/ 0 h 806"/>
            </a:gdLst>
            <a:ahLst/>
            <a:cxnLst>
              <a:cxn ang="0">
                <a:pos x="T0" y="T1"/>
              </a:cxn>
              <a:cxn ang="0">
                <a:pos x="T2" y="T3"/>
              </a:cxn>
              <a:cxn ang="0">
                <a:pos x="T4" y="T5"/>
              </a:cxn>
              <a:cxn ang="0">
                <a:pos x="T6" y="T7"/>
              </a:cxn>
              <a:cxn ang="0">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5" name="Freeform 12"/>
          <p:cNvSpPr>
            <a:spLocks/>
          </p:cNvSpPr>
          <p:nvPr/>
        </p:nvSpPr>
        <p:spPr bwMode="auto">
          <a:xfrm>
            <a:off x="7560575" y="1790115"/>
            <a:ext cx="2794000" cy="544512"/>
          </a:xfrm>
          <a:custGeom>
            <a:avLst/>
            <a:gdLst>
              <a:gd name="T0" fmla="*/ 3591 w 3591"/>
              <a:gd name="T1" fmla="*/ 0 h 696"/>
              <a:gd name="T2" fmla="*/ 0 w 3591"/>
              <a:gd name="T3" fmla="*/ 0 h 696"/>
              <a:gd name="T4" fmla="*/ 0 w 3591"/>
              <a:gd name="T5" fmla="*/ 696 h 696"/>
              <a:gd name="T6" fmla="*/ 3591 w 3591"/>
              <a:gd name="T7" fmla="*/ 696 h 696"/>
              <a:gd name="T8" fmla="*/ 3383 w 3591"/>
              <a:gd name="T9" fmla="*/ 353 h 696"/>
              <a:gd name="T10" fmla="*/ 3591 w 3591"/>
              <a:gd name="T11" fmla="*/ 0 h 696"/>
            </a:gdLst>
            <a:ahLst/>
            <a:cxnLst>
              <a:cxn ang="0">
                <a:pos x="T0" y="T1"/>
              </a:cxn>
              <a:cxn ang="0">
                <a:pos x="T2" y="T3"/>
              </a:cxn>
              <a:cxn ang="0">
                <a:pos x="T4" y="T5"/>
              </a:cxn>
              <a:cxn ang="0">
                <a:pos x="T6" y="T7"/>
              </a:cxn>
              <a:cxn ang="0">
                <a:pos x="T8" y="T9"/>
              </a:cxn>
              <a:cxn ang="0">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cxnSp>
        <p:nvCxnSpPr>
          <p:cNvPr id="16" name="直接连接符 15"/>
          <p:cNvCxnSpPr/>
          <p:nvPr/>
        </p:nvCxnSpPr>
        <p:spPr bwMode="auto">
          <a:xfrm>
            <a:off x="3138985" y="3856672"/>
            <a:ext cx="615238" cy="0"/>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flipV="1">
            <a:off x="2811439" y="2356743"/>
            <a:ext cx="888193" cy="604821"/>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连接符 17"/>
          <p:cNvCxnSpPr/>
          <p:nvPr/>
        </p:nvCxnSpPr>
        <p:spPr bwMode="auto">
          <a:xfrm>
            <a:off x="2661313" y="4940490"/>
            <a:ext cx="1038319" cy="634253"/>
          </a:xfrm>
          <a:prstGeom prst="line">
            <a:avLst/>
          </a:prstGeom>
          <a:solidFill>
            <a:schemeClr val="accent1"/>
          </a:solidFill>
          <a:ln w="9525" cap="flat" cmpd="sng" algn="ctr">
            <a:solidFill>
              <a:schemeClr val="accent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3904605" y="2112035"/>
            <a:ext cx="1005403" cy="338554"/>
          </a:xfrm>
          <a:prstGeom prst="rect">
            <a:avLst/>
          </a:prstGeom>
          <a:noFill/>
        </p:spPr>
        <p:txBody>
          <a:bodyPr wrap="none" rtlCol="0">
            <a:spAutoFit/>
          </a:bodyPr>
          <a:lstStyle/>
          <a:p>
            <a:r>
              <a:rPr lang="zh-CN" altLang="en-US" sz="1600" dirty="0" smtClean="0">
                <a:solidFill>
                  <a:schemeClr val="accent2"/>
                </a:solidFill>
                <a:latin typeface="+mn-ea"/>
                <a:ea typeface="+mn-ea"/>
              </a:rPr>
              <a:t>个加盟店</a:t>
            </a:r>
            <a:endParaRPr lang="zh-CN" altLang="en-US" sz="1600" dirty="0">
              <a:solidFill>
                <a:schemeClr val="accent2"/>
              </a:solidFill>
              <a:latin typeface="+mn-ea"/>
              <a:ea typeface="+mn-ea"/>
            </a:endParaRPr>
          </a:p>
        </p:txBody>
      </p:sp>
      <p:sp>
        <p:nvSpPr>
          <p:cNvPr id="23" name="TextBox 22"/>
          <p:cNvSpPr txBox="1"/>
          <p:nvPr/>
        </p:nvSpPr>
        <p:spPr>
          <a:xfrm>
            <a:off x="3866133" y="3983517"/>
            <a:ext cx="1082348" cy="307777"/>
          </a:xfrm>
          <a:prstGeom prst="rect">
            <a:avLst/>
          </a:prstGeom>
          <a:noFill/>
        </p:spPr>
        <p:txBody>
          <a:bodyPr wrap="none" rtlCol="0">
            <a:spAutoFit/>
          </a:bodyPr>
          <a:lstStyle/>
          <a:p>
            <a:r>
              <a:rPr lang="zh-CN" altLang="en-US" sz="1400" dirty="0" smtClean="0">
                <a:solidFill>
                  <a:schemeClr val="accent2"/>
                </a:solidFill>
                <a:latin typeface="+mn-ea"/>
                <a:ea typeface="+mn-ea"/>
              </a:rPr>
              <a:t>个配送中心</a:t>
            </a:r>
            <a:endParaRPr lang="zh-CN" altLang="en-US" sz="1400" dirty="0">
              <a:solidFill>
                <a:schemeClr val="accent2"/>
              </a:solidFill>
              <a:latin typeface="+mn-ea"/>
              <a:ea typeface="+mn-ea"/>
            </a:endParaRPr>
          </a:p>
        </p:txBody>
      </p:sp>
      <p:sp>
        <p:nvSpPr>
          <p:cNvPr id="24" name="TextBox 23"/>
          <p:cNvSpPr txBox="1"/>
          <p:nvPr/>
        </p:nvSpPr>
        <p:spPr>
          <a:xfrm>
            <a:off x="3955901" y="5870647"/>
            <a:ext cx="902811" cy="307777"/>
          </a:xfrm>
          <a:prstGeom prst="rect">
            <a:avLst/>
          </a:prstGeom>
          <a:noFill/>
        </p:spPr>
        <p:txBody>
          <a:bodyPr wrap="none" rtlCol="0">
            <a:spAutoFit/>
          </a:bodyPr>
          <a:lstStyle/>
          <a:p>
            <a:r>
              <a:rPr lang="zh-CN" altLang="en-US" sz="1400" dirty="0" smtClean="0">
                <a:solidFill>
                  <a:schemeClr val="accent2"/>
                </a:solidFill>
                <a:latin typeface="+mn-ea"/>
                <a:ea typeface="+mn-ea"/>
              </a:rPr>
              <a:t>个办事处</a:t>
            </a:r>
            <a:endParaRPr lang="zh-CN" altLang="en-US" sz="1400" dirty="0">
              <a:solidFill>
                <a:schemeClr val="accent2"/>
              </a:solidFill>
              <a:latin typeface="+mn-ea"/>
              <a:ea typeface="+mn-ea"/>
            </a:endParaRPr>
          </a:p>
        </p:txBody>
      </p:sp>
      <p:sp>
        <p:nvSpPr>
          <p:cNvPr id="25" name="TextBox 24"/>
          <p:cNvSpPr txBox="1"/>
          <p:nvPr/>
        </p:nvSpPr>
        <p:spPr>
          <a:xfrm>
            <a:off x="5090269" y="1490166"/>
            <a:ext cx="2232248" cy="923330"/>
          </a:xfrm>
          <a:prstGeom prst="rect">
            <a:avLst/>
          </a:prstGeom>
          <a:noFill/>
        </p:spPr>
        <p:txBody>
          <a:bodyPr wrap="square" rtlCol="0">
            <a:spAutoFit/>
          </a:bodyPr>
          <a:lstStyle/>
          <a:p>
            <a:pPr algn="just"/>
            <a:r>
              <a:rPr lang="zh-CN" altLang="en-US" dirty="0" smtClean="0">
                <a:solidFill>
                  <a:schemeClr val="accent1"/>
                </a:solidFill>
                <a:latin typeface="微软雅黑" pitchFamily="34" charset="-122"/>
                <a:ea typeface="微软雅黑" pitchFamily="34" charset="-122"/>
              </a:rPr>
              <a:t>全国发展</a:t>
            </a:r>
            <a:r>
              <a:rPr lang="en-US" altLang="zh-CN" dirty="0" smtClean="0">
                <a:solidFill>
                  <a:schemeClr val="accent1"/>
                </a:solidFill>
                <a:latin typeface="微软雅黑" pitchFamily="34" charset="-122"/>
                <a:ea typeface="微软雅黑" pitchFamily="34" charset="-122"/>
              </a:rPr>
              <a:t>500</a:t>
            </a:r>
            <a:r>
              <a:rPr lang="zh-CN" altLang="en-US" dirty="0" smtClean="0">
                <a:solidFill>
                  <a:schemeClr val="accent1"/>
                </a:solidFill>
                <a:latin typeface="微软雅黑" pitchFamily="34" charset="-122"/>
                <a:ea typeface="微软雅黑" pitchFamily="34" charset="-122"/>
              </a:rPr>
              <a:t>个标准加盟店，覆盖全国三线以上城市</a:t>
            </a:r>
            <a:endParaRPr lang="zh-CN" altLang="en-US" dirty="0">
              <a:solidFill>
                <a:schemeClr val="accent1"/>
              </a:solidFill>
              <a:latin typeface="微软雅黑" pitchFamily="34" charset="-122"/>
              <a:ea typeface="微软雅黑" pitchFamily="34" charset="-122"/>
            </a:endParaRPr>
          </a:p>
        </p:txBody>
      </p:sp>
      <p:sp>
        <p:nvSpPr>
          <p:cNvPr id="26" name="TextBox 25"/>
          <p:cNvSpPr txBox="1"/>
          <p:nvPr/>
        </p:nvSpPr>
        <p:spPr>
          <a:xfrm>
            <a:off x="5090269" y="3256507"/>
            <a:ext cx="2232248" cy="1200329"/>
          </a:xfrm>
          <a:prstGeom prst="rect">
            <a:avLst/>
          </a:prstGeom>
          <a:noFill/>
        </p:spPr>
        <p:txBody>
          <a:bodyPr wrap="square" rtlCol="0">
            <a:spAutoFit/>
          </a:bodyPr>
          <a:lstStyle>
            <a:defPPr>
              <a:defRPr lang="zh-CN"/>
            </a:defPPr>
            <a:lvl1pPr algn="just">
              <a:defRPr>
                <a:solidFill>
                  <a:schemeClr val="accent1"/>
                </a:solidFill>
                <a:latin typeface="微软雅黑" pitchFamily="34" charset="-122"/>
                <a:ea typeface="微软雅黑" pitchFamily="34" charset="-122"/>
              </a:defRPr>
            </a:lvl1pPr>
          </a:lstStyle>
          <a:p>
            <a:r>
              <a:rPr lang="zh-CN" altLang="en-US" dirty="0" smtClean="0"/>
              <a:t>全国新建</a:t>
            </a:r>
            <a:r>
              <a:rPr lang="en-US" altLang="zh-CN" dirty="0" smtClean="0"/>
              <a:t>40</a:t>
            </a:r>
            <a:r>
              <a:rPr lang="zh-CN" altLang="en-US" dirty="0" smtClean="0"/>
              <a:t>个配送中心，实现发达省份每省两个，偏远省份每省一个。</a:t>
            </a:r>
            <a:endParaRPr lang="zh-CN" altLang="en-US" dirty="0"/>
          </a:p>
        </p:txBody>
      </p:sp>
      <p:sp>
        <p:nvSpPr>
          <p:cNvPr id="27" name="TextBox 26"/>
          <p:cNvSpPr txBox="1"/>
          <p:nvPr/>
        </p:nvSpPr>
        <p:spPr>
          <a:xfrm>
            <a:off x="5090269" y="5264724"/>
            <a:ext cx="2232248" cy="923330"/>
          </a:xfrm>
          <a:prstGeom prst="rect">
            <a:avLst/>
          </a:prstGeom>
          <a:noFill/>
        </p:spPr>
        <p:txBody>
          <a:bodyPr wrap="square" rtlCol="0">
            <a:spAutoFit/>
          </a:bodyPr>
          <a:lstStyle>
            <a:defPPr>
              <a:defRPr lang="zh-CN"/>
            </a:defPPr>
            <a:lvl1pPr algn="just">
              <a:defRPr>
                <a:solidFill>
                  <a:schemeClr val="accent1"/>
                </a:solidFill>
                <a:latin typeface="微软雅黑" pitchFamily="34" charset="-122"/>
                <a:ea typeface="微软雅黑" pitchFamily="34" charset="-122"/>
              </a:defRPr>
            </a:lvl1pPr>
          </a:lstStyle>
          <a:p>
            <a:r>
              <a:rPr lang="zh-CN" altLang="en-US" dirty="0"/>
              <a:t>全国</a:t>
            </a:r>
            <a:r>
              <a:rPr lang="zh-CN" altLang="en-US" dirty="0" smtClean="0"/>
              <a:t>新建</a:t>
            </a:r>
            <a:r>
              <a:rPr lang="en-US" altLang="zh-CN" dirty="0" smtClean="0"/>
              <a:t>18</a:t>
            </a:r>
            <a:r>
              <a:rPr lang="zh-CN" altLang="en-US" dirty="0" smtClean="0"/>
              <a:t>个办事处，负责各地区招商，售后事宜。</a:t>
            </a:r>
            <a:endParaRPr lang="zh-CN" altLang="en-US" dirty="0"/>
          </a:p>
        </p:txBody>
      </p:sp>
      <p:sp>
        <p:nvSpPr>
          <p:cNvPr id="28" name="TextBox 27"/>
          <p:cNvSpPr txBox="1"/>
          <p:nvPr/>
        </p:nvSpPr>
        <p:spPr>
          <a:xfrm>
            <a:off x="7814353" y="1809690"/>
            <a:ext cx="2221410" cy="492443"/>
          </a:xfrm>
          <a:prstGeom prst="rect">
            <a:avLst/>
          </a:prstGeom>
          <a:noFill/>
        </p:spPr>
        <p:txBody>
          <a:bodyPr wrap="square" rtlCol="0">
            <a:spAutoFit/>
          </a:bodyPr>
          <a:lstStyle/>
          <a:p>
            <a:r>
              <a:rPr lang="zh-CN" altLang="en-US" sz="2600" dirty="0" smtClean="0">
                <a:solidFill>
                  <a:schemeClr val="accent2"/>
                </a:solidFill>
                <a:latin typeface="+mn-ea"/>
                <a:ea typeface="+mn-ea"/>
              </a:rPr>
              <a:t>体系解读</a:t>
            </a:r>
            <a:endParaRPr lang="zh-CN" altLang="en-US" sz="2600" dirty="0">
              <a:solidFill>
                <a:schemeClr val="accent2"/>
              </a:solidFill>
              <a:latin typeface="+mn-ea"/>
              <a:ea typeface="+mn-ea"/>
            </a:endParaRPr>
          </a:p>
        </p:txBody>
      </p:sp>
      <p:sp>
        <p:nvSpPr>
          <p:cNvPr id="29" name="TextBox 28"/>
          <p:cNvSpPr txBox="1"/>
          <p:nvPr/>
        </p:nvSpPr>
        <p:spPr>
          <a:xfrm>
            <a:off x="7861146" y="2503904"/>
            <a:ext cx="3646044" cy="3139321"/>
          </a:xfrm>
          <a:prstGeom prst="rect">
            <a:avLst/>
          </a:prstGeom>
          <a:noFill/>
        </p:spPr>
        <p:txBody>
          <a:bodyPr wrap="square" rtlCol="0">
            <a:spAutoFit/>
          </a:bodyPr>
          <a:lstStyle/>
          <a:p>
            <a:pPr marL="342900" indent="-342900" algn="just">
              <a:buFont typeface="Arial" pitchFamily="34" charset="0"/>
              <a:buChar char="•"/>
            </a:pPr>
            <a:r>
              <a:rPr lang="zh-CN" altLang="en-US" b="1" dirty="0">
                <a:solidFill>
                  <a:schemeClr val="accent1"/>
                </a:solidFill>
                <a:latin typeface="+mn-ea"/>
                <a:ea typeface="+mn-ea"/>
              </a:rPr>
              <a:t>民通</a:t>
            </a:r>
            <a:r>
              <a:rPr lang="zh-CN" altLang="en-US" dirty="0">
                <a:solidFill>
                  <a:schemeClr val="accent1"/>
                </a:solidFill>
                <a:latin typeface="+mn-ea"/>
                <a:ea typeface="+mn-ea"/>
              </a:rPr>
              <a:t>：疏通社区的资金流、信息流、物流阻碍，提供一体化社区服务，就是实践居民对美好生活的向往</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900" indent="-342900" algn="just">
              <a:buFont typeface="Arial" pitchFamily="34" charset="0"/>
              <a:buChar char="•"/>
            </a:pPr>
            <a:endParaRPr lang="zh-CN" altLang="en-US" dirty="0">
              <a:solidFill>
                <a:schemeClr val="accent1"/>
              </a:solidFill>
              <a:latin typeface="+mn-ea"/>
              <a:ea typeface="+mn-ea"/>
            </a:endParaRPr>
          </a:p>
          <a:p>
            <a:pPr marL="342900" indent="-342900" algn="just">
              <a:buFont typeface="Arial" pitchFamily="34" charset="0"/>
              <a:buChar char="•"/>
            </a:pPr>
            <a:r>
              <a:rPr lang="zh-CN" altLang="en-US" b="1" dirty="0">
                <a:solidFill>
                  <a:schemeClr val="accent1"/>
                </a:solidFill>
                <a:latin typeface="+mn-ea"/>
                <a:ea typeface="+mn-ea"/>
              </a:rPr>
              <a:t>商通</a:t>
            </a:r>
            <a:r>
              <a:rPr lang="zh-CN" altLang="en-US" dirty="0">
                <a:solidFill>
                  <a:schemeClr val="accent1"/>
                </a:solidFill>
                <a:latin typeface="+mn-ea"/>
                <a:ea typeface="+mn-ea"/>
              </a:rPr>
              <a:t>：经济拉动增长，促进产业融合，催生新型商业业态</a:t>
            </a:r>
            <a:r>
              <a:rPr lang="zh-CN" altLang="en-US" dirty="0" smtClean="0">
                <a:solidFill>
                  <a:schemeClr val="accent1"/>
                </a:solidFill>
                <a:latin typeface="+mn-ea"/>
                <a:ea typeface="+mn-ea"/>
              </a:rPr>
              <a:t>！</a:t>
            </a:r>
            <a:endParaRPr lang="en-US" altLang="zh-CN" dirty="0" smtClean="0">
              <a:solidFill>
                <a:schemeClr val="accent1"/>
              </a:solidFill>
              <a:latin typeface="+mn-ea"/>
              <a:ea typeface="+mn-ea"/>
            </a:endParaRPr>
          </a:p>
          <a:p>
            <a:pPr marL="342900" indent="-342900" algn="just">
              <a:buFont typeface="Arial" pitchFamily="34" charset="0"/>
              <a:buChar char="•"/>
            </a:pPr>
            <a:endParaRPr lang="zh-CN" altLang="en-US" dirty="0">
              <a:solidFill>
                <a:schemeClr val="accent1"/>
              </a:solidFill>
              <a:latin typeface="+mn-ea"/>
              <a:ea typeface="+mn-ea"/>
            </a:endParaRPr>
          </a:p>
          <a:p>
            <a:pPr marL="342900" indent="-342900" algn="just">
              <a:buFont typeface="Arial" pitchFamily="34" charset="0"/>
              <a:buChar char="•"/>
            </a:pPr>
            <a:r>
              <a:rPr lang="zh-CN" altLang="en-US" b="1" dirty="0">
                <a:solidFill>
                  <a:schemeClr val="accent1"/>
                </a:solidFill>
                <a:latin typeface="+mn-ea"/>
                <a:ea typeface="+mn-ea"/>
              </a:rPr>
              <a:t>政通</a:t>
            </a:r>
            <a:r>
              <a:rPr lang="zh-CN" altLang="en-US" dirty="0">
                <a:solidFill>
                  <a:schemeClr val="accent1"/>
                </a:solidFill>
                <a:latin typeface="+mn-ea"/>
                <a:ea typeface="+mn-ea"/>
              </a:rPr>
              <a:t>：就业大平台，社区大数据，成为市场经济下的政府好帮手！</a:t>
            </a:r>
          </a:p>
        </p:txBody>
      </p:sp>
      <p:sp>
        <p:nvSpPr>
          <p:cNvPr id="30" name="TextBox 29"/>
          <p:cNvSpPr txBox="1"/>
          <p:nvPr/>
        </p:nvSpPr>
        <p:spPr>
          <a:xfrm>
            <a:off x="3841286" y="1573426"/>
            <a:ext cx="1132041" cy="707886"/>
          </a:xfrm>
          <a:prstGeom prst="rect">
            <a:avLst/>
          </a:prstGeom>
          <a:noFill/>
        </p:spPr>
        <p:txBody>
          <a:bodyPr wrap="none" rtlCol="0">
            <a:spAutoFit/>
          </a:bodyPr>
          <a:lstStyle/>
          <a:p>
            <a:r>
              <a:rPr lang="en-US" altLang="zh-CN" sz="4000" b="1" dirty="0" smtClean="0">
                <a:solidFill>
                  <a:schemeClr val="accent2"/>
                </a:solidFill>
                <a:latin typeface="+mn-ea"/>
                <a:ea typeface="+mn-ea"/>
              </a:rPr>
              <a:t>500</a:t>
            </a:r>
            <a:endParaRPr lang="zh-CN" altLang="en-US" sz="4000" b="1" dirty="0">
              <a:solidFill>
                <a:schemeClr val="accent2"/>
              </a:solidFill>
              <a:latin typeface="+mn-ea"/>
              <a:ea typeface="+mn-ea"/>
            </a:endParaRPr>
          </a:p>
        </p:txBody>
      </p:sp>
      <p:sp>
        <p:nvSpPr>
          <p:cNvPr id="31" name="TextBox 30"/>
          <p:cNvSpPr txBox="1"/>
          <p:nvPr/>
        </p:nvSpPr>
        <p:spPr>
          <a:xfrm>
            <a:off x="3983900" y="3366600"/>
            <a:ext cx="816249" cy="707886"/>
          </a:xfrm>
          <a:prstGeom prst="rect">
            <a:avLst/>
          </a:prstGeom>
          <a:noFill/>
        </p:spPr>
        <p:txBody>
          <a:bodyPr wrap="none" rtlCol="0">
            <a:spAutoFit/>
          </a:bodyPr>
          <a:lstStyle/>
          <a:p>
            <a:r>
              <a:rPr lang="en-US" altLang="zh-CN" sz="4000" b="1" dirty="0" smtClean="0">
                <a:solidFill>
                  <a:schemeClr val="accent2"/>
                </a:solidFill>
                <a:latin typeface="+mn-ea"/>
                <a:ea typeface="+mn-ea"/>
              </a:rPr>
              <a:t>40</a:t>
            </a:r>
            <a:endParaRPr lang="zh-CN" altLang="en-US" sz="4000" b="1" dirty="0">
              <a:solidFill>
                <a:schemeClr val="accent2"/>
              </a:solidFill>
              <a:latin typeface="+mn-ea"/>
              <a:ea typeface="+mn-ea"/>
            </a:endParaRPr>
          </a:p>
        </p:txBody>
      </p:sp>
      <p:sp>
        <p:nvSpPr>
          <p:cNvPr id="32" name="TextBox 31"/>
          <p:cNvSpPr txBox="1"/>
          <p:nvPr/>
        </p:nvSpPr>
        <p:spPr>
          <a:xfrm>
            <a:off x="3983900" y="5266652"/>
            <a:ext cx="816249" cy="707886"/>
          </a:xfrm>
          <a:prstGeom prst="rect">
            <a:avLst/>
          </a:prstGeom>
          <a:noFill/>
        </p:spPr>
        <p:txBody>
          <a:bodyPr wrap="none" rtlCol="0">
            <a:spAutoFit/>
          </a:bodyPr>
          <a:lstStyle/>
          <a:p>
            <a:r>
              <a:rPr lang="en-US" altLang="zh-CN" sz="4000" b="1" dirty="0" smtClean="0">
                <a:solidFill>
                  <a:schemeClr val="accent2"/>
                </a:solidFill>
                <a:latin typeface="+mn-ea"/>
                <a:ea typeface="+mn-ea"/>
              </a:rPr>
              <a:t>18</a:t>
            </a:r>
            <a:endParaRPr lang="zh-CN" altLang="en-US" sz="4000" b="1" dirty="0">
              <a:solidFill>
                <a:schemeClr val="accent2"/>
              </a:solidFill>
              <a:latin typeface="+mn-ea"/>
              <a:ea typeface="+mn-ea"/>
            </a:endParaRPr>
          </a:p>
        </p:txBody>
      </p:sp>
    </p:spTree>
    <p:extLst>
      <p:ext uri="{BB962C8B-B14F-4D97-AF65-F5344CB8AC3E}">
        <p14:creationId xmlns:p14="http://schemas.microsoft.com/office/powerpoint/2010/main" val="811791262"/>
      </p:ext>
    </p:extLst>
  </p:cSld>
  <p:clrMapOvr>
    <a:masterClrMapping/>
  </p:clrMapOvr>
  <mc:AlternateContent xmlns:mc="http://schemas.openxmlformats.org/markup-compatibility/2006" xmlns:p14="http://schemas.microsoft.com/office/powerpoint/2010/main">
    <mc:Choice Requires="p14">
      <p:transition spd="slow" p14:dur="800" advTm="11199">
        <p14:prism dir="d" isInverted="1"/>
      </p:transition>
    </mc:Choice>
    <mc:Fallback xmlns="">
      <p:transition spd="slow" advTm="1119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Scale>
                                      <p:cBhvr>
                                        <p:cTn id="2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2"/>
                                        </p:tgtEl>
                                        <p:attrNameLst>
                                          <p:attrName>ppt_x</p:attrName>
                                          <p:attrName>ppt_y</p:attrName>
                                        </p:attrNameLst>
                                      </p:cBhvr>
                                    </p:animMotion>
                                    <p:animEffect transition="in" filter="fade">
                                      <p:cBhvr>
                                        <p:cTn id="29" dur="1000"/>
                                        <p:tgtEl>
                                          <p:spTgt spid="12"/>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Scale>
                                      <p:cBhvr>
                                        <p:cTn id="3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1"/>
                                        </p:tgtEl>
                                        <p:attrNameLst>
                                          <p:attrName>ppt_x</p:attrName>
                                          <p:attrName>ppt_y</p:attrName>
                                        </p:attrNameLst>
                                      </p:cBhvr>
                                    </p:animMotion>
                                    <p:animEffect transition="in" filter="fade">
                                      <p:cBhvr>
                                        <p:cTn id="34" dur="1000"/>
                                        <p:tgtEl>
                                          <p:spTgt spid="11"/>
                                        </p:tgtEl>
                                      </p:cBhvr>
                                    </p:animEffect>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8"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2" presetClass="entr" presetSubtype="8"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fltVal val="0"/>
                                          </p:val>
                                        </p:tav>
                                        <p:tav tm="100000">
                                          <p:val>
                                            <p:strVal val="#ppt_h"/>
                                          </p:val>
                                        </p:tav>
                                      </p:tavLst>
                                    </p:anim>
                                    <p:animEffect transition="in" filter="fade">
                                      <p:cBhvr>
                                        <p:cTn id="50" dur="500"/>
                                        <p:tgtEl>
                                          <p:spTgt spid="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animEffect transition="in" filter="fade">
                                      <p:cBhvr>
                                        <p:cTn id="55" dur="500"/>
                                        <p:tgtEl>
                                          <p:spTgt spid="9"/>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Effect transition="in" filter="fade">
                                      <p:cBhvr>
                                        <p:cTn id="60" dur="500"/>
                                        <p:tgtEl>
                                          <p:spTgt spid="10"/>
                                        </p:tgtEl>
                                      </p:cBhvr>
                                    </p:animEffect>
                                  </p:childTnLst>
                                </p:cTn>
                              </p:par>
                            </p:childTnLst>
                          </p:cTn>
                        </p:par>
                        <p:par>
                          <p:cTn id="61" fill="hold">
                            <p:stCondLst>
                              <p:cond delay="3000"/>
                            </p:stCondLst>
                            <p:childTnLst>
                              <p:par>
                                <p:cTn id="62" presetID="31" presetClass="entr" presetSubtype="0" fill="hold" grpId="0" nodeType="after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 calcmode="lin" valueType="num">
                                      <p:cBhvr>
                                        <p:cTn id="66" dur="500" fill="hold"/>
                                        <p:tgtEl>
                                          <p:spTgt spid="30"/>
                                        </p:tgtEl>
                                        <p:attrNameLst>
                                          <p:attrName>style.rotation</p:attrName>
                                        </p:attrNameLst>
                                      </p:cBhvr>
                                      <p:tavLst>
                                        <p:tav tm="0">
                                          <p:val>
                                            <p:fltVal val="90"/>
                                          </p:val>
                                        </p:tav>
                                        <p:tav tm="100000">
                                          <p:val>
                                            <p:fltVal val="0"/>
                                          </p:val>
                                        </p:tav>
                                      </p:tavLst>
                                    </p:anim>
                                    <p:animEffect transition="in" filter="fade">
                                      <p:cBhvr>
                                        <p:cTn id="67" dur="500"/>
                                        <p:tgtEl>
                                          <p:spTgt spid="30"/>
                                        </p:tgtEl>
                                      </p:cBhvr>
                                    </p:animEffect>
                                  </p:childTnLst>
                                </p:cTn>
                              </p:par>
                              <p:par>
                                <p:cTn id="68" presetID="8" presetClass="emph" presetSubtype="0" fill="hold" grpId="1" nodeType="withEffect">
                                  <p:stCondLst>
                                    <p:cond delay="0"/>
                                  </p:stCondLst>
                                  <p:childTnLst>
                                    <p:animRot by="21600000">
                                      <p:cBhvr>
                                        <p:cTn id="69" dur="500" fill="hold"/>
                                        <p:tgtEl>
                                          <p:spTgt spid="30"/>
                                        </p:tgtEl>
                                        <p:attrNameLst>
                                          <p:attrName>r</p:attrName>
                                        </p:attrNameLst>
                                      </p:cBhvr>
                                    </p:animRot>
                                  </p:childTnLst>
                                </p:cTn>
                              </p:par>
                            </p:childTnLst>
                          </p:cTn>
                        </p:par>
                        <p:par>
                          <p:cTn id="70" fill="hold">
                            <p:stCondLst>
                              <p:cond delay="3500"/>
                            </p:stCondLst>
                            <p:childTnLst>
                              <p:par>
                                <p:cTn id="71" presetID="22" presetClass="entr" presetSubtype="1"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up)">
                                      <p:cBhvr>
                                        <p:cTn id="73" dur="500"/>
                                        <p:tgtEl>
                                          <p:spTgt spid="19"/>
                                        </p:tgtEl>
                                      </p:cBhvr>
                                    </p:animEffect>
                                  </p:childTnLst>
                                </p:cTn>
                              </p:par>
                            </p:childTnLst>
                          </p:cTn>
                        </p:par>
                        <p:par>
                          <p:cTn id="74" fill="hold">
                            <p:stCondLst>
                              <p:cond delay="4000"/>
                            </p:stCondLst>
                            <p:childTnLst>
                              <p:par>
                                <p:cTn id="75" presetID="22" presetClass="entr" presetSubtype="8"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4500"/>
                            </p:stCondLst>
                            <p:childTnLst>
                              <p:par>
                                <p:cTn id="79" presetID="31" presetClass="entr" presetSubtype="0"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 calcmode="lin" valueType="num">
                                      <p:cBhvr>
                                        <p:cTn id="83" dur="500" fill="hold"/>
                                        <p:tgtEl>
                                          <p:spTgt spid="31"/>
                                        </p:tgtEl>
                                        <p:attrNameLst>
                                          <p:attrName>style.rotation</p:attrName>
                                        </p:attrNameLst>
                                      </p:cBhvr>
                                      <p:tavLst>
                                        <p:tav tm="0">
                                          <p:val>
                                            <p:fltVal val="90"/>
                                          </p:val>
                                        </p:tav>
                                        <p:tav tm="100000">
                                          <p:val>
                                            <p:fltVal val="0"/>
                                          </p:val>
                                        </p:tav>
                                      </p:tavLst>
                                    </p:anim>
                                    <p:animEffect transition="in" filter="fade">
                                      <p:cBhvr>
                                        <p:cTn id="84" dur="500"/>
                                        <p:tgtEl>
                                          <p:spTgt spid="31"/>
                                        </p:tgtEl>
                                      </p:cBhvr>
                                    </p:animEffect>
                                  </p:childTnLst>
                                </p:cTn>
                              </p:par>
                              <p:par>
                                <p:cTn id="85" presetID="8" presetClass="emph" presetSubtype="0" fill="hold" grpId="1" nodeType="withEffect">
                                  <p:stCondLst>
                                    <p:cond delay="0"/>
                                  </p:stCondLst>
                                  <p:childTnLst>
                                    <p:animRot by="21600000">
                                      <p:cBhvr>
                                        <p:cTn id="86" dur="500" fill="hold"/>
                                        <p:tgtEl>
                                          <p:spTgt spid="31"/>
                                        </p:tgtEl>
                                        <p:attrNameLst>
                                          <p:attrName>r</p:attrName>
                                        </p:attrNameLst>
                                      </p:cBhvr>
                                    </p:animRot>
                                  </p:childTnLst>
                                </p:cTn>
                              </p:par>
                            </p:childTnLst>
                          </p:cTn>
                        </p:par>
                        <p:par>
                          <p:cTn id="87" fill="hold">
                            <p:stCondLst>
                              <p:cond delay="5000"/>
                            </p:stCondLst>
                            <p:childTnLst>
                              <p:par>
                                <p:cTn id="88" presetID="22" presetClass="entr" presetSubtype="1"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up)">
                                      <p:cBhvr>
                                        <p:cTn id="90" dur="500"/>
                                        <p:tgtEl>
                                          <p:spTgt spid="23"/>
                                        </p:tgtEl>
                                      </p:cBhvr>
                                    </p:animEffect>
                                  </p:childTnLst>
                                </p:cTn>
                              </p:par>
                            </p:childTnLst>
                          </p:cTn>
                        </p:par>
                        <p:par>
                          <p:cTn id="91" fill="hold">
                            <p:stCondLst>
                              <p:cond delay="5500"/>
                            </p:stCondLst>
                            <p:childTnLst>
                              <p:par>
                                <p:cTn id="92" presetID="22" presetClass="entr" presetSubtype="8" fill="hold" grpId="0" nodeType="after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wipe(left)">
                                      <p:cBhvr>
                                        <p:cTn id="94" dur="500"/>
                                        <p:tgtEl>
                                          <p:spTgt spid="26"/>
                                        </p:tgtEl>
                                      </p:cBhvr>
                                    </p:animEffect>
                                  </p:childTnLst>
                                </p:cTn>
                              </p:par>
                            </p:childTnLst>
                          </p:cTn>
                        </p:par>
                        <p:par>
                          <p:cTn id="95" fill="hold">
                            <p:stCondLst>
                              <p:cond delay="6000"/>
                            </p:stCondLst>
                            <p:childTnLst>
                              <p:par>
                                <p:cTn id="96" presetID="31"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ppt_w</p:attrName>
                                        </p:attrNameLst>
                                      </p:cBhvr>
                                      <p:tavLst>
                                        <p:tav tm="0">
                                          <p:val>
                                            <p:fltVal val="0"/>
                                          </p:val>
                                        </p:tav>
                                        <p:tav tm="100000">
                                          <p:val>
                                            <p:strVal val="#ppt_w"/>
                                          </p:val>
                                        </p:tav>
                                      </p:tavLst>
                                    </p:anim>
                                    <p:anim calcmode="lin" valueType="num">
                                      <p:cBhvr>
                                        <p:cTn id="99" dur="500" fill="hold"/>
                                        <p:tgtEl>
                                          <p:spTgt spid="32"/>
                                        </p:tgtEl>
                                        <p:attrNameLst>
                                          <p:attrName>ppt_h</p:attrName>
                                        </p:attrNameLst>
                                      </p:cBhvr>
                                      <p:tavLst>
                                        <p:tav tm="0">
                                          <p:val>
                                            <p:fltVal val="0"/>
                                          </p:val>
                                        </p:tav>
                                        <p:tav tm="100000">
                                          <p:val>
                                            <p:strVal val="#ppt_h"/>
                                          </p:val>
                                        </p:tav>
                                      </p:tavLst>
                                    </p:anim>
                                    <p:anim calcmode="lin" valueType="num">
                                      <p:cBhvr>
                                        <p:cTn id="100" dur="500" fill="hold"/>
                                        <p:tgtEl>
                                          <p:spTgt spid="32"/>
                                        </p:tgtEl>
                                        <p:attrNameLst>
                                          <p:attrName>style.rotation</p:attrName>
                                        </p:attrNameLst>
                                      </p:cBhvr>
                                      <p:tavLst>
                                        <p:tav tm="0">
                                          <p:val>
                                            <p:fltVal val="90"/>
                                          </p:val>
                                        </p:tav>
                                        <p:tav tm="100000">
                                          <p:val>
                                            <p:fltVal val="0"/>
                                          </p:val>
                                        </p:tav>
                                      </p:tavLst>
                                    </p:anim>
                                    <p:animEffect transition="in" filter="fade">
                                      <p:cBhvr>
                                        <p:cTn id="101" dur="500"/>
                                        <p:tgtEl>
                                          <p:spTgt spid="32"/>
                                        </p:tgtEl>
                                      </p:cBhvr>
                                    </p:animEffect>
                                  </p:childTnLst>
                                </p:cTn>
                              </p:par>
                              <p:par>
                                <p:cTn id="102" presetID="8" presetClass="emph" presetSubtype="0" fill="hold" grpId="1" nodeType="withEffect">
                                  <p:stCondLst>
                                    <p:cond delay="0"/>
                                  </p:stCondLst>
                                  <p:childTnLst>
                                    <p:animRot by="21600000">
                                      <p:cBhvr>
                                        <p:cTn id="103" dur="500" fill="hold"/>
                                        <p:tgtEl>
                                          <p:spTgt spid="32"/>
                                        </p:tgtEl>
                                        <p:attrNameLst>
                                          <p:attrName>r</p:attrName>
                                        </p:attrNameLst>
                                      </p:cBhvr>
                                    </p:animRot>
                                  </p:childTnLst>
                                </p:cTn>
                              </p:par>
                            </p:childTnLst>
                          </p:cTn>
                        </p:par>
                        <p:par>
                          <p:cTn id="104" fill="hold">
                            <p:stCondLst>
                              <p:cond delay="6500"/>
                            </p:stCondLst>
                            <p:childTnLst>
                              <p:par>
                                <p:cTn id="105" presetID="22" presetClass="entr" presetSubtype="1"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up)">
                                      <p:cBhvr>
                                        <p:cTn id="107" dur="500"/>
                                        <p:tgtEl>
                                          <p:spTgt spid="24"/>
                                        </p:tgtEl>
                                      </p:cBhvr>
                                    </p:animEffect>
                                  </p:childTnLst>
                                </p:cTn>
                              </p:par>
                            </p:childTnLst>
                          </p:cTn>
                        </p:par>
                        <p:par>
                          <p:cTn id="108" fill="hold">
                            <p:stCondLst>
                              <p:cond delay="7000"/>
                            </p:stCondLst>
                            <p:childTnLst>
                              <p:par>
                                <p:cTn id="109" presetID="22" presetClass="entr" presetSubtype="8" fill="hold" grpId="0" nodeType="after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wipe(left)">
                                      <p:cBhvr>
                                        <p:cTn id="111" dur="500"/>
                                        <p:tgtEl>
                                          <p:spTgt spid="27"/>
                                        </p:tgtEl>
                                      </p:cBhvr>
                                    </p:animEffect>
                                  </p:childTnLst>
                                </p:cTn>
                              </p:par>
                            </p:childTnLst>
                          </p:cTn>
                        </p:par>
                        <p:par>
                          <p:cTn id="112" fill="hold">
                            <p:stCondLst>
                              <p:cond delay="7500"/>
                            </p:stCondLst>
                            <p:childTnLst>
                              <p:par>
                                <p:cTn id="113" presetID="22" presetClass="entr" presetSubtype="4"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Effect transition="in" filter="wipe(down)">
                                      <p:cBhvr>
                                        <p:cTn id="115" dur="500"/>
                                        <p:tgtEl>
                                          <p:spTgt spid="13"/>
                                        </p:tgtEl>
                                      </p:cBhvr>
                                    </p:animEffect>
                                  </p:childTnLst>
                                </p:cTn>
                              </p:par>
                            </p:childTnLst>
                          </p:cTn>
                        </p:par>
                        <p:par>
                          <p:cTn id="116" fill="hold">
                            <p:stCondLst>
                              <p:cond delay="8000"/>
                            </p:stCondLst>
                            <p:childTnLst>
                              <p:par>
                                <p:cTn id="117" presetID="22" presetClass="entr" presetSubtype="2" fill="hold" grpId="0"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right)">
                                      <p:cBhvr>
                                        <p:cTn id="119" dur="300"/>
                                        <p:tgtEl>
                                          <p:spTgt spid="14"/>
                                        </p:tgtEl>
                                      </p:cBhvr>
                                    </p:animEffect>
                                  </p:childTnLst>
                                </p:cTn>
                              </p:par>
                            </p:childTnLst>
                          </p:cTn>
                        </p:par>
                        <p:par>
                          <p:cTn id="120" fill="hold">
                            <p:stCondLst>
                              <p:cond delay="8300"/>
                            </p:stCondLst>
                            <p:childTnLst>
                              <p:par>
                                <p:cTn id="121" presetID="22" presetClass="entr" presetSubtype="8" fill="hold" grpId="0"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wipe(left)">
                                      <p:cBhvr>
                                        <p:cTn id="123" dur="500"/>
                                        <p:tgtEl>
                                          <p:spTgt spid="15"/>
                                        </p:tgtEl>
                                      </p:cBhvr>
                                    </p:animEffect>
                                  </p:childTnLst>
                                </p:cTn>
                              </p:par>
                            </p:childTnLst>
                          </p:cTn>
                        </p:par>
                        <p:par>
                          <p:cTn id="124" fill="hold">
                            <p:stCondLst>
                              <p:cond delay="8800"/>
                            </p:stCondLst>
                            <p:childTnLst>
                              <p:par>
                                <p:cTn id="125" presetID="56" presetClass="entr" presetSubtype="0" fill="hold" grpId="0" nodeType="afterEffect">
                                  <p:stCondLst>
                                    <p:cond delay="0"/>
                                  </p:stCondLst>
                                  <p:iterate type="lt">
                                    <p:tmPct val="10000"/>
                                  </p:iterate>
                                  <p:childTnLst>
                                    <p:set>
                                      <p:cBhvr>
                                        <p:cTn id="126" dur="1" fill="hold">
                                          <p:stCondLst>
                                            <p:cond delay="0"/>
                                          </p:stCondLst>
                                        </p:cTn>
                                        <p:tgtEl>
                                          <p:spTgt spid="28"/>
                                        </p:tgtEl>
                                        <p:attrNameLst>
                                          <p:attrName>style.visibility</p:attrName>
                                        </p:attrNameLst>
                                      </p:cBhvr>
                                      <p:to>
                                        <p:strVal val="visible"/>
                                      </p:to>
                                    </p:set>
                                    <p:anim by="(-#ppt_w*2)" calcmode="lin" valueType="num">
                                      <p:cBhvr rctx="PPT">
                                        <p:cTn id="127" dur="250" autoRev="1" fill="hold">
                                          <p:stCondLst>
                                            <p:cond delay="0"/>
                                          </p:stCondLst>
                                        </p:cTn>
                                        <p:tgtEl>
                                          <p:spTgt spid="28"/>
                                        </p:tgtEl>
                                        <p:attrNameLst>
                                          <p:attrName>ppt_w</p:attrName>
                                        </p:attrNameLst>
                                      </p:cBhvr>
                                    </p:anim>
                                    <p:anim by="(#ppt_w*0.50)" calcmode="lin" valueType="num">
                                      <p:cBhvr>
                                        <p:cTn id="128" dur="250" decel="50000" autoRev="1" fill="hold">
                                          <p:stCondLst>
                                            <p:cond delay="0"/>
                                          </p:stCondLst>
                                        </p:cTn>
                                        <p:tgtEl>
                                          <p:spTgt spid="28"/>
                                        </p:tgtEl>
                                        <p:attrNameLst>
                                          <p:attrName>ppt_x</p:attrName>
                                        </p:attrNameLst>
                                      </p:cBhvr>
                                    </p:anim>
                                    <p:anim from="(-#ppt_h/2)" to="(#ppt_y)" calcmode="lin" valueType="num">
                                      <p:cBhvr>
                                        <p:cTn id="129" dur="500" fill="hold">
                                          <p:stCondLst>
                                            <p:cond delay="0"/>
                                          </p:stCondLst>
                                        </p:cTn>
                                        <p:tgtEl>
                                          <p:spTgt spid="28"/>
                                        </p:tgtEl>
                                        <p:attrNameLst>
                                          <p:attrName>ppt_y</p:attrName>
                                        </p:attrNameLst>
                                      </p:cBhvr>
                                    </p:anim>
                                    <p:animRot by="21600000">
                                      <p:cBhvr>
                                        <p:cTn id="130" dur="500" fill="hold">
                                          <p:stCondLst>
                                            <p:cond delay="0"/>
                                          </p:stCondLst>
                                        </p:cTn>
                                        <p:tgtEl>
                                          <p:spTgt spid="28"/>
                                        </p:tgtEl>
                                        <p:attrNameLst>
                                          <p:attrName>r</p:attrName>
                                        </p:attrNameLst>
                                      </p:cBhvr>
                                    </p:animRot>
                                  </p:childTnLst>
                                </p:cTn>
                              </p:par>
                            </p:childTnLst>
                          </p:cTn>
                        </p:par>
                        <p:par>
                          <p:cTn id="131" fill="hold">
                            <p:stCondLst>
                              <p:cond delay="9450"/>
                            </p:stCondLst>
                            <p:childTnLst>
                              <p:par>
                                <p:cTn id="132" presetID="22" presetClass="entr" presetSubtype="1"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wipe(up)">
                                      <p:cBhvr>
                                        <p:cTn id="13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9" grpId="0"/>
      <p:bldP spid="23" grpId="0"/>
      <p:bldP spid="24" grpId="0"/>
      <p:bldP spid="25" grpId="0"/>
      <p:bldP spid="26" grpId="0"/>
      <p:bldP spid="27" grpId="0"/>
      <p:bldP spid="28" grpId="0"/>
      <p:bldP spid="29" grpId="0"/>
      <p:bldP spid="30" grpId="0"/>
      <p:bldP spid="30" grpId="1"/>
      <p:bldP spid="31" grpId="0"/>
      <p:bldP spid="31" grpId="1"/>
      <p:bldP spid="32" grpId="0"/>
      <p:bldP spid="3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2088232"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激励政策</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Freeform 6"/>
          <p:cNvSpPr>
            <a:spLocks/>
          </p:cNvSpPr>
          <p:nvPr/>
        </p:nvSpPr>
        <p:spPr bwMode="auto">
          <a:xfrm>
            <a:off x="3426318" y="1149350"/>
            <a:ext cx="5068888" cy="5064125"/>
          </a:xfrm>
          <a:custGeom>
            <a:avLst/>
            <a:gdLst>
              <a:gd name="T0" fmla="*/ 6059 w 8687"/>
              <a:gd name="T1" fmla="*/ 947 h 8686"/>
              <a:gd name="T2" fmla="*/ 7739 w 8687"/>
              <a:gd name="T3" fmla="*/ 6059 h 8686"/>
              <a:gd name="T4" fmla="*/ 2628 w 8687"/>
              <a:gd name="T5" fmla="*/ 7739 h 8686"/>
              <a:gd name="T6" fmla="*/ 948 w 8687"/>
              <a:gd name="T7" fmla="*/ 2627 h 8686"/>
              <a:gd name="T8" fmla="*/ 6059 w 8687"/>
              <a:gd name="T9" fmla="*/ 947 h 8686"/>
            </a:gdLst>
            <a:ahLst/>
            <a:cxnLst>
              <a:cxn ang="0">
                <a:pos x="T0" y="T1"/>
              </a:cxn>
              <a:cxn ang="0">
                <a:pos x="T2" y="T3"/>
              </a:cxn>
              <a:cxn ang="0">
                <a:pos x="T4" y="T5"/>
              </a:cxn>
              <a:cxn ang="0">
                <a:pos x="T6" y="T7"/>
              </a:cxn>
              <a:cxn ang="0">
                <a:pos x="T8" y="T9"/>
              </a:cxn>
            </a:cxnLst>
            <a:rect l="0" t="0" r="r" b="b"/>
            <a:pathLst>
              <a:path w="8687" h="8686">
                <a:moveTo>
                  <a:pt x="6059" y="947"/>
                </a:moveTo>
                <a:cubicBezTo>
                  <a:pt x="7934" y="1895"/>
                  <a:pt x="8687" y="4184"/>
                  <a:pt x="7739" y="6059"/>
                </a:cubicBezTo>
                <a:cubicBezTo>
                  <a:pt x="6792" y="7934"/>
                  <a:pt x="4503" y="8686"/>
                  <a:pt x="2628" y="7739"/>
                </a:cubicBezTo>
                <a:cubicBezTo>
                  <a:pt x="753" y="6791"/>
                  <a:pt x="0" y="4502"/>
                  <a:pt x="948" y="2627"/>
                </a:cubicBezTo>
                <a:cubicBezTo>
                  <a:pt x="1895" y="752"/>
                  <a:pt x="4184" y="0"/>
                  <a:pt x="6059" y="947"/>
                </a:cubicBezTo>
                <a:close/>
              </a:path>
            </a:pathLst>
          </a:custGeom>
          <a:noFill/>
          <a:ln w="12700" cap="flat">
            <a:solidFill>
              <a:schemeClr val="accent1"/>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6229843" y="1025525"/>
            <a:ext cx="1392238" cy="1390650"/>
          </a:xfrm>
          <a:custGeom>
            <a:avLst/>
            <a:gdLst>
              <a:gd name="T0" fmla="*/ 1664 w 2386"/>
              <a:gd name="T1" fmla="*/ 260 h 2385"/>
              <a:gd name="T2" fmla="*/ 2126 w 2386"/>
              <a:gd name="T3" fmla="*/ 1664 h 2385"/>
              <a:gd name="T4" fmla="*/ 722 w 2386"/>
              <a:gd name="T5" fmla="*/ 2125 h 2385"/>
              <a:gd name="T6" fmla="*/ 261 w 2386"/>
              <a:gd name="T7" fmla="*/ 722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6" y="1664"/>
                </a:cubicBezTo>
                <a:cubicBezTo>
                  <a:pt x="1865" y="2179"/>
                  <a:pt x="1237" y="2385"/>
                  <a:pt x="722" y="2125"/>
                </a:cubicBezTo>
                <a:cubicBezTo>
                  <a:pt x="207" y="1865"/>
                  <a:pt x="0" y="1236"/>
                  <a:pt x="261" y="722"/>
                </a:cubicBezTo>
                <a:cubicBezTo>
                  <a:pt x="521" y="207"/>
                  <a:pt x="1149" y="0"/>
                  <a:pt x="1664" y="26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6460030" y="4865688"/>
            <a:ext cx="1392238" cy="1390650"/>
          </a:xfrm>
          <a:custGeom>
            <a:avLst/>
            <a:gdLst>
              <a:gd name="T0" fmla="*/ 1664 w 2386"/>
              <a:gd name="T1" fmla="*/ 260 h 2385"/>
              <a:gd name="T2" fmla="*/ 2125 w 2386"/>
              <a:gd name="T3" fmla="*/ 1664 h 2385"/>
              <a:gd name="T4" fmla="*/ 722 w 2386"/>
              <a:gd name="T5" fmla="*/ 2125 h 2385"/>
              <a:gd name="T6" fmla="*/ 260 w 2386"/>
              <a:gd name="T7" fmla="*/ 721 h 2385"/>
              <a:gd name="T8" fmla="*/ 1664 w 2386"/>
              <a:gd name="T9" fmla="*/ 260 h 2385"/>
            </a:gdLst>
            <a:ahLst/>
            <a:cxnLst>
              <a:cxn ang="0">
                <a:pos x="T0" y="T1"/>
              </a:cxn>
              <a:cxn ang="0">
                <a:pos x="T2" y="T3"/>
              </a:cxn>
              <a:cxn ang="0">
                <a:pos x="T4" y="T5"/>
              </a:cxn>
              <a:cxn ang="0">
                <a:pos x="T6" y="T7"/>
              </a:cxn>
              <a:cxn ang="0">
                <a:pos x="T8" y="T9"/>
              </a:cxn>
            </a:cxnLst>
            <a:rect l="0" t="0" r="r" b="b"/>
            <a:pathLst>
              <a:path w="2386" h="2385">
                <a:moveTo>
                  <a:pt x="1664" y="260"/>
                </a:moveTo>
                <a:cubicBezTo>
                  <a:pt x="2179" y="520"/>
                  <a:pt x="2386" y="1149"/>
                  <a:pt x="2125" y="1664"/>
                </a:cubicBezTo>
                <a:cubicBezTo>
                  <a:pt x="1865" y="2179"/>
                  <a:pt x="1237" y="2385"/>
                  <a:pt x="722" y="2125"/>
                </a:cubicBezTo>
                <a:cubicBezTo>
                  <a:pt x="207" y="1865"/>
                  <a:pt x="0" y="1236"/>
                  <a:pt x="260" y="721"/>
                </a:cubicBezTo>
                <a:cubicBezTo>
                  <a:pt x="521" y="207"/>
                  <a:pt x="1149" y="0"/>
                  <a:pt x="1664" y="26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p:cNvSpPr>
          <p:nvPr/>
        </p:nvSpPr>
        <p:spPr bwMode="auto">
          <a:xfrm>
            <a:off x="3015155" y="3125788"/>
            <a:ext cx="1390650" cy="1390650"/>
          </a:xfrm>
          <a:custGeom>
            <a:avLst/>
            <a:gdLst>
              <a:gd name="T0" fmla="*/ 1664 w 2385"/>
              <a:gd name="T1" fmla="*/ 260 h 2385"/>
              <a:gd name="T2" fmla="*/ 2125 w 2385"/>
              <a:gd name="T3" fmla="*/ 1664 h 2385"/>
              <a:gd name="T4" fmla="*/ 722 w 2385"/>
              <a:gd name="T5" fmla="*/ 2125 h 2385"/>
              <a:gd name="T6" fmla="*/ 260 w 2385"/>
              <a:gd name="T7" fmla="*/ 722 h 2385"/>
              <a:gd name="T8" fmla="*/ 1664 w 2385"/>
              <a:gd name="T9" fmla="*/ 260 h 2385"/>
            </a:gdLst>
            <a:ahLst/>
            <a:cxnLst>
              <a:cxn ang="0">
                <a:pos x="T0" y="T1"/>
              </a:cxn>
              <a:cxn ang="0">
                <a:pos x="T2" y="T3"/>
              </a:cxn>
              <a:cxn ang="0">
                <a:pos x="T4" y="T5"/>
              </a:cxn>
              <a:cxn ang="0">
                <a:pos x="T6" y="T7"/>
              </a:cxn>
              <a:cxn ang="0">
                <a:pos x="T8" y="T9"/>
              </a:cxn>
            </a:cxnLst>
            <a:rect l="0" t="0" r="r" b="b"/>
            <a:pathLst>
              <a:path w="2385" h="2385">
                <a:moveTo>
                  <a:pt x="1664" y="260"/>
                </a:moveTo>
                <a:cubicBezTo>
                  <a:pt x="2179" y="521"/>
                  <a:pt x="2385" y="1149"/>
                  <a:pt x="2125" y="1664"/>
                </a:cubicBezTo>
                <a:cubicBezTo>
                  <a:pt x="1865" y="2179"/>
                  <a:pt x="1236" y="2385"/>
                  <a:pt x="722" y="2125"/>
                </a:cubicBezTo>
                <a:cubicBezTo>
                  <a:pt x="207" y="1865"/>
                  <a:pt x="0" y="1237"/>
                  <a:pt x="260" y="722"/>
                </a:cubicBezTo>
                <a:cubicBezTo>
                  <a:pt x="520" y="207"/>
                  <a:pt x="1149" y="0"/>
                  <a:pt x="1664" y="2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6349103" y="1305351"/>
            <a:ext cx="1145034" cy="830997"/>
          </a:xfrm>
          <a:prstGeom prst="rect">
            <a:avLst/>
          </a:prstGeom>
        </p:spPr>
        <p:txBody>
          <a:bodyPr wrap="square">
            <a:spAutoFit/>
          </a:bodyPr>
          <a:lstStyle/>
          <a:p>
            <a:pPr algn="ctr"/>
            <a:r>
              <a:rPr lang="en-US" altLang="zh-CN" sz="2400" dirty="0">
                <a:solidFill>
                  <a:schemeClr val="accent2"/>
                </a:solidFill>
                <a:latin typeface="+mn-ea"/>
                <a:ea typeface="+mn-ea"/>
              </a:rPr>
              <a:t> </a:t>
            </a:r>
            <a:r>
              <a:rPr lang="zh-CN" altLang="en-US" sz="2400" dirty="0" smtClean="0">
                <a:solidFill>
                  <a:schemeClr val="accent2"/>
                </a:solidFill>
                <a:latin typeface="+mn-ea"/>
                <a:ea typeface="+mn-ea"/>
              </a:rPr>
              <a:t>阶梯折扣制</a:t>
            </a:r>
            <a:endParaRPr lang="zh-CN" altLang="en-US" sz="2400" dirty="0">
              <a:solidFill>
                <a:schemeClr val="accent2"/>
              </a:solidFill>
              <a:latin typeface="+mn-ea"/>
              <a:ea typeface="+mn-ea"/>
            </a:endParaRPr>
          </a:p>
        </p:txBody>
      </p:sp>
      <p:sp>
        <p:nvSpPr>
          <p:cNvPr id="13" name="矩形 12"/>
          <p:cNvSpPr/>
          <p:nvPr/>
        </p:nvSpPr>
        <p:spPr>
          <a:xfrm>
            <a:off x="3130890" y="3442909"/>
            <a:ext cx="1145034" cy="830997"/>
          </a:xfrm>
          <a:prstGeom prst="rect">
            <a:avLst/>
          </a:prstGeom>
        </p:spPr>
        <p:txBody>
          <a:bodyPr wrap="square">
            <a:spAutoFit/>
          </a:bodyPr>
          <a:lstStyle/>
          <a:p>
            <a:pPr algn="ctr"/>
            <a:r>
              <a:rPr lang="zh-CN" altLang="en-US" sz="2400" dirty="0" smtClean="0">
                <a:solidFill>
                  <a:schemeClr val="accent2"/>
                </a:solidFill>
                <a:latin typeface="+mn-ea"/>
                <a:ea typeface="+mn-ea"/>
              </a:rPr>
              <a:t>分项奖励制</a:t>
            </a:r>
            <a:endParaRPr lang="zh-CN" altLang="en-US" sz="2400" dirty="0">
              <a:solidFill>
                <a:schemeClr val="accent2"/>
              </a:solidFill>
              <a:latin typeface="+mn-ea"/>
              <a:ea typeface="+mn-ea"/>
            </a:endParaRPr>
          </a:p>
        </p:txBody>
      </p:sp>
      <p:sp>
        <p:nvSpPr>
          <p:cNvPr id="14" name="矩形 13"/>
          <p:cNvSpPr/>
          <p:nvPr/>
        </p:nvSpPr>
        <p:spPr>
          <a:xfrm>
            <a:off x="6574734" y="5164831"/>
            <a:ext cx="1145034" cy="830997"/>
          </a:xfrm>
          <a:prstGeom prst="rect">
            <a:avLst/>
          </a:prstGeom>
        </p:spPr>
        <p:txBody>
          <a:bodyPr wrap="square">
            <a:spAutoFit/>
          </a:bodyPr>
          <a:lstStyle/>
          <a:p>
            <a:pPr algn="ctr"/>
            <a:r>
              <a:rPr lang="zh-CN" altLang="en-US" sz="2400" dirty="0" smtClean="0">
                <a:solidFill>
                  <a:schemeClr val="accent2"/>
                </a:solidFill>
                <a:latin typeface="+mn-ea"/>
                <a:ea typeface="+mn-ea"/>
              </a:rPr>
              <a:t>年终返点制</a:t>
            </a:r>
            <a:endParaRPr lang="zh-CN" altLang="en-US" sz="2400" dirty="0">
              <a:solidFill>
                <a:schemeClr val="accent2"/>
              </a:solidFill>
              <a:latin typeface="+mn-ea"/>
              <a:ea typeface="+mn-ea"/>
            </a:endParaRPr>
          </a:p>
        </p:txBody>
      </p:sp>
      <p:sp>
        <p:nvSpPr>
          <p:cNvPr id="15" name="Freeform 7"/>
          <p:cNvSpPr>
            <a:spLocks/>
          </p:cNvSpPr>
          <p:nvPr/>
        </p:nvSpPr>
        <p:spPr bwMode="auto">
          <a:xfrm>
            <a:off x="4710605" y="2430463"/>
            <a:ext cx="2501900" cy="2501900"/>
          </a:xfrm>
          <a:custGeom>
            <a:avLst/>
            <a:gdLst>
              <a:gd name="T0" fmla="*/ 2992 w 4289"/>
              <a:gd name="T1" fmla="*/ 468 h 4290"/>
              <a:gd name="T2" fmla="*/ 3821 w 4289"/>
              <a:gd name="T3" fmla="*/ 2992 h 4290"/>
              <a:gd name="T4" fmla="*/ 1297 w 4289"/>
              <a:gd name="T5" fmla="*/ 3822 h 4290"/>
              <a:gd name="T6" fmla="*/ 468 w 4289"/>
              <a:gd name="T7" fmla="*/ 1298 h 4290"/>
              <a:gd name="T8" fmla="*/ 2992 w 4289"/>
              <a:gd name="T9" fmla="*/ 468 h 4290"/>
            </a:gdLst>
            <a:ahLst/>
            <a:cxnLst>
              <a:cxn ang="0">
                <a:pos x="T0" y="T1"/>
              </a:cxn>
              <a:cxn ang="0">
                <a:pos x="T2" y="T3"/>
              </a:cxn>
              <a:cxn ang="0">
                <a:pos x="T4" y="T5"/>
              </a:cxn>
              <a:cxn ang="0">
                <a:pos x="T6" y="T7"/>
              </a:cxn>
              <a:cxn ang="0">
                <a:pos x="T8" y="T9"/>
              </a:cxn>
            </a:cxnLst>
            <a:rect l="0" t="0" r="r" b="b"/>
            <a:pathLst>
              <a:path w="4289" h="4290">
                <a:moveTo>
                  <a:pt x="2992" y="468"/>
                </a:moveTo>
                <a:cubicBezTo>
                  <a:pt x="3918" y="936"/>
                  <a:pt x="4289" y="2066"/>
                  <a:pt x="3821" y="2992"/>
                </a:cubicBezTo>
                <a:cubicBezTo>
                  <a:pt x="3353" y="3918"/>
                  <a:pt x="2223" y="4290"/>
                  <a:pt x="1297" y="3822"/>
                </a:cubicBezTo>
                <a:cubicBezTo>
                  <a:pt x="371" y="3354"/>
                  <a:pt x="0" y="2224"/>
                  <a:pt x="468" y="1298"/>
                </a:cubicBezTo>
                <a:cubicBezTo>
                  <a:pt x="935" y="372"/>
                  <a:pt x="2066" y="0"/>
                  <a:pt x="2992" y="46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5172236" y="3806496"/>
            <a:ext cx="1481659" cy="830997"/>
          </a:xfrm>
          <a:prstGeom prst="rect">
            <a:avLst/>
          </a:prstGeom>
        </p:spPr>
        <p:txBody>
          <a:bodyPr wrap="square">
            <a:spAutoFit/>
          </a:bodyPr>
          <a:lstStyle/>
          <a:p>
            <a:pPr algn="ctr"/>
            <a:r>
              <a:rPr lang="zh-CN" altLang="en-US" sz="2400" dirty="0" smtClean="0">
                <a:solidFill>
                  <a:schemeClr val="accent2"/>
                </a:solidFill>
                <a:latin typeface="+mn-ea"/>
                <a:ea typeface="+mn-ea"/>
              </a:rPr>
              <a:t>三项激励</a:t>
            </a:r>
            <a:r>
              <a:rPr lang="zh-CN" altLang="en-US" sz="2400" dirty="0">
                <a:solidFill>
                  <a:schemeClr val="accent2"/>
                </a:solidFill>
                <a:latin typeface="+mn-ea"/>
                <a:ea typeface="+mn-ea"/>
              </a:rPr>
              <a:t>政策</a:t>
            </a:r>
          </a:p>
        </p:txBody>
      </p:sp>
      <p:sp>
        <p:nvSpPr>
          <p:cNvPr id="18" name="TextBox 17"/>
          <p:cNvSpPr txBox="1"/>
          <p:nvPr/>
        </p:nvSpPr>
        <p:spPr>
          <a:xfrm>
            <a:off x="7852267" y="1149350"/>
            <a:ext cx="3286673" cy="923330"/>
          </a:xfrm>
          <a:prstGeom prst="rect">
            <a:avLst/>
          </a:prstGeom>
          <a:noFill/>
        </p:spPr>
        <p:txBody>
          <a:bodyPr wrap="square" rtlCol="0">
            <a:spAutoFit/>
          </a:bodyPr>
          <a:lstStyle>
            <a:defPPr>
              <a:defRPr lang="zh-CN"/>
            </a:defPPr>
            <a:lvl1pPr algn="just">
              <a:defRPr sz="2000">
                <a:solidFill>
                  <a:schemeClr val="accent1"/>
                </a:solidFill>
                <a:latin typeface="+mn-ea"/>
                <a:ea typeface="+mn-ea"/>
              </a:defRPr>
            </a:lvl1pPr>
          </a:lstStyle>
          <a:p>
            <a:r>
              <a:rPr lang="zh-CN" altLang="en-US" sz="1800" dirty="0" smtClean="0"/>
              <a:t>三级阶梯折扣制，一级</a:t>
            </a:r>
            <a:r>
              <a:rPr lang="en-US" altLang="zh-CN" sz="1800" dirty="0" smtClean="0"/>
              <a:t>9</a:t>
            </a:r>
            <a:r>
              <a:rPr lang="zh-CN" altLang="en-US" sz="1800" dirty="0" smtClean="0"/>
              <a:t>折进货价，二级</a:t>
            </a:r>
            <a:r>
              <a:rPr lang="en-US" altLang="zh-CN" sz="1800" dirty="0" smtClean="0"/>
              <a:t>8</a:t>
            </a:r>
            <a:r>
              <a:rPr lang="zh-CN" altLang="en-US" sz="1800" dirty="0" smtClean="0"/>
              <a:t>折进货价，三级</a:t>
            </a:r>
            <a:r>
              <a:rPr lang="en-US" altLang="zh-CN" sz="1800" dirty="0" smtClean="0"/>
              <a:t>7.5</a:t>
            </a:r>
            <a:r>
              <a:rPr lang="zh-CN" altLang="en-US" sz="1800" dirty="0" smtClean="0"/>
              <a:t>折进货价。</a:t>
            </a:r>
            <a:endParaRPr lang="zh-CN" altLang="en-US" sz="1800" dirty="0"/>
          </a:p>
        </p:txBody>
      </p:sp>
      <p:sp>
        <p:nvSpPr>
          <p:cNvPr id="19" name="TextBox 18"/>
          <p:cNvSpPr txBox="1"/>
          <p:nvPr/>
        </p:nvSpPr>
        <p:spPr>
          <a:xfrm>
            <a:off x="7852268" y="5243678"/>
            <a:ext cx="3004752" cy="646331"/>
          </a:xfrm>
          <a:prstGeom prst="rect">
            <a:avLst/>
          </a:prstGeom>
          <a:noFill/>
        </p:spPr>
        <p:txBody>
          <a:bodyPr wrap="square" rtlCol="0">
            <a:spAutoFit/>
          </a:bodyPr>
          <a:lstStyle>
            <a:defPPr>
              <a:defRPr lang="zh-CN"/>
            </a:defPPr>
            <a:lvl1pPr algn="just">
              <a:defRPr sz="1800">
                <a:solidFill>
                  <a:schemeClr val="accent1"/>
                </a:solidFill>
                <a:latin typeface="+mn-ea"/>
                <a:ea typeface="+mn-ea"/>
              </a:defRPr>
            </a:lvl1pPr>
          </a:lstStyle>
          <a:p>
            <a:r>
              <a:rPr lang="zh-CN" altLang="en-US" dirty="0" smtClean="0"/>
              <a:t>年终返点制，对于已完成的加盟商进行</a:t>
            </a:r>
            <a:r>
              <a:rPr lang="en-US" altLang="zh-CN" dirty="0" smtClean="0"/>
              <a:t>3%</a:t>
            </a:r>
            <a:r>
              <a:rPr lang="zh-CN" altLang="en-US" dirty="0" smtClean="0"/>
              <a:t>返点。</a:t>
            </a:r>
            <a:endParaRPr lang="zh-CN" altLang="en-US" dirty="0"/>
          </a:p>
        </p:txBody>
      </p:sp>
      <p:sp>
        <p:nvSpPr>
          <p:cNvPr id="20" name="TextBox 19"/>
          <p:cNvSpPr txBox="1"/>
          <p:nvPr/>
        </p:nvSpPr>
        <p:spPr>
          <a:xfrm>
            <a:off x="613844" y="3373934"/>
            <a:ext cx="2436656" cy="646331"/>
          </a:xfrm>
          <a:prstGeom prst="rect">
            <a:avLst/>
          </a:prstGeom>
          <a:noFill/>
        </p:spPr>
        <p:txBody>
          <a:bodyPr wrap="square" rtlCol="0">
            <a:spAutoFit/>
          </a:bodyPr>
          <a:lstStyle>
            <a:defPPr>
              <a:defRPr lang="zh-CN"/>
            </a:defPPr>
            <a:lvl1pPr algn="just">
              <a:defRPr sz="1800">
                <a:solidFill>
                  <a:schemeClr val="accent1"/>
                </a:solidFill>
                <a:latin typeface="+mn-ea"/>
                <a:ea typeface="+mn-ea"/>
              </a:defRPr>
            </a:lvl1pPr>
          </a:lstStyle>
          <a:p>
            <a:r>
              <a:rPr lang="zh-CN" altLang="en-US" dirty="0" smtClean="0"/>
              <a:t>对于不同商品有不同的分项奖励机制。</a:t>
            </a:r>
            <a:endParaRPr lang="zh-CN" altLang="en-US" dirty="0"/>
          </a:p>
        </p:txBody>
      </p:sp>
      <p:sp>
        <p:nvSpPr>
          <p:cNvPr id="22" name="Freeform 16"/>
          <p:cNvSpPr>
            <a:spLocks noEditPoints="1"/>
          </p:cNvSpPr>
          <p:nvPr/>
        </p:nvSpPr>
        <p:spPr bwMode="auto">
          <a:xfrm>
            <a:off x="5513016" y="2851646"/>
            <a:ext cx="800100" cy="1044575"/>
          </a:xfrm>
          <a:custGeom>
            <a:avLst/>
            <a:gdLst>
              <a:gd name="T0" fmla="*/ 742 w 1097"/>
              <a:gd name="T1" fmla="*/ 209 h 1435"/>
              <a:gd name="T2" fmla="*/ 1058 w 1097"/>
              <a:gd name="T3" fmla="*/ 264 h 1435"/>
              <a:gd name="T4" fmla="*/ 1033 w 1097"/>
              <a:gd name="T5" fmla="*/ 308 h 1435"/>
              <a:gd name="T6" fmla="*/ 843 w 1097"/>
              <a:gd name="T7" fmla="*/ 254 h 1435"/>
              <a:gd name="T8" fmla="*/ 945 w 1097"/>
              <a:gd name="T9" fmla="*/ 343 h 1435"/>
              <a:gd name="T10" fmla="*/ 893 w 1097"/>
              <a:gd name="T11" fmla="*/ 363 h 1435"/>
              <a:gd name="T12" fmla="*/ 741 w 1097"/>
              <a:gd name="T13" fmla="*/ 269 h 1435"/>
              <a:gd name="T14" fmla="*/ 691 w 1097"/>
              <a:gd name="T15" fmla="*/ 238 h 1435"/>
              <a:gd name="T16" fmla="*/ 742 w 1097"/>
              <a:gd name="T17" fmla="*/ 209 h 1435"/>
              <a:gd name="T18" fmla="*/ 555 w 1097"/>
              <a:gd name="T19" fmla="*/ 958 h 1435"/>
              <a:gd name="T20" fmla="*/ 555 w 1097"/>
              <a:gd name="T21" fmla="*/ 958 h 1435"/>
              <a:gd name="T22" fmla="*/ 585 w 1097"/>
              <a:gd name="T23" fmla="*/ 943 h 1435"/>
              <a:gd name="T24" fmla="*/ 594 w 1097"/>
              <a:gd name="T25" fmla="*/ 919 h 1435"/>
              <a:gd name="T26" fmla="*/ 586 w 1097"/>
              <a:gd name="T27" fmla="*/ 898 h 1435"/>
              <a:gd name="T28" fmla="*/ 555 w 1097"/>
              <a:gd name="T29" fmla="*/ 881 h 1435"/>
              <a:gd name="T30" fmla="*/ 555 w 1097"/>
              <a:gd name="T31" fmla="*/ 958 h 1435"/>
              <a:gd name="T32" fmla="*/ 519 w 1097"/>
              <a:gd name="T33" fmla="*/ 721 h 1435"/>
              <a:gd name="T34" fmla="*/ 519 w 1097"/>
              <a:gd name="T35" fmla="*/ 721 h 1435"/>
              <a:gd name="T36" fmla="*/ 498 w 1097"/>
              <a:gd name="T37" fmla="*/ 769 h 1435"/>
              <a:gd name="T38" fmla="*/ 519 w 1097"/>
              <a:gd name="T39" fmla="*/ 782 h 1435"/>
              <a:gd name="T40" fmla="*/ 519 w 1097"/>
              <a:gd name="T41" fmla="*/ 721 h 1435"/>
              <a:gd name="T42" fmla="*/ 674 w 1097"/>
              <a:gd name="T43" fmla="*/ 745 h 1435"/>
              <a:gd name="T44" fmla="*/ 674 w 1097"/>
              <a:gd name="T45" fmla="*/ 745 h 1435"/>
              <a:gd name="T46" fmla="*/ 585 w 1097"/>
              <a:gd name="T47" fmla="*/ 759 h 1435"/>
              <a:gd name="T48" fmla="*/ 555 w 1097"/>
              <a:gd name="T49" fmla="*/ 722 h 1435"/>
              <a:gd name="T50" fmla="*/ 555 w 1097"/>
              <a:gd name="T51" fmla="*/ 791 h 1435"/>
              <a:gd name="T52" fmla="*/ 653 w 1097"/>
              <a:gd name="T53" fmla="*/ 833 h 1435"/>
              <a:gd name="T54" fmla="*/ 633 w 1097"/>
              <a:gd name="T55" fmla="*/ 999 h 1435"/>
              <a:gd name="T56" fmla="*/ 555 w 1097"/>
              <a:gd name="T57" fmla="*/ 1020 h 1435"/>
              <a:gd name="T58" fmla="*/ 555 w 1097"/>
              <a:gd name="T59" fmla="*/ 1066 h 1435"/>
              <a:gd name="T60" fmla="*/ 519 w 1097"/>
              <a:gd name="T61" fmla="*/ 1066 h 1435"/>
              <a:gd name="T62" fmla="*/ 519 w 1097"/>
              <a:gd name="T63" fmla="*/ 1020 h 1435"/>
              <a:gd name="T64" fmla="*/ 386 w 1097"/>
              <a:gd name="T65" fmla="*/ 913 h 1435"/>
              <a:gd name="T66" fmla="*/ 484 w 1097"/>
              <a:gd name="T67" fmla="*/ 902 h 1435"/>
              <a:gd name="T68" fmla="*/ 519 w 1097"/>
              <a:gd name="T69" fmla="*/ 955 h 1435"/>
              <a:gd name="T70" fmla="*/ 519 w 1097"/>
              <a:gd name="T71" fmla="*/ 870 h 1435"/>
              <a:gd name="T72" fmla="*/ 450 w 1097"/>
              <a:gd name="T73" fmla="*/ 847 h 1435"/>
              <a:gd name="T74" fmla="*/ 430 w 1097"/>
              <a:gd name="T75" fmla="*/ 690 h 1435"/>
              <a:gd name="T76" fmla="*/ 519 w 1097"/>
              <a:gd name="T77" fmla="*/ 658 h 1435"/>
              <a:gd name="T78" fmla="*/ 519 w 1097"/>
              <a:gd name="T79" fmla="*/ 635 h 1435"/>
              <a:gd name="T80" fmla="*/ 555 w 1097"/>
              <a:gd name="T81" fmla="*/ 635 h 1435"/>
              <a:gd name="T82" fmla="*/ 555 w 1097"/>
              <a:gd name="T83" fmla="*/ 658 h 1435"/>
              <a:gd name="T84" fmla="*/ 674 w 1097"/>
              <a:gd name="T85" fmla="*/ 745 h 1435"/>
              <a:gd name="T86" fmla="*/ 19 w 1097"/>
              <a:gd name="T87" fmla="*/ 1010 h 1435"/>
              <a:gd name="T88" fmla="*/ 19 w 1097"/>
              <a:gd name="T89" fmla="*/ 1010 h 1435"/>
              <a:gd name="T90" fmla="*/ 1039 w 1097"/>
              <a:gd name="T91" fmla="*/ 1030 h 1435"/>
              <a:gd name="T92" fmla="*/ 645 w 1097"/>
              <a:gd name="T93" fmla="*/ 236 h 1435"/>
              <a:gd name="T94" fmla="*/ 790 w 1097"/>
              <a:gd name="T95" fmla="*/ 59 h 1435"/>
              <a:gd name="T96" fmla="*/ 547 w 1097"/>
              <a:gd name="T97" fmla="*/ 58 h 1435"/>
              <a:gd name="T98" fmla="*/ 353 w 1097"/>
              <a:gd name="T99" fmla="*/ 121 h 1435"/>
              <a:gd name="T100" fmla="*/ 444 w 1097"/>
              <a:gd name="T101" fmla="*/ 228 h 1435"/>
              <a:gd name="T102" fmla="*/ 19 w 1097"/>
              <a:gd name="T103" fmla="*/ 1010 h 1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46767186"/>
      </p:ext>
    </p:extLst>
  </p:cSld>
  <p:clrMapOvr>
    <a:masterClrMapping/>
  </p:clrMapOvr>
  <mc:AlternateContent xmlns:mc="http://schemas.openxmlformats.org/markup-compatibility/2006" xmlns:p14="http://schemas.microsoft.com/office/powerpoint/2010/main">
    <mc:Choice Requires="p14">
      <p:transition spd="slow" p14:dur="800" advTm="8284">
        <p14:prism dir="d" isInverted="1"/>
      </p:transition>
    </mc:Choice>
    <mc:Fallback xmlns="">
      <p:transition spd="slow" advTm="828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420"/>
                                </p:stCondLst>
                                <p:childTnLst>
                                  <p:par>
                                    <p:cTn id="31" presetID="2" presetClass="entr" presetSubtype="1" fill="hold" grpId="0" nodeType="afterEffect" p14:presetBounceEnd="40000">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14:bounceEnd="40000">
                                          <p:cBhvr additive="base">
                                            <p:cTn id="33"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19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by="(-#ppt_w*2)" calcmode="lin" valueType="num">
                                          <p:cBhvr rctx="PPT">
                                            <p:cTn id="38" dur="250" autoRev="1" fill="hold">
                                              <p:stCondLst>
                                                <p:cond delay="0"/>
                                              </p:stCondLst>
                                            </p:cTn>
                                            <p:tgtEl>
                                              <p:spTgt spid="16"/>
                                            </p:tgtEl>
                                            <p:attrNameLst>
                                              <p:attrName>ppt_w</p:attrName>
                                            </p:attrNameLst>
                                          </p:cBhvr>
                                        </p:anim>
                                        <p:anim by="(#ppt_w*0.50)" calcmode="lin" valueType="num">
                                          <p:cBhvr>
                                            <p:cTn id="39" dur="250" decel="50000" autoRev="1" fill="hold">
                                              <p:stCondLst>
                                                <p:cond delay="0"/>
                                              </p:stCondLst>
                                            </p:cTn>
                                            <p:tgtEl>
                                              <p:spTgt spid="16"/>
                                            </p:tgtEl>
                                            <p:attrNameLst>
                                              <p:attrName>ppt_x</p:attrName>
                                            </p:attrNameLst>
                                          </p:cBhvr>
                                        </p:anim>
                                        <p:anim from="(-#ppt_h/2)" to="(#ppt_y)" calcmode="lin" valueType="num">
                                          <p:cBhvr>
                                            <p:cTn id="40" dur="500" fill="hold">
                                              <p:stCondLst>
                                                <p:cond delay="0"/>
                                              </p:stCondLst>
                                            </p:cTn>
                                            <p:tgtEl>
                                              <p:spTgt spid="16"/>
                                            </p:tgtEl>
                                            <p:attrNameLst>
                                              <p:attrName>ppt_y</p:attrName>
                                            </p:attrNameLst>
                                          </p:cBhvr>
                                        </p:anim>
                                        <p:animRot by="21600000">
                                          <p:cBhvr>
                                            <p:cTn id="41" dur="500" fill="hold">
                                              <p:stCondLst>
                                                <p:cond delay="0"/>
                                              </p:stCondLst>
                                            </p:cTn>
                                            <p:tgtEl>
                                              <p:spTgt spid="16"/>
                                            </p:tgtEl>
                                            <p:attrNameLst>
                                              <p:attrName>r</p:attrName>
                                            </p:attrNameLst>
                                          </p:cBhvr>
                                        </p:animRot>
                                      </p:childTnLst>
                                    </p:cTn>
                                  </p:par>
                                </p:childTnLst>
                              </p:cTn>
                            </p:par>
                            <p:par>
                              <p:cTn id="42" fill="hold">
                                <p:stCondLst>
                                  <p:cond delay="2670"/>
                                </p:stCondLst>
                                <p:childTnLst>
                                  <p:par>
                                    <p:cTn id="43" presetID="21"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heel(1)">
                                          <p:cBhvr>
                                            <p:cTn id="45" dur="1000"/>
                                            <p:tgtEl>
                                              <p:spTgt spid="8"/>
                                            </p:tgtEl>
                                          </p:cBhvr>
                                        </p:animEffect>
                                      </p:childTnLst>
                                    </p:cTn>
                                  </p:par>
                                </p:childTnLst>
                              </p:cTn>
                            </p:par>
                            <p:par>
                              <p:cTn id="46" fill="hold">
                                <p:stCondLst>
                                  <p:cond delay="3670"/>
                                </p:stCondLst>
                                <p:childTnLst>
                                  <p:par>
                                    <p:cTn id="47" presetID="1"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56" presetClass="path" presetSubtype="0" accel="50000" decel="50000" fill="hold" grpId="1" nodeType="withEffect">
                                      <p:stCondLst>
                                        <p:cond delay="0"/>
                                      </p:stCondLst>
                                      <p:childTnLst>
                                        <p:animMotion origin="layout" path="M -1.11111E-6 4.79186E-6 L -0.09531 0.28862 " pathEditMode="relative" rAng="0" ptsTypes="AA">
                                          <p:cBhvr>
                                            <p:cTn id="50" dur="500" spd="-100000" fill="hold"/>
                                            <p:tgtEl>
                                              <p:spTgt spid="9"/>
                                            </p:tgtEl>
                                            <p:attrNameLst>
                                              <p:attrName>ppt_x</p:attrName>
                                              <p:attrName>ppt_y</p:attrName>
                                            </p:attrNameLst>
                                          </p:cBhvr>
                                          <p:rCtr x="-4774" y="14431"/>
                                        </p:animMotion>
                                      </p:childTnLst>
                                    </p:cTn>
                                  </p:par>
                                  <p:par>
                                    <p:cTn id="51" presetID="1" presetClass="entr" presetSubtype="0" fill="hold" grpId="0" nodeType="withEffect">
                                      <p:stCondLst>
                                        <p:cond delay="100"/>
                                      </p:stCondLst>
                                      <p:childTnLst>
                                        <p:set>
                                          <p:cBhvr>
                                            <p:cTn id="52" dur="1" fill="hold">
                                              <p:stCondLst>
                                                <p:cond delay="0"/>
                                              </p:stCondLst>
                                            </p:cTn>
                                            <p:tgtEl>
                                              <p:spTgt spid="10"/>
                                            </p:tgtEl>
                                            <p:attrNameLst>
                                              <p:attrName>style.visibility</p:attrName>
                                            </p:attrNameLst>
                                          </p:cBhvr>
                                          <p:to>
                                            <p:strVal val="visible"/>
                                          </p:to>
                                        </p:set>
                                      </p:childTnLst>
                                    </p:cTn>
                                  </p:par>
                                  <p:par>
                                    <p:cTn id="53" presetID="56" presetClass="path" presetSubtype="0" accel="50000" decel="50000" fill="hold" grpId="1" nodeType="withEffect">
                                      <p:stCondLst>
                                        <p:cond delay="100"/>
                                      </p:stCondLst>
                                      <p:childTnLst>
                                        <p:animMotion origin="layout" path="M -4.72222E-6 -9.15819E-7 L -0.12048 -0.27081 " pathEditMode="relative" rAng="0" ptsTypes="AA">
                                          <p:cBhvr>
                                            <p:cTn id="54" dur="500" spd="-100000" fill="hold"/>
                                            <p:tgtEl>
                                              <p:spTgt spid="10"/>
                                            </p:tgtEl>
                                            <p:attrNameLst>
                                              <p:attrName>ppt_x</p:attrName>
                                              <p:attrName>ppt_y</p:attrName>
                                            </p:attrNameLst>
                                          </p:cBhvr>
                                          <p:rCtr x="-6024" y="-13552"/>
                                        </p:animMotion>
                                      </p:childTnLst>
                                    </p:cTn>
                                  </p:par>
                                  <p:par>
                                    <p:cTn id="55" presetID="1" presetClass="entr" presetSubtype="0" fill="hold" grpId="0" nodeType="withEffect">
                                      <p:stCondLst>
                                        <p:cond delay="200"/>
                                      </p:stCondLst>
                                      <p:childTnLst>
                                        <p:set>
                                          <p:cBhvr>
                                            <p:cTn id="56" dur="1" fill="hold">
                                              <p:stCondLst>
                                                <p:cond delay="0"/>
                                              </p:stCondLst>
                                            </p:cTn>
                                            <p:tgtEl>
                                              <p:spTgt spid="11"/>
                                            </p:tgtEl>
                                            <p:attrNameLst>
                                              <p:attrName>style.visibility</p:attrName>
                                            </p:attrNameLst>
                                          </p:cBhvr>
                                          <p:to>
                                            <p:strVal val="visible"/>
                                          </p:to>
                                        </p:set>
                                      </p:childTnLst>
                                    </p:cTn>
                                  </p:par>
                                  <p:par>
                                    <p:cTn id="57" presetID="56" presetClass="path" presetSubtype="0" accel="50000" decel="50000" fill="hold" grpId="1" nodeType="withEffect">
                                      <p:stCondLst>
                                        <p:cond delay="200"/>
                                      </p:stCondLst>
                                      <p:childTnLst>
                                        <p:animMotion origin="layout" path="M 1.38889E-6 -1.90564E-6 L 0.25625 -0.01734 " pathEditMode="relative" rAng="0" ptsTypes="AA">
                                          <p:cBhvr>
                                            <p:cTn id="58" dur="500" spd="-100000" fill="hold"/>
                                            <p:tgtEl>
                                              <p:spTgt spid="11"/>
                                            </p:tgtEl>
                                            <p:attrNameLst>
                                              <p:attrName>ppt_x</p:attrName>
                                              <p:attrName>ppt_y</p:attrName>
                                            </p:attrNameLst>
                                          </p:cBhvr>
                                          <p:rCtr x="12812" y="-879"/>
                                        </p:animMotion>
                                      </p:childTnLst>
                                    </p:cTn>
                                  </p:par>
                                </p:childTnLst>
                              </p:cTn>
                            </p:par>
                            <p:par>
                              <p:cTn id="59" fill="hold">
                                <p:stCondLst>
                                  <p:cond delay="4770"/>
                                </p:stCondLst>
                                <p:childTnLst>
                                  <p:par>
                                    <p:cTn id="60" presetID="31"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400" fill="hold"/>
                                            <p:tgtEl>
                                              <p:spTgt spid="12"/>
                                            </p:tgtEl>
                                            <p:attrNameLst>
                                              <p:attrName>ppt_w</p:attrName>
                                            </p:attrNameLst>
                                          </p:cBhvr>
                                          <p:tavLst>
                                            <p:tav tm="0">
                                              <p:val>
                                                <p:fltVal val="0"/>
                                              </p:val>
                                            </p:tav>
                                            <p:tav tm="100000">
                                              <p:val>
                                                <p:strVal val="#ppt_w"/>
                                              </p:val>
                                            </p:tav>
                                          </p:tavLst>
                                        </p:anim>
                                        <p:anim calcmode="lin" valueType="num">
                                          <p:cBhvr>
                                            <p:cTn id="63" dur="400" fill="hold"/>
                                            <p:tgtEl>
                                              <p:spTgt spid="12"/>
                                            </p:tgtEl>
                                            <p:attrNameLst>
                                              <p:attrName>ppt_h</p:attrName>
                                            </p:attrNameLst>
                                          </p:cBhvr>
                                          <p:tavLst>
                                            <p:tav tm="0">
                                              <p:val>
                                                <p:fltVal val="0"/>
                                              </p:val>
                                            </p:tav>
                                            <p:tav tm="100000">
                                              <p:val>
                                                <p:strVal val="#ppt_h"/>
                                              </p:val>
                                            </p:tav>
                                          </p:tavLst>
                                        </p:anim>
                                        <p:anim calcmode="lin" valueType="num">
                                          <p:cBhvr>
                                            <p:cTn id="64" dur="400" fill="hold"/>
                                            <p:tgtEl>
                                              <p:spTgt spid="12"/>
                                            </p:tgtEl>
                                            <p:attrNameLst>
                                              <p:attrName>style.rotation</p:attrName>
                                            </p:attrNameLst>
                                          </p:cBhvr>
                                          <p:tavLst>
                                            <p:tav tm="0">
                                              <p:val>
                                                <p:fltVal val="90"/>
                                              </p:val>
                                            </p:tav>
                                            <p:tav tm="100000">
                                              <p:val>
                                                <p:fltVal val="0"/>
                                              </p:val>
                                            </p:tav>
                                          </p:tavLst>
                                        </p:anim>
                                        <p:animEffect transition="in" filter="fade">
                                          <p:cBhvr>
                                            <p:cTn id="65" dur="400"/>
                                            <p:tgtEl>
                                              <p:spTgt spid="12"/>
                                            </p:tgtEl>
                                          </p:cBhvr>
                                        </p:animEffect>
                                      </p:childTnLst>
                                    </p:cTn>
                                  </p:par>
                                </p:childTnLst>
                              </p:cTn>
                            </p:par>
                            <p:par>
                              <p:cTn id="66" fill="hold">
                                <p:stCondLst>
                                  <p:cond delay="517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5670"/>
                                </p:stCondLst>
                                <p:childTnLst>
                                  <p:par>
                                    <p:cTn id="71" presetID="31"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childTnLst>
                              </p:cTn>
                            </p:par>
                            <p:par>
                              <p:cTn id="77" fill="hold">
                                <p:stCondLst>
                                  <p:cond delay="6070"/>
                                </p:stCondLst>
                                <p:childTnLst>
                                  <p:par>
                                    <p:cTn id="78" presetID="22" presetClass="entr" presetSubtype="8"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par>
                              <p:cTn id="81" fill="hold">
                                <p:stCondLst>
                                  <p:cond delay="6570"/>
                                </p:stCondLst>
                                <p:childTnLst>
                                  <p:par>
                                    <p:cTn id="82" presetID="31"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400" fill="hold"/>
                                            <p:tgtEl>
                                              <p:spTgt spid="13"/>
                                            </p:tgtEl>
                                            <p:attrNameLst>
                                              <p:attrName>ppt_w</p:attrName>
                                            </p:attrNameLst>
                                          </p:cBhvr>
                                          <p:tavLst>
                                            <p:tav tm="0">
                                              <p:val>
                                                <p:fltVal val="0"/>
                                              </p:val>
                                            </p:tav>
                                            <p:tav tm="100000">
                                              <p:val>
                                                <p:strVal val="#ppt_w"/>
                                              </p:val>
                                            </p:tav>
                                          </p:tavLst>
                                        </p:anim>
                                        <p:anim calcmode="lin" valueType="num">
                                          <p:cBhvr>
                                            <p:cTn id="85" dur="400" fill="hold"/>
                                            <p:tgtEl>
                                              <p:spTgt spid="13"/>
                                            </p:tgtEl>
                                            <p:attrNameLst>
                                              <p:attrName>ppt_h</p:attrName>
                                            </p:attrNameLst>
                                          </p:cBhvr>
                                          <p:tavLst>
                                            <p:tav tm="0">
                                              <p:val>
                                                <p:fltVal val="0"/>
                                              </p:val>
                                            </p:tav>
                                            <p:tav tm="100000">
                                              <p:val>
                                                <p:strVal val="#ppt_h"/>
                                              </p:val>
                                            </p:tav>
                                          </p:tavLst>
                                        </p:anim>
                                        <p:anim calcmode="lin" valueType="num">
                                          <p:cBhvr>
                                            <p:cTn id="86" dur="400" fill="hold"/>
                                            <p:tgtEl>
                                              <p:spTgt spid="13"/>
                                            </p:tgtEl>
                                            <p:attrNameLst>
                                              <p:attrName>style.rotation</p:attrName>
                                            </p:attrNameLst>
                                          </p:cBhvr>
                                          <p:tavLst>
                                            <p:tav tm="0">
                                              <p:val>
                                                <p:fltVal val="90"/>
                                              </p:val>
                                            </p:tav>
                                            <p:tav tm="100000">
                                              <p:val>
                                                <p:fltVal val="0"/>
                                              </p:val>
                                            </p:tav>
                                          </p:tavLst>
                                        </p:anim>
                                        <p:animEffect transition="in" filter="fade">
                                          <p:cBhvr>
                                            <p:cTn id="87" dur="400"/>
                                            <p:tgtEl>
                                              <p:spTgt spid="13"/>
                                            </p:tgtEl>
                                          </p:cBhvr>
                                        </p:animEffect>
                                      </p:childTnLst>
                                    </p:cTn>
                                  </p:par>
                                </p:childTnLst>
                              </p:cTn>
                            </p:par>
                            <p:par>
                              <p:cTn id="88" fill="hold">
                                <p:stCondLst>
                                  <p:cond delay="6970"/>
                                </p:stCondLst>
                                <p:childTnLst>
                                  <p:par>
                                    <p:cTn id="89" presetID="2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right)">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9" grpId="1" animBg="1"/>
          <p:bldP spid="10" grpId="0" animBg="1"/>
          <p:bldP spid="10" grpId="1" animBg="1"/>
          <p:bldP spid="11" grpId="0" animBg="1"/>
          <p:bldP spid="11" grpId="1" animBg="1"/>
          <p:bldP spid="12" grpId="0"/>
          <p:bldP spid="13" grpId="0"/>
          <p:bldP spid="14" grpId="0"/>
          <p:bldP spid="15" grpId="0" animBg="1"/>
          <p:bldP spid="16" grpId="0"/>
          <p:bldP spid="18" grpId="0"/>
          <p:bldP spid="19" grpId="0"/>
          <p:bldP spid="20"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1420"/>
                                </p:stCondLst>
                                <p:childTnLst>
                                  <p:par>
                                    <p:cTn id="31" presetID="2" presetClass="entr" presetSubtype="1"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192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by="(-#ppt_w*2)" calcmode="lin" valueType="num">
                                          <p:cBhvr rctx="PPT">
                                            <p:cTn id="38" dur="250" autoRev="1" fill="hold">
                                              <p:stCondLst>
                                                <p:cond delay="0"/>
                                              </p:stCondLst>
                                            </p:cTn>
                                            <p:tgtEl>
                                              <p:spTgt spid="16"/>
                                            </p:tgtEl>
                                            <p:attrNameLst>
                                              <p:attrName>ppt_w</p:attrName>
                                            </p:attrNameLst>
                                          </p:cBhvr>
                                        </p:anim>
                                        <p:anim by="(#ppt_w*0.50)" calcmode="lin" valueType="num">
                                          <p:cBhvr>
                                            <p:cTn id="39" dur="250" decel="50000" autoRev="1" fill="hold">
                                              <p:stCondLst>
                                                <p:cond delay="0"/>
                                              </p:stCondLst>
                                            </p:cTn>
                                            <p:tgtEl>
                                              <p:spTgt spid="16"/>
                                            </p:tgtEl>
                                            <p:attrNameLst>
                                              <p:attrName>ppt_x</p:attrName>
                                            </p:attrNameLst>
                                          </p:cBhvr>
                                        </p:anim>
                                        <p:anim from="(-#ppt_h/2)" to="(#ppt_y)" calcmode="lin" valueType="num">
                                          <p:cBhvr>
                                            <p:cTn id="40" dur="500" fill="hold">
                                              <p:stCondLst>
                                                <p:cond delay="0"/>
                                              </p:stCondLst>
                                            </p:cTn>
                                            <p:tgtEl>
                                              <p:spTgt spid="16"/>
                                            </p:tgtEl>
                                            <p:attrNameLst>
                                              <p:attrName>ppt_y</p:attrName>
                                            </p:attrNameLst>
                                          </p:cBhvr>
                                        </p:anim>
                                        <p:animRot by="21600000">
                                          <p:cBhvr>
                                            <p:cTn id="41" dur="500" fill="hold">
                                              <p:stCondLst>
                                                <p:cond delay="0"/>
                                              </p:stCondLst>
                                            </p:cTn>
                                            <p:tgtEl>
                                              <p:spTgt spid="16"/>
                                            </p:tgtEl>
                                            <p:attrNameLst>
                                              <p:attrName>r</p:attrName>
                                            </p:attrNameLst>
                                          </p:cBhvr>
                                        </p:animRot>
                                      </p:childTnLst>
                                    </p:cTn>
                                  </p:par>
                                </p:childTnLst>
                              </p:cTn>
                            </p:par>
                            <p:par>
                              <p:cTn id="42" fill="hold">
                                <p:stCondLst>
                                  <p:cond delay="2670"/>
                                </p:stCondLst>
                                <p:childTnLst>
                                  <p:par>
                                    <p:cTn id="43" presetID="21"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heel(1)">
                                          <p:cBhvr>
                                            <p:cTn id="45" dur="1000"/>
                                            <p:tgtEl>
                                              <p:spTgt spid="8"/>
                                            </p:tgtEl>
                                          </p:cBhvr>
                                        </p:animEffect>
                                      </p:childTnLst>
                                    </p:cTn>
                                  </p:par>
                                </p:childTnLst>
                              </p:cTn>
                            </p:par>
                            <p:par>
                              <p:cTn id="46" fill="hold">
                                <p:stCondLst>
                                  <p:cond delay="3670"/>
                                </p:stCondLst>
                                <p:childTnLst>
                                  <p:par>
                                    <p:cTn id="47" presetID="1"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56" presetClass="path" presetSubtype="0" accel="50000" decel="50000" fill="hold" grpId="1" nodeType="withEffect">
                                      <p:stCondLst>
                                        <p:cond delay="0"/>
                                      </p:stCondLst>
                                      <p:childTnLst>
                                        <p:animMotion origin="layout" path="M -1.11111E-6 4.79186E-6 L -0.09531 0.28862 " pathEditMode="relative" rAng="0" ptsTypes="AA">
                                          <p:cBhvr>
                                            <p:cTn id="50" dur="500" spd="-100000" fill="hold"/>
                                            <p:tgtEl>
                                              <p:spTgt spid="9"/>
                                            </p:tgtEl>
                                            <p:attrNameLst>
                                              <p:attrName>ppt_x</p:attrName>
                                              <p:attrName>ppt_y</p:attrName>
                                            </p:attrNameLst>
                                          </p:cBhvr>
                                          <p:rCtr x="-4774" y="14431"/>
                                        </p:animMotion>
                                      </p:childTnLst>
                                    </p:cTn>
                                  </p:par>
                                  <p:par>
                                    <p:cTn id="51" presetID="1" presetClass="entr" presetSubtype="0" fill="hold" grpId="0" nodeType="withEffect">
                                      <p:stCondLst>
                                        <p:cond delay="100"/>
                                      </p:stCondLst>
                                      <p:childTnLst>
                                        <p:set>
                                          <p:cBhvr>
                                            <p:cTn id="52" dur="1" fill="hold">
                                              <p:stCondLst>
                                                <p:cond delay="0"/>
                                              </p:stCondLst>
                                            </p:cTn>
                                            <p:tgtEl>
                                              <p:spTgt spid="10"/>
                                            </p:tgtEl>
                                            <p:attrNameLst>
                                              <p:attrName>style.visibility</p:attrName>
                                            </p:attrNameLst>
                                          </p:cBhvr>
                                          <p:to>
                                            <p:strVal val="visible"/>
                                          </p:to>
                                        </p:set>
                                      </p:childTnLst>
                                    </p:cTn>
                                  </p:par>
                                  <p:par>
                                    <p:cTn id="53" presetID="56" presetClass="path" presetSubtype="0" accel="50000" decel="50000" fill="hold" grpId="1" nodeType="withEffect">
                                      <p:stCondLst>
                                        <p:cond delay="100"/>
                                      </p:stCondLst>
                                      <p:childTnLst>
                                        <p:animMotion origin="layout" path="M -4.72222E-6 -9.15819E-7 L -0.12048 -0.27081 " pathEditMode="relative" rAng="0" ptsTypes="AA">
                                          <p:cBhvr>
                                            <p:cTn id="54" dur="500" spd="-100000" fill="hold"/>
                                            <p:tgtEl>
                                              <p:spTgt spid="10"/>
                                            </p:tgtEl>
                                            <p:attrNameLst>
                                              <p:attrName>ppt_x</p:attrName>
                                              <p:attrName>ppt_y</p:attrName>
                                            </p:attrNameLst>
                                          </p:cBhvr>
                                          <p:rCtr x="-6024" y="-13552"/>
                                        </p:animMotion>
                                      </p:childTnLst>
                                    </p:cTn>
                                  </p:par>
                                  <p:par>
                                    <p:cTn id="55" presetID="1" presetClass="entr" presetSubtype="0" fill="hold" grpId="0" nodeType="withEffect">
                                      <p:stCondLst>
                                        <p:cond delay="200"/>
                                      </p:stCondLst>
                                      <p:childTnLst>
                                        <p:set>
                                          <p:cBhvr>
                                            <p:cTn id="56" dur="1" fill="hold">
                                              <p:stCondLst>
                                                <p:cond delay="0"/>
                                              </p:stCondLst>
                                            </p:cTn>
                                            <p:tgtEl>
                                              <p:spTgt spid="11"/>
                                            </p:tgtEl>
                                            <p:attrNameLst>
                                              <p:attrName>style.visibility</p:attrName>
                                            </p:attrNameLst>
                                          </p:cBhvr>
                                          <p:to>
                                            <p:strVal val="visible"/>
                                          </p:to>
                                        </p:set>
                                      </p:childTnLst>
                                    </p:cTn>
                                  </p:par>
                                  <p:par>
                                    <p:cTn id="57" presetID="56" presetClass="path" presetSubtype="0" accel="50000" decel="50000" fill="hold" grpId="1" nodeType="withEffect">
                                      <p:stCondLst>
                                        <p:cond delay="200"/>
                                      </p:stCondLst>
                                      <p:childTnLst>
                                        <p:animMotion origin="layout" path="M 1.38889E-6 -1.90564E-6 L 0.25625 -0.01734 " pathEditMode="relative" rAng="0" ptsTypes="AA">
                                          <p:cBhvr>
                                            <p:cTn id="58" dur="500" spd="-100000" fill="hold"/>
                                            <p:tgtEl>
                                              <p:spTgt spid="11"/>
                                            </p:tgtEl>
                                            <p:attrNameLst>
                                              <p:attrName>ppt_x</p:attrName>
                                              <p:attrName>ppt_y</p:attrName>
                                            </p:attrNameLst>
                                          </p:cBhvr>
                                          <p:rCtr x="12812" y="-879"/>
                                        </p:animMotion>
                                      </p:childTnLst>
                                    </p:cTn>
                                  </p:par>
                                </p:childTnLst>
                              </p:cTn>
                            </p:par>
                            <p:par>
                              <p:cTn id="59" fill="hold">
                                <p:stCondLst>
                                  <p:cond delay="4770"/>
                                </p:stCondLst>
                                <p:childTnLst>
                                  <p:par>
                                    <p:cTn id="60" presetID="31"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400" fill="hold"/>
                                            <p:tgtEl>
                                              <p:spTgt spid="12"/>
                                            </p:tgtEl>
                                            <p:attrNameLst>
                                              <p:attrName>ppt_w</p:attrName>
                                            </p:attrNameLst>
                                          </p:cBhvr>
                                          <p:tavLst>
                                            <p:tav tm="0">
                                              <p:val>
                                                <p:fltVal val="0"/>
                                              </p:val>
                                            </p:tav>
                                            <p:tav tm="100000">
                                              <p:val>
                                                <p:strVal val="#ppt_w"/>
                                              </p:val>
                                            </p:tav>
                                          </p:tavLst>
                                        </p:anim>
                                        <p:anim calcmode="lin" valueType="num">
                                          <p:cBhvr>
                                            <p:cTn id="63" dur="400" fill="hold"/>
                                            <p:tgtEl>
                                              <p:spTgt spid="12"/>
                                            </p:tgtEl>
                                            <p:attrNameLst>
                                              <p:attrName>ppt_h</p:attrName>
                                            </p:attrNameLst>
                                          </p:cBhvr>
                                          <p:tavLst>
                                            <p:tav tm="0">
                                              <p:val>
                                                <p:fltVal val="0"/>
                                              </p:val>
                                            </p:tav>
                                            <p:tav tm="100000">
                                              <p:val>
                                                <p:strVal val="#ppt_h"/>
                                              </p:val>
                                            </p:tav>
                                          </p:tavLst>
                                        </p:anim>
                                        <p:anim calcmode="lin" valueType="num">
                                          <p:cBhvr>
                                            <p:cTn id="64" dur="400" fill="hold"/>
                                            <p:tgtEl>
                                              <p:spTgt spid="12"/>
                                            </p:tgtEl>
                                            <p:attrNameLst>
                                              <p:attrName>style.rotation</p:attrName>
                                            </p:attrNameLst>
                                          </p:cBhvr>
                                          <p:tavLst>
                                            <p:tav tm="0">
                                              <p:val>
                                                <p:fltVal val="90"/>
                                              </p:val>
                                            </p:tav>
                                            <p:tav tm="100000">
                                              <p:val>
                                                <p:fltVal val="0"/>
                                              </p:val>
                                            </p:tav>
                                          </p:tavLst>
                                        </p:anim>
                                        <p:animEffect transition="in" filter="fade">
                                          <p:cBhvr>
                                            <p:cTn id="65" dur="400"/>
                                            <p:tgtEl>
                                              <p:spTgt spid="12"/>
                                            </p:tgtEl>
                                          </p:cBhvr>
                                        </p:animEffect>
                                      </p:childTnLst>
                                    </p:cTn>
                                  </p:par>
                                </p:childTnLst>
                              </p:cTn>
                            </p:par>
                            <p:par>
                              <p:cTn id="66" fill="hold">
                                <p:stCondLst>
                                  <p:cond delay="517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5670"/>
                                </p:stCondLst>
                                <p:childTnLst>
                                  <p:par>
                                    <p:cTn id="71" presetID="31"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400" fill="hold"/>
                                            <p:tgtEl>
                                              <p:spTgt spid="14"/>
                                            </p:tgtEl>
                                            <p:attrNameLst>
                                              <p:attrName>ppt_w</p:attrName>
                                            </p:attrNameLst>
                                          </p:cBhvr>
                                          <p:tavLst>
                                            <p:tav tm="0">
                                              <p:val>
                                                <p:fltVal val="0"/>
                                              </p:val>
                                            </p:tav>
                                            <p:tav tm="100000">
                                              <p:val>
                                                <p:strVal val="#ppt_w"/>
                                              </p:val>
                                            </p:tav>
                                          </p:tavLst>
                                        </p:anim>
                                        <p:anim calcmode="lin" valueType="num">
                                          <p:cBhvr>
                                            <p:cTn id="74" dur="400" fill="hold"/>
                                            <p:tgtEl>
                                              <p:spTgt spid="14"/>
                                            </p:tgtEl>
                                            <p:attrNameLst>
                                              <p:attrName>ppt_h</p:attrName>
                                            </p:attrNameLst>
                                          </p:cBhvr>
                                          <p:tavLst>
                                            <p:tav tm="0">
                                              <p:val>
                                                <p:fltVal val="0"/>
                                              </p:val>
                                            </p:tav>
                                            <p:tav tm="100000">
                                              <p:val>
                                                <p:strVal val="#ppt_h"/>
                                              </p:val>
                                            </p:tav>
                                          </p:tavLst>
                                        </p:anim>
                                        <p:anim calcmode="lin" valueType="num">
                                          <p:cBhvr>
                                            <p:cTn id="75" dur="400" fill="hold"/>
                                            <p:tgtEl>
                                              <p:spTgt spid="14"/>
                                            </p:tgtEl>
                                            <p:attrNameLst>
                                              <p:attrName>style.rotation</p:attrName>
                                            </p:attrNameLst>
                                          </p:cBhvr>
                                          <p:tavLst>
                                            <p:tav tm="0">
                                              <p:val>
                                                <p:fltVal val="90"/>
                                              </p:val>
                                            </p:tav>
                                            <p:tav tm="100000">
                                              <p:val>
                                                <p:fltVal val="0"/>
                                              </p:val>
                                            </p:tav>
                                          </p:tavLst>
                                        </p:anim>
                                        <p:animEffect transition="in" filter="fade">
                                          <p:cBhvr>
                                            <p:cTn id="76" dur="400"/>
                                            <p:tgtEl>
                                              <p:spTgt spid="14"/>
                                            </p:tgtEl>
                                          </p:cBhvr>
                                        </p:animEffect>
                                      </p:childTnLst>
                                    </p:cTn>
                                  </p:par>
                                </p:childTnLst>
                              </p:cTn>
                            </p:par>
                            <p:par>
                              <p:cTn id="77" fill="hold">
                                <p:stCondLst>
                                  <p:cond delay="6070"/>
                                </p:stCondLst>
                                <p:childTnLst>
                                  <p:par>
                                    <p:cTn id="78" presetID="22" presetClass="entr" presetSubtype="8"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wipe(left)">
                                          <p:cBhvr>
                                            <p:cTn id="80" dur="500"/>
                                            <p:tgtEl>
                                              <p:spTgt spid="19"/>
                                            </p:tgtEl>
                                          </p:cBhvr>
                                        </p:animEffect>
                                      </p:childTnLst>
                                    </p:cTn>
                                  </p:par>
                                </p:childTnLst>
                              </p:cTn>
                            </p:par>
                            <p:par>
                              <p:cTn id="81" fill="hold">
                                <p:stCondLst>
                                  <p:cond delay="6570"/>
                                </p:stCondLst>
                                <p:childTnLst>
                                  <p:par>
                                    <p:cTn id="82" presetID="31"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400" fill="hold"/>
                                            <p:tgtEl>
                                              <p:spTgt spid="13"/>
                                            </p:tgtEl>
                                            <p:attrNameLst>
                                              <p:attrName>ppt_w</p:attrName>
                                            </p:attrNameLst>
                                          </p:cBhvr>
                                          <p:tavLst>
                                            <p:tav tm="0">
                                              <p:val>
                                                <p:fltVal val="0"/>
                                              </p:val>
                                            </p:tav>
                                            <p:tav tm="100000">
                                              <p:val>
                                                <p:strVal val="#ppt_w"/>
                                              </p:val>
                                            </p:tav>
                                          </p:tavLst>
                                        </p:anim>
                                        <p:anim calcmode="lin" valueType="num">
                                          <p:cBhvr>
                                            <p:cTn id="85" dur="400" fill="hold"/>
                                            <p:tgtEl>
                                              <p:spTgt spid="13"/>
                                            </p:tgtEl>
                                            <p:attrNameLst>
                                              <p:attrName>ppt_h</p:attrName>
                                            </p:attrNameLst>
                                          </p:cBhvr>
                                          <p:tavLst>
                                            <p:tav tm="0">
                                              <p:val>
                                                <p:fltVal val="0"/>
                                              </p:val>
                                            </p:tav>
                                            <p:tav tm="100000">
                                              <p:val>
                                                <p:strVal val="#ppt_h"/>
                                              </p:val>
                                            </p:tav>
                                          </p:tavLst>
                                        </p:anim>
                                        <p:anim calcmode="lin" valueType="num">
                                          <p:cBhvr>
                                            <p:cTn id="86" dur="400" fill="hold"/>
                                            <p:tgtEl>
                                              <p:spTgt spid="13"/>
                                            </p:tgtEl>
                                            <p:attrNameLst>
                                              <p:attrName>style.rotation</p:attrName>
                                            </p:attrNameLst>
                                          </p:cBhvr>
                                          <p:tavLst>
                                            <p:tav tm="0">
                                              <p:val>
                                                <p:fltVal val="90"/>
                                              </p:val>
                                            </p:tav>
                                            <p:tav tm="100000">
                                              <p:val>
                                                <p:fltVal val="0"/>
                                              </p:val>
                                            </p:tav>
                                          </p:tavLst>
                                        </p:anim>
                                        <p:animEffect transition="in" filter="fade">
                                          <p:cBhvr>
                                            <p:cTn id="87" dur="400"/>
                                            <p:tgtEl>
                                              <p:spTgt spid="13"/>
                                            </p:tgtEl>
                                          </p:cBhvr>
                                        </p:animEffect>
                                      </p:childTnLst>
                                    </p:cTn>
                                  </p:par>
                                </p:childTnLst>
                              </p:cTn>
                            </p:par>
                            <p:par>
                              <p:cTn id="88" fill="hold">
                                <p:stCondLst>
                                  <p:cond delay="6970"/>
                                </p:stCondLst>
                                <p:childTnLst>
                                  <p:par>
                                    <p:cTn id="89" presetID="2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right)">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9" grpId="0" animBg="1"/>
          <p:bldP spid="9" grpId="1" animBg="1"/>
          <p:bldP spid="10" grpId="0" animBg="1"/>
          <p:bldP spid="10" grpId="1" animBg="1"/>
          <p:bldP spid="11" grpId="0" animBg="1"/>
          <p:bldP spid="11" grpId="1" animBg="1"/>
          <p:bldP spid="12" grpId="0"/>
          <p:bldP spid="13" grpId="0"/>
          <p:bldP spid="14" grpId="0"/>
          <p:bldP spid="15" grpId="0" animBg="1"/>
          <p:bldP spid="16" grpId="0"/>
          <p:bldP spid="18" grpId="0"/>
          <p:bldP spid="19" grpId="0"/>
          <p:bldP spid="20" grpId="0"/>
          <p:bldP spid="22"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141018" y="1874163"/>
            <a:ext cx="3145974" cy="4466778"/>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30" name="矩形 29"/>
          <p:cNvSpPr/>
          <p:nvPr/>
        </p:nvSpPr>
        <p:spPr bwMode="auto">
          <a:xfrm>
            <a:off x="4561112" y="1874163"/>
            <a:ext cx="3145974" cy="4466778"/>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31" name="矩形 30"/>
          <p:cNvSpPr/>
          <p:nvPr/>
        </p:nvSpPr>
        <p:spPr bwMode="auto">
          <a:xfrm>
            <a:off x="7993081" y="1874163"/>
            <a:ext cx="3145974" cy="4466778"/>
          </a:xfrm>
          <a:prstGeom prst="rect">
            <a:avLst/>
          </a:prstGeom>
          <a:solidFill>
            <a:schemeClr val="accent2">
              <a:lumMod val="95000"/>
            </a:schemeClr>
          </a:solidFill>
          <a:ln w="9525" cap="flat" cmpd="sng" algn="ctr">
            <a:solidFill>
              <a:schemeClr val="accent1">
                <a:lumMod val="40000"/>
                <a:lumOff val="6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55" name="TextBox 54"/>
          <p:cNvSpPr txBox="1"/>
          <p:nvPr/>
        </p:nvSpPr>
        <p:spPr>
          <a:xfrm>
            <a:off x="697781" y="323945"/>
            <a:ext cx="2808312"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rgbClr val="484849"/>
                </a:solidFill>
                <a:latin typeface="微软雅黑"/>
                <a:ea typeface="微软雅黑"/>
              </a:rPr>
              <a:t>营销推广计划</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10" name="TextBox 9"/>
          <p:cNvSpPr txBox="1"/>
          <p:nvPr/>
        </p:nvSpPr>
        <p:spPr>
          <a:xfrm>
            <a:off x="1248565" y="2852936"/>
            <a:ext cx="2850472" cy="3170099"/>
          </a:xfrm>
          <a:prstGeom prst="rect">
            <a:avLst/>
          </a:prstGeom>
          <a:noFill/>
        </p:spPr>
        <p:txBody>
          <a:bodyPr wrap="square" rtlCol="0">
            <a:spAutoFit/>
          </a:bodyPr>
          <a:lstStyle/>
          <a:p>
            <a:pPr algn="just"/>
            <a:r>
              <a:rPr lang="en-US" altLang="zh-CN" sz="2000" dirty="0" smtClean="0">
                <a:solidFill>
                  <a:schemeClr val="accent1"/>
                </a:solidFill>
                <a:latin typeface="微软雅黑"/>
                <a:ea typeface="微软雅黑"/>
              </a:rPr>
              <a:t>1</a:t>
            </a:r>
            <a:r>
              <a:rPr lang="zh-CN" altLang="en-US" sz="2000" dirty="0" smtClean="0">
                <a:solidFill>
                  <a:schemeClr val="accent1"/>
                </a:solidFill>
                <a:latin typeface="微软雅黑"/>
                <a:ea typeface="微软雅黑"/>
              </a:rPr>
              <a:t>、微博、微信、</a:t>
            </a:r>
            <a:r>
              <a:rPr lang="en-US" altLang="zh-CN" sz="2000" dirty="0" smtClean="0">
                <a:solidFill>
                  <a:schemeClr val="accent1"/>
                </a:solidFill>
                <a:latin typeface="微软雅黑"/>
                <a:ea typeface="微软雅黑"/>
              </a:rPr>
              <a:t>QQ</a:t>
            </a:r>
            <a:r>
              <a:rPr lang="zh-CN" altLang="en-US" sz="2000" dirty="0" smtClean="0">
                <a:solidFill>
                  <a:schemeClr val="accent1"/>
                </a:solidFill>
                <a:latin typeface="微软雅黑"/>
                <a:ea typeface="微软雅黑"/>
              </a:rPr>
              <a:t>空间设计软文宣传。</a:t>
            </a:r>
            <a:endParaRPr lang="en-US" altLang="zh-CN" sz="2000" dirty="0" smtClean="0">
              <a:solidFill>
                <a:schemeClr val="accent1"/>
              </a:solidFill>
              <a:latin typeface="微软雅黑"/>
              <a:ea typeface="微软雅黑"/>
            </a:endParaRPr>
          </a:p>
          <a:p>
            <a:pPr algn="just"/>
            <a:endParaRPr lang="en-US" altLang="zh-CN" sz="2000" dirty="0" smtClean="0">
              <a:solidFill>
                <a:schemeClr val="accent1"/>
              </a:solidFill>
              <a:latin typeface="微软雅黑"/>
              <a:ea typeface="微软雅黑"/>
            </a:endParaRPr>
          </a:p>
          <a:p>
            <a:pPr algn="just"/>
            <a:r>
              <a:rPr lang="en-US" altLang="zh-CN" sz="2000" dirty="0" smtClean="0">
                <a:solidFill>
                  <a:schemeClr val="accent1"/>
                </a:solidFill>
                <a:latin typeface="微软雅黑"/>
                <a:ea typeface="微软雅黑"/>
              </a:rPr>
              <a:t>2</a:t>
            </a:r>
            <a:r>
              <a:rPr lang="zh-CN" altLang="en-US" sz="2000" dirty="0" smtClean="0">
                <a:solidFill>
                  <a:schemeClr val="accent1"/>
                </a:solidFill>
                <a:latin typeface="微软雅黑"/>
                <a:ea typeface="微软雅黑"/>
              </a:rPr>
              <a:t>、有专门团队负责微信、微博公众平台的运营。</a:t>
            </a:r>
            <a:endParaRPr lang="en-US" altLang="zh-CN" sz="2000" dirty="0" smtClean="0">
              <a:solidFill>
                <a:schemeClr val="accent1"/>
              </a:solidFill>
              <a:latin typeface="微软雅黑"/>
              <a:ea typeface="微软雅黑"/>
            </a:endParaRPr>
          </a:p>
          <a:p>
            <a:pPr algn="just"/>
            <a:endParaRPr lang="en-US" altLang="zh-CN" sz="2000" dirty="0" smtClean="0">
              <a:solidFill>
                <a:schemeClr val="accent1"/>
              </a:solidFill>
              <a:latin typeface="微软雅黑"/>
              <a:ea typeface="微软雅黑"/>
            </a:endParaRPr>
          </a:p>
          <a:p>
            <a:pPr algn="just"/>
            <a:r>
              <a:rPr lang="en-US" altLang="zh-CN" sz="2000" dirty="0" smtClean="0">
                <a:solidFill>
                  <a:schemeClr val="accent1"/>
                </a:solidFill>
                <a:latin typeface="微软雅黑"/>
                <a:ea typeface="微软雅黑"/>
              </a:rPr>
              <a:t>3</a:t>
            </a:r>
            <a:r>
              <a:rPr lang="zh-CN" altLang="en-US" sz="2000" dirty="0" smtClean="0">
                <a:solidFill>
                  <a:schemeClr val="accent1"/>
                </a:solidFill>
                <a:latin typeface="微软雅黑"/>
                <a:ea typeface="微软雅黑"/>
              </a:rPr>
              <a:t>、不定期在加盟平台、百度推广、腾迅网等多个平台进行广告投放。</a:t>
            </a:r>
            <a:endParaRPr lang="zh-CN" altLang="en-US" sz="2000" dirty="0">
              <a:solidFill>
                <a:schemeClr val="accent1"/>
              </a:solidFill>
              <a:latin typeface="微软雅黑"/>
              <a:ea typeface="微软雅黑"/>
            </a:endParaRPr>
          </a:p>
        </p:txBody>
      </p:sp>
      <p:sp>
        <p:nvSpPr>
          <p:cNvPr id="12" name="TextBox 11"/>
          <p:cNvSpPr txBox="1"/>
          <p:nvPr/>
        </p:nvSpPr>
        <p:spPr>
          <a:xfrm>
            <a:off x="4660505" y="3100581"/>
            <a:ext cx="2850472" cy="1938992"/>
          </a:xfrm>
          <a:prstGeom prst="rect">
            <a:avLst/>
          </a:prstGeom>
          <a:noFill/>
        </p:spPr>
        <p:txBody>
          <a:bodyPr wrap="square" rtlCol="0">
            <a:spAutoFit/>
          </a:bodyPr>
          <a:lstStyle/>
          <a:p>
            <a:pPr algn="just"/>
            <a:r>
              <a:rPr lang="en-US" altLang="zh-CN" sz="2000" dirty="0">
                <a:solidFill>
                  <a:schemeClr val="accent1"/>
                </a:solidFill>
                <a:latin typeface="微软雅黑"/>
                <a:ea typeface="微软雅黑"/>
              </a:rPr>
              <a:t>1</a:t>
            </a:r>
            <a:r>
              <a:rPr lang="zh-CN" altLang="en-US" sz="2000" dirty="0" smtClean="0">
                <a:solidFill>
                  <a:schemeClr val="accent1"/>
                </a:solidFill>
                <a:latin typeface="微软雅黑"/>
                <a:ea typeface="微软雅黑"/>
              </a:rPr>
              <a:t>、主流创业杂志投放招商广告。</a:t>
            </a:r>
            <a:endParaRPr lang="en-US" altLang="zh-CN" sz="2000" dirty="0" smtClean="0">
              <a:solidFill>
                <a:schemeClr val="accent1"/>
              </a:solidFill>
              <a:latin typeface="微软雅黑"/>
              <a:ea typeface="微软雅黑"/>
            </a:endParaRPr>
          </a:p>
          <a:p>
            <a:pPr algn="just"/>
            <a:endParaRPr lang="en-US" altLang="zh-CN" sz="2000" dirty="0" smtClean="0">
              <a:solidFill>
                <a:schemeClr val="accent1"/>
              </a:solidFill>
              <a:latin typeface="微软雅黑"/>
              <a:ea typeface="微软雅黑"/>
            </a:endParaRPr>
          </a:p>
          <a:p>
            <a:pPr algn="just"/>
            <a:r>
              <a:rPr lang="en-US" altLang="zh-CN" sz="2000" dirty="0" smtClean="0">
                <a:solidFill>
                  <a:schemeClr val="accent1"/>
                </a:solidFill>
                <a:latin typeface="微软雅黑"/>
                <a:ea typeface="微软雅黑"/>
              </a:rPr>
              <a:t>2</a:t>
            </a:r>
            <a:r>
              <a:rPr lang="zh-CN" altLang="en-US" sz="2000" dirty="0" smtClean="0">
                <a:solidFill>
                  <a:schemeClr val="accent1"/>
                </a:solidFill>
                <a:latin typeface="微软雅黑"/>
                <a:ea typeface="微软雅黑"/>
              </a:rPr>
              <a:t>、各大城市晚报、都市报投放宣传广告</a:t>
            </a:r>
            <a:endParaRPr lang="en-US" altLang="zh-CN" sz="2000" dirty="0" smtClean="0">
              <a:solidFill>
                <a:schemeClr val="accent1"/>
              </a:solidFill>
              <a:latin typeface="微软雅黑"/>
              <a:ea typeface="微软雅黑"/>
            </a:endParaRPr>
          </a:p>
          <a:p>
            <a:pPr algn="just"/>
            <a:endParaRPr lang="zh-CN" altLang="en-US" sz="2000" dirty="0">
              <a:solidFill>
                <a:schemeClr val="accent1"/>
              </a:solidFill>
              <a:latin typeface="微软雅黑"/>
              <a:ea typeface="微软雅黑"/>
            </a:endParaRPr>
          </a:p>
        </p:txBody>
      </p:sp>
      <p:sp>
        <p:nvSpPr>
          <p:cNvPr id="14" name="TextBox 13"/>
          <p:cNvSpPr txBox="1"/>
          <p:nvPr/>
        </p:nvSpPr>
        <p:spPr>
          <a:xfrm>
            <a:off x="8072445" y="3100581"/>
            <a:ext cx="2850472" cy="2246769"/>
          </a:xfrm>
          <a:prstGeom prst="rect">
            <a:avLst/>
          </a:prstGeom>
          <a:noFill/>
        </p:spPr>
        <p:txBody>
          <a:bodyPr wrap="square" rtlCol="0">
            <a:spAutoFit/>
          </a:bodyPr>
          <a:lstStyle/>
          <a:p>
            <a:pPr algn="just"/>
            <a:r>
              <a:rPr lang="en-US" altLang="zh-CN" sz="2000" dirty="0">
                <a:solidFill>
                  <a:schemeClr val="accent1"/>
                </a:solidFill>
                <a:latin typeface="微软雅黑"/>
                <a:ea typeface="微软雅黑"/>
              </a:rPr>
              <a:t>1</a:t>
            </a:r>
            <a:r>
              <a:rPr lang="zh-CN" altLang="en-US" sz="2000" dirty="0" smtClean="0">
                <a:solidFill>
                  <a:schemeClr val="accent1"/>
                </a:solidFill>
                <a:latin typeface="微软雅黑"/>
                <a:ea typeface="微软雅黑"/>
              </a:rPr>
              <a:t>、在每个城市设置一到三块巨幅广告牌。</a:t>
            </a:r>
            <a:endParaRPr lang="en-US" altLang="zh-CN" sz="2000" dirty="0" smtClean="0">
              <a:solidFill>
                <a:schemeClr val="accent1"/>
              </a:solidFill>
              <a:latin typeface="微软雅黑"/>
              <a:ea typeface="微软雅黑"/>
            </a:endParaRPr>
          </a:p>
          <a:p>
            <a:pPr algn="just"/>
            <a:endParaRPr lang="en-US" altLang="zh-CN" sz="2000" dirty="0" smtClean="0">
              <a:solidFill>
                <a:schemeClr val="accent1"/>
              </a:solidFill>
              <a:latin typeface="微软雅黑"/>
              <a:ea typeface="微软雅黑"/>
            </a:endParaRPr>
          </a:p>
          <a:p>
            <a:pPr algn="just"/>
            <a:r>
              <a:rPr lang="en-US" altLang="zh-CN" sz="2000" dirty="0" smtClean="0">
                <a:solidFill>
                  <a:schemeClr val="accent1"/>
                </a:solidFill>
                <a:latin typeface="微软雅黑"/>
                <a:ea typeface="微软雅黑"/>
              </a:rPr>
              <a:t>2</a:t>
            </a:r>
            <a:r>
              <a:rPr lang="zh-CN" altLang="en-US" sz="2000" dirty="0" smtClean="0">
                <a:solidFill>
                  <a:schemeClr val="accent1"/>
                </a:solidFill>
                <a:latin typeface="微软雅黑"/>
                <a:ea typeface="微软雅黑"/>
              </a:rPr>
              <a:t>、帮助加盟商制作各种宣传单、优惠券、海报、</a:t>
            </a:r>
            <a:r>
              <a:rPr lang="en-US" altLang="zh-CN" sz="2000" dirty="0" smtClean="0">
                <a:solidFill>
                  <a:schemeClr val="accent1"/>
                </a:solidFill>
                <a:latin typeface="微软雅黑"/>
                <a:ea typeface="微软雅黑"/>
              </a:rPr>
              <a:t>X</a:t>
            </a:r>
            <a:r>
              <a:rPr lang="zh-CN" altLang="en-US" sz="2000" dirty="0" smtClean="0">
                <a:solidFill>
                  <a:schemeClr val="accent1"/>
                </a:solidFill>
                <a:latin typeface="微软雅黑"/>
                <a:ea typeface="微软雅黑"/>
              </a:rPr>
              <a:t>展架等宣传物料。</a:t>
            </a:r>
            <a:endParaRPr lang="en-US" altLang="zh-CN" sz="2000" dirty="0">
              <a:solidFill>
                <a:schemeClr val="accent1"/>
              </a:solidFill>
              <a:latin typeface="微软雅黑"/>
              <a:ea typeface="微软雅黑"/>
            </a:endParaRPr>
          </a:p>
          <a:p>
            <a:pPr algn="just"/>
            <a:endParaRPr lang="zh-CN" altLang="en-US" sz="2000" dirty="0">
              <a:solidFill>
                <a:schemeClr val="accent1"/>
              </a:solidFill>
              <a:latin typeface="微软雅黑"/>
              <a:ea typeface="微软雅黑"/>
            </a:endParaRPr>
          </a:p>
        </p:txBody>
      </p:sp>
      <p:sp>
        <p:nvSpPr>
          <p:cNvPr id="15" name="椭圆 14"/>
          <p:cNvSpPr/>
          <p:nvPr/>
        </p:nvSpPr>
        <p:spPr bwMode="auto">
          <a:xfrm>
            <a:off x="1986245" y="1120601"/>
            <a:ext cx="1519848" cy="1519848"/>
          </a:xfrm>
          <a:prstGeom prst="ellipse">
            <a:avLst/>
          </a:prstGeom>
          <a:solidFill>
            <a:schemeClr val="accent4"/>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16" name="TextBox 15"/>
          <p:cNvSpPr txBox="1"/>
          <p:nvPr/>
        </p:nvSpPr>
        <p:spPr>
          <a:xfrm>
            <a:off x="2346059" y="1547802"/>
            <a:ext cx="800219" cy="830997"/>
          </a:xfrm>
          <a:prstGeom prst="rect">
            <a:avLst/>
          </a:prstGeom>
          <a:noFill/>
        </p:spPr>
        <p:txBody>
          <a:bodyPr wrap="none" rtlCol="0">
            <a:spAutoFit/>
          </a:bodyPr>
          <a:lstStyle/>
          <a:p>
            <a:r>
              <a:rPr lang="zh-CN" altLang="en-US" sz="2400" dirty="0" smtClean="0">
                <a:solidFill>
                  <a:srgbClr val="F8F8F8"/>
                </a:solidFill>
                <a:latin typeface="微软雅黑"/>
                <a:ea typeface="微软雅黑"/>
              </a:rPr>
              <a:t>网络</a:t>
            </a:r>
            <a:endParaRPr lang="en-US" altLang="zh-CN" sz="2400" dirty="0" smtClean="0">
              <a:solidFill>
                <a:srgbClr val="F8F8F8"/>
              </a:solidFill>
              <a:latin typeface="微软雅黑"/>
              <a:ea typeface="微软雅黑"/>
            </a:endParaRPr>
          </a:p>
          <a:p>
            <a:r>
              <a:rPr lang="zh-CN" altLang="en-US" sz="2400" dirty="0" smtClean="0">
                <a:solidFill>
                  <a:srgbClr val="F8F8F8"/>
                </a:solidFill>
                <a:latin typeface="微软雅黑"/>
                <a:ea typeface="微软雅黑"/>
              </a:rPr>
              <a:t>营销</a:t>
            </a:r>
            <a:endParaRPr lang="zh-CN" altLang="en-US" sz="2400" dirty="0">
              <a:solidFill>
                <a:srgbClr val="F8F8F8"/>
              </a:solidFill>
              <a:latin typeface="微软雅黑"/>
              <a:ea typeface="微软雅黑"/>
            </a:endParaRPr>
          </a:p>
        </p:txBody>
      </p:sp>
      <p:grpSp>
        <p:nvGrpSpPr>
          <p:cNvPr id="17" name="组合 16"/>
          <p:cNvGrpSpPr/>
          <p:nvPr/>
        </p:nvGrpSpPr>
        <p:grpSpPr>
          <a:xfrm>
            <a:off x="1981740" y="1075011"/>
            <a:ext cx="517088" cy="517088"/>
            <a:chOff x="1807482" y="1521065"/>
            <a:chExt cx="517088" cy="517088"/>
          </a:xfrm>
        </p:grpSpPr>
        <p:sp>
          <p:nvSpPr>
            <p:cNvPr id="18" name="椭圆 17"/>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19" name="TextBox 1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1</a:t>
              </a:r>
              <a:endParaRPr lang="zh-CN" altLang="en-US" sz="2400" dirty="0">
                <a:solidFill>
                  <a:schemeClr val="accent2"/>
                </a:solidFill>
                <a:latin typeface="微软雅黑"/>
                <a:ea typeface="微软雅黑"/>
              </a:endParaRPr>
            </a:p>
          </p:txBody>
        </p:sp>
      </p:grpSp>
      <p:sp>
        <p:nvSpPr>
          <p:cNvPr id="20" name="椭圆 19"/>
          <p:cNvSpPr/>
          <p:nvPr/>
        </p:nvSpPr>
        <p:spPr bwMode="auto">
          <a:xfrm>
            <a:off x="5374175" y="1026487"/>
            <a:ext cx="1519848" cy="1519848"/>
          </a:xfrm>
          <a:prstGeom prst="ellipse">
            <a:avLst/>
          </a:prstGeom>
          <a:solidFill>
            <a:schemeClr val="bg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C4261D"/>
              </a:solidFill>
            </a:endParaRPr>
          </a:p>
        </p:txBody>
      </p:sp>
      <p:sp>
        <p:nvSpPr>
          <p:cNvPr id="21" name="TextBox 20"/>
          <p:cNvSpPr txBox="1"/>
          <p:nvPr/>
        </p:nvSpPr>
        <p:spPr>
          <a:xfrm>
            <a:off x="5733989" y="1413652"/>
            <a:ext cx="800219" cy="830997"/>
          </a:xfrm>
          <a:prstGeom prst="rect">
            <a:avLst/>
          </a:prstGeom>
          <a:noFill/>
        </p:spPr>
        <p:txBody>
          <a:bodyPr wrap="none" rtlCol="0">
            <a:spAutoFit/>
          </a:bodyPr>
          <a:lstStyle/>
          <a:p>
            <a:r>
              <a:rPr lang="zh-CN" altLang="en-US" sz="2400" dirty="0" smtClean="0">
                <a:solidFill>
                  <a:schemeClr val="accent1"/>
                </a:solidFill>
                <a:latin typeface="微软雅黑"/>
                <a:ea typeface="微软雅黑"/>
              </a:rPr>
              <a:t>媒体</a:t>
            </a:r>
            <a:endParaRPr lang="en-US" altLang="zh-CN" sz="2400" dirty="0" smtClean="0">
              <a:solidFill>
                <a:schemeClr val="accent1"/>
              </a:solidFill>
              <a:latin typeface="微软雅黑"/>
              <a:ea typeface="微软雅黑"/>
            </a:endParaRPr>
          </a:p>
          <a:p>
            <a:r>
              <a:rPr lang="zh-CN" altLang="en-US" sz="2400" dirty="0" smtClean="0">
                <a:solidFill>
                  <a:schemeClr val="accent1"/>
                </a:solidFill>
                <a:latin typeface="微软雅黑"/>
                <a:ea typeface="微软雅黑"/>
              </a:rPr>
              <a:t>推广</a:t>
            </a:r>
            <a:endParaRPr lang="zh-CN" altLang="en-US" sz="2400" dirty="0">
              <a:solidFill>
                <a:schemeClr val="accent1"/>
              </a:solidFill>
              <a:latin typeface="微软雅黑"/>
              <a:ea typeface="微软雅黑"/>
            </a:endParaRPr>
          </a:p>
        </p:txBody>
      </p:sp>
      <p:grpSp>
        <p:nvGrpSpPr>
          <p:cNvPr id="22" name="组合 21"/>
          <p:cNvGrpSpPr/>
          <p:nvPr/>
        </p:nvGrpSpPr>
        <p:grpSpPr>
          <a:xfrm>
            <a:off x="5369670" y="980897"/>
            <a:ext cx="517088" cy="517088"/>
            <a:chOff x="1807482" y="1521065"/>
            <a:chExt cx="517088" cy="517088"/>
          </a:xfrm>
        </p:grpSpPr>
        <p:sp>
          <p:nvSpPr>
            <p:cNvPr id="23" name="椭圆 22"/>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24" name="TextBox 23"/>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2</a:t>
              </a:r>
              <a:endParaRPr lang="zh-CN" altLang="en-US" sz="2400" dirty="0">
                <a:solidFill>
                  <a:schemeClr val="accent2"/>
                </a:solidFill>
                <a:latin typeface="微软雅黑"/>
                <a:ea typeface="微软雅黑"/>
              </a:endParaRPr>
            </a:p>
          </p:txBody>
        </p:sp>
      </p:grpSp>
      <p:sp>
        <p:nvSpPr>
          <p:cNvPr id="25" name="椭圆 24"/>
          <p:cNvSpPr/>
          <p:nvPr/>
        </p:nvSpPr>
        <p:spPr bwMode="auto">
          <a:xfrm>
            <a:off x="8737757" y="954479"/>
            <a:ext cx="1519848" cy="1519848"/>
          </a:xfrm>
          <a:prstGeom prst="ellipse">
            <a:avLst/>
          </a:prstGeom>
          <a:solidFill>
            <a:schemeClr val="tx2"/>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chemeClr val="accent1"/>
              </a:solidFill>
            </a:endParaRPr>
          </a:p>
        </p:txBody>
      </p:sp>
      <p:sp>
        <p:nvSpPr>
          <p:cNvPr id="26" name="TextBox 25"/>
          <p:cNvSpPr txBox="1"/>
          <p:nvPr/>
        </p:nvSpPr>
        <p:spPr>
          <a:xfrm>
            <a:off x="9097571" y="1381680"/>
            <a:ext cx="800219" cy="830997"/>
          </a:xfrm>
          <a:prstGeom prst="rect">
            <a:avLst/>
          </a:prstGeom>
          <a:noFill/>
        </p:spPr>
        <p:txBody>
          <a:bodyPr wrap="none" rtlCol="0">
            <a:spAutoFit/>
          </a:bodyPr>
          <a:lstStyle/>
          <a:p>
            <a:r>
              <a:rPr lang="zh-CN" altLang="en-US" sz="2400" dirty="0" smtClean="0">
                <a:solidFill>
                  <a:schemeClr val="accent1"/>
                </a:solidFill>
                <a:latin typeface="微软雅黑"/>
                <a:ea typeface="微软雅黑"/>
              </a:rPr>
              <a:t>地面</a:t>
            </a:r>
            <a:endParaRPr lang="en-US" altLang="zh-CN" sz="2400" dirty="0" smtClean="0">
              <a:solidFill>
                <a:schemeClr val="accent1"/>
              </a:solidFill>
              <a:latin typeface="微软雅黑"/>
              <a:ea typeface="微软雅黑"/>
            </a:endParaRPr>
          </a:p>
          <a:p>
            <a:r>
              <a:rPr lang="zh-CN" altLang="en-US" sz="2400" dirty="0" smtClean="0">
                <a:solidFill>
                  <a:schemeClr val="accent1"/>
                </a:solidFill>
                <a:latin typeface="微软雅黑"/>
                <a:ea typeface="微软雅黑"/>
              </a:rPr>
              <a:t>推广</a:t>
            </a:r>
            <a:endParaRPr lang="zh-CN" altLang="en-US" sz="2400" dirty="0">
              <a:solidFill>
                <a:schemeClr val="accent1"/>
              </a:solidFill>
              <a:latin typeface="微软雅黑"/>
              <a:ea typeface="微软雅黑"/>
            </a:endParaRPr>
          </a:p>
        </p:txBody>
      </p:sp>
      <p:grpSp>
        <p:nvGrpSpPr>
          <p:cNvPr id="27" name="组合 26"/>
          <p:cNvGrpSpPr/>
          <p:nvPr/>
        </p:nvGrpSpPr>
        <p:grpSpPr>
          <a:xfrm>
            <a:off x="8733252" y="908889"/>
            <a:ext cx="517088" cy="517088"/>
            <a:chOff x="1807482" y="1521065"/>
            <a:chExt cx="517088" cy="517088"/>
          </a:xfrm>
        </p:grpSpPr>
        <p:sp>
          <p:nvSpPr>
            <p:cNvPr id="28" name="椭圆 27"/>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dirty="0" smtClean="0">
                <a:solidFill>
                  <a:schemeClr val="accent2"/>
                </a:solidFill>
              </a:endParaRPr>
            </a:p>
          </p:txBody>
        </p:sp>
        <p:sp>
          <p:nvSpPr>
            <p:cNvPr id="29" name="TextBox 28"/>
            <p:cNvSpPr txBox="1"/>
            <p:nvPr/>
          </p:nvSpPr>
          <p:spPr>
            <a:xfrm>
              <a:off x="1883123" y="1548776"/>
              <a:ext cx="365806" cy="461665"/>
            </a:xfrm>
            <a:prstGeom prst="rect">
              <a:avLst/>
            </a:prstGeom>
            <a:noFill/>
          </p:spPr>
          <p:txBody>
            <a:bodyPr wrap="none" rtlCol="0">
              <a:spAutoFit/>
            </a:bodyPr>
            <a:lstStyle/>
            <a:p>
              <a:r>
                <a:rPr lang="en-US" altLang="zh-CN" sz="2400" dirty="0" smtClean="0">
                  <a:solidFill>
                    <a:schemeClr val="accent2"/>
                  </a:solidFill>
                  <a:latin typeface="微软雅黑"/>
                  <a:ea typeface="微软雅黑"/>
                </a:rPr>
                <a:t>3</a:t>
              </a:r>
              <a:endParaRPr lang="zh-CN" altLang="en-US" sz="2400" dirty="0">
                <a:solidFill>
                  <a:schemeClr val="accent2"/>
                </a:solidFill>
                <a:latin typeface="微软雅黑"/>
                <a:ea typeface="微软雅黑"/>
              </a:endParaRPr>
            </a:p>
          </p:txBody>
        </p:sp>
      </p:grpSp>
    </p:spTree>
    <p:extLst>
      <p:ext uri="{BB962C8B-B14F-4D97-AF65-F5344CB8AC3E}">
        <p14:creationId xmlns:p14="http://schemas.microsoft.com/office/powerpoint/2010/main" val="277770744"/>
      </p:ext>
    </p:extLst>
  </p:cSld>
  <p:clrMapOvr>
    <a:masterClrMapping/>
  </p:clrMapOvr>
  <mc:AlternateContent xmlns:mc="http://schemas.openxmlformats.org/markup-compatibility/2006" xmlns:p14="http://schemas.microsoft.com/office/powerpoint/2010/main">
    <mc:Choice Requires="p14">
      <p:transition spd="slow" p14:dur="800" advTm="7194">
        <p14:prism dir="d" isInverted="1"/>
      </p:transition>
    </mc:Choice>
    <mc:Fallback xmlns="">
      <p:transition spd="slow" advTm="71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100"/>
                                  </p:stCondLst>
                                  <p:childTnLst>
                                    <p:set>
                                      <p:cBhvr>
                                        <p:cTn id="31" dur="1" fill="hold">
                                          <p:stCondLst>
                                            <p:cond delay="0"/>
                                          </p:stCondLst>
                                        </p:cTn>
                                        <p:tgtEl>
                                          <p:spTgt spid="20"/>
                                        </p:tgtEl>
                                        <p:attrNameLst>
                                          <p:attrName>style.visibility</p:attrName>
                                        </p:attrNameLst>
                                      </p:cBhvr>
                                      <p:to>
                                        <p:strVal val="visible"/>
                                      </p:to>
                                    </p:set>
                                    <p:animScale>
                                      <p:cBhvr>
                                        <p:cTn id="3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0"/>
                                        </p:tgtEl>
                                        <p:attrNameLst>
                                          <p:attrName>ppt_x</p:attrName>
                                          <p:attrName>ppt_y</p:attrName>
                                        </p:attrNameLst>
                                      </p:cBhvr>
                                    </p:animMotion>
                                    <p:animEffect transition="in" filter="fade">
                                      <p:cBhvr>
                                        <p:cTn id="34" dur="1000"/>
                                        <p:tgtEl>
                                          <p:spTgt spid="20"/>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25"/>
                                        </p:tgtEl>
                                        <p:attrNameLst>
                                          <p:attrName>style.visibility</p:attrName>
                                        </p:attrNameLst>
                                      </p:cBhvr>
                                      <p:to>
                                        <p:strVal val="visible"/>
                                      </p:to>
                                    </p:set>
                                    <p:animScale>
                                      <p:cBhvr>
                                        <p:cTn id="3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5"/>
                                        </p:tgtEl>
                                        <p:attrNameLst>
                                          <p:attrName>ppt_x</p:attrName>
                                          <p:attrName>ppt_y</p:attrName>
                                        </p:attrNameLst>
                                      </p:cBhvr>
                                    </p:animMotion>
                                    <p:animEffect transition="in" filter="fade">
                                      <p:cBhvr>
                                        <p:cTn id="39" dur="1000"/>
                                        <p:tgtEl>
                                          <p:spTgt spid="25"/>
                                        </p:tgtEl>
                                      </p:cBhvr>
                                    </p:animEffect>
                                  </p:childTnLst>
                                </p:cTn>
                              </p:par>
                            </p:childTnLst>
                          </p:cTn>
                        </p:par>
                        <p:par>
                          <p:cTn id="40" fill="hold">
                            <p:stCondLst>
                              <p:cond delay="2200"/>
                            </p:stCondLst>
                            <p:childTnLst>
                              <p:par>
                                <p:cTn id="41" presetID="2" presetClass="entr" presetSubtype="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1+#ppt_w/2"/>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6"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2700"/>
                            </p:stCondLst>
                            <p:childTnLst>
                              <p:par>
                                <p:cTn id="54" presetID="31"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 calcmode="lin" valueType="num">
                                      <p:cBhvr>
                                        <p:cTn id="58" dur="500" fill="hold"/>
                                        <p:tgtEl>
                                          <p:spTgt spid="16"/>
                                        </p:tgtEl>
                                        <p:attrNameLst>
                                          <p:attrName>style.rotation</p:attrName>
                                        </p:attrNameLst>
                                      </p:cBhvr>
                                      <p:tavLst>
                                        <p:tav tm="0">
                                          <p:val>
                                            <p:fltVal val="90"/>
                                          </p:val>
                                        </p:tav>
                                        <p:tav tm="100000">
                                          <p:val>
                                            <p:fltVal val="0"/>
                                          </p:val>
                                        </p:tav>
                                      </p:tavLst>
                                    </p:anim>
                                    <p:animEffect transition="in" filter="fade">
                                      <p:cBhvr>
                                        <p:cTn id="59" dur="500"/>
                                        <p:tgtEl>
                                          <p:spTgt spid="16"/>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up)">
                                      <p:cBhvr>
                                        <p:cTn id="63" dur="500"/>
                                        <p:tgtEl>
                                          <p:spTgt spid="3"/>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up)">
                                      <p:cBhvr>
                                        <p:cTn id="66" dur="500"/>
                                        <p:tgtEl>
                                          <p:spTgt spid="10"/>
                                        </p:tgtEl>
                                      </p:cBhvr>
                                    </p:animEffect>
                                  </p:childTnLst>
                                </p:cTn>
                              </p:par>
                            </p:childTnLst>
                          </p:cTn>
                        </p:par>
                        <p:par>
                          <p:cTn id="67" fill="hold">
                            <p:stCondLst>
                              <p:cond delay="3700"/>
                            </p:stCondLst>
                            <p:childTnLst>
                              <p:par>
                                <p:cTn id="68" presetID="31"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500" fill="hold"/>
                                        <p:tgtEl>
                                          <p:spTgt spid="21"/>
                                        </p:tgtEl>
                                        <p:attrNameLst>
                                          <p:attrName>ppt_w</p:attrName>
                                        </p:attrNameLst>
                                      </p:cBhvr>
                                      <p:tavLst>
                                        <p:tav tm="0">
                                          <p:val>
                                            <p:fltVal val="0"/>
                                          </p:val>
                                        </p:tav>
                                        <p:tav tm="100000">
                                          <p:val>
                                            <p:strVal val="#ppt_w"/>
                                          </p:val>
                                        </p:tav>
                                      </p:tavLst>
                                    </p:anim>
                                    <p:anim calcmode="lin" valueType="num">
                                      <p:cBhvr>
                                        <p:cTn id="71" dur="500" fill="hold"/>
                                        <p:tgtEl>
                                          <p:spTgt spid="21"/>
                                        </p:tgtEl>
                                        <p:attrNameLst>
                                          <p:attrName>ppt_h</p:attrName>
                                        </p:attrNameLst>
                                      </p:cBhvr>
                                      <p:tavLst>
                                        <p:tav tm="0">
                                          <p:val>
                                            <p:fltVal val="0"/>
                                          </p:val>
                                        </p:tav>
                                        <p:tav tm="100000">
                                          <p:val>
                                            <p:strVal val="#ppt_h"/>
                                          </p:val>
                                        </p:tav>
                                      </p:tavLst>
                                    </p:anim>
                                    <p:anim calcmode="lin" valueType="num">
                                      <p:cBhvr>
                                        <p:cTn id="72" dur="500" fill="hold"/>
                                        <p:tgtEl>
                                          <p:spTgt spid="21"/>
                                        </p:tgtEl>
                                        <p:attrNameLst>
                                          <p:attrName>style.rotation</p:attrName>
                                        </p:attrNameLst>
                                      </p:cBhvr>
                                      <p:tavLst>
                                        <p:tav tm="0">
                                          <p:val>
                                            <p:fltVal val="90"/>
                                          </p:val>
                                        </p:tav>
                                        <p:tav tm="100000">
                                          <p:val>
                                            <p:fltVal val="0"/>
                                          </p:val>
                                        </p:tav>
                                      </p:tavLst>
                                    </p:anim>
                                    <p:animEffect transition="in" filter="fade">
                                      <p:cBhvr>
                                        <p:cTn id="73" dur="500"/>
                                        <p:tgtEl>
                                          <p:spTgt spid="21"/>
                                        </p:tgtEl>
                                      </p:cBhvr>
                                    </p:animEffect>
                                  </p:childTnLst>
                                </p:cTn>
                              </p:par>
                            </p:childTnLst>
                          </p:cTn>
                        </p:par>
                        <p:par>
                          <p:cTn id="74" fill="hold">
                            <p:stCondLst>
                              <p:cond delay="4200"/>
                            </p:stCondLst>
                            <p:childTnLst>
                              <p:par>
                                <p:cTn id="75" presetID="22" presetClass="entr" presetSubtype="1"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up)">
                                      <p:cBhvr>
                                        <p:cTn id="77" dur="500"/>
                                        <p:tgtEl>
                                          <p:spTgt spid="1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up)">
                                      <p:cBhvr>
                                        <p:cTn id="80" dur="500"/>
                                        <p:tgtEl>
                                          <p:spTgt spid="30"/>
                                        </p:tgtEl>
                                      </p:cBhvr>
                                    </p:animEffect>
                                  </p:childTnLst>
                                </p:cTn>
                              </p:par>
                            </p:childTnLst>
                          </p:cTn>
                        </p:par>
                        <p:par>
                          <p:cTn id="81" fill="hold">
                            <p:stCondLst>
                              <p:cond delay="4700"/>
                            </p:stCondLst>
                            <p:childTnLst>
                              <p:par>
                                <p:cTn id="82" presetID="31" presetClass="entr" presetSubtype="0"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 calcmode="lin" valueType="num">
                                      <p:cBhvr>
                                        <p:cTn id="86" dur="500" fill="hold"/>
                                        <p:tgtEl>
                                          <p:spTgt spid="26"/>
                                        </p:tgtEl>
                                        <p:attrNameLst>
                                          <p:attrName>style.rotation</p:attrName>
                                        </p:attrNameLst>
                                      </p:cBhvr>
                                      <p:tavLst>
                                        <p:tav tm="0">
                                          <p:val>
                                            <p:fltVal val="90"/>
                                          </p:val>
                                        </p:tav>
                                        <p:tav tm="100000">
                                          <p:val>
                                            <p:fltVal val="0"/>
                                          </p:val>
                                        </p:tav>
                                      </p:tavLst>
                                    </p:anim>
                                    <p:animEffect transition="in" filter="fade">
                                      <p:cBhvr>
                                        <p:cTn id="87" dur="500"/>
                                        <p:tgtEl>
                                          <p:spTgt spid="26"/>
                                        </p:tgtEl>
                                      </p:cBhvr>
                                    </p:animEffect>
                                  </p:childTnLst>
                                </p:cTn>
                              </p:par>
                            </p:childTnLst>
                          </p:cTn>
                        </p:par>
                        <p:par>
                          <p:cTn id="88" fill="hold">
                            <p:stCondLst>
                              <p:cond delay="5200"/>
                            </p:stCondLst>
                            <p:childTnLst>
                              <p:par>
                                <p:cTn id="89" presetID="22" presetClass="entr" presetSubtype="1"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up)">
                                      <p:cBhvr>
                                        <p:cTn id="91" dur="500"/>
                                        <p:tgtEl>
                                          <p:spTgt spid="31"/>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up)">
                                      <p:cBhvr>
                                        <p:cTn id="9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animBg="1"/>
      <p:bldP spid="31" grpId="0" animBg="1"/>
      <p:bldP spid="55" grpId="0"/>
      <p:bldP spid="5" grpId="0" animBg="1"/>
      <p:bldP spid="6" grpId="0" animBg="1"/>
      <p:bldP spid="7" grpId="0" animBg="1"/>
      <p:bldP spid="10" grpId="0"/>
      <p:bldP spid="12" grpId="0"/>
      <p:bldP spid="14" grpId="0"/>
      <p:bldP spid="15" grpId="0" animBg="1"/>
      <p:bldP spid="16" grpId="0"/>
      <p:bldP spid="20" grpId="0" animBg="1"/>
      <p:bldP spid="21" grpId="0"/>
      <p:bldP spid="25" grpId="0" animBg="1"/>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2826469"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五年发展计划</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9" name="Freeform 5"/>
          <p:cNvSpPr>
            <a:spLocks/>
          </p:cNvSpPr>
          <p:nvPr/>
        </p:nvSpPr>
        <p:spPr bwMode="auto">
          <a:xfrm>
            <a:off x="663432" y="1763266"/>
            <a:ext cx="4465638" cy="477838"/>
          </a:xfrm>
          <a:custGeom>
            <a:avLst/>
            <a:gdLst>
              <a:gd name="T0" fmla="*/ 326 w 6110"/>
              <a:gd name="T1" fmla="*/ 0 h 651"/>
              <a:gd name="T2" fmla="*/ 5784 w 6110"/>
              <a:gd name="T3" fmla="*/ 0 h 651"/>
              <a:gd name="T4" fmla="*/ 6110 w 6110"/>
              <a:gd name="T5" fmla="*/ 326 h 651"/>
              <a:gd name="T6" fmla="*/ 6110 w 6110"/>
              <a:gd name="T7" fmla="*/ 326 h 651"/>
              <a:gd name="T8" fmla="*/ 5784 w 6110"/>
              <a:gd name="T9" fmla="*/ 651 h 651"/>
              <a:gd name="T10" fmla="*/ 326 w 6110"/>
              <a:gd name="T11" fmla="*/ 651 h 651"/>
              <a:gd name="T12" fmla="*/ 0 w 6110"/>
              <a:gd name="T13" fmla="*/ 326 h 651"/>
              <a:gd name="T14" fmla="*/ 0 w 6110"/>
              <a:gd name="T15" fmla="*/ 326 h 651"/>
              <a:gd name="T16" fmla="*/ 326 w 6110"/>
              <a:gd name="T17"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0" h="651">
                <a:moveTo>
                  <a:pt x="326" y="0"/>
                </a:moveTo>
                <a:lnTo>
                  <a:pt x="5784" y="0"/>
                </a:lnTo>
                <a:cubicBezTo>
                  <a:pt x="5963" y="0"/>
                  <a:pt x="6110" y="146"/>
                  <a:pt x="6110" y="326"/>
                </a:cubicBezTo>
                <a:lnTo>
                  <a:pt x="6110" y="326"/>
                </a:lnTo>
                <a:cubicBezTo>
                  <a:pt x="6110" y="505"/>
                  <a:pt x="5963" y="651"/>
                  <a:pt x="5784" y="651"/>
                </a:cubicBezTo>
                <a:lnTo>
                  <a:pt x="326" y="651"/>
                </a:lnTo>
                <a:cubicBezTo>
                  <a:pt x="147" y="651"/>
                  <a:pt x="0" y="505"/>
                  <a:pt x="0" y="326"/>
                </a:cubicBezTo>
                <a:lnTo>
                  <a:pt x="0" y="326"/>
                </a:lnTo>
                <a:cubicBezTo>
                  <a:pt x="0" y="146"/>
                  <a:pt x="147" y="0"/>
                  <a:pt x="326"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p:cNvSpPr>
          <p:nvPr/>
        </p:nvSpPr>
        <p:spPr bwMode="auto">
          <a:xfrm>
            <a:off x="4652820" y="1763266"/>
            <a:ext cx="476250" cy="2874963"/>
          </a:xfrm>
          <a:custGeom>
            <a:avLst/>
            <a:gdLst>
              <a:gd name="T0" fmla="*/ 652 w 652"/>
              <a:gd name="T1" fmla="*/ 326 h 3910"/>
              <a:gd name="T2" fmla="*/ 652 w 652"/>
              <a:gd name="T3" fmla="*/ 3585 h 3910"/>
              <a:gd name="T4" fmla="*/ 326 w 652"/>
              <a:gd name="T5" fmla="*/ 3910 h 3910"/>
              <a:gd name="T6" fmla="*/ 326 w 652"/>
              <a:gd name="T7" fmla="*/ 3910 h 3910"/>
              <a:gd name="T8" fmla="*/ 0 w 652"/>
              <a:gd name="T9" fmla="*/ 3585 h 3910"/>
              <a:gd name="T10" fmla="*/ 0 w 652"/>
              <a:gd name="T11" fmla="*/ 326 h 3910"/>
              <a:gd name="T12" fmla="*/ 326 w 652"/>
              <a:gd name="T13" fmla="*/ 0 h 3910"/>
              <a:gd name="T14" fmla="*/ 326 w 652"/>
              <a:gd name="T15" fmla="*/ 0 h 3910"/>
              <a:gd name="T16" fmla="*/ 652 w 652"/>
              <a:gd name="T17" fmla="*/ 326 h 3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 h="3910">
                <a:moveTo>
                  <a:pt x="652" y="326"/>
                </a:moveTo>
                <a:lnTo>
                  <a:pt x="652" y="3585"/>
                </a:lnTo>
                <a:cubicBezTo>
                  <a:pt x="652" y="3764"/>
                  <a:pt x="505" y="3910"/>
                  <a:pt x="326" y="3910"/>
                </a:cubicBezTo>
                <a:lnTo>
                  <a:pt x="326" y="3910"/>
                </a:lnTo>
                <a:cubicBezTo>
                  <a:pt x="146" y="3910"/>
                  <a:pt x="0" y="3764"/>
                  <a:pt x="0" y="3585"/>
                </a:cubicBezTo>
                <a:lnTo>
                  <a:pt x="0" y="326"/>
                </a:lnTo>
                <a:cubicBezTo>
                  <a:pt x="0" y="146"/>
                  <a:pt x="146" y="0"/>
                  <a:pt x="326" y="0"/>
                </a:cubicBezTo>
                <a:lnTo>
                  <a:pt x="326" y="0"/>
                </a:lnTo>
                <a:cubicBezTo>
                  <a:pt x="505" y="0"/>
                  <a:pt x="652" y="146"/>
                  <a:pt x="652" y="32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7"/>
          <p:cNvSpPr>
            <a:spLocks/>
          </p:cNvSpPr>
          <p:nvPr/>
        </p:nvSpPr>
        <p:spPr bwMode="auto">
          <a:xfrm>
            <a:off x="4652820" y="4158803"/>
            <a:ext cx="7545388" cy="479425"/>
          </a:xfrm>
          <a:custGeom>
            <a:avLst/>
            <a:gdLst>
              <a:gd name="T0" fmla="*/ 326 w 10324"/>
              <a:gd name="T1" fmla="*/ 0 h 651"/>
              <a:gd name="T2" fmla="*/ 9998 w 10324"/>
              <a:gd name="T3" fmla="*/ 0 h 651"/>
              <a:gd name="T4" fmla="*/ 10324 w 10324"/>
              <a:gd name="T5" fmla="*/ 326 h 651"/>
              <a:gd name="T6" fmla="*/ 10324 w 10324"/>
              <a:gd name="T7" fmla="*/ 326 h 651"/>
              <a:gd name="T8" fmla="*/ 9998 w 10324"/>
              <a:gd name="T9" fmla="*/ 651 h 651"/>
              <a:gd name="T10" fmla="*/ 326 w 10324"/>
              <a:gd name="T11" fmla="*/ 651 h 651"/>
              <a:gd name="T12" fmla="*/ 0 w 10324"/>
              <a:gd name="T13" fmla="*/ 326 h 651"/>
              <a:gd name="T14" fmla="*/ 0 w 10324"/>
              <a:gd name="T15" fmla="*/ 326 h 651"/>
              <a:gd name="T16" fmla="*/ 326 w 10324"/>
              <a:gd name="T17"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24" h="651">
                <a:moveTo>
                  <a:pt x="326" y="0"/>
                </a:moveTo>
                <a:lnTo>
                  <a:pt x="9998" y="0"/>
                </a:lnTo>
                <a:cubicBezTo>
                  <a:pt x="10177" y="0"/>
                  <a:pt x="10324" y="146"/>
                  <a:pt x="10324" y="326"/>
                </a:cubicBezTo>
                <a:lnTo>
                  <a:pt x="10324" y="326"/>
                </a:lnTo>
                <a:cubicBezTo>
                  <a:pt x="10324" y="505"/>
                  <a:pt x="10177" y="651"/>
                  <a:pt x="9998" y="651"/>
                </a:cubicBezTo>
                <a:lnTo>
                  <a:pt x="326" y="651"/>
                </a:lnTo>
                <a:cubicBezTo>
                  <a:pt x="146" y="651"/>
                  <a:pt x="0" y="505"/>
                  <a:pt x="0" y="326"/>
                </a:cubicBezTo>
                <a:lnTo>
                  <a:pt x="0" y="326"/>
                </a:lnTo>
                <a:cubicBezTo>
                  <a:pt x="0" y="146"/>
                  <a:pt x="146" y="0"/>
                  <a:pt x="326" y="0"/>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0"/>
          <p:cNvSpPr>
            <a:spLocks/>
          </p:cNvSpPr>
          <p:nvPr/>
        </p:nvSpPr>
        <p:spPr bwMode="auto">
          <a:xfrm>
            <a:off x="931720" y="1874320"/>
            <a:ext cx="392633" cy="271077"/>
          </a:xfrm>
          <a:custGeom>
            <a:avLst/>
            <a:gdLst/>
            <a:ahLst/>
            <a:cxnLst/>
            <a:rect l="l" t="t" r="r" b="b"/>
            <a:pathLst>
              <a:path w="392633" h="271077">
                <a:moveTo>
                  <a:pt x="22048" y="352"/>
                </a:moveTo>
                <a:cubicBezTo>
                  <a:pt x="26267" y="1110"/>
                  <a:pt x="31031" y="3083"/>
                  <a:pt x="36293" y="6204"/>
                </a:cubicBezTo>
                <a:lnTo>
                  <a:pt x="117590" y="59071"/>
                </a:lnTo>
                <a:lnTo>
                  <a:pt x="176212" y="97045"/>
                </a:lnTo>
                <a:cubicBezTo>
                  <a:pt x="176212" y="73933"/>
                  <a:pt x="176212" y="50930"/>
                  <a:pt x="176212" y="28232"/>
                </a:cubicBezTo>
                <a:cubicBezTo>
                  <a:pt x="179136" y="-405"/>
                  <a:pt x="192296" y="-6279"/>
                  <a:pt x="213497" y="6204"/>
                </a:cubicBezTo>
                <a:lnTo>
                  <a:pt x="294648" y="59071"/>
                </a:lnTo>
                <a:cubicBezTo>
                  <a:pt x="322429" y="76694"/>
                  <a:pt x="350210" y="95051"/>
                  <a:pt x="377992" y="112673"/>
                </a:cubicBezTo>
                <a:cubicBezTo>
                  <a:pt x="398462" y="129561"/>
                  <a:pt x="397000" y="144981"/>
                  <a:pt x="376530" y="159666"/>
                </a:cubicBezTo>
                <a:lnTo>
                  <a:pt x="294648" y="212534"/>
                </a:lnTo>
                <a:cubicBezTo>
                  <a:pt x="267598" y="230156"/>
                  <a:pt x="239817" y="247779"/>
                  <a:pt x="212035" y="266136"/>
                </a:cubicBezTo>
                <a:cubicBezTo>
                  <a:pt x="188641" y="277884"/>
                  <a:pt x="177674" y="268339"/>
                  <a:pt x="176212" y="241171"/>
                </a:cubicBezTo>
                <a:lnTo>
                  <a:pt x="176212" y="174069"/>
                </a:lnTo>
                <a:lnTo>
                  <a:pt x="117590" y="212534"/>
                </a:lnTo>
                <a:cubicBezTo>
                  <a:pt x="90007" y="230156"/>
                  <a:pt x="62424" y="247779"/>
                  <a:pt x="34842" y="266136"/>
                </a:cubicBezTo>
                <a:cubicBezTo>
                  <a:pt x="11614" y="277884"/>
                  <a:pt x="726" y="268339"/>
                  <a:pt x="0" y="241171"/>
                </a:cubicBezTo>
                <a:lnTo>
                  <a:pt x="0" y="135435"/>
                </a:lnTo>
                <a:cubicBezTo>
                  <a:pt x="0" y="99456"/>
                  <a:pt x="0" y="63477"/>
                  <a:pt x="0" y="28232"/>
                </a:cubicBezTo>
                <a:cubicBezTo>
                  <a:pt x="1633" y="6755"/>
                  <a:pt x="9391" y="-1919"/>
                  <a:pt x="22048" y="3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3" name="组合 62"/>
          <p:cNvGrpSpPr/>
          <p:nvPr/>
        </p:nvGrpSpPr>
        <p:grpSpPr>
          <a:xfrm>
            <a:off x="4759182" y="3001516"/>
            <a:ext cx="282575" cy="403225"/>
            <a:chOff x="5010150" y="3613772"/>
            <a:chExt cx="282575" cy="403225"/>
          </a:xfrm>
        </p:grpSpPr>
        <p:sp>
          <p:nvSpPr>
            <p:cNvPr id="64" name="Freeform 12"/>
            <p:cNvSpPr>
              <a:spLocks/>
            </p:cNvSpPr>
            <p:nvPr/>
          </p:nvSpPr>
          <p:spPr bwMode="auto">
            <a:xfrm>
              <a:off x="5010150" y="3613772"/>
              <a:ext cx="282575" cy="223838"/>
            </a:xfrm>
            <a:custGeom>
              <a:avLst/>
              <a:gdLst>
                <a:gd name="T0" fmla="*/ 161 w 387"/>
                <a:gd name="T1" fmla="*/ 274 h 304"/>
                <a:gd name="T2" fmla="*/ 89 w 387"/>
                <a:gd name="T3" fmla="*/ 162 h 304"/>
                <a:gd name="T4" fmla="*/ 16 w 387"/>
                <a:gd name="T5" fmla="*/ 48 h 304"/>
                <a:gd name="T6" fmla="*/ 50 w 387"/>
                <a:gd name="T7" fmla="*/ 0 h 304"/>
                <a:gd name="T8" fmla="*/ 194 w 387"/>
                <a:gd name="T9" fmla="*/ 0 h 304"/>
                <a:gd name="T10" fmla="*/ 340 w 387"/>
                <a:gd name="T11" fmla="*/ 0 h 304"/>
                <a:gd name="T12" fmla="*/ 370 w 387"/>
                <a:gd name="T13" fmla="*/ 51 h 304"/>
                <a:gd name="T14" fmla="*/ 298 w 387"/>
                <a:gd name="T15" fmla="*/ 162 h 304"/>
                <a:gd name="T16" fmla="*/ 225 w 387"/>
                <a:gd name="T17" fmla="*/ 276 h 304"/>
                <a:gd name="T18" fmla="*/ 161 w 387"/>
                <a:gd name="T19" fmla="*/ 27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161" y="274"/>
                  </a:moveTo>
                  <a:lnTo>
                    <a:pt x="89" y="162"/>
                  </a:lnTo>
                  <a:cubicBezTo>
                    <a:pt x="65" y="124"/>
                    <a:pt x="41" y="86"/>
                    <a:pt x="16" y="48"/>
                  </a:cubicBezTo>
                  <a:cubicBezTo>
                    <a:pt x="0" y="17"/>
                    <a:pt x="13" y="2"/>
                    <a:pt x="50" y="0"/>
                  </a:cubicBezTo>
                  <a:lnTo>
                    <a:pt x="194" y="0"/>
                  </a:lnTo>
                  <a:cubicBezTo>
                    <a:pt x="243" y="0"/>
                    <a:pt x="292" y="0"/>
                    <a:pt x="340" y="0"/>
                  </a:cubicBezTo>
                  <a:cubicBezTo>
                    <a:pt x="379" y="4"/>
                    <a:pt x="387" y="21"/>
                    <a:pt x="370" y="51"/>
                  </a:cubicBezTo>
                  <a:lnTo>
                    <a:pt x="298" y="162"/>
                  </a:lnTo>
                  <a:cubicBezTo>
                    <a:pt x="274" y="200"/>
                    <a:pt x="249" y="238"/>
                    <a:pt x="225" y="276"/>
                  </a:cubicBezTo>
                  <a:cubicBezTo>
                    <a:pt x="202" y="304"/>
                    <a:pt x="181" y="302"/>
                    <a:pt x="161" y="2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3"/>
            <p:cNvSpPr>
              <a:spLocks/>
            </p:cNvSpPr>
            <p:nvPr/>
          </p:nvSpPr>
          <p:spPr bwMode="auto">
            <a:xfrm>
              <a:off x="5010150" y="3793159"/>
              <a:ext cx="282575" cy="223838"/>
            </a:xfrm>
            <a:custGeom>
              <a:avLst/>
              <a:gdLst>
                <a:gd name="T0" fmla="*/ 161 w 387"/>
                <a:gd name="T1" fmla="*/ 273 h 304"/>
                <a:gd name="T2" fmla="*/ 89 w 387"/>
                <a:gd name="T3" fmla="*/ 162 h 304"/>
                <a:gd name="T4" fmla="*/ 16 w 387"/>
                <a:gd name="T5" fmla="*/ 48 h 304"/>
                <a:gd name="T6" fmla="*/ 50 w 387"/>
                <a:gd name="T7" fmla="*/ 0 h 304"/>
                <a:gd name="T8" fmla="*/ 194 w 387"/>
                <a:gd name="T9" fmla="*/ 0 h 304"/>
                <a:gd name="T10" fmla="*/ 340 w 387"/>
                <a:gd name="T11" fmla="*/ 0 h 304"/>
                <a:gd name="T12" fmla="*/ 370 w 387"/>
                <a:gd name="T13" fmla="*/ 50 h 304"/>
                <a:gd name="T14" fmla="*/ 298 w 387"/>
                <a:gd name="T15" fmla="*/ 162 h 304"/>
                <a:gd name="T16" fmla="*/ 225 w 387"/>
                <a:gd name="T17" fmla="*/ 276 h 304"/>
                <a:gd name="T18" fmla="*/ 161 w 387"/>
                <a:gd name="T19" fmla="*/ 273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161" y="273"/>
                  </a:moveTo>
                  <a:lnTo>
                    <a:pt x="89" y="162"/>
                  </a:lnTo>
                  <a:cubicBezTo>
                    <a:pt x="65" y="124"/>
                    <a:pt x="41" y="86"/>
                    <a:pt x="16" y="48"/>
                  </a:cubicBezTo>
                  <a:cubicBezTo>
                    <a:pt x="0" y="16"/>
                    <a:pt x="13" y="1"/>
                    <a:pt x="50" y="0"/>
                  </a:cubicBezTo>
                  <a:lnTo>
                    <a:pt x="194" y="0"/>
                  </a:lnTo>
                  <a:cubicBezTo>
                    <a:pt x="243" y="0"/>
                    <a:pt x="292" y="0"/>
                    <a:pt x="340" y="0"/>
                  </a:cubicBezTo>
                  <a:cubicBezTo>
                    <a:pt x="379" y="3"/>
                    <a:pt x="387" y="21"/>
                    <a:pt x="370" y="50"/>
                  </a:cubicBezTo>
                  <a:lnTo>
                    <a:pt x="298" y="162"/>
                  </a:lnTo>
                  <a:cubicBezTo>
                    <a:pt x="274" y="200"/>
                    <a:pt x="249" y="238"/>
                    <a:pt x="225" y="276"/>
                  </a:cubicBezTo>
                  <a:cubicBezTo>
                    <a:pt x="202" y="304"/>
                    <a:pt x="181" y="301"/>
                    <a:pt x="161" y="2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Freeform 14"/>
          <p:cNvSpPr>
            <a:spLocks/>
          </p:cNvSpPr>
          <p:nvPr/>
        </p:nvSpPr>
        <p:spPr bwMode="auto">
          <a:xfrm>
            <a:off x="11094895" y="4254018"/>
            <a:ext cx="395361" cy="272606"/>
          </a:xfrm>
          <a:custGeom>
            <a:avLst/>
            <a:gdLst/>
            <a:ahLst/>
            <a:cxnLst/>
            <a:rect l="l" t="t" r="r" b="b"/>
            <a:pathLst>
              <a:path w="395361" h="272606">
                <a:moveTo>
                  <a:pt x="22309" y="354"/>
                </a:moveTo>
                <a:cubicBezTo>
                  <a:pt x="26502" y="1115"/>
                  <a:pt x="31254" y="3100"/>
                  <a:pt x="36554" y="6238"/>
                </a:cubicBezTo>
                <a:lnTo>
                  <a:pt x="118436" y="59400"/>
                </a:lnTo>
                <a:lnTo>
                  <a:pt x="179387" y="99359"/>
                </a:lnTo>
                <a:cubicBezTo>
                  <a:pt x="179387" y="75702"/>
                  <a:pt x="179387" y="52045"/>
                  <a:pt x="179387" y="28389"/>
                </a:cubicBezTo>
                <a:cubicBezTo>
                  <a:pt x="181580" y="-408"/>
                  <a:pt x="194740" y="-6315"/>
                  <a:pt x="215941" y="6238"/>
                </a:cubicBezTo>
                <a:lnTo>
                  <a:pt x="297823" y="59400"/>
                </a:lnTo>
                <a:cubicBezTo>
                  <a:pt x="325604" y="77860"/>
                  <a:pt x="352654" y="95581"/>
                  <a:pt x="380436" y="114040"/>
                </a:cubicBezTo>
                <a:cubicBezTo>
                  <a:pt x="401637" y="130284"/>
                  <a:pt x="399444" y="146528"/>
                  <a:pt x="378973" y="160557"/>
                </a:cubicBezTo>
                <a:lnTo>
                  <a:pt x="297823" y="213720"/>
                </a:lnTo>
                <a:cubicBezTo>
                  <a:pt x="270042" y="232179"/>
                  <a:pt x="242260" y="249900"/>
                  <a:pt x="214479" y="267621"/>
                </a:cubicBezTo>
                <a:cubicBezTo>
                  <a:pt x="191084" y="279435"/>
                  <a:pt x="180118" y="269836"/>
                  <a:pt x="179387" y="243255"/>
                </a:cubicBezTo>
                <a:lnTo>
                  <a:pt x="179387" y="174147"/>
                </a:lnTo>
                <a:lnTo>
                  <a:pt x="118436" y="213720"/>
                </a:lnTo>
                <a:cubicBezTo>
                  <a:pt x="90655" y="232179"/>
                  <a:pt x="62873" y="249900"/>
                  <a:pt x="35092" y="267621"/>
                </a:cubicBezTo>
                <a:cubicBezTo>
                  <a:pt x="11697" y="279435"/>
                  <a:pt x="731" y="269836"/>
                  <a:pt x="0" y="243255"/>
                </a:cubicBezTo>
                <a:lnTo>
                  <a:pt x="0" y="136929"/>
                </a:lnTo>
                <a:cubicBezTo>
                  <a:pt x="0" y="100749"/>
                  <a:pt x="0" y="64569"/>
                  <a:pt x="0" y="28389"/>
                </a:cubicBezTo>
                <a:cubicBezTo>
                  <a:pt x="2193" y="6791"/>
                  <a:pt x="9733" y="-1931"/>
                  <a:pt x="22309" y="3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0"/>
          <p:cNvSpPr>
            <a:spLocks/>
          </p:cNvSpPr>
          <p:nvPr/>
        </p:nvSpPr>
        <p:spPr bwMode="auto">
          <a:xfrm>
            <a:off x="5194157" y="1837878"/>
            <a:ext cx="222250" cy="284163"/>
          </a:xfrm>
          <a:custGeom>
            <a:avLst/>
            <a:gdLst>
              <a:gd name="T0" fmla="*/ 274 w 304"/>
              <a:gd name="T1" fmla="*/ 226 h 387"/>
              <a:gd name="T2" fmla="*/ 162 w 304"/>
              <a:gd name="T3" fmla="*/ 298 h 387"/>
              <a:gd name="T4" fmla="*/ 49 w 304"/>
              <a:gd name="T5" fmla="*/ 371 h 387"/>
              <a:gd name="T6" fmla="*/ 0 w 304"/>
              <a:gd name="T7" fmla="*/ 337 h 387"/>
              <a:gd name="T8" fmla="*/ 0 w 304"/>
              <a:gd name="T9" fmla="*/ 193 h 387"/>
              <a:gd name="T10" fmla="*/ 0 w 304"/>
              <a:gd name="T11" fmla="*/ 47 h 387"/>
              <a:gd name="T12" fmla="*/ 51 w 304"/>
              <a:gd name="T13" fmla="*/ 17 h 387"/>
              <a:gd name="T14" fmla="*/ 162 w 304"/>
              <a:gd name="T15" fmla="*/ 89 h 387"/>
              <a:gd name="T16" fmla="*/ 276 w 304"/>
              <a:gd name="T17" fmla="*/ 162 h 387"/>
              <a:gd name="T18" fmla="*/ 274 w 304"/>
              <a:gd name="T19" fmla="*/ 22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87">
                <a:moveTo>
                  <a:pt x="274" y="226"/>
                </a:moveTo>
                <a:lnTo>
                  <a:pt x="162" y="298"/>
                </a:lnTo>
                <a:cubicBezTo>
                  <a:pt x="124" y="322"/>
                  <a:pt x="86" y="347"/>
                  <a:pt x="49" y="371"/>
                </a:cubicBezTo>
                <a:cubicBezTo>
                  <a:pt x="17" y="387"/>
                  <a:pt x="2" y="374"/>
                  <a:pt x="0" y="337"/>
                </a:cubicBezTo>
                <a:lnTo>
                  <a:pt x="0" y="193"/>
                </a:lnTo>
                <a:cubicBezTo>
                  <a:pt x="0" y="145"/>
                  <a:pt x="0" y="96"/>
                  <a:pt x="0" y="47"/>
                </a:cubicBezTo>
                <a:cubicBezTo>
                  <a:pt x="4" y="8"/>
                  <a:pt x="21" y="0"/>
                  <a:pt x="51" y="17"/>
                </a:cubicBezTo>
                <a:lnTo>
                  <a:pt x="162" y="89"/>
                </a:lnTo>
                <a:cubicBezTo>
                  <a:pt x="200" y="114"/>
                  <a:pt x="238" y="138"/>
                  <a:pt x="276" y="162"/>
                </a:cubicBezTo>
                <a:cubicBezTo>
                  <a:pt x="304" y="185"/>
                  <a:pt x="302" y="206"/>
                  <a:pt x="274" y="22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1"/>
          <p:cNvSpPr>
            <a:spLocks/>
          </p:cNvSpPr>
          <p:nvPr/>
        </p:nvSpPr>
        <p:spPr bwMode="auto">
          <a:xfrm flipV="1">
            <a:off x="1914599" y="2315551"/>
            <a:ext cx="282575" cy="223838"/>
          </a:xfrm>
          <a:custGeom>
            <a:avLst/>
            <a:gdLst>
              <a:gd name="T0" fmla="*/ 226 w 387"/>
              <a:gd name="T1" fmla="*/ 30 h 304"/>
              <a:gd name="T2" fmla="*/ 298 w 387"/>
              <a:gd name="T3" fmla="*/ 142 h 304"/>
              <a:gd name="T4" fmla="*/ 371 w 387"/>
              <a:gd name="T5" fmla="*/ 256 h 304"/>
              <a:gd name="T6" fmla="*/ 337 w 387"/>
              <a:gd name="T7" fmla="*/ 304 h 304"/>
              <a:gd name="T8" fmla="*/ 194 w 387"/>
              <a:gd name="T9" fmla="*/ 304 h 304"/>
              <a:gd name="T10" fmla="*/ 47 w 387"/>
              <a:gd name="T11" fmla="*/ 304 h 304"/>
              <a:gd name="T12" fmla="*/ 17 w 387"/>
              <a:gd name="T13" fmla="*/ 253 h 304"/>
              <a:gd name="T14" fmla="*/ 89 w 387"/>
              <a:gd name="T15" fmla="*/ 142 h 304"/>
              <a:gd name="T16" fmla="*/ 163 w 387"/>
              <a:gd name="T17" fmla="*/ 28 h 304"/>
              <a:gd name="T18" fmla="*/ 226 w 387"/>
              <a:gd name="T19" fmla="*/ 3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226" y="30"/>
                </a:moveTo>
                <a:lnTo>
                  <a:pt x="298" y="142"/>
                </a:lnTo>
                <a:cubicBezTo>
                  <a:pt x="322" y="180"/>
                  <a:pt x="347" y="218"/>
                  <a:pt x="371" y="256"/>
                </a:cubicBezTo>
                <a:cubicBezTo>
                  <a:pt x="387" y="287"/>
                  <a:pt x="374" y="302"/>
                  <a:pt x="337" y="304"/>
                </a:cubicBezTo>
                <a:lnTo>
                  <a:pt x="194" y="304"/>
                </a:lnTo>
                <a:cubicBezTo>
                  <a:pt x="145" y="304"/>
                  <a:pt x="96" y="304"/>
                  <a:pt x="47" y="304"/>
                </a:cubicBezTo>
                <a:cubicBezTo>
                  <a:pt x="8" y="300"/>
                  <a:pt x="0" y="283"/>
                  <a:pt x="17" y="253"/>
                </a:cubicBezTo>
                <a:lnTo>
                  <a:pt x="89" y="142"/>
                </a:lnTo>
                <a:cubicBezTo>
                  <a:pt x="114" y="104"/>
                  <a:pt x="138" y="66"/>
                  <a:pt x="163" y="28"/>
                </a:cubicBezTo>
                <a:cubicBezTo>
                  <a:pt x="185" y="0"/>
                  <a:pt x="206" y="2"/>
                  <a:pt x="226" y="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4"/>
          <p:cNvSpPr>
            <a:spLocks/>
          </p:cNvSpPr>
          <p:nvPr/>
        </p:nvSpPr>
        <p:spPr bwMode="auto">
          <a:xfrm>
            <a:off x="6697730" y="3882578"/>
            <a:ext cx="282575" cy="223838"/>
          </a:xfrm>
          <a:custGeom>
            <a:avLst/>
            <a:gdLst>
              <a:gd name="T0" fmla="*/ 226 w 387"/>
              <a:gd name="T1" fmla="*/ 30 h 304"/>
              <a:gd name="T2" fmla="*/ 298 w 387"/>
              <a:gd name="T3" fmla="*/ 142 h 304"/>
              <a:gd name="T4" fmla="*/ 371 w 387"/>
              <a:gd name="T5" fmla="*/ 255 h 304"/>
              <a:gd name="T6" fmla="*/ 337 w 387"/>
              <a:gd name="T7" fmla="*/ 304 h 304"/>
              <a:gd name="T8" fmla="*/ 194 w 387"/>
              <a:gd name="T9" fmla="*/ 304 h 304"/>
              <a:gd name="T10" fmla="*/ 47 w 387"/>
              <a:gd name="T11" fmla="*/ 304 h 304"/>
              <a:gd name="T12" fmla="*/ 17 w 387"/>
              <a:gd name="T13" fmla="*/ 253 h 304"/>
              <a:gd name="T14" fmla="*/ 89 w 387"/>
              <a:gd name="T15" fmla="*/ 142 h 304"/>
              <a:gd name="T16" fmla="*/ 163 w 387"/>
              <a:gd name="T17" fmla="*/ 28 h 304"/>
              <a:gd name="T18" fmla="*/ 226 w 387"/>
              <a:gd name="T19" fmla="*/ 3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226" y="30"/>
                </a:moveTo>
                <a:lnTo>
                  <a:pt x="298" y="142"/>
                </a:lnTo>
                <a:cubicBezTo>
                  <a:pt x="322" y="180"/>
                  <a:pt x="347" y="217"/>
                  <a:pt x="371" y="255"/>
                </a:cubicBezTo>
                <a:cubicBezTo>
                  <a:pt x="387" y="287"/>
                  <a:pt x="374" y="302"/>
                  <a:pt x="337" y="304"/>
                </a:cubicBezTo>
                <a:lnTo>
                  <a:pt x="194" y="304"/>
                </a:lnTo>
                <a:cubicBezTo>
                  <a:pt x="145" y="304"/>
                  <a:pt x="96" y="304"/>
                  <a:pt x="47" y="304"/>
                </a:cubicBezTo>
                <a:cubicBezTo>
                  <a:pt x="8" y="300"/>
                  <a:pt x="0" y="282"/>
                  <a:pt x="17" y="253"/>
                </a:cubicBezTo>
                <a:lnTo>
                  <a:pt x="89" y="142"/>
                </a:lnTo>
                <a:cubicBezTo>
                  <a:pt x="114" y="104"/>
                  <a:pt x="138" y="66"/>
                  <a:pt x="163" y="28"/>
                </a:cubicBezTo>
                <a:cubicBezTo>
                  <a:pt x="185" y="0"/>
                  <a:pt x="206" y="2"/>
                  <a:pt x="226" y="3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TextBox 70"/>
          <p:cNvSpPr txBox="1"/>
          <p:nvPr/>
        </p:nvSpPr>
        <p:spPr>
          <a:xfrm>
            <a:off x="1175746" y="2613208"/>
            <a:ext cx="1760280" cy="400110"/>
          </a:xfrm>
          <a:prstGeom prst="rect">
            <a:avLst/>
          </a:prstGeom>
          <a:noFill/>
        </p:spPr>
        <p:txBody>
          <a:bodyPr wrap="square" rtlCol="0">
            <a:spAutoFit/>
          </a:bodyPr>
          <a:lstStyle/>
          <a:p>
            <a:r>
              <a:rPr lang="en-US" altLang="zh-CN" sz="2000" b="1" dirty="0" smtClean="0">
                <a:solidFill>
                  <a:schemeClr val="accent1"/>
                </a:solidFill>
                <a:latin typeface="+mn-ea"/>
                <a:ea typeface="+mn-ea"/>
              </a:rPr>
              <a:t>2015</a:t>
            </a:r>
            <a:r>
              <a:rPr lang="zh-CN" altLang="en-US" sz="2000" b="1" dirty="0" smtClean="0">
                <a:solidFill>
                  <a:schemeClr val="accent1"/>
                </a:solidFill>
                <a:latin typeface="+mn-ea"/>
                <a:ea typeface="+mn-ea"/>
              </a:rPr>
              <a:t>年</a:t>
            </a:r>
            <a:endParaRPr lang="en-US" altLang="zh-CN" sz="2000" b="1" dirty="0" smtClean="0">
              <a:solidFill>
                <a:schemeClr val="accent1"/>
              </a:solidFill>
              <a:latin typeface="+mn-ea"/>
              <a:ea typeface="+mn-ea"/>
            </a:endParaRPr>
          </a:p>
        </p:txBody>
      </p:sp>
      <p:sp>
        <p:nvSpPr>
          <p:cNvPr id="72" name="TextBox 71"/>
          <p:cNvSpPr txBox="1"/>
          <p:nvPr/>
        </p:nvSpPr>
        <p:spPr>
          <a:xfrm>
            <a:off x="1111067" y="2978292"/>
            <a:ext cx="2852222" cy="584775"/>
          </a:xfrm>
          <a:prstGeom prst="rect">
            <a:avLst/>
          </a:prstGeom>
          <a:noFill/>
        </p:spPr>
        <p:txBody>
          <a:bodyPr wrap="square" rtlCol="0">
            <a:spAutoFit/>
          </a:bodyPr>
          <a:lstStyle/>
          <a:p>
            <a:r>
              <a:rPr lang="zh-CN" altLang="en-US" sz="1600" dirty="0" smtClean="0">
                <a:solidFill>
                  <a:schemeClr val="accent1"/>
                </a:solidFill>
                <a:latin typeface="+mn-ea"/>
                <a:ea typeface="+mn-ea"/>
              </a:rPr>
              <a:t>成为区域卓越的创业服务商，创造销售额</a:t>
            </a:r>
            <a:r>
              <a:rPr lang="en-US" altLang="zh-CN" sz="1600" dirty="0" smtClean="0">
                <a:solidFill>
                  <a:schemeClr val="accent1"/>
                </a:solidFill>
                <a:latin typeface="+mn-ea"/>
                <a:ea typeface="+mn-ea"/>
              </a:rPr>
              <a:t>2</a:t>
            </a:r>
            <a:r>
              <a:rPr lang="zh-CN" altLang="en-US" sz="1600" dirty="0" smtClean="0">
                <a:solidFill>
                  <a:schemeClr val="accent1"/>
                </a:solidFill>
                <a:latin typeface="+mn-ea"/>
                <a:ea typeface="+mn-ea"/>
              </a:rPr>
              <a:t>亿元。</a:t>
            </a:r>
            <a:endParaRPr lang="zh-CN" altLang="en-US" sz="1600" dirty="0">
              <a:solidFill>
                <a:schemeClr val="accent1"/>
              </a:solidFill>
              <a:latin typeface="+mn-ea"/>
              <a:ea typeface="+mn-ea"/>
            </a:endParaRPr>
          </a:p>
        </p:txBody>
      </p:sp>
      <p:sp>
        <p:nvSpPr>
          <p:cNvPr id="75" name="TextBox 74"/>
          <p:cNvSpPr txBox="1"/>
          <p:nvPr/>
        </p:nvSpPr>
        <p:spPr>
          <a:xfrm>
            <a:off x="5461012" y="1527974"/>
            <a:ext cx="1760280" cy="400110"/>
          </a:xfrm>
          <a:prstGeom prst="rect">
            <a:avLst/>
          </a:prstGeom>
          <a:noFill/>
        </p:spPr>
        <p:txBody>
          <a:bodyPr wrap="square" rtlCol="0">
            <a:spAutoFit/>
          </a:bodyPr>
          <a:lstStyle/>
          <a:p>
            <a:r>
              <a:rPr lang="en-US" altLang="zh-CN" sz="2000" b="1" dirty="0" smtClean="0">
                <a:solidFill>
                  <a:schemeClr val="accent1"/>
                </a:solidFill>
                <a:latin typeface="+mn-ea"/>
                <a:ea typeface="+mn-ea"/>
              </a:rPr>
              <a:t>2016</a:t>
            </a:r>
            <a:r>
              <a:rPr lang="zh-CN" altLang="en-US" sz="2000" b="1" dirty="0" smtClean="0">
                <a:solidFill>
                  <a:schemeClr val="accent1"/>
                </a:solidFill>
                <a:latin typeface="+mn-ea"/>
                <a:ea typeface="+mn-ea"/>
              </a:rPr>
              <a:t>年</a:t>
            </a:r>
            <a:endParaRPr lang="en-US" altLang="zh-CN" sz="2000" b="1" dirty="0" smtClean="0">
              <a:solidFill>
                <a:schemeClr val="accent1"/>
              </a:solidFill>
              <a:latin typeface="+mn-ea"/>
              <a:ea typeface="+mn-ea"/>
            </a:endParaRPr>
          </a:p>
        </p:txBody>
      </p:sp>
      <p:sp>
        <p:nvSpPr>
          <p:cNvPr id="76" name="TextBox 75"/>
          <p:cNvSpPr txBox="1"/>
          <p:nvPr/>
        </p:nvSpPr>
        <p:spPr>
          <a:xfrm>
            <a:off x="5461012" y="1893058"/>
            <a:ext cx="3157649" cy="830997"/>
          </a:xfrm>
          <a:prstGeom prst="rect">
            <a:avLst/>
          </a:prstGeom>
          <a:noFill/>
        </p:spPr>
        <p:txBody>
          <a:bodyPr wrap="square" rtlCol="0">
            <a:spAutoFit/>
          </a:bodyPr>
          <a:lstStyle>
            <a:defPPr>
              <a:defRPr lang="zh-CN"/>
            </a:defPPr>
            <a:lvl1pPr>
              <a:defRPr sz="1600">
                <a:solidFill>
                  <a:schemeClr val="accent1"/>
                </a:solidFill>
                <a:latin typeface="+mn-ea"/>
                <a:ea typeface="+mn-ea"/>
              </a:defRPr>
            </a:lvl1pPr>
          </a:lstStyle>
          <a:p>
            <a:r>
              <a:rPr lang="zh-CN" altLang="en-US" dirty="0" smtClean="0"/>
              <a:t>这里用简单的语言描述出本年的计划。</a:t>
            </a:r>
            <a:r>
              <a:rPr lang="zh-CN" altLang="en-US" dirty="0"/>
              <a:t>这里用简单的语言描述出本年的计划</a:t>
            </a:r>
            <a:r>
              <a:rPr lang="zh-CN" altLang="en-US" dirty="0" smtClean="0"/>
              <a:t>。</a:t>
            </a:r>
            <a:endParaRPr lang="zh-CN" altLang="en-US" dirty="0"/>
          </a:p>
        </p:txBody>
      </p:sp>
      <p:sp>
        <p:nvSpPr>
          <p:cNvPr id="77" name="椭圆 76"/>
          <p:cNvSpPr/>
          <p:nvPr/>
        </p:nvSpPr>
        <p:spPr bwMode="auto">
          <a:xfrm>
            <a:off x="1864011" y="1784640"/>
            <a:ext cx="383753" cy="383753"/>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1</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79" name="椭圆 78"/>
          <p:cNvSpPr/>
          <p:nvPr/>
        </p:nvSpPr>
        <p:spPr bwMode="auto">
          <a:xfrm>
            <a:off x="4658004" y="1810308"/>
            <a:ext cx="383753" cy="383753"/>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2</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80" name="椭圆 79"/>
          <p:cNvSpPr/>
          <p:nvPr/>
        </p:nvSpPr>
        <p:spPr bwMode="auto">
          <a:xfrm>
            <a:off x="4713176" y="4158803"/>
            <a:ext cx="383753" cy="383753"/>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3</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81" name="椭圆 80"/>
          <p:cNvSpPr/>
          <p:nvPr/>
        </p:nvSpPr>
        <p:spPr bwMode="auto">
          <a:xfrm>
            <a:off x="6647142" y="4206638"/>
            <a:ext cx="383753" cy="383753"/>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4</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82" name="椭圆 81"/>
          <p:cNvSpPr/>
          <p:nvPr/>
        </p:nvSpPr>
        <p:spPr bwMode="auto">
          <a:xfrm>
            <a:off x="9061095" y="4198444"/>
            <a:ext cx="383753" cy="383753"/>
          </a:xfrm>
          <a:prstGeom prst="ellipse">
            <a:avLst/>
          </a:prstGeom>
          <a:solidFill>
            <a:schemeClr val="tx1"/>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1600" b="1" i="0" u="none" strike="noStrike" cap="none" normalizeH="0" baseline="0" dirty="0" smtClean="0">
                <a:ln>
                  <a:noFill/>
                </a:ln>
                <a:solidFill>
                  <a:schemeClr val="accent2"/>
                </a:solidFill>
                <a:effectLst/>
                <a:latin typeface="+mn-ea"/>
                <a:ea typeface="+mn-ea"/>
              </a:rPr>
              <a:t>5</a:t>
            </a:r>
            <a:endParaRPr kumimoji="0" lang="zh-CN" altLang="en-US" sz="1600" b="1" i="0" u="none" strike="noStrike" cap="none" normalizeH="0" baseline="0" dirty="0" smtClean="0">
              <a:ln>
                <a:noFill/>
              </a:ln>
              <a:solidFill>
                <a:schemeClr val="accent2"/>
              </a:solidFill>
              <a:effectLst/>
              <a:latin typeface="+mn-ea"/>
              <a:ea typeface="+mn-ea"/>
            </a:endParaRPr>
          </a:p>
        </p:txBody>
      </p:sp>
      <p:sp>
        <p:nvSpPr>
          <p:cNvPr id="83" name="Freeform 23"/>
          <p:cNvSpPr>
            <a:spLocks/>
          </p:cNvSpPr>
          <p:nvPr/>
        </p:nvSpPr>
        <p:spPr bwMode="auto">
          <a:xfrm>
            <a:off x="4730334" y="4696966"/>
            <a:ext cx="282575" cy="223838"/>
          </a:xfrm>
          <a:custGeom>
            <a:avLst/>
            <a:gdLst>
              <a:gd name="T0" fmla="*/ 226 w 387"/>
              <a:gd name="T1" fmla="*/ 274 h 304"/>
              <a:gd name="T2" fmla="*/ 298 w 387"/>
              <a:gd name="T3" fmla="*/ 162 h 304"/>
              <a:gd name="T4" fmla="*/ 371 w 387"/>
              <a:gd name="T5" fmla="*/ 49 h 304"/>
              <a:gd name="T6" fmla="*/ 338 w 387"/>
              <a:gd name="T7" fmla="*/ 0 h 304"/>
              <a:gd name="T8" fmla="*/ 194 w 387"/>
              <a:gd name="T9" fmla="*/ 0 h 304"/>
              <a:gd name="T10" fmla="*/ 47 w 387"/>
              <a:gd name="T11" fmla="*/ 0 h 304"/>
              <a:gd name="T12" fmla="*/ 18 w 387"/>
              <a:gd name="T13" fmla="*/ 51 h 304"/>
              <a:gd name="T14" fmla="*/ 89 w 387"/>
              <a:gd name="T15" fmla="*/ 162 h 304"/>
              <a:gd name="T16" fmla="*/ 163 w 387"/>
              <a:gd name="T17" fmla="*/ 276 h 304"/>
              <a:gd name="T18" fmla="*/ 226 w 387"/>
              <a:gd name="T19" fmla="*/ 27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226" y="274"/>
                </a:moveTo>
                <a:lnTo>
                  <a:pt x="298" y="162"/>
                </a:lnTo>
                <a:cubicBezTo>
                  <a:pt x="323" y="124"/>
                  <a:pt x="347" y="86"/>
                  <a:pt x="371" y="49"/>
                </a:cubicBezTo>
                <a:cubicBezTo>
                  <a:pt x="387" y="17"/>
                  <a:pt x="374" y="2"/>
                  <a:pt x="338" y="0"/>
                </a:cubicBezTo>
                <a:lnTo>
                  <a:pt x="194" y="0"/>
                </a:lnTo>
                <a:cubicBezTo>
                  <a:pt x="145" y="0"/>
                  <a:pt x="96" y="0"/>
                  <a:pt x="47" y="0"/>
                </a:cubicBezTo>
                <a:cubicBezTo>
                  <a:pt x="9" y="4"/>
                  <a:pt x="0" y="22"/>
                  <a:pt x="18" y="51"/>
                </a:cubicBezTo>
                <a:lnTo>
                  <a:pt x="89" y="162"/>
                </a:lnTo>
                <a:cubicBezTo>
                  <a:pt x="114" y="200"/>
                  <a:pt x="138" y="238"/>
                  <a:pt x="163" y="276"/>
                </a:cubicBezTo>
                <a:cubicBezTo>
                  <a:pt x="186" y="304"/>
                  <a:pt x="207" y="302"/>
                  <a:pt x="226" y="2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23"/>
          <p:cNvSpPr>
            <a:spLocks/>
          </p:cNvSpPr>
          <p:nvPr/>
        </p:nvSpPr>
        <p:spPr bwMode="auto">
          <a:xfrm>
            <a:off x="9102763" y="4696966"/>
            <a:ext cx="282575" cy="223838"/>
          </a:xfrm>
          <a:custGeom>
            <a:avLst/>
            <a:gdLst>
              <a:gd name="T0" fmla="*/ 226 w 387"/>
              <a:gd name="T1" fmla="*/ 274 h 304"/>
              <a:gd name="T2" fmla="*/ 298 w 387"/>
              <a:gd name="T3" fmla="*/ 162 h 304"/>
              <a:gd name="T4" fmla="*/ 371 w 387"/>
              <a:gd name="T5" fmla="*/ 49 h 304"/>
              <a:gd name="T6" fmla="*/ 338 w 387"/>
              <a:gd name="T7" fmla="*/ 0 h 304"/>
              <a:gd name="T8" fmla="*/ 194 w 387"/>
              <a:gd name="T9" fmla="*/ 0 h 304"/>
              <a:gd name="T10" fmla="*/ 47 w 387"/>
              <a:gd name="T11" fmla="*/ 0 h 304"/>
              <a:gd name="T12" fmla="*/ 18 w 387"/>
              <a:gd name="T13" fmla="*/ 51 h 304"/>
              <a:gd name="T14" fmla="*/ 89 w 387"/>
              <a:gd name="T15" fmla="*/ 162 h 304"/>
              <a:gd name="T16" fmla="*/ 163 w 387"/>
              <a:gd name="T17" fmla="*/ 276 h 304"/>
              <a:gd name="T18" fmla="*/ 226 w 387"/>
              <a:gd name="T19" fmla="*/ 27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04">
                <a:moveTo>
                  <a:pt x="226" y="274"/>
                </a:moveTo>
                <a:lnTo>
                  <a:pt x="298" y="162"/>
                </a:lnTo>
                <a:cubicBezTo>
                  <a:pt x="323" y="124"/>
                  <a:pt x="347" y="86"/>
                  <a:pt x="371" y="49"/>
                </a:cubicBezTo>
                <a:cubicBezTo>
                  <a:pt x="387" y="17"/>
                  <a:pt x="374" y="2"/>
                  <a:pt x="338" y="0"/>
                </a:cubicBezTo>
                <a:lnTo>
                  <a:pt x="194" y="0"/>
                </a:lnTo>
                <a:cubicBezTo>
                  <a:pt x="145" y="0"/>
                  <a:pt x="96" y="0"/>
                  <a:pt x="47" y="0"/>
                </a:cubicBezTo>
                <a:cubicBezTo>
                  <a:pt x="9" y="4"/>
                  <a:pt x="0" y="22"/>
                  <a:pt x="18" y="51"/>
                </a:cubicBezTo>
                <a:lnTo>
                  <a:pt x="89" y="162"/>
                </a:lnTo>
                <a:cubicBezTo>
                  <a:pt x="114" y="200"/>
                  <a:pt x="138" y="238"/>
                  <a:pt x="163" y="276"/>
                </a:cubicBezTo>
                <a:cubicBezTo>
                  <a:pt x="186" y="304"/>
                  <a:pt x="207" y="302"/>
                  <a:pt x="226" y="2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TextBox 84"/>
          <p:cNvSpPr txBox="1"/>
          <p:nvPr/>
        </p:nvSpPr>
        <p:spPr>
          <a:xfrm>
            <a:off x="3963288" y="4933325"/>
            <a:ext cx="1760280" cy="400110"/>
          </a:xfrm>
          <a:prstGeom prst="rect">
            <a:avLst/>
          </a:prstGeom>
          <a:noFill/>
        </p:spPr>
        <p:txBody>
          <a:bodyPr wrap="square" rtlCol="0">
            <a:spAutoFit/>
          </a:bodyPr>
          <a:lstStyle/>
          <a:p>
            <a:r>
              <a:rPr lang="en-US" altLang="zh-CN" sz="2000" b="1" dirty="0" smtClean="0">
                <a:solidFill>
                  <a:schemeClr val="accent1"/>
                </a:solidFill>
                <a:latin typeface="+mn-ea"/>
                <a:ea typeface="+mn-ea"/>
              </a:rPr>
              <a:t>2017</a:t>
            </a:r>
            <a:r>
              <a:rPr lang="zh-CN" altLang="en-US" sz="2000" b="1" dirty="0" smtClean="0">
                <a:solidFill>
                  <a:schemeClr val="accent1"/>
                </a:solidFill>
                <a:latin typeface="+mn-ea"/>
                <a:ea typeface="+mn-ea"/>
              </a:rPr>
              <a:t>年</a:t>
            </a:r>
            <a:endParaRPr lang="en-US" altLang="zh-CN" sz="2000" b="1" dirty="0" smtClean="0">
              <a:solidFill>
                <a:schemeClr val="accent1"/>
              </a:solidFill>
              <a:latin typeface="+mn-ea"/>
              <a:ea typeface="+mn-ea"/>
            </a:endParaRPr>
          </a:p>
        </p:txBody>
      </p:sp>
      <p:sp>
        <p:nvSpPr>
          <p:cNvPr id="86" name="TextBox 85"/>
          <p:cNvSpPr txBox="1"/>
          <p:nvPr/>
        </p:nvSpPr>
        <p:spPr>
          <a:xfrm>
            <a:off x="3963288" y="5298409"/>
            <a:ext cx="2210689" cy="584775"/>
          </a:xfrm>
          <a:prstGeom prst="rect">
            <a:avLst/>
          </a:prstGeom>
          <a:noFill/>
        </p:spPr>
        <p:txBody>
          <a:bodyPr wrap="square" rtlCol="0">
            <a:spAutoFit/>
          </a:bodyPr>
          <a:lstStyle>
            <a:defPPr>
              <a:defRPr lang="zh-CN"/>
            </a:defPPr>
            <a:lvl1pPr>
              <a:defRPr sz="1600">
                <a:solidFill>
                  <a:schemeClr val="accent1"/>
                </a:solidFill>
                <a:latin typeface="+mn-ea"/>
                <a:ea typeface="+mn-ea"/>
              </a:defRPr>
            </a:lvl1pPr>
          </a:lstStyle>
          <a:p>
            <a:r>
              <a:rPr lang="zh-CN" altLang="en-US" dirty="0"/>
              <a:t>这里用简单的语言描述出本年的计划。</a:t>
            </a:r>
          </a:p>
        </p:txBody>
      </p:sp>
      <p:sp>
        <p:nvSpPr>
          <p:cNvPr id="87" name="TextBox 86"/>
          <p:cNvSpPr txBox="1"/>
          <p:nvPr/>
        </p:nvSpPr>
        <p:spPr>
          <a:xfrm>
            <a:off x="6001527" y="2914579"/>
            <a:ext cx="1760280" cy="400110"/>
          </a:xfrm>
          <a:prstGeom prst="rect">
            <a:avLst/>
          </a:prstGeom>
          <a:noFill/>
        </p:spPr>
        <p:txBody>
          <a:bodyPr wrap="square" rtlCol="0">
            <a:spAutoFit/>
          </a:bodyPr>
          <a:lstStyle/>
          <a:p>
            <a:pPr algn="ctr"/>
            <a:r>
              <a:rPr lang="en-US" altLang="zh-CN" sz="2000" b="1" dirty="0" smtClean="0">
                <a:solidFill>
                  <a:schemeClr val="accent1"/>
                </a:solidFill>
                <a:latin typeface="+mn-ea"/>
                <a:ea typeface="+mn-ea"/>
              </a:rPr>
              <a:t>2018</a:t>
            </a:r>
            <a:r>
              <a:rPr lang="zh-CN" altLang="en-US" sz="2000" b="1" dirty="0" smtClean="0">
                <a:solidFill>
                  <a:schemeClr val="accent1"/>
                </a:solidFill>
                <a:latin typeface="+mn-ea"/>
                <a:ea typeface="+mn-ea"/>
              </a:rPr>
              <a:t>年</a:t>
            </a:r>
            <a:endParaRPr lang="en-US" altLang="zh-CN" sz="2000" b="1" dirty="0" smtClean="0">
              <a:solidFill>
                <a:schemeClr val="accent1"/>
              </a:solidFill>
              <a:latin typeface="+mn-ea"/>
              <a:ea typeface="+mn-ea"/>
            </a:endParaRPr>
          </a:p>
        </p:txBody>
      </p:sp>
      <p:sp>
        <p:nvSpPr>
          <p:cNvPr id="88" name="TextBox 87"/>
          <p:cNvSpPr txBox="1"/>
          <p:nvPr/>
        </p:nvSpPr>
        <p:spPr>
          <a:xfrm>
            <a:off x="5776323" y="3279663"/>
            <a:ext cx="2210689" cy="584775"/>
          </a:xfrm>
          <a:prstGeom prst="rect">
            <a:avLst/>
          </a:prstGeom>
          <a:noFill/>
        </p:spPr>
        <p:txBody>
          <a:bodyPr wrap="square" rtlCol="0">
            <a:spAutoFit/>
          </a:bodyPr>
          <a:lstStyle>
            <a:defPPr>
              <a:defRPr lang="zh-CN"/>
            </a:defPPr>
            <a:lvl1pPr>
              <a:defRPr sz="1600">
                <a:solidFill>
                  <a:schemeClr val="accent1"/>
                </a:solidFill>
                <a:latin typeface="+mn-ea"/>
                <a:ea typeface="+mn-ea"/>
              </a:defRPr>
            </a:lvl1pPr>
          </a:lstStyle>
          <a:p>
            <a:r>
              <a:rPr lang="zh-CN" altLang="en-US" dirty="0"/>
              <a:t>这里用简单的语言描述出本年的计划。</a:t>
            </a:r>
          </a:p>
        </p:txBody>
      </p:sp>
      <p:sp>
        <p:nvSpPr>
          <p:cNvPr id="89" name="TextBox 88"/>
          <p:cNvSpPr txBox="1"/>
          <p:nvPr/>
        </p:nvSpPr>
        <p:spPr>
          <a:xfrm>
            <a:off x="8405283" y="4933325"/>
            <a:ext cx="1760280" cy="400110"/>
          </a:xfrm>
          <a:prstGeom prst="rect">
            <a:avLst/>
          </a:prstGeom>
          <a:noFill/>
        </p:spPr>
        <p:txBody>
          <a:bodyPr wrap="square" rtlCol="0">
            <a:spAutoFit/>
          </a:bodyPr>
          <a:lstStyle/>
          <a:p>
            <a:pPr algn="ctr"/>
            <a:r>
              <a:rPr lang="en-US" altLang="zh-CN" sz="2000" b="1" dirty="0" smtClean="0">
                <a:solidFill>
                  <a:schemeClr val="accent1"/>
                </a:solidFill>
                <a:latin typeface="+mn-ea"/>
                <a:ea typeface="+mn-ea"/>
              </a:rPr>
              <a:t>2019</a:t>
            </a:r>
            <a:r>
              <a:rPr lang="zh-CN" altLang="en-US" sz="2000" b="1" dirty="0" smtClean="0">
                <a:solidFill>
                  <a:schemeClr val="accent1"/>
                </a:solidFill>
                <a:latin typeface="+mn-ea"/>
                <a:ea typeface="+mn-ea"/>
              </a:rPr>
              <a:t>年</a:t>
            </a:r>
            <a:endParaRPr lang="en-US" altLang="zh-CN" sz="2000" b="1" dirty="0" smtClean="0">
              <a:solidFill>
                <a:schemeClr val="accent1"/>
              </a:solidFill>
              <a:latin typeface="+mn-ea"/>
              <a:ea typeface="+mn-ea"/>
            </a:endParaRPr>
          </a:p>
        </p:txBody>
      </p:sp>
      <p:sp>
        <p:nvSpPr>
          <p:cNvPr id="90" name="TextBox 89"/>
          <p:cNvSpPr txBox="1"/>
          <p:nvPr/>
        </p:nvSpPr>
        <p:spPr>
          <a:xfrm>
            <a:off x="8180079" y="5298409"/>
            <a:ext cx="2210689" cy="584775"/>
          </a:xfrm>
          <a:prstGeom prst="rect">
            <a:avLst/>
          </a:prstGeom>
          <a:noFill/>
        </p:spPr>
        <p:txBody>
          <a:bodyPr wrap="square" rtlCol="0">
            <a:spAutoFit/>
          </a:bodyPr>
          <a:lstStyle>
            <a:defPPr>
              <a:defRPr lang="zh-CN"/>
            </a:defPPr>
            <a:lvl1pPr>
              <a:defRPr sz="1600">
                <a:solidFill>
                  <a:schemeClr val="accent1"/>
                </a:solidFill>
                <a:latin typeface="+mn-ea"/>
                <a:ea typeface="+mn-ea"/>
              </a:defRPr>
            </a:lvl1pPr>
          </a:lstStyle>
          <a:p>
            <a:r>
              <a:rPr lang="zh-CN" altLang="en-US" dirty="0"/>
              <a:t>这里用简单的语言描述出本年的计划。</a:t>
            </a:r>
          </a:p>
        </p:txBody>
      </p:sp>
    </p:spTree>
    <p:extLst>
      <p:ext uri="{BB962C8B-B14F-4D97-AF65-F5344CB8AC3E}">
        <p14:creationId xmlns:p14="http://schemas.microsoft.com/office/powerpoint/2010/main" val="2487973385"/>
      </p:ext>
    </p:extLst>
  </p:cSld>
  <p:clrMapOvr>
    <a:masterClrMapping/>
  </p:clrMapOvr>
  <mc:AlternateContent xmlns:mc="http://schemas.openxmlformats.org/markup-compatibility/2006" xmlns:p14="http://schemas.microsoft.com/office/powerpoint/2010/main">
    <mc:Choice Requires="p14">
      <p:transition spd="slow" p14:dur="800" advTm="8473">
        <p14:prism dir="d" isInverted="1"/>
      </p:transition>
    </mc:Choice>
    <mc:Fallback xmlns="">
      <p:transition spd="slow" advTm="84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left)">
                                      <p:cBhvr>
                                        <p:cTn id="27" dur="400"/>
                                        <p:tgtEl>
                                          <p:spTgt spid="59"/>
                                        </p:tgtEl>
                                      </p:cBhvr>
                                    </p:animEffect>
                                  </p:childTnLst>
                                </p:cTn>
                              </p:par>
                            </p:childTnLst>
                          </p:cTn>
                        </p:par>
                        <p:par>
                          <p:cTn id="28" fill="hold">
                            <p:stCondLst>
                              <p:cond delay="1400"/>
                            </p:stCondLst>
                            <p:childTnLst>
                              <p:par>
                                <p:cTn id="29" presetID="22" presetClass="entr" presetSubtype="1"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up)">
                                      <p:cBhvr>
                                        <p:cTn id="31" dur="300"/>
                                        <p:tgtEl>
                                          <p:spTgt spid="60"/>
                                        </p:tgtEl>
                                      </p:cBhvr>
                                    </p:animEffect>
                                  </p:childTnLst>
                                </p:cTn>
                              </p:par>
                            </p:childTnLst>
                          </p:cTn>
                        </p:par>
                        <p:par>
                          <p:cTn id="32" fill="hold">
                            <p:stCondLst>
                              <p:cond delay="1700"/>
                            </p:stCondLst>
                            <p:childTnLst>
                              <p:par>
                                <p:cTn id="33" presetID="22" presetClass="entr" presetSubtype="8"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400"/>
                                        <p:tgtEl>
                                          <p:spTgt spid="61"/>
                                        </p:tgtEl>
                                      </p:cBhvr>
                                    </p:animEffect>
                                  </p:childTnLst>
                                </p:cTn>
                              </p:par>
                            </p:childTnLst>
                          </p:cTn>
                        </p:par>
                        <p:par>
                          <p:cTn id="36" fill="hold">
                            <p:stCondLst>
                              <p:cond delay="2100"/>
                            </p:stCondLst>
                            <p:childTnLst>
                              <p:par>
                                <p:cTn id="37" presetID="2" presetClass="entr" presetSubtype="8"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300" fill="hold"/>
                                        <p:tgtEl>
                                          <p:spTgt spid="62"/>
                                        </p:tgtEl>
                                        <p:attrNameLst>
                                          <p:attrName>ppt_x</p:attrName>
                                        </p:attrNameLst>
                                      </p:cBhvr>
                                      <p:tavLst>
                                        <p:tav tm="0">
                                          <p:val>
                                            <p:strVal val="0-#ppt_w/2"/>
                                          </p:val>
                                        </p:tav>
                                        <p:tav tm="100000">
                                          <p:val>
                                            <p:strVal val="#ppt_x"/>
                                          </p:val>
                                        </p:tav>
                                      </p:tavLst>
                                    </p:anim>
                                    <p:anim calcmode="lin" valueType="num">
                                      <p:cBhvr additive="base">
                                        <p:cTn id="40" dur="300" fill="hold"/>
                                        <p:tgtEl>
                                          <p:spTgt spid="62"/>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53" presetClass="entr" presetSubtype="16" fill="hold" grpId="0" nodeType="afterEffect">
                                  <p:stCondLst>
                                    <p:cond delay="0"/>
                                  </p:stCondLst>
                                  <p:childTnLst>
                                    <p:set>
                                      <p:cBhvr>
                                        <p:cTn id="43" dur="1" fill="hold">
                                          <p:stCondLst>
                                            <p:cond delay="0"/>
                                          </p:stCondLst>
                                        </p:cTn>
                                        <p:tgtEl>
                                          <p:spTgt spid="77"/>
                                        </p:tgtEl>
                                        <p:attrNameLst>
                                          <p:attrName>style.visibility</p:attrName>
                                        </p:attrNameLst>
                                      </p:cBhvr>
                                      <p:to>
                                        <p:strVal val="visible"/>
                                      </p:to>
                                    </p:set>
                                    <p:anim calcmode="lin" valueType="num">
                                      <p:cBhvr>
                                        <p:cTn id="44" dur="300" fill="hold"/>
                                        <p:tgtEl>
                                          <p:spTgt spid="77"/>
                                        </p:tgtEl>
                                        <p:attrNameLst>
                                          <p:attrName>ppt_w</p:attrName>
                                        </p:attrNameLst>
                                      </p:cBhvr>
                                      <p:tavLst>
                                        <p:tav tm="0">
                                          <p:val>
                                            <p:fltVal val="0"/>
                                          </p:val>
                                        </p:tav>
                                        <p:tav tm="100000">
                                          <p:val>
                                            <p:strVal val="#ppt_w"/>
                                          </p:val>
                                        </p:tav>
                                      </p:tavLst>
                                    </p:anim>
                                    <p:anim calcmode="lin" valueType="num">
                                      <p:cBhvr>
                                        <p:cTn id="45" dur="300" fill="hold"/>
                                        <p:tgtEl>
                                          <p:spTgt spid="77"/>
                                        </p:tgtEl>
                                        <p:attrNameLst>
                                          <p:attrName>ppt_h</p:attrName>
                                        </p:attrNameLst>
                                      </p:cBhvr>
                                      <p:tavLst>
                                        <p:tav tm="0">
                                          <p:val>
                                            <p:fltVal val="0"/>
                                          </p:val>
                                        </p:tav>
                                        <p:tav tm="100000">
                                          <p:val>
                                            <p:strVal val="#ppt_h"/>
                                          </p:val>
                                        </p:tav>
                                      </p:tavLst>
                                    </p:anim>
                                    <p:animEffect transition="in" filter="fade">
                                      <p:cBhvr>
                                        <p:cTn id="46" dur="300"/>
                                        <p:tgtEl>
                                          <p:spTgt spid="77"/>
                                        </p:tgtEl>
                                      </p:cBhvr>
                                    </p:animEffect>
                                  </p:childTnLst>
                                </p:cTn>
                              </p:par>
                            </p:childTnLst>
                          </p:cTn>
                        </p:par>
                        <p:par>
                          <p:cTn id="47" fill="hold">
                            <p:stCondLst>
                              <p:cond delay="2700"/>
                            </p:stCondLst>
                            <p:childTnLst>
                              <p:par>
                                <p:cTn id="48" presetID="12" presetClass="entr" presetSubtype="4"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additive="base">
                                        <p:cTn id="50" dur="300"/>
                                        <p:tgtEl>
                                          <p:spTgt spid="68"/>
                                        </p:tgtEl>
                                        <p:attrNameLst>
                                          <p:attrName>ppt_y</p:attrName>
                                        </p:attrNameLst>
                                      </p:cBhvr>
                                      <p:tavLst>
                                        <p:tav tm="0">
                                          <p:val>
                                            <p:strVal val="#ppt_y+#ppt_h*1.125000"/>
                                          </p:val>
                                        </p:tav>
                                        <p:tav tm="100000">
                                          <p:val>
                                            <p:strVal val="#ppt_y"/>
                                          </p:val>
                                        </p:tav>
                                      </p:tavLst>
                                    </p:anim>
                                    <p:animEffect transition="in" filter="wipe(up)">
                                      <p:cBhvr>
                                        <p:cTn id="51" dur="300"/>
                                        <p:tgtEl>
                                          <p:spTgt spid="68"/>
                                        </p:tgtEl>
                                      </p:cBhvr>
                                    </p:animEffect>
                                  </p:childTnLst>
                                </p:cTn>
                              </p:par>
                            </p:childTnLst>
                          </p:cTn>
                        </p:par>
                        <p:par>
                          <p:cTn id="52" fill="hold">
                            <p:stCondLst>
                              <p:cond delay="3000"/>
                            </p:stCondLst>
                            <p:childTnLst>
                              <p:par>
                                <p:cTn id="53" presetID="31" presetClass="entr" presetSubtype="0" fill="hold" grpId="0" nodeType="after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p:cTn id="55" dur="300" fill="hold"/>
                                        <p:tgtEl>
                                          <p:spTgt spid="71"/>
                                        </p:tgtEl>
                                        <p:attrNameLst>
                                          <p:attrName>ppt_w</p:attrName>
                                        </p:attrNameLst>
                                      </p:cBhvr>
                                      <p:tavLst>
                                        <p:tav tm="0">
                                          <p:val>
                                            <p:fltVal val="0"/>
                                          </p:val>
                                        </p:tav>
                                        <p:tav tm="100000">
                                          <p:val>
                                            <p:strVal val="#ppt_w"/>
                                          </p:val>
                                        </p:tav>
                                      </p:tavLst>
                                    </p:anim>
                                    <p:anim calcmode="lin" valueType="num">
                                      <p:cBhvr>
                                        <p:cTn id="56" dur="300" fill="hold"/>
                                        <p:tgtEl>
                                          <p:spTgt spid="71"/>
                                        </p:tgtEl>
                                        <p:attrNameLst>
                                          <p:attrName>ppt_h</p:attrName>
                                        </p:attrNameLst>
                                      </p:cBhvr>
                                      <p:tavLst>
                                        <p:tav tm="0">
                                          <p:val>
                                            <p:fltVal val="0"/>
                                          </p:val>
                                        </p:tav>
                                        <p:tav tm="100000">
                                          <p:val>
                                            <p:strVal val="#ppt_h"/>
                                          </p:val>
                                        </p:tav>
                                      </p:tavLst>
                                    </p:anim>
                                    <p:anim calcmode="lin" valueType="num">
                                      <p:cBhvr>
                                        <p:cTn id="57" dur="300" fill="hold"/>
                                        <p:tgtEl>
                                          <p:spTgt spid="71"/>
                                        </p:tgtEl>
                                        <p:attrNameLst>
                                          <p:attrName>style.rotation</p:attrName>
                                        </p:attrNameLst>
                                      </p:cBhvr>
                                      <p:tavLst>
                                        <p:tav tm="0">
                                          <p:val>
                                            <p:fltVal val="90"/>
                                          </p:val>
                                        </p:tav>
                                        <p:tav tm="100000">
                                          <p:val>
                                            <p:fltVal val="0"/>
                                          </p:val>
                                        </p:tav>
                                      </p:tavLst>
                                    </p:anim>
                                    <p:animEffect transition="in" filter="fade">
                                      <p:cBhvr>
                                        <p:cTn id="58" dur="300"/>
                                        <p:tgtEl>
                                          <p:spTgt spid="71"/>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wipe(up)">
                                      <p:cBhvr>
                                        <p:cTn id="61" dur="300"/>
                                        <p:tgtEl>
                                          <p:spTgt spid="72"/>
                                        </p:tgtEl>
                                      </p:cBhvr>
                                    </p:animEffect>
                                  </p:childTnLst>
                                </p:cTn>
                              </p:par>
                            </p:childTnLst>
                          </p:cTn>
                        </p:par>
                        <p:par>
                          <p:cTn id="62" fill="hold">
                            <p:stCondLst>
                              <p:cond delay="3300"/>
                            </p:stCondLst>
                            <p:childTnLst>
                              <p:par>
                                <p:cTn id="63" presetID="53" presetClass="entr" presetSubtype="16"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 calcmode="lin" valueType="num">
                                      <p:cBhvr>
                                        <p:cTn id="65" dur="300" fill="hold"/>
                                        <p:tgtEl>
                                          <p:spTgt spid="79"/>
                                        </p:tgtEl>
                                        <p:attrNameLst>
                                          <p:attrName>ppt_w</p:attrName>
                                        </p:attrNameLst>
                                      </p:cBhvr>
                                      <p:tavLst>
                                        <p:tav tm="0">
                                          <p:val>
                                            <p:fltVal val="0"/>
                                          </p:val>
                                        </p:tav>
                                        <p:tav tm="100000">
                                          <p:val>
                                            <p:strVal val="#ppt_w"/>
                                          </p:val>
                                        </p:tav>
                                      </p:tavLst>
                                    </p:anim>
                                    <p:anim calcmode="lin" valueType="num">
                                      <p:cBhvr>
                                        <p:cTn id="66" dur="300" fill="hold"/>
                                        <p:tgtEl>
                                          <p:spTgt spid="79"/>
                                        </p:tgtEl>
                                        <p:attrNameLst>
                                          <p:attrName>ppt_h</p:attrName>
                                        </p:attrNameLst>
                                      </p:cBhvr>
                                      <p:tavLst>
                                        <p:tav tm="0">
                                          <p:val>
                                            <p:fltVal val="0"/>
                                          </p:val>
                                        </p:tav>
                                        <p:tav tm="100000">
                                          <p:val>
                                            <p:strVal val="#ppt_h"/>
                                          </p:val>
                                        </p:tav>
                                      </p:tavLst>
                                    </p:anim>
                                    <p:animEffect transition="in" filter="fade">
                                      <p:cBhvr>
                                        <p:cTn id="67" dur="300"/>
                                        <p:tgtEl>
                                          <p:spTgt spid="79"/>
                                        </p:tgtEl>
                                      </p:cBhvr>
                                    </p:animEffect>
                                  </p:childTnLst>
                                </p:cTn>
                              </p:par>
                            </p:childTnLst>
                          </p:cTn>
                        </p:par>
                        <p:par>
                          <p:cTn id="68" fill="hold">
                            <p:stCondLst>
                              <p:cond delay="3600"/>
                            </p:stCondLst>
                            <p:childTnLst>
                              <p:par>
                                <p:cTn id="69" presetID="12" presetClass="entr" presetSubtype="8"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 calcmode="lin" valueType="num">
                                      <p:cBhvr additive="base">
                                        <p:cTn id="71" dur="300"/>
                                        <p:tgtEl>
                                          <p:spTgt spid="67"/>
                                        </p:tgtEl>
                                        <p:attrNameLst>
                                          <p:attrName>ppt_x</p:attrName>
                                        </p:attrNameLst>
                                      </p:cBhvr>
                                      <p:tavLst>
                                        <p:tav tm="0">
                                          <p:val>
                                            <p:strVal val="#ppt_x-#ppt_w*1.125000"/>
                                          </p:val>
                                        </p:tav>
                                        <p:tav tm="100000">
                                          <p:val>
                                            <p:strVal val="#ppt_x"/>
                                          </p:val>
                                        </p:tav>
                                      </p:tavLst>
                                    </p:anim>
                                    <p:animEffect transition="in" filter="wipe(right)">
                                      <p:cBhvr>
                                        <p:cTn id="72" dur="300"/>
                                        <p:tgtEl>
                                          <p:spTgt spid="67"/>
                                        </p:tgtEl>
                                      </p:cBhvr>
                                    </p:animEffect>
                                  </p:childTnLst>
                                </p:cTn>
                              </p:par>
                            </p:childTnLst>
                          </p:cTn>
                        </p:par>
                        <p:par>
                          <p:cTn id="73" fill="hold">
                            <p:stCondLst>
                              <p:cond delay="3900"/>
                            </p:stCondLst>
                            <p:childTnLst>
                              <p:par>
                                <p:cTn id="74" presetID="31" presetClass="entr" presetSubtype="0" fill="hold" grpId="0" nodeType="afterEffect">
                                  <p:stCondLst>
                                    <p:cond delay="0"/>
                                  </p:stCondLst>
                                  <p:childTnLst>
                                    <p:set>
                                      <p:cBhvr>
                                        <p:cTn id="75" dur="1" fill="hold">
                                          <p:stCondLst>
                                            <p:cond delay="0"/>
                                          </p:stCondLst>
                                        </p:cTn>
                                        <p:tgtEl>
                                          <p:spTgt spid="75"/>
                                        </p:tgtEl>
                                        <p:attrNameLst>
                                          <p:attrName>style.visibility</p:attrName>
                                        </p:attrNameLst>
                                      </p:cBhvr>
                                      <p:to>
                                        <p:strVal val="visible"/>
                                      </p:to>
                                    </p:set>
                                    <p:anim calcmode="lin" valueType="num">
                                      <p:cBhvr>
                                        <p:cTn id="76" dur="300" fill="hold"/>
                                        <p:tgtEl>
                                          <p:spTgt spid="75"/>
                                        </p:tgtEl>
                                        <p:attrNameLst>
                                          <p:attrName>ppt_w</p:attrName>
                                        </p:attrNameLst>
                                      </p:cBhvr>
                                      <p:tavLst>
                                        <p:tav tm="0">
                                          <p:val>
                                            <p:fltVal val="0"/>
                                          </p:val>
                                        </p:tav>
                                        <p:tav tm="100000">
                                          <p:val>
                                            <p:strVal val="#ppt_w"/>
                                          </p:val>
                                        </p:tav>
                                      </p:tavLst>
                                    </p:anim>
                                    <p:anim calcmode="lin" valueType="num">
                                      <p:cBhvr>
                                        <p:cTn id="77" dur="300" fill="hold"/>
                                        <p:tgtEl>
                                          <p:spTgt spid="75"/>
                                        </p:tgtEl>
                                        <p:attrNameLst>
                                          <p:attrName>ppt_h</p:attrName>
                                        </p:attrNameLst>
                                      </p:cBhvr>
                                      <p:tavLst>
                                        <p:tav tm="0">
                                          <p:val>
                                            <p:fltVal val="0"/>
                                          </p:val>
                                        </p:tav>
                                        <p:tav tm="100000">
                                          <p:val>
                                            <p:strVal val="#ppt_h"/>
                                          </p:val>
                                        </p:tav>
                                      </p:tavLst>
                                    </p:anim>
                                    <p:anim calcmode="lin" valueType="num">
                                      <p:cBhvr>
                                        <p:cTn id="78" dur="300" fill="hold"/>
                                        <p:tgtEl>
                                          <p:spTgt spid="75"/>
                                        </p:tgtEl>
                                        <p:attrNameLst>
                                          <p:attrName>style.rotation</p:attrName>
                                        </p:attrNameLst>
                                      </p:cBhvr>
                                      <p:tavLst>
                                        <p:tav tm="0">
                                          <p:val>
                                            <p:fltVal val="90"/>
                                          </p:val>
                                        </p:tav>
                                        <p:tav tm="100000">
                                          <p:val>
                                            <p:fltVal val="0"/>
                                          </p:val>
                                        </p:tav>
                                      </p:tavLst>
                                    </p:anim>
                                    <p:animEffect transition="in" filter="fade">
                                      <p:cBhvr>
                                        <p:cTn id="79" dur="300"/>
                                        <p:tgtEl>
                                          <p:spTgt spid="7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animEffect transition="in" filter="wipe(up)">
                                      <p:cBhvr>
                                        <p:cTn id="82" dur="300"/>
                                        <p:tgtEl>
                                          <p:spTgt spid="76"/>
                                        </p:tgtEl>
                                      </p:cBhvr>
                                    </p:animEffect>
                                  </p:childTnLst>
                                </p:cTn>
                              </p:par>
                            </p:childTnLst>
                          </p:cTn>
                        </p:par>
                        <p:par>
                          <p:cTn id="83" fill="hold">
                            <p:stCondLst>
                              <p:cond delay="4200"/>
                            </p:stCondLst>
                            <p:childTnLst>
                              <p:par>
                                <p:cTn id="84" presetID="2" presetClass="entr" presetSubtype="1" fill="hold" nodeType="after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300" fill="hold"/>
                                        <p:tgtEl>
                                          <p:spTgt spid="63"/>
                                        </p:tgtEl>
                                        <p:attrNameLst>
                                          <p:attrName>ppt_x</p:attrName>
                                        </p:attrNameLst>
                                      </p:cBhvr>
                                      <p:tavLst>
                                        <p:tav tm="0">
                                          <p:val>
                                            <p:strVal val="#ppt_x"/>
                                          </p:val>
                                        </p:tav>
                                        <p:tav tm="100000">
                                          <p:val>
                                            <p:strVal val="#ppt_x"/>
                                          </p:val>
                                        </p:tav>
                                      </p:tavLst>
                                    </p:anim>
                                    <p:anim calcmode="lin" valueType="num">
                                      <p:cBhvr additive="base">
                                        <p:cTn id="87" dur="300" fill="hold"/>
                                        <p:tgtEl>
                                          <p:spTgt spid="63"/>
                                        </p:tgtEl>
                                        <p:attrNameLst>
                                          <p:attrName>ppt_y</p:attrName>
                                        </p:attrNameLst>
                                      </p:cBhvr>
                                      <p:tavLst>
                                        <p:tav tm="0">
                                          <p:val>
                                            <p:strVal val="0-#ppt_h/2"/>
                                          </p:val>
                                        </p:tav>
                                        <p:tav tm="100000">
                                          <p:val>
                                            <p:strVal val="#ppt_y"/>
                                          </p:val>
                                        </p:tav>
                                      </p:tavLst>
                                    </p:anim>
                                  </p:childTnLst>
                                </p:cTn>
                              </p:par>
                            </p:childTnLst>
                          </p:cTn>
                        </p:par>
                        <p:par>
                          <p:cTn id="88" fill="hold">
                            <p:stCondLst>
                              <p:cond delay="4500"/>
                            </p:stCondLst>
                            <p:childTnLst>
                              <p:par>
                                <p:cTn id="89" presetID="53" presetClass="entr" presetSubtype="16" fill="hold" grpId="0" nodeType="afterEffect">
                                  <p:stCondLst>
                                    <p:cond delay="0"/>
                                  </p:stCondLst>
                                  <p:childTnLst>
                                    <p:set>
                                      <p:cBhvr>
                                        <p:cTn id="90" dur="1" fill="hold">
                                          <p:stCondLst>
                                            <p:cond delay="0"/>
                                          </p:stCondLst>
                                        </p:cTn>
                                        <p:tgtEl>
                                          <p:spTgt spid="80"/>
                                        </p:tgtEl>
                                        <p:attrNameLst>
                                          <p:attrName>style.visibility</p:attrName>
                                        </p:attrNameLst>
                                      </p:cBhvr>
                                      <p:to>
                                        <p:strVal val="visible"/>
                                      </p:to>
                                    </p:set>
                                    <p:anim calcmode="lin" valueType="num">
                                      <p:cBhvr>
                                        <p:cTn id="91" dur="300" fill="hold"/>
                                        <p:tgtEl>
                                          <p:spTgt spid="80"/>
                                        </p:tgtEl>
                                        <p:attrNameLst>
                                          <p:attrName>ppt_w</p:attrName>
                                        </p:attrNameLst>
                                      </p:cBhvr>
                                      <p:tavLst>
                                        <p:tav tm="0">
                                          <p:val>
                                            <p:fltVal val="0"/>
                                          </p:val>
                                        </p:tav>
                                        <p:tav tm="100000">
                                          <p:val>
                                            <p:strVal val="#ppt_w"/>
                                          </p:val>
                                        </p:tav>
                                      </p:tavLst>
                                    </p:anim>
                                    <p:anim calcmode="lin" valueType="num">
                                      <p:cBhvr>
                                        <p:cTn id="92" dur="300" fill="hold"/>
                                        <p:tgtEl>
                                          <p:spTgt spid="80"/>
                                        </p:tgtEl>
                                        <p:attrNameLst>
                                          <p:attrName>ppt_h</p:attrName>
                                        </p:attrNameLst>
                                      </p:cBhvr>
                                      <p:tavLst>
                                        <p:tav tm="0">
                                          <p:val>
                                            <p:fltVal val="0"/>
                                          </p:val>
                                        </p:tav>
                                        <p:tav tm="100000">
                                          <p:val>
                                            <p:strVal val="#ppt_h"/>
                                          </p:val>
                                        </p:tav>
                                      </p:tavLst>
                                    </p:anim>
                                    <p:animEffect transition="in" filter="fade">
                                      <p:cBhvr>
                                        <p:cTn id="93" dur="300"/>
                                        <p:tgtEl>
                                          <p:spTgt spid="80"/>
                                        </p:tgtEl>
                                      </p:cBhvr>
                                    </p:animEffect>
                                  </p:childTnLst>
                                </p:cTn>
                              </p:par>
                            </p:childTnLst>
                          </p:cTn>
                        </p:par>
                        <p:par>
                          <p:cTn id="94" fill="hold">
                            <p:stCondLst>
                              <p:cond delay="4800"/>
                            </p:stCondLst>
                            <p:childTnLst>
                              <p:par>
                                <p:cTn id="95" presetID="12" presetClass="entr" presetSubtype="1" fill="hold" grpId="0" nodeType="afterEffect">
                                  <p:stCondLst>
                                    <p:cond delay="0"/>
                                  </p:stCondLst>
                                  <p:childTnLst>
                                    <p:set>
                                      <p:cBhvr>
                                        <p:cTn id="96" dur="1" fill="hold">
                                          <p:stCondLst>
                                            <p:cond delay="0"/>
                                          </p:stCondLst>
                                        </p:cTn>
                                        <p:tgtEl>
                                          <p:spTgt spid="83"/>
                                        </p:tgtEl>
                                        <p:attrNameLst>
                                          <p:attrName>style.visibility</p:attrName>
                                        </p:attrNameLst>
                                      </p:cBhvr>
                                      <p:to>
                                        <p:strVal val="visible"/>
                                      </p:to>
                                    </p:set>
                                    <p:anim calcmode="lin" valueType="num">
                                      <p:cBhvr additive="base">
                                        <p:cTn id="97" dur="300"/>
                                        <p:tgtEl>
                                          <p:spTgt spid="83"/>
                                        </p:tgtEl>
                                        <p:attrNameLst>
                                          <p:attrName>ppt_y</p:attrName>
                                        </p:attrNameLst>
                                      </p:cBhvr>
                                      <p:tavLst>
                                        <p:tav tm="0">
                                          <p:val>
                                            <p:strVal val="#ppt_y-#ppt_h*1.125000"/>
                                          </p:val>
                                        </p:tav>
                                        <p:tav tm="100000">
                                          <p:val>
                                            <p:strVal val="#ppt_y"/>
                                          </p:val>
                                        </p:tav>
                                      </p:tavLst>
                                    </p:anim>
                                    <p:animEffect transition="in" filter="wipe(down)">
                                      <p:cBhvr>
                                        <p:cTn id="98" dur="300"/>
                                        <p:tgtEl>
                                          <p:spTgt spid="83"/>
                                        </p:tgtEl>
                                      </p:cBhvr>
                                    </p:animEffect>
                                  </p:childTnLst>
                                </p:cTn>
                              </p:par>
                            </p:childTnLst>
                          </p:cTn>
                        </p:par>
                        <p:par>
                          <p:cTn id="99" fill="hold">
                            <p:stCondLst>
                              <p:cond delay="5100"/>
                            </p:stCondLst>
                            <p:childTnLst>
                              <p:par>
                                <p:cTn id="100" presetID="31" presetClass="entr" presetSubtype="0" fill="hold" grpId="0" nodeType="afterEffect">
                                  <p:stCondLst>
                                    <p:cond delay="0"/>
                                  </p:stCondLst>
                                  <p:childTnLst>
                                    <p:set>
                                      <p:cBhvr>
                                        <p:cTn id="101" dur="1" fill="hold">
                                          <p:stCondLst>
                                            <p:cond delay="0"/>
                                          </p:stCondLst>
                                        </p:cTn>
                                        <p:tgtEl>
                                          <p:spTgt spid="85"/>
                                        </p:tgtEl>
                                        <p:attrNameLst>
                                          <p:attrName>style.visibility</p:attrName>
                                        </p:attrNameLst>
                                      </p:cBhvr>
                                      <p:to>
                                        <p:strVal val="visible"/>
                                      </p:to>
                                    </p:set>
                                    <p:anim calcmode="lin" valueType="num">
                                      <p:cBhvr>
                                        <p:cTn id="102" dur="300" fill="hold"/>
                                        <p:tgtEl>
                                          <p:spTgt spid="85"/>
                                        </p:tgtEl>
                                        <p:attrNameLst>
                                          <p:attrName>ppt_w</p:attrName>
                                        </p:attrNameLst>
                                      </p:cBhvr>
                                      <p:tavLst>
                                        <p:tav tm="0">
                                          <p:val>
                                            <p:fltVal val="0"/>
                                          </p:val>
                                        </p:tav>
                                        <p:tav tm="100000">
                                          <p:val>
                                            <p:strVal val="#ppt_w"/>
                                          </p:val>
                                        </p:tav>
                                      </p:tavLst>
                                    </p:anim>
                                    <p:anim calcmode="lin" valueType="num">
                                      <p:cBhvr>
                                        <p:cTn id="103" dur="300" fill="hold"/>
                                        <p:tgtEl>
                                          <p:spTgt spid="85"/>
                                        </p:tgtEl>
                                        <p:attrNameLst>
                                          <p:attrName>ppt_h</p:attrName>
                                        </p:attrNameLst>
                                      </p:cBhvr>
                                      <p:tavLst>
                                        <p:tav tm="0">
                                          <p:val>
                                            <p:fltVal val="0"/>
                                          </p:val>
                                        </p:tav>
                                        <p:tav tm="100000">
                                          <p:val>
                                            <p:strVal val="#ppt_h"/>
                                          </p:val>
                                        </p:tav>
                                      </p:tavLst>
                                    </p:anim>
                                    <p:anim calcmode="lin" valueType="num">
                                      <p:cBhvr>
                                        <p:cTn id="104" dur="300" fill="hold"/>
                                        <p:tgtEl>
                                          <p:spTgt spid="85"/>
                                        </p:tgtEl>
                                        <p:attrNameLst>
                                          <p:attrName>style.rotation</p:attrName>
                                        </p:attrNameLst>
                                      </p:cBhvr>
                                      <p:tavLst>
                                        <p:tav tm="0">
                                          <p:val>
                                            <p:fltVal val="90"/>
                                          </p:val>
                                        </p:tav>
                                        <p:tav tm="100000">
                                          <p:val>
                                            <p:fltVal val="0"/>
                                          </p:val>
                                        </p:tav>
                                      </p:tavLst>
                                    </p:anim>
                                    <p:animEffect transition="in" filter="fade">
                                      <p:cBhvr>
                                        <p:cTn id="105" dur="300"/>
                                        <p:tgtEl>
                                          <p:spTgt spid="85"/>
                                        </p:tgtEl>
                                      </p:cBhvr>
                                    </p:animEffect>
                                  </p:childTnLst>
                                </p:cTn>
                              </p:par>
                              <p:par>
                                <p:cTn id="106" presetID="22" presetClass="entr" presetSubtype="1" fill="hold" grpId="0" nodeType="with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up)">
                                      <p:cBhvr>
                                        <p:cTn id="108" dur="300"/>
                                        <p:tgtEl>
                                          <p:spTgt spid="86"/>
                                        </p:tgtEl>
                                      </p:cBhvr>
                                    </p:animEffect>
                                  </p:childTnLst>
                                </p:cTn>
                              </p:par>
                            </p:childTnLst>
                          </p:cTn>
                        </p:par>
                        <p:par>
                          <p:cTn id="109" fill="hold">
                            <p:stCondLst>
                              <p:cond delay="5400"/>
                            </p:stCondLst>
                            <p:childTnLst>
                              <p:par>
                                <p:cTn id="110" presetID="53" presetClass="entr" presetSubtype="16" fill="hold" grpId="0" nodeType="afterEffect">
                                  <p:stCondLst>
                                    <p:cond delay="0"/>
                                  </p:stCondLst>
                                  <p:childTnLst>
                                    <p:set>
                                      <p:cBhvr>
                                        <p:cTn id="111" dur="1" fill="hold">
                                          <p:stCondLst>
                                            <p:cond delay="0"/>
                                          </p:stCondLst>
                                        </p:cTn>
                                        <p:tgtEl>
                                          <p:spTgt spid="81"/>
                                        </p:tgtEl>
                                        <p:attrNameLst>
                                          <p:attrName>style.visibility</p:attrName>
                                        </p:attrNameLst>
                                      </p:cBhvr>
                                      <p:to>
                                        <p:strVal val="visible"/>
                                      </p:to>
                                    </p:set>
                                    <p:anim calcmode="lin" valueType="num">
                                      <p:cBhvr>
                                        <p:cTn id="112" dur="300" fill="hold"/>
                                        <p:tgtEl>
                                          <p:spTgt spid="81"/>
                                        </p:tgtEl>
                                        <p:attrNameLst>
                                          <p:attrName>ppt_w</p:attrName>
                                        </p:attrNameLst>
                                      </p:cBhvr>
                                      <p:tavLst>
                                        <p:tav tm="0">
                                          <p:val>
                                            <p:fltVal val="0"/>
                                          </p:val>
                                        </p:tav>
                                        <p:tav tm="100000">
                                          <p:val>
                                            <p:strVal val="#ppt_w"/>
                                          </p:val>
                                        </p:tav>
                                      </p:tavLst>
                                    </p:anim>
                                    <p:anim calcmode="lin" valueType="num">
                                      <p:cBhvr>
                                        <p:cTn id="113" dur="300" fill="hold"/>
                                        <p:tgtEl>
                                          <p:spTgt spid="81"/>
                                        </p:tgtEl>
                                        <p:attrNameLst>
                                          <p:attrName>ppt_h</p:attrName>
                                        </p:attrNameLst>
                                      </p:cBhvr>
                                      <p:tavLst>
                                        <p:tav tm="0">
                                          <p:val>
                                            <p:fltVal val="0"/>
                                          </p:val>
                                        </p:tav>
                                        <p:tav tm="100000">
                                          <p:val>
                                            <p:strVal val="#ppt_h"/>
                                          </p:val>
                                        </p:tav>
                                      </p:tavLst>
                                    </p:anim>
                                    <p:animEffect transition="in" filter="fade">
                                      <p:cBhvr>
                                        <p:cTn id="114" dur="300"/>
                                        <p:tgtEl>
                                          <p:spTgt spid="81"/>
                                        </p:tgtEl>
                                      </p:cBhvr>
                                    </p:animEffect>
                                  </p:childTnLst>
                                </p:cTn>
                              </p:par>
                            </p:childTnLst>
                          </p:cTn>
                        </p:par>
                        <p:par>
                          <p:cTn id="115" fill="hold">
                            <p:stCondLst>
                              <p:cond delay="5700"/>
                            </p:stCondLst>
                            <p:childTnLst>
                              <p:par>
                                <p:cTn id="116" presetID="12" presetClass="entr" presetSubtype="4" fill="hold" grpId="0" nodeType="afterEffect">
                                  <p:stCondLst>
                                    <p:cond delay="0"/>
                                  </p:stCondLst>
                                  <p:childTnLst>
                                    <p:set>
                                      <p:cBhvr>
                                        <p:cTn id="117" dur="1" fill="hold">
                                          <p:stCondLst>
                                            <p:cond delay="0"/>
                                          </p:stCondLst>
                                        </p:cTn>
                                        <p:tgtEl>
                                          <p:spTgt spid="70"/>
                                        </p:tgtEl>
                                        <p:attrNameLst>
                                          <p:attrName>style.visibility</p:attrName>
                                        </p:attrNameLst>
                                      </p:cBhvr>
                                      <p:to>
                                        <p:strVal val="visible"/>
                                      </p:to>
                                    </p:set>
                                    <p:anim calcmode="lin" valueType="num">
                                      <p:cBhvr additive="base">
                                        <p:cTn id="118" dur="300"/>
                                        <p:tgtEl>
                                          <p:spTgt spid="70"/>
                                        </p:tgtEl>
                                        <p:attrNameLst>
                                          <p:attrName>ppt_y</p:attrName>
                                        </p:attrNameLst>
                                      </p:cBhvr>
                                      <p:tavLst>
                                        <p:tav tm="0">
                                          <p:val>
                                            <p:strVal val="#ppt_y+#ppt_h*1.125000"/>
                                          </p:val>
                                        </p:tav>
                                        <p:tav tm="100000">
                                          <p:val>
                                            <p:strVal val="#ppt_y"/>
                                          </p:val>
                                        </p:tav>
                                      </p:tavLst>
                                    </p:anim>
                                    <p:animEffect transition="in" filter="wipe(up)">
                                      <p:cBhvr>
                                        <p:cTn id="119" dur="300"/>
                                        <p:tgtEl>
                                          <p:spTgt spid="70"/>
                                        </p:tgtEl>
                                      </p:cBhvr>
                                    </p:animEffect>
                                  </p:childTnLst>
                                </p:cTn>
                              </p:par>
                            </p:childTnLst>
                          </p:cTn>
                        </p:par>
                        <p:par>
                          <p:cTn id="120" fill="hold">
                            <p:stCondLst>
                              <p:cond delay="6000"/>
                            </p:stCondLst>
                            <p:childTnLst>
                              <p:par>
                                <p:cTn id="121" presetID="31" presetClass="entr" presetSubtype="0" fill="hold" grpId="0" nodeType="afterEffect">
                                  <p:stCondLst>
                                    <p:cond delay="0"/>
                                  </p:stCondLst>
                                  <p:childTnLst>
                                    <p:set>
                                      <p:cBhvr>
                                        <p:cTn id="122" dur="1" fill="hold">
                                          <p:stCondLst>
                                            <p:cond delay="0"/>
                                          </p:stCondLst>
                                        </p:cTn>
                                        <p:tgtEl>
                                          <p:spTgt spid="87"/>
                                        </p:tgtEl>
                                        <p:attrNameLst>
                                          <p:attrName>style.visibility</p:attrName>
                                        </p:attrNameLst>
                                      </p:cBhvr>
                                      <p:to>
                                        <p:strVal val="visible"/>
                                      </p:to>
                                    </p:set>
                                    <p:anim calcmode="lin" valueType="num">
                                      <p:cBhvr>
                                        <p:cTn id="123" dur="300" fill="hold"/>
                                        <p:tgtEl>
                                          <p:spTgt spid="87"/>
                                        </p:tgtEl>
                                        <p:attrNameLst>
                                          <p:attrName>ppt_w</p:attrName>
                                        </p:attrNameLst>
                                      </p:cBhvr>
                                      <p:tavLst>
                                        <p:tav tm="0">
                                          <p:val>
                                            <p:fltVal val="0"/>
                                          </p:val>
                                        </p:tav>
                                        <p:tav tm="100000">
                                          <p:val>
                                            <p:strVal val="#ppt_w"/>
                                          </p:val>
                                        </p:tav>
                                      </p:tavLst>
                                    </p:anim>
                                    <p:anim calcmode="lin" valueType="num">
                                      <p:cBhvr>
                                        <p:cTn id="124" dur="300" fill="hold"/>
                                        <p:tgtEl>
                                          <p:spTgt spid="87"/>
                                        </p:tgtEl>
                                        <p:attrNameLst>
                                          <p:attrName>ppt_h</p:attrName>
                                        </p:attrNameLst>
                                      </p:cBhvr>
                                      <p:tavLst>
                                        <p:tav tm="0">
                                          <p:val>
                                            <p:fltVal val="0"/>
                                          </p:val>
                                        </p:tav>
                                        <p:tav tm="100000">
                                          <p:val>
                                            <p:strVal val="#ppt_h"/>
                                          </p:val>
                                        </p:tav>
                                      </p:tavLst>
                                    </p:anim>
                                    <p:anim calcmode="lin" valueType="num">
                                      <p:cBhvr>
                                        <p:cTn id="125" dur="300" fill="hold"/>
                                        <p:tgtEl>
                                          <p:spTgt spid="87"/>
                                        </p:tgtEl>
                                        <p:attrNameLst>
                                          <p:attrName>style.rotation</p:attrName>
                                        </p:attrNameLst>
                                      </p:cBhvr>
                                      <p:tavLst>
                                        <p:tav tm="0">
                                          <p:val>
                                            <p:fltVal val="90"/>
                                          </p:val>
                                        </p:tav>
                                        <p:tav tm="100000">
                                          <p:val>
                                            <p:fltVal val="0"/>
                                          </p:val>
                                        </p:tav>
                                      </p:tavLst>
                                    </p:anim>
                                    <p:animEffect transition="in" filter="fade">
                                      <p:cBhvr>
                                        <p:cTn id="126" dur="300"/>
                                        <p:tgtEl>
                                          <p:spTgt spid="87"/>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88"/>
                                        </p:tgtEl>
                                        <p:attrNameLst>
                                          <p:attrName>style.visibility</p:attrName>
                                        </p:attrNameLst>
                                      </p:cBhvr>
                                      <p:to>
                                        <p:strVal val="visible"/>
                                      </p:to>
                                    </p:set>
                                    <p:animEffect transition="in" filter="wipe(up)">
                                      <p:cBhvr>
                                        <p:cTn id="129" dur="300"/>
                                        <p:tgtEl>
                                          <p:spTgt spid="88"/>
                                        </p:tgtEl>
                                      </p:cBhvr>
                                    </p:animEffect>
                                  </p:childTnLst>
                                </p:cTn>
                              </p:par>
                            </p:childTnLst>
                          </p:cTn>
                        </p:par>
                        <p:par>
                          <p:cTn id="130" fill="hold">
                            <p:stCondLst>
                              <p:cond delay="6300"/>
                            </p:stCondLst>
                            <p:childTnLst>
                              <p:par>
                                <p:cTn id="131" presetID="53" presetClass="entr" presetSubtype="16" fill="hold" grpId="0" nodeType="afterEffect">
                                  <p:stCondLst>
                                    <p:cond delay="0"/>
                                  </p:stCondLst>
                                  <p:childTnLst>
                                    <p:set>
                                      <p:cBhvr>
                                        <p:cTn id="132" dur="1" fill="hold">
                                          <p:stCondLst>
                                            <p:cond delay="0"/>
                                          </p:stCondLst>
                                        </p:cTn>
                                        <p:tgtEl>
                                          <p:spTgt spid="82"/>
                                        </p:tgtEl>
                                        <p:attrNameLst>
                                          <p:attrName>style.visibility</p:attrName>
                                        </p:attrNameLst>
                                      </p:cBhvr>
                                      <p:to>
                                        <p:strVal val="visible"/>
                                      </p:to>
                                    </p:set>
                                    <p:anim calcmode="lin" valueType="num">
                                      <p:cBhvr>
                                        <p:cTn id="133" dur="300" fill="hold"/>
                                        <p:tgtEl>
                                          <p:spTgt spid="82"/>
                                        </p:tgtEl>
                                        <p:attrNameLst>
                                          <p:attrName>ppt_w</p:attrName>
                                        </p:attrNameLst>
                                      </p:cBhvr>
                                      <p:tavLst>
                                        <p:tav tm="0">
                                          <p:val>
                                            <p:fltVal val="0"/>
                                          </p:val>
                                        </p:tav>
                                        <p:tav tm="100000">
                                          <p:val>
                                            <p:strVal val="#ppt_w"/>
                                          </p:val>
                                        </p:tav>
                                      </p:tavLst>
                                    </p:anim>
                                    <p:anim calcmode="lin" valueType="num">
                                      <p:cBhvr>
                                        <p:cTn id="134" dur="300" fill="hold"/>
                                        <p:tgtEl>
                                          <p:spTgt spid="82"/>
                                        </p:tgtEl>
                                        <p:attrNameLst>
                                          <p:attrName>ppt_h</p:attrName>
                                        </p:attrNameLst>
                                      </p:cBhvr>
                                      <p:tavLst>
                                        <p:tav tm="0">
                                          <p:val>
                                            <p:fltVal val="0"/>
                                          </p:val>
                                        </p:tav>
                                        <p:tav tm="100000">
                                          <p:val>
                                            <p:strVal val="#ppt_h"/>
                                          </p:val>
                                        </p:tav>
                                      </p:tavLst>
                                    </p:anim>
                                    <p:animEffect transition="in" filter="fade">
                                      <p:cBhvr>
                                        <p:cTn id="135" dur="300"/>
                                        <p:tgtEl>
                                          <p:spTgt spid="82"/>
                                        </p:tgtEl>
                                      </p:cBhvr>
                                    </p:animEffect>
                                  </p:childTnLst>
                                </p:cTn>
                              </p:par>
                            </p:childTnLst>
                          </p:cTn>
                        </p:par>
                        <p:par>
                          <p:cTn id="136" fill="hold">
                            <p:stCondLst>
                              <p:cond delay="6600"/>
                            </p:stCondLst>
                            <p:childTnLst>
                              <p:par>
                                <p:cTn id="137" presetID="12" presetClass="entr" presetSubtype="1" fill="hold" grpId="0" nodeType="afterEffect">
                                  <p:stCondLst>
                                    <p:cond delay="0"/>
                                  </p:stCondLst>
                                  <p:childTnLst>
                                    <p:set>
                                      <p:cBhvr>
                                        <p:cTn id="138" dur="1" fill="hold">
                                          <p:stCondLst>
                                            <p:cond delay="0"/>
                                          </p:stCondLst>
                                        </p:cTn>
                                        <p:tgtEl>
                                          <p:spTgt spid="84"/>
                                        </p:tgtEl>
                                        <p:attrNameLst>
                                          <p:attrName>style.visibility</p:attrName>
                                        </p:attrNameLst>
                                      </p:cBhvr>
                                      <p:to>
                                        <p:strVal val="visible"/>
                                      </p:to>
                                    </p:set>
                                    <p:anim calcmode="lin" valueType="num">
                                      <p:cBhvr additive="base">
                                        <p:cTn id="139" dur="300"/>
                                        <p:tgtEl>
                                          <p:spTgt spid="84"/>
                                        </p:tgtEl>
                                        <p:attrNameLst>
                                          <p:attrName>ppt_y</p:attrName>
                                        </p:attrNameLst>
                                      </p:cBhvr>
                                      <p:tavLst>
                                        <p:tav tm="0">
                                          <p:val>
                                            <p:strVal val="#ppt_y-#ppt_h*1.125000"/>
                                          </p:val>
                                        </p:tav>
                                        <p:tav tm="100000">
                                          <p:val>
                                            <p:strVal val="#ppt_y"/>
                                          </p:val>
                                        </p:tav>
                                      </p:tavLst>
                                    </p:anim>
                                    <p:animEffect transition="in" filter="wipe(down)">
                                      <p:cBhvr>
                                        <p:cTn id="140" dur="300"/>
                                        <p:tgtEl>
                                          <p:spTgt spid="84"/>
                                        </p:tgtEl>
                                      </p:cBhvr>
                                    </p:animEffect>
                                  </p:childTnLst>
                                </p:cTn>
                              </p:par>
                            </p:childTnLst>
                          </p:cTn>
                        </p:par>
                        <p:par>
                          <p:cTn id="141" fill="hold">
                            <p:stCondLst>
                              <p:cond delay="6900"/>
                            </p:stCondLst>
                            <p:childTnLst>
                              <p:par>
                                <p:cTn id="142" presetID="31" presetClass="entr" presetSubtype="0" fill="hold" grpId="0" nodeType="afterEffect">
                                  <p:stCondLst>
                                    <p:cond delay="0"/>
                                  </p:stCondLst>
                                  <p:childTnLst>
                                    <p:set>
                                      <p:cBhvr>
                                        <p:cTn id="143" dur="1" fill="hold">
                                          <p:stCondLst>
                                            <p:cond delay="0"/>
                                          </p:stCondLst>
                                        </p:cTn>
                                        <p:tgtEl>
                                          <p:spTgt spid="89"/>
                                        </p:tgtEl>
                                        <p:attrNameLst>
                                          <p:attrName>style.visibility</p:attrName>
                                        </p:attrNameLst>
                                      </p:cBhvr>
                                      <p:to>
                                        <p:strVal val="visible"/>
                                      </p:to>
                                    </p:set>
                                    <p:anim calcmode="lin" valueType="num">
                                      <p:cBhvr>
                                        <p:cTn id="144" dur="300" fill="hold"/>
                                        <p:tgtEl>
                                          <p:spTgt spid="89"/>
                                        </p:tgtEl>
                                        <p:attrNameLst>
                                          <p:attrName>ppt_w</p:attrName>
                                        </p:attrNameLst>
                                      </p:cBhvr>
                                      <p:tavLst>
                                        <p:tav tm="0">
                                          <p:val>
                                            <p:fltVal val="0"/>
                                          </p:val>
                                        </p:tav>
                                        <p:tav tm="100000">
                                          <p:val>
                                            <p:strVal val="#ppt_w"/>
                                          </p:val>
                                        </p:tav>
                                      </p:tavLst>
                                    </p:anim>
                                    <p:anim calcmode="lin" valueType="num">
                                      <p:cBhvr>
                                        <p:cTn id="145" dur="300" fill="hold"/>
                                        <p:tgtEl>
                                          <p:spTgt spid="89"/>
                                        </p:tgtEl>
                                        <p:attrNameLst>
                                          <p:attrName>ppt_h</p:attrName>
                                        </p:attrNameLst>
                                      </p:cBhvr>
                                      <p:tavLst>
                                        <p:tav tm="0">
                                          <p:val>
                                            <p:fltVal val="0"/>
                                          </p:val>
                                        </p:tav>
                                        <p:tav tm="100000">
                                          <p:val>
                                            <p:strVal val="#ppt_h"/>
                                          </p:val>
                                        </p:tav>
                                      </p:tavLst>
                                    </p:anim>
                                    <p:anim calcmode="lin" valueType="num">
                                      <p:cBhvr>
                                        <p:cTn id="146" dur="300" fill="hold"/>
                                        <p:tgtEl>
                                          <p:spTgt spid="89"/>
                                        </p:tgtEl>
                                        <p:attrNameLst>
                                          <p:attrName>style.rotation</p:attrName>
                                        </p:attrNameLst>
                                      </p:cBhvr>
                                      <p:tavLst>
                                        <p:tav tm="0">
                                          <p:val>
                                            <p:fltVal val="90"/>
                                          </p:val>
                                        </p:tav>
                                        <p:tav tm="100000">
                                          <p:val>
                                            <p:fltVal val="0"/>
                                          </p:val>
                                        </p:tav>
                                      </p:tavLst>
                                    </p:anim>
                                    <p:animEffect transition="in" filter="fade">
                                      <p:cBhvr>
                                        <p:cTn id="147" dur="300"/>
                                        <p:tgtEl>
                                          <p:spTgt spid="89"/>
                                        </p:tgtEl>
                                      </p:cBhvr>
                                    </p:animEffect>
                                  </p:childTnLst>
                                </p:cTn>
                              </p:par>
                              <p:par>
                                <p:cTn id="148" presetID="22" presetClass="entr" presetSubtype="1" fill="hold" grpId="0" nodeType="withEffect">
                                  <p:stCondLst>
                                    <p:cond delay="0"/>
                                  </p:stCondLst>
                                  <p:childTnLst>
                                    <p:set>
                                      <p:cBhvr>
                                        <p:cTn id="149" dur="1" fill="hold">
                                          <p:stCondLst>
                                            <p:cond delay="0"/>
                                          </p:stCondLst>
                                        </p:cTn>
                                        <p:tgtEl>
                                          <p:spTgt spid="90"/>
                                        </p:tgtEl>
                                        <p:attrNameLst>
                                          <p:attrName>style.visibility</p:attrName>
                                        </p:attrNameLst>
                                      </p:cBhvr>
                                      <p:to>
                                        <p:strVal val="visible"/>
                                      </p:to>
                                    </p:set>
                                    <p:animEffect transition="in" filter="wipe(up)">
                                      <p:cBhvr>
                                        <p:cTn id="150" dur="300"/>
                                        <p:tgtEl>
                                          <p:spTgt spid="90"/>
                                        </p:tgtEl>
                                      </p:cBhvr>
                                    </p:animEffect>
                                  </p:childTnLst>
                                </p:cTn>
                              </p:par>
                            </p:childTnLst>
                          </p:cTn>
                        </p:par>
                        <p:par>
                          <p:cTn id="151" fill="hold">
                            <p:stCondLst>
                              <p:cond delay="7200"/>
                            </p:stCondLst>
                            <p:childTnLst>
                              <p:par>
                                <p:cTn id="152" presetID="2" presetClass="entr" presetSubtype="8" fill="hold" grpId="0" nodeType="afterEffect">
                                  <p:stCondLst>
                                    <p:cond delay="0"/>
                                  </p:stCondLst>
                                  <p:childTnLst>
                                    <p:set>
                                      <p:cBhvr>
                                        <p:cTn id="153" dur="1" fill="hold">
                                          <p:stCondLst>
                                            <p:cond delay="0"/>
                                          </p:stCondLst>
                                        </p:cTn>
                                        <p:tgtEl>
                                          <p:spTgt spid="66"/>
                                        </p:tgtEl>
                                        <p:attrNameLst>
                                          <p:attrName>style.visibility</p:attrName>
                                        </p:attrNameLst>
                                      </p:cBhvr>
                                      <p:to>
                                        <p:strVal val="visible"/>
                                      </p:to>
                                    </p:set>
                                    <p:anim calcmode="lin" valueType="num">
                                      <p:cBhvr additive="base">
                                        <p:cTn id="154" dur="300" fill="hold"/>
                                        <p:tgtEl>
                                          <p:spTgt spid="66"/>
                                        </p:tgtEl>
                                        <p:attrNameLst>
                                          <p:attrName>ppt_x</p:attrName>
                                        </p:attrNameLst>
                                      </p:cBhvr>
                                      <p:tavLst>
                                        <p:tav tm="0">
                                          <p:val>
                                            <p:strVal val="0-#ppt_w/2"/>
                                          </p:val>
                                        </p:tav>
                                        <p:tav tm="100000">
                                          <p:val>
                                            <p:strVal val="#ppt_x"/>
                                          </p:val>
                                        </p:tav>
                                      </p:tavLst>
                                    </p:anim>
                                    <p:anim calcmode="lin" valueType="num">
                                      <p:cBhvr additive="base">
                                        <p:cTn id="155"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59" grpId="0" animBg="1"/>
      <p:bldP spid="60" grpId="0" animBg="1"/>
      <p:bldP spid="61" grpId="0" animBg="1"/>
      <p:bldP spid="62" grpId="0" animBg="1"/>
      <p:bldP spid="66" grpId="0" animBg="1"/>
      <p:bldP spid="67" grpId="0" animBg="1"/>
      <p:bldP spid="68" grpId="0" animBg="1"/>
      <p:bldP spid="70" grpId="0" animBg="1"/>
      <p:bldP spid="71" grpId="0"/>
      <p:bldP spid="72" grpId="0"/>
      <p:bldP spid="75" grpId="0"/>
      <p:bldP spid="76" grpId="0"/>
      <p:bldP spid="77" grpId="0" animBg="1"/>
      <p:bldP spid="79" grpId="0" animBg="1"/>
      <p:bldP spid="80" grpId="0" animBg="1"/>
      <p:bldP spid="81" grpId="0" animBg="1"/>
      <p:bldP spid="82" grpId="0" animBg="1"/>
      <p:bldP spid="83" grpId="0" animBg="1"/>
      <p:bldP spid="84" grpId="0" animBg="1"/>
      <p:bldP spid="85" grpId="0"/>
      <p:bldP spid="86" grpId="0"/>
      <p:bldP spid="87" grpId="0"/>
      <p:bldP spid="88" grpId="0"/>
      <p:bldP spid="89" grpId="0"/>
      <p:bldP spid="90"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3" name="Freeform 24"/>
          <p:cNvSpPr>
            <a:spLocks noEditPoints="1"/>
          </p:cNvSpPr>
          <p:nvPr/>
        </p:nvSpPr>
        <p:spPr bwMode="auto">
          <a:xfrm>
            <a:off x="59576149" y="119219663"/>
            <a:ext cx="20054887" cy="15592425"/>
          </a:xfrm>
          <a:custGeom>
            <a:avLst/>
            <a:gdLst>
              <a:gd name="T0" fmla="*/ 1963 w 12633"/>
              <a:gd name="T1" fmla="*/ 0 h 9822"/>
              <a:gd name="T2" fmla="*/ 1963 w 12633"/>
              <a:gd name="T3" fmla="*/ 3996 h 9822"/>
              <a:gd name="T4" fmla="*/ 1951 w 12633"/>
              <a:gd name="T5" fmla="*/ 4367 h 9822"/>
              <a:gd name="T6" fmla="*/ 1926 w 12633"/>
              <a:gd name="T7" fmla="*/ 4701 h 9822"/>
              <a:gd name="T8" fmla="*/ 1877 w 12633"/>
              <a:gd name="T9" fmla="*/ 5022 h 9822"/>
              <a:gd name="T10" fmla="*/ 1828 w 12633"/>
              <a:gd name="T11" fmla="*/ 5332 h 9822"/>
              <a:gd name="T12" fmla="*/ 1741 w 12633"/>
              <a:gd name="T13" fmla="*/ 5604 h 9822"/>
              <a:gd name="T14" fmla="*/ 1655 w 12633"/>
              <a:gd name="T15" fmla="*/ 5864 h 9822"/>
              <a:gd name="T16" fmla="*/ 1605 w 12633"/>
              <a:gd name="T17" fmla="*/ 5987 h 9822"/>
              <a:gd name="T18" fmla="*/ 1544 w 12633"/>
              <a:gd name="T19" fmla="*/ 6099 h 9822"/>
              <a:gd name="T20" fmla="*/ 1482 w 12633"/>
              <a:gd name="T21" fmla="*/ 6210 h 9822"/>
              <a:gd name="T22" fmla="*/ 1420 w 12633"/>
              <a:gd name="T23" fmla="*/ 6309 h 9822"/>
              <a:gd name="T24" fmla="*/ 1284 w 12633"/>
              <a:gd name="T25" fmla="*/ 6507 h 9822"/>
              <a:gd name="T26" fmla="*/ 1136 w 12633"/>
              <a:gd name="T27" fmla="*/ 6692 h 9822"/>
              <a:gd name="T28" fmla="*/ 976 w 12633"/>
              <a:gd name="T29" fmla="*/ 6878 h 9822"/>
              <a:gd name="T30" fmla="*/ 803 w 12633"/>
              <a:gd name="T31" fmla="*/ 7039 h 9822"/>
              <a:gd name="T32" fmla="*/ 617 w 12633"/>
              <a:gd name="T33" fmla="*/ 7200 h 9822"/>
              <a:gd name="T34" fmla="*/ 420 w 12633"/>
              <a:gd name="T35" fmla="*/ 7336 h 9822"/>
              <a:gd name="T36" fmla="*/ 222 w 12633"/>
              <a:gd name="T37" fmla="*/ 7472 h 9822"/>
              <a:gd name="T38" fmla="*/ 0 w 12633"/>
              <a:gd name="T39" fmla="*/ 7595 h 9822"/>
              <a:gd name="T40" fmla="*/ 0 w 12633"/>
              <a:gd name="T41" fmla="*/ 9822 h 9822"/>
              <a:gd name="T42" fmla="*/ 284 w 12633"/>
              <a:gd name="T43" fmla="*/ 9723 h 9822"/>
              <a:gd name="T44" fmla="*/ 543 w 12633"/>
              <a:gd name="T45" fmla="*/ 9624 h 9822"/>
              <a:gd name="T46" fmla="*/ 803 w 12633"/>
              <a:gd name="T47" fmla="*/ 9525 h 9822"/>
              <a:gd name="T48" fmla="*/ 1062 w 12633"/>
              <a:gd name="T49" fmla="*/ 9414 h 9822"/>
              <a:gd name="T50" fmla="*/ 1297 w 12633"/>
              <a:gd name="T51" fmla="*/ 9290 h 9822"/>
              <a:gd name="T52" fmla="*/ 1531 w 12633"/>
              <a:gd name="T53" fmla="*/ 9166 h 9822"/>
              <a:gd name="T54" fmla="*/ 1766 w 12633"/>
              <a:gd name="T55" fmla="*/ 9043 h 9822"/>
              <a:gd name="T56" fmla="*/ 1976 w 12633"/>
              <a:gd name="T57" fmla="*/ 8907 h 9822"/>
              <a:gd name="T58" fmla="*/ 2186 w 12633"/>
              <a:gd name="T59" fmla="*/ 8758 h 9822"/>
              <a:gd name="T60" fmla="*/ 2383 w 12633"/>
              <a:gd name="T61" fmla="*/ 8610 h 9822"/>
              <a:gd name="T62" fmla="*/ 2569 w 12633"/>
              <a:gd name="T63" fmla="*/ 8449 h 9822"/>
              <a:gd name="T64" fmla="*/ 2754 w 12633"/>
              <a:gd name="T65" fmla="*/ 8288 h 9822"/>
              <a:gd name="T66" fmla="*/ 2914 w 12633"/>
              <a:gd name="T67" fmla="*/ 8115 h 9822"/>
              <a:gd name="T68" fmla="*/ 3075 w 12633"/>
              <a:gd name="T69" fmla="*/ 7942 h 9822"/>
              <a:gd name="T70" fmla="*/ 3235 w 12633"/>
              <a:gd name="T71" fmla="*/ 7756 h 9822"/>
              <a:gd name="T72" fmla="*/ 3371 w 12633"/>
              <a:gd name="T73" fmla="*/ 7571 h 9822"/>
              <a:gd name="T74" fmla="*/ 3507 w 12633"/>
              <a:gd name="T75" fmla="*/ 7373 h 9822"/>
              <a:gd name="T76" fmla="*/ 3631 w 12633"/>
              <a:gd name="T77" fmla="*/ 7175 h 9822"/>
              <a:gd name="T78" fmla="*/ 3754 w 12633"/>
              <a:gd name="T79" fmla="*/ 6952 h 9822"/>
              <a:gd name="T80" fmla="*/ 3853 w 12633"/>
              <a:gd name="T81" fmla="*/ 6742 h 9822"/>
              <a:gd name="T82" fmla="*/ 3952 w 12633"/>
              <a:gd name="T83" fmla="*/ 6507 h 9822"/>
              <a:gd name="T84" fmla="*/ 4051 w 12633"/>
              <a:gd name="T85" fmla="*/ 6272 h 9822"/>
              <a:gd name="T86" fmla="*/ 4137 w 12633"/>
              <a:gd name="T87" fmla="*/ 6024 h 9822"/>
              <a:gd name="T88" fmla="*/ 4199 w 12633"/>
              <a:gd name="T89" fmla="*/ 5777 h 9822"/>
              <a:gd name="T90" fmla="*/ 4273 w 12633"/>
              <a:gd name="T91" fmla="*/ 5517 h 9822"/>
              <a:gd name="T92" fmla="*/ 4322 w 12633"/>
              <a:gd name="T93" fmla="*/ 5245 h 9822"/>
              <a:gd name="T94" fmla="*/ 4372 w 12633"/>
              <a:gd name="T95" fmla="*/ 4973 h 9822"/>
              <a:gd name="T96" fmla="*/ 4409 w 12633"/>
              <a:gd name="T97" fmla="*/ 4688 h 9822"/>
              <a:gd name="T98" fmla="*/ 4446 w 12633"/>
              <a:gd name="T99" fmla="*/ 4392 h 9822"/>
              <a:gd name="T100" fmla="*/ 4470 w 12633"/>
              <a:gd name="T101" fmla="*/ 4095 h 9822"/>
              <a:gd name="T102" fmla="*/ 4483 w 12633"/>
              <a:gd name="T103" fmla="*/ 3785 h 9822"/>
              <a:gd name="T104" fmla="*/ 4483 w 12633"/>
              <a:gd name="T105" fmla="*/ 3476 h 9822"/>
              <a:gd name="T106" fmla="*/ 4483 w 12633"/>
              <a:gd name="T107" fmla="*/ 0 h 9822"/>
              <a:gd name="T108" fmla="*/ 1963 w 12633"/>
              <a:gd name="T109" fmla="*/ 0 h 9822"/>
              <a:gd name="T110" fmla="*/ 7681 w 12633"/>
              <a:gd name="T111" fmla="*/ 0 h 9822"/>
              <a:gd name="T112" fmla="*/ 7681 w 12633"/>
              <a:gd name="T113" fmla="*/ 9711 h 9822"/>
              <a:gd name="T114" fmla="*/ 11917 w 12633"/>
              <a:gd name="T115" fmla="*/ 9711 h 9822"/>
              <a:gd name="T116" fmla="*/ 12633 w 12633"/>
              <a:gd name="T117" fmla="*/ 8400 h 9822"/>
              <a:gd name="T118" fmla="*/ 10287 w 12633"/>
              <a:gd name="T119" fmla="*/ 8400 h 9822"/>
              <a:gd name="T120" fmla="*/ 10287 w 12633"/>
              <a:gd name="T121" fmla="*/ 0 h 9822"/>
              <a:gd name="T122" fmla="*/ 7681 w 12633"/>
              <a:gd name="T123" fmla="*/ 0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33" h="9822">
                <a:moveTo>
                  <a:pt x="1963" y="0"/>
                </a:moveTo>
                <a:lnTo>
                  <a:pt x="1963" y="3996"/>
                </a:lnTo>
                <a:lnTo>
                  <a:pt x="1951" y="4367"/>
                </a:lnTo>
                <a:lnTo>
                  <a:pt x="1926" y="4701"/>
                </a:lnTo>
                <a:lnTo>
                  <a:pt x="1877" y="5022"/>
                </a:lnTo>
                <a:lnTo>
                  <a:pt x="1828" y="5332"/>
                </a:lnTo>
                <a:lnTo>
                  <a:pt x="1741" y="5604"/>
                </a:lnTo>
                <a:lnTo>
                  <a:pt x="1655" y="5864"/>
                </a:lnTo>
                <a:lnTo>
                  <a:pt x="1605" y="5987"/>
                </a:lnTo>
                <a:lnTo>
                  <a:pt x="1544" y="6099"/>
                </a:lnTo>
                <a:lnTo>
                  <a:pt x="1482" y="6210"/>
                </a:lnTo>
                <a:lnTo>
                  <a:pt x="1420" y="6309"/>
                </a:lnTo>
                <a:lnTo>
                  <a:pt x="1284" y="6507"/>
                </a:lnTo>
                <a:lnTo>
                  <a:pt x="1136" y="6692"/>
                </a:lnTo>
                <a:lnTo>
                  <a:pt x="976" y="6878"/>
                </a:lnTo>
                <a:lnTo>
                  <a:pt x="803" y="7039"/>
                </a:lnTo>
                <a:lnTo>
                  <a:pt x="617" y="7200"/>
                </a:lnTo>
                <a:lnTo>
                  <a:pt x="420" y="7336"/>
                </a:lnTo>
                <a:lnTo>
                  <a:pt x="222" y="7472"/>
                </a:lnTo>
                <a:lnTo>
                  <a:pt x="0" y="7595"/>
                </a:lnTo>
                <a:lnTo>
                  <a:pt x="0" y="9822"/>
                </a:lnTo>
                <a:lnTo>
                  <a:pt x="284" y="9723"/>
                </a:lnTo>
                <a:lnTo>
                  <a:pt x="543" y="9624"/>
                </a:lnTo>
                <a:lnTo>
                  <a:pt x="803" y="9525"/>
                </a:lnTo>
                <a:lnTo>
                  <a:pt x="1062" y="9414"/>
                </a:lnTo>
                <a:lnTo>
                  <a:pt x="1297" y="9290"/>
                </a:lnTo>
                <a:lnTo>
                  <a:pt x="1531" y="9166"/>
                </a:lnTo>
                <a:lnTo>
                  <a:pt x="1766" y="9043"/>
                </a:lnTo>
                <a:lnTo>
                  <a:pt x="1976" y="8907"/>
                </a:lnTo>
                <a:lnTo>
                  <a:pt x="2186" y="8758"/>
                </a:lnTo>
                <a:lnTo>
                  <a:pt x="2383" y="8610"/>
                </a:lnTo>
                <a:lnTo>
                  <a:pt x="2569" y="8449"/>
                </a:lnTo>
                <a:lnTo>
                  <a:pt x="2754" y="8288"/>
                </a:lnTo>
                <a:lnTo>
                  <a:pt x="2914" y="8115"/>
                </a:lnTo>
                <a:lnTo>
                  <a:pt x="3075" y="7942"/>
                </a:lnTo>
                <a:lnTo>
                  <a:pt x="3235" y="7756"/>
                </a:lnTo>
                <a:lnTo>
                  <a:pt x="3371" y="7571"/>
                </a:lnTo>
                <a:lnTo>
                  <a:pt x="3507" y="7373"/>
                </a:lnTo>
                <a:lnTo>
                  <a:pt x="3631" y="7175"/>
                </a:lnTo>
                <a:lnTo>
                  <a:pt x="3754" y="6952"/>
                </a:lnTo>
                <a:lnTo>
                  <a:pt x="3853" y="6742"/>
                </a:lnTo>
                <a:lnTo>
                  <a:pt x="3952" y="6507"/>
                </a:lnTo>
                <a:lnTo>
                  <a:pt x="4051" y="6272"/>
                </a:lnTo>
                <a:lnTo>
                  <a:pt x="4137" y="6024"/>
                </a:lnTo>
                <a:lnTo>
                  <a:pt x="4199" y="5777"/>
                </a:lnTo>
                <a:lnTo>
                  <a:pt x="4273" y="5517"/>
                </a:lnTo>
                <a:lnTo>
                  <a:pt x="4322" y="5245"/>
                </a:lnTo>
                <a:lnTo>
                  <a:pt x="4372" y="4973"/>
                </a:lnTo>
                <a:lnTo>
                  <a:pt x="4409" y="4688"/>
                </a:lnTo>
                <a:lnTo>
                  <a:pt x="4446" y="4392"/>
                </a:lnTo>
                <a:lnTo>
                  <a:pt x="4470" y="4095"/>
                </a:lnTo>
                <a:lnTo>
                  <a:pt x="4483" y="3785"/>
                </a:lnTo>
                <a:lnTo>
                  <a:pt x="4483" y="3476"/>
                </a:lnTo>
                <a:lnTo>
                  <a:pt x="4483" y="0"/>
                </a:lnTo>
                <a:lnTo>
                  <a:pt x="1963" y="0"/>
                </a:lnTo>
                <a:close/>
                <a:moveTo>
                  <a:pt x="7681" y="0"/>
                </a:moveTo>
                <a:lnTo>
                  <a:pt x="7681" y="9711"/>
                </a:lnTo>
                <a:lnTo>
                  <a:pt x="11917" y="9711"/>
                </a:lnTo>
                <a:lnTo>
                  <a:pt x="12633" y="8400"/>
                </a:lnTo>
                <a:lnTo>
                  <a:pt x="10287" y="8400"/>
                </a:lnTo>
                <a:lnTo>
                  <a:pt x="10287" y="0"/>
                </a:lnTo>
                <a:lnTo>
                  <a:pt x="7681" y="0"/>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4" name="Freeform 25"/>
          <p:cNvSpPr>
            <a:spLocks noEditPoints="1"/>
          </p:cNvSpPr>
          <p:nvPr/>
        </p:nvSpPr>
        <p:spPr bwMode="auto">
          <a:xfrm>
            <a:off x="81102648" y="119043450"/>
            <a:ext cx="20918487" cy="15690850"/>
          </a:xfrm>
          <a:custGeom>
            <a:avLst/>
            <a:gdLst>
              <a:gd name="T0" fmla="*/ 457 w 13177"/>
              <a:gd name="T1" fmla="*/ 8461 h 9884"/>
              <a:gd name="T2" fmla="*/ 5322 w 13177"/>
              <a:gd name="T3" fmla="*/ 8820 h 9884"/>
              <a:gd name="T4" fmla="*/ 0 w 13177"/>
              <a:gd name="T5" fmla="*/ 9884 h 9884"/>
              <a:gd name="T6" fmla="*/ 13177 w 13177"/>
              <a:gd name="T7" fmla="*/ 8820 h 9884"/>
              <a:gd name="T8" fmla="*/ 7965 w 13177"/>
              <a:gd name="T9" fmla="*/ 8461 h 9884"/>
              <a:gd name="T10" fmla="*/ 12744 w 13177"/>
              <a:gd name="T11" fmla="*/ 7422 h 9884"/>
              <a:gd name="T12" fmla="*/ 7965 w 13177"/>
              <a:gd name="T13" fmla="*/ 7026 h 9884"/>
              <a:gd name="T14" fmla="*/ 10028 w 13177"/>
              <a:gd name="T15" fmla="*/ 6135 h 9884"/>
              <a:gd name="T16" fmla="*/ 7965 w 13177"/>
              <a:gd name="T17" fmla="*/ 5665 h 9884"/>
              <a:gd name="T18" fmla="*/ 10028 w 13177"/>
              <a:gd name="T19" fmla="*/ 7026 h 9884"/>
              <a:gd name="T20" fmla="*/ 12670 w 13177"/>
              <a:gd name="T21" fmla="*/ 3414 h 9884"/>
              <a:gd name="T22" fmla="*/ 765 w 13177"/>
              <a:gd name="T23" fmla="*/ 7026 h 9884"/>
              <a:gd name="T24" fmla="*/ 5322 w 13177"/>
              <a:gd name="T25" fmla="*/ 7422 h 9884"/>
              <a:gd name="T26" fmla="*/ 8694 w 13177"/>
              <a:gd name="T27" fmla="*/ 1670 h 9884"/>
              <a:gd name="T28" fmla="*/ 4643 w 13177"/>
              <a:gd name="T29" fmla="*/ 2066 h 9884"/>
              <a:gd name="T30" fmla="*/ 1852 w 13177"/>
              <a:gd name="T31" fmla="*/ 1670 h 9884"/>
              <a:gd name="T32" fmla="*/ 49 w 13177"/>
              <a:gd name="T33" fmla="*/ 2066 h 9884"/>
              <a:gd name="T34" fmla="*/ 13140 w 13177"/>
              <a:gd name="T35" fmla="*/ 3130 h 9884"/>
              <a:gd name="T36" fmla="*/ 11176 w 13177"/>
              <a:gd name="T37" fmla="*/ 2066 h 9884"/>
              <a:gd name="T38" fmla="*/ 8694 w 13177"/>
              <a:gd name="T39" fmla="*/ 1670 h 9884"/>
              <a:gd name="T40" fmla="*/ 407 w 13177"/>
              <a:gd name="T41" fmla="*/ 1447 h 9884"/>
              <a:gd name="T42" fmla="*/ 12769 w 13177"/>
              <a:gd name="T43" fmla="*/ 396 h 9884"/>
              <a:gd name="T44" fmla="*/ 7916 w 13177"/>
              <a:gd name="T45" fmla="*/ 0 h 9884"/>
              <a:gd name="T46" fmla="*/ 5261 w 13177"/>
              <a:gd name="T47" fmla="*/ 396 h 9884"/>
              <a:gd name="T48" fmla="*/ 10028 w 13177"/>
              <a:gd name="T49" fmla="*/ 4305 h 9884"/>
              <a:gd name="T50" fmla="*/ 7965 w 13177"/>
              <a:gd name="T51" fmla="*/ 4787 h 9884"/>
              <a:gd name="T52" fmla="*/ 10028 w 13177"/>
              <a:gd name="T53" fmla="*/ 4305 h 9884"/>
              <a:gd name="T54" fmla="*/ 5322 w 13177"/>
              <a:gd name="T55" fmla="*/ 4305 h 9884"/>
              <a:gd name="T56" fmla="*/ 3408 w 13177"/>
              <a:gd name="T57" fmla="*/ 4787 h 9884"/>
              <a:gd name="T58" fmla="*/ 3408 w 13177"/>
              <a:gd name="T59" fmla="*/ 5665 h 9884"/>
              <a:gd name="T60" fmla="*/ 5322 w 13177"/>
              <a:gd name="T61" fmla="*/ 6135 h 9884"/>
              <a:gd name="T62" fmla="*/ 3408 w 13177"/>
              <a:gd name="T63" fmla="*/ 5665 h 9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77" h="9884">
                <a:moveTo>
                  <a:pt x="457" y="7422"/>
                </a:moveTo>
                <a:lnTo>
                  <a:pt x="457" y="8461"/>
                </a:lnTo>
                <a:lnTo>
                  <a:pt x="5322" y="8461"/>
                </a:lnTo>
                <a:lnTo>
                  <a:pt x="5322" y="8820"/>
                </a:lnTo>
                <a:lnTo>
                  <a:pt x="0" y="8820"/>
                </a:lnTo>
                <a:lnTo>
                  <a:pt x="0" y="9884"/>
                </a:lnTo>
                <a:lnTo>
                  <a:pt x="13177" y="9884"/>
                </a:lnTo>
                <a:lnTo>
                  <a:pt x="13177" y="8820"/>
                </a:lnTo>
                <a:lnTo>
                  <a:pt x="7965" y="8820"/>
                </a:lnTo>
                <a:lnTo>
                  <a:pt x="7965" y="8461"/>
                </a:lnTo>
                <a:lnTo>
                  <a:pt x="12744" y="8461"/>
                </a:lnTo>
                <a:lnTo>
                  <a:pt x="12744" y="7422"/>
                </a:lnTo>
                <a:lnTo>
                  <a:pt x="7965" y="7422"/>
                </a:lnTo>
                <a:lnTo>
                  <a:pt x="7965" y="7026"/>
                </a:lnTo>
                <a:lnTo>
                  <a:pt x="9472" y="7026"/>
                </a:lnTo>
                <a:lnTo>
                  <a:pt x="10028" y="6135"/>
                </a:lnTo>
                <a:lnTo>
                  <a:pt x="7965" y="6135"/>
                </a:lnTo>
                <a:lnTo>
                  <a:pt x="7965" y="5665"/>
                </a:lnTo>
                <a:lnTo>
                  <a:pt x="10028" y="5665"/>
                </a:lnTo>
                <a:lnTo>
                  <a:pt x="10028" y="7026"/>
                </a:lnTo>
                <a:lnTo>
                  <a:pt x="12670" y="7026"/>
                </a:lnTo>
                <a:lnTo>
                  <a:pt x="12670" y="3414"/>
                </a:lnTo>
                <a:lnTo>
                  <a:pt x="765" y="3414"/>
                </a:lnTo>
                <a:lnTo>
                  <a:pt x="765" y="7026"/>
                </a:lnTo>
                <a:lnTo>
                  <a:pt x="5322" y="7026"/>
                </a:lnTo>
                <a:lnTo>
                  <a:pt x="5322" y="7422"/>
                </a:lnTo>
                <a:lnTo>
                  <a:pt x="457" y="7422"/>
                </a:lnTo>
                <a:close/>
                <a:moveTo>
                  <a:pt x="8694" y="1670"/>
                </a:moveTo>
                <a:lnTo>
                  <a:pt x="8533" y="2066"/>
                </a:lnTo>
                <a:lnTo>
                  <a:pt x="4643" y="2066"/>
                </a:lnTo>
                <a:lnTo>
                  <a:pt x="4495" y="1670"/>
                </a:lnTo>
                <a:lnTo>
                  <a:pt x="1852" y="1670"/>
                </a:lnTo>
                <a:lnTo>
                  <a:pt x="2000" y="2066"/>
                </a:lnTo>
                <a:lnTo>
                  <a:pt x="49" y="2066"/>
                </a:lnTo>
                <a:lnTo>
                  <a:pt x="49" y="3130"/>
                </a:lnTo>
                <a:lnTo>
                  <a:pt x="13140" y="3130"/>
                </a:lnTo>
                <a:lnTo>
                  <a:pt x="13140" y="2066"/>
                </a:lnTo>
                <a:lnTo>
                  <a:pt x="11176" y="2066"/>
                </a:lnTo>
                <a:lnTo>
                  <a:pt x="11337" y="1670"/>
                </a:lnTo>
                <a:lnTo>
                  <a:pt x="8694" y="1670"/>
                </a:lnTo>
                <a:close/>
                <a:moveTo>
                  <a:pt x="407" y="396"/>
                </a:moveTo>
                <a:lnTo>
                  <a:pt x="407" y="1447"/>
                </a:lnTo>
                <a:lnTo>
                  <a:pt x="12769" y="1447"/>
                </a:lnTo>
                <a:lnTo>
                  <a:pt x="12769" y="396"/>
                </a:lnTo>
                <a:lnTo>
                  <a:pt x="7916" y="396"/>
                </a:lnTo>
                <a:lnTo>
                  <a:pt x="7916" y="0"/>
                </a:lnTo>
                <a:lnTo>
                  <a:pt x="5261" y="0"/>
                </a:lnTo>
                <a:lnTo>
                  <a:pt x="5261" y="396"/>
                </a:lnTo>
                <a:lnTo>
                  <a:pt x="407" y="396"/>
                </a:lnTo>
                <a:close/>
                <a:moveTo>
                  <a:pt x="10028" y="4305"/>
                </a:moveTo>
                <a:lnTo>
                  <a:pt x="10028" y="4787"/>
                </a:lnTo>
                <a:lnTo>
                  <a:pt x="7965" y="4787"/>
                </a:lnTo>
                <a:lnTo>
                  <a:pt x="7965" y="4305"/>
                </a:lnTo>
                <a:lnTo>
                  <a:pt x="10028" y="4305"/>
                </a:lnTo>
                <a:close/>
                <a:moveTo>
                  <a:pt x="3408" y="4305"/>
                </a:moveTo>
                <a:lnTo>
                  <a:pt x="5322" y="4305"/>
                </a:lnTo>
                <a:lnTo>
                  <a:pt x="5322" y="4787"/>
                </a:lnTo>
                <a:lnTo>
                  <a:pt x="3408" y="4787"/>
                </a:lnTo>
                <a:lnTo>
                  <a:pt x="3408" y="4305"/>
                </a:lnTo>
                <a:close/>
                <a:moveTo>
                  <a:pt x="3408" y="5665"/>
                </a:moveTo>
                <a:lnTo>
                  <a:pt x="5322" y="5665"/>
                </a:lnTo>
                <a:lnTo>
                  <a:pt x="5322" y="6135"/>
                </a:lnTo>
                <a:lnTo>
                  <a:pt x="3408" y="6135"/>
                </a:lnTo>
                <a:lnTo>
                  <a:pt x="3408" y="566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5" name="Freeform 26"/>
          <p:cNvSpPr>
            <a:spLocks noEditPoints="1"/>
          </p:cNvSpPr>
          <p:nvPr/>
        </p:nvSpPr>
        <p:spPr bwMode="auto">
          <a:xfrm>
            <a:off x="103079997" y="119083138"/>
            <a:ext cx="20820062" cy="15709900"/>
          </a:xfrm>
          <a:custGeom>
            <a:avLst/>
            <a:gdLst>
              <a:gd name="T0" fmla="*/ 2420 w 13115"/>
              <a:gd name="T1" fmla="*/ 5752 h 9896"/>
              <a:gd name="T2" fmla="*/ 3816 w 13115"/>
              <a:gd name="T3" fmla="*/ 9846 h 9896"/>
              <a:gd name="T4" fmla="*/ 6038 w 13115"/>
              <a:gd name="T5" fmla="*/ 4428 h 9896"/>
              <a:gd name="T6" fmla="*/ 4359 w 13115"/>
              <a:gd name="T7" fmla="*/ 2387 h 9896"/>
              <a:gd name="T8" fmla="*/ 6113 w 13115"/>
              <a:gd name="T9" fmla="*/ 1150 h 9896"/>
              <a:gd name="T10" fmla="*/ 4359 w 13115"/>
              <a:gd name="T11" fmla="*/ 12 h 9896"/>
              <a:gd name="T12" fmla="*/ 1889 w 13115"/>
              <a:gd name="T13" fmla="*/ 1150 h 9896"/>
              <a:gd name="T14" fmla="*/ 0 w 13115"/>
              <a:gd name="T15" fmla="*/ 2387 h 9896"/>
              <a:gd name="T16" fmla="*/ 1889 w 13115"/>
              <a:gd name="T17" fmla="*/ 4428 h 9896"/>
              <a:gd name="T18" fmla="*/ 209 w 13115"/>
              <a:gd name="T19" fmla="*/ 9846 h 9896"/>
              <a:gd name="T20" fmla="*/ 3816 w 13115"/>
              <a:gd name="T21" fmla="*/ 8733 h 9896"/>
              <a:gd name="T22" fmla="*/ 9435 w 13115"/>
              <a:gd name="T23" fmla="*/ 1039 h 9896"/>
              <a:gd name="T24" fmla="*/ 7619 w 13115"/>
              <a:gd name="T25" fmla="*/ 0 h 9896"/>
              <a:gd name="T26" fmla="*/ 6471 w 13115"/>
              <a:gd name="T27" fmla="*/ 2362 h 9896"/>
              <a:gd name="T28" fmla="*/ 8718 w 13115"/>
              <a:gd name="T29" fmla="*/ 3105 h 9896"/>
              <a:gd name="T30" fmla="*/ 10682 w 13115"/>
              <a:gd name="T31" fmla="*/ 2263 h 9896"/>
              <a:gd name="T32" fmla="*/ 10534 w 13115"/>
              <a:gd name="T33" fmla="*/ 3006 h 9896"/>
              <a:gd name="T34" fmla="*/ 10336 w 13115"/>
              <a:gd name="T35" fmla="*/ 3711 h 9896"/>
              <a:gd name="T36" fmla="*/ 10077 w 13115"/>
              <a:gd name="T37" fmla="*/ 4366 h 9896"/>
              <a:gd name="T38" fmla="*/ 9780 w 13115"/>
              <a:gd name="T39" fmla="*/ 4985 h 9896"/>
              <a:gd name="T40" fmla="*/ 9583 w 13115"/>
              <a:gd name="T41" fmla="*/ 4614 h 9896"/>
              <a:gd name="T42" fmla="*/ 9422 w 13115"/>
              <a:gd name="T43" fmla="*/ 4243 h 9896"/>
              <a:gd name="T44" fmla="*/ 9262 w 13115"/>
              <a:gd name="T45" fmla="*/ 3847 h 9896"/>
              <a:gd name="T46" fmla="*/ 9126 w 13115"/>
              <a:gd name="T47" fmla="*/ 3426 h 9896"/>
              <a:gd name="T48" fmla="*/ 7100 w 13115"/>
              <a:gd name="T49" fmla="*/ 3649 h 9896"/>
              <a:gd name="T50" fmla="*/ 7224 w 13115"/>
              <a:gd name="T51" fmla="*/ 4094 h 9896"/>
              <a:gd name="T52" fmla="*/ 7372 w 13115"/>
              <a:gd name="T53" fmla="*/ 4515 h 9896"/>
              <a:gd name="T54" fmla="*/ 7545 w 13115"/>
              <a:gd name="T55" fmla="*/ 4935 h 9896"/>
              <a:gd name="T56" fmla="*/ 7743 w 13115"/>
              <a:gd name="T57" fmla="*/ 5331 h 9896"/>
              <a:gd name="T58" fmla="*/ 7953 w 13115"/>
              <a:gd name="T59" fmla="*/ 5715 h 9896"/>
              <a:gd name="T60" fmla="*/ 8298 w 13115"/>
              <a:gd name="T61" fmla="*/ 6271 h 9896"/>
              <a:gd name="T62" fmla="*/ 8335 w 13115"/>
              <a:gd name="T63" fmla="*/ 6828 h 9896"/>
              <a:gd name="T64" fmla="*/ 7866 w 13115"/>
              <a:gd name="T65" fmla="*/ 7236 h 9896"/>
              <a:gd name="T66" fmla="*/ 7360 w 13115"/>
              <a:gd name="T67" fmla="*/ 7620 h 9896"/>
              <a:gd name="T68" fmla="*/ 6829 w 13115"/>
              <a:gd name="T69" fmla="*/ 7966 h 9896"/>
              <a:gd name="T70" fmla="*/ 6545 w 13115"/>
              <a:gd name="T71" fmla="*/ 9896 h 9896"/>
              <a:gd name="T72" fmla="*/ 7434 w 13115"/>
              <a:gd name="T73" fmla="*/ 9475 h 9896"/>
              <a:gd name="T74" fmla="*/ 8274 w 13115"/>
              <a:gd name="T75" fmla="*/ 9017 h 9896"/>
              <a:gd name="T76" fmla="*/ 9052 w 13115"/>
              <a:gd name="T77" fmla="*/ 8486 h 9896"/>
              <a:gd name="T78" fmla="*/ 9780 w 13115"/>
              <a:gd name="T79" fmla="*/ 7892 h 9896"/>
              <a:gd name="T80" fmla="*/ 10497 w 13115"/>
              <a:gd name="T81" fmla="*/ 8486 h 9896"/>
              <a:gd name="T82" fmla="*/ 11287 w 13115"/>
              <a:gd name="T83" fmla="*/ 9017 h 9896"/>
              <a:gd name="T84" fmla="*/ 12127 w 13115"/>
              <a:gd name="T85" fmla="*/ 9475 h 9896"/>
              <a:gd name="T86" fmla="*/ 13004 w 13115"/>
              <a:gd name="T87" fmla="*/ 9896 h 9896"/>
              <a:gd name="T88" fmla="*/ 12720 w 13115"/>
              <a:gd name="T89" fmla="*/ 7966 h 9896"/>
              <a:gd name="T90" fmla="*/ 12189 w 13115"/>
              <a:gd name="T91" fmla="*/ 7620 h 9896"/>
              <a:gd name="T92" fmla="*/ 11682 w 13115"/>
              <a:gd name="T93" fmla="*/ 7236 h 9896"/>
              <a:gd name="T94" fmla="*/ 11213 w 13115"/>
              <a:gd name="T95" fmla="*/ 6828 h 9896"/>
              <a:gd name="T96" fmla="*/ 11163 w 13115"/>
              <a:gd name="T97" fmla="*/ 6383 h 9896"/>
              <a:gd name="T98" fmla="*/ 11485 w 13115"/>
              <a:gd name="T99" fmla="*/ 5913 h 9896"/>
              <a:gd name="T100" fmla="*/ 11769 w 13115"/>
              <a:gd name="T101" fmla="*/ 5418 h 9896"/>
              <a:gd name="T102" fmla="*/ 12016 w 13115"/>
              <a:gd name="T103" fmla="*/ 4898 h 9896"/>
              <a:gd name="T104" fmla="*/ 12238 w 13115"/>
              <a:gd name="T105" fmla="*/ 4354 h 9896"/>
              <a:gd name="T106" fmla="*/ 12411 w 13115"/>
              <a:gd name="T107" fmla="*/ 3785 h 9896"/>
              <a:gd name="T108" fmla="*/ 12559 w 13115"/>
              <a:gd name="T109" fmla="*/ 3191 h 9896"/>
              <a:gd name="T110" fmla="*/ 12658 w 13115"/>
              <a:gd name="T111" fmla="*/ 2585 h 9896"/>
              <a:gd name="T112" fmla="*/ 13115 w 13115"/>
              <a:gd name="T113" fmla="*/ 2263 h 9896"/>
              <a:gd name="T114" fmla="*/ 9435 w 13115"/>
              <a:gd name="T115" fmla="*/ 1039 h 9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15" h="9896">
                <a:moveTo>
                  <a:pt x="2420" y="8733"/>
                </a:moveTo>
                <a:lnTo>
                  <a:pt x="2420" y="5752"/>
                </a:lnTo>
                <a:lnTo>
                  <a:pt x="3816" y="5752"/>
                </a:lnTo>
                <a:lnTo>
                  <a:pt x="3816" y="9846"/>
                </a:lnTo>
                <a:lnTo>
                  <a:pt x="6038" y="9846"/>
                </a:lnTo>
                <a:lnTo>
                  <a:pt x="6038" y="4428"/>
                </a:lnTo>
                <a:lnTo>
                  <a:pt x="4359" y="4428"/>
                </a:lnTo>
                <a:lnTo>
                  <a:pt x="4359" y="2387"/>
                </a:lnTo>
                <a:lnTo>
                  <a:pt x="6113" y="2387"/>
                </a:lnTo>
                <a:lnTo>
                  <a:pt x="6113" y="1150"/>
                </a:lnTo>
                <a:lnTo>
                  <a:pt x="4359" y="1150"/>
                </a:lnTo>
                <a:lnTo>
                  <a:pt x="4359" y="12"/>
                </a:lnTo>
                <a:lnTo>
                  <a:pt x="1889" y="12"/>
                </a:lnTo>
                <a:lnTo>
                  <a:pt x="1889" y="1150"/>
                </a:lnTo>
                <a:lnTo>
                  <a:pt x="0" y="1150"/>
                </a:lnTo>
                <a:lnTo>
                  <a:pt x="0" y="2387"/>
                </a:lnTo>
                <a:lnTo>
                  <a:pt x="1889" y="2387"/>
                </a:lnTo>
                <a:lnTo>
                  <a:pt x="1889" y="4428"/>
                </a:lnTo>
                <a:lnTo>
                  <a:pt x="209" y="4428"/>
                </a:lnTo>
                <a:lnTo>
                  <a:pt x="209" y="9846"/>
                </a:lnTo>
                <a:lnTo>
                  <a:pt x="3334" y="9846"/>
                </a:lnTo>
                <a:lnTo>
                  <a:pt x="3816" y="8733"/>
                </a:lnTo>
                <a:lnTo>
                  <a:pt x="2420" y="8733"/>
                </a:lnTo>
                <a:close/>
                <a:moveTo>
                  <a:pt x="9435" y="1039"/>
                </a:moveTo>
                <a:lnTo>
                  <a:pt x="9805" y="0"/>
                </a:lnTo>
                <a:lnTo>
                  <a:pt x="7619" y="0"/>
                </a:lnTo>
                <a:lnTo>
                  <a:pt x="6878" y="2362"/>
                </a:lnTo>
                <a:lnTo>
                  <a:pt x="6471" y="2362"/>
                </a:lnTo>
                <a:lnTo>
                  <a:pt x="6693" y="3105"/>
                </a:lnTo>
                <a:lnTo>
                  <a:pt x="8718" y="3105"/>
                </a:lnTo>
                <a:lnTo>
                  <a:pt x="9015" y="2263"/>
                </a:lnTo>
                <a:lnTo>
                  <a:pt x="10682" y="2263"/>
                </a:lnTo>
                <a:lnTo>
                  <a:pt x="10608" y="2634"/>
                </a:lnTo>
                <a:lnTo>
                  <a:pt x="10534" y="3006"/>
                </a:lnTo>
                <a:lnTo>
                  <a:pt x="10435" y="3364"/>
                </a:lnTo>
                <a:lnTo>
                  <a:pt x="10336" y="3711"/>
                </a:lnTo>
                <a:lnTo>
                  <a:pt x="10213" y="4045"/>
                </a:lnTo>
                <a:lnTo>
                  <a:pt x="10077" y="4366"/>
                </a:lnTo>
                <a:lnTo>
                  <a:pt x="9929" y="4676"/>
                </a:lnTo>
                <a:lnTo>
                  <a:pt x="9780" y="4985"/>
                </a:lnTo>
                <a:lnTo>
                  <a:pt x="9682" y="4799"/>
                </a:lnTo>
                <a:lnTo>
                  <a:pt x="9583" y="4614"/>
                </a:lnTo>
                <a:lnTo>
                  <a:pt x="9496" y="4428"/>
                </a:lnTo>
                <a:lnTo>
                  <a:pt x="9422" y="4243"/>
                </a:lnTo>
                <a:lnTo>
                  <a:pt x="9336" y="4045"/>
                </a:lnTo>
                <a:lnTo>
                  <a:pt x="9262" y="3847"/>
                </a:lnTo>
                <a:lnTo>
                  <a:pt x="9188" y="3636"/>
                </a:lnTo>
                <a:lnTo>
                  <a:pt x="9126" y="3426"/>
                </a:lnTo>
                <a:lnTo>
                  <a:pt x="7051" y="3426"/>
                </a:lnTo>
                <a:lnTo>
                  <a:pt x="7100" y="3649"/>
                </a:lnTo>
                <a:lnTo>
                  <a:pt x="7162" y="3871"/>
                </a:lnTo>
                <a:lnTo>
                  <a:pt x="7224" y="4094"/>
                </a:lnTo>
                <a:lnTo>
                  <a:pt x="7298" y="4304"/>
                </a:lnTo>
                <a:lnTo>
                  <a:pt x="7372" y="4515"/>
                </a:lnTo>
                <a:lnTo>
                  <a:pt x="7459" y="4725"/>
                </a:lnTo>
                <a:lnTo>
                  <a:pt x="7545" y="4935"/>
                </a:lnTo>
                <a:lnTo>
                  <a:pt x="7644" y="5133"/>
                </a:lnTo>
                <a:lnTo>
                  <a:pt x="7743" y="5331"/>
                </a:lnTo>
                <a:lnTo>
                  <a:pt x="7841" y="5529"/>
                </a:lnTo>
                <a:lnTo>
                  <a:pt x="7953" y="5715"/>
                </a:lnTo>
                <a:lnTo>
                  <a:pt x="8064" y="5900"/>
                </a:lnTo>
                <a:lnTo>
                  <a:pt x="8298" y="6271"/>
                </a:lnTo>
                <a:lnTo>
                  <a:pt x="8558" y="6618"/>
                </a:lnTo>
                <a:lnTo>
                  <a:pt x="8335" y="6828"/>
                </a:lnTo>
                <a:lnTo>
                  <a:pt x="8101" y="7038"/>
                </a:lnTo>
                <a:lnTo>
                  <a:pt x="7866" y="7236"/>
                </a:lnTo>
                <a:lnTo>
                  <a:pt x="7619" y="7434"/>
                </a:lnTo>
                <a:lnTo>
                  <a:pt x="7360" y="7620"/>
                </a:lnTo>
                <a:lnTo>
                  <a:pt x="7100" y="7793"/>
                </a:lnTo>
                <a:lnTo>
                  <a:pt x="6829" y="7966"/>
                </a:lnTo>
                <a:lnTo>
                  <a:pt x="6545" y="8139"/>
                </a:lnTo>
                <a:lnTo>
                  <a:pt x="6545" y="9896"/>
                </a:lnTo>
                <a:lnTo>
                  <a:pt x="6989" y="9698"/>
                </a:lnTo>
                <a:lnTo>
                  <a:pt x="7434" y="9475"/>
                </a:lnTo>
                <a:lnTo>
                  <a:pt x="7854" y="9252"/>
                </a:lnTo>
                <a:lnTo>
                  <a:pt x="8274" y="9017"/>
                </a:lnTo>
                <a:lnTo>
                  <a:pt x="8669" y="8758"/>
                </a:lnTo>
                <a:lnTo>
                  <a:pt x="9052" y="8486"/>
                </a:lnTo>
                <a:lnTo>
                  <a:pt x="9422" y="8201"/>
                </a:lnTo>
                <a:lnTo>
                  <a:pt x="9780" y="7892"/>
                </a:lnTo>
                <a:lnTo>
                  <a:pt x="10126" y="8201"/>
                </a:lnTo>
                <a:lnTo>
                  <a:pt x="10497" y="8486"/>
                </a:lnTo>
                <a:lnTo>
                  <a:pt x="10892" y="8758"/>
                </a:lnTo>
                <a:lnTo>
                  <a:pt x="11287" y="9017"/>
                </a:lnTo>
                <a:lnTo>
                  <a:pt x="11695" y="9252"/>
                </a:lnTo>
                <a:lnTo>
                  <a:pt x="12127" y="9475"/>
                </a:lnTo>
                <a:lnTo>
                  <a:pt x="12559" y="9698"/>
                </a:lnTo>
                <a:lnTo>
                  <a:pt x="13004" y="9896"/>
                </a:lnTo>
                <a:lnTo>
                  <a:pt x="13004" y="8139"/>
                </a:lnTo>
                <a:lnTo>
                  <a:pt x="12720" y="7966"/>
                </a:lnTo>
                <a:lnTo>
                  <a:pt x="12448" y="7793"/>
                </a:lnTo>
                <a:lnTo>
                  <a:pt x="12189" y="7620"/>
                </a:lnTo>
                <a:lnTo>
                  <a:pt x="11929" y="7434"/>
                </a:lnTo>
                <a:lnTo>
                  <a:pt x="11682" y="7236"/>
                </a:lnTo>
                <a:lnTo>
                  <a:pt x="11435" y="7038"/>
                </a:lnTo>
                <a:lnTo>
                  <a:pt x="11213" y="6828"/>
                </a:lnTo>
                <a:lnTo>
                  <a:pt x="10991" y="6618"/>
                </a:lnTo>
                <a:lnTo>
                  <a:pt x="11163" y="6383"/>
                </a:lnTo>
                <a:lnTo>
                  <a:pt x="11324" y="6148"/>
                </a:lnTo>
                <a:lnTo>
                  <a:pt x="11485" y="5913"/>
                </a:lnTo>
                <a:lnTo>
                  <a:pt x="11633" y="5665"/>
                </a:lnTo>
                <a:lnTo>
                  <a:pt x="11769" y="5418"/>
                </a:lnTo>
                <a:lnTo>
                  <a:pt x="11892" y="5158"/>
                </a:lnTo>
                <a:lnTo>
                  <a:pt x="12016" y="4898"/>
                </a:lnTo>
                <a:lnTo>
                  <a:pt x="12127" y="4626"/>
                </a:lnTo>
                <a:lnTo>
                  <a:pt x="12238" y="4354"/>
                </a:lnTo>
                <a:lnTo>
                  <a:pt x="12324" y="4069"/>
                </a:lnTo>
                <a:lnTo>
                  <a:pt x="12411" y="3785"/>
                </a:lnTo>
                <a:lnTo>
                  <a:pt x="12485" y="3488"/>
                </a:lnTo>
                <a:lnTo>
                  <a:pt x="12559" y="3191"/>
                </a:lnTo>
                <a:lnTo>
                  <a:pt x="12608" y="2894"/>
                </a:lnTo>
                <a:lnTo>
                  <a:pt x="12658" y="2585"/>
                </a:lnTo>
                <a:lnTo>
                  <a:pt x="12695" y="2263"/>
                </a:lnTo>
                <a:lnTo>
                  <a:pt x="13115" y="2263"/>
                </a:lnTo>
                <a:lnTo>
                  <a:pt x="13115" y="1039"/>
                </a:lnTo>
                <a:lnTo>
                  <a:pt x="9435" y="1039"/>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6" name="Freeform 27"/>
          <p:cNvSpPr>
            <a:spLocks noEditPoints="1"/>
          </p:cNvSpPr>
          <p:nvPr/>
        </p:nvSpPr>
        <p:spPr bwMode="auto">
          <a:xfrm>
            <a:off x="125055758" y="119083138"/>
            <a:ext cx="20801012" cy="15651163"/>
          </a:xfrm>
          <a:custGeom>
            <a:avLst/>
            <a:gdLst>
              <a:gd name="T0" fmla="*/ 7583 w 13103"/>
              <a:gd name="T1" fmla="*/ 2944 h 9859"/>
              <a:gd name="T2" fmla="*/ 10448 w 13103"/>
              <a:gd name="T3" fmla="*/ 4403 h 9859"/>
              <a:gd name="T4" fmla="*/ 12585 w 13103"/>
              <a:gd name="T5" fmla="*/ 2041 h 9859"/>
              <a:gd name="T6" fmla="*/ 7583 w 13103"/>
              <a:gd name="T7" fmla="*/ 1657 h 9859"/>
              <a:gd name="T8" fmla="*/ 13103 w 13103"/>
              <a:gd name="T9" fmla="*/ 593 h 9859"/>
              <a:gd name="T10" fmla="*/ 7583 w 13103"/>
              <a:gd name="T11" fmla="*/ 0 h 9859"/>
              <a:gd name="T12" fmla="*/ 5212 w 13103"/>
              <a:gd name="T13" fmla="*/ 593 h 9859"/>
              <a:gd name="T14" fmla="*/ 0 w 13103"/>
              <a:gd name="T15" fmla="*/ 1657 h 9859"/>
              <a:gd name="T16" fmla="*/ 5212 w 13103"/>
              <a:gd name="T17" fmla="*/ 2041 h 9859"/>
              <a:gd name="T18" fmla="*/ 482 w 13103"/>
              <a:gd name="T19" fmla="*/ 4403 h 9859"/>
              <a:gd name="T20" fmla="*/ 5212 w 13103"/>
              <a:gd name="T21" fmla="*/ 4836 h 9859"/>
              <a:gd name="T22" fmla="*/ 482 w 13103"/>
              <a:gd name="T23" fmla="*/ 5789 h 9859"/>
              <a:gd name="T24" fmla="*/ 5212 w 13103"/>
              <a:gd name="T25" fmla="*/ 6185 h 9859"/>
              <a:gd name="T26" fmla="*/ 50 w 13103"/>
              <a:gd name="T27" fmla="*/ 7187 h 9859"/>
              <a:gd name="T28" fmla="*/ 5212 w 13103"/>
              <a:gd name="T29" fmla="*/ 7583 h 9859"/>
              <a:gd name="T30" fmla="*/ 482 w 13103"/>
              <a:gd name="T31" fmla="*/ 8560 h 9859"/>
              <a:gd name="T32" fmla="*/ 5212 w 13103"/>
              <a:gd name="T33" fmla="*/ 8894 h 9859"/>
              <a:gd name="T34" fmla="*/ 4150 w 13103"/>
              <a:gd name="T35" fmla="*/ 9859 h 9859"/>
              <a:gd name="T36" fmla="*/ 7583 w 13103"/>
              <a:gd name="T37" fmla="*/ 8560 h 9859"/>
              <a:gd name="T38" fmla="*/ 10473 w 13103"/>
              <a:gd name="T39" fmla="*/ 7583 h 9859"/>
              <a:gd name="T40" fmla="*/ 7583 w 13103"/>
              <a:gd name="T41" fmla="*/ 7187 h 9859"/>
              <a:gd name="T42" fmla="*/ 10534 w 13103"/>
              <a:gd name="T43" fmla="*/ 8560 h 9859"/>
              <a:gd name="T44" fmla="*/ 12585 w 13103"/>
              <a:gd name="T45" fmla="*/ 7187 h 9859"/>
              <a:gd name="T46" fmla="*/ 13041 w 13103"/>
              <a:gd name="T47" fmla="*/ 6185 h 9859"/>
              <a:gd name="T48" fmla="*/ 12585 w 13103"/>
              <a:gd name="T49" fmla="*/ 4836 h 9859"/>
              <a:gd name="T50" fmla="*/ 7583 w 13103"/>
              <a:gd name="T51" fmla="*/ 4403 h 9859"/>
              <a:gd name="T52" fmla="*/ 10386 w 13103"/>
              <a:gd name="T53" fmla="*/ 3562 h 9859"/>
              <a:gd name="T54" fmla="*/ 2631 w 13103"/>
              <a:gd name="T55" fmla="*/ 2944 h 9859"/>
              <a:gd name="T56" fmla="*/ 5212 w 13103"/>
              <a:gd name="T57" fmla="*/ 3562 h 9859"/>
              <a:gd name="T58" fmla="*/ 2631 w 13103"/>
              <a:gd name="T59" fmla="*/ 2944 h 9859"/>
              <a:gd name="T60" fmla="*/ 7583 w 13103"/>
              <a:gd name="T61" fmla="*/ 6185 h 9859"/>
              <a:gd name="T62" fmla="*/ 10534 w 13103"/>
              <a:gd name="T63" fmla="*/ 5789 h 9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03" h="9859">
                <a:moveTo>
                  <a:pt x="7583" y="3562"/>
                </a:moveTo>
                <a:lnTo>
                  <a:pt x="7583" y="2944"/>
                </a:lnTo>
                <a:lnTo>
                  <a:pt x="10448" y="2944"/>
                </a:lnTo>
                <a:lnTo>
                  <a:pt x="10448" y="4403"/>
                </a:lnTo>
                <a:lnTo>
                  <a:pt x="12585" y="4403"/>
                </a:lnTo>
                <a:lnTo>
                  <a:pt x="12585" y="2041"/>
                </a:lnTo>
                <a:lnTo>
                  <a:pt x="7583" y="2041"/>
                </a:lnTo>
                <a:lnTo>
                  <a:pt x="7583" y="1657"/>
                </a:lnTo>
                <a:lnTo>
                  <a:pt x="13103" y="1657"/>
                </a:lnTo>
                <a:lnTo>
                  <a:pt x="13103" y="593"/>
                </a:lnTo>
                <a:lnTo>
                  <a:pt x="7583" y="593"/>
                </a:lnTo>
                <a:lnTo>
                  <a:pt x="7583" y="0"/>
                </a:lnTo>
                <a:lnTo>
                  <a:pt x="5212" y="0"/>
                </a:lnTo>
                <a:lnTo>
                  <a:pt x="5212" y="593"/>
                </a:lnTo>
                <a:lnTo>
                  <a:pt x="0" y="593"/>
                </a:lnTo>
                <a:lnTo>
                  <a:pt x="0" y="1657"/>
                </a:lnTo>
                <a:lnTo>
                  <a:pt x="5212" y="1657"/>
                </a:lnTo>
                <a:lnTo>
                  <a:pt x="5212" y="2041"/>
                </a:lnTo>
                <a:lnTo>
                  <a:pt x="482" y="2041"/>
                </a:lnTo>
                <a:lnTo>
                  <a:pt x="482" y="4403"/>
                </a:lnTo>
                <a:lnTo>
                  <a:pt x="5212" y="4403"/>
                </a:lnTo>
                <a:lnTo>
                  <a:pt x="5212" y="4836"/>
                </a:lnTo>
                <a:lnTo>
                  <a:pt x="482" y="4836"/>
                </a:lnTo>
                <a:lnTo>
                  <a:pt x="482" y="5789"/>
                </a:lnTo>
                <a:lnTo>
                  <a:pt x="5212" y="5789"/>
                </a:lnTo>
                <a:lnTo>
                  <a:pt x="5212" y="6185"/>
                </a:lnTo>
                <a:lnTo>
                  <a:pt x="50" y="6185"/>
                </a:lnTo>
                <a:lnTo>
                  <a:pt x="50" y="7187"/>
                </a:lnTo>
                <a:lnTo>
                  <a:pt x="5212" y="7187"/>
                </a:lnTo>
                <a:lnTo>
                  <a:pt x="5212" y="7583"/>
                </a:lnTo>
                <a:lnTo>
                  <a:pt x="482" y="7583"/>
                </a:lnTo>
                <a:lnTo>
                  <a:pt x="482" y="8560"/>
                </a:lnTo>
                <a:lnTo>
                  <a:pt x="5212" y="8560"/>
                </a:lnTo>
                <a:lnTo>
                  <a:pt x="5212" y="8894"/>
                </a:lnTo>
                <a:lnTo>
                  <a:pt x="3508" y="8894"/>
                </a:lnTo>
                <a:lnTo>
                  <a:pt x="4150" y="9859"/>
                </a:lnTo>
                <a:lnTo>
                  <a:pt x="7583" y="9859"/>
                </a:lnTo>
                <a:lnTo>
                  <a:pt x="7583" y="8560"/>
                </a:lnTo>
                <a:lnTo>
                  <a:pt x="9880" y="8560"/>
                </a:lnTo>
                <a:lnTo>
                  <a:pt x="10473" y="7583"/>
                </a:lnTo>
                <a:lnTo>
                  <a:pt x="7583" y="7583"/>
                </a:lnTo>
                <a:lnTo>
                  <a:pt x="7583" y="7187"/>
                </a:lnTo>
                <a:lnTo>
                  <a:pt x="10534" y="7187"/>
                </a:lnTo>
                <a:lnTo>
                  <a:pt x="10534" y="8560"/>
                </a:lnTo>
                <a:lnTo>
                  <a:pt x="12585" y="8560"/>
                </a:lnTo>
                <a:lnTo>
                  <a:pt x="12585" y="7187"/>
                </a:lnTo>
                <a:lnTo>
                  <a:pt x="13041" y="7187"/>
                </a:lnTo>
                <a:lnTo>
                  <a:pt x="13041" y="6185"/>
                </a:lnTo>
                <a:lnTo>
                  <a:pt x="12585" y="6185"/>
                </a:lnTo>
                <a:lnTo>
                  <a:pt x="12585" y="4836"/>
                </a:lnTo>
                <a:lnTo>
                  <a:pt x="7583" y="4836"/>
                </a:lnTo>
                <a:lnTo>
                  <a:pt x="7583" y="4403"/>
                </a:lnTo>
                <a:lnTo>
                  <a:pt x="9806" y="4403"/>
                </a:lnTo>
                <a:lnTo>
                  <a:pt x="10386" y="3562"/>
                </a:lnTo>
                <a:lnTo>
                  <a:pt x="7583" y="3562"/>
                </a:lnTo>
                <a:close/>
                <a:moveTo>
                  <a:pt x="2631" y="2944"/>
                </a:moveTo>
                <a:lnTo>
                  <a:pt x="5212" y="2944"/>
                </a:lnTo>
                <a:lnTo>
                  <a:pt x="5212" y="3562"/>
                </a:lnTo>
                <a:lnTo>
                  <a:pt x="2631" y="3562"/>
                </a:lnTo>
                <a:lnTo>
                  <a:pt x="2631" y="2944"/>
                </a:lnTo>
                <a:close/>
                <a:moveTo>
                  <a:pt x="10534" y="6185"/>
                </a:moveTo>
                <a:lnTo>
                  <a:pt x="7583" y="6185"/>
                </a:lnTo>
                <a:lnTo>
                  <a:pt x="7583" y="5789"/>
                </a:lnTo>
                <a:lnTo>
                  <a:pt x="10534" y="5789"/>
                </a:lnTo>
                <a:lnTo>
                  <a:pt x="10534" y="618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7" name="Freeform 28"/>
          <p:cNvSpPr>
            <a:spLocks noEditPoints="1"/>
          </p:cNvSpPr>
          <p:nvPr/>
        </p:nvSpPr>
        <p:spPr bwMode="auto">
          <a:xfrm>
            <a:off x="147014057" y="119141875"/>
            <a:ext cx="20742274" cy="15630525"/>
          </a:xfrm>
          <a:custGeom>
            <a:avLst/>
            <a:gdLst>
              <a:gd name="T0" fmla="*/ 4544 w 13066"/>
              <a:gd name="T1" fmla="*/ 6840 h 9846"/>
              <a:gd name="T2" fmla="*/ 5952 w 13066"/>
              <a:gd name="T3" fmla="*/ 6939 h 9846"/>
              <a:gd name="T4" fmla="*/ 5866 w 13066"/>
              <a:gd name="T5" fmla="*/ 7125 h 9846"/>
              <a:gd name="T6" fmla="*/ 5767 w 13066"/>
              <a:gd name="T7" fmla="*/ 7298 h 9846"/>
              <a:gd name="T8" fmla="*/ 5644 w 13066"/>
              <a:gd name="T9" fmla="*/ 7447 h 9846"/>
              <a:gd name="T10" fmla="*/ 5495 w 13066"/>
              <a:gd name="T11" fmla="*/ 7595 h 9846"/>
              <a:gd name="T12" fmla="*/ 5335 w 13066"/>
              <a:gd name="T13" fmla="*/ 7731 h 9846"/>
              <a:gd name="T14" fmla="*/ 5137 w 13066"/>
              <a:gd name="T15" fmla="*/ 7842 h 9846"/>
              <a:gd name="T16" fmla="*/ 4903 w 13066"/>
              <a:gd name="T17" fmla="*/ 7954 h 9846"/>
              <a:gd name="T18" fmla="*/ 4779 w 13066"/>
              <a:gd name="T19" fmla="*/ 9846 h 9846"/>
              <a:gd name="T20" fmla="*/ 5471 w 13066"/>
              <a:gd name="T21" fmla="*/ 9673 h 9846"/>
              <a:gd name="T22" fmla="*/ 6076 w 13066"/>
              <a:gd name="T23" fmla="*/ 9451 h 9846"/>
              <a:gd name="T24" fmla="*/ 6619 w 13066"/>
              <a:gd name="T25" fmla="*/ 9178 h 9846"/>
              <a:gd name="T26" fmla="*/ 7088 w 13066"/>
              <a:gd name="T27" fmla="*/ 8832 h 9846"/>
              <a:gd name="T28" fmla="*/ 7484 w 13066"/>
              <a:gd name="T29" fmla="*/ 8436 h 9846"/>
              <a:gd name="T30" fmla="*/ 7805 w 13066"/>
              <a:gd name="T31" fmla="*/ 7966 h 9846"/>
              <a:gd name="T32" fmla="*/ 8052 w 13066"/>
              <a:gd name="T33" fmla="*/ 7434 h 9846"/>
              <a:gd name="T34" fmla="*/ 8225 w 13066"/>
              <a:gd name="T35" fmla="*/ 6840 h 9846"/>
              <a:gd name="T36" fmla="*/ 9830 w 13066"/>
              <a:gd name="T37" fmla="*/ 9834 h 9846"/>
              <a:gd name="T38" fmla="*/ 12053 w 13066"/>
              <a:gd name="T39" fmla="*/ 6840 h 9846"/>
              <a:gd name="T40" fmla="*/ 13066 w 13066"/>
              <a:gd name="T41" fmla="*/ 5653 h 9846"/>
              <a:gd name="T42" fmla="*/ 12053 w 13066"/>
              <a:gd name="T43" fmla="*/ 2894 h 9846"/>
              <a:gd name="T44" fmla="*/ 12979 w 13066"/>
              <a:gd name="T45" fmla="*/ 1694 h 9846"/>
              <a:gd name="T46" fmla="*/ 12053 w 13066"/>
              <a:gd name="T47" fmla="*/ 123 h 9846"/>
              <a:gd name="T48" fmla="*/ 9830 w 13066"/>
              <a:gd name="T49" fmla="*/ 1694 h 9846"/>
              <a:gd name="T50" fmla="*/ 8336 w 13066"/>
              <a:gd name="T51" fmla="*/ 123 h 9846"/>
              <a:gd name="T52" fmla="*/ 6113 w 13066"/>
              <a:gd name="T53" fmla="*/ 1694 h 9846"/>
              <a:gd name="T54" fmla="*/ 4631 w 13066"/>
              <a:gd name="T55" fmla="*/ 2894 h 9846"/>
              <a:gd name="T56" fmla="*/ 6113 w 13066"/>
              <a:gd name="T57" fmla="*/ 5653 h 9846"/>
              <a:gd name="T58" fmla="*/ 3865 w 13066"/>
              <a:gd name="T59" fmla="*/ 9834 h 9846"/>
              <a:gd name="T60" fmla="*/ 3433 w 13066"/>
              <a:gd name="T61" fmla="*/ 8572 h 9846"/>
              <a:gd name="T62" fmla="*/ 0 w 13066"/>
              <a:gd name="T63" fmla="*/ 2684 h 9846"/>
              <a:gd name="T64" fmla="*/ 1037 w 13066"/>
              <a:gd name="T65" fmla="*/ 3995 h 9846"/>
              <a:gd name="T66" fmla="*/ 3865 w 13066"/>
              <a:gd name="T67" fmla="*/ 9834 h 9846"/>
              <a:gd name="T68" fmla="*/ 3532 w 13066"/>
              <a:gd name="T69" fmla="*/ 1224 h 9846"/>
              <a:gd name="T70" fmla="*/ 2581 w 13066"/>
              <a:gd name="T71" fmla="*/ 0 h 9846"/>
              <a:gd name="T72" fmla="*/ 827 w 13066"/>
              <a:gd name="T73" fmla="*/ 2325 h 9846"/>
              <a:gd name="T74" fmla="*/ 8336 w 13066"/>
              <a:gd name="T75" fmla="*/ 2894 h 9846"/>
              <a:gd name="T76" fmla="*/ 9830 w 13066"/>
              <a:gd name="T77" fmla="*/ 5653 h 9846"/>
              <a:gd name="T78" fmla="*/ 8336 w 13066"/>
              <a:gd name="T79" fmla="*/ 2894 h 9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066" h="9846">
                <a:moveTo>
                  <a:pt x="4544" y="5653"/>
                </a:moveTo>
                <a:lnTo>
                  <a:pt x="4544" y="6840"/>
                </a:lnTo>
                <a:lnTo>
                  <a:pt x="5989" y="6840"/>
                </a:lnTo>
                <a:lnTo>
                  <a:pt x="5952" y="6939"/>
                </a:lnTo>
                <a:lnTo>
                  <a:pt x="5915" y="7038"/>
                </a:lnTo>
                <a:lnTo>
                  <a:pt x="5866" y="7125"/>
                </a:lnTo>
                <a:lnTo>
                  <a:pt x="5816" y="7212"/>
                </a:lnTo>
                <a:lnTo>
                  <a:pt x="5767" y="7298"/>
                </a:lnTo>
                <a:lnTo>
                  <a:pt x="5705" y="7372"/>
                </a:lnTo>
                <a:lnTo>
                  <a:pt x="5644" y="7447"/>
                </a:lnTo>
                <a:lnTo>
                  <a:pt x="5569" y="7521"/>
                </a:lnTo>
                <a:lnTo>
                  <a:pt x="5495" y="7595"/>
                </a:lnTo>
                <a:lnTo>
                  <a:pt x="5421" y="7657"/>
                </a:lnTo>
                <a:lnTo>
                  <a:pt x="5335" y="7731"/>
                </a:lnTo>
                <a:lnTo>
                  <a:pt x="5236" y="7793"/>
                </a:lnTo>
                <a:lnTo>
                  <a:pt x="5137" y="7842"/>
                </a:lnTo>
                <a:lnTo>
                  <a:pt x="5026" y="7904"/>
                </a:lnTo>
                <a:lnTo>
                  <a:pt x="4903" y="7954"/>
                </a:lnTo>
                <a:lnTo>
                  <a:pt x="4779" y="8003"/>
                </a:lnTo>
                <a:lnTo>
                  <a:pt x="4779" y="9846"/>
                </a:lnTo>
                <a:lnTo>
                  <a:pt x="5137" y="9772"/>
                </a:lnTo>
                <a:lnTo>
                  <a:pt x="5471" y="9673"/>
                </a:lnTo>
                <a:lnTo>
                  <a:pt x="5779" y="9574"/>
                </a:lnTo>
                <a:lnTo>
                  <a:pt x="6076" y="9451"/>
                </a:lnTo>
                <a:lnTo>
                  <a:pt x="6360" y="9327"/>
                </a:lnTo>
                <a:lnTo>
                  <a:pt x="6619" y="9178"/>
                </a:lnTo>
                <a:lnTo>
                  <a:pt x="6866" y="9005"/>
                </a:lnTo>
                <a:lnTo>
                  <a:pt x="7088" y="8832"/>
                </a:lnTo>
                <a:lnTo>
                  <a:pt x="7298" y="8634"/>
                </a:lnTo>
                <a:lnTo>
                  <a:pt x="7484" y="8436"/>
                </a:lnTo>
                <a:lnTo>
                  <a:pt x="7657" y="8201"/>
                </a:lnTo>
                <a:lnTo>
                  <a:pt x="7805" y="7966"/>
                </a:lnTo>
                <a:lnTo>
                  <a:pt x="7941" y="7706"/>
                </a:lnTo>
                <a:lnTo>
                  <a:pt x="8052" y="7434"/>
                </a:lnTo>
                <a:lnTo>
                  <a:pt x="8151" y="7150"/>
                </a:lnTo>
                <a:lnTo>
                  <a:pt x="8225" y="6840"/>
                </a:lnTo>
                <a:lnTo>
                  <a:pt x="9830" y="6840"/>
                </a:lnTo>
                <a:lnTo>
                  <a:pt x="9830" y="9834"/>
                </a:lnTo>
                <a:lnTo>
                  <a:pt x="12053" y="9834"/>
                </a:lnTo>
                <a:lnTo>
                  <a:pt x="12053" y="6840"/>
                </a:lnTo>
                <a:lnTo>
                  <a:pt x="13066" y="6840"/>
                </a:lnTo>
                <a:lnTo>
                  <a:pt x="13066" y="5653"/>
                </a:lnTo>
                <a:lnTo>
                  <a:pt x="12053" y="5653"/>
                </a:lnTo>
                <a:lnTo>
                  <a:pt x="12053" y="2894"/>
                </a:lnTo>
                <a:lnTo>
                  <a:pt x="12979" y="2894"/>
                </a:lnTo>
                <a:lnTo>
                  <a:pt x="12979" y="1694"/>
                </a:lnTo>
                <a:lnTo>
                  <a:pt x="12053" y="1694"/>
                </a:lnTo>
                <a:lnTo>
                  <a:pt x="12053" y="123"/>
                </a:lnTo>
                <a:lnTo>
                  <a:pt x="9830" y="123"/>
                </a:lnTo>
                <a:lnTo>
                  <a:pt x="9830" y="1694"/>
                </a:lnTo>
                <a:lnTo>
                  <a:pt x="8336" y="1694"/>
                </a:lnTo>
                <a:lnTo>
                  <a:pt x="8336" y="123"/>
                </a:lnTo>
                <a:lnTo>
                  <a:pt x="6113" y="123"/>
                </a:lnTo>
                <a:lnTo>
                  <a:pt x="6113" y="1694"/>
                </a:lnTo>
                <a:lnTo>
                  <a:pt x="4631" y="1694"/>
                </a:lnTo>
                <a:lnTo>
                  <a:pt x="4631" y="2894"/>
                </a:lnTo>
                <a:lnTo>
                  <a:pt x="6113" y="2894"/>
                </a:lnTo>
                <a:lnTo>
                  <a:pt x="6113" y="5653"/>
                </a:lnTo>
                <a:lnTo>
                  <a:pt x="4544" y="5653"/>
                </a:lnTo>
                <a:close/>
                <a:moveTo>
                  <a:pt x="3865" y="9834"/>
                </a:moveTo>
                <a:lnTo>
                  <a:pt x="4260" y="8572"/>
                </a:lnTo>
                <a:lnTo>
                  <a:pt x="3433" y="8572"/>
                </a:lnTo>
                <a:lnTo>
                  <a:pt x="3433" y="2684"/>
                </a:lnTo>
                <a:lnTo>
                  <a:pt x="0" y="2684"/>
                </a:lnTo>
                <a:lnTo>
                  <a:pt x="0" y="3995"/>
                </a:lnTo>
                <a:lnTo>
                  <a:pt x="1037" y="3995"/>
                </a:lnTo>
                <a:lnTo>
                  <a:pt x="1037" y="9834"/>
                </a:lnTo>
                <a:lnTo>
                  <a:pt x="3865" y="9834"/>
                </a:lnTo>
                <a:close/>
                <a:moveTo>
                  <a:pt x="3309" y="2325"/>
                </a:moveTo>
                <a:lnTo>
                  <a:pt x="3532" y="1224"/>
                </a:lnTo>
                <a:lnTo>
                  <a:pt x="2890" y="1224"/>
                </a:lnTo>
                <a:lnTo>
                  <a:pt x="2581" y="0"/>
                </a:lnTo>
                <a:lnTo>
                  <a:pt x="259" y="0"/>
                </a:lnTo>
                <a:lnTo>
                  <a:pt x="827" y="2325"/>
                </a:lnTo>
                <a:lnTo>
                  <a:pt x="3309" y="2325"/>
                </a:lnTo>
                <a:close/>
                <a:moveTo>
                  <a:pt x="8336" y="2894"/>
                </a:moveTo>
                <a:lnTo>
                  <a:pt x="9830" y="2894"/>
                </a:lnTo>
                <a:lnTo>
                  <a:pt x="9830" y="5653"/>
                </a:lnTo>
                <a:lnTo>
                  <a:pt x="8336" y="5653"/>
                </a:lnTo>
                <a:lnTo>
                  <a:pt x="8336" y="289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8" name="Freeform 29"/>
          <p:cNvSpPr>
            <a:spLocks noEditPoints="1"/>
          </p:cNvSpPr>
          <p:nvPr/>
        </p:nvSpPr>
        <p:spPr bwMode="auto">
          <a:xfrm>
            <a:off x="168970769" y="119102188"/>
            <a:ext cx="20761324" cy="15454313"/>
          </a:xfrm>
          <a:custGeom>
            <a:avLst/>
            <a:gdLst>
              <a:gd name="T0" fmla="*/ 6928 w 13078"/>
              <a:gd name="T1" fmla="*/ 0 h 9735"/>
              <a:gd name="T2" fmla="*/ 6928 w 13078"/>
              <a:gd name="T3" fmla="*/ 1472 h 9735"/>
              <a:gd name="T4" fmla="*/ 3508 w 13078"/>
              <a:gd name="T5" fmla="*/ 1472 h 9735"/>
              <a:gd name="T6" fmla="*/ 3508 w 13078"/>
              <a:gd name="T7" fmla="*/ 2660 h 9735"/>
              <a:gd name="T8" fmla="*/ 6928 w 13078"/>
              <a:gd name="T9" fmla="*/ 2660 h 9735"/>
              <a:gd name="T10" fmla="*/ 6928 w 13078"/>
              <a:gd name="T11" fmla="*/ 8214 h 9735"/>
              <a:gd name="T12" fmla="*/ 9312 w 13078"/>
              <a:gd name="T13" fmla="*/ 8214 h 9735"/>
              <a:gd name="T14" fmla="*/ 9312 w 13078"/>
              <a:gd name="T15" fmla="*/ 2660 h 9735"/>
              <a:gd name="T16" fmla="*/ 12733 w 13078"/>
              <a:gd name="T17" fmla="*/ 2660 h 9735"/>
              <a:gd name="T18" fmla="*/ 12733 w 13078"/>
              <a:gd name="T19" fmla="*/ 1472 h 9735"/>
              <a:gd name="T20" fmla="*/ 9312 w 13078"/>
              <a:gd name="T21" fmla="*/ 1472 h 9735"/>
              <a:gd name="T22" fmla="*/ 9312 w 13078"/>
              <a:gd name="T23" fmla="*/ 0 h 9735"/>
              <a:gd name="T24" fmla="*/ 6928 w 13078"/>
              <a:gd name="T25" fmla="*/ 0 h 9735"/>
              <a:gd name="T26" fmla="*/ 3014 w 13078"/>
              <a:gd name="T27" fmla="*/ 9735 h 9735"/>
              <a:gd name="T28" fmla="*/ 3014 w 13078"/>
              <a:gd name="T29" fmla="*/ 2239 h 9735"/>
              <a:gd name="T30" fmla="*/ 0 w 13078"/>
              <a:gd name="T31" fmla="*/ 2239 h 9735"/>
              <a:gd name="T32" fmla="*/ 0 w 13078"/>
              <a:gd name="T33" fmla="*/ 3501 h 9735"/>
              <a:gd name="T34" fmla="*/ 704 w 13078"/>
              <a:gd name="T35" fmla="*/ 3501 h 9735"/>
              <a:gd name="T36" fmla="*/ 704 w 13078"/>
              <a:gd name="T37" fmla="*/ 8511 h 9735"/>
              <a:gd name="T38" fmla="*/ 0 w 13078"/>
              <a:gd name="T39" fmla="*/ 8511 h 9735"/>
              <a:gd name="T40" fmla="*/ 0 w 13078"/>
              <a:gd name="T41" fmla="*/ 9735 h 9735"/>
              <a:gd name="T42" fmla="*/ 3014 w 13078"/>
              <a:gd name="T43" fmla="*/ 9735 h 9735"/>
              <a:gd name="T44" fmla="*/ 12276 w 13078"/>
              <a:gd name="T45" fmla="*/ 9735 h 9735"/>
              <a:gd name="T46" fmla="*/ 13078 w 13078"/>
              <a:gd name="T47" fmla="*/ 8511 h 9735"/>
              <a:gd name="T48" fmla="*/ 3051 w 13078"/>
              <a:gd name="T49" fmla="*/ 8511 h 9735"/>
              <a:gd name="T50" fmla="*/ 3841 w 13078"/>
              <a:gd name="T51" fmla="*/ 9735 h 9735"/>
              <a:gd name="T52" fmla="*/ 12276 w 13078"/>
              <a:gd name="T53" fmla="*/ 9735 h 9735"/>
              <a:gd name="T54" fmla="*/ 4310 w 13078"/>
              <a:gd name="T55" fmla="*/ 3229 h 9735"/>
              <a:gd name="T56" fmla="*/ 3829 w 13078"/>
              <a:gd name="T57" fmla="*/ 6816 h 9735"/>
              <a:gd name="T58" fmla="*/ 3347 w 13078"/>
              <a:gd name="T59" fmla="*/ 6816 h 9735"/>
              <a:gd name="T60" fmla="*/ 3668 w 13078"/>
              <a:gd name="T61" fmla="*/ 7880 h 9735"/>
              <a:gd name="T62" fmla="*/ 5940 w 13078"/>
              <a:gd name="T63" fmla="*/ 7880 h 9735"/>
              <a:gd name="T64" fmla="*/ 6509 w 13078"/>
              <a:gd name="T65" fmla="*/ 3229 h 9735"/>
              <a:gd name="T66" fmla="*/ 4310 w 13078"/>
              <a:gd name="T67" fmla="*/ 3229 h 9735"/>
              <a:gd name="T68" fmla="*/ 9732 w 13078"/>
              <a:gd name="T69" fmla="*/ 3229 h 9735"/>
              <a:gd name="T70" fmla="*/ 10300 w 13078"/>
              <a:gd name="T71" fmla="*/ 7880 h 9735"/>
              <a:gd name="T72" fmla="*/ 12572 w 13078"/>
              <a:gd name="T73" fmla="*/ 7880 h 9735"/>
              <a:gd name="T74" fmla="*/ 12893 w 13078"/>
              <a:gd name="T75" fmla="*/ 6816 h 9735"/>
              <a:gd name="T76" fmla="*/ 12399 w 13078"/>
              <a:gd name="T77" fmla="*/ 6816 h 9735"/>
              <a:gd name="T78" fmla="*/ 11930 w 13078"/>
              <a:gd name="T79" fmla="*/ 3229 h 9735"/>
              <a:gd name="T80" fmla="*/ 9732 w 13078"/>
              <a:gd name="T81" fmla="*/ 3229 h 9735"/>
              <a:gd name="T82" fmla="*/ 2853 w 13078"/>
              <a:gd name="T83" fmla="*/ 1992 h 9735"/>
              <a:gd name="T84" fmla="*/ 3038 w 13078"/>
              <a:gd name="T85" fmla="*/ 1163 h 9735"/>
              <a:gd name="T86" fmla="*/ 2643 w 13078"/>
              <a:gd name="T87" fmla="*/ 1163 h 9735"/>
              <a:gd name="T88" fmla="*/ 2347 w 13078"/>
              <a:gd name="T89" fmla="*/ 74 h 9735"/>
              <a:gd name="T90" fmla="*/ 99 w 13078"/>
              <a:gd name="T91" fmla="*/ 74 h 9735"/>
              <a:gd name="T92" fmla="*/ 593 w 13078"/>
              <a:gd name="T93" fmla="*/ 1992 h 9735"/>
              <a:gd name="T94" fmla="*/ 2853 w 13078"/>
              <a:gd name="T95" fmla="*/ 1992 h 9735"/>
              <a:gd name="T96" fmla="*/ 9954 w 13078"/>
              <a:gd name="T97" fmla="*/ 235 h 9735"/>
              <a:gd name="T98" fmla="*/ 9954 w 13078"/>
              <a:gd name="T99" fmla="*/ 1262 h 9735"/>
              <a:gd name="T100" fmla="*/ 11794 w 13078"/>
              <a:gd name="T101" fmla="*/ 1262 h 9735"/>
              <a:gd name="T102" fmla="*/ 12177 w 13078"/>
              <a:gd name="T103" fmla="*/ 235 h 9735"/>
              <a:gd name="T104" fmla="*/ 9954 w 13078"/>
              <a:gd name="T105" fmla="*/ 235 h 9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78" h="9735">
                <a:moveTo>
                  <a:pt x="6928" y="0"/>
                </a:moveTo>
                <a:lnTo>
                  <a:pt x="6928" y="1472"/>
                </a:lnTo>
                <a:lnTo>
                  <a:pt x="3508" y="1472"/>
                </a:lnTo>
                <a:lnTo>
                  <a:pt x="3508" y="2660"/>
                </a:lnTo>
                <a:lnTo>
                  <a:pt x="6928" y="2660"/>
                </a:lnTo>
                <a:lnTo>
                  <a:pt x="6928" y="8214"/>
                </a:lnTo>
                <a:lnTo>
                  <a:pt x="9312" y="8214"/>
                </a:lnTo>
                <a:lnTo>
                  <a:pt x="9312" y="2660"/>
                </a:lnTo>
                <a:lnTo>
                  <a:pt x="12733" y="2660"/>
                </a:lnTo>
                <a:lnTo>
                  <a:pt x="12733" y="1472"/>
                </a:lnTo>
                <a:lnTo>
                  <a:pt x="9312" y="1472"/>
                </a:lnTo>
                <a:lnTo>
                  <a:pt x="9312" y="0"/>
                </a:lnTo>
                <a:lnTo>
                  <a:pt x="6928" y="0"/>
                </a:lnTo>
                <a:close/>
                <a:moveTo>
                  <a:pt x="3014" y="9735"/>
                </a:moveTo>
                <a:lnTo>
                  <a:pt x="3014" y="2239"/>
                </a:lnTo>
                <a:lnTo>
                  <a:pt x="0" y="2239"/>
                </a:lnTo>
                <a:lnTo>
                  <a:pt x="0" y="3501"/>
                </a:lnTo>
                <a:lnTo>
                  <a:pt x="704" y="3501"/>
                </a:lnTo>
                <a:lnTo>
                  <a:pt x="704" y="8511"/>
                </a:lnTo>
                <a:lnTo>
                  <a:pt x="0" y="8511"/>
                </a:lnTo>
                <a:lnTo>
                  <a:pt x="0" y="9735"/>
                </a:lnTo>
                <a:lnTo>
                  <a:pt x="3014" y="9735"/>
                </a:lnTo>
                <a:close/>
                <a:moveTo>
                  <a:pt x="12276" y="9735"/>
                </a:moveTo>
                <a:lnTo>
                  <a:pt x="13078" y="8511"/>
                </a:lnTo>
                <a:lnTo>
                  <a:pt x="3051" y="8511"/>
                </a:lnTo>
                <a:lnTo>
                  <a:pt x="3841" y="9735"/>
                </a:lnTo>
                <a:lnTo>
                  <a:pt x="12276" y="9735"/>
                </a:lnTo>
                <a:close/>
                <a:moveTo>
                  <a:pt x="4310" y="3229"/>
                </a:moveTo>
                <a:lnTo>
                  <a:pt x="3829" y="6816"/>
                </a:lnTo>
                <a:lnTo>
                  <a:pt x="3347" y="6816"/>
                </a:lnTo>
                <a:lnTo>
                  <a:pt x="3668" y="7880"/>
                </a:lnTo>
                <a:lnTo>
                  <a:pt x="5940" y="7880"/>
                </a:lnTo>
                <a:lnTo>
                  <a:pt x="6509" y="3229"/>
                </a:lnTo>
                <a:lnTo>
                  <a:pt x="4310" y="3229"/>
                </a:lnTo>
                <a:close/>
                <a:moveTo>
                  <a:pt x="9732" y="3229"/>
                </a:moveTo>
                <a:lnTo>
                  <a:pt x="10300" y="7880"/>
                </a:lnTo>
                <a:lnTo>
                  <a:pt x="12572" y="7880"/>
                </a:lnTo>
                <a:lnTo>
                  <a:pt x="12893" y="6816"/>
                </a:lnTo>
                <a:lnTo>
                  <a:pt x="12399" y="6816"/>
                </a:lnTo>
                <a:lnTo>
                  <a:pt x="11930" y="3229"/>
                </a:lnTo>
                <a:lnTo>
                  <a:pt x="9732" y="3229"/>
                </a:lnTo>
                <a:close/>
                <a:moveTo>
                  <a:pt x="2853" y="1992"/>
                </a:moveTo>
                <a:lnTo>
                  <a:pt x="3038" y="1163"/>
                </a:lnTo>
                <a:lnTo>
                  <a:pt x="2643" y="1163"/>
                </a:lnTo>
                <a:lnTo>
                  <a:pt x="2347" y="74"/>
                </a:lnTo>
                <a:lnTo>
                  <a:pt x="99" y="74"/>
                </a:lnTo>
                <a:lnTo>
                  <a:pt x="593" y="1992"/>
                </a:lnTo>
                <a:lnTo>
                  <a:pt x="2853" y="1992"/>
                </a:lnTo>
                <a:close/>
                <a:moveTo>
                  <a:pt x="9954" y="235"/>
                </a:moveTo>
                <a:lnTo>
                  <a:pt x="9954" y="1262"/>
                </a:lnTo>
                <a:lnTo>
                  <a:pt x="11794" y="1262"/>
                </a:lnTo>
                <a:lnTo>
                  <a:pt x="12177" y="235"/>
                </a:lnTo>
                <a:lnTo>
                  <a:pt x="9954" y="2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9" name="Freeform 30"/>
          <p:cNvSpPr>
            <a:spLocks noEditPoints="1"/>
          </p:cNvSpPr>
          <p:nvPr/>
        </p:nvSpPr>
        <p:spPr bwMode="auto">
          <a:xfrm>
            <a:off x="191065593" y="119141875"/>
            <a:ext cx="20448587" cy="15552738"/>
          </a:xfrm>
          <a:custGeom>
            <a:avLst/>
            <a:gdLst>
              <a:gd name="T0" fmla="*/ 2297 w 12881"/>
              <a:gd name="T1" fmla="*/ 8572 h 9797"/>
              <a:gd name="T2" fmla="*/ 2297 w 12881"/>
              <a:gd name="T3" fmla="*/ 5913 h 9797"/>
              <a:gd name="T4" fmla="*/ 4100 w 12881"/>
              <a:gd name="T5" fmla="*/ 5913 h 9797"/>
              <a:gd name="T6" fmla="*/ 4100 w 12881"/>
              <a:gd name="T7" fmla="*/ 9772 h 9797"/>
              <a:gd name="T8" fmla="*/ 6397 w 12881"/>
              <a:gd name="T9" fmla="*/ 9772 h 9797"/>
              <a:gd name="T10" fmla="*/ 6397 w 12881"/>
              <a:gd name="T11" fmla="*/ 866 h 9797"/>
              <a:gd name="T12" fmla="*/ 2952 w 12881"/>
              <a:gd name="T13" fmla="*/ 866 h 9797"/>
              <a:gd name="T14" fmla="*/ 3322 w 12881"/>
              <a:gd name="T15" fmla="*/ 12 h 9797"/>
              <a:gd name="T16" fmla="*/ 926 w 12881"/>
              <a:gd name="T17" fmla="*/ 12 h 9797"/>
              <a:gd name="T18" fmla="*/ 568 w 12881"/>
              <a:gd name="T19" fmla="*/ 866 h 9797"/>
              <a:gd name="T20" fmla="*/ 0 w 12881"/>
              <a:gd name="T21" fmla="*/ 866 h 9797"/>
              <a:gd name="T22" fmla="*/ 0 w 12881"/>
              <a:gd name="T23" fmla="*/ 9772 h 9797"/>
              <a:gd name="T24" fmla="*/ 3421 w 12881"/>
              <a:gd name="T25" fmla="*/ 9772 h 9797"/>
              <a:gd name="T26" fmla="*/ 4100 w 12881"/>
              <a:gd name="T27" fmla="*/ 8572 h 9797"/>
              <a:gd name="T28" fmla="*/ 2297 w 12881"/>
              <a:gd name="T29" fmla="*/ 8572 h 9797"/>
              <a:gd name="T30" fmla="*/ 8719 w 12881"/>
              <a:gd name="T31" fmla="*/ 3129 h 9797"/>
              <a:gd name="T32" fmla="*/ 9250 w 12881"/>
              <a:gd name="T33" fmla="*/ 2066 h 9797"/>
              <a:gd name="T34" fmla="*/ 10584 w 12881"/>
              <a:gd name="T35" fmla="*/ 2066 h 9797"/>
              <a:gd name="T36" fmla="*/ 10584 w 12881"/>
              <a:gd name="T37" fmla="*/ 8597 h 9797"/>
              <a:gd name="T38" fmla="*/ 8966 w 12881"/>
              <a:gd name="T39" fmla="*/ 8597 h 9797"/>
              <a:gd name="T40" fmla="*/ 9534 w 12881"/>
              <a:gd name="T41" fmla="*/ 9797 h 9797"/>
              <a:gd name="T42" fmla="*/ 12881 w 12881"/>
              <a:gd name="T43" fmla="*/ 9797 h 9797"/>
              <a:gd name="T44" fmla="*/ 12881 w 12881"/>
              <a:gd name="T45" fmla="*/ 680 h 9797"/>
              <a:gd name="T46" fmla="*/ 9942 w 12881"/>
              <a:gd name="T47" fmla="*/ 680 h 9797"/>
              <a:gd name="T48" fmla="*/ 10287 w 12881"/>
              <a:gd name="T49" fmla="*/ 0 h 9797"/>
              <a:gd name="T50" fmla="*/ 7867 w 12881"/>
              <a:gd name="T51" fmla="*/ 0 h 9797"/>
              <a:gd name="T52" fmla="*/ 6854 w 12881"/>
              <a:gd name="T53" fmla="*/ 2016 h 9797"/>
              <a:gd name="T54" fmla="*/ 6410 w 12881"/>
              <a:gd name="T55" fmla="*/ 2016 h 9797"/>
              <a:gd name="T56" fmla="*/ 6644 w 12881"/>
              <a:gd name="T57" fmla="*/ 3129 h 9797"/>
              <a:gd name="T58" fmla="*/ 8719 w 12881"/>
              <a:gd name="T59" fmla="*/ 3129 h 9797"/>
              <a:gd name="T60" fmla="*/ 10028 w 12881"/>
              <a:gd name="T61" fmla="*/ 7818 h 9797"/>
              <a:gd name="T62" fmla="*/ 10374 w 12881"/>
              <a:gd name="T63" fmla="*/ 6729 h 9797"/>
              <a:gd name="T64" fmla="*/ 9905 w 12881"/>
              <a:gd name="T65" fmla="*/ 6729 h 9797"/>
              <a:gd name="T66" fmla="*/ 9015 w 12881"/>
              <a:gd name="T67" fmla="*/ 3748 h 9797"/>
              <a:gd name="T68" fmla="*/ 6904 w 12881"/>
              <a:gd name="T69" fmla="*/ 3748 h 9797"/>
              <a:gd name="T70" fmla="*/ 8102 w 12881"/>
              <a:gd name="T71" fmla="*/ 7818 h 9797"/>
              <a:gd name="T72" fmla="*/ 10028 w 12881"/>
              <a:gd name="T73" fmla="*/ 7818 h 9797"/>
              <a:gd name="T74" fmla="*/ 2297 w 12881"/>
              <a:gd name="T75" fmla="*/ 2053 h 9797"/>
              <a:gd name="T76" fmla="*/ 4100 w 12881"/>
              <a:gd name="T77" fmla="*/ 2053 h 9797"/>
              <a:gd name="T78" fmla="*/ 4100 w 12881"/>
              <a:gd name="T79" fmla="*/ 4725 h 9797"/>
              <a:gd name="T80" fmla="*/ 2297 w 12881"/>
              <a:gd name="T81" fmla="*/ 4725 h 9797"/>
              <a:gd name="T82" fmla="*/ 2297 w 12881"/>
              <a:gd name="T83" fmla="*/ 2053 h 9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81" h="9797">
                <a:moveTo>
                  <a:pt x="2297" y="8572"/>
                </a:moveTo>
                <a:lnTo>
                  <a:pt x="2297" y="5913"/>
                </a:lnTo>
                <a:lnTo>
                  <a:pt x="4100" y="5913"/>
                </a:lnTo>
                <a:lnTo>
                  <a:pt x="4100" y="9772"/>
                </a:lnTo>
                <a:lnTo>
                  <a:pt x="6397" y="9772"/>
                </a:lnTo>
                <a:lnTo>
                  <a:pt x="6397" y="866"/>
                </a:lnTo>
                <a:lnTo>
                  <a:pt x="2952" y="866"/>
                </a:lnTo>
                <a:lnTo>
                  <a:pt x="3322" y="12"/>
                </a:lnTo>
                <a:lnTo>
                  <a:pt x="926" y="12"/>
                </a:lnTo>
                <a:lnTo>
                  <a:pt x="568" y="866"/>
                </a:lnTo>
                <a:lnTo>
                  <a:pt x="0" y="866"/>
                </a:lnTo>
                <a:lnTo>
                  <a:pt x="0" y="9772"/>
                </a:lnTo>
                <a:lnTo>
                  <a:pt x="3421" y="9772"/>
                </a:lnTo>
                <a:lnTo>
                  <a:pt x="4100" y="8572"/>
                </a:lnTo>
                <a:lnTo>
                  <a:pt x="2297" y="8572"/>
                </a:lnTo>
                <a:close/>
                <a:moveTo>
                  <a:pt x="8719" y="3129"/>
                </a:moveTo>
                <a:lnTo>
                  <a:pt x="9250" y="2066"/>
                </a:lnTo>
                <a:lnTo>
                  <a:pt x="10584" y="2066"/>
                </a:lnTo>
                <a:lnTo>
                  <a:pt x="10584" y="8597"/>
                </a:lnTo>
                <a:lnTo>
                  <a:pt x="8966" y="8597"/>
                </a:lnTo>
                <a:lnTo>
                  <a:pt x="9534" y="9797"/>
                </a:lnTo>
                <a:lnTo>
                  <a:pt x="12881" y="9797"/>
                </a:lnTo>
                <a:lnTo>
                  <a:pt x="12881" y="680"/>
                </a:lnTo>
                <a:lnTo>
                  <a:pt x="9942" y="680"/>
                </a:lnTo>
                <a:lnTo>
                  <a:pt x="10287" y="0"/>
                </a:lnTo>
                <a:lnTo>
                  <a:pt x="7867" y="0"/>
                </a:lnTo>
                <a:lnTo>
                  <a:pt x="6854" y="2016"/>
                </a:lnTo>
                <a:lnTo>
                  <a:pt x="6410" y="2016"/>
                </a:lnTo>
                <a:lnTo>
                  <a:pt x="6644" y="3129"/>
                </a:lnTo>
                <a:lnTo>
                  <a:pt x="8719" y="3129"/>
                </a:lnTo>
                <a:close/>
                <a:moveTo>
                  <a:pt x="10028" y="7818"/>
                </a:moveTo>
                <a:lnTo>
                  <a:pt x="10374" y="6729"/>
                </a:lnTo>
                <a:lnTo>
                  <a:pt x="9905" y="6729"/>
                </a:lnTo>
                <a:lnTo>
                  <a:pt x="9015" y="3748"/>
                </a:lnTo>
                <a:lnTo>
                  <a:pt x="6904" y="3748"/>
                </a:lnTo>
                <a:lnTo>
                  <a:pt x="8102" y="7818"/>
                </a:lnTo>
                <a:lnTo>
                  <a:pt x="10028" y="7818"/>
                </a:lnTo>
                <a:close/>
                <a:moveTo>
                  <a:pt x="2297" y="2053"/>
                </a:moveTo>
                <a:lnTo>
                  <a:pt x="4100" y="2053"/>
                </a:lnTo>
                <a:lnTo>
                  <a:pt x="4100" y="4725"/>
                </a:lnTo>
                <a:lnTo>
                  <a:pt x="2297" y="4725"/>
                </a:lnTo>
                <a:lnTo>
                  <a:pt x="2297" y="2053"/>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0" name="Freeform 31"/>
          <p:cNvSpPr>
            <a:spLocks noEditPoints="1"/>
          </p:cNvSpPr>
          <p:nvPr/>
        </p:nvSpPr>
        <p:spPr bwMode="auto">
          <a:xfrm>
            <a:off x="212749255" y="119179975"/>
            <a:ext cx="20937537" cy="15592425"/>
          </a:xfrm>
          <a:custGeom>
            <a:avLst/>
            <a:gdLst>
              <a:gd name="T0" fmla="*/ 13189 w 13189"/>
              <a:gd name="T1" fmla="*/ 2289 h 9822"/>
              <a:gd name="T2" fmla="*/ 10213 w 13189"/>
              <a:gd name="T3" fmla="*/ 0 h 9822"/>
              <a:gd name="T4" fmla="*/ 4952 w 13189"/>
              <a:gd name="T5" fmla="*/ 1052 h 9822"/>
              <a:gd name="T6" fmla="*/ 7928 w 13189"/>
              <a:gd name="T7" fmla="*/ 3625 h 9822"/>
              <a:gd name="T8" fmla="*/ 10423 w 13189"/>
              <a:gd name="T9" fmla="*/ 4812 h 9822"/>
              <a:gd name="T10" fmla="*/ 10040 w 13189"/>
              <a:gd name="T11" fmla="*/ 5419 h 9822"/>
              <a:gd name="T12" fmla="*/ 9497 w 13189"/>
              <a:gd name="T13" fmla="*/ 6037 h 9822"/>
              <a:gd name="T14" fmla="*/ 8879 w 13189"/>
              <a:gd name="T15" fmla="*/ 6284 h 9822"/>
              <a:gd name="T16" fmla="*/ 8360 w 13189"/>
              <a:gd name="T17" fmla="*/ 5814 h 9822"/>
              <a:gd name="T18" fmla="*/ 7941 w 13189"/>
              <a:gd name="T19" fmla="*/ 5320 h 9822"/>
              <a:gd name="T20" fmla="*/ 5742 w 13189"/>
              <a:gd name="T21" fmla="*/ 5468 h 9822"/>
              <a:gd name="T22" fmla="*/ 6360 w 13189"/>
              <a:gd name="T23" fmla="*/ 6371 h 9822"/>
              <a:gd name="T24" fmla="*/ 7175 w 13189"/>
              <a:gd name="T25" fmla="*/ 7200 h 9822"/>
              <a:gd name="T26" fmla="*/ 6965 w 13189"/>
              <a:gd name="T27" fmla="*/ 7695 h 9822"/>
              <a:gd name="T28" fmla="*/ 6125 w 13189"/>
              <a:gd name="T29" fmla="*/ 8004 h 9822"/>
              <a:gd name="T30" fmla="*/ 5211 w 13189"/>
              <a:gd name="T31" fmla="*/ 8239 h 9822"/>
              <a:gd name="T32" fmla="*/ 5755 w 13189"/>
              <a:gd name="T33" fmla="*/ 9699 h 9822"/>
              <a:gd name="T34" fmla="*/ 6545 w 13189"/>
              <a:gd name="T35" fmla="*/ 9525 h 9822"/>
              <a:gd name="T36" fmla="*/ 7298 w 13189"/>
              <a:gd name="T37" fmla="*/ 9315 h 9822"/>
              <a:gd name="T38" fmla="*/ 8015 w 13189"/>
              <a:gd name="T39" fmla="*/ 9068 h 9822"/>
              <a:gd name="T40" fmla="*/ 8706 w 13189"/>
              <a:gd name="T41" fmla="*/ 8771 h 9822"/>
              <a:gd name="T42" fmla="*/ 9361 w 13189"/>
              <a:gd name="T43" fmla="*/ 8660 h 9822"/>
              <a:gd name="T44" fmla="*/ 10040 w 13189"/>
              <a:gd name="T45" fmla="*/ 8969 h 9822"/>
              <a:gd name="T46" fmla="*/ 10756 w 13189"/>
              <a:gd name="T47" fmla="*/ 9241 h 9822"/>
              <a:gd name="T48" fmla="*/ 11510 w 13189"/>
              <a:gd name="T49" fmla="*/ 9464 h 9822"/>
              <a:gd name="T50" fmla="*/ 12300 w 13189"/>
              <a:gd name="T51" fmla="*/ 9649 h 9822"/>
              <a:gd name="T52" fmla="*/ 13127 w 13189"/>
              <a:gd name="T53" fmla="*/ 9785 h 9822"/>
              <a:gd name="T54" fmla="*/ 12498 w 13189"/>
              <a:gd name="T55" fmla="*/ 8091 h 9822"/>
              <a:gd name="T56" fmla="*/ 11596 w 13189"/>
              <a:gd name="T57" fmla="*/ 7806 h 9822"/>
              <a:gd name="T58" fmla="*/ 10769 w 13189"/>
              <a:gd name="T59" fmla="*/ 7447 h 9822"/>
              <a:gd name="T60" fmla="*/ 11448 w 13189"/>
              <a:gd name="T61" fmla="*/ 6804 h 9822"/>
              <a:gd name="T62" fmla="*/ 12028 w 13189"/>
              <a:gd name="T63" fmla="*/ 6124 h 9822"/>
              <a:gd name="T64" fmla="*/ 12485 w 13189"/>
              <a:gd name="T65" fmla="*/ 5394 h 9822"/>
              <a:gd name="T66" fmla="*/ 12843 w 13189"/>
              <a:gd name="T67" fmla="*/ 4652 h 9822"/>
              <a:gd name="T68" fmla="*/ 13078 w 13189"/>
              <a:gd name="T69" fmla="*/ 3885 h 9822"/>
              <a:gd name="T70" fmla="*/ 3569 w 13189"/>
              <a:gd name="T71" fmla="*/ 1114 h 9822"/>
              <a:gd name="T72" fmla="*/ 1161 w 13189"/>
              <a:gd name="T73" fmla="*/ 1114 h 9822"/>
              <a:gd name="T74" fmla="*/ 1161 w 13189"/>
              <a:gd name="T75" fmla="*/ 2351 h 9822"/>
              <a:gd name="T76" fmla="*/ 0 w 13189"/>
              <a:gd name="T77" fmla="*/ 6371 h 9822"/>
              <a:gd name="T78" fmla="*/ 321 w 13189"/>
              <a:gd name="T79" fmla="*/ 8672 h 9822"/>
              <a:gd name="T80" fmla="*/ 3569 w 13189"/>
              <a:gd name="T81" fmla="*/ 5555 h 9822"/>
              <a:gd name="T82" fmla="*/ 3569 w 13189"/>
              <a:gd name="T83" fmla="*/ 4169 h 9822"/>
              <a:gd name="T84" fmla="*/ 4631 w 13189"/>
              <a:gd name="T85" fmla="*/ 1114 h 9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89" h="9822">
                <a:moveTo>
                  <a:pt x="10213" y="3625"/>
                </a:moveTo>
                <a:lnTo>
                  <a:pt x="10213" y="2289"/>
                </a:lnTo>
                <a:lnTo>
                  <a:pt x="13189" y="2289"/>
                </a:lnTo>
                <a:lnTo>
                  <a:pt x="13189" y="1052"/>
                </a:lnTo>
                <a:lnTo>
                  <a:pt x="10213" y="1052"/>
                </a:lnTo>
                <a:lnTo>
                  <a:pt x="10213" y="0"/>
                </a:lnTo>
                <a:lnTo>
                  <a:pt x="7928" y="0"/>
                </a:lnTo>
                <a:lnTo>
                  <a:pt x="7928" y="1052"/>
                </a:lnTo>
                <a:lnTo>
                  <a:pt x="4952" y="1052"/>
                </a:lnTo>
                <a:lnTo>
                  <a:pt x="4952" y="2289"/>
                </a:lnTo>
                <a:lnTo>
                  <a:pt x="7928" y="2289"/>
                </a:lnTo>
                <a:lnTo>
                  <a:pt x="7928" y="3625"/>
                </a:lnTo>
                <a:lnTo>
                  <a:pt x="5261" y="3625"/>
                </a:lnTo>
                <a:lnTo>
                  <a:pt x="5261" y="4812"/>
                </a:lnTo>
                <a:lnTo>
                  <a:pt x="10423" y="4812"/>
                </a:lnTo>
                <a:lnTo>
                  <a:pt x="10312" y="5023"/>
                </a:lnTo>
                <a:lnTo>
                  <a:pt x="10188" y="5221"/>
                </a:lnTo>
                <a:lnTo>
                  <a:pt x="10040" y="5419"/>
                </a:lnTo>
                <a:lnTo>
                  <a:pt x="9867" y="5629"/>
                </a:lnTo>
                <a:lnTo>
                  <a:pt x="9694" y="5827"/>
                </a:lnTo>
                <a:lnTo>
                  <a:pt x="9497" y="6037"/>
                </a:lnTo>
                <a:lnTo>
                  <a:pt x="9299" y="6235"/>
                </a:lnTo>
                <a:lnTo>
                  <a:pt x="9077" y="6433"/>
                </a:lnTo>
                <a:lnTo>
                  <a:pt x="8879" y="6284"/>
                </a:lnTo>
                <a:lnTo>
                  <a:pt x="8694" y="6124"/>
                </a:lnTo>
                <a:lnTo>
                  <a:pt x="8521" y="5975"/>
                </a:lnTo>
                <a:lnTo>
                  <a:pt x="8360" y="5814"/>
                </a:lnTo>
                <a:lnTo>
                  <a:pt x="8212" y="5654"/>
                </a:lnTo>
                <a:lnTo>
                  <a:pt x="8076" y="5493"/>
                </a:lnTo>
                <a:lnTo>
                  <a:pt x="7941" y="5320"/>
                </a:lnTo>
                <a:lnTo>
                  <a:pt x="7829" y="5159"/>
                </a:lnTo>
                <a:lnTo>
                  <a:pt x="5569" y="5159"/>
                </a:lnTo>
                <a:lnTo>
                  <a:pt x="5742" y="5468"/>
                </a:lnTo>
                <a:lnTo>
                  <a:pt x="5928" y="5777"/>
                </a:lnTo>
                <a:lnTo>
                  <a:pt x="6125" y="6074"/>
                </a:lnTo>
                <a:lnTo>
                  <a:pt x="6360" y="6371"/>
                </a:lnTo>
                <a:lnTo>
                  <a:pt x="6619" y="6656"/>
                </a:lnTo>
                <a:lnTo>
                  <a:pt x="6891" y="6928"/>
                </a:lnTo>
                <a:lnTo>
                  <a:pt x="7175" y="7200"/>
                </a:lnTo>
                <a:lnTo>
                  <a:pt x="7484" y="7460"/>
                </a:lnTo>
                <a:lnTo>
                  <a:pt x="7224" y="7583"/>
                </a:lnTo>
                <a:lnTo>
                  <a:pt x="6965" y="7695"/>
                </a:lnTo>
                <a:lnTo>
                  <a:pt x="6693" y="7806"/>
                </a:lnTo>
                <a:lnTo>
                  <a:pt x="6409" y="7905"/>
                </a:lnTo>
                <a:lnTo>
                  <a:pt x="6125" y="8004"/>
                </a:lnTo>
                <a:lnTo>
                  <a:pt x="5829" y="8091"/>
                </a:lnTo>
                <a:lnTo>
                  <a:pt x="5520" y="8165"/>
                </a:lnTo>
                <a:lnTo>
                  <a:pt x="5211" y="8239"/>
                </a:lnTo>
                <a:lnTo>
                  <a:pt x="5211" y="9785"/>
                </a:lnTo>
                <a:lnTo>
                  <a:pt x="5483" y="9748"/>
                </a:lnTo>
                <a:lnTo>
                  <a:pt x="5755" y="9699"/>
                </a:lnTo>
                <a:lnTo>
                  <a:pt x="6026" y="9649"/>
                </a:lnTo>
                <a:lnTo>
                  <a:pt x="6286" y="9587"/>
                </a:lnTo>
                <a:lnTo>
                  <a:pt x="6545" y="9525"/>
                </a:lnTo>
                <a:lnTo>
                  <a:pt x="6804" y="9464"/>
                </a:lnTo>
                <a:lnTo>
                  <a:pt x="7051" y="9389"/>
                </a:lnTo>
                <a:lnTo>
                  <a:pt x="7298" y="9315"/>
                </a:lnTo>
                <a:lnTo>
                  <a:pt x="7545" y="9241"/>
                </a:lnTo>
                <a:lnTo>
                  <a:pt x="7780" y="9154"/>
                </a:lnTo>
                <a:lnTo>
                  <a:pt x="8015" y="9068"/>
                </a:lnTo>
                <a:lnTo>
                  <a:pt x="8249" y="8969"/>
                </a:lnTo>
                <a:lnTo>
                  <a:pt x="8484" y="8870"/>
                </a:lnTo>
                <a:lnTo>
                  <a:pt x="8706" y="8771"/>
                </a:lnTo>
                <a:lnTo>
                  <a:pt x="8929" y="8660"/>
                </a:lnTo>
                <a:lnTo>
                  <a:pt x="9138" y="8548"/>
                </a:lnTo>
                <a:lnTo>
                  <a:pt x="9361" y="8660"/>
                </a:lnTo>
                <a:lnTo>
                  <a:pt x="9583" y="8771"/>
                </a:lnTo>
                <a:lnTo>
                  <a:pt x="9805" y="8870"/>
                </a:lnTo>
                <a:lnTo>
                  <a:pt x="10040" y="8969"/>
                </a:lnTo>
                <a:lnTo>
                  <a:pt x="10275" y="9068"/>
                </a:lnTo>
                <a:lnTo>
                  <a:pt x="10509" y="9154"/>
                </a:lnTo>
                <a:lnTo>
                  <a:pt x="10756" y="9241"/>
                </a:lnTo>
                <a:lnTo>
                  <a:pt x="11003" y="9315"/>
                </a:lnTo>
                <a:lnTo>
                  <a:pt x="11250" y="9389"/>
                </a:lnTo>
                <a:lnTo>
                  <a:pt x="11510" y="9464"/>
                </a:lnTo>
                <a:lnTo>
                  <a:pt x="11769" y="9525"/>
                </a:lnTo>
                <a:lnTo>
                  <a:pt x="12028" y="9587"/>
                </a:lnTo>
                <a:lnTo>
                  <a:pt x="12300" y="9649"/>
                </a:lnTo>
                <a:lnTo>
                  <a:pt x="12572" y="9699"/>
                </a:lnTo>
                <a:lnTo>
                  <a:pt x="12843" y="9748"/>
                </a:lnTo>
                <a:lnTo>
                  <a:pt x="13127" y="9785"/>
                </a:lnTo>
                <a:lnTo>
                  <a:pt x="13127" y="8239"/>
                </a:lnTo>
                <a:lnTo>
                  <a:pt x="12806" y="8165"/>
                </a:lnTo>
                <a:lnTo>
                  <a:pt x="12498" y="8091"/>
                </a:lnTo>
                <a:lnTo>
                  <a:pt x="12189" y="8004"/>
                </a:lnTo>
                <a:lnTo>
                  <a:pt x="11892" y="7905"/>
                </a:lnTo>
                <a:lnTo>
                  <a:pt x="11596" y="7806"/>
                </a:lnTo>
                <a:lnTo>
                  <a:pt x="11312" y="7695"/>
                </a:lnTo>
                <a:lnTo>
                  <a:pt x="11040" y="7571"/>
                </a:lnTo>
                <a:lnTo>
                  <a:pt x="10769" y="7447"/>
                </a:lnTo>
                <a:lnTo>
                  <a:pt x="11003" y="7237"/>
                </a:lnTo>
                <a:lnTo>
                  <a:pt x="11238" y="7027"/>
                </a:lnTo>
                <a:lnTo>
                  <a:pt x="11448" y="6804"/>
                </a:lnTo>
                <a:lnTo>
                  <a:pt x="11645" y="6581"/>
                </a:lnTo>
                <a:lnTo>
                  <a:pt x="11843" y="6359"/>
                </a:lnTo>
                <a:lnTo>
                  <a:pt x="12028" y="6124"/>
                </a:lnTo>
                <a:lnTo>
                  <a:pt x="12189" y="5889"/>
                </a:lnTo>
                <a:lnTo>
                  <a:pt x="12349" y="5641"/>
                </a:lnTo>
                <a:lnTo>
                  <a:pt x="12485" y="5394"/>
                </a:lnTo>
                <a:lnTo>
                  <a:pt x="12621" y="5146"/>
                </a:lnTo>
                <a:lnTo>
                  <a:pt x="12732" y="4899"/>
                </a:lnTo>
                <a:lnTo>
                  <a:pt x="12843" y="4652"/>
                </a:lnTo>
                <a:lnTo>
                  <a:pt x="12930" y="4392"/>
                </a:lnTo>
                <a:lnTo>
                  <a:pt x="13004" y="4144"/>
                </a:lnTo>
                <a:lnTo>
                  <a:pt x="13078" y="3885"/>
                </a:lnTo>
                <a:lnTo>
                  <a:pt x="13127" y="3625"/>
                </a:lnTo>
                <a:lnTo>
                  <a:pt x="10213" y="3625"/>
                </a:lnTo>
                <a:close/>
                <a:moveTo>
                  <a:pt x="3569" y="1114"/>
                </a:moveTo>
                <a:lnTo>
                  <a:pt x="3569" y="0"/>
                </a:lnTo>
                <a:lnTo>
                  <a:pt x="1161" y="0"/>
                </a:lnTo>
                <a:lnTo>
                  <a:pt x="1161" y="1114"/>
                </a:lnTo>
                <a:lnTo>
                  <a:pt x="0" y="1114"/>
                </a:lnTo>
                <a:lnTo>
                  <a:pt x="0" y="2351"/>
                </a:lnTo>
                <a:lnTo>
                  <a:pt x="1161" y="2351"/>
                </a:lnTo>
                <a:lnTo>
                  <a:pt x="1161" y="4713"/>
                </a:lnTo>
                <a:lnTo>
                  <a:pt x="0" y="4973"/>
                </a:lnTo>
                <a:lnTo>
                  <a:pt x="0" y="6371"/>
                </a:lnTo>
                <a:lnTo>
                  <a:pt x="1161" y="6099"/>
                </a:lnTo>
                <a:lnTo>
                  <a:pt x="1161" y="8672"/>
                </a:lnTo>
                <a:lnTo>
                  <a:pt x="321" y="8672"/>
                </a:lnTo>
                <a:lnTo>
                  <a:pt x="840" y="9822"/>
                </a:lnTo>
                <a:lnTo>
                  <a:pt x="3569" y="9822"/>
                </a:lnTo>
                <a:lnTo>
                  <a:pt x="3569" y="5555"/>
                </a:lnTo>
                <a:lnTo>
                  <a:pt x="4631" y="5307"/>
                </a:lnTo>
                <a:lnTo>
                  <a:pt x="4631" y="3922"/>
                </a:lnTo>
                <a:lnTo>
                  <a:pt x="3569" y="4169"/>
                </a:lnTo>
                <a:lnTo>
                  <a:pt x="3569" y="2351"/>
                </a:lnTo>
                <a:lnTo>
                  <a:pt x="4631" y="2351"/>
                </a:lnTo>
                <a:lnTo>
                  <a:pt x="4631" y="1114"/>
                </a:lnTo>
                <a:lnTo>
                  <a:pt x="3569" y="1114"/>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51" name="Freeform 32"/>
          <p:cNvSpPr>
            <a:spLocks noEditPoints="1"/>
          </p:cNvSpPr>
          <p:nvPr/>
        </p:nvSpPr>
        <p:spPr bwMode="auto">
          <a:xfrm>
            <a:off x="234745654" y="119141875"/>
            <a:ext cx="20859749" cy="15670213"/>
          </a:xfrm>
          <a:custGeom>
            <a:avLst/>
            <a:gdLst>
              <a:gd name="T0" fmla="*/ 5545 w 13140"/>
              <a:gd name="T1" fmla="*/ 0 h 9871"/>
              <a:gd name="T2" fmla="*/ 5545 w 13140"/>
              <a:gd name="T3" fmla="*/ 1224 h 9871"/>
              <a:gd name="T4" fmla="*/ 7052 w 13140"/>
              <a:gd name="T5" fmla="*/ 1224 h 9871"/>
              <a:gd name="T6" fmla="*/ 5878 w 13140"/>
              <a:gd name="T7" fmla="*/ 3896 h 9871"/>
              <a:gd name="T8" fmla="*/ 5878 w 13140"/>
              <a:gd name="T9" fmla="*/ 5121 h 9871"/>
              <a:gd name="T10" fmla="*/ 10312 w 13140"/>
              <a:gd name="T11" fmla="*/ 5121 h 9871"/>
              <a:gd name="T12" fmla="*/ 10312 w 13140"/>
              <a:gd name="T13" fmla="*/ 8708 h 9871"/>
              <a:gd name="T14" fmla="*/ 6162 w 13140"/>
              <a:gd name="T15" fmla="*/ 8708 h 9871"/>
              <a:gd name="T16" fmla="*/ 6669 w 13140"/>
              <a:gd name="T17" fmla="*/ 9871 h 9871"/>
              <a:gd name="T18" fmla="*/ 12955 w 13140"/>
              <a:gd name="T19" fmla="*/ 9871 h 9871"/>
              <a:gd name="T20" fmla="*/ 12955 w 13140"/>
              <a:gd name="T21" fmla="*/ 3896 h 9871"/>
              <a:gd name="T22" fmla="*/ 8879 w 13140"/>
              <a:gd name="T23" fmla="*/ 3896 h 9871"/>
              <a:gd name="T24" fmla="*/ 10003 w 13140"/>
              <a:gd name="T25" fmla="*/ 1224 h 9871"/>
              <a:gd name="T26" fmla="*/ 13140 w 13140"/>
              <a:gd name="T27" fmla="*/ 1224 h 9871"/>
              <a:gd name="T28" fmla="*/ 13140 w 13140"/>
              <a:gd name="T29" fmla="*/ 0 h 9871"/>
              <a:gd name="T30" fmla="*/ 5545 w 13140"/>
              <a:gd name="T31" fmla="*/ 0 h 9871"/>
              <a:gd name="T32" fmla="*/ 3890 w 13140"/>
              <a:gd name="T33" fmla="*/ 8535 h 9871"/>
              <a:gd name="T34" fmla="*/ 3890 w 13140"/>
              <a:gd name="T35" fmla="*/ 1459 h 9871"/>
              <a:gd name="T36" fmla="*/ 5137 w 13140"/>
              <a:gd name="T37" fmla="*/ 1459 h 9871"/>
              <a:gd name="T38" fmla="*/ 5137 w 13140"/>
              <a:gd name="T39" fmla="*/ 247 h 9871"/>
              <a:gd name="T40" fmla="*/ 0 w 13140"/>
              <a:gd name="T41" fmla="*/ 247 h 9871"/>
              <a:gd name="T42" fmla="*/ 0 w 13140"/>
              <a:gd name="T43" fmla="*/ 1459 h 9871"/>
              <a:gd name="T44" fmla="*/ 1247 w 13140"/>
              <a:gd name="T45" fmla="*/ 1459 h 9871"/>
              <a:gd name="T46" fmla="*/ 1247 w 13140"/>
              <a:gd name="T47" fmla="*/ 8535 h 9871"/>
              <a:gd name="T48" fmla="*/ 0 w 13140"/>
              <a:gd name="T49" fmla="*/ 8535 h 9871"/>
              <a:gd name="T50" fmla="*/ 0 w 13140"/>
              <a:gd name="T51" fmla="*/ 9760 h 9871"/>
              <a:gd name="T52" fmla="*/ 5137 w 13140"/>
              <a:gd name="T53" fmla="*/ 9760 h 9871"/>
              <a:gd name="T54" fmla="*/ 5137 w 13140"/>
              <a:gd name="T55" fmla="*/ 8535 h 9871"/>
              <a:gd name="T56" fmla="*/ 3890 w 13140"/>
              <a:gd name="T57" fmla="*/ 8535 h 9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40" h="9871">
                <a:moveTo>
                  <a:pt x="5545" y="0"/>
                </a:moveTo>
                <a:lnTo>
                  <a:pt x="5545" y="1224"/>
                </a:lnTo>
                <a:lnTo>
                  <a:pt x="7052" y="1224"/>
                </a:lnTo>
                <a:lnTo>
                  <a:pt x="5878" y="3896"/>
                </a:lnTo>
                <a:lnTo>
                  <a:pt x="5878" y="5121"/>
                </a:lnTo>
                <a:lnTo>
                  <a:pt x="10312" y="5121"/>
                </a:lnTo>
                <a:lnTo>
                  <a:pt x="10312" y="8708"/>
                </a:lnTo>
                <a:lnTo>
                  <a:pt x="6162" y="8708"/>
                </a:lnTo>
                <a:lnTo>
                  <a:pt x="6669" y="9871"/>
                </a:lnTo>
                <a:lnTo>
                  <a:pt x="12955" y="9871"/>
                </a:lnTo>
                <a:lnTo>
                  <a:pt x="12955" y="3896"/>
                </a:lnTo>
                <a:lnTo>
                  <a:pt x="8879" y="3896"/>
                </a:lnTo>
                <a:lnTo>
                  <a:pt x="10003" y="1224"/>
                </a:lnTo>
                <a:lnTo>
                  <a:pt x="13140" y="1224"/>
                </a:lnTo>
                <a:lnTo>
                  <a:pt x="13140" y="0"/>
                </a:lnTo>
                <a:lnTo>
                  <a:pt x="5545" y="0"/>
                </a:lnTo>
                <a:close/>
                <a:moveTo>
                  <a:pt x="3890" y="8535"/>
                </a:moveTo>
                <a:lnTo>
                  <a:pt x="3890" y="1459"/>
                </a:lnTo>
                <a:lnTo>
                  <a:pt x="5137" y="1459"/>
                </a:lnTo>
                <a:lnTo>
                  <a:pt x="5137" y="247"/>
                </a:lnTo>
                <a:lnTo>
                  <a:pt x="0" y="247"/>
                </a:lnTo>
                <a:lnTo>
                  <a:pt x="0" y="1459"/>
                </a:lnTo>
                <a:lnTo>
                  <a:pt x="1247" y="1459"/>
                </a:lnTo>
                <a:lnTo>
                  <a:pt x="1247" y="8535"/>
                </a:lnTo>
                <a:lnTo>
                  <a:pt x="0" y="8535"/>
                </a:lnTo>
                <a:lnTo>
                  <a:pt x="0" y="9760"/>
                </a:lnTo>
                <a:lnTo>
                  <a:pt x="5137" y="9760"/>
                </a:lnTo>
                <a:lnTo>
                  <a:pt x="5137" y="8535"/>
                </a:lnTo>
                <a:lnTo>
                  <a:pt x="3890" y="8535"/>
                </a:lnTo>
                <a:close/>
              </a:path>
            </a:pathLst>
          </a:custGeom>
          <a:solidFill>
            <a:srgbClr val="2B5063"/>
          </a:solidFill>
          <a:ln w="0">
            <a:solidFill>
              <a:srgbClr val="2B5063"/>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pic>
        <p:nvPicPr>
          <p:cNvPr id="17" name="Picture 3" descr="E:\我的文档\10273606_215557156123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8088" y="0"/>
            <a:ext cx="4398676" cy="68580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1609895" y="3636028"/>
            <a:ext cx="5040560" cy="769441"/>
          </a:xfrm>
          <a:prstGeom prst="rect">
            <a:avLst/>
          </a:prstGeom>
          <a:noFill/>
        </p:spPr>
        <p:txBody>
          <a:bodyPr wrap="square" rtlCol="0">
            <a:spAutoFit/>
          </a:bodyPr>
          <a:lstStyle/>
          <a:p>
            <a:pPr algn="dist"/>
            <a:r>
              <a:rPr lang="zh-CN" altLang="en-US" sz="4400" dirty="0" smtClean="0">
                <a:solidFill>
                  <a:schemeClr val="accent2"/>
                </a:solidFill>
                <a:effectLst>
                  <a:outerShdw blurRad="38100" dist="38100" dir="2700000" algn="tl">
                    <a:srgbClr val="000000">
                      <a:alpha val="43137"/>
                    </a:srgbClr>
                  </a:outerShdw>
                </a:effectLst>
                <a:latin typeface="+mn-ea"/>
                <a:ea typeface="+mn-ea"/>
              </a:rPr>
              <a:t>期待与您的合作</a:t>
            </a:r>
            <a:endParaRPr lang="zh-CN" altLang="en-US" sz="4400" dirty="0">
              <a:solidFill>
                <a:schemeClr val="accent2"/>
              </a:solidFill>
              <a:effectLst>
                <a:outerShdw blurRad="38100" dist="38100" dir="2700000" algn="tl">
                  <a:srgbClr val="000000">
                    <a:alpha val="43137"/>
                  </a:srgbClr>
                </a:outerShdw>
              </a:effectLst>
              <a:latin typeface="+mn-ea"/>
              <a:ea typeface="+mn-ea"/>
            </a:endParaRPr>
          </a:p>
        </p:txBody>
      </p:sp>
      <p:sp>
        <p:nvSpPr>
          <p:cNvPr id="19" name="矩形 18"/>
          <p:cNvSpPr/>
          <p:nvPr/>
        </p:nvSpPr>
        <p:spPr>
          <a:xfrm>
            <a:off x="1619589" y="2282859"/>
            <a:ext cx="5030866" cy="1323439"/>
          </a:xfrm>
          <a:prstGeom prst="rect">
            <a:avLst/>
          </a:prstGeom>
          <a:noFill/>
        </p:spPr>
        <p:txBody>
          <a:bodyPr wrap="square" rtlCol="0">
            <a:spAutoFit/>
          </a:bodyPr>
          <a:lstStyle/>
          <a:p>
            <a:pPr algn="dist"/>
            <a:r>
              <a:rPr lang="zh-CN" altLang="en-US" sz="8000" b="1" dirty="0">
                <a:solidFill>
                  <a:schemeClr val="accent2"/>
                </a:solidFill>
                <a:effectLst>
                  <a:outerShdw blurRad="38100" dist="38100" dir="2700000" algn="tl">
                    <a:srgbClr val="000000">
                      <a:alpha val="43137"/>
                    </a:srgbClr>
                  </a:outerShdw>
                </a:effectLst>
                <a:latin typeface="+mj-ea"/>
                <a:ea typeface="+mj-ea"/>
              </a:rPr>
              <a:t>谢谢观赏</a:t>
            </a:r>
            <a:endParaRPr lang="en-US" altLang="zh-CN" sz="8000" b="1" dirty="0">
              <a:solidFill>
                <a:schemeClr val="accent2"/>
              </a:solidFill>
              <a:effectLst>
                <a:outerShdw blurRad="38100" dist="38100" dir="2700000" algn="tl">
                  <a:srgbClr val="000000">
                    <a:alpha val="43137"/>
                  </a:srgbClr>
                </a:outerShdw>
              </a:effectLst>
              <a:latin typeface="+mj-ea"/>
              <a:ea typeface="+mj-ea"/>
            </a:endParaRPr>
          </a:p>
        </p:txBody>
      </p:sp>
      <p:sp>
        <p:nvSpPr>
          <p:cNvPr id="16" name="Freeform 10"/>
          <p:cNvSpPr>
            <a:spLocks noEditPoints="1"/>
          </p:cNvSpPr>
          <p:nvPr/>
        </p:nvSpPr>
        <p:spPr bwMode="auto">
          <a:xfrm>
            <a:off x="513965" y="6254662"/>
            <a:ext cx="396000" cy="3960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2" name="Rectangle 4"/>
          <p:cNvSpPr txBox="1">
            <a:spLocks noChangeArrowheads="1"/>
          </p:cNvSpPr>
          <p:nvPr/>
        </p:nvSpPr>
        <p:spPr bwMode="auto">
          <a:xfrm>
            <a:off x="956141" y="6281612"/>
            <a:ext cx="3852749"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200" b="0" dirty="0" smtClean="0">
                <a:solidFill>
                  <a:schemeClr val="accent2"/>
                </a:solidFill>
              </a:rPr>
              <a:t>大侠素材铺科技公司</a:t>
            </a:r>
            <a:endParaRPr lang="zh-CN" sz="2200" b="0" dirty="0">
              <a:solidFill>
                <a:schemeClr val="accent2"/>
              </a:solidFill>
            </a:endParaRPr>
          </a:p>
        </p:txBody>
      </p:sp>
      <p:sp>
        <p:nvSpPr>
          <p:cNvPr id="23" name="Freeform 13"/>
          <p:cNvSpPr>
            <a:spLocks noChangeAspect="1" noEditPoints="1"/>
          </p:cNvSpPr>
          <p:nvPr/>
        </p:nvSpPr>
        <p:spPr bwMode="auto">
          <a:xfrm>
            <a:off x="4043199" y="6254662"/>
            <a:ext cx="392930" cy="396000"/>
          </a:xfrm>
          <a:custGeom>
            <a:avLst/>
            <a:gdLst>
              <a:gd name="T0" fmla="*/ 610 w 610"/>
              <a:gd name="T1" fmla="*/ 305 h 610"/>
              <a:gd name="T2" fmla="*/ 0 w 610"/>
              <a:gd name="T3" fmla="*/ 305 h 610"/>
              <a:gd name="T4" fmla="*/ 319 w 610"/>
              <a:gd name="T5" fmla="*/ 92 h 610"/>
              <a:gd name="T6" fmla="*/ 444 w 610"/>
              <a:gd name="T7" fmla="*/ 356 h 610"/>
              <a:gd name="T8" fmla="*/ 319 w 610"/>
              <a:gd name="T9" fmla="*/ 92 h 610"/>
              <a:gd name="T10" fmla="*/ 386 w 610"/>
              <a:gd name="T11" fmla="*/ 341 h 610"/>
              <a:gd name="T12" fmla="*/ 291 w 610"/>
              <a:gd name="T13" fmla="*/ 193 h 610"/>
              <a:gd name="T14" fmla="*/ 179 w 610"/>
              <a:gd name="T15" fmla="*/ 225 h 610"/>
              <a:gd name="T16" fmla="*/ 168 w 610"/>
              <a:gd name="T17" fmla="*/ 115 h 610"/>
              <a:gd name="T18" fmla="*/ 179 w 610"/>
              <a:gd name="T19" fmla="*/ 225 h 610"/>
              <a:gd name="T20" fmla="*/ 256 w 610"/>
              <a:gd name="T21" fmla="*/ 409 h 610"/>
              <a:gd name="T22" fmla="*/ 337 w 610"/>
              <a:gd name="T23" fmla="*/ 484 h 610"/>
              <a:gd name="T24" fmla="*/ 169 w 610"/>
              <a:gd name="T25" fmla="*/ 227 h 610"/>
              <a:gd name="T26" fmla="*/ 87 w 610"/>
              <a:gd name="T27" fmla="*/ 178 h 610"/>
              <a:gd name="T28" fmla="*/ 295 w 610"/>
              <a:gd name="T29" fmla="*/ 510 h 610"/>
              <a:gd name="T30" fmla="*/ 174 w 610"/>
              <a:gd name="T31" fmla="*/ 349 h 610"/>
              <a:gd name="T32" fmla="*/ 403 w 610"/>
              <a:gd name="T33" fmla="*/ 456 h 610"/>
              <a:gd name="T34" fmla="*/ 391 w 610"/>
              <a:gd name="T35" fmla="*/ 472 h 610"/>
              <a:gd name="T36" fmla="*/ 378 w 610"/>
              <a:gd name="T37" fmla="*/ 456 h 610"/>
              <a:gd name="T38" fmla="*/ 342 w 610"/>
              <a:gd name="T39" fmla="*/ 446 h 610"/>
              <a:gd name="T40" fmla="*/ 403 w 610"/>
              <a:gd name="T41" fmla="*/ 399 h 610"/>
              <a:gd name="T42" fmla="*/ 405 w 610"/>
              <a:gd name="T43" fmla="*/ 445 h 610"/>
              <a:gd name="T44" fmla="*/ 385 w 610"/>
              <a:gd name="T45" fmla="*/ 415 h 610"/>
              <a:gd name="T46" fmla="*/ 381 w 610"/>
              <a:gd name="T47" fmla="*/ 420 h 610"/>
              <a:gd name="T48" fmla="*/ 380 w 610"/>
              <a:gd name="T49" fmla="*/ 445 h 610"/>
              <a:gd name="T50" fmla="*/ 385 w 610"/>
              <a:gd name="T51" fmla="*/ 415 h 610"/>
              <a:gd name="T52" fmla="*/ 440 w 610"/>
              <a:gd name="T53" fmla="*/ 472 h 610"/>
              <a:gd name="T54" fmla="*/ 453 w 610"/>
              <a:gd name="T55" fmla="*/ 398 h 610"/>
              <a:gd name="T56" fmla="*/ 458 w 610"/>
              <a:gd name="T57" fmla="*/ 436 h 610"/>
              <a:gd name="T58" fmla="*/ 435 w 610"/>
              <a:gd name="T59" fmla="*/ 436 h 610"/>
              <a:gd name="T60" fmla="*/ 458 w 610"/>
              <a:gd name="T61" fmla="*/ 436 h 610"/>
              <a:gd name="T62" fmla="*/ 512 w 610"/>
              <a:gd name="T63" fmla="*/ 472 h 610"/>
              <a:gd name="T64" fmla="*/ 524 w 610"/>
              <a:gd name="T65" fmla="*/ 398 h 610"/>
              <a:gd name="T66" fmla="*/ 530 w 610"/>
              <a:gd name="T67" fmla="*/ 436 h 610"/>
              <a:gd name="T68" fmla="*/ 506 w 610"/>
              <a:gd name="T69" fmla="*/ 436 h 610"/>
              <a:gd name="T70" fmla="*/ 530 w 610"/>
              <a:gd name="T71" fmla="*/ 436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0" h="610">
                <a:moveTo>
                  <a:pt x="305" y="0"/>
                </a:moveTo>
                <a:cubicBezTo>
                  <a:pt x="474" y="0"/>
                  <a:pt x="610" y="137"/>
                  <a:pt x="610" y="305"/>
                </a:cubicBezTo>
                <a:cubicBezTo>
                  <a:pt x="610" y="474"/>
                  <a:pt x="474" y="610"/>
                  <a:pt x="305" y="610"/>
                </a:cubicBezTo>
                <a:cubicBezTo>
                  <a:pt x="137" y="610"/>
                  <a:pt x="0" y="474"/>
                  <a:pt x="0" y="305"/>
                </a:cubicBezTo>
                <a:cubicBezTo>
                  <a:pt x="0" y="137"/>
                  <a:pt x="137" y="0"/>
                  <a:pt x="305" y="0"/>
                </a:cubicBezTo>
                <a:close/>
                <a:moveTo>
                  <a:pt x="319" y="92"/>
                </a:moveTo>
                <a:cubicBezTo>
                  <a:pt x="317" y="97"/>
                  <a:pt x="315" y="102"/>
                  <a:pt x="313" y="108"/>
                </a:cubicBezTo>
                <a:cubicBezTo>
                  <a:pt x="399" y="138"/>
                  <a:pt x="485" y="210"/>
                  <a:pt x="444" y="356"/>
                </a:cubicBezTo>
                <a:lnTo>
                  <a:pt x="460" y="360"/>
                </a:lnTo>
                <a:cubicBezTo>
                  <a:pt x="488" y="266"/>
                  <a:pt x="475" y="149"/>
                  <a:pt x="319" y="92"/>
                </a:cubicBezTo>
                <a:close/>
                <a:moveTo>
                  <a:pt x="293" y="177"/>
                </a:moveTo>
                <a:cubicBezTo>
                  <a:pt x="372" y="196"/>
                  <a:pt x="404" y="268"/>
                  <a:pt x="386" y="341"/>
                </a:cubicBezTo>
                <a:lnTo>
                  <a:pt x="368" y="336"/>
                </a:lnTo>
                <a:cubicBezTo>
                  <a:pt x="388" y="256"/>
                  <a:pt x="351" y="216"/>
                  <a:pt x="291" y="193"/>
                </a:cubicBezTo>
                <a:cubicBezTo>
                  <a:pt x="292" y="187"/>
                  <a:pt x="292" y="183"/>
                  <a:pt x="293" y="177"/>
                </a:cubicBezTo>
                <a:close/>
                <a:moveTo>
                  <a:pt x="179" y="225"/>
                </a:moveTo>
                <a:lnTo>
                  <a:pt x="213" y="207"/>
                </a:lnTo>
                <a:lnTo>
                  <a:pt x="168" y="115"/>
                </a:lnTo>
                <a:lnTo>
                  <a:pt x="133" y="133"/>
                </a:lnTo>
                <a:lnTo>
                  <a:pt x="179" y="225"/>
                </a:lnTo>
                <a:close/>
                <a:moveTo>
                  <a:pt x="292" y="390"/>
                </a:moveTo>
                <a:lnTo>
                  <a:pt x="256" y="409"/>
                </a:lnTo>
                <a:lnTo>
                  <a:pt x="304" y="502"/>
                </a:lnTo>
                <a:lnTo>
                  <a:pt x="337" y="484"/>
                </a:lnTo>
                <a:lnTo>
                  <a:pt x="292" y="390"/>
                </a:lnTo>
                <a:close/>
                <a:moveTo>
                  <a:pt x="169" y="227"/>
                </a:moveTo>
                <a:cubicBezTo>
                  <a:pt x="155" y="198"/>
                  <a:pt x="140" y="169"/>
                  <a:pt x="126" y="140"/>
                </a:cubicBezTo>
                <a:cubicBezTo>
                  <a:pt x="108" y="152"/>
                  <a:pt x="97" y="158"/>
                  <a:pt x="87" y="178"/>
                </a:cubicBezTo>
                <a:cubicBezTo>
                  <a:pt x="44" y="273"/>
                  <a:pt x="115" y="463"/>
                  <a:pt x="223" y="507"/>
                </a:cubicBezTo>
                <a:cubicBezTo>
                  <a:pt x="250" y="518"/>
                  <a:pt x="268" y="516"/>
                  <a:pt x="295" y="510"/>
                </a:cubicBezTo>
                <a:cubicBezTo>
                  <a:pt x="279" y="477"/>
                  <a:pt x="264" y="444"/>
                  <a:pt x="248" y="411"/>
                </a:cubicBezTo>
                <a:cubicBezTo>
                  <a:pt x="207" y="416"/>
                  <a:pt x="194" y="382"/>
                  <a:pt x="174" y="349"/>
                </a:cubicBezTo>
                <a:cubicBezTo>
                  <a:pt x="146" y="301"/>
                  <a:pt x="141" y="250"/>
                  <a:pt x="169" y="227"/>
                </a:cubicBezTo>
                <a:close/>
                <a:moveTo>
                  <a:pt x="403" y="456"/>
                </a:moveTo>
                <a:lnTo>
                  <a:pt x="393" y="456"/>
                </a:lnTo>
                <a:lnTo>
                  <a:pt x="391" y="472"/>
                </a:lnTo>
                <a:lnTo>
                  <a:pt x="376" y="472"/>
                </a:lnTo>
                <a:lnTo>
                  <a:pt x="378" y="456"/>
                </a:lnTo>
                <a:lnTo>
                  <a:pt x="340" y="456"/>
                </a:lnTo>
                <a:lnTo>
                  <a:pt x="342" y="446"/>
                </a:lnTo>
                <a:lnTo>
                  <a:pt x="386" y="399"/>
                </a:lnTo>
                <a:lnTo>
                  <a:pt x="403" y="399"/>
                </a:lnTo>
                <a:lnTo>
                  <a:pt x="395" y="445"/>
                </a:lnTo>
                <a:lnTo>
                  <a:pt x="405" y="445"/>
                </a:lnTo>
                <a:lnTo>
                  <a:pt x="403" y="456"/>
                </a:lnTo>
                <a:close/>
                <a:moveTo>
                  <a:pt x="385" y="415"/>
                </a:moveTo>
                <a:lnTo>
                  <a:pt x="385" y="415"/>
                </a:lnTo>
                <a:cubicBezTo>
                  <a:pt x="384" y="416"/>
                  <a:pt x="383" y="418"/>
                  <a:pt x="381" y="420"/>
                </a:cubicBezTo>
                <a:lnTo>
                  <a:pt x="358" y="445"/>
                </a:lnTo>
                <a:lnTo>
                  <a:pt x="380" y="445"/>
                </a:lnTo>
                <a:lnTo>
                  <a:pt x="384" y="422"/>
                </a:lnTo>
                <a:cubicBezTo>
                  <a:pt x="384" y="420"/>
                  <a:pt x="385" y="417"/>
                  <a:pt x="385" y="415"/>
                </a:cubicBezTo>
                <a:close/>
                <a:moveTo>
                  <a:pt x="477" y="436"/>
                </a:moveTo>
                <a:cubicBezTo>
                  <a:pt x="473" y="460"/>
                  <a:pt x="461" y="473"/>
                  <a:pt x="440" y="472"/>
                </a:cubicBezTo>
                <a:cubicBezTo>
                  <a:pt x="421" y="472"/>
                  <a:pt x="413" y="460"/>
                  <a:pt x="416" y="436"/>
                </a:cubicBezTo>
                <a:cubicBezTo>
                  <a:pt x="421" y="411"/>
                  <a:pt x="433" y="399"/>
                  <a:pt x="453" y="398"/>
                </a:cubicBezTo>
                <a:cubicBezTo>
                  <a:pt x="472" y="398"/>
                  <a:pt x="480" y="411"/>
                  <a:pt x="477" y="436"/>
                </a:cubicBezTo>
                <a:close/>
                <a:moveTo>
                  <a:pt x="458" y="436"/>
                </a:moveTo>
                <a:cubicBezTo>
                  <a:pt x="461" y="418"/>
                  <a:pt x="459" y="410"/>
                  <a:pt x="451" y="410"/>
                </a:cubicBezTo>
                <a:cubicBezTo>
                  <a:pt x="443" y="410"/>
                  <a:pt x="438" y="418"/>
                  <a:pt x="435" y="436"/>
                </a:cubicBezTo>
                <a:cubicBezTo>
                  <a:pt x="432" y="452"/>
                  <a:pt x="435" y="461"/>
                  <a:pt x="443" y="461"/>
                </a:cubicBezTo>
                <a:cubicBezTo>
                  <a:pt x="450" y="461"/>
                  <a:pt x="456" y="452"/>
                  <a:pt x="458" y="436"/>
                </a:cubicBezTo>
                <a:close/>
                <a:moveTo>
                  <a:pt x="548" y="436"/>
                </a:moveTo>
                <a:cubicBezTo>
                  <a:pt x="545" y="460"/>
                  <a:pt x="533" y="473"/>
                  <a:pt x="512" y="472"/>
                </a:cubicBezTo>
                <a:cubicBezTo>
                  <a:pt x="492" y="472"/>
                  <a:pt x="484" y="460"/>
                  <a:pt x="488" y="436"/>
                </a:cubicBezTo>
                <a:cubicBezTo>
                  <a:pt x="493" y="411"/>
                  <a:pt x="505" y="399"/>
                  <a:pt x="524" y="398"/>
                </a:cubicBezTo>
                <a:cubicBezTo>
                  <a:pt x="544" y="398"/>
                  <a:pt x="552" y="411"/>
                  <a:pt x="548" y="436"/>
                </a:cubicBezTo>
                <a:close/>
                <a:moveTo>
                  <a:pt x="530" y="436"/>
                </a:moveTo>
                <a:cubicBezTo>
                  <a:pt x="533" y="418"/>
                  <a:pt x="530" y="410"/>
                  <a:pt x="523" y="410"/>
                </a:cubicBezTo>
                <a:cubicBezTo>
                  <a:pt x="515" y="410"/>
                  <a:pt x="509" y="418"/>
                  <a:pt x="506" y="436"/>
                </a:cubicBezTo>
                <a:cubicBezTo>
                  <a:pt x="504" y="452"/>
                  <a:pt x="506" y="461"/>
                  <a:pt x="514" y="461"/>
                </a:cubicBezTo>
                <a:cubicBezTo>
                  <a:pt x="522" y="461"/>
                  <a:pt x="527" y="452"/>
                  <a:pt x="530" y="43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Rectangle 4"/>
          <p:cNvSpPr txBox="1">
            <a:spLocks noChangeArrowheads="1"/>
          </p:cNvSpPr>
          <p:nvPr/>
        </p:nvSpPr>
        <p:spPr bwMode="auto">
          <a:xfrm>
            <a:off x="4510897" y="6281612"/>
            <a:ext cx="4035756" cy="369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200" b="0" dirty="0" smtClean="0">
                <a:solidFill>
                  <a:schemeClr val="accent2"/>
                </a:solidFill>
              </a:rPr>
              <a:t>全国服务热线：</a:t>
            </a:r>
            <a:r>
              <a:rPr lang="en-US" altLang="zh-CN" sz="2200" b="0" dirty="0" smtClean="0">
                <a:solidFill>
                  <a:schemeClr val="accent2"/>
                </a:solidFill>
              </a:rPr>
              <a:t>4009999999</a:t>
            </a:r>
            <a:endParaRPr lang="zh-CN" sz="2200" b="0" dirty="0">
              <a:solidFill>
                <a:schemeClr val="accent2"/>
              </a:solidFill>
            </a:endParaRPr>
          </a:p>
        </p:txBody>
      </p:sp>
      <p:sp>
        <p:nvSpPr>
          <p:cNvPr id="20" name="Freeform 6"/>
          <p:cNvSpPr>
            <a:spLocks noEditPoints="1"/>
          </p:cNvSpPr>
          <p:nvPr/>
        </p:nvSpPr>
        <p:spPr bwMode="auto">
          <a:xfrm>
            <a:off x="603250" y="549275"/>
            <a:ext cx="1619250" cy="738188"/>
          </a:xfrm>
          <a:custGeom>
            <a:avLst/>
            <a:gdLst>
              <a:gd name="T0" fmla="*/ 119 w 2140"/>
              <a:gd name="T1" fmla="*/ 809 h 970"/>
              <a:gd name="T2" fmla="*/ 273 w 2140"/>
              <a:gd name="T3" fmla="*/ 928 h 970"/>
              <a:gd name="T4" fmla="*/ 119 w 2140"/>
              <a:gd name="T5" fmla="*/ 809 h 970"/>
              <a:gd name="T6" fmla="*/ 142 w 2140"/>
              <a:gd name="T7" fmla="*/ 719 h 970"/>
              <a:gd name="T8" fmla="*/ 286 w 2140"/>
              <a:gd name="T9" fmla="*/ 773 h 970"/>
              <a:gd name="T10" fmla="*/ 193 w 2140"/>
              <a:gd name="T11" fmla="*/ 866 h 970"/>
              <a:gd name="T12" fmla="*/ 72 w 2140"/>
              <a:gd name="T13" fmla="*/ 820 h 970"/>
              <a:gd name="T14" fmla="*/ 58 w 2140"/>
              <a:gd name="T15" fmla="*/ 683 h 970"/>
              <a:gd name="T16" fmla="*/ 347 w 2140"/>
              <a:gd name="T17" fmla="*/ 928 h 970"/>
              <a:gd name="T18" fmla="*/ 301 w 2140"/>
              <a:gd name="T19" fmla="*/ 710 h 970"/>
              <a:gd name="T20" fmla="*/ 546 w 2140"/>
              <a:gd name="T21" fmla="*/ 729 h 970"/>
              <a:gd name="T22" fmla="*/ 444 w 2140"/>
              <a:gd name="T23" fmla="*/ 925 h 970"/>
              <a:gd name="T24" fmla="*/ 367 w 2140"/>
              <a:gd name="T25" fmla="*/ 928 h 970"/>
              <a:gd name="T26" fmla="*/ 495 w 2140"/>
              <a:gd name="T27" fmla="*/ 775 h 970"/>
              <a:gd name="T28" fmla="*/ 577 w 2140"/>
              <a:gd name="T29" fmla="*/ 895 h 970"/>
              <a:gd name="T30" fmla="*/ 688 w 2140"/>
              <a:gd name="T31" fmla="*/ 799 h 970"/>
              <a:gd name="T32" fmla="*/ 780 w 2140"/>
              <a:gd name="T33" fmla="*/ 898 h 970"/>
              <a:gd name="T34" fmla="*/ 830 w 2140"/>
              <a:gd name="T35" fmla="*/ 855 h 970"/>
              <a:gd name="T36" fmla="*/ 1061 w 2140"/>
              <a:gd name="T37" fmla="*/ 881 h 970"/>
              <a:gd name="T38" fmla="*/ 1056 w 2140"/>
              <a:gd name="T39" fmla="*/ 705 h 970"/>
              <a:gd name="T40" fmla="*/ 997 w 2140"/>
              <a:gd name="T41" fmla="*/ 876 h 970"/>
              <a:gd name="T42" fmla="*/ 1061 w 2140"/>
              <a:gd name="T43" fmla="*/ 881 h 970"/>
              <a:gd name="T44" fmla="*/ 1254 w 2140"/>
              <a:gd name="T45" fmla="*/ 870 h 970"/>
              <a:gd name="T46" fmla="*/ 1185 w 2140"/>
              <a:gd name="T47" fmla="*/ 876 h 970"/>
              <a:gd name="T48" fmla="*/ 1119 w 2140"/>
              <a:gd name="T49" fmla="*/ 797 h 970"/>
              <a:gd name="T50" fmla="*/ 1325 w 2140"/>
              <a:gd name="T51" fmla="*/ 875 h 970"/>
              <a:gd name="T52" fmla="*/ 1505 w 2140"/>
              <a:gd name="T53" fmla="*/ 891 h 970"/>
              <a:gd name="T54" fmla="*/ 1484 w 2140"/>
              <a:gd name="T55" fmla="*/ 719 h 970"/>
              <a:gd name="T56" fmla="*/ 1417 w 2140"/>
              <a:gd name="T57" fmla="*/ 839 h 970"/>
              <a:gd name="T58" fmla="*/ 1732 w 2140"/>
              <a:gd name="T59" fmla="*/ 804 h 970"/>
              <a:gd name="T60" fmla="*/ 1687 w 2140"/>
              <a:gd name="T61" fmla="*/ 908 h 970"/>
              <a:gd name="T62" fmla="*/ 1635 w 2140"/>
              <a:gd name="T63" fmla="*/ 915 h 970"/>
              <a:gd name="T64" fmla="*/ 1594 w 2140"/>
              <a:gd name="T65" fmla="*/ 918 h 970"/>
              <a:gd name="T66" fmla="*/ 1592 w 2140"/>
              <a:gd name="T67" fmla="*/ 833 h 970"/>
              <a:gd name="T68" fmla="*/ 1555 w 2140"/>
              <a:gd name="T69" fmla="*/ 787 h 970"/>
              <a:gd name="T70" fmla="*/ 1654 w 2140"/>
              <a:gd name="T71" fmla="*/ 690 h 970"/>
              <a:gd name="T72" fmla="*/ 1733 w 2140"/>
              <a:gd name="T73" fmla="*/ 903 h 970"/>
              <a:gd name="T74" fmla="*/ 1737 w 2140"/>
              <a:gd name="T75" fmla="*/ 699 h 970"/>
              <a:gd name="T76" fmla="*/ 1696 w 2140"/>
              <a:gd name="T77" fmla="*/ 787 h 970"/>
              <a:gd name="T78" fmla="*/ 1617 w 2140"/>
              <a:gd name="T79" fmla="*/ 706 h 970"/>
              <a:gd name="T80" fmla="*/ 1904 w 2140"/>
              <a:gd name="T81" fmla="*/ 787 h 970"/>
              <a:gd name="T82" fmla="*/ 2059 w 2140"/>
              <a:gd name="T83" fmla="*/ 783 h 970"/>
              <a:gd name="T84" fmla="*/ 1989 w 2140"/>
              <a:gd name="T85" fmla="*/ 816 h 970"/>
              <a:gd name="T86" fmla="*/ 1934 w 2140"/>
              <a:gd name="T87" fmla="*/ 926 h 970"/>
              <a:gd name="T88" fmla="*/ 1906 w 2140"/>
              <a:gd name="T89" fmla="*/ 816 h 970"/>
              <a:gd name="T90" fmla="*/ 1881 w 2140"/>
              <a:gd name="T91" fmla="*/ 823 h 970"/>
              <a:gd name="T92" fmla="*/ 1828 w 2140"/>
              <a:gd name="T93" fmla="*/ 692 h 970"/>
              <a:gd name="T94" fmla="*/ 2019 w 2140"/>
              <a:gd name="T95" fmla="*/ 848 h 970"/>
              <a:gd name="T96" fmla="*/ 1906 w 2140"/>
              <a:gd name="T97" fmla="*/ 916 h 970"/>
              <a:gd name="T98" fmla="*/ 395 w 2140"/>
              <a:gd name="T99" fmla="*/ 573 h 970"/>
              <a:gd name="T100" fmla="*/ 706 w 2140"/>
              <a:gd name="T101" fmla="*/ 583 h 970"/>
              <a:gd name="T102" fmla="*/ 644 w 2140"/>
              <a:gd name="T103" fmla="*/ 487 h 970"/>
              <a:gd name="T104" fmla="*/ 1300 w 2140"/>
              <a:gd name="T105" fmla="*/ 269 h 970"/>
              <a:gd name="T106" fmla="*/ 1124 w 2140"/>
              <a:gd name="T107" fmla="*/ 508 h 970"/>
              <a:gd name="T108" fmla="*/ 1433 w 2140"/>
              <a:gd name="T109" fmla="*/ 181 h 970"/>
              <a:gd name="T110" fmla="*/ 1321 w 2140"/>
              <a:gd name="T111" fmla="*/ 532 h 970"/>
              <a:gd name="T112" fmla="*/ 2140 w 2140"/>
              <a:gd name="T113" fmla="*/ 291 h 970"/>
              <a:gd name="T114" fmla="*/ 1810 w 2140"/>
              <a:gd name="T115" fmla="*/ 291 h 970"/>
              <a:gd name="T116" fmla="*/ 1889 w 2140"/>
              <a:gd name="T117" fmla="*/ 4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40" h="970">
                <a:moveTo>
                  <a:pt x="2" y="614"/>
                </a:moveTo>
                <a:lnTo>
                  <a:pt x="2131" y="614"/>
                </a:lnTo>
                <a:lnTo>
                  <a:pt x="2131" y="970"/>
                </a:lnTo>
                <a:lnTo>
                  <a:pt x="2" y="970"/>
                </a:lnTo>
                <a:lnTo>
                  <a:pt x="2" y="614"/>
                </a:lnTo>
                <a:close/>
                <a:moveTo>
                  <a:pt x="119" y="809"/>
                </a:moveTo>
                <a:lnTo>
                  <a:pt x="119" y="791"/>
                </a:lnTo>
                <a:lnTo>
                  <a:pt x="261" y="791"/>
                </a:lnTo>
                <a:lnTo>
                  <a:pt x="261" y="808"/>
                </a:lnTo>
                <a:cubicBezTo>
                  <a:pt x="250" y="835"/>
                  <a:pt x="233" y="859"/>
                  <a:pt x="210" y="878"/>
                </a:cubicBezTo>
                <a:cubicBezTo>
                  <a:pt x="231" y="892"/>
                  <a:pt x="257" y="902"/>
                  <a:pt x="288" y="908"/>
                </a:cubicBezTo>
                <a:cubicBezTo>
                  <a:pt x="282" y="915"/>
                  <a:pt x="277" y="922"/>
                  <a:pt x="273" y="928"/>
                </a:cubicBezTo>
                <a:cubicBezTo>
                  <a:pt x="241" y="919"/>
                  <a:pt x="215" y="907"/>
                  <a:pt x="193" y="891"/>
                </a:cubicBezTo>
                <a:cubicBezTo>
                  <a:pt x="169" y="907"/>
                  <a:pt x="140" y="920"/>
                  <a:pt x="106" y="930"/>
                </a:cubicBezTo>
                <a:cubicBezTo>
                  <a:pt x="102" y="924"/>
                  <a:pt x="97" y="918"/>
                  <a:pt x="93" y="912"/>
                </a:cubicBezTo>
                <a:cubicBezTo>
                  <a:pt x="126" y="903"/>
                  <a:pt x="154" y="892"/>
                  <a:pt x="177" y="878"/>
                </a:cubicBezTo>
                <a:cubicBezTo>
                  <a:pt x="156" y="859"/>
                  <a:pt x="142" y="836"/>
                  <a:pt x="132" y="809"/>
                </a:cubicBezTo>
                <a:lnTo>
                  <a:pt x="119" y="809"/>
                </a:lnTo>
                <a:close/>
                <a:moveTo>
                  <a:pt x="229" y="710"/>
                </a:moveTo>
                <a:lnTo>
                  <a:pt x="162" y="710"/>
                </a:lnTo>
                <a:lnTo>
                  <a:pt x="162" y="721"/>
                </a:lnTo>
                <a:cubicBezTo>
                  <a:pt x="162" y="749"/>
                  <a:pt x="148" y="771"/>
                  <a:pt x="119" y="787"/>
                </a:cubicBezTo>
                <a:cubicBezTo>
                  <a:pt x="114" y="781"/>
                  <a:pt x="109" y="776"/>
                  <a:pt x="104" y="771"/>
                </a:cubicBezTo>
                <a:cubicBezTo>
                  <a:pt x="130" y="758"/>
                  <a:pt x="142" y="741"/>
                  <a:pt x="142" y="719"/>
                </a:cubicBezTo>
                <a:lnTo>
                  <a:pt x="142" y="691"/>
                </a:lnTo>
                <a:lnTo>
                  <a:pt x="248" y="691"/>
                </a:lnTo>
                <a:lnTo>
                  <a:pt x="248" y="742"/>
                </a:lnTo>
                <a:cubicBezTo>
                  <a:pt x="248" y="750"/>
                  <a:pt x="252" y="754"/>
                  <a:pt x="260" y="754"/>
                </a:cubicBezTo>
                <a:lnTo>
                  <a:pt x="288" y="754"/>
                </a:lnTo>
                <a:cubicBezTo>
                  <a:pt x="287" y="761"/>
                  <a:pt x="287" y="767"/>
                  <a:pt x="286" y="773"/>
                </a:cubicBezTo>
                <a:lnTo>
                  <a:pt x="254" y="773"/>
                </a:lnTo>
                <a:cubicBezTo>
                  <a:pt x="237" y="773"/>
                  <a:pt x="229" y="764"/>
                  <a:pt x="229" y="746"/>
                </a:cubicBezTo>
                <a:lnTo>
                  <a:pt x="229" y="710"/>
                </a:lnTo>
                <a:close/>
                <a:moveTo>
                  <a:pt x="238" y="809"/>
                </a:moveTo>
                <a:lnTo>
                  <a:pt x="152" y="809"/>
                </a:lnTo>
                <a:cubicBezTo>
                  <a:pt x="161" y="832"/>
                  <a:pt x="175" y="851"/>
                  <a:pt x="193" y="866"/>
                </a:cubicBezTo>
                <a:cubicBezTo>
                  <a:pt x="214" y="850"/>
                  <a:pt x="229" y="831"/>
                  <a:pt x="238" y="809"/>
                </a:cubicBezTo>
                <a:close/>
                <a:moveTo>
                  <a:pt x="72" y="820"/>
                </a:moveTo>
                <a:cubicBezTo>
                  <a:pt x="79" y="823"/>
                  <a:pt x="86" y="826"/>
                  <a:pt x="93" y="828"/>
                </a:cubicBezTo>
                <a:cubicBezTo>
                  <a:pt x="80" y="866"/>
                  <a:pt x="69" y="899"/>
                  <a:pt x="61" y="927"/>
                </a:cubicBezTo>
                <a:lnTo>
                  <a:pt x="39" y="919"/>
                </a:lnTo>
                <a:cubicBezTo>
                  <a:pt x="50" y="891"/>
                  <a:pt x="61" y="858"/>
                  <a:pt x="72" y="820"/>
                </a:cubicBezTo>
                <a:close/>
                <a:moveTo>
                  <a:pt x="48" y="748"/>
                </a:moveTo>
                <a:cubicBezTo>
                  <a:pt x="60" y="756"/>
                  <a:pt x="75" y="768"/>
                  <a:pt x="93" y="783"/>
                </a:cubicBezTo>
                <a:cubicBezTo>
                  <a:pt x="87" y="789"/>
                  <a:pt x="83" y="794"/>
                  <a:pt x="79" y="799"/>
                </a:cubicBezTo>
                <a:cubicBezTo>
                  <a:pt x="59" y="782"/>
                  <a:pt x="45" y="770"/>
                  <a:pt x="35" y="763"/>
                </a:cubicBezTo>
                <a:lnTo>
                  <a:pt x="48" y="748"/>
                </a:lnTo>
                <a:close/>
                <a:moveTo>
                  <a:pt x="58" y="683"/>
                </a:moveTo>
                <a:cubicBezTo>
                  <a:pt x="74" y="695"/>
                  <a:pt x="89" y="707"/>
                  <a:pt x="102" y="719"/>
                </a:cubicBezTo>
                <a:cubicBezTo>
                  <a:pt x="96" y="725"/>
                  <a:pt x="91" y="730"/>
                  <a:pt x="87" y="735"/>
                </a:cubicBezTo>
                <a:cubicBezTo>
                  <a:pt x="73" y="721"/>
                  <a:pt x="59" y="709"/>
                  <a:pt x="45" y="697"/>
                </a:cubicBezTo>
                <a:lnTo>
                  <a:pt x="58" y="683"/>
                </a:lnTo>
                <a:close/>
                <a:moveTo>
                  <a:pt x="367" y="928"/>
                </a:moveTo>
                <a:lnTo>
                  <a:pt x="347" y="928"/>
                </a:lnTo>
                <a:lnTo>
                  <a:pt x="347" y="797"/>
                </a:lnTo>
                <a:cubicBezTo>
                  <a:pt x="335" y="811"/>
                  <a:pt x="321" y="825"/>
                  <a:pt x="306" y="838"/>
                </a:cubicBezTo>
                <a:cubicBezTo>
                  <a:pt x="303" y="832"/>
                  <a:pt x="299" y="826"/>
                  <a:pt x="294" y="819"/>
                </a:cubicBezTo>
                <a:cubicBezTo>
                  <a:pt x="327" y="792"/>
                  <a:pt x="352" y="762"/>
                  <a:pt x="371" y="729"/>
                </a:cubicBezTo>
                <a:lnTo>
                  <a:pt x="301" y="729"/>
                </a:lnTo>
                <a:lnTo>
                  <a:pt x="301" y="710"/>
                </a:lnTo>
                <a:lnTo>
                  <a:pt x="380" y="710"/>
                </a:lnTo>
                <a:cubicBezTo>
                  <a:pt x="385" y="699"/>
                  <a:pt x="389" y="688"/>
                  <a:pt x="392" y="677"/>
                </a:cubicBezTo>
                <a:lnTo>
                  <a:pt x="414" y="682"/>
                </a:lnTo>
                <a:cubicBezTo>
                  <a:pt x="410" y="691"/>
                  <a:pt x="406" y="701"/>
                  <a:pt x="402" y="710"/>
                </a:cubicBezTo>
                <a:lnTo>
                  <a:pt x="546" y="710"/>
                </a:lnTo>
                <a:lnTo>
                  <a:pt x="546" y="729"/>
                </a:lnTo>
                <a:lnTo>
                  <a:pt x="393" y="729"/>
                </a:lnTo>
                <a:cubicBezTo>
                  <a:pt x="388" y="739"/>
                  <a:pt x="382" y="748"/>
                  <a:pt x="376" y="758"/>
                </a:cubicBezTo>
                <a:lnTo>
                  <a:pt x="515" y="758"/>
                </a:lnTo>
                <a:lnTo>
                  <a:pt x="515" y="893"/>
                </a:lnTo>
                <a:cubicBezTo>
                  <a:pt x="515" y="914"/>
                  <a:pt x="505" y="925"/>
                  <a:pt x="484" y="925"/>
                </a:cubicBezTo>
                <a:cubicBezTo>
                  <a:pt x="475" y="925"/>
                  <a:pt x="462" y="925"/>
                  <a:pt x="444" y="925"/>
                </a:cubicBezTo>
                <a:cubicBezTo>
                  <a:pt x="443" y="919"/>
                  <a:pt x="441" y="912"/>
                  <a:pt x="440" y="904"/>
                </a:cubicBezTo>
                <a:cubicBezTo>
                  <a:pt x="455" y="905"/>
                  <a:pt x="468" y="906"/>
                  <a:pt x="477" y="906"/>
                </a:cubicBezTo>
                <a:cubicBezTo>
                  <a:pt x="489" y="906"/>
                  <a:pt x="495" y="900"/>
                  <a:pt x="495" y="889"/>
                </a:cubicBezTo>
                <a:lnTo>
                  <a:pt x="495" y="871"/>
                </a:lnTo>
                <a:lnTo>
                  <a:pt x="367" y="871"/>
                </a:lnTo>
                <a:lnTo>
                  <a:pt x="367" y="928"/>
                </a:lnTo>
                <a:close/>
                <a:moveTo>
                  <a:pt x="367" y="853"/>
                </a:moveTo>
                <a:lnTo>
                  <a:pt x="495" y="853"/>
                </a:lnTo>
                <a:lnTo>
                  <a:pt x="495" y="823"/>
                </a:lnTo>
                <a:lnTo>
                  <a:pt x="367" y="823"/>
                </a:lnTo>
                <a:lnTo>
                  <a:pt x="367" y="853"/>
                </a:lnTo>
                <a:close/>
                <a:moveTo>
                  <a:pt x="495" y="775"/>
                </a:moveTo>
                <a:lnTo>
                  <a:pt x="367" y="775"/>
                </a:lnTo>
                <a:lnTo>
                  <a:pt x="367" y="806"/>
                </a:lnTo>
                <a:lnTo>
                  <a:pt x="495" y="806"/>
                </a:lnTo>
                <a:lnTo>
                  <a:pt x="495" y="775"/>
                </a:lnTo>
                <a:close/>
                <a:moveTo>
                  <a:pt x="680" y="895"/>
                </a:moveTo>
                <a:lnTo>
                  <a:pt x="577" y="895"/>
                </a:lnTo>
                <a:lnTo>
                  <a:pt x="577" y="698"/>
                </a:lnTo>
                <a:lnTo>
                  <a:pt x="602" y="698"/>
                </a:lnTo>
                <a:lnTo>
                  <a:pt x="602" y="872"/>
                </a:lnTo>
                <a:lnTo>
                  <a:pt x="680" y="872"/>
                </a:lnTo>
                <a:lnTo>
                  <a:pt x="680" y="895"/>
                </a:lnTo>
                <a:close/>
                <a:moveTo>
                  <a:pt x="688" y="799"/>
                </a:moveTo>
                <a:cubicBezTo>
                  <a:pt x="688" y="767"/>
                  <a:pt x="696" y="742"/>
                  <a:pt x="714" y="723"/>
                </a:cubicBezTo>
                <a:cubicBezTo>
                  <a:pt x="731" y="704"/>
                  <a:pt x="754" y="695"/>
                  <a:pt x="783" y="695"/>
                </a:cubicBezTo>
                <a:cubicBezTo>
                  <a:pt x="811" y="695"/>
                  <a:pt x="833" y="704"/>
                  <a:pt x="849" y="723"/>
                </a:cubicBezTo>
                <a:cubicBezTo>
                  <a:pt x="866" y="741"/>
                  <a:pt x="874" y="765"/>
                  <a:pt x="874" y="794"/>
                </a:cubicBezTo>
                <a:cubicBezTo>
                  <a:pt x="874" y="826"/>
                  <a:pt x="866" y="851"/>
                  <a:pt x="849" y="870"/>
                </a:cubicBezTo>
                <a:cubicBezTo>
                  <a:pt x="832" y="889"/>
                  <a:pt x="809" y="898"/>
                  <a:pt x="780" y="898"/>
                </a:cubicBezTo>
                <a:cubicBezTo>
                  <a:pt x="752" y="898"/>
                  <a:pt x="730" y="889"/>
                  <a:pt x="713" y="871"/>
                </a:cubicBezTo>
                <a:cubicBezTo>
                  <a:pt x="696" y="852"/>
                  <a:pt x="688" y="828"/>
                  <a:pt x="688" y="799"/>
                </a:cubicBezTo>
                <a:close/>
                <a:moveTo>
                  <a:pt x="714" y="797"/>
                </a:moveTo>
                <a:cubicBezTo>
                  <a:pt x="714" y="821"/>
                  <a:pt x="720" y="840"/>
                  <a:pt x="733" y="854"/>
                </a:cubicBezTo>
                <a:cubicBezTo>
                  <a:pt x="745" y="868"/>
                  <a:pt x="761" y="876"/>
                  <a:pt x="780" y="876"/>
                </a:cubicBezTo>
                <a:cubicBezTo>
                  <a:pt x="801" y="876"/>
                  <a:pt x="818" y="869"/>
                  <a:pt x="830" y="855"/>
                </a:cubicBezTo>
                <a:cubicBezTo>
                  <a:pt x="841" y="841"/>
                  <a:pt x="847" y="822"/>
                  <a:pt x="847" y="797"/>
                </a:cubicBezTo>
                <a:cubicBezTo>
                  <a:pt x="847" y="772"/>
                  <a:pt x="842" y="752"/>
                  <a:pt x="830" y="739"/>
                </a:cubicBezTo>
                <a:cubicBezTo>
                  <a:pt x="818" y="725"/>
                  <a:pt x="802" y="718"/>
                  <a:pt x="782" y="718"/>
                </a:cubicBezTo>
                <a:cubicBezTo>
                  <a:pt x="762" y="718"/>
                  <a:pt x="745" y="725"/>
                  <a:pt x="733" y="740"/>
                </a:cubicBezTo>
                <a:cubicBezTo>
                  <a:pt x="721" y="754"/>
                  <a:pt x="714" y="773"/>
                  <a:pt x="714" y="797"/>
                </a:cubicBezTo>
                <a:close/>
                <a:moveTo>
                  <a:pt x="1061" y="881"/>
                </a:moveTo>
                <a:cubicBezTo>
                  <a:pt x="1041" y="893"/>
                  <a:pt x="1019" y="898"/>
                  <a:pt x="994" y="898"/>
                </a:cubicBezTo>
                <a:cubicBezTo>
                  <a:pt x="966" y="898"/>
                  <a:pt x="943" y="889"/>
                  <a:pt x="926" y="871"/>
                </a:cubicBezTo>
                <a:cubicBezTo>
                  <a:pt x="908" y="853"/>
                  <a:pt x="900" y="829"/>
                  <a:pt x="900" y="799"/>
                </a:cubicBezTo>
                <a:cubicBezTo>
                  <a:pt x="900" y="769"/>
                  <a:pt x="909" y="744"/>
                  <a:pt x="928" y="724"/>
                </a:cubicBezTo>
                <a:cubicBezTo>
                  <a:pt x="948" y="705"/>
                  <a:pt x="972" y="695"/>
                  <a:pt x="1002" y="695"/>
                </a:cubicBezTo>
                <a:cubicBezTo>
                  <a:pt x="1023" y="695"/>
                  <a:pt x="1041" y="698"/>
                  <a:pt x="1056" y="705"/>
                </a:cubicBezTo>
                <a:lnTo>
                  <a:pt x="1056" y="733"/>
                </a:lnTo>
                <a:cubicBezTo>
                  <a:pt x="1040" y="723"/>
                  <a:pt x="1022" y="718"/>
                  <a:pt x="1000" y="718"/>
                </a:cubicBezTo>
                <a:cubicBezTo>
                  <a:pt x="978" y="718"/>
                  <a:pt x="961" y="725"/>
                  <a:pt x="947" y="740"/>
                </a:cubicBezTo>
                <a:cubicBezTo>
                  <a:pt x="933" y="754"/>
                  <a:pt x="926" y="774"/>
                  <a:pt x="926" y="798"/>
                </a:cubicBezTo>
                <a:cubicBezTo>
                  <a:pt x="926" y="822"/>
                  <a:pt x="933" y="841"/>
                  <a:pt x="945" y="855"/>
                </a:cubicBezTo>
                <a:cubicBezTo>
                  <a:pt x="958" y="869"/>
                  <a:pt x="975" y="876"/>
                  <a:pt x="997" y="876"/>
                </a:cubicBezTo>
                <a:cubicBezTo>
                  <a:pt x="1012" y="876"/>
                  <a:pt x="1025" y="873"/>
                  <a:pt x="1035" y="867"/>
                </a:cubicBezTo>
                <a:lnTo>
                  <a:pt x="1035" y="814"/>
                </a:lnTo>
                <a:lnTo>
                  <a:pt x="993" y="814"/>
                </a:lnTo>
                <a:lnTo>
                  <a:pt x="993" y="791"/>
                </a:lnTo>
                <a:lnTo>
                  <a:pt x="1061" y="791"/>
                </a:lnTo>
                <a:lnTo>
                  <a:pt x="1061" y="881"/>
                </a:lnTo>
                <a:close/>
                <a:moveTo>
                  <a:pt x="1093" y="799"/>
                </a:moveTo>
                <a:cubicBezTo>
                  <a:pt x="1093" y="767"/>
                  <a:pt x="1101" y="742"/>
                  <a:pt x="1119" y="723"/>
                </a:cubicBezTo>
                <a:cubicBezTo>
                  <a:pt x="1136" y="704"/>
                  <a:pt x="1159" y="695"/>
                  <a:pt x="1188" y="695"/>
                </a:cubicBezTo>
                <a:cubicBezTo>
                  <a:pt x="1216" y="695"/>
                  <a:pt x="1238" y="704"/>
                  <a:pt x="1254" y="723"/>
                </a:cubicBezTo>
                <a:cubicBezTo>
                  <a:pt x="1271" y="741"/>
                  <a:pt x="1279" y="765"/>
                  <a:pt x="1279" y="794"/>
                </a:cubicBezTo>
                <a:cubicBezTo>
                  <a:pt x="1279" y="826"/>
                  <a:pt x="1271" y="851"/>
                  <a:pt x="1254" y="870"/>
                </a:cubicBezTo>
                <a:cubicBezTo>
                  <a:pt x="1237" y="889"/>
                  <a:pt x="1214" y="898"/>
                  <a:pt x="1185" y="898"/>
                </a:cubicBezTo>
                <a:cubicBezTo>
                  <a:pt x="1157" y="898"/>
                  <a:pt x="1135" y="889"/>
                  <a:pt x="1118" y="871"/>
                </a:cubicBezTo>
                <a:cubicBezTo>
                  <a:pt x="1101" y="852"/>
                  <a:pt x="1093" y="828"/>
                  <a:pt x="1093" y="799"/>
                </a:cubicBezTo>
                <a:close/>
                <a:moveTo>
                  <a:pt x="1119" y="797"/>
                </a:moveTo>
                <a:cubicBezTo>
                  <a:pt x="1119" y="821"/>
                  <a:pt x="1125" y="840"/>
                  <a:pt x="1138" y="854"/>
                </a:cubicBezTo>
                <a:cubicBezTo>
                  <a:pt x="1150" y="868"/>
                  <a:pt x="1166" y="876"/>
                  <a:pt x="1185" y="876"/>
                </a:cubicBezTo>
                <a:cubicBezTo>
                  <a:pt x="1206" y="876"/>
                  <a:pt x="1223" y="869"/>
                  <a:pt x="1235" y="855"/>
                </a:cubicBezTo>
                <a:cubicBezTo>
                  <a:pt x="1247" y="841"/>
                  <a:pt x="1252" y="822"/>
                  <a:pt x="1252" y="797"/>
                </a:cubicBezTo>
                <a:cubicBezTo>
                  <a:pt x="1252" y="772"/>
                  <a:pt x="1247" y="752"/>
                  <a:pt x="1235" y="739"/>
                </a:cubicBezTo>
                <a:cubicBezTo>
                  <a:pt x="1223" y="725"/>
                  <a:pt x="1207" y="718"/>
                  <a:pt x="1187" y="718"/>
                </a:cubicBezTo>
                <a:cubicBezTo>
                  <a:pt x="1167" y="718"/>
                  <a:pt x="1151" y="725"/>
                  <a:pt x="1138" y="740"/>
                </a:cubicBezTo>
                <a:cubicBezTo>
                  <a:pt x="1126" y="754"/>
                  <a:pt x="1119" y="773"/>
                  <a:pt x="1119" y="797"/>
                </a:cubicBezTo>
                <a:close/>
                <a:moveTo>
                  <a:pt x="1325" y="756"/>
                </a:moveTo>
                <a:lnTo>
                  <a:pt x="1437" y="756"/>
                </a:lnTo>
                <a:lnTo>
                  <a:pt x="1437" y="857"/>
                </a:lnTo>
                <a:lnTo>
                  <a:pt x="1345" y="857"/>
                </a:lnTo>
                <a:lnTo>
                  <a:pt x="1345" y="875"/>
                </a:lnTo>
                <a:lnTo>
                  <a:pt x="1325" y="875"/>
                </a:lnTo>
                <a:lnTo>
                  <a:pt x="1325" y="756"/>
                </a:lnTo>
                <a:close/>
                <a:moveTo>
                  <a:pt x="1297" y="700"/>
                </a:moveTo>
                <a:lnTo>
                  <a:pt x="1547" y="700"/>
                </a:lnTo>
                <a:lnTo>
                  <a:pt x="1547" y="719"/>
                </a:lnTo>
                <a:lnTo>
                  <a:pt x="1505" y="719"/>
                </a:lnTo>
                <a:lnTo>
                  <a:pt x="1505" y="891"/>
                </a:lnTo>
                <a:cubicBezTo>
                  <a:pt x="1505" y="914"/>
                  <a:pt x="1494" y="925"/>
                  <a:pt x="1472" y="925"/>
                </a:cubicBezTo>
                <a:cubicBezTo>
                  <a:pt x="1456" y="925"/>
                  <a:pt x="1441" y="925"/>
                  <a:pt x="1426" y="925"/>
                </a:cubicBezTo>
                <a:cubicBezTo>
                  <a:pt x="1425" y="917"/>
                  <a:pt x="1423" y="909"/>
                  <a:pt x="1422" y="902"/>
                </a:cubicBezTo>
                <a:cubicBezTo>
                  <a:pt x="1441" y="903"/>
                  <a:pt x="1455" y="904"/>
                  <a:pt x="1465" y="904"/>
                </a:cubicBezTo>
                <a:cubicBezTo>
                  <a:pt x="1478" y="904"/>
                  <a:pt x="1484" y="897"/>
                  <a:pt x="1484" y="884"/>
                </a:cubicBezTo>
                <a:lnTo>
                  <a:pt x="1484" y="719"/>
                </a:lnTo>
                <a:lnTo>
                  <a:pt x="1297" y="719"/>
                </a:lnTo>
                <a:lnTo>
                  <a:pt x="1297" y="700"/>
                </a:lnTo>
                <a:close/>
                <a:moveTo>
                  <a:pt x="1417" y="774"/>
                </a:moveTo>
                <a:lnTo>
                  <a:pt x="1345" y="774"/>
                </a:lnTo>
                <a:lnTo>
                  <a:pt x="1345" y="839"/>
                </a:lnTo>
                <a:lnTo>
                  <a:pt x="1417" y="839"/>
                </a:lnTo>
                <a:lnTo>
                  <a:pt x="1417" y="774"/>
                </a:lnTo>
                <a:close/>
                <a:moveTo>
                  <a:pt x="1654" y="690"/>
                </a:moveTo>
                <a:lnTo>
                  <a:pt x="1713" y="690"/>
                </a:lnTo>
                <a:lnTo>
                  <a:pt x="1713" y="787"/>
                </a:lnTo>
                <a:lnTo>
                  <a:pt x="1732" y="787"/>
                </a:lnTo>
                <a:lnTo>
                  <a:pt x="1732" y="804"/>
                </a:lnTo>
                <a:lnTo>
                  <a:pt x="1713" y="804"/>
                </a:lnTo>
                <a:lnTo>
                  <a:pt x="1713" y="901"/>
                </a:lnTo>
                <a:cubicBezTo>
                  <a:pt x="1713" y="916"/>
                  <a:pt x="1706" y="924"/>
                  <a:pt x="1692" y="924"/>
                </a:cubicBezTo>
                <a:cubicBezTo>
                  <a:pt x="1686" y="924"/>
                  <a:pt x="1679" y="924"/>
                  <a:pt x="1670" y="924"/>
                </a:cubicBezTo>
                <a:cubicBezTo>
                  <a:pt x="1670" y="918"/>
                  <a:pt x="1669" y="912"/>
                  <a:pt x="1667" y="906"/>
                </a:cubicBezTo>
                <a:cubicBezTo>
                  <a:pt x="1674" y="907"/>
                  <a:pt x="1681" y="908"/>
                  <a:pt x="1687" y="908"/>
                </a:cubicBezTo>
                <a:cubicBezTo>
                  <a:pt x="1693" y="908"/>
                  <a:pt x="1696" y="904"/>
                  <a:pt x="1696" y="897"/>
                </a:cubicBezTo>
                <a:lnTo>
                  <a:pt x="1696" y="804"/>
                </a:lnTo>
                <a:lnTo>
                  <a:pt x="1671" y="804"/>
                </a:lnTo>
                <a:lnTo>
                  <a:pt x="1671" y="830"/>
                </a:lnTo>
                <a:cubicBezTo>
                  <a:pt x="1671" y="872"/>
                  <a:pt x="1663" y="905"/>
                  <a:pt x="1648" y="929"/>
                </a:cubicBezTo>
                <a:cubicBezTo>
                  <a:pt x="1643" y="923"/>
                  <a:pt x="1639" y="918"/>
                  <a:pt x="1635" y="915"/>
                </a:cubicBezTo>
                <a:cubicBezTo>
                  <a:pt x="1648" y="895"/>
                  <a:pt x="1654" y="867"/>
                  <a:pt x="1654" y="830"/>
                </a:cubicBezTo>
                <a:lnTo>
                  <a:pt x="1654" y="804"/>
                </a:lnTo>
                <a:lnTo>
                  <a:pt x="1633" y="804"/>
                </a:lnTo>
                <a:lnTo>
                  <a:pt x="1633" y="893"/>
                </a:lnTo>
                <a:cubicBezTo>
                  <a:pt x="1633" y="910"/>
                  <a:pt x="1626" y="918"/>
                  <a:pt x="1612" y="918"/>
                </a:cubicBezTo>
                <a:cubicBezTo>
                  <a:pt x="1607" y="918"/>
                  <a:pt x="1601" y="918"/>
                  <a:pt x="1594" y="918"/>
                </a:cubicBezTo>
                <a:cubicBezTo>
                  <a:pt x="1593" y="912"/>
                  <a:pt x="1592" y="906"/>
                  <a:pt x="1591" y="900"/>
                </a:cubicBezTo>
                <a:cubicBezTo>
                  <a:pt x="1598" y="901"/>
                  <a:pt x="1604" y="902"/>
                  <a:pt x="1608" y="902"/>
                </a:cubicBezTo>
                <a:cubicBezTo>
                  <a:pt x="1614" y="902"/>
                  <a:pt x="1617" y="898"/>
                  <a:pt x="1617" y="891"/>
                </a:cubicBezTo>
                <a:lnTo>
                  <a:pt x="1617" y="804"/>
                </a:lnTo>
                <a:lnTo>
                  <a:pt x="1592" y="804"/>
                </a:lnTo>
                <a:lnTo>
                  <a:pt x="1592" y="833"/>
                </a:lnTo>
                <a:cubicBezTo>
                  <a:pt x="1592" y="872"/>
                  <a:pt x="1584" y="904"/>
                  <a:pt x="1568" y="928"/>
                </a:cubicBezTo>
                <a:cubicBezTo>
                  <a:pt x="1563" y="922"/>
                  <a:pt x="1559" y="918"/>
                  <a:pt x="1555" y="914"/>
                </a:cubicBezTo>
                <a:cubicBezTo>
                  <a:pt x="1569" y="893"/>
                  <a:pt x="1575" y="865"/>
                  <a:pt x="1575" y="829"/>
                </a:cubicBezTo>
                <a:lnTo>
                  <a:pt x="1575" y="804"/>
                </a:lnTo>
                <a:lnTo>
                  <a:pt x="1555" y="804"/>
                </a:lnTo>
                <a:lnTo>
                  <a:pt x="1555" y="787"/>
                </a:lnTo>
                <a:lnTo>
                  <a:pt x="1575" y="787"/>
                </a:lnTo>
                <a:lnTo>
                  <a:pt x="1575" y="690"/>
                </a:lnTo>
                <a:lnTo>
                  <a:pt x="1633" y="690"/>
                </a:lnTo>
                <a:lnTo>
                  <a:pt x="1633" y="787"/>
                </a:lnTo>
                <a:lnTo>
                  <a:pt x="1654" y="787"/>
                </a:lnTo>
                <a:lnTo>
                  <a:pt x="1654" y="690"/>
                </a:lnTo>
                <a:close/>
                <a:moveTo>
                  <a:pt x="1776" y="680"/>
                </a:moveTo>
                <a:lnTo>
                  <a:pt x="1795" y="680"/>
                </a:lnTo>
                <a:lnTo>
                  <a:pt x="1795" y="897"/>
                </a:lnTo>
                <a:cubicBezTo>
                  <a:pt x="1795" y="916"/>
                  <a:pt x="1787" y="925"/>
                  <a:pt x="1770" y="925"/>
                </a:cubicBezTo>
                <a:cubicBezTo>
                  <a:pt x="1761" y="925"/>
                  <a:pt x="1750" y="925"/>
                  <a:pt x="1737" y="924"/>
                </a:cubicBezTo>
                <a:cubicBezTo>
                  <a:pt x="1736" y="917"/>
                  <a:pt x="1735" y="910"/>
                  <a:pt x="1733" y="903"/>
                </a:cubicBezTo>
                <a:cubicBezTo>
                  <a:pt x="1745" y="904"/>
                  <a:pt x="1755" y="905"/>
                  <a:pt x="1762" y="905"/>
                </a:cubicBezTo>
                <a:cubicBezTo>
                  <a:pt x="1771" y="905"/>
                  <a:pt x="1776" y="901"/>
                  <a:pt x="1776" y="891"/>
                </a:cubicBezTo>
                <a:lnTo>
                  <a:pt x="1776" y="680"/>
                </a:lnTo>
                <a:close/>
                <a:moveTo>
                  <a:pt x="1755" y="868"/>
                </a:moveTo>
                <a:lnTo>
                  <a:pt x="1737" y="868"/>
                </a:lnTo>
                <a:lnTo>
                  <a:pt x="1737" y="699"/>
                </a:lnTo>
                <a:lnTo>
                  <a:pt x="1755" y="699"/>
                </a:lnTo>
                <a:lnTo>
                  <a:pt x="1755" y="868"/>
                </a:lnTo>
                <a:close/>
                <a:moveTo>
                  <a:pt x="1696" y="706"/>
                </a:moveTo>
                <a:lnTo>
                  <a:pt x="1671" y="706"/>
                </a:lnTo>
                <a:lnTo>
                  <a:pt x="1671" y="787"/>
                </a:lnTo>
                <a:lnTo>
                  <a:pt x="1696" y="787"/>
                </a:lnTo>
                <a:lnTo>
                  <a:pt x="1696" y="706"/>
                </a:lnTo>
                <a:close/>
                <a:moveTo>
                  <a:pt x="1617" y="706"/>
                </a:moveTo>
                <a:lnTo>
                  <a:pt x="1592" y="706"/>
                </a:lnTo>
                <a:lnTo>
                  <a:pt x="1592" y="787"/>
                </a:lnTo>
                <a:lnTo>
                  <a:pt x="1617" y="787"/>
                </a:lnTo>
                <a:lnTo>
                  <a:pt x="1617" y="706"/>
                </a:lnTo>
                <a:close/>
                <a:moveTo>
                  <a:pt x="1906" y="816"/>
                </a:moveTo>
                <a:lnTo>
                  <a:pt x="1970" y="816"/>
                </a:lnTo>
                <a:lnTo>
                  <a:pt x="1970" y="784"/>
                </a:lnTo>
                <a:lnTo>
                  <a:pt x="1923" y="784"/>
                </a:lnTo>
                <a:lnTo>
                  <a:pt x="1923" y="772"/>
                </a:lnTo>
                <a:cubicBezTo>
                  <a:pt x="1917" y="777"/>
                  <a:pt x="1910" y="782"/>
                  <a:pt x="1904" y="787"/>
                </a:cubicBezTo>
                <a:cubicBezTo>
                  <a:pt x="1901" y="781"/>
                  <a:pt x="1896" y="775"/>
                  <a:pt x="1892" y="769"/>
                </a:cubicBezTo>
                <a:cubicBezTo>
                  <a:pt x="1927" y="745"/>
                  <a:pt x="1954" y="717"/>
                  <a:pt x="1972" y="684"/>
                </a:cubicBezTo>
                <a:lnTo>
                  <a:pt x="1993" y="684"/>
                </a:lnTo>
                <a:lnTo>
                  <a:pt x="1990" y="691"/>
                </a:lnTo>
                <a:cubicBezTo>
                  <a:pt x="2008" y="722"/>
                  <a:pt x="2035" y="745"/>
                  <a:pt x="2070" y="762"/>
                </a:cubicBezTo>
                <a:cubicBezTo>
                  <a:pt x="2066" y="770"/>
                  <a:pt x="2062" y="777"/>
                  <a:pt x="2059" y="783"/>
                </a:cubicBezTo>
                <a:cubicBezTo>
                  <a:pt x="2025" y="763"/>
                  <a:pt x="1999" y="738"/>
                  <a:pt x="1980" y="709"/>
                </a:cubicBezTo>
                <a:cubicBezTo>
                  <a:pt x="1965" y="731"/>
                  <a:pt x="1948" y="750"/>
                  <a:pt x="1929" y="766"/>
                </a:cubicBezTo>
                <a:lnTo>
                  <a:pt x="2033" y="766"/>
                </a:lnTo>
                <a:lnTo>
                  <a:pt x="2033" y="784"/>
                </a:lnTo>
                <a:lnTo>
                  <a:pt x="1989" y="784"/>
                </a:lnTo>
                <a:lnTo>
                  <a:pt x="1989" y="816"/>
                </a:lnTo>
                <a:lnTo>
                  <a:pt x="2058" y="816"/>
                </a:lnTo>
                <a:lnTo>
                  <a:pt x="2058" y="834"/>
                </a:lnTo>
                <a:lnTo>
                  <a:pt x="1989" y="834"/>
                </a:lnTo>
                <a:lnTo>
                  <a:pt x="1989" y="897"/>
                </a:lnTo>
                <a:cubicBezTo>
                  <a:pt x="1989" y="916"/>
                  <a:pt x="1980" y="926"/>
                  <a:pt x="1962" y="926"/>
                </a:cubicBezTo>
                <a:cubicBezTo>
                  <a:pt x="1955" y="926"/>
                  <a:pt x="1946" y="926"/>
                  <a:pt x="1934" y="926"/>
                </a:cubicBezTo>
                <a:cubicBezTo>
                  <a:pt x="1933" y="920"/>
                  <a:pt x="1932" y="913"/>
                  <a:pt x="1930" y="905"/>
                </a:cubicBezTo>
                <a:cubicBezTo>
                  <a:pt x="1939" y="906"/>
                  <a:pt x="1948" y="907"/>
                  <a:pt x="1956" y="907"/>
                </a:cubicBezTo>
                <a:cubicBezTo>
                  <a:pt x="1966" y="907"/>
                  <a:pt x="1970" y="902"/>
                  <a:pt x="1970" y="892"/>
                </a:cubicBezTo>
                <a:lnTo>
                  <a:pt x="1970" y="834"/>
                </a:lnTo>
                <a:lnTo>
                  <a:pt x="1906" y="834"/>
                </a:lnTo>
                <a:lnTo>
                  <a:pt x="1906" y="816"/>
                </a:lnTo>
                <a:close/>
                <a:moveTo>
                  <a:pt x="1900" y="822"/>
                </a:moveTo>
                <a:cubicBezTo>
                  <a:pt x="1905" y="854"/>
                  <a:pt x="1897" y="872"/>
                  <a:pt x="1877" y="876"/>
                </a:cubicBezTo>
                <a:cubicBezTo>
                  <a:pt x="1871" y="878"/>
                  <a:pt x="1863" y="878"/>
                  <a:pt x="1852" y="876"/>
                </a:cubicBezTo>
                <a:cubicBezTo>
                  <a:pt x="1851" y="870"/>
                  <a:pt x="1849" y="862"/>
                  <a:pt x="1847" y="855"/>
                </a:cubicBezTo>
                <a:cubicBezTo>
                  <a:pt x="1855" y="857"/>
                  <a:pt x="1862" y="858"/>
                  <a:pt x="1869" y="857"/>
                </a:cubicBezTo>
                <a:cubicBezTo>
                  <a:pt x="1881" y="856"/>
                  <a:pt x="1885" y="844"/>
                  <a:pt x="1881" y="823"/>
                </a:cubicBezTo>
                <a:cubicBezTo>
                  <a:pt x="1879" y="811"/>
                  <a:pt x="1871" y="797"/>
                  <a:pt x="1859" y="780"/>
                </a:cubicBezTo>
                <a:cubicBezTo>
                  <a:pt x="1865" y="758"/>
                  <a:pt x="1872" y="735"/>
                  <a:pt x="1879" y="710"/>
                </a:cubicBezTo>
                <a:lnTo>
                  <a:pt x="1847" y="710"/>
                </a:lnTo>
                <a:lnTo>
                  <a:pt x="1847" y="930"/>
                </a:lnTo>
                <a:lnTo>
                  <a:pt x="1828" y="930"/>
                </a:lnTo>
                <a:lnTo>
                  <a:pt x="1828" y="692"/>
                </a:lnTo>
                <a:lnTo>
                  <a:pt x="1899" y="692"/>
                </a:lnTo>
                <a:lnTo>
                  <a:pt x="1899" y="710"/>
                </a:lnTo>
                <a:cubicBezTo>
                  <a:pt x="1891" y="735"/>
                  <a:pt x="1884" y="758"/>
                  <a:pt x="1878" y="777"/>
                </a:cubicBezTo>
                <a:cubicBezTo>
                  <a:pt x="1891" y="794"/>
                  <a:pt x="1898" y="809"/>
                  <a:pt x="1900" y="822"/>
                </a:cubicBezTo>
                <a:close/>
                <a:moveTo>
                  <a:pt x="2005" y="860"/>
                </a:moveTo>
                <a:lnTo>
                  <a:pt x="2019" y="848"/>
                </a:lnTo>
                <a:cubicBezTo>
                  <a:pt x="2034" y="863"/>
                  <a:pt x="2050" y="879"/>
                  <a:pt x="2066" y="897"/>
                </a:cubicBezTo>
                <a:lnTo>
                  <a:pt x="2050" y="911"/>
                </a:lnTo>
                <a:cubicBezTo>
                  <a:pt x="2033" y="891"/>
                  <a:pt x="2018" y="874"/>
                  <a:pt x="2005" y="860"/>
                </a:cubicBezTo>
                <a:close/>
                <a:moveTo>
                  <a:pt x="1928" y="846"/>
                </a:moveTo>
                <a:lnTo>
                  <a:pt x="1944" y="855"/>
                </a:lnTo>
                <a:cubicBezTo>
                  <a:pt x="1932" y="877"/>
                  <a:pt x="1919" y="897"/>
                  <a:pt x="1906" y="916"/>
                </a:cubicBezTo>
                <a:cubicBezTo>
                  <a:pt x="1901" y="912"/>
                  <a:pt x="1896" y="908"/>
                  <a:pt x="1890" y="904"/>
                </a:cubicBezTo>
                <a:cubicBezTo>
                  <a:pt x="1904" y="888"/>
                  <a:pt x="1916" y="868"/>
                  <a:pt x="1928" y="846"/>
                </a:cubicBezTo>
                <a:close/>
                <a:moveTo>
                  <a:pt x="163" y="10"/>
                </a:moveTo>
                <a:lnTo>
                  <a:pt x="163" y="517"/>
                </a:lnTo>
                <a:lnTo>
                  <a:pt x="395" y="517"/>
                </a:lnTo>
                <a:lnTo>
                  <a:pt x="395" y="573"/>
                </a:lnTo>
                <a:lnTo>
                  <a:pt x="0" y="573"/>
                </a:lnTo>
                <a:lnTo>
                  <a:pt x="0" y="10"/>
                </a:lnTo>
                <a:lnTo>
                  <a:pt x="163" y="10"/>
                </a:lnTo>
                <a:close/>
                <a:moveTo>
                  <a:pt x="711" y="0"/>
                </a:moveTo>
                <a:cubicBezTo>
                  <a:pt x="875" y="0"/>
                  <a:pt x="957" y="97"/>
                  <a:pt x="957" y="291"/>
                </a:cubicBezTo>
                <a:cubicBezTo>
                  <a:pt x="957" y="486"/>
                  <a:pt x="873" y="583"/>
                  <a:pt x="706" y="583"/>
                </a:cubicBezTo>
                <a:cubicBezTo>
                  <a:pt x="539" y="583"/>
                  <a:pt x="456" y="483"/>
                  <a:pt x="456" y="285"/>
                </a:cubicBezTo>
                <a:cubicBezTo>
                  <a:pt x="456" y="95"/>
                  <a:pt x="541" y="0"/>
                  <a:pt x="711" y="0"/>
                </a:cubicBezTo>
                <a:close/>
                <a:moveTo>
                  <a:pt x="706" y="45"/>
                </a:moveTo>
                <a:cubicBezTo>
                  <a:pt x="675" y="45"/>
                  <a:pt x="655" y="62"/>
                  <a:pt x="644" y="96"/>
                </a:cubicBezTo>
                <a:cubicBezTo>
                  <a:pt x="633" y="130"/>
                  <a:pt x="627" y="195"/>
                  <a:pt x="627" y="291"/>
                </a:cubicBezTo>
                <a:cubicBezTo>
                  <a:pt x="627" y="388"/>
                  <a:pt x="633" y="453"/>
                  <a:pt x="644" y="487"/>
                </a:cubicBezTo>
                <a:cubicBezTo>
                  <a:pt x="655" y="521"/>
                  <a:pt x="675" y="538"/>
                  <a:pt x="706" y="538"/>
                </a:cubicBezTo>
                <a:cubicBezTo>
                  <a:pt x="737" y="538"/>
                  <a:pt x="758" y="521"/>
                  <a:pt x="769" y="487"/>
                </a:cubicBezTo>
                <a:cubicBezTo>
                  <a:pt x="780" y="453"/>
                  <a:pt x="785" y="388"/>
                  <a:pt x="785" y="291"/>
                </a:cubicBezTo>
                <a:cubicBezTo>
                  <a:pt x="785" y="195"/>
                  <a:pt x="780" y="130"/>
                  <a:pt x="769" y="96"/>
                </a:cubicBezTo>
                <a:cubicBezTo>
                  <a:pt x="758" y="62"/>
                  <a:pt x="737" y="45"/>
                  <a:pt x="706" y="45"/>
                </a:cubicBezTo>
                <a:close/>
                <a:moveTo>
                  <a:pt x="1300" y="269"/>
                </a:moveTo>
                <a:lnTo>
                  <a:pt x="1532" y="269"/>
                </a:lnTo>
                <a:lnTo>
                  <a:pt x="1532" y="573"/>
                </a:lnTo>
                <a:lnTo>
                  <a:pt x="1480" y="573"/>
                </a:lnTo>
                <a:lnTo>
                  <a:pt x="1462" y="535"/>
                </a:lnTo>
                <a:cubicBezTo>
                  <a:pt x="1417" y="567"/>
                  <a:pt x="1369" y="583"/>
                  <a:pt x="1318" y="583"/>
                </a:cubicBezTo>
                <a:cubicBezTo>
                  <a:pt x="1235" y="583"/>
                  <a:pt x="1170" y="558"/>
                  <a:pt x="1124" y="508"/>
                </a:cubicBezTo>
                <a:cubicBezTo>
                  <a:pt x="1078" y="458"/>
                  <a:pt x="1055" y="388"/>
                  <a:pt x="1055" y="297"/>
                </a:cubicBezTo>
                <a:cubicBezTo>
                  <a:pt x="1055" y="208"/>
                  <a:pt x="1079" y="137"/>
                  <a:pt x="1128" y="82"/>
                </a:cubicBezTo>
                <a:cubicBezTo>
                  <a:pt x="1177" y="28"/>
                  <a:pt x="1241" y="0"/>
                  <a:pt x="1320" y="0"/>
                </a:cubicBezTo>
                <a:cubicBezTo>
                  <a:pt x="1424" y="0"/>
                  <a:pt x="1487" y="54"/>
                  <a:pt x="1510" y="160"/>
                </a:cubicBezTo>
                <a:lnTo>
                  <a:pt x="1433" y="195"/>
                </a:lnTo>
                <a:lnTo>
                  <a:pt x="1433" y="181"/>
                </a:lnTo>
                <a:lnTo>
                  <a:pt x="1432" y="151"/>
                </a:lnTo>
                <a:cubicBezTo>
                  <a:pt x="1427" y="84"/>
                  <a:pt x="1396" y="51"/>
                  <a:pt x="1340" y="51"/>
                </a:cubicBezTo>
                <a:cubicBezTo>
                  <a:pt x="1299" y="51"/>
                  <a:pt x="1270" y="69"/>
                  <a:pt x="1255" y="104"/>
                </a:cubicBezTo>
                <a:cubicBezTo>
                  <a:pt x="1240" y="139"/>
                  <a:pt x="1232" y="205"/>
                  <a:pt x="1232" y="301"/>
                </a:cubicBezTo>
                <a:cubicBezTo>
                  <a:pt x="1232" y="391"/>
                  <a:pt x="1239" y="452"/>
                  <a:pt x="1251" y="484"/>
                </a:cubicBezTo>
                <a:cubicBezTo>
                  <a:pt x="1263" y="516"/>
                  <a:pt x="1286" y="532"/>
                  <a:pt x="1321" y="532"/>
                </a:cubicBezTo>
                <a:cubicBezTo>
                  <a:pt x="1361" y="532"/>
                  <a:pt x="1382" y="509"/>
                  <a:pt x="1382" y="464"/>
                </a:cubicBezTo>
                <a:lnTo>
                  <a:pt x="1382" y="326"/>
                </a:lnTo>
                <a:lnTo>
                  <a:pt x="1300" y="326"/>
                </a:lnTo>
                <a:lnTo>
                  <a:pt x="1300" y="269"/>
                </a:lnTo>
                <a:close/>
                <a:moveTo>
                  <a:pt x="1894" y="0"/>
                </a:moveTo>
                <a:cubicBezTo>
                  <a:pt x="2058" y="0"/>
                  <a:pt x="2140" y="97"/>
                  <a:pt x="2140" y="291"/>
                </a:cubicBezTo>
                <a:cubicBezTo>
                  <a:pt x="2140" y="486"/>
                  <a:pt x="2056" y="583"/>
                  <a:pt x="1889" y="583"/>
                </a:cubicBezTo>
                <a:cubicBezTo>
                  <a:pt x="1722" y="583"/>
                  <a:pt x="1638" y="483"/>
                  <a:pt x="1638" y="285"/>
                </a:cubicBezTo>
                <a:cubicBezTo>
                  <a:pt x="1638" y="95"/>
                  <a:pt x="1724" y="0"/>
                  <a:pt x="1894" y="0"/>
                </a:cubicBezTo>
                <a:close/>
                <a:moveTo>
                  <a:pt x="1889" y="45"/>
                </a:moveTo>
                <a:cubicBezTo>
                  <a:pt x="1858" y="45"/>
                  <a:pt x="1837" y="62"/>
                  <a:pt x="1827" y="96"/>
                </a:cubicBezTo>
                <a:cubicBezTo>
                  <a:pt x="1816" y="130"/>
                  <a:pt x="1810" y="195"/>
                  <a:pt x="1810" y="291"/>
                </a:cubicBezTo>
                <a:cubicBezTo>
                  <a:pt x="1810" y="388"/>
                  <a:pt x="1816" y="453"/>
                  <a:pt x="1827" y="487"/>
                </a:cubicBezTo>
                <a:cubicBezTo>
                  <a:pt x="1837" y="521"/>
                  <a:pt x="1858" y="538"/>
                  <a:pt x="1889" y="538"/>
                </a:cubicBezTo>
                <a:cubicBezTo>
                  <a:pt x="1920" y="538"/>
                  <a:pt x="1941" y="521"/>
                  <a:pt x="1952" y="487"/>
                </a:cubicBezTo>
                <a:cubicBezTo>
                  <a:pt x="1962" y="453"/>
                  <a:pt x="1968" y="388"/>
                  <a:pt x="1968" y="291"/>
                </a:cubicBezTo>
                <a:cubicBezTo>
                  <a:pt x="1968" y="195"/>
                  <a:pt x="1962" y="130"/>
                  <a:pt x="1952" y="96"/>
                </a:cubicBezTo>
                <a:cubicBezTo>
                  <a:pt x="1941" y="62"/>
                  <a:pt x="1920" y="45"/>
                  <a:pt x="1889"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18571271"/>
      </p:ext>
    </p:extLst>
  </p:cSld>
  <p:clrMapOvr>
    <a:masterClrMapping/>
  </p:clrMapOvr>
  <mc:AlternateContent xmlns:mc="http://schemas.openxmlformats.org/markup-compatibility/2006" xmlns:p14="http://schemas.microsoft.com/office/powerpoint/2010/main">
    <mc:Choice Requires="p14">
      <p:transition spd="slow" p14:dur="2000" advTm="4685">
        <p:blinds dir="vert"/>
      </p:transition>
    </mc:Choice>
    <mc:Fallback xmlns="">
      <p:transition spd="slow" advTm="468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by="(-#ppt_w*2)" calcmode="lin" valueType="num">
                                      <p:cBhvr rctx="PPT">
                                        <p:cTn id="12" dur="500" autoRev="1" fill="hold">
                                          <p:stCondLst>
                                            <p:cond delay="0"/>
                                          </p:stCondLst>
                                        </p:cTn>
                                        <p:tgtEl>
                                          <p:spTgt spid="19"/>
                                        </p:tgtEl>
                                        <p:attrNameLst>
                                          <p:attrName>ppt_w</p:attrName>
                                        </p:attrNameLst>
                                      </p:cBhvr>
                                    </p:anim>
                                    <p:anim by="(#ppt_w*0.50)" calcmode="lin" valueType="num">
                                      <p:cBhvr>
                                        <p:cTn id="13" dur="500" decel="50000" autoRev="1" fill="hold">
                                          <p:stCondLst>
                                            <p:cond delay="0"/>
                                          </p:stCondLst>
                                        </p:cTn>
                                        <p:tgtEl>
                                          <p:spTgt spid="19"/>
                                        </p:tgtEl>
                                        <p:attrNameLst>
                                          <p:attrName>ppt_x</p:attrName>
                                        </p:attrNameLst>
                                      </p:cBhvr>
                                    </p:anim>
                                    <p:anim from="(-#ppt_h/2)" to="(#ppt_y)" calcmode="lin" valueType="num">
                                      <p:cBhvr>
                                        <p:cTn id="14" dur="1000" fill="hold">
                                          <p:stCondLst>
                                            <p:cond delay="0"/>
                                          </p:stCondLst>
                                        </p:cTn>
                                        <p:tgtEl>
                                          <p:spTgt spid="19"/>
                                        </p:tgtEl>
                                        <p:attrNameLst>
                                          <p:attrName>ppt_y</p:attrName>
                                        </p:attrNameLst>
                                      </p:cBhvr>
                                    </p:anim>
                                    <p:animRot by="21600000">
                                      <p:cBhvr>
                                        <p:cTn id="15" dur="1000" fill="hold">
                                          <p:stCondLst>
                                            <p:cond delay="0"/>
                                          </p:stCondLst>
                                        </p:cTn>
                                        <p:tgtEl>
                                          <p:spTgt spid="19"/>
                                        </p:tgtEl>
                                        <p:attrNameLst>
                                          <p:attrName>r</p:attrName>
                                        </p:attrNameLst>
                                      </p:cBhvr>
                                    </p:animRot>
                                  </p:childTnLst>
                                </p:cTn>
                              </p:par>
                            </p:childTnLst>
                          </p:cTn>
                        </p:par>
                        <p:par>
                          <p:cTn id="16" fill="hold">
                            <p:stCondLst>
                              <p:cond delay="18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2300"/>
                            </p:stCondLst>
                            <p:childTnLst>
                              <p:par>
                                <p:cTn id="21" presetID="2" presetClass="entr" presetSubtype="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1+#ppt_w/2"/>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childTnLst>
                          </p:cTn>
                        </p:par>
                        <p:par>
                          <p:cTn id="29" fill="hold">
                            <p:stCondLst>
                              <p:cond delay="280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3300"/>
                            </p:stCondLst>
                            <p:childTnLst>
                              <p:par>
                                <p:cTn id="37" presetID="47"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16" grpId="0" animBg="1"/>
      <p:bldP spid="22" grpId="0"/>
      <p:bldP spid="23" grpId="0" animBg="1"/>
      <p:bldP spid="24" grpId="0"/>
      <p:bldP spid="20" grpId="0" animBg="1"/>
    </p:bldLst>
  </p:timing>
  <p:extLst mod="1"/>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382454" y="4659563"/>
            <a:ext cx="640972" cy="65152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noEditPoints="1"/>
          </p:cNvSpPr>
          <p:nvPr/>
        </p:nvSpPr>
        <p:spPr bwMode="auto">
          <a:xfrm>
            <a:off x="5750705" y="4638461"/>
            <a:ext cx="680540" cy="680540"/>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7163796" y="4656926"/>
            <a:ext cx="651524" cy="6568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0091415" y="3565050"/>
            <a:ext cx="706917" cy="696367"/>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noEditPoints="1"/>
          </p:cNvSpPr>
          <p:nvPr/>
        </p:nvSpPr>
        <p:spPr bwMode="auto">
          <a:xfrm>
            <a:off x="10091415" y="1683240"/>
            <a:ext cx="627785" cy="664713"/>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noEditPoints="1"/>
          </p:cNvSpPr>
          <p:nvPr/>
        </p:nvSpPr>
        <p:spPr bwMode="auto">
          <a:xfrm>
            <a:off x="8630844" y="1641035"/>
            <a:ext cx="751758" cy="74912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4461586" y="5706851"/>
            <a:ext cx="485346" cy="662077"/>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noEditPoints="1"/>
          </p:cNvSpPr>
          <p:nvPr/>
        </p:nvSpPr>
        <p:spPr bwMode="auto">
          <a:xfrm>
            <a:off x="1572917" y="5709491"/>
            <a:ext cx="841442" cy="6568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3"/>
          <p:cNvSpPr>
            <a:spLocks noEditPoints="1"/>
          </p:cNvSpPr>
          <p:nvPr/>
        </p:nvSpPr>
        <p:spPr bwMode="auto">
          <a:xfrm>
            <a:off x="7071476" y="3604616"/>
            <a:ext cx="836166" cy="6568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noEditPoints="1"/>
          </p:cNvSpPr>
          <p:nvPr/>
        </p:nvSpPr>
        <p:spPr bwMode="auto">
          <a:xfrm>
            <a:off x="4440484" y="3604616"/>
            <a:ext cx="527550" cy="65943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8699424" y="5706851"/>
            <a:ext cx="619870" cy="659437"/>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1641499" y="3601978"/>
            <a:ext cx="701642" cy="659437"/>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noEditPoints="1"/>
          </p:cNvSpPr>
          <p:nvPr/>
        </p:nvSpPr>
        <p:spPr bwMode="auto">
          <a:xfrm>
            <a:off x="7129506" y="2587960"/>
            <a:ext cx="646248" cy="69109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noEditPoints="1"/>
          </p:cNvSpPr>
          <p:nvPr/>
        </p:nvSpPr>
        <p:spPr bwMode="auto">
          <a:xfrm>
            <a:off x="4393004" y="2616975"/>
            <a:ext cx="619870" cy="6568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noEditPoints="1"/>
          </p:cNvSpPr>
          <p:nvPr/>
        </p:nvSpPr>
        <p:spPr bwMode="auto">
          <a:xfrm>
            <a:off x="3031201" y="2614338"/>
            <a:ext cx="696367" cy="659437"/>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1588744" y="2619613"/>
            <a:ext cx="812427" cy="648887"/>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noEditPoints="1"/>
          </p:cNvSpPr>
          <p:nvPr/>
        </p:nvSpPr>
        <p:spPr bwMode="auto">
          <a:xfrm>
            <a:off x="5861490" y="1641307"/>
            <a:ext cx="437867" cy="664713"/>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
          <p:cNvSpPr>
            <a:spLocks noEditPoints="1"/>
          </p:cNvSpPr>
          <p:nvPr/>
        </p:nvSpPr>
        <p:spPr bwMode="auto">
          <a:xfrm>
            <a:off x="8675685" y="2664183"/>
            <a:ext cx="667350" cy="662077"/>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3"/>
          <p:cNvSpPr>
            <a:spLocks/>
          </p:cNvSpPr>
          <p:nvPr/>
        </p:nvSpPr>
        <p:spPr bwMode="auto">
          <a:xfrm>
            <a:off x="10215390" y="2827723"/>
            <a:ext cx="379836" cy="437867"/>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4"/>
          <p:cNvSpPr>
            <a:spLocks/>
          </p:cNvSpPr>
          <p:nvPr/>
        </p:nvSpPr>
        <p:spPr bwMode="auto">
          <a:xfrm>
            <a:off x="10312986" y="2658907"/>
            <a:ext cx="184643" cy="398301"/>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noEditPoints="1"/>
          </p:cNvSpPr>
          <p:nvPr/>
        </p:nvSpPr>
        <p:spPr bwMode="auto">
          <a:xfrm>
            <a:off x="4461586" y="1646584"/>
            <a:ext cx="482707" cy="659437"/>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noEditPoints="1"/>
          </p:cNvSpPr>
          <p:nvPr/>
        </p:nvSpPr>
        <p:spPr bwMode="auto">
          <a:xfrm>
            <a:off x="3010098" y="1633394"/>
            <a:ext cx="738570" cy="685815"/>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noEditPoints="1"/>
          </p:cNvSpPr>
          <p:nvPr/>
        </p:nvSpPr>
        <p:spPr bwMode="auto">
          <a:xfrm>
            <a:off x="7116316" y="1649219"/>
            <a:ext cx="743845" cy="6568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noEditPoints="1"/>
          </p:cNvSpPr>
          <p:nvPr/>
        </p:nvSpPr>
        <p:spPr bwMode="auto">
          <a:xfrm>
            <a:off x="8723165" y="3604616"/>
            <a:ext cx="643612" cy="646250"/>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008148" y="4656926"/>
            <a:ext cx="313891" cy="313893"/>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1662601" y="4656926"/>
            <a:ext cx="316531" cy="313893"/>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008148" y="4999833"/>
            <a:ext cx="316531" cy="316531"/>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1662601" y="4999833"/>
            <a:ext cx="316531" cy="316531"/>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39113" y="5706851"/>
            <a:ext cx="680540" cy="32708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4"/>
          <p:cNvSpPr>
            <a:spLocks/>
          </p:cNvSpPr>
          <p:nvPr/>
        </p:nvSpPr>
        <p:spPr bwMode="auto">
          <a:xfrm>
            <a:off x="3028562" y="5888857"/>
            <a:ext cx="701642" cy="480071"/>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5"/>
          <p:cNvSpPr>
            <a:spLocks noEditPoints="1"/>
          </p:cNvSpPr>
          <p:nvPr/>
        </p:nvSpPr>
        <p:spPr bwMode="auto">
          <a:xfrm>
            <a:off x="5819286" y="5712128"/>
            <a:ext cx="530187" cy="65152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1554454" y="1554261"/>
            <a:ext cx="875733" cy="738570"/>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p:cNvSpPr>
            <a:spLocks noEditPoints="1"/>
          </p:cNvSpPr>
          <p:nvPr/>
        </p:nvSpPr>
        <p:spPr bwMode="auto">
          <a:xfrm>
            <a:off x="5774443" y="3596702"/>
            <a:ext cx="617234" cy="669989"/>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p:cNvSpPr>
            <a:spLocks noEditPoints="1"/>
          </p:cNvSpPr>
          <p:nvPr/>
        </p:nvSpPr>
        <p:spPr bwMode="auto">
          <a:xfrm>
            <a:off x="3110333" y="3572963"/>
            <a:ext cx="535462" cy="688453"/>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3076041" y="4649011"/>
            <a:ext cx="606682" cy="672627"/>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p:cNvSpPr>
            <a:spLocks/>
          </p:cNvSpPr>
          <p:nvPr/>
        </p:nvSpPr>
        <p:spPr bwMode="auto">
          <a:xfrm>
            <a:off x="5732239" y="2619613"/>
            <a:ext cx="704279" cy="648887"/>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p:cNvSpPr>
            <a:spLocks noEditPoints="1"/>
          </p:cNvSpPr>
          <p:nvPr/>
        </p:nvSpPr>
        <p:spPr bwMode="auto">
          <a:xfrm>
            <a:off x="7147969" y="5709491"/>
            <a:ext cx="683177" cy="6568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p:cNvSpPr>
            <a:spLocks noEditPoints="1"/>
          </p:cNvSpPr>
          <p:nvPr/>
        </p:nvSpPr>
        <p:spPr bwMode="auto">
          <a:xfrm>
            <a:off x="8736353" y="4725507"/>
            <a:ext cx="648887" cy="635699"/>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6" name="组合 45"/>
          <p:cNvGrpSpPr/>
          <p:nvPr/>
        </p:nvGrpSpPr>
        <p:grpSpPr>
          <a:xfrm>
            <a:off x="10051848" y="4685940"/>
            <a:ext cx="772860" cy="714831"/>
            <a:chOff x="2438399" y="4906963"/>
            <a:chExt cx="465137" cy="430213"/>
          </a:xfrm>
        </p:grpSpPr>
        <p:sp>
          <p:nvSpPr>
            <p:cNvPr id="47"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0" name="Freeform 46"/>
          <p:cNvSpPr>
            <a:spLocks noEditPoints="1"/>
          </p:cNvSpPr>
          <p:nvPr/>
        </p:nvSpPr>
        <p:spPr bwMode="auto">
          <a:xfrm>
            <a:off x="10191649" y="5712128"/>
            <a:ext cx="575030" cy="74120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1082746" y="379983"/>
            <a:ext cx="9984188" cy="923330"/>
          </a:xfrm>
          <a:prstGeom prst="rect">
            <a:avLst/>
          </a:prstGeom>
          <a:solidFill>
            <a:schemeClr val="tx1"/>
          </a:solidFill>
        </p:spPr>
        <p:txBody>
          <a:bodyPr wrap="square" rtlCol="0">
            <a:spAutoFit/>
          </a:bodyPr>
          <a:lstStyle/>
          <a:p>
            <a:pPr algn="ctr"/>
            <a:r>
              <a:rPr lang="zh-CN" altLang="en-US" sz="5400" b="1" dirty="0" smtClean="0">
                <a:solidFill>
                  <a:schemeClr val="accent2"/>
                </a:solidFill>
                <a:latin typeface="+mj-ea"/>
                <a:ea typeface="+mj-ea"/>
              </a:rPr>
              <a:t>备 用 图 标</a:t>
            </a:r>
            <a:endParaRPr lang="zh-CN" altLang="en-US" sz="5400" b="1" dirty="0">
              <a:solidFill>
                <a:schemeClr val="accent2"/>
              </a:solidFill>
              <a:latin typeface="+mj-ea"/>
              <a:ea typeface="+mj-ea"/>
            </a:endParaRPr>
          </a:p>
        </p:txBody>
      </p:sp>
    </p:spTree>
    <p:extLst>
      <p:ext uri="{BB962C8B-B14F-4D97-AF65-F5344CB8AC3E}">
        <p14:creationId xmlns:p14="http://schemas.microsoft.com/office/powerpoint/2010/main" val="4233660823"/>
      </p:ext>
    </p:extLst>
  </p:cSld>
  <p:clrMapOvr>
    <a:masterClrMapping/>
  </p:clrMapOvr>
  <mc:AlternateContent xmlns:mc="http://schemas.openxmlformats.org/markup-compatibility/2006" xmlns:p14="http://schemas.microsoft.com/office/powerpoint/2010/main">
    <mc:Choice Requires="p14">
      <p:transition spd="slow" p14:dur="1400" advTm="747">
        <p14:doors dir="vert"/>
      </p:transition>
    </mc:Choice>
    <mc:Fallback xmlns="">
      <p:transition spd="slow" advTm="747">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38" name="矩形 37"/>
          <p:cNvSpPr/>
          <p:nvPr/>
        </p:nvSpPr>
        <p:spPr bwMode="auto">
          <a:xfrm>
            <a:off x="0" y="6741368"/>
            <a:ext cx="12196763" cy="116632"/>
          </a:xfrm>
          <a:prstGeom prst="rect">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Rectangle 5"/>
          <p:cNvSpPr>
            <a:spLocks noChangeArrowheads="1"/>
          </p:cNvSpPr>
          <p:nvPr/>
        </p:nvSpPr>
        <p:spPr bwMode="auto">
          <a:xfrm>
            <a:off x="1448981" y="1484313"/>
            <a:ext cx="838200" cy="1006475"/>
          </a:xfrm>
          <a:prstGeom prst="rect">
            <a:avLst/>
          </a:pr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1568043" y="1646238"/>
            <a:ext cx="638175" cy="806450"/>
          </a:xfrm>
          <a:custGeom>
            <a:avLst/>
            <a:gdLst>
              <a:gd name="T0" fmla="*/ 837 w 868"/>
              <a:gd name="T1" fmla="*/ 396 h 1090"/>
              <a:gd name="T2" fmla="*/ 811 w 868"/>
              <a:gd name="T3" fmla="*/ 35 h 1090"/>
              <a:gd name="T4" fmla="*/ 790 w 868"/>
              <a:gd name="T5" fmla="*/ 40 h 1090"/>
              <a:gd name="T6" fmla="*/ 743 w 868"/>
              <a:gd name="T7" fmla="*/ 51 h 1090"/>
              <a:gd name="T8" fmla="*/ 680 w 868"/>
              <a:gd name="T9" fmla="*/ 40 h 1090"/>
              <a:gd name="T10" fmla="*/ 465 w 868"/>
              <a:gd name="T11" fmla="*/ 4 h 1090"/>
              <a:gd name="T12" fmla="*/ 0 w 868"/>
              <a:gd name="T13" fmla="*/ 569 h 1090"/>
              <a:gd name="T14" fmla="*/ 476 w 868"/>
              <a:gd name="T15" fmla="*/ 1087 h 1090"/>
              <a:gd name="T16" fmla="*/ 868 w 868"/>
              <a:gd name="T17" fmla="*/ 804 h 1090"/>
              <a:gd name="T18" fmla="*/ 805 w 868"/>
              <a:gd name="T19" fmla="*/ 767 h 1090"/>
              <a:gd name="T20" fmla="*/ 512 w 868"/>
              <a:gd name="T21" fmla="*/ 1013 h 1090"/>
              <a:gd name="T22" fmla="*/ 214 w 868"/>
              <a:gd name="T23" fmla="*/ 537 h 1090"/>
              <a:gd name="T24" fmla="*/ 476 w 868"/>
              <a:gd name="T25" fmla="*/ 77 h 1090"/>
              <a:gd name="T26" fmla="*/ 774 w 868"/>
              <a:gd name="T27" fmla="*/ 422 h 1090"/>
              <a:gd name="T28" fmla="*/ 837 w 868"/>
              <a:gd name="T29" fmla="*/ 396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8" h="1090">
                <a:moveTo>
                  <a:pt x="837" y="396"/>
                </a:moveTo>
                <a:lnTo>
                  <a:pt x="811" y="35"/>
                </a:lnTo>
                <a:cubicBezTo>
                  <a:pt x="807" y="35"/>
                  <a:pt x="800" y="37"/>
                  <a:pt x="790" y="40"/>
                </a:cubicBezTo>
                <a:cubicBezTo>
                  <a:pt x="772" y="47"/>
                  <a:pt x="757" y="51"/>
                  <a:pt x="743" y="51"/>
                </a:cubicBezTo>
                <a:cubicBezTo>
                  <a:pt x="722" y="51"/>
                  <a:pt x="701" y="47"/>
                  <a:pt x="680" y="40"/>
                </a:cubicBezTo>
                <a:cubicBezTo>
                  <a:pt x="600" y="12"/>
                  <a:pt x="528" y="0"/>
                  <a:pt x="465" y="4"/>
                </a:cubicBezTo>
                <a:cubicBezTo>
                  <a:pt x="158" y="18"/>
                  <a:pt x="3" y="206"/>
                  <a:pt x="0" y="569"/>
                </a:cubicBezTo>
                <a:cubicBezTo>
                  <a:pt x="3" y="907"/>
                  <a:pt x="162" y="1080"/>
                  <a:pt x="476" y="1087"/>
                </a:cubicBezTo>
                <a:cubicBezTo>
                  <a:pt x="675" y="1090"/>
                  <a:pt x="805" y="996"/>
                  <a:pt x="868" y="804"/>
                </a:cubicBezTo>
                <a:lnTo>
                  <a:pt x="805" y="767"/>
                </a:lnTo>
                <a:cubicBezTo>
                  <a:pt x="739" y="932"/>
                  <a:pt x="641" y="1013"/>
                  <a:pt x="512" y="1013"/>
                </a:cubicBezTo>
                <a:cubicBezTo>
                  <a:pt x="313" y="1007"/>
                  <a:pt x="214" y="848"/>
                  <a:pt x="214" y="537"/>
                </a:cubicBezTo>
                <a:cubicBezTo>
                  <a:pt x="214" y="234"/>
                  <a:pt x="301" y="80"/>
                  <a:pt x="476" y="77"/>
                </a:cubicBezTo>
                <a:cubicBezTo>
                  <a:pt x="612" y="70"/>
                  <a:pt x="711" y="185"/>
                  <a:pt x="774" y="422"/>
                </a:cubicBezTo>
                <a:lnTo>
                  <a:pt x="837" y="3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noEditPoints="1"/>
          </p:cNvSpPr>
          <p:nvPr/>
        </p:nvSpPr>
        <p:spPr bwMode="auto">
          <a:xfrm>
            <a:off x="2363381" y="1558925"/>
            <a:ext cx="1222375" cy="858837"/>
          </a:xfrm>
          <a:custGeom>
            <a:avLst/>
            <a:gdLst>
              <a:gd name="T0" fmla="*/ 113 w 1659"/>
              <a:gd name="T1" fmla="*/ 1135 h 1162"/>
              <a:gd name="T2" fmla="*/ 112 w 1659"/>
              <a:gd name="T3" fmla="*/ 1161 h 1162"/>
              <a:gd name="T4" fmla="*/ 224 w 1659"/>
              <a:gd name="T5" fmla="*/ 1036 h 1162"/>
              <a:gd name="T6" fmla="*/ 492 w 1659"/>
              <a:gd name="T7" fmla="*/ 1154 h 1162"/>
              <a:gd name="T8" fmla="*/ 401 w 1659"/>
              <a:gd name="T9" fmla="*/ 938 h 1162"/>
              <a:gd name="T10" fmla="*/ 295 w 1659"/>
              <a:gd name="T11" fmla="*/ 1156 h 1162"/>
              <a:gd name="T12" fmla="*/ 330 w 1659"/>
              <a:gd name="T13" fmla="*/ 952 h 1162"/>
              <a:gd name="T14" fmla="*/ 663 w 1659"/>
              <a:gd name="T15" fmla="*/ 1135 h 1162"/>
              <a:gd name="T16" fmla="*/ 584 w 1659"/>
              <a:gd name="T17" fmla="*/ 1107 h 1162"/>
              <a:gd name="T18" fmla="*/ 551 w 1659"/>
              <a:gd name="T19" fmla="*/ 915 h 1162"/>
              <a:gd name="T20" fmla="*/ 619 w 1659"/>
              <a:gd name="T21" fmla="*/ 833 h 1162"/>
              <a:gd name="T22" fmla="*/ 663 w 1659"/>
              <a:gd name="T23" fmla="*/ 945 h 1162"/>
              <a:gd name="T24" fmla="*/ 645 w 1659"/>
              <a:gd name="T25" fmla="*/ 1136 h 1162"/>
              <a:gd name="T26" fmla="*/ 898 w 1659"/>
              <a:gd name="T27" fmla="*/ 1017 h 1162"/>
              <a:gd name="T28" fmla="*/ 898 w 1659"/>
              <a:gd name="T29" fmla="*/ 1080 h 1162"/>
              <a:gd name="T30" fmla="*/ 715 w 1659"/>
              <a:gd name="T31" fmla="*/ 1039 h 1162"/>
              <a:gd name="T32" fmla="*/ 936 w 1659"/>
              <a:gd name="T33" fmla="*/ 1047 h 1162"/>
              <a:gd name="T34" fmla="*/ 898 w 1659"/>
              <a:gd name="T35" fmla="*/ 1080 h 1162"/>
              <a:gd name="T36" fmla="*/ 1169 w 1659"/>
              <a:gd name="T37" fmla="*/ 1154 h 1162"/>
              <a:gd name="T38" fmla="*/ 1042 w 1659"/>
              <a:gd name="T39" fmla="*/ 1008 h 1162"/>
              <a:gd name="T40" fmla="*/ 1007 w 1659"/>
              <a:gd name="T41" fmla="*/ 915 h 1162"/>
              <a:gd name="T42" fmla="*/ 1121 w 1659"/>
              <a:gd name="T43" fmla="*/ 909 h 1162"/>
              <a:gd name="T44" fmla="*/ 1382 w 1659"/>
              <a:gd name="T45" fmla="*/ 1153 h 1162"/>
              <a:gd name="T46" fmla="*/ 1296 w 1659"/>
              <a:gd name="T47" fmla="*/ 945 h 1162"/>
              <a:gd name="T48" fmla="*/ 1296 w 1659"/>
              <a:gd name="T49" fmla="*/ 915 h 1162"/>
              <a:gd name="T50" fmla="*/ 1331 w 1659"/>
              <a:gd name="T51" fmla="*/ 915 h 1162"/>
              <a:gd name="T52" fmla="*/ 1331 w 1659"/>
              <a:gd name="T53" fmla="*/ 945 h 1162"/>
              <a:gd name="T54" fmla="*/ 1375 w 1659"/>
              <a:gd name="T55" fmla="*/ 1135 h 1162"/>
              <a:gd name="T56" fmla="*/ 1521 w 1659"/>
              <a:gd name="T57" fmla="*/ 909 h 1162"/>
              <a:gd name="T58" fmla="*/ 1587 w 1659"/>
              <a:gd name="T59" fmla="*/ 1093 h 1162"/>
              <a:gd name="T60" fmla="*/ 1424 w 1659"/>
              <a:gd name="T61" fmla="*/ 1090 h 1162"/>
              <a:gd name="T62" fmla="*/ 1536 w 1659"/>
              <a:gd name="T63" fmla="*/ 1019 h 1162"/>
              <a:gd name="T64" fmla="*/ 1577 w 1659"/>
              <a:gd name="T65" fmla="*/ 983 h 1162"/>
              <a:gd name="T66" fmla="*/ 663 w 1659"/>
              <a:gd name="T67" fmla="*/ 730 h 1162"/>
              <a:gd name="T68" fmla="*/ 159 w 1659"/>
              <a:gd name="T69" fmla="*/ 668 h 1162"/>
              <a:gd name="T70" fmla="*/ 97 w 1659"/>
              <a:gd name="T71" fmla="*/ 0 h 1162"/>
              <a:gd name="T72" fmla="*/ 598 w 1659"/>
              <a:gd name="T73" fmla="*/ 206 h 1162"/>
              <a:gd name="T74" fmla="*/ 159 w 1659"/>
              <a:gd name="T75" fmla="*/ 465 h 1162"/>
              <a:gd name="T76" fmla="*/ 598 w 1659"/>
              <a:gd name="T77" fmla="*/ 465 h 1162"/>
              <a:gd name="T78" fmla="*/ 159 w 1659"/>
              <a:gd name="T79" fmla="*/ 412 h 1162"/>
              <a:gd name="T80" fmla="*/ 159 w 1659"/>
              <a:gd name="T81" fmla="*/ 262 h 1162"/>
              <a:gd name="T82" fmla="*/ 1498 w 1659"/>
              <a:gd name="T83" fmla="*/ 468 h 1162"/>
              <a:gd name="T84" fmla="*/ 1616 w 1659"/>
              <a:gd name="T85" fmla="*/ 678 h 1162"/>
              <a:gd name="T86" fmla="*/ 1181 w 1659"/>
              <a:gd name="T87" fmla="*/ 720 h 1162"/>
              <a:gd name="T88" fmla="*/ 1178 w 1659"/>
              <a:gd name="T89" fmla="*/ 658 h 1162"/>
              <a:gd name="T90" fmla="*/ 880 w 1659"/>
              <a:gd name="T91" fmla="*/ 331 h 1162"/>
              <a:gd name="T92" fmla="*/ 1466 w 1659"/>
              <a:gd name="T93" fmla="*/ 193 h 1162"/>
              <a:gd name="T94" fmla="*/ 1466 w 1659"/>
              <a:gd name="T95" fmla="*/ 141 h 1162"/>
              <a:gd name="T96" fmla="*/ 965 w 1659"/>
              <a:gd name="T97" fmla="*/ 3 h 1162"/>
              <a:gd name="T98" fmla="*/ 1652 w 1659"/>
              <a:gd name="T99" fmla="*/ 278 h 1162"/>
              <a:gd name="T100" fmla="*/ 1296 w 1659"/>
              <a:gd name="T101" fmla="*/ 357 h 1162"/>
              <a:gd name="T102" fmla="*/ 870 w 1659"/>
              <a:gd name="T103" fmla="*/ 602 h 1162"/>
              <a:gd name="T104" fmla="*/ 893 w 1659"/>
              <a:gd name="T105" fmla="*/ 658 h 1162"/>
              <a:gd name="T106" fmla="*/ 1014 w 1659"/>
              <a:gd name="T107" fmla="*/ 373 h 1162"/>
              <a:gd name="T108" fmla="*/ 998 w 1659"/>
              <a:gd name="T109" fmla="*/ 435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59" h="1162">
                <a:moveTo>
                  <a:pt x="113" y="938"/>
                </a:moveTo>
                <a:cubicBezTo>
                  <a:pt x="63" y="939"/>
                  <a:pt x="37" y="973"/>
                  <a:pt x="36" y="1039"/>
                </a:cubicBezTo>
                <a:cubicBezTo>
                  <a:pt x="37" y="1101"/>
                  <a:pt x="63" y="1132"/>
                  <a:pt x="113" y="1135"/>
                </a:cubicBezTo>
                <a:cubicBezTo>
                  <a:pt x="161" y="1132"/>
                  <a:pt x="185" y="1100"/>
                  <a:pt x="186" y="1037"/>
                </a:cubicBezTo>
                <a:cubicBezTo>
                  <a:pt x="183" y="976"/>
                  <a:pt x="159" y="943"/>
                  <a:pt x="113" y="938"/>
                </a:cubicBezTo>
                <a:close/>
                <a:moveTo>
                  <a:pt x="112" y="1161"/>
                </a:moveTo>
                <a:cubicBezTo>
                  <a:pt x="40" y="1157"/>
                  <a:pt x="3" y="1116"/>
                  <a:pt x="0" y="1041"/>
                </a:cubicBezTo>
                <a:cubicBezTo>
                  <a:pt x="2" y="956"/>
                  <a:pt x="40" y="912"/>
                  <a:pt x="115" y="910"/>
                </a:cubicBezTo>
                <a:cubicBezTo>
                  <a:pt x="184" y="914"/>
                  <a:pt x="221" y="955"/>
                  <a:pt x="224" y="1036"/>
                </a:cubicBezTo>
                <a:cubicBezTo>
                  <a:pt x="223" y="1118"/>
                  <a:pt x="186" y="1160"/>
                  <a:pt x="112" y="1161"/>
                </a:cubicBezTo>
                <a:close/>
                <a:moveTo>
                  <a:pt x="492" y="1001"/>
                </a:moveTo>
                <a:lnTo>
                  <a:pt x="492" y="1154"/>
                </a:lnTo>
                <a:lnTo>
                  <a:pt x="457" y="1154"/>
                </a:lnTo>
                <a:lnTo>
                  <a:pt x="457" y="1006"/>
                </a:lnTo>
                <a:cubicBezTo>
                  <a:pt x="456" y="962"/>
                  <a:pt x="437" y="939"/>
                  <a:pt x="401" y="938"/>
                </a:cubicBezTo>
                <a:cubicBezTo>
                  <a:pt x="358" y="944"/>
                  <a:pt x="334" y="967"/>
                  <a:pt x="330" y="1008"/>
                </a:cubicBezTo>
                <a:lnTo>
                  <a:pt x="330" y="1154"/>
                </a:lnTo>
                <a:lnTo>
                  <a:pt x="295" y="1156"/>
                </a:lnTo>
                <a:lnTo>
                  <a:pt x="295" y="915"/>
                </a:lnTo>
                <a:lnTo>
                  <a:pt x="330" y="915"/>
                </a:lnTo>
                <a:lnTo>
                  <a:pt x="330" y="952"/>
                </a:lnTo>
                <a:cubicBezTo>
                  <a:pt x="349" y="924"/>
                  <a:pt x="375" y="910"/>
                  <a:pt x="409" y="909"/>
                </a:cubicBezTo>
                <a:cubicBezTo>
                  <a:pt x="464" y="909"/>
                  <a:pt x="492" y="939"/>
                  <a:pt x="492" y="1001"/>
                </a:cubicBezTo>
                <a:close/>
                <a:moveTo>
                  <a:pt x="663" y="1135"/>
                </a:moveTo>
                <a:lnTo>
                  <a:pt x="670" y="1153"/>
                </a:lnTo>
                <a:cubicBezTo>
                  <a:pt x="659" y="1157"/>
                  <a:pt x="647" y="1159"/>
                  <a:pt x="634" y="1159"/>
                </a:cubicBezTo>
                <a:cubicBezTo>
                  <a:pt x="600" y="1160"/>
                  <a:pt x="583" y="1143"/>
                  <a:pt x="584" y="1107"/>
                </a:cubicBezTo>
                <a:lnTo>
                  <a:pt x="584" y="945"/>
                </a:lnTo>
                <a:lnTo>
                  <a:pt x="551" y="945"/>
                </a:lnTo>
                <a:lnTo>
                  <a:pt x="551" y="915"/>
                </a:lnTo>
                <a:lnTo>
                  <a:pt x="584" y="915"/>
                </a:lnTo>
                <a:lnTo>
                  <a:pt x="584" y="851"/>
                </a:lnTo>
                <a:lnTo>
                  <a:pt x="619" y="833"/>
                </a:lnTo>
                <a:lnTo>
                  <a:pt x="619" y="915"/>
                </a:lnTo>
                <a:lnTo>
                  <a:pt x="663" y="915"/>
                </a:lnTo>
                <a:lnTo>
                  <a:pt x="663" y="945"/>
                </a:lnTo>
                <a:lnTo>
                  <a:pt x="619" y="945"/>
                </a:lnTo>
                <a:lnTo>
                  <a:pt x="619" y="1107"/>
                </a:lnTo>
                <a:cubicBezTo>
                  <a:pt x="618" y="1128"/>
                  <a:pt x="627" y="1137"/>
                  <a:pt x="645" y="1136"/>
                </a:cubicBezTo>
                <a:cubicBezTo>
                  <a:pt x="652" y="1136"/>
                  <a:pt x="658" y="1136"/>
                  <a:pt x="663" y="1135"/>
                </a:cubicBezTo>
                <a:close/>
                <a:moveTo>
                  <a:pt x="755" y="1017"/>
                </a:moveTo>
                <a:lnTo>
                  <a:pt x="898" y="1017"/>
                </a:lnTo>
                <a:cubicBezTo>
                  <a:pt x="896" y="969"/>
                  <a:pt x="872" y="944"/>
                  <a:pt x="827" y="942"/>
                </a:cubicBezTo>
                <a:cubicBezTo>
                  <a:pt x="782" y="946"/>
                  <a:pt x="758" y="971"/>
                  <a:pt x="755" y="1017"/>
                </a:cubicBezTo>
                <a:close/>
                <a:moveTo>
                  <a:pt x="898" y="1080"/>
                </a:moveTo>
                <a:lnTo>
                  <a:pt x="934" y="1090"/>
                </a:lnTo>
                <a:cubicBezTo>
                  <a:pt x="921" y="1138"/>
                  <a:pt x="886" y="1162"/>
                  <a:pt x="829" y="1161"/>
                </a:cubicBezTo>
                <a:cubicBezTo>
                  <a:pt x="755" y="1158"/>
                  <a:pt x="717" y="1117"/>
                  <a:pt x="715" y="1039"/>
                </a:cubicBezTo>
                <a:cubicBezTo>
                  <a:pt x="718" y="956"/>
                  <a:pt x="756" y="914"/>
                  <a:pt x="827" y="910"/>
                </a:cubicBezTo>
                <a:cubicBezTo>
                  <a:pt x="898" y="912"/>
                  <a:pt x="934" y="955"/>
                  <a:pt x="936" y="1039"/>
                </a:cubicBezTo>
                <a:cubicBezTo>
                  <a:pt x="936" y="1043"/>
                  <a:pt x="936" y="1046"/>
                  <a:pt x="936" y="1047"/>
                </a:cubicBezTo>
                <a:lnTo>
                  <a:pt x="753" y="1047"/>
                </a:lnTo>
                <a:cubicBezTo>
                  <a:pt x="755" y="1101"/>
                  <a:pt x="780" y="1130"/>
                  <a:pt x="827" y="1133"/>
                </a:cubicBezTo>
                <a:cubicBezTo>
                  <a:pt x="865" y="1133"/>
                  <a:pt x="888" y="1115"/>
                  <a:pt x="898" y="1080"/>
                </a:cubicBezTo>
                <a:close/>
                <a:moveTo>
                  <a:pt x="1204" y="1001"/>
                </a:moveTo>
                <a:lnTo>
                  <a:pt x="1204" y="1154"/>
                </a:lnTo>
                <a:lnTo>
                  <a:pt x="1169" y="1154"/>
                </a:lnTo>
                <a:lnTo>
                  <a:pt x="1169" y="1006"/>
                </a:lnTo>
                <a:cubicBezTo>
                  <a:pt x="1168" y="962"/>
                  <a:pt x="1149" y="939"/>
                  <a:pt x="1113" y="938"/>
                </a:cubicBezTo>
                <a:cubicBezTo>
                  <a:pt x="1070" y="944"/>
                  <a:pt x="1046" y="967"/>
                  <a:pt x="1042" y="1008"/>
                </a:cubicBezTo>
                <a:lnTo>
                  <a:pt x="1042" y="1154"/>
                </a:lnTo>
                <a:lnTo>
                  <a:pt x="1007" y="1156"/>
                </a:lnTo>
                <a:lnTo>
                  <a:pt x="1007" y="915"/>
                </a:lnTo>
                <a:lnTo>
                  <a:pt x="1042" y="915"/>
                </a:lnTo>
                <a:lnTo>
                  <a:pt x="1042" y="952"/>
                </a:lnTo>
                <a:cubicBezTo>
                  <a:pt x="1061" y="924"/>
                  <a:pt x="1087" y="910"/>
                  <a:pt x="1121" y="909"/>
                </a:cubicBezTo>
                <a:cubicBezTo>
                  <a:pt x="1176" y="909"/>
                  <a:pt x="1204" y="939"/>
                  <a:pt x="1204" y="1001"/>
                </a:cubicBezTo>
                <a:close/>
                <a:moveTo>
                  <a:pt x="1375" y="1135"/>
                </a:moveTo>
                <a:lnTo>
                  <a:pt x="1382" y="1153"/>
                </a:lnTo>
                <a:cubicBezTo>
                  <a:pt x="1371" y="1157"/>
                  <a:pt x="1359" y="1159"/>
                  <a:pt x="1346" y="1159"/>
                </a:cubicBezTo>
                <a:cubicBezTo>
                  <a:pt x="1312" y="1160"/>
                  <a:pt x="1295" y="1143"/>
                  <a:pt x="1296" y="1107"/>
                </a:cubicBezTo>
                <a:lnTo>
                  <a:pt x="1296" y="945"/>
                </a:lnTo>
                <a:lnTo>
                  <a:pt x="1263" y="945"/>
                </a:lnTo>
                <a:lnTo>
                  <a:pt x="1263" y="915"/>
                </a:lnTo>
                <a:lnTo>
                  <a:pt x="1296" y="915"/>
                </a:lnTo>
                <a:lnTo>
                  <a:pt x="1296" y="851"/>
                </a:lnTo>
                <a:lnTo>
                  <a:pt x="1331" y="833"/>
                </a:lnTo>
                <a:lnTo>
                  <a:pt x="1331" y="915"/>
                </a:lnTo>
                <a:lnTo>
                  <a:pt x="1375" y="915"/>
                </a:lnTo>
                <a:lnTo>
                  <a:pt x="1375" y="945"/>
                </a:lnTo>
                <a:lnTo>
                  <a:pt x="1331" y="945"/>
                </a:lnTo>
                <a:lnTo>
                  <a:pt x="1331" y="1107"/>
                </a:lnTo>
                <a:cubicBezTo>
                  <a:pt x="1330" y="1128"/>
                  <a:pt x="1339" y="1137"/>
                  <a:pt x="1357" y="1136"/>
                </a:cubicBezTo>
                <a:cubicBezTo>
                  <a:pt x="1364" y="1136"/>
                  <a:pt x="1370" y="1136"/>
                  <a:pt x="1375" y="1135"/>
                </a:cubicBezTo>
                <a:close/>
                <a:moveTo>
                  <a:pt x="1577" y="983"/>
                </a:moveTo>
                <a:lnTo>
                  <a:pt x="1613" y="973"/>
                </a:lnTo>
                <a:cubicBezTo>
                  <a:pt x="1603" y="931"/>
                  <a:pt x="1573" y="910"/>
                  <a:pt x="1521" y="909"/>
                </a:cubicBezTo>
                <a:cubicBezTo>
                  <a:pt x="1467" y="911"/>
                  <a:pt x="1438" y="933"/>
                  <a:pt x="1434" y="976"/>
                </a:cubicBezTo>
                <a:cubicBezTo>
                  <a:pt x="1431" y="1017"/>
                  <a:pt x="1462" y="1041"/>
                  <a:pt x="1526" y="1049"/>
                </a:cubicBezTo>
                <a:cubicBezTo>
                  <a:pt x="1568" y="1057"/>
                  <a:pt x="1588" y="1071"/>
                  <a:pt x="1587" y="1093"/>
                </a:cubicBezTo>
                <a:cubicBezTo>
                  <a:pt x="1586" y="1120"/>
                  <a:pt x="1566" y="1134"/>
                  <a:pt x="1526" y="1135"/>
                </a:cubicBezTo>
                <a:cubicBezTo>
                  <a:pt x="1490" y="1136"/>
                  <a:pt x="1467" y="1118"/>
                  <a:pt x="1458" y="1080"/>
                </a:cubicBezTo>
                <a:lnTo>
                  <a:pt x="1424" y="1090"/>
                </a:lnTo>
                <a:cubicBezTo>
                  <a:pt x="1437" y="1138"/>
                  <a:pt x="1471" y="1162"/>
                  <a:pt x="1526" y="1161"/>
                </a:cubicBezTo>
                <a:cubicBezTo>
                  <a:pt x="1590" y="1160"/>
                  <a:pt x="1622" y="1137"/>
                  <a:pt x="1623" y="1092"/>
                </a:cubicBezTo>
                <a:cubicBezTo>
                  <a:pt x="1624" y="1053"/>
                  <a:pt x="1595" y="1029"/>
                  <a:pt x="1536" y="1019"/>
                </a:cubicBezTo>
                <a:cubicBezTo>
                  <a:pt x="1491" y="1011"/>
                  <a:pt x="1469" y="997"/>
                  <a:pt x="1470" y="976"/>
                </a:cubicBezTo>
                <a:cubicBezTo>
                  <a:pt x="1473" y="953"/>
                  <a:pt x="1491" y="941"/>
                  <a:pt x="1523" y="940"/>
                </a:cubicBezTo>
                <a:cubicBezTo>
                  <a:pt x="1552" y="940"/>
                  <a:pt x="1571" y="954"/>
                  <a:pt x="1577" y="983"/>
                </a:cubicBezTo>
                <a:close/>
                <a:moveTo>
                  <a:pt x="97" y="0"/>
                </a:moveTo>
                <a:lnTo>
                  <a:pt x="663" y="0"/>
                </a:lnTo>
                <a:lnTo>
                  <a:pt x="663" y="730"/>
                </a:lnTo>
                <a:lnTo>
                  <a:pt x="598" y="730"/>
                </a:lnTo>
                <a:lnTo>
                  <a:pt x="598" y="668"/>
                </a:lnTo>
                <a:lnTo>
                  <a:pt x="159" y="668"/>
                </a:lnTo>
                <a:lnTo>
                  <a:pt x="159" y="730"/>
                </a:lnTo>
                <a:lnTo>
                  <a:pt x="97" y="730"/>
                </a:lnTo>
                <a:lnTo>
                  <a:pt x="97" y="0"/>
                </a:lnTo>
                <a:close/>
                <a:moveTo>
                  <a:pt x="159" y="59"/>
                </a:moveTo>
                <a:lnTo>
                  <a:pt x="159" y="206"/>
                </a:lnTo>
                <a:lnTo>
                  <a:pt x="598" y="206"/>
                </a:lnTo>
                <a:lnTo>
                  <a:pt x="598" y="59"/>
                </a:lnTo>
                <a:lnTo>
                  <a:pt x="159" y="59"/>
                </a:lnTo>
                <a:close/>
                <a:moveTo>
                  <a:pt x="159" y="465"/>
                </a:moveTo>
                <a:lnTo>
                  <a:pt x="159" y="615"/>
                </a:lnTo>
                <a:lnTo>
                  <a:pt x="598" y="615"/>
                </a:lnTo>
                <a:lnTo>
                  <a:pt x="598" y="465"/>
                </a:lnTo>
                <a:lnTo>
                  <a:pt x="159" y="465"/>
                </a:lnTo>
                <a:close/>
                <a:moveTo>
                  <a:pt x="159" y="262"/>
                </a:moveTo>
                <a:lnTo>
                  <a:pt x="159" y="412"/>
                </a:lnTo>
                <a:lnTo>
                  <a:pt x="598" y="412"/>
                </a:lnTo>
                <a:lnTo>
                  <a:pt x="598" y="262"/>
                </a:lnTo>
                <a:lnTo>
                  <a:pt x="159" y="262"/>
                </a:lnTo>
                <a:close/>
                <a:moveTo>
                  <a:pt x="1551" y="357"/>
                </a:moveTo>
                <a:lnTo>
                  <a:pt x="1593" y="409"/>
                </a:lnTo>
                <a:cubicBezTo>
                  <a:pt x="1578" y="420"/>
                  <a:pt x="1546" y="440"/>
                  <a:pt x="1498" y="468"/>
                </a:cubicBezTo>
                <a:cubicBezTo>
                  <a:pt x="1466" y="488"/>
                  <a:pt x="1441" y="503"/>
                  <a:pt x="1423" y="514"/>
                </a:cubicBezTo>
                <a:cubicBezTo>
                  <a:pt x="1473" y="558"/>
                  <a:pt x="1552" y="593"/>
                  <a:pt x="1659" y="619"/>
                </a:cubicBezTo>
                <a:cubicBezTo>
                  <a:pt x="1644" y="634"/>
                  <a:pt x="1629" y="654"/>
                  <a:pt x="1616" y="678"/>
                </a:cubicBezTo>
                <a:cubicBezTo>
                  <a:pt x="1466" y="634"/>
                  <a:pt x="1359" y="560"/>
                  <a:pt x="1296" y="455"/>
                </a:cubicBezTo>
                <a:lnTo>
                  <a:pt x="1296" y="606"/>
                </a:lnTo>
                <a:cubicBezTo>
                  <a:pt x="1300" y="684"/>
                  <a:pt x="1262" y="722"/>
                  <a:pt x="1181" y="720"/>
                </a:cubicBezTo>
                <a:cubicBezTo>
                  <a:pt x="1150" y="720"/>
                  <a:pt x="1120" y="720"/>
                  <a:pt x="1089" y="720"/>
                </a:cubicBezTo>
                <a:cubicBezTo>
                  <a:pt x="1087" y="694"/>
                  <a:pt x="1083" y="672"/>
                  <a:pt x="1076" y="655"/>
                </a:cubicBezTo>
                <a:cubicBezTo>
                  <a:pt x="1102" y="657"/>
                  <a:pt x="1136" y="658"/>
                  <a:pt x="1178" y="658"/>
                </a:cubicBezTo>
                <a:cubicBezTo>
                  <a:pt x="1219" y="660"/>
                  <a:pt x="1239" y="642"/>
                  <a:pt x="1237" y="602"/>
                </a:cubicBezTo>
                <a:lnTo>
                  <a:pt x="1237" y="331"/>
                </a:lnTo>
                <a:lnTo>
                  <a:pt x="880" y="331"/>
                </a:lnTo>
                <a:lnTo>
                  <a:pt x="880" y="278"/>
                </a:lnTo>
                <a:lnTo>
                  <a:pt x="1466" y="278"/>
                </a:lnTo>
                <a:lnTo>
                  <a:pt x="1466" y="193"/>
                </a:lnTo>
                <a:lnTo>
                  <a:pt x="978" y="193"/>
                </a:lnTo>
                <a:lnTo>
                  <a:pt x="978" y="141"/>
                </a:lnTo>
                <a:lnTo>
                  <a:pt x="1466" y="141"/>
                </a:lnTo>
                <a:lnTo>
                  <a:pt x="1466" y="56"/>
                </a:lnTo>
                <a:lnTo>
                  <a:pt x="965" y="56"/>
                </a:lnTo>
                <a:lnTo>
                  <a:pt x="965" y="3"/>
                </a:lnTo>
                <a:lnTo>
                  <a:pt x="1528" y="3"/>
                </a:lnTo>
                <a:lnTo>
                  <a:pt x="1528" y="278"/>
                </a:lnTo>
                <a:lnTo>
                  <a:pt x="1652" y="278"/>
                </a:lnTo>
                <a:lnTo>
                  <a:pt x="1652" y="331"/>
                </a:lnTo>
                <a:lnTo>
                  <a:pt x="1296" y="331"/>
                </a:lnTo>
                <a:lnTo>
                  <a:pt x="1296" y="357"/>
                </a:lnTo>
                <a:cubicBezTo>
                  <a:pt x="1322" y="403"/>
                  <a:pt x="1350" y="442"/>
                  <a:pt x="1381" y="475"/>
                </a:cubicBezTo>
                <a:cubicBezTo>
                  <a:pt x="1446" y="431"/>
                  <a:pt x="1503" y="392"/>
                  <a:pt x="1551" y="357"/>
                </a:cubicBezTo>
                <a:close/>
                <a:moveTo>
                  <a:pt x="870" y="602"/>
                </a:moveTo>
                <a:cubicBezTo>
                  <a:pt x="962" y="572"/>
                  <a:pt x="1073" y="530"/>
                  <a:pt x="1204" y="478"/>
                </a:cubicBezTo>
                <a:cubicBezTo>
                  <a:pt x="1208" y="498"/>
                  <a:pt x="1213" y="517"/>
                  <a:pt x="1217" y="537"/>
                </a:cubicBezTo>
                <a:cubicBezTo>
                  <a:pt x="1097" y="581"/>
                  <a:pt x="989" y="621"/>
                  <a:pt x="893" y="658"/>
                </a:cubicBezTo>
                <a:lnTo>
                  <a:pt x="870" y="602"/>
                </a:lnTo>
                <a:close/>
                <a:moveTo>
                  <a:pt x="978" y="350"/>
                </a:moveTo>
                <a:cubicBezTo>
                  <a:pt x="987" y="357"/>
                  <a:pt x="999" y="365"/>
                  <a:pt x="1014" y="373"/>
                </a:cubicBezTo>
                <a:cubicBezTo>
                  <a:pt x="1062" y="404"/>
                  <a:pt x="1101" y="430"/>
                  <a:pt x="1132" y="452"/>
                </a:cubicBezTo>
                <a:lnTo>
                  <a:pt x="1096" y="504"/>
                </a:lnTo>
                <a:cubicBezTo>
                  <a:pt x="1072" y="487"/>
                  <a:pt x="1039" y="464"/>
                  <a:pt x="998" y="435"/>
                </a:cubicBezTo>
                <a:cubicBezTo>
                  <a:pt x="974" y="418"/>
                  <a:pt x="955" y="405"/>
                  <a:pt x="942" y="396"/>
                </a:cubicBezTo>
                <a:lnTo>
                  <a:pt x="978" y="350"/>
                </a:lnTo>
                <a:close/>
              </a:path>
            </a:pathLst>
          </a:custGeom>
          <a:solidFill>
            <a:srgbClr val="5D68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4370189" y="1485900"/>
            <a:ext cx="6257925" cy="892175"/>
          </a:xfrm>
          <a:custGeom>
            <a:avLst/>
            <a:gdLst>
              <a:gd name="T0" fmla="*/ 124 w 8501"/>
              <a:gd name="T1" fmla="*/ 0 h 1205"/>
              <a:gd name="T2" fmla="*/ 8377 w 8501"/>
              <a:gd name="T3" fmla="*/ 0 h 1205"/>
              <a:gd name="T4" fmla="*/ 8501 w 8501"/>
              <a:gd name="T5" fmla="*/ 124 h 1205"/>
              <a:gd name="T6" fmla="*/ 8501 w 8501"/>
              <a:gd name="T7" fmla="*/ 1082 h 1205"/>
              <a:gd name="T8" fmla="*/ 8377 w 8501"/>
              <a:gd name="T9" fmla="*/ 1205 h 1205"/>
              <a:gd name="T10" fmla="*/ 124 w 8501"/>
              <a:gd name="T11" fmla="*/ 1205 h 1205"/>
              <a:gd name="T12" fmla="*/ 0 w 8501"/>
              <a:gd name="T13" fmla="*/ 1082 h 1205"/>
              <a:gd name="T14" fmla="*/ 0 w 8501"/>
              <a:gd name="T15" fmla="*/ 124 h 1205"/>
              <a:gd name="T16" fmla="*/ 124 w 8501"/>
              <a:gd name="T17" fmla="*/ 0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1" h="1205">
                <a:moveTo>
                  <a:pt x="124" y="0"/>
                </a:moveTo>
                <a:lnTo>
                  <a:pt x="8377" y="0"/>
                </a:lnTo>
                <a:cubicBezTo>
                  <a:pt x="8445" y="0"/>
                  <a:pt x="8501" y="56"/>
                  <a:pt x="8501" y="124"/>
                </a:cubicBezTo>
                <a:lnTo>
                  <a:pt x="8501" y="1082"/>
                </a:lnTo>
                <a:cubicBezTo>
                  <a:pt x="8501" y="1150"/>
                  <a:pt x="8445" y="1205"/>
                  <a:pt x="8377" y="1205"/>
                </a:cubicBezTo>
                <a:lnTo>
                  <a:pt x="124" y="1205"/>
                </a:lnTo>
                <a:cubicBezTo>
                  <a:pt x="56" y="1205"/>
                  <a:pt x="0" y="1150"/>
                  <a:pt x="0" y="1082"/>
                </a:cubicBezTo>
                <a:lnTo>
                  <a:pt x="0" y="124"/>
                </a:lnTo>
                <a:cubicBezTo>
                  <a:pt x="0" y="56"/>
                  <a:pt x="56" y="0"/>
                  <a:pt x="1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370189" y="2562225"/>
            <a:ext cx="6257925" cy="890587"/>
          </a:xfrm>
          <a:custGeom>
            <a:avLst/>
            <a:gdLst>
              <a:gd name="T0" fmla="*/ 124 w 8501"/>
              <a:gd name="T1" fmla="*/ 0 h 1205"/>
              <a:gd name="T2" fmla="*/ 8377 w 8501"/>
              <a:gd name="T3" fmla="*/ 0 h 1205"/>
              <a:gd name="T4" fmla="*/ 8501 w 8501"/>
              <a:gd name="T5" fmla="*/ 123 h 1205"/>
              <a:gd name="T6" fmla="*/ 8501 w 8501"/>
              <a:gd name="T7" fmla="*/ 1082 h 1205"/>
              <a:gd name="T8" fmla="*/ 8377 w 8501"/>
              <a:gd name="T9" fmla="*/ 1205 h 1205"/>
              <a:gd name="T10" fmla="*/ 124 w 8501"/>
              <a:gd name="T11" fmla="*/ 1205 h 1205"/>
              <a:gd name="T12" fmla="*/ 0 w 8501"/>
              <a:gd name="T13" fmla="*/ 1082 h 1205"/>
              <a:gd name="T14" fmla="*/ 0 w 8501"/>
              <a:gd name="T15" fmla="*/ 123 h 1205"/>
              <a:gd name="T16" fmla="*/ 124 w 8501"/>
              <a:gd name="T17" fmla="*/ 0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1" h="1205">
                <a:moveTo>
                  <a:pt x="124" y="0"/>
                </a:moveTo>
                <a:lnTo>
                  <a:pt x="8377" y="0"/>
                </a:lnTo>
                <a:cubicBezTo>
                  <a:pt x="8445" y="0"/>
                  <a:pt x="8501" y="55"/>
                  <a:pt x="8501" y="123"/>
                </a:cubicBezTo>
                <a:lnTo>
                  <a:pt x="8501" y="1082"/>
                </a:lnTo>
                <a:cubicBezTo>
                  <a:pt x="8501" y="1150"/>
                  <a:pt x="8445" y="1205"/>
                  <a:pt x="8377" y="1205"/>
                </a:cubicBezTo>
                <a:lnTo>
                  <a:pt x="124" y="1205"/>
                </a:lnTo>
                <a:cubicBezTo>
                  <a:pt x="56" y="1205"/>
                  <a:pt x="0" y="1150"/>
                  <a:pt x="0" y="1082"/>
                </a:cubicBezTo>
                <a:lnTo>
                  <a:pt x="0" y="123"/>
                </a:lnTo>
                <a:cubicBezTo>
                  <a:pt x="0" y="55"/>
                  <a:pt x="56" y="0"/>
                  <a:pt x="1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4370189" y="3636963"/>
            <a:ext cx="6257925" cy="892175"/>
          </a:xfrm>
          <a:custGeom>
            <a:avLst/>
            <a:gdLst>
              <a:gd name="T0" fmla="*/ 124 w 8501"/>
              <a:gd name="T1" fmla="*/ 0 h 1205"/>
              <a:gd name="T2" fmla="*/ 8377 w 8501"/>
              <a:gd name="T3" fmla="*/ 0 h 1205"/>
              <a:gd name="T4" fmla="*/ 8501 w 8501"/>
              <a:gd name="T5" fmla="*/ 123 h 1205"/>
              <a:gd name="T6" fmla="*/ 8501 w 8501"/>
              <a:gd name="T7" fmla="*/ 1081 h 1205"/>
              <a:gd name="T8" fmla="*/ 8377 w 8501"/>
              <a:gd name="T9" fmla="*/ 1205 h 1205"/>
              <a:gd name="T10" fmla="*/ 124 w 8501"/>
              <a:gd name="T11" fmla="*/ 1205 h 1205"/>
              <a:gd name="T12" fmla="*/ 0 w 8501"/>
              <a:gd name="T13" fmla="*/ 1081 h 1205"/>
              <a:gd name="T14" fmla="*/ 0 w 8501"/>
              <a:gd name="T15" fmla="*/ 123 h 1205"/>
              <a:gd name="T16" fmla="*/ 124 w 8501"/>
              <a:gd name="T17" fmla="*/ 0 h 1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1" h="1205">
                <a:moveTo>
                  <a:pt x="124" y="0"/>
                </a:moveTo>
                <a:lnTo>
                  <a:pt x="8377" y="0"/>
                </a:lnTo>
                <a:cubicBezTo>
                  <a:pt x="8445" y="0"/>
                  <a:pt x="8501" y="55"/>
                  <a:pt x="8501" y="123"/>
                </a:cubicBezTo>
                <a:lnTo>
                  <a:pt x="8501" y="1081"/>
                </a:lnTo>
                <a:cubicBezTo>
                  <a:pt x="8501" y="1149"/>
                  <a:pt x="8445" y="1205"/>
                  <a:pt x="8377" y="1205"/>
                </a:cubicBezTo>
                <a:lnTo>
                  <a:pt x="124" y="1205"/>
                </a:lnTo>
                <a:cubicBezTo>
                  <a:pt x="56" y="1205"/>
                  <a:pt x="0" y="1149"/>
                  <a:pt x="0" y="1081"/>
                </a:cubicBezTo>
                <a:lnTo>
                  <a:pt x="0" y="123"/>
                </a:lnTo>
                <a:cubicBezTo>
                  <a:pt x="0" y="55"/>
                  <a:pt x="56" y="0"/>
                  <a:pt x="1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4370189" y="4711700"/>
            <a:ext cx="6257925" cy="892175"/>
          </a:xfrm>
          <a:custGeom>
            <a:avLst/>
            <a:gdLst>
              <a:gd name="T0" fmla="*/ 124 w 8501"/>
              <a:gd name="T1" fmla="*/ 0 h 1206"/>
              <a:gd name="T2" fmla="*/ 8377 w 8501"/>
              <a:gd name="T3" fmla="*/ 0 h 1206"/>
              <a:gd name="T4" fmla="*/ 8501 w 8501"/>
              <a:gd name="T5" fmla="*/ 124 h 1206"/>
              <a:gd name="T6" fmla="*/ 8501 w 8501"/>
              <a:gd name="T7" fmla="*/ 1082 h 1206"/>
              <a:gd name="T8" fmla="*/ 8377 w 8501"/>
              <a:gd name="T9" fmla="*/ 1206 h 1206"/>
              <a:gd name="T10" fmla="*/ 124 w 8501"/>
              <a:gd name="T11" fmla="*/ 1206 h 1206"/>
              <a:gd name="T12" fmla="*/ 0 w 8501"/>
              <a:gd name="T13" fmla="*/ 1082 h 1206"/>
              <a:gd name="T14" fmla="*/ 0 w 8501"/>
              <a:gd name="T15" fmla="*/ 124 h 1206"/>
              <a:gd name="T16" fmla="*/ 124 w 8501"/>
              <a:gd name="T17" fmla="*/ 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01" h="1206">
                <a:moveTo>
                  <a:pt x="124" y="0"/>
                </a:moveTo>
                <a:lnTo>
                  <a:pt x="8377" y="0"/>
                </a:lnTo>
                <a:cubicBezTo>
                  <a:pt x="8445" y="0"/>
                  <a:pt x="8501" y="56"/>
                  <a:pt x="8501" y="124"/>
                </a:cubicBezTo>
                <a:lnTo>
                  <a:pt x="8501" y="1082"/>
                </a:lnTo>
                <a:cubicBezTo>
                  <a:pt x="8501" y="1150"/>
                  <a:pt x="8445" y="1206"/>
                  <a:pt x="8377" y="1206"/>
                </a:cubicBezTo>
                <a:lnTo>
                  <a:pt x="124" y="1206"/>
                </a:lnTo>
                <a:cubicBezTo>
                  <a:pt x="56" y="1206"/>
                  <a:pt x="0" y="1150"/>
                  <a:pt x="0" y="1082"/>
                </a:cubicBezTo>
                <a:lnTo>
                  <a:pt x="0" y="124"/>
                </a:lnTo>
                <a:cubicBezTo>
                  <a:pt x="0" y="56"/>
                  <a:pt x="56" y="0"/>
                  <a:pt x="12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2"/>
          <p:cNvSpPr>
            <a:spLocks noChangeArrowheads="1"/>
          </p:cNvSpPr>
          <p:nvPr/>
        </p:nvSpPr>
        <p:spPr bwMode="auto">
          <a:xfrm>
            <a:off x="4525764" y="1603375"/>
            <a:ext cx="700087"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3"/>
          <p:cNvSpPr>
            <a:spLocks noChangeArrowheads="1"/>
          </p:cNvSpPr>
          <p:nvPr/>
        </p:nvSpPr>
        <p:spPr bwMode="auto">
          <a:xfrm>
            <a:off x="4525764" y="2660650"/>
            <a:ext cx="700087"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14"/>
          <p:cNvSpPr>
            <a:spLocks noChangeArrowheads="1"/>
          </p:cNvSpPr>
          <p:nvPr/>
        </p:nvSpPr>
        <p:spPr bwMode="auto">
          <a:xfrm>
            <a:off x="4525764" y="3748088"/>
            <a:ext cx="700087" cy="704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5"/>
          <p:cNvSpPr>
            <a:spLocks noChangeArrowheads="1"/>
          </p:cNvSpPr>
          <p:nvPr/>
        </p:nvSpPr>
        <p:spPr bwMode="auto">
          <a:xfrm>
            <a:off x="4525764" y="4805363"/>
            <a:ext cx="700087" cy="7032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noEditPoints="1"/>
          </p:cNvSpPr>
          <p:nvPr/>
        </p:nvSpPr>
        <p:spPr bwMode="auto">
          <a:xfrm>
            <a:off x="3957439" y="1506538"/>
            <a:ext cx="149225" cy="4130674"/>
          </a:xfrm>
          <a:custGeom>
            <a:avLst/>
            <a:gdLst>
              <a:gd name="T0" fmla="*/ 0 w 203"/>
              <a:gd name="T1" fmla="*/ 0 h 5580"/>
              <a:gd name="T2" fmla="*/ 81 w 203"/>
              <a:gd name="T3" fmla="*/ 0 h 5580"/>
              <a:gd name="T4" fmla="*/ 81 w 203"/>
              <a:gd name="T5" fmla="*/ 5580 h 5580"/>
              <a:gd name="T6" fmla="*/ 0 w 203"/>
              <a:gd name="T7" fmla="*/ 5580 h 5580"/>
              <a:gd name="T8" fmla="*/ 0 w 203"/>
              <a:gd name="T9" fmla="*/ 0 h 5580"/>
              <a:gd name="T10" fmla="*/ 174 w 203"/>
              <a:gd name="T11" fmla="*/ 0 h 5580"/>
              <a:gd name="T12" fmla="*/ 203 w 203"/>
              <a:gd name="T13" fmla="*/ 0 h 5580"/>
              <a:gd name="T14" fmla="*/ 203 w 203"/>
              <a:gd name="T15" fmla="*/ 5580 h 5580"/>
              <a:gd name="T16" fmla="*/ 174 w 203"/>
              <a:gd name="T17" fmla="*/ 5580 h 5580"/>
              <a:gd name="T18" fmla="*/ 174 w 203"/>
              <a:gd name="T19" fmla="*/ 0 h 5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5580">
                <a:moveTo>
                  <a:pt x="0" y="0"/>
                </a:moveTo>
                <a:lnTo>
                  <a:pt x="81" y="0"/>
                </a:lnTo>
                <a:lnTo>
                  <a:pt x="81" y="5580"/>
                </a:lnTo>
                <a:lnTo>
                  <a:pt x="0" y="5580"/>
                </a:lnTo>
                <a:lnTo>
                  <a:pt x="0" y="0"/>
                </a:lnTo>
                <a:close/>
                <a:moveTo>
                  <a:pt x="174" y="0"/>
                </a:moveTo>
                <a:lnTo>
                  <a:pt x="203" y="0"/>
                </a:lnTo>
                <a:lnTo>
                  <a:pt x="203" y="5580"/>
                </a:lnTo>
                <a:lnTo>
                  <a:pt x="174" y="5580"/>
                </a:lnTo>
                <a:lnTo>
                  <a:pt x="174" y="0"/>
                </a:ln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7"/>
          <p:cNvSpPr>
            <a:spLocks/>
          </p:cNvSpPr>
          <p:nvPr/>
        </p:nvSpPr>
        <p:spPr bwMode="auto">
          <a:xfrm>
            <a:off x="4749601" y="1744663"/>
            <a:ext cx="234950" cy="414337"/>
          </a:xfrm>
          <a:custGeom>
            <a:avLst/>
            <a:gdLst>
              <a:gd name="T0" fmla="*/ 320 w 320"/>
              <a:gd name="T1" fmla="*/ 560 h 560"/>
              <a:gd name="T2" fmla="*/ 0 w 320"/>
              <a:gd name="T3" fmla="*/ 560 h 560"/>
              <a:gd name="T4" fmla="*/ 0 w 320"/>
              <a:gd name="T5" fmla="*/ 541 h 560"/>
              <a:gd name="T6" fmla="*/ 66 w 320"/>
              <a:gd name="T7" fmla="*/ 541 h 560"/>
              <a:gd name="T8" fmla="*/ 66 w 320"/>
              <a:gd name="T9" fmla="*/ 63 h 560"/>
              <a:gd name="T10" fmla="*/ 0 w 320"/>
              <a:gd name="T11" fmla="*/ 63 h 560"/>
              <a:gd name="T12" fmla="*/ 0 w 320"/>
              <a:gd name="T13" fmla="*/ 44 h 560"/>
              <a:gd name="T14" fmla="*/ 55 w 320"/>
              <a:gd name="T15" fmla="*/ 44 h 560"/>
              <a:gd name="T16" fmla="*/ 146 w 320"/>
              <a:gd name="T17" fmla="*/ 38 h 560"/>
              <a:gd name="T18" fmla="*/ 255 w 320"/>
              <a:gd name="T19" fmla="*/ 0 h 560"/>
              <a:gd name="T20" fmla="*/ 255 w 320"/>
              <a:gd name="T21" fmla="*/ 541 h 560"/>
              <a:gd name="T22" fmla="*/ 320 w 320"/>
              <a:gd name="T23" fmla="*/ 541 h 560"/>
              <a:gd name="T24" fmla="*/ 320 w 320"/>
              <a:gd name="T25" fmla="*/ 56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0" h="560">
                <a:moveTo>
                  <a:pt x="320" y="560"/>
                </a:moveTo>
                <a:lnTo>
                  <a:pt x="0" y="560"/>
                </a:lnTo>
                <a:lnTo>
                  <a:pt x="0" y="541"/>
                </a:lnTo>
                <a:lnTo>
                  <a:pt x="66" y="541"/>
                </a:lnTo>
                <a:lnTo>
                  <a:pt x="66" y="63"/>
                </a:lnTo>
                <a:lnTo>
                  <a:pt x="0" y="63"/>
                </a:lnTo>
                <a:lnTo>
                  <a:pt x="0" y="44"/>
                </a:lnTo>
                <a:lnTo>
                  <a:pt x="55" y="44"/>
                </a:lnTo>
                <a:cubicBezTo>
                  <a:pt x="82" y="44"/>
                  <a:pt x="112" y="42"/>
                  <a:pt x="146" y="38"/>
                </a:cubicBezTo>
                <a:cubicBezTo>
                  <a:pt x="180" y="34"/>
                  <a:pt x="217" y="21"/>
                  <a:pt x="255" y="0"/>
                </a:cubicBezTo>
                <a:lnTo>
                  <a:pt x="255" y="541"/>
                </a:lnTo>
                <a:lnTo>
                  <a:pt x="320" y="541"/>
                </a:lnTo>
                <a:lnTo>
                  <a:pt x="320" y="56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8"/>
          <p:cNvSpPr>
            <a:spLocks/>
          </p:cNvSpPr>
          <p:nvPr/>
        </p:nvSpPr>
        <p:spPr bwMode="auto">
          <a:xfrm>
            <a:off x="4681339" y="2822575"/>
            <a:ext cx="360362" cy="422275"/>
          </a:xfrm>
          <a:custGeom>
            <a:avLst/>
            <a:gdLst>
              <a:gd name="T0" fmla="*/ 489 w 489"/>
              <a:gd name="T1" fmla="*/ 368 h 572"/>
              <a:gd name="T2" fmla="*/ 431 w 489"/>
              <a:gd name="T3" fmla="*/ 477 h 572"/>
              <a:gd name="T4" fmla="*/ 356 w 489"/>
              <a:gd name="T5" fmla="*/ 550 h 572"/>
              <a:gd name="T6" fmla="*/ 288 w 489"/>
              <a:gd name="T7" fmla="*/ 566 h 572"/>
              <a:gd name="T8" fmla="*/ 233 w 489"/>
              <a:gd name="T9" fmla="*/ 559 h 572"/>
              <a:gd name="T10" fmla="*/ 98 w 489"/>
              <a:gd name="T11" fmla="*/ 542 h 572"/>
              <a:gd name="T12" fmla="*/ 17 w 489"/>
              <a:gd name="T13" fmla="*/ 572 h 572"/>
              <a:gd name="T14" fmla="*/ 0 w 489"/>
              <a:gd name="T15" fmla="*/ 562 h 572"/>
              <a:gd name="T16" fmla="*/ 45 w 489"/>
              <a:gd name="T17" fmla="*/ 472 h 572"/>
              <a:gd name="T18" fmla="*/ 106 w 489"/>
              <a:gd name="T19" fmla="*/ 413 h 572"/>
              <a:gd name="T20" fmla="*/ 192 w 489"/>
              <a:gd name="T21" fmla="*/ 348 h 572"/>
              <a:gd name="T22" fmla="*/ 230 w 489"/>
              <a:gd name="T23" fmla="*/ 306 h 572"/>
              <a:gd name="T24" fmla="*/ 255 w 489"/>
              <a:gd name="T25" fmla="*/ 248 h 572"/>
              <a:gd name="T26" fmla="*/ 264 w 489"/>
              <a:gd name="T27" fmla="*/ 162 h 572"/>
              <a:gd name="T28" fmla="*/ 253 w 489"/>
              <a:gd name="T29" fmla="*/ 83 h 572"/>
              <a:gd name="T30" fmla="*/ 217 w 489"/>
              <a:gd name="T31" fmla="*/ 42 h 572"/>
              <a:gd name="T32" fmla="*/ 161 w 489"/>
              <a:gd name="T33" fmla="*/ 26 h 572"/>
              <a:gd name="T34" fmla="*/ 110 w 489"/>
              <a:gd name="T35" fmla="*/ 38 h 572"/>
              <a:gd name="T36" fmla="*/ 65 w 489"/>
              <a:gd name="T37" fmla="*/ 67 h 572"/>
              <a:gd name="T38" fmla="*/ 67 w 489"/>
              <a:gd name="T39" fmla="*/ 68 h 572"/>
              <a:gd name="T40" fmla="*/ 98 w 489"/>
              <a:gd name="T41" fmla="*/ 63 h 572"/>
              <a:gd name="T42" fmla="*/ 155 w 489"/>
              <a:gd name="T43" fmla="*/ 84 h 572"/>
              <a:gd name="T44" fmla="*/ 177 w 489"/>
              <a:gd name="T45" fmla="*/ 141 h 572"/>
              <a:gd name="T46" fmla="*/ 153 w 489"/>
              <a:gd name="T47" fmla="*/ 202 h 572"/>
              <a:gd name="T48" fmla="*/ 94 w 489"/>
              <a:gd name="T49" fmla="*/ 226 h 572"/>
              <a:gd name="T50" fmla="*/ 32 w 489"/>
              <a:gd name="T51" fmla="*/ 201 h 572"/>
              <a:gd name="T52" fmla="*/ 6 w 489"/>
              <a:gd name="T53" fmla="*/ 141 h 572"/>
              <a:gd name="T54" fmla="*/ 64 w 489"/>
              <a:gd name="T55" fmla="*/ 41 h 572"/>
              <a:gd name="T56" fmla="*/ 215 w 489"/>
              <a:gd name="T57" fmla="*/ 0 h 572"/>
              <a:gd name="T58" fmla="*/ 401 w 489"/>
              <a:gd name="T59" fmla="*/ 49 h 572"/>
              <a:gd name="T60" fmla="*/ 470 w 489"/>
              <a:gd name="T61" fmla="*/ 184 h 572"/>
              <a:gd name="T62" fmla="*/ 436 w 489"/>
              <a:gd name="T63" fmla="*/ 278 h 572"/>
              <a:gd name="T64" fmla="*/ 349 w 489"/>
              <a:gd name="T65" fmla="*/ 336 h 572"/>
              <a:gd name="T66" fmla="*/ 245 w 489"/>
              <a:gd name="T67" fmla="*/ 369 h 572"/>
              <a:gd name="T68" fmla="*/ 191 w 489"/>
              <a:gd name="T69" fmla="*/ 383 h 572"/>
              <a:gd name="T70" fmla="*/ 156 w 489"/>
              <a:gd name="T71" fmla="*/ 402 h 572"/>
              <a:gd name="T72" fmla="*/ 158 w 489"/>
              <a:gd name="T73" fmla="*/ 403 h 572"/>
              <a:gd name="T74" fmla="*/ 209 w 489"/>
              <a:gd name="T75" fmla="*/ 392 h 572"/>
              <a:gd name="T76" fmla="*/ 286 w 489"/>
              <a:gd name="T77" fmla="*/ 397 h 572"/>
              <a:gd name="T78" fmla="*/ 365 w 489"/>
              <a:gd name="T79" fmla="*/ 402 h 572"/>
              <a:gd name="T80" fmla="*/ 433 w 489"/>
              <a:gd name="T81" fmla="*/ 396 h 572"/>
              <a:gd name="T82" fmla="*/ 471 w 489"/>
              <a:gd name="T83" fmla="*/ 357 h 572"/>
              <a:gd name="T84" fmla="*/ 489 w 489"/>
              <a:gd name="T85" fmla="*/ 368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9" h="572">
                <a:moveTo>
                  <a:pt x="489" y="368"/>
                </a:moveTo>
                <a:cubicBezTo>
                  <a:pt x="476" y="402"/>
                  <a:pt x="456" y="438"/>
                  <a:pt x="431" y="477"/>
                </a:cubicBezTo>
                <a:cubicBezTo>
                  <a:pt x="406" y="515"/>
                  <a:pt x="381" y="540"/>
                  <a:pt x="356" y="550"/>
                </a:cubicBezTo>
                <a:cubicBezTo>
                  <a:pt x="330" y="560"/>
                  <a:pt x="308" y="566"/>
                  <a:pt x="288" y="566"/>
                </a:cubicBezTo>
                <a:cubicBezTo>
                  <a:pt x="279" y="566"/>
                  <a:pt x="261" y="563"/>
                  <a:pt x="233" y="559"/>
                </a:cubicBezTo>
                <a:cubicBezTo>
                  <a:pt x="166" y="548"/>
                  <a:pt x="120" y="542"/>
                  <a:pt x="98" y="542"/>
                </a:cubicBezTo>
                <a:cubicBezTo>
                  <a:pt x="66" y="542"/>
                  <a:pt x="39" y="552"/>
                  <a:pt x="17" y="572"/>
                </a:cubicBezTo>
                <a:lnTo>
                  <a:pt x="0" y="562"/>
                </a:lnTo>
                <a:cubicBezTo>
                  <a:pt x="8" y="528"/>
                  <a:pt x="23" y="498"/>
                  <a:pt x="45" y="472"/>
                </a:cubicBezTo>
                <a:cubicBezTo>
                  <a:pt x="66" y="446"/>
                  <a:pt x="87" y="426"/>
                  <a:pt x="106" y="413"/>
                </a:cubicBezTo>
                <a:cubicBezTo>
                  <a:pt x="150" y="381"/>
                  <a:pt x="178" y="360"/>
                  <a:pt x="192" y="348"/>
                </a:cubicBezTo>
                <a:cubicBezTo>
                  <a:pt x="206" y="337"/>
                  <a:pt x="218" y="323"/>
                  <a:pt x="230" y="306"/>
                </a:cubicBezTo>
                <a:cubicBezTo>
                  <a:pt x="241" y="290"/>
                  <a:pt x="250" y="270"/>
                  <a:pt x="255" y="248"/>
                </a:cubicBezTo>
                <a:cubicBezTo>
                  <a:pt x="261" y="225"/>
                  <a:pt x="264" y="197"/>
                  <a:pt x="264" y="162"/>
                </a:cubicBezTo>
                <a:cubicBezTo>
                  <a:pt x="264" y="127"/>
                  <a:pt x="260" y="100"/>
                  <a:pt x="253" y="83"/>
                </a:cubicBezTo>
                <a:cubicBezTo>
                  <a:pt x="247" y="66"/>
                  <a:pt x="235" y="52"/>
                  <a:pt x="217" y="42"/>
                </a:cubicBezTo>
                <a:cubicBezTo>
                  <a:pt x="200" y="31"/>
                  <a:pt x="182" y="26"/>
                  <a:pt x="161" y="26"/>
                </a:cubicBezTo>
                <a:cubicBezTo>
                  <a:pt x="145" y="26"/>
                  <a:pt x="128" y="30"/>
                  <a:pt x="110" y="38"/>
                </a:cubicBezTo>
                <a:cubicBezTo>
                  <a:pt x="92" y="46"/>
                  <a:pt x="77" y="55"/>
                  <a:pt x="65" y="67"/>
                </a:cubicBezTo>
                <a:lnTo>
                  <a:pt x="67" y="68"/>
                </a:lnTo>
                <a:cubicBezTo>
                  <a:pt x="77" y="65"/>
                  <a:pt x="88" y="63"/>
                  <a:pt x="98" y="63"/>
                </a:cubicBezTo>
                <a:cubicBezTo>
                  <a:pt x="122" y="63"/>
                  <a:pt x="141" y="70"/>
                  <a:pt x="155" y="84"/>
                </a:cubicBezTo>
                <a:cubicBezTo>
                  <a:pt x="170" y="99"/>
                  <a:pt x="177" y="117"/>
                  <a:pt x="177" y="141"/>
                </a:cubicBezTo>
                <a:cubicBezTo>
                  <a:pt x="177" y="165"/>
                  <a:pt x="169" y="185"/>
                  <a:pt x="153" y="202"/>
                </a:cubicBezTo>
                <a:cubicBezTo>
                  <a:pt x="137" y="218"/>
                  <a:pt x="117" y="226"/>
                  <a:pt x="94" y="226"/>
                </a:cubicBezTo>
                <a:cubicBezTo>
                  <a:pt x="70" y="226"/>
                  <a:pt x="50" y="218"/>
                  <a:pt x="32" y="201"/>
                </a:cubicBezTo>
                <a:cubicBezTo>
                  <a:pt x="14" y="184"/>
                  <a:pt x="6" y="163"/>
                  <a:pt x="6" y="141"/>
                </a:cubicBezTo>
                <a:cubicBezTo>
                  <a:pt x="6" y="102"/>
                  <a:pt x="25" y="69"/>
                  <a:pt x="64" y="41"/>
                </a:cubicBezTo>
                <a:cubicBezTo>
                  <a:pt x="103" y="13"/>
                  <a:pt x="153" y="0"/>
                  <a:pt x="215" y="0"/>
                </a:cubicBezTo>
                <a:cubicBezTo>
                  <a:pt x="293" y="0"/>
                  <a:pt x="356" y="16"/>
                  <a:pt x="401" y="49"/>
                </a:cubicBezTo>
                <a:cubicBezTo>
                  <a:pt x="447" y="83"/>
                  <a:pt x="470" y="127"/>
                  <a:pt x="470" y="184"/>
                </a:cubicBezTo>
                <a:cubicBezTo>
                  <a:pt x="470" y="222"/>
                  <a:pt x="458" y="254"/>
                  <a:pt x="436" y="278"/>
                </a:cubicBezTo>
                <a:cubicBezTo>
                  <a:pt x="413" y="302"/>
                  <a:pt x="385" y="322"/>
                  <a:pt x="349" y="336"/>
                </a:cubicBezTo>
                <a:cubicBezTo>
                  <a:pt x="314" y="351"/>
                  <a:pt x="279" y="362"/>
                  <a:pt x="245" y="369"/>
                </a:cubicBezTo>
                <a:cubicBezTo>
                  <a:pt x="221" y="375"/>
                  <a:pt x="203" y="380"/>
                  <a:pt x="191" y="383"/>
                </a:cubicBezTo>
                <a:cubicBezTo>
                  <a:pt x="179" y="387"/>
                  <a:pt x="167" y="393"/>
                  <a:pt x="156" y="402"/>
                </a:cubicBezTo>
                <a:lnTo>
                  <a:pt x="158" y="403"/>
                </a:lnTo>
                <a:cubicBezTo>
                  <a:pt x="172" y="396"/>
                  <a:pt x="189" y="392"/>
                  <a:pt x="209" y="392"/>
                </a:cubicBezTo>
                <a:cubicBezTo>
                  <a:pt x="222" y="392"/>
                  <a:pt x="248" y="393"/>
                  <a:pt x="286" y="397"/>
                </a:cubicBezTo>
                <a:cubicBezTo>
                  <a:pt x="325" y="400"/>
                  <a:pt x="351" y="402"/>
                  <a:pt x="365" y="402"/>
                </a:cubicBezTo>
                <a:cubicBezTo>
                  <a:pt x="396" y="402"/>
                  <a:pt x="418" y="400"/>
                  <a:pt x="433" y="396"/>
                </a:cubicBezTo>
                <a:cubicBezTo>
                  <a:pt x="447" y="391"/>
                  <a:pt x="460" y="379"/>
                  <a:pt x="471" y="357"/>
                </a:cubicBezTo>
                <a:lnTo>
                  <a:pt x="489" y="36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9"/>
          <p:cNvSpPr>
            <a:spLocks/>
          </p:cNvSpPr>
          <p:nvPr/>
        </p:nvSpPr>
        <p:spPr bwMode="auto">
          <a:xfrm>
            <a:off x="4695626" y="3908425"/>
            <a:ext cx="331787" cy="420687"/>
          </a:xfrm>
          <a:custGeom>
            <a:avLst/>
            <a:gdLst>
              <a:gd name="T0" fmla="*/ 304 w 450"/>
              <a:gd name="T1" fmla="*/ 253 h 570"/>
              <a:gd name="T2" fmla="*/ 417 w 450"/>
              <a:gd name="T3" fmla="*/ 314 h 570"/>
              <a:gd name="T4" fmla="*/ 450 w 450"/>
              <a:gd name="T5" fmla="*/ 406 h 570"/>
              <a:gd name="T6" fmla="*/ 417 w 450"/>
              <a:gd name="T7" fmla="*/ 496 h 570"/>
              <a:gd name="T8" fmla="*/ 323 w 450"/>
              <a:gd name="T9" fmla="*/ 555 h 570"/>
              <a:gd name="T10" fmla="*/ 200 w 450"/>
              <a:gd name="T11" fmla="*/ 570 h 570"/>
              <a:gd name="T12" fmla="*/ 48 w 450"/>
              <a:gd name="T13" fmla="*/ 532 h 570"/>
              <a:gd name="T14" fmla="*/ 0 w 450"/>
              <a:gd name="T15" fmla="*/ 446 h 570"/>
              <a:gd name="T16" fmla="*/ 24 w 450"/>
              <a:gd name="T17" fmla="*/ 385 h 570"/>
              <a:gd name="T18" fmla="*/ 84 w 450"/>
              <a:gd name="T19" fmla="*/ 361 h 570"/>
              <a:gd name="T20" fmla="*/ 139 w 450"/>
              <a:gd name="T21" fmla="*/ 383 h 570"/>
              <a:gd name="T22" fmla="*/ 162 w 450"/>
              <a:gd name="T23" fmla="*/ 439 h 570"/>
              <a:gd name="T24" fmla="*/ 142 w 450"/>
              <a:gd name="T25" fmla="*/ 493 h 570"/>
              <a:gd name="T26" fmla="*/ 91 w 450"/>
              <a:gd name="T27" fmla="*/ 513 h 570"/>
              <a:gd name="T28" fmla="*/ 44 w 450"/>
              <a:gd name="T29" fmla="*/ 496 h 570"/>
              <a:gd name="T30" fmla="*/ 43 w 450"/>
              <a:gd name="T31" fmla="*/ 498 h 570"/>
              <a:gd name="T32" fmla="*/ 169 w 450"/>
              <a:gd name="T33" fmla="*/ 546 h 570"/>
              <a:gd name="T34" fmla="*/ 210 w 450"/>
              <a:gd name="T35" fmla="*/ 538 h 570"/>
              <a:gd name="T36" fmla="*/ 230 w 450"/>
              <a:gd name="T37" fmla="*/ 517 h 570"/>
              <a:gd name="T38" fmla="*/ 235 w 450"/>
              <a:gd name="T39" fmla="*/ 477 h 570"/>
              <a:gd name="T40" fmla="*/ 235 w 450"/>
              <a:gd name="T41" fmla="*/ 308 h 570"/>
              <a:gd name="T42" fmla="*/ 226 w 450"/>
              <a:gd name="T43" fmla="*/ 273 h 570"/>
              <a:gd name="T44" fmla="*/ 189 w 450"/>
              <a:gd name="T45" fmla="*/ 263 h 570"/>
              <a:gd name="T46" fmla="*/ 146 w 450"/>
              <a:gd name="T47" fmla="*/ 263 h 570"/>
              <a:gd name="T48" fmla="*/ 146 w 450"/>
              <a:gd name="T49" fmla="*/ 241 h 570"/>
              <a:gd name="T50" fmla="*/ 198 w 450"/>
              <a:gd name="T51" fmla="*/ 241 h 570"/>
              <a:gd name="T52" fmla="*/ 227 w 450"/>
              <a:gd name="T53" fmla="*/ 232 h 570"/>
              <a:gd name="T54" fmla="*/ 235 w 450"/>
              <a:gd name="T55" fmla="*/ 199 h 570"/>
              <a:gd name="T56" fmla="*/ 235 w 450"/>
              <a:gd name="T57" fmla="*/ 84 h 570"/>
              <a:gd name="T58" fmla="*/ 222 w 450"/>
              <a:gd name="T59" fmla="*/ 35 h 570"/>
              <a:gd name="T60" fmla="*/ 172 w 450"/>
              <a:gd name="T61" fmla="*/ 21 h 570"/>
              <a:gd name="T62" fmla="*/ 98 w 450"/>
              <a:gd name="T63" fmla="*/ 35 h 570"/>
              <a:gd name="T64" fmla="*/ 98 w 450"/>
              <a:gd name="T65" fmla="*/ 36 h 570"/>
              <a:gd name="T66" fmla="*/ 103 w 450"/>
              <a:gd name="T67" fmla="*/ 36 h 570"/>
              <a:gd name="T68" fmla="*/ 156 w 450"/>
              <a:gd name="T69" fmla="*/ 56 h 570"/>
              <a:gd name="T70" fmla="*/ 176 w 450"/>
              <a:gd name="T71" fmla="*/ 109 h 570"/>
              <a:gd name="T72" fmla="*/ 153 w 450"/>
              <a:gd name="T73" fmla="*/ 163 h 570"/>
              <a:gd name="T74" fmla="*/ 97 w 450"/>
              <a:gd name="T75" fmla="*/ 184 h 570"/>
              <a:gd name="T76" fmla="*/ 43 w 450"/>
              <a:gd name="T77" fmla="*/ 163 h 570"/>
              <a:gd name="T78" fmla="*/ 21 w 450"/>
              <a:gd name="T79" fmla="*/ 109 h 570"/>
              <a:gd name="T80" fmla="*/ 72 w 450"/>
              <a:gd name="T81" fmla="*/ 28 h 570"/>
              <a:gd name="T82" fmla="*/ 218 w 450"/>
              <a:gd name="T83" fmla="*/ 0 h 570"/>
              <a:gd name="T84" fmla="*/ 374 w 450"/>
              <a:gd name="T85" fmla="*/ 36 h 570"/>
              <a:gd name="T86" fmla="*/ 430 w 450"/>
              <a:gd name="T87" fmla="*/ 136 h 570"/>
              <a:gd name="T88" fmla="*/ 404 w 450"/>
              <a:gd name="T89" fmla="*/ 210 h 570"/>
              <a:gd name="T90" fmla="*/ 304 w 450"/>
              <a:gd name="T91" fmla="*/ 252 h 570"/>
              <a:gd name="T92" fmla="*/ 304 w 450"/>
              <a:gd name="T93" fmla="*/ 253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570">
                <a:moveTo>
                  <a:pt x="304" y="253"/>
                </a:moveTo>
                <a:cubicBezTo>
                  <a:pt x="357" y="266"/>
                  <a:pt x="395" y="286"/>
                  <a:pt x="417" y="314"/>
                </a:cubicBezTo>
                <a:cubicBezTo>
                  <a:pt x="439" y="342"/>
                  <a:pt x="450" y="372"/>
                  <a:pt x="450" y="406"/>
                </a:cubicBezTo>
                <a:cubicBezTo>
                  <a:pt x="450" y="438"/>
                  <a:pt x="439" y="468"/>
                  <a:pt x="417" y="496"/>
                </a:cubicBezTo>
                <a:cubicBezTo>
                  <a:pt x="396" y="525"/>
                  <a:pt x="364" y="545"/>
                  <a:pt x="323" y="555"/>
                </a:cubicBezTo>
                <a:cubicBezTo>
                  <a:pt x="281" y="565"/>
                  <a:pt x="240" y="570"/>
                  <a:pt x="200" y="570"/>
                </a:cubicBezTo>
                <a:cubicBezTo>
                  <a:pt x="131" y="570"/>
                  <a:pt x="80" y="557"/>
                  <a:pt x="48" y="532"/>
                </a:cubicBezTo>
                <a:cubicBezTo>
                  <a:pt x="16" y="506"/>
                  <a:pt x="0" y="478"/>
                  <a:pt x="0" y="446"/>
                </a:cubicBezTo>
                <a:cubicBezTo>
                  <a:pt x="0" y="422"/>
                  <a:pt x="8" y="402"/>
                  <a:pt x="24" y="385"/>
                </a:cubicBezTo>
                <a:cubicBezTo>
                  <a:pt x="40" y="369"/>
                  <a:pt x="60" y="361"/>
                  <a:pt x="84" y="361"/>
                </a:cubicBezTo>
                <a:cubicBezTo>
                  <a:pt x="106" y="361"/>
                  <a:pt x="124" y="368"/>
                  <a:pt x="139" y="383"/>
                </a:cubicBezTo>
                <a:cubicBezTo>
                  <a:pt x="154" y="398"/>
                  <a:pt x="162" y="417"/>
                  <a:pt x="162" y="439"/>
                </a:cubicBezTo>
                <a:cubicBezTo>
                  <a:pt x="162" y="461"/>
                  <a:pt x="155" y="479"/>
                  <a:pt x="142" y="493"/>
                </a:cubicBezTo>
                <a:cubicBezTo>
                  <a:pt x="128" y="507"/>
                  <a:pt x="111" y="513"/>
                  <a:pt x="91" y="513"/>
                </a:cubicBezTo>
                <a:cubicBezTo>
                  <a:pt x="75" y="513"/>
                  <a:pt x="60" y="507"/>
                  <a:pt x="44" y="496"/>
                </a:cubicBezTo>
                <a:lnTo>
                  <a:pt x="43" y="498"/>
                </a:lnTo>
                <a:cubicBezTo>
                  <a:pt x="70" y="530"/>
                  <a:pt x="112" y="546"/>
                  <a:pt x="169" y="546"/>
                </a:cubicBezTo>
                <a:cubicBezTo>
                  <a:pt x="187" y="546"/>
                  <a:pt x="201" y="543"/>
                  <a:pt x="210" y="538"/>
                </a:cubicBezTo>
                <a:cubicBezTo>
                  <a:pt x="220" y="532"/>
                  <a:pt x="227" y="525"/>
                  <a:pt x="230" y="517"/>
                </a:cubicBezTo>
                <a:cubicBezTo>
                  <a:pt x="234" y="509"/>
                  <a:pt x="235" y="495"/>
                  <a:pt x="235" y="477"/>
                </a:cubicBezTo>
                <a:lnTo>
                  <a:pt x="235" y="308"/>
                </a:lnTo>
                <a:cubicBezTo>
                  <a:pt x="235" y="291"/>
                  <a:pt x="232" y="279"/>
                  <a:pt x="226" y="273"/>
                </a:cubicBezTo>
                <a:cubicBezTo>
                  <a:pt x="220" y="267"/>
                  <a:pt x="208" y="263"/>
                  <a:pt x="189" y="263"/>
                </a:cubicBezTo>
                <a:lnTo>
                  <a:pt x="146" y="263"/>
                </a:lnTo>
                <a:lnTo>
                  <a:pt x="146" y="241"/>
                </a:lnTo>
                <a:lnTo>
                  <a:pt x="198" y="241"/>
                </a:lnTo>
                <a:cubicBezTo>
                  <a:pt x="212" y="241"/>
                  <a:pt x="222" y="238"/>
                  <a:pt x="227" y="232"/>
                </a:cubicBezTo>
                <a:cubicBezTo>
                  <a:pt x="232" y="226"/>
                  <a:pt x="235" y="215"/>
                  <a:pt x="235" y="199"/>
                </a:cubicBezTo>
                <a:lnTo>
                  <a:pt x="235" y="84"/>
                </a:lnTo>
                <a:cubicBezTo>
                  <a:pt x="235" y="60"/>
                  <a:pt x="231" y="44"/>
                  <a:pt x="222" y="35"/>
                </a:cubicBezTo>
                <a:cubicBezTo>
                  <a:pt x="213" y="26"/>
                  <a:pt x="197" y="21"/>
                  <a:pt x="172" y="21"/>
                </a:cubicBezTo>
                <a:cubicBezTo>
                  <a:pt x="146" y="21"/>
                  <a:pt x="121" y="26"/>
                  <a:pt x="98" y="35"/>
                </a:cubicBezTo>
                <a:lnTo>
                  <a:pt x="98" y="36"/>
                </a:lnTo>
                <a:lnTo>
                  <a:pt x="103" y="36"/>
                </a:lnTo>
                <a:cubicBezTo>
                  <a:pt x="125" y="36"/>
                  <a:pt x="142" y="43"/>
                  <a:pt x="156" y="56"/>
                </a:cubicBezTo>
                <a:cubicBezTo>
                  <a:pt x="169" y="70"/>
                  <a:pt x="176" y="87"/>
                  <a:pt x="176" y="109"/>
                </a:cubicBezTo>
                <a:cubicBezTo>
                  <a:pt x="176" y="131"/>
                  <a:pt x="168" y="149"/>
                  <a:pt x="153" y="163"/>
                </a:cubicBezTo>
                <a:cubicBezTo>
                  <a:pt x="139" y="177"/>
                  <a:pt x="120" y="184"/>
                  <a:pt x="97" y="184"/>
                </a:cubicBezTo>
                <a:cubicBezTo>
                  <a:pt x="75" y="184"/>
                  <a:pt x="57" y="177"/>
                  <a:pt x="43" y="163"/>
                </a:cubicBezTo>
                <a:cubicBezTo>
                  <a:pt x="28" y="149"/>
                  <a:pt x="21" y="131"/>
                  <a:pt x="21" y="109"/>
                </a:cubicBezTo>
                <a:cubicBezTo>
                  <a:pt x="21" y="74"/>
                  <a:pt x="38" y="47"/>
                  <a:pt x="72" y="28"/>
                </a:cubicBezTo>
                <a:cubicBezTo>
                  <a:pt x="106" y="9"/>
                  <a:pt x="155" y="0"/>
                  <a:pt x="218" y="0"/>
                </a:cubicBezTo>
                <a:cubicBezTo>
                  <a:pt x="285" y="0"/>
                  <a:pt x="337" y="12"/>
                  <a:pt x="374" y="36"/>
                </a:cubicBezTo>
                <a:cubicBezTo>
                  <a:pt x="411" y="59"/>
                  <a:pt x="430" y="93"/>
                  <a:pt x="430" y="136"/>
                </a:cubicBezTo>
                <a:cubicBezTo>
                  <a:pt x="430" y="165"/>
                  <a:pt x="421" y="190"/>
                  <a:pt x="404" y="210"/>
                </a:cubicBezTo>
                <a:cubicBezTo>
                  <a:pt x="387" y="231"/>
                  <a:pt x="354" y="244"/>
                  <a:pt x="304" y="252"/>
                </a:cubicBezTo>
                <a:lnTo>
                  <a:pt x="304" y="25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0"/>
          <p:cNvSpPr>
            <a:spLocks noEditPoints="1"/>
          </p:cNvSpPr>
          <p:nvPr/>
        </p:nvSpPr>
        <p:spPr bwMode="auto">
          <a:xfrm>
            <a:off x="4667051" y="4945063"/>
            <a:ext cx="366712" cy="401637"/>
          </a:xfrm>
          <a:custGeom>
            <a:avLst/>
            <a:gdLst>
              <a:gd name="T0" fmla="*/ 499 w 499"/>
              <a:gd name="T1" fmla="*/ 544 h 544"/>
              <a:gd name="T2" fmla="*/ 176 w 499"/>
              <a:gd name="T3" fmla="*/ 544 h 544"/>
              <a:gd name="T4" fmla="*/ 176 w 499"/>
              <a:gd name="T5" fmla="*/ 524 h 544"/>
              <a:gd name="T6" fmla="*/ 251 w 499"/>
              <a:gd name="T7" fmla="*/ 524 h 544"/>
              <a:gd name="T8" fmla="*/ 251 w 499"/>
              <a:gd name="T9" fmla="*/ 411 h 544"/>
              <a:gd name="T10" fmla="*/ 0 w 499"/>
              <a:gd name="T11" fmla="*/ 411 h 544"/>
              <a:gd name="T12" fmla="*/ 283 w 499"/>
              <a:gd name="T13" fmla="*/ 0 h 544"/>
              <a:gd name="T14" fmla="*/ 442 w 499"/>
              <a:gd name="T15" fmla="*/ 0 h 544"/>
              <a:gd name="T16" fmla="*/ 442 w 499"/>
              <a:gd name="T17" fmla="*/ 392 h 544"/>
              <a:gd name="T18" fmla="*/ 499 w 499"/>
              <a:gd name="T19" fmla="*/ 392 h 544"/>
              <a:gd name="T20" fmla="*/ 499 w 499"/>
              <a:gd name="T21" fmla="*/ 411 h 544"/>
              <a:gd name="T22" fmla="*/ 442 w 499"/>
              <a:gd name="T23" fmla="*/ 411 h 544"/>
              <a:gd name="T24" fmla="*/ 442 w 499"/>
              <a:gd name="T25" fmla="*/ 524 h 544"/>
              <a:gd name="T26" fmla="*/ 499 w 499"/>
              <a:gd name="T27" fmla="*/ 524 h 544"/>
              <a:gd name="T28" fmla="*/ 499 w 499"/>
              <a:gd name="T29" fmla="*/ 544 h 544"/>
              <a:gd name="T30" fmla="*/ 251 w 499"/>
              <a:gd name="T31" fmla="*/ 392 h 544"/>
              <a:gd name="T32" fmla="*/ 251 w 499"/>
              <a:gd name="T33" fmla="*/ 83 h 544"/>
              <a:gd name="T34" fmla="*/ 250 w 499"/>
              <a:gd name="T35" fmla="*/ 83 h 544"/>
              <a:gd name="T36" fmla="*/ 41 w 499"/>
              <a:gd name="T37" fmla="*/ 392 h 544"/>
              <a:gd name="T38" fmla="*/ 251 w 499"/>
              <a:gd name="T39" fmla="*/ 39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9" h="544">
                <a:moveTo>
                  <a:pt x="499" y="544"/>
                </a:moveTo>
                <a:lnTo>
                  <a:pt x="176" y="544"/>
                </a:lnTo>
                <a:lnTo>
                  <a:pt x="176" y="524"/>
                </a:lnTo>
                <a:lnTo>
                  <a:pt x="251" y="524"/>
                </a:lnTo>
                <a:lnTo>
                  <a:pt x="251" y="411"/>
                </a:lnTo>
                <a:lnTo>
                  <a:pt x="0" y="411"/>
                </a:lnTo>
                <a:lnTo>
                  <a:pt x="283" y="0"/>
                </a:lnTo>
                <a:lnTo>
                  <a:pt x="442" y="0"/>
                </a:lnTo>
                <a:lnTo>
                  <a:pt x="442" y="392"/>
                </a:lnTo>
                <a:lnTo>
                  <a:pt x="499" y="392"/>
                </a:lnTo>
                <a:lnTo>
                  <a:pt x="499" y="411"/>
                </a:lnTo>
                <a:lnTo>
                  <a:pt x="442" y="411"/>
                </a:lnTo>
                <a:lnTo>
                  <a:pt x="442" y="524"/>
                </a:lnTo>
                <a:lnTo>
                  <a:pt x="499" y="524"/>
                </a:lnTo>
                <a:lnTo>
                  <a:pt x="499" y="544"/>
                </a:lnTo>
                <a:close/>
                <a:moveTo>
                  <a:pt x="251" y="392"/>
                </a:moveTo>
                <a:lnTo>
                  <a:pt x="251" y="83"/>
                </a:lnTo>
                <a:lnTo>
                  <a:pt x="250" y="83"/>
                </a:lnTo>
                <a:lnTo>
                  <a:pt x="41" y="392"/>
                </a:lnTo>
                <a:lnTo>
                  <a:pt x="251" y="39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TextBox 34"/>
          <p:cNvSpPr txBox="1"/>
          <p:nvPr/>
        </p:nvSpPr>
        <p:spPr>
          <a:xfrm>
            <a:off x="5430043" y="1551721"/>
            <a:ext cx="4464496" cy="800219"/>
          </a:xfrm>
          <a:prstGeom prst="rect">
            <a:avLst/>
          </a:prstGeom>
          <a:noFill/>
        </p:spPr>
        <p:txBody>
          <a:bodyPr wrap="square" rtlCol="0">
            <a:spAutoFit/>
          </a:bodyPr>
          <a:lstStyle/>
          <a:p>
            <a:r>
              <a:rPr lang="zh-CN" altLang="en-US" sz="4600" b="1" dirty="0" smtClean="0">
                <a:solidFill>
                  <a:schemeClr val="accent2"/>
                </a:solidFill>
                <a:latin typeface="微软雅黑"/>
                <a:ea typeface="微软雅黑"/>
              </a:rPr>
              <a:t>项目简介</a:t>
            </a:r>
            <a:endParaRPr lang="zh-CN" altLang="en-US" sz="4600" b="1" dirty="0">
              <a:solidFill>
                <a:schemeClr val="accent2"/>
              </a:solidFill>
              <a:latin typeface="微软雅黑"/>
              <a:ea typeface="微软雅黑"/>
            </a:endParaRPr>
          </a:p>
        </p:txBody>
      </p:sp>
      <p:sp>
        <p:nvSpPr>
          <p:cNvPr id="36" name="TextBox 35"/>
          <p:cNvSpPr txBox="1"/>
          <p:nvPr/>
        </p:nvSpPr>
        <p:spPr>
          <a:xfrm>
            <a:off x="5430043" y="2623072"/>
            <a:ext cx="4464496" cy="800219"/>
          </a:xfrm>
          <a:prstGeom prst="rect">
            <a:avLst/>
          </a:prstGeom>
          <a:noFill/>
        </p:spPr>
        <p:txBody>
          <a:bodyPr wrap="square" rtlCol="0">
            <a:spAutoFit/>
          </a:bodyPr>
          <a:lstStyle/>
          <a:p>
            <a:r>
              <a:rPr lang="zh-CN" altLang="en-US" sz="4600" b="1" dirty="0" smtClean="0">
                <a:solidFill>
                  <a:schemeClr val="accent2"/>
                </a:solidFill>
                <a:latin typeface="微软雅黑"/>
                <a:ea typeface="微软雅黑"/>
              </a:rPr>
              <a:t>竞争优势</a:t>
            </a:r>
            <a:endParaRPr lang="zh-CN" altLang="en-US" sz="4600" b="1" dirty="0">
              <a:solidFill>
                <a:schemeClr val="accent2"/>
              </a:solidFill>
              <a:latin typeface="微软雅黑"/>
              <a:ea typeface="微软雅黑"/>
            </a:endParaRPr>
          </a:p>
        </p:txBody>
      </p:sp>
      <p:sp>
        <p:nvSpPr>
          <p:cNvPr id="37" name="TextBox 36"/>
          <p:cNvSpPr txBox="1"/>
          <p:nvPr/>
        </p:nvSpPr>
        <p:spPr>
          <a:xfrm>
            <a:off x="5430043" y="3663220"/>
            <a:ext cx="4464496" cy="800219"/>
          </a:xfrm>
          <a:prstGeom prst="rect">
            <a:avLst/>
          </a:prstGeom>
          <a:noFill/>
        </p:spPr>
        <p:txBody>
          <a:bodyPr wrap="square" rtlCol="0">
            <a:spAutoFit/>
          </a:bodyPr>
          <a:lstStyle/>
          <a:p>
            <a:r>
              <a:rPr lang="zh-CN" altLang="en-US" sz="4600" b="1" dirty="0" smtClean="0">
                <a:solidFill>
                  <a:schemeClr val="accent2"/>
                </a:solidFill>
                <a:latin typeface="微软雅黑"/>
                <a:ea typeface="微软雅黑"/>
              </a:rPr>
              <a:t>运营分析</a:t>
            </a:r>
            <a:endParaRPr lang="zh-CN" altLang="en-US" sz="4600" b="1" dirty="0">
              <a:solidFill>
                <a:schemeClr val="accent2"/>
              </a:solidFill>
              <a:latin typeface="微软雅黑"/>
              <a:ea typeface="微软雅黑"/>
            </a:endParaRPr>
          </a:p>
        </p:txBody>
      </p:sp>
      <p:sp>
        <p:nvSpPr>
          <p:cNvPr id="43" name="TextBox 42"/>
          <p:cNvSpPr txBox="1"/>
          <p:nvPr/>
        </p:nvSpPr>
        <p:spPr>
          <a:xfrm>
            <a:off x="5430043" y="4772506"/>
            <a:ext cx="4464496" cy="800219"/>
          </a:xfrm>
          <a:prstGeom prst="rect">
            <a:avLst/>
          </a:prstGeom>
          <a:noFill/>
        </p:spPr>
        <p:txBody>
          <a:bodyPr wrap="square" rtlCol="0">
            <a:spAutoFit/>
          </a:bodyPr>
          <a:lstStyle/>
          <a:p>
            <a:r>
              <a:rPr lang="zh-CN" altLang="en-US" sz="4600" b="1" dirty="0" smtClean="0">
                <a:solidFill>
                  <a:schemeClr val="accent2"/>
                </a:solidFill>
                <a:latin typeface="微软雅黑"/>
                <a:ea typeface="微软雅黑"/>
              </a:rPr>
              <a:t>发展计划</a:t>
            </a:r>
            <a:endParaRPr lang="zh-CN" altLang="en-US" sz="4600" b="1" dirty="0">
              <a:solidFill>
                <a:schemeClr val="accent2"/>
              </a:solidFill>
              <a:latin typeface="微软雅黑"/>
              <a:ea typeface="微软雅黑"/>
            </a:endParaRPr>
          </a:p>
        </p:txBody>
      </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705" y="3496040"/>
            <a:ext cx="2755602" cy="2177263"/>
          </a:xfrm>
          <a:prstGeom prst="rect">
            <a:avLst/>
          </a:prstGeom>
        </p:spPr>
      </p:pic>
    </p:spTree>
    <p:extLst>
      <p:ext uri="{BB962C8B-B14F-4D97-AF65-F5344CB8AC3E}">
        <p14:creationId xmlns:p14="http://schemas.microsoft.com/office/powerpoint/2010/main" val="2413190752"/>
      </p:ext>
    </p:extLst>
  </p:cSld>
  <p:clrMapOvr>
    <a:masterClrMapping/>
  </p:clrMapOvr>
  <p:transition spd="slow" advTm="918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 calcmode="lin" valueType="num">
                                      <p:cBhvr>
                                        <p:cTn id="13" dur="500" fill="hold"/>
                                        <p:tgtEl>
                                          <p:spTgt spid="6"/>
                                        </p:tgtEl>
                                        <p:attrNameLst>
                                          <p:attrName>style.rotation</p:attrName>
                                        </p:attrNameLst>
                                      </p:cBhvr>
                                      <p:tavLst>
                                        <p:tav tm="0">
                                          <p:val>
                                            <p:fltVal val="90"/>
                                          </p:val>
                                        </p:tav>
                                        <p:tav tm="100000">
                                          <p:val>
                                            <p:fltVal val="0"/>
                                          </p:val>
                                        </p:tav>
                                      </p:tavLst>
                                    </p:anim>
                                    <p:animEffect transition="in" filter="fade">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16" presetClass="entr" presetSubtype="42"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outHorizontal)">
                                      <p:cBhvr>
                                        <p:cTn id="28" dur="500"/>
                                        <p:tgtEl>
                                          <p:spTgt spid="19"/>
                                        </p:tgtEl>
                                      </p:cBhvr>
                                    </p:animEffect>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1+#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30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3800"/>
                            </p:stCondLst>
                            <p:childTnLst>
                              <p:par>
                                <p:cTn id="47" presetID="53" presetClass="entr" presetSubtype="1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4300"/>
                            </p:stCondLst>
                            <p:childTnLst>
                              <p:par>
                                <p:cTn id="58" presetID="56" presetClass="entr" presetSubtype="0" fill="hold" grpId="0" nodeType="afterEffect">
                                  <p:stCondLst>
                                    <p:cond delay="0"/>
                                  </p:stCondLst>
                                  <p:iterate type="lt">
                                    <p:tmPct val="10000"/>
                                  </p:iterate>
                                  <p:childTnLst>
                                    <p:set>
                                      <p:cBhvr>
                                        <p:cTn id="59" dur="1" fill="hold">
                                          <p:stCondLst>
                                            <p:cond delay="0"/>
                                          </p:stCondLst>
                                        </p:cTn>
                                        <p:tgtEl>
                                          <p:spTgt spid="35"/>
                                        </p:tgtEl>
                                        <p:attrNameLst>
                                          <p:attrName>style.visibility</p:attrName>
                                        </p:attrNameLst>
                                      </p:cBhvr>
                                      <p:to>
                                        <p:strVal val="visible"/>
                                      </p:to>
                                    </p:set>
                                    <p:anim by="(-#ppt_w*2)" calcmode="lin" valueType="num">
                                      <p:cBhvr rctx="PPT">
                                        <p:cTn id="60" dur="250" autoRev="1" fill="hold">
                                          <p:stCondLst>
                                            <p:cond delay="0"/>
                                          </p:stCondLst>
                                        </p:cTn>
                                        <p:tgtEl>
                                          <p:spTgt spid="35"/>
                                        </p:tgtEl>
                                        <p:attrNameLst>
                                          <p:attrName>ppt_w</p:attrName>
                                        </p:attrNameLst>
                                      </p:cBhvr>
                                    </p:anim>
                                    <p:anim by="(#ppt_w*0.50)" calcmode="lin" valueType="num">
                                      <p:cBhvr>
                                        <p:cTn id="61" dur="250" decel="50000" autoRev="1" fill="hold">
                                          <p:stCondLst>
                                            <p:cond delay="0"/>
                                          </p:stCondLst>
                                        </p:cTn>
                                        <p:tgtEl>
                                          <p:spTgt spid="35"/>
                                        </p:tgtEl>
                                        <p:attrNameLst>
                                          <p:attrName>ppt_x</p:attrName>
                                        </p:attrNameLst>
                                      </p:cBhvr>
                                    </p:anim>
                                    <p:anim from="(-#ppt_h/2)" to="(#ppt_y)" calcmode="lin" valueType="num">
                                      <p:cBhvr>
                                        <p:cTn id="62" dur="500" fill="hold">
                                          <p:stCondLst>
                                            <p:cond delay="0"/>
                                          </p:stCondLst>
                                        </p:cTn>
                                        <p:tgtEl>
                                          <p:spTgt spid="35"/>
                                        </p:tgtEl>
                                        <p:attrNameLst>
                                          <p:attrName>ppt_y</p:attrName>
                                        </p:attrNameLst>
                                      </p:cBhvr>
                                    </p:anim>
                                    <p:animRot by="21600000">
                                      <p:cBhvr>
                                        <p:cTn id="63" dur="500" fill="hold">
                                          <p:stCondLst>
                                            <p:cond delay="0"/>
                                          </p:stCondLst>
                                        </p:cTn>
                                        <p:tgtEl>
                                          <p:spTgt spid="35"/>
                                        </p:tgtEl>
                                        <p:attrNameLst>
                                          <p:attrName>r</p:attrName>
                                        </p:attrNameLst>
                                      </p:cBhvr>
                                    </p:animRot>
                                  </p:childTnLst>
                                </p:cTn>
                              </p:par>
                            </p:childTnLst>
                          </p:cTn>
                        </p:par>
                        <p:par>
                          <p:cTn id="64" fill="hold">
                            <p:stCondLst>
                              <p:cond delay="495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childTnLst>
                          </p:cTn>
                        </p:par>
                        <p:par>
                          <p:cTn id="75" fill="hold">
                            <p:stCondLst>
                              <p:cond delay="5450"/>
                            </p:stCondLst>
                            <p:childTnLst>
                              <p:par>
                                <p:cTn id="76" presetID="56" presetClass="entr" presetSubtype="0" fill="hold" grpId="0" nodeType="afterEffect">
                                  <p:stCondLst>
                                    <p:cond delay="0"/>
                                  </p:stCondLst>
                                  <p:iterate type="lt">
                                    <p:tmPct val="10000"/>
                                  </p:iterate>
                                  <p:childTnLst>
                                    <p:set>
                                      <p:cBhvr>
                                        <p:cTn id="77" dur="1" fill="hold">
                                          <p:stCondLst>
                                            <p:cond delay="0"/>
                                          </p:stCondLst>
                                        </p:cTn>
                                        <p:tgtEl>
                                          <p:spTgt spid="36"/>
                                        </p:tgtEl>
                                        <p:attrNameLst>
                                          <p:attrName>style.visibility</p:attrName>
                                        </p:attrNameLst>
                                      </p:cBhvr>
                                      <p:to>
                                        <p:strVal val="visible"/>
                                      </p:to>
                                    </p:set>
                                    <p:anim by="(-#ppt_w*2)" calcmode="lin" valueType="num">
                                      <p:cBhvr rctx="PPT">
                                        <p:cTn id="78" dur="250" autoRev="1" fill="hold">
                                          <p:stCondLst>
                                            <p:cond delay="0"/>
                                          </p:stCondLst>
                                        </p:cTn>
                                        <p:tgtEl>
                                          <p:spTgt spid="36"/>
                                        </p:tgtEl>
                                        <p:attrNameLst>
                                          <p:attrName>ppt_w</p:attrName>
                                        </p:attrNameLst>
                                      </p:cBhvr>
                                    </p:anim>
                                    <p:anim by="(#ppt_w*0.50)" calcmode="lin" valueType="num">
                                      <p:cBhvr>
                                        <p:cTn id="79" dur="250" decel="50000" autoRev="1" fill="hold">
                                          <p:stCondLst>
                                            <p:cond delay="0"/>
                                          </p:stCondLst>
                                        </p:cTn>
                                        <p:tgtEl>
                                          <p:spTgt spid="36"/>
                                        </p:tgtEl>
                                        <p:attrNameLst>
                                          <p:attrName>ppt_x</p:attrName>
                                        </p:attrNameLst>
                                      </p:cBhvr>
                                    </p:anim>
                                    <p:anim from="(-#ppt_h/2)" to="(#ppt_y)" calcmode="lin" valueType="num">
                                      <p:cBhvr>
                                        <p:cTn id="80" dur="500" fill="hold">
                                          <p:stCondLst>
                                            <p:cond delay="0"/>
                                          </p:stCondLst>
                                        </p:cTn>
                                        <p:tgtEl>
                                          <p:spTgt spid="36"/>
                                        </p:tgtEl>
                                        <p:attrNameLst>
                                          <p:attrName>ppt_y</p:attrName>
                                        </p:attrNameLst>
                                      </p:cBhvr>
                                    </p:anim>
                                    <p:animRot by="21600000">
                                      <p:cBhvr>
                                        <p:cTn id="81" dur="500" fill="hold">
                                          <p:stCondLst>
                                            <p:cond delay="0"/>
                                          </p:stCondLst>
                                        </p:cTn>
                                        <p:tgtEl>
                                          <p:spTgt spid="36"/>
                                        </p:tgtEl>
                                        <p:attrNameLst>
                                          <p:attrName>r</p:attrName>
                                        </p:attrNameLst>
                                      </p:cBhvr>
                                    </p:animRot>
                                  </p:childTnLst>
                                </p:cTn>
                              </p:par>
                            </p:childTnLst>
                          </p:cTn>
                        </p:par>
                        <p:par>
                          <p:cTn id="82" fill="hold">
                            <p:stCondLst>
                              <p:cond delay="6100"/>
                            </p:stCondLst>
                            <p:childTnLst>
                              <p:par>
                                <p:cTn id="83" presetID="53" presetClass="entr" presetSubtype="16"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Effect transition="in" filter="fade">
                                      <p:cBhvr>
                                        <p:cTn id="87" dur="500"/>
                                        <p:tgtEl>
                                          <p:spTgt spid="16"/>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p:cTn id="90" dur="500" fill="hold"/>
                                        <p:tgtEl>
                                          <p:spTgt spid="22"/>
                                        </p:tgtEl>
                                        <p:attrNameLst>
                                          <p:attrName>ppt_w</p:attrName>
                                        </p:attrNameLst>
                                      </p:cBhvr>
                                      <p:tavLst>
                                        <p:tav tm="0">
                                          <p:val>
                                            <p:fltVal val="0"/>
                                          </p:val>
                                        </p:tav>
                                        <p:tav tm="100000">
                                          <p:val>
                                            <p:strVal val="#ppt_w"/>
                                          </p:val>
                                        </p:tav>
                                      </p:tavLst>
                                    </p:anim>
                                    <p:anim calcmode="lin" valueType="num">
                                      <p:cBhvr>
                                        <p:cTn id="91" dur="500" fill="hold"/>
                                        <p:tgtEl>
                                          <p:spTgt spid="22"/>
                                        </p:tgtEl>
                                        <p:attrNameLst>
                                          <p:attrName>ppt_h</p:attrName>
                                        </p:attrNameLst>
                                      </p:cBhvr>
                                      <p:tavLst>
                                        <p:tav tm="0">
                                          <p:val>
                                            <p:fltVal val="0"/>
                                          </p:val>
                                        </p:tav>
                                        <p:tav tm="100000">
                                          <p:val>
                                            <p:strVal val="#ppt_h"/>
                                          </p:val>
                                        </p:tav>
                                      </p:tavLst>
                                    </p:anim>
                                    <p:animEffect transition="in" filter="fade">
                                      <p:cBhvr>
                                        <p:cTn id="92" dur="500"/>
                                        <p:tgtEl>
                                          <p:spTgt spid="22"/>
                                        </p:tgtEl>
                                      </p:cBhvr>
                                    </p:animEffect>
                                  </p:childTnLst>
                                </p:cTn>
                              </p:par>
                            </p:childTnLst>
                          </p:cTn>
                        </p:par>
                        <p:par>
                          <p:cTn id="93" fill="hold">
                            <p:stCondLst>
                              <p:cond delay="6600"/>
                            </p:stCondLst>
                            <p:childTnLst>
                              <p:par>
                                <p:cTn id="94" presetID="56" presetClass="entr" presetSubtype="0" fill="hold" grpId="0" nodeType="afterEffect">
                                  <p:stCondLst>
                                    <p:cond delay="0"/>
                                  </p:stCondLst>
                                  <p:iterate type="lt">
                                    <p:tmPct val="10000"/>
                                  </p:iterate>
                                  <p:childTnLst>
                                    <p:set>
                                      <p:cBhvr>
                                        <p:cTn id="95" dur="1" fill="hold">
                                          <p:stCondLst>
                                            <p:cond delay="0"/>
                                          </p:stCondLst>
                                        </p:cTn>
                                        <p:tgtEl>
                                          <p:spTgt spid="37"/>
                                        </p:tgtEl>
                                        <p:attrNameLst>
                                          <p:attrName>style.visibility</p:attrName>
                                        </p:attrNameLst>
                                      </p:cBhvr>
                                      <p:to>
                                        <p:strVal val="visible"/>
                                      </p:to>
                                    </p:set>
                                    <p:anim by="(-#ppt_w*2)" calcmode="lin" valueType="num">
                                      <p:cBhvr rctx="PPT">
                                        <p:cTn id="96" dur="250" autoRev="1" fill="hold">
                                          <p:stCondLst>
                                            <p:cond delay="0"/>
                                          </p:stCondLst>
                                        </p:cTn>
                                        <p:tgtEl>
                                          <p:spTgt spid="37"/>
                                        </p:tgtEl>
                                        <p:attrNameLst>
                                          <p:attrName>ppt_w</p:attrName>
                                        </p:attrNameLst>
                                      </p:cBhvr>
                                    </p:anim>
                                    <p:anim by="(#ppt_w*0.50)" calcmode="lin" valueType="num">
                                      <p:cBhvr>
                                        <p:cTn id="97" dur="250" decel="50000" autoRev="1" fill="hold">
                                          <p:stCondLst>
                                            <p:cond delay="0"/>
                                          </p:stCondLst>
                                        </p:cTn>
                                        <p:tgtEl>
                                          <p:spTgt spid="37"/>
                                        </p:tgtEl>
                                        <p:attrNameLst>
                                          <p:attrName>ppt_x</p:attrName>
                                        </p:attrNameLst>
                                      </p:cBhvr>
                                    </p:anim>
                                    <p:anim from="(-#ppt_h/2)" to="(#ppt_y)" calcmode="lin" valueType="num">
                                      <p:cBhvr>
                                        <p:cTn id="98" dur="500" fill="hold">
                                          <p:stCondLst>
                                            <p:cond delay="0"/>
                                          </p:stCondLst>
                                        </p:cTn>
                                        <p:tgtEl>
                                          <p:spTgt spid="37"/>
                                        </p:tgtEl>
                                        <p:attrNameLst>
                                          <p:attrName>ppt_y</p:attrName>
                                        </p:attrNameLst>
                                      </p:cBhvr>
                                    </p:anim>
                                    <p:animRot by="21600000">
                                      <p:cBhvr>
                                        <p:cTn id="99" dur="500" fill="hold">
                                          <p:stCondLst>
                                            <p:cond delay="0"/>
                                          </p:stCondLst>
                                        </p:cTn>
                                        <p:tgtEl>
                                          <p:spTgt spid="37"/>
                                        </p:tgtEl>
                                        <p:attrNameLst>
                                          <p:attrName>r</p:attrName>
                                        </p:attrNameLst>
                                      </p:cBhvr>
                                    </p:animRot>
                                  </p:childTnLst>
                                </p:cTn>
                              </p:par>
                            </p:childTnLst>
                          </p:cTn>
                        </p:par>
                        <p:par>
                          <p:cTn id="100" fill="hold">
                            <p:stCondLst>
                              <p:cond delay="7250"/>
                            </p:stCondLst>
                            <p:childTnLst>
                              <p:par>
                                <p:cTn id="101" presetID="53" presetClass="entr" presetSubtype="16"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Effect transition="in" filter="fade">
                                      <p:cBhvr>
                                        <p:cTn id="105" dur="500"/>
                                        <p:tgtEl>
                                          <p:spTgt spid="17"/>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7750"/>
                            </p:stCondLst>
                            <p:childTnLst>
                              <p:par>
                                <p:cTn id="112" presetID="56" presetClass="entr" presetSubtype="0" fill="hold" grpId="0" nodeType="afterEffect">
                                  <p:stCondLst>
                                    <p:cond delay="0"/>
                                  </p:stCondLst>
                                  <p:iterate type="lt">
                                    <p:tmPct val="10000"/>
                                  </p:iterate>
                                  <p:childTnLst>
                                    <p:set>
                                      <p:cBhvr>
                                        <p:cTn id="113" dur="1" fill="hold">
                                          <p:stCondLst>
                                            <p:cond delay="0"/>
                                          </p:stCondLst>
                                        </p:cTn>
                                        <p:tgtEl>
                                          <p:spTgt spid="43"/>
                                        </p:tgtEl>
                                        <p:attrNameLst>
                                          <p:attrName>style.visibility</p:attrName>
                                        </p:attrNameLst>
                                      </p:cBhvr>
                                      <p:to>
                                        <p:strVal val="visible"/>
                                      </p:to>
                                    </p:set>
                                    <p:anim by="(-#ppt_w*2)" calcmode="lin" valueType="num">
                                      <p:cBhvr rctx="PPT">
                                        <p:cTn id="114" dur="250" autoRev="1" fill="hold">
                                          <p:stCondLst>
                                            <p:cond delay="0"/>
                                          </p:stCondLst>
                                        </p:cTn>
                                        <p:tgtEl>
                                          <p:spTgt spid="43"/>
                                        </p:tgtEl>
                                        <p:attrNameLst>
                                          <p:attrName>ppt_w</p:attrName>
                                        </p:attrNameLst>
                                      </p:cBhvr>
                                    </p:anim>
                                    <p:anim by="(#ppt_w*0.50)" calcmode="lin" valueType="num">
                                      <p:cBhvr>
                                        <p:cTn id="115" dur="250" decel="50000" autoRev="1" fill="hold">
                                          <p:stCondLst>
                                            <p:cond delay="0"/>
                                          </p:stCondLst>
                                        </p:cTn>
                                        <p:tgtEl>
                                          <p:spTgt spid="43"/>
                                        </p:tgtEl>
                                        <p:attrNameLst>
                                          <p:attrName>ppt_x</p:attrName>
                                        </p:attrNameLst>
                                      </p:cBhvr>
                                    </p:anim>
                                    <p:anim from="(-#ppt_h/2)" to="(#ppt_y)" calcmode="lin" valueType="num">
                                      <p:cBhvr>
                                        <p:cTn id="116" dur="500" fill="hold">
                                          <p:stCondLst>
                                            <p:cond delay="0"/>
                                          </p:stCondLst>
                                        </p:cTn>
                                        <p:tgtEl>
                                          <p:spTgt spid="43"/>
                                        </p:tgtEl>
                                        <p:attrNameLst>
                                          <p:attrName>ppt_y</p:attrName>
                                        </p:attrNameLst>
                                      </p:cBhvr>
                                    </p:anim>
                                    <p:animRot by="21600000">
                                      <p:cBhvr>
                                        <p:cTn id="117" dur="500" fill="hold">
                                          <p:stCondLst>
                                            <p:cond delay="0"/>
                                          </p:stCondLst>
                                        </p:cTn>
                                        <p:tgtEl>
                                          <p:spTgt spid="4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3" grpId="0" animBg="1"/>
      <p:bldP spid="14" grpId="0" animBg="1"/>
      <p:bldP spid="15" grpId="0" animBg="1"/>
      <p:bldP spid="16" grpId="0" animBg="1"/>
      <p:bldP spid="17" grpId="0" animBg="1"/>
      <p:bldP spid="19" grpId="0" animBg="1"/>
      <p:bldP spid="20" grpId="0" animBg="1"/>
      <p:bldP spid="21" grpId="0" animBg="1"/>
      <p:bldP spid="22" grpId="0" animBg="1"/>
      <p:bldP spid="23" grpId="0" animBg="1"/>
      <p:bldP spid="35" grpId="0"/>
      <p:bldP spid="36" grpId="0"/>
      <p:bldP spid="37"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5"/>
          <p:cNvSpPr>
            <a:spLocks noChangeArrowheads="1"/>
          </p:cNvSpPr>
          <p:nvPr/>
        </p:nvSpPr>
        <p:spPr bwMode="auto">
          <a:xfrm>
            <a:off x="0" y="2164257"/>
            <a:ext cx="20584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Rectangle 6"/>
          <p:cNvSpPr>
            <a:spLocks noChangeArrowheads="1"/>
          </p:cNvSpPr>
          <p:nvPr/>
        </p:nvSpPr>
        <p:spPr bwMode="auto">
          <a:xfrm>
            <a:off x="8949763" y="2164257"/>
            <a:ext cx="2640965" cy="2524776"/>
          </a:xfrm>
          <a:prstGeom prst="rect">
            <a:avLst/>
          </a:prstGeom>
          <a:blipFill>
            <a:blip r:embed="rId4"/>
            <a:stretch>
              <a:fillRect/>
            </a:stretch>
          </a:bli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Oval 9"/>
          <p:cNvSpPr>
            <a:spLocks noChangeArrowheads="1"/>
          </p:cNvSpPr>
          <p:nvPr/>
        </p:nvSpPr>
        <p:spPr bwMode="auto">
          <a:xfrm>
            <a:off x="621773" y="2950895"/>
            <a:ext cx="1100664" cy="1108514"/>
          </a:xfrm>
          <a:prstGeom prst="ellipse">
            <a:avLst/>
          </a:prstGeom>
          <a:solidFill>
            <a:srgbClr val="FFFFFF"/>
          </a:solidFill>
          <a:ln w="1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Rectangle 11"/>
          <p:cNvSpPr>
            <a:spLocks noChangeArrowheads="1"/>
          </p:cNvSpPr>
          <p:nvPr/>
        </p:nvSpPr>
        <p:spPr bwMode="auto">
          <a:xfrm>
            <a:off x="11662954" y="2164257"/>
            <a:ext cx="533846" cy="2529486"/>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TextBox 5"/>
          <p:cNvSpPr txBox="1"/>
          <p:nvPr/>
        </p:nvSpPr>
        <p:spPr>
          <a:xfrm>
            <a:off x="2240333" y="2702530"/>
            <a:ext cx="6234311" cy="1446550"/>
          </a:xfrm>
          <a:prstGeom prst="rect">
            <a:avLst/>
          </a:prstGeom>
          <a:noFill/>
        </p:spPr>
        <p:txBody>
          <a:bodyPr wrap="square" rtlCol="0">
            <a:spAutoFit/>
          </a:bodyPr>
          <a:lstStyle/>
          <a:p>
            <a:r>
              <a:rPr lang="zh-CN" altLang="en-US" sz="8800" b="1" dirty="0" smtClean="0">
                <a:solidFill>
                  <a:schemeClr val="accent1"/>
                </a:solidFill>
                <a:latin typeface="+mj-ea"/>
                <a:ea typeface="+mj-ea"/>
              </a:rPr>
              <a:t>项目简介</a:t>
            </a:r>
            <a:endParaRPr lang="zh-CN" altLang="en-US" sz="8800" b="1" dirty="0">
              <a:solidFill>
                <a:schemeClr val="accent1"/>
              </a:solidFill>
              <a:latin typeface="+mj-ea"/>
              <a:ea typeface="+mj-ea"/>
            </a:endParaRPr>
          </a:p>
        </p:txBody>
      </p:sp>
      <p:sp>
        <p:nvSpPr>
          <p:cNvPr id="7" name="TextBox 6"/>
          <p:cNvSpPr txBox="1"/>
          <p:nvPr/>
        </p:nvSpPr>
        <p:spPr>
          <a:xfrm>
            <a:off x="2281957" y="2198118"/>
            <a:ext cx="1595958" cy="646331"/>
          </a:xfrm>
          <a:prstGeom prst="rect">
            <a:avLst/>
          </a:prstGeom>
          <a:noFill/>
        </p:spPr>
        <p:txBody>
          <a:bodyPr wrap="square" rtlCol="0">
            <a:spAutoFit/>
          </a:bodyPr>
          <a:lstStyle/>
          <a:p>
            <a:r>
              <a:rPr lang="en-US" altLang="zh-CN" sz="3600" dirty="0" smtClean="0">
                <a:solidFill>
                  <a:schemeClr val="accent1"/>
                </a:solidFill>
                <a:latin typeface="+mn-ea"/>
                <a:ea typeface="+mn-ea"/>
              </a:rPr>
              <a:t>Part 1</a:t>
            </a:r>
            <a:endParaRPr lang="zh-CN" altLang="en-US" sz="3600" dirty="0">
              <a:solidFill>
                <a:schemeClr val="accent1"/>
              </a:solidFill>
              <a:latin typeface="+mn-ea"/>
              <a:ea typeface="+mn-ea"/>
            </a:endParaRPr>
          </a:p>
        </p:txBody>
      </p:sp>
      <p:sp>
        <p:nvSpPr>
          <p:cNvPr id="15" name="Freeform 8"/>
          <p:cNvSpPr>
            <a:spLocks noEditPoints="1"/>
          </p:cNvSpPr>
          <p:nvPr/>
        </p:nvSpPr>
        <p:spPr bwMode="auto">
          <a:xfrm>
            <a:off x="873690" y="3099578"/>
            <a:ext cx="688187" cy="811148"/>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488 w 692"/>
              <a:gd name="T15" fmla="*/ 98 h 782"/>
              <a:gd name="T16" fmla="*/ 490 w 692"/>
              <a:gd name="T17" fmla="*/ 120 h 782"/>
              <a:gd name="T18" fmla="*/ 368 w 692"/>
              <a:gd name="T19" fmla="*/ 242 h 782"/>
              <a:gd name="T20" fmla="*/ 221 w 692"/>
              <a:gd name="T21" fmla="*/ 242 h 782"/>
              <a:gd name="T22" fmla="*/ 98 w 692"/>
              <a:gd name="T23" fmla="*/ 120 h 782"/>
              <a:gd name="T24" fmla="*/ 100 w 692"/>
              <a:gd name="T25" fmla="*/ 98 h 782"/>
              <a:gd name="T26" fmla="*/ 0 w 692"/>
              <a:gd name="T27" fmla="*/ 218 h 782"/>
              <a:gd name="T28" fmla="*/ 0 w 692"/>
              <a:gd name="T29" fmla="*/ 659 h 782"/>
              <a:gd name="T30" fmla="*/ 122 w 692"/>
              <a:gd name="T31" fmla="*/ 782 h 782"/>
              <a:gd name="T32" fmla="*/ 449 w 692"/>
              <a:gd name="T33" fmla="*/ 782 h 782"/>
              <a:gd name="T34" fmla="*/ 315 w 692"/>
              <a:gd name="T35" fmla="*/ 580 h 782"/>
              <a:gd name="T36" fmla="*/ 534 w 692"/>
              <a:gd name="T37" fmla="*/ 361 h 782"/>
              <a:gd name="T38" fmla="*/ 588 w 692"/>
              <a:gd name="T39" fmla="*/ 368 h 782"/>
              <a:gd name="T40" fmla="*/ 588 w 692"/>
              <a:gd name="T41" fmla="*/ 218 h 782"/>
              <a:gd name="T42" fmla="*/ 488 w 692"/>
              <a:gd name="T43" fmla="*/ 98 h 782"/>
              <a:gd name="T44" fmla="*/ 276 w 692"/>
              <a:gd name="T45" fmla="*/ 490 h 782"/>
              <a:gd name="T46" fmla="*/ 276 w 692"/>
              <a:gd name="T47" fmla="*/ 490 h 782"/>
              <a:gd name="T48" fmla="*/ 122 w 692"/>
              <a:gd name="T49" fmla="*/ 490 h 782"/>
              <a:gd name="T50" fmla="*/ 98 w 692"/>
              <a:gd name="T51" fmla="*/ 465 h 782"/>
              <a:gd name="T52" fmla="*/ 122 w 692"/>
              <a:gd name="T53" fmla="*/ 441 h 782"/>
              <a:gd name="T54" fmla="*/ 276 w 692"/>
              <a:gd name="T55" fmla="*/ 441 h 782"/>
              <a:gd name="T56" fmla="*/ 300 w 692"/>
              <a:gd name="T57" fmla="*/ 465 h 782"/>
              <a:gd name="T58" fmla="*/ 276 w 692"/>
              <a:gd name="T59" fmla="*/ 490 h 782"/>
              <a:gd name="T60" fmla="*/ 325 w 692"/>
              <a:gd name="T61" fmla="*/ 392 h 782"/>
              <a:gd name="T62" fmla="*/ 325 w 692"/>
              <a:gd name="T63" fmla="*/ 392 h 782"/>
              <a:gd name="T64" fmla="*/ 122 w 692"/>
              <a:gd name="T65" fmla="*/ 392 h 782"/>
              <a:gd name="T66" fmla="*/ 98 w 692"/>
              <a:gd name="T67" fmla="*/ 367 h 782"/>
              <a:gd name="T68" fmla="*/ 122 w 692"/>
              <a:gd name="T69" fmla="*/ 343 h 782"/>
              <a:gd name="T70" fmla="*/ 325 w 692"/>
              <a:gd name="T71" fmla="*/ 343 h 782"/>
              <a:gd name="T72" fmla="*/ 349 w 692"/>
              <a:gd name="T73" fmla="*/ 367 h 782"/>
              <a:gd name="T74" fmla="*/ 325 w 692"/>
              <a:gd name="T75" fmla="*/ 392 h 782"/>
              <a:gd name="T76" fmla="*/ 575 w 692"/>
              <a:gd name="T77" fmla="*/ 428 h 782"/>
              <a:gd name="T78" fmla="*/ 536 w 692"/>
              <a:gd name="T79" fmla="*/ 423 h 782"/>
              <a:gd name="T80" fmla="*/ 380 w 692"/>
              <a:gd name="T81" fmla="*/ 579 h 782"/>
              <a:gd name="T82" fmla="*/ 503 w 692"/>
              <a:gd name="T83" fmla="*/ 732 h 782"/>
              <a:gd name="T84" fmla="*/ 536 w 692"/>
              <a:gd name="T85" fmla="*/ 736 h 782"/>
              <a:gd name="T86" fmla="*/ 692 w 692"/>
              <a:gd name="T87" fmla="*/ 579 h 782"/>
              <a:gd name="T88" fmla="*/ 575 w 692"/>
              <a:gd name="T89" fmla="*/ 428 h 782"/>
              <a:gd name="T90" fmla="*/ 624 w 692"/>
              <a:gd name="T91" fmla="*/ 557 h 782"/>
              <a:gd name="T92" fmla="*/ 624 w 692"/>
              <a:gd name="T93" fmla="*/ 557 h 782"/>
              <a:gd name="T94" fmla="*/ 575 w 692"/>
              <a:gd name="T95" fmla="*/ 607 h 782"/>
              <a:gd name="T96" fmla="*/ 536 w 692"/>
              <a:gd name="T97" fmla="*/ 646 h 782"/>
              <a:gd name="T98" fmla="*/ 492 w 692"/>
              <a:gd name="T99" fmla="*/ 646 h 782"/>
              <a:gd name="T100" fmla="*/ 448 w 692"/>
              <a:gd name="T101" fmla="*/ 602 h 782"/>
              <a:gd name="T102" fmla="*/ 448 w 692"/>
              <a:gd name="T103" fmla="*/ 557 h 782"/>
              <a:gd name="T104" fmla="*/ 492 w 692"/>
              <a:gd name="T105" fmla="*/ 557 h 782"/>
              <a:gd name="T106" fmla="*/ 514 w 692"/>
              <a:gd name="T107" fmla="*/ 579 h 782"/>
              <a:gd name="T108" fmla="*/ 575 w 692"/>
              <a:gd name="T109" fmla="*/ 518 h 782"/>
              <a:gd name="T110" fmla="*/ 580 w 692"/>
              <a:gd name="T111" fmla="*/ 513 h 782"/>
              <a:gd name="T112" fmla="*/ 624 w 692"/>
              <a:gd name="T113" fmla="*/ 513 h 782"/>
              <a:gd name="T114" fmla="*/ 624 w 692"/>
              <a:gd name="T115" fmla="*/ 557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2" h="782">
                <a:moveTo>
                  <a:pt x="441" y="98"/>
                </a:moveTo>
                <a:cubicBezTo>
                  <a:pt x="441" y="152"/>
                  <a:pt x="397" y="196"/>
                  <a:pt x="343" y="196"/>
                </a:cubicBezTo>
                <a:lnTo>
                  <a:pt x="245" y="196"/>
                </a:lnTo>
                <a:cubicBezTo>
                  <a:pt x="191" y="196"/>
                  <a:pt x="147" y="152"/>
                  <a:pt x="147" y="98"/>
                </a:cubicBezTo>
                <a:cubicBezTo>
                  <a:pt x="147" y="43"/>
                  <a:pt x="191" y="0"/>
                  <a:pt x="245" y="0"/>
                </a:cubicBezTo>
                <a:lnTo>
                  <a:pt x="343" y="0"/>
                </a:lnTo>
                <a:cubicBezTo>
                  <a:pt x="397" y="0"/>
                  <a:pt x="441" y="43"/>
                  <a:pt x="441" y="98"/>
                </a:cubicBezTo>
                <a:close/>
                <a:moveTo>
                  <a:pt x="488" y="98"/>
                </a:moveTo>
                <a:cubicBezTo>
                  <a:pt x="489" y="105"/>
                  <a:pt x="490" y="112"/>
                  <a:pt x="490" y="120"/>
                </a:cubicBezTo>
                <a:cubicBezTo>
                  <a:pt x="490" y="188"/>
                  <a:pt x="435" y="242"/>
                  <a:pt x="368" y="242"/>
                </a:cubicBezTo>
                <a:lnTo>
                  <a:pt x="221" y="242"/>
                </a:lnTo>
                <a:cubicBezTo>
                  <a:pt x="153" y="242"/>
                  <a:pt x="98" y="188"/>
                  <a:pt x="98" y="120"/>
                </a:cubicBezTo>
                <a:cubicBezTo>
                  <a:pt x="98" y="112"/>
                  <a:pt x="99" y="105"/>
                  <a:pt x="100" y="98"/>
                </a:cubicBezTo>
                <a:cubicBezTo>
                  <a:pt x="43" y="108"/>
                  <a:pt x="0" y="158"/>
                  <a:pt x="0" y="218"/>
                </a:cubicBezTo>
                <a:lnTo>
                  <a:pt x="0" y="659"/>
                </a:lnTo>
                <a:cubicBezTo>
                  <a:pt x="0" y="727"/>
                  <a:pt x="55" y="782"/>
                  <a:pt x="122" y="782"/>
                </a:cubicBezTo>
                <a:lnTo>
                  <a:pt x="449" y="782"/>
                </a:lnTo>
                <a:cubicBezTo>
                  <a:pt x="370" y="748"/>
                  <a:pt x="315" y="671"/>
                  <a:pt x="315" y="580"/>
                </a:cubicBezTo>
                <a:cubicBezTo>
                  <a:pt x="315" y="459"/>
                  <a:pt x="414" y="361"/>
                  <a:pt x="534" y="361"/>
                </a:cubicBezTo>
                <a:cubicBezTo>
                  <a:pt x="553" y="361"/>
                  <a:pt x="571" y="363"/>
                  <a:pt x="588" y="368"/>
                </a:cubicBezTo>
                <a:lnTo>
                  <a:pt x="588" y="218"/>
                </a:lnTo>
                <a:cubicBezTo>
                  <a:pt x="588" y="158"/>
                  <a:pt x="545" y="108"/>
                  <a:pt x="488" y="98"/>
                </a:cubicBezTo>
                <a:close/>
                <a:moveTo>
                  <a:pt x="276" y="490"/>
                </a:moveTo>
                <a:lnTo>
                  <a:pt x="276" y="490"/>
                </a:lnTo>
                <a:lnTo>
                  <a:pt x="122" y="490"/>
                </a:lnTo>
                <a:cubicBezTo>
                  <a:pt x="109" y="490"/>
                  <a:pt x="98" y="479"/>
                  <a:pt x="98" y="465"/>
                </a:cubicBezTo>
                <a:cubicBezTo>
                  <a:pt x="98" y="452"/>
                  <a:pt x="109" y="441"/>
                  <a:pt x="122" y="441"/>
                </a:cubicBezTo>
                <a:lnTo>
                  <a:pt x="276" y="441"/>
                </a:lnTo>
                <a:cubicBezTo>
                  <a:pt x="289" y="441"/>
                  <a:pt x="300" y="452"/>
                  <a:pt x="300" y="465"/>
                </a:cubicBezTo>
                <a:cubicBezTo>
                  <a:pt x="300" y="479"/>
                  <a:pt x="289" y="490"/>
                  <a:pt x="276" y="490"/>
                </a:cubicBezTo>
                <a:close/>
                <a:moveTo>
                  <a:pt x="325" y="392"/>
                </a:moveTo>
                <a:lnTo>
                  <a:pt x="325" y="392"/>
                </a:lnTo>
                <a:lnTo>
                  <a:pt x="122" y="392"/>
                </a:lnTo>
                <a:cubicBezTo>
                  <a:pt x="109" y="392"/>
                  <a:pt x="98" y="381"/>
                  <a:pt x="98" y="367"/>
                </a:cubicBezTo>
                <a:cubicBezTo>
                  <a:pt x="98" y="354"/>
                  <a:pt x="109" y="343"/>
                  <a:pt x="122" y="343"/>
                </a:cubicBezTo>
                <a:lnTo>
                  <a:pt x="325" y="343"/>
                </a:lnTo>
                <a:cubicBezTo>
                  <a:pt x="338" y="343"/>
                  <a:pt x="349" y="354"/>
                  <a:pt x="349" y="367"/>
                </a:cubicBezTo>
                <a:cubicBezTo>
                  <a:pt x="349" y="381"/>
                  <a:pt x="338" y="392"/>
                  <a:pt x="325" y="392"/>
                </a:cubicBezTo>
                <a:close/>
                <a:moveTo>
                  <a:pt x="575" y="428"/>
                </a:moveTo>
                <a:cubicBezTo>
                  <a:pt x="563" y="425"/>
                  <a:pt x="550" y="423"/>
                  <a:pt x="536" y="423"/>
                </a:cubicBezTo>
                <a:cubicBezTo>
                  <a:pt x="450" y="423"/>
                  <a:pt x="380" y="493"/>
                  <a:pt x="380" y="579"/>
                </a:cubicBezTo>
                <a:cubicBezTo>
                  <a:pt x="380" y="654"/>
                  <a:pt x="433" y="717"/>
                  <a:pt x="503" y="732"/>
                </a:cubicBezTo>
                <a:cubicBezTo>
                  <a:pt x="514" y="734"/>
                  <a:pt x="525" y="736"/>
                  <a:pt x="536" y="736"/>
                </a:cubicBezTo>
                <a:cubicBezTo>
                  <a:pt x="622" y="736"/>
                  <a:pt x="692" y="666"/>
                  <a:pt x="692" y="579"/>
                </a:cubicBezTo>
                <a:cubicBezTo>
                  <a:pt x="692" y="507"/>
                  <a:pt x="642" y="445"/>
                  <a:pt x="575" y="428"/>
                </a:cubicBezTo>
                <a:close/>
                <a:moveTo>
                  <a:pt x="624" y="557"/>
                </a:moveTo>
                <a:lnTo>
                  <a:pt x="624" y="557"/>
                </a:lnTo>
                <a:lnTo>
                  <a:pt x="575" y="607"/>
                </a:lnTo>
                <a:lnTo>
                  <a:pt x="536" y="646"/>
                </a:lnTo>
                <a:cubicBezTo>
                  <a:pt x="524" y="658"/>
                  <a:pt x="504" y="658"/>
                  <a:pt x="492" y="646"/>
                </a:cubicBezTo>
                <a:lnTo>
                  <a:pt x="448" y="602"/>
                </a:lnTo>
                <a:cubicBezTo>
                  <a:pt x="435" y="589"/>
                  <a:pt x="435" y="570"/>
                  <a:pt x="448" y="557"/>
                </a:cubicBezTo>
                <a:cubicBezTo>
                  <a:pt x="460" y="545"/>
                  <a:pt x="480" y="545"/>
                  <a:pt x="492" y="557"/>
                </a:cubicBezTo>
                <a:lnTo>
                  <a:pt x="514" y="579"/>
                </a:lnTo>
                <a:lnTo>
                  <a:pt x="575" y="518"/>
                </a:lnTo>
                <a:lnTo>
                  <a:pt x="580" y="513"/>
                </a:lnTo>
                <a:cubicBezTo>
                  <a:pt x="592" y="501"/>
                  <a:pt x="612" y="501"/>
                  <a:pt x="624" y="513"/>
                </a:cubicBezTo>
                <a:cubicBezTo>
                  <a:pt x="637" y="525"/>
                  <a:pt x="637" y="545"/>
                  <a:pt x="624" y="55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Oval 39"/>
          <p:cNvSpPr>
            <a:spLocks noChangeAspect="1" noChangeArrowheads="1"/>
          </p:cNvSpPr>
          <p:nvPr/>
        </p:nvSpPr>
        <p:spPr bwMode="auto">
          <a:xfrm>
            <a:off x="23230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17"/>
          <p:cNvSpPr txBox="1"/>
          <p:nvPr/>
        </p:nvSpPr>
        <p:spPr>
          <a:xfrm>
            <a:off x="2569989" y="4005064"/>
            <a:ext cx="1395896" cy="400110"/>
          </a:xfrm>
          <a:prstGeom prst="rect">
            <a:avLst/>
          </a:prstGeom>
          <a:noFill/>
        </p:spPr>
        <p:txBody>
          <a:bodyPr wrap="square" rtlCol="0">
            <a:spAutoFit/>
          </a:bodyPr>
          <a:lstStyle/>
          <a:p>
            <a:r>
              <a:rPr lang="zh-CN" altLang="en-US" sz="2000" dirty="0" smtClean="0">
                <a:latin typeface="+mn-ea"/>
                <a:ea typeface="+mn-ea"/>
              </a:rPr>
              <a:t>项目来源</a:t>
            </a:r>
            <a:endParaRPr lang="zh-CN" altLang="en-US" sz="2000" dirty="0">
              <a:latin typeface="+mn-ea"/>
              <a:ea typeface="+mn-ea"/>
            </a:endParaRPr>
          </a:p>
        </p:txBody>
      </p:sp>
      <p:sp>
        <p:nvSpPr>
          <p:cNvPr id="19" name="Oval 39"/>
          <p:cNvSpPr>
            <a:spLocks noChangeAspect="1" noChangeArrowheads="1"/>
          </p:cNvSpPr>
          <p:nvPr/>
        </p:nvSpPr>
        <p:spPr bwMode="auto">
          <a:xfrm>
            <a:off x="4151844"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0" name="TextBox 19"/>
          <p:cNvSpPr txBox="1"/>
          <p:nvPr/>
        </p:nvSpPr>
        <p:spPr>
          <a:xfrm>
            <a:off x="4398788" y="4005064"/>
            <a:ext cx="2131641" cy="400110"/>
          </a:xfrm>
          <a:prstGeom prst="rect">
            <a:avLst/>
          </a:prstGeom>
          <a:noFill/>
        </p:spPr>
        <p:txBody>
          <a:bodyPr wrap="square" rtlCol="0">
            <a:spAutoFit/>
          </a:bodyPr>
          <a:lstStyle/>
          <a:p>
            <a:r>
              <a:rPr lang="zh-CN" altLang="en-US" sz="2000" dirty="0" smtClean="0">
                <a:latin typeface="+mn-ea"/>
                <a:ea typeface="+mn-ea"/>
              </a:rPr>
              <a:t>全新思维模式</a:t>
            </a:r>
            <a:endParaRPr lang="zh-CN" altLang="en-US" sz="2000" dirty="0">
              <a:latin typeface="+mn-ea"/>
              <a:ea typeface="+mn-ea"/>
            </a:endParaRPr>
          </a:p>
        </p:txBody>
      </p:sp>
      <p:sp>
        <p:nvSpPr>
          <p:cNvPr id="21" name="Oval 39"/>
          <p:cNvSpPr>
            <a:spLocks noChangeAspect="1" noChangeArrowheads="1"/>
          </p:cNvSpPr>
          <p:nvPr/>
        </p:nvSpPr>
        <p:spPr bwMode="auto">
          <a:xfrm>
            <a:off x="6399756" y="4096506"/>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2" name="TextBox 21"/>
          <p:cNvSpPr txBox="1"/>
          <p:nvPr/>
        </p:nvSpPr>
        <p:spPr>
          <a:xfrm>
            <a:off x="6646701" y="4005064"/>
            <a:ext cx="1395896" cy="400110"/>
          </a:xfrm>
          <a:prstGeom prst="rect">
            <a:avLst/>
          </a:prstGeom>
          <a:noFill/>
        </p:spPr>
        <p:txBody>
          <a:bodyPr wrap="square" rtlCol="0">
            <a:spAutoFit/>
          </a:bodyPr>
          <a:lstStyle>
            <a:defPPr>
              <a:defRPr lang="zh-CN"/>
            </a:defPPr>
            <a:lvl1pPr>
              <a:defRPr sz="2000">
                <a:latin typeface="+mn-ea"/>
                <a:ea typeface="+mn-ea"/>
              </a:defRPr>
            </a:lvl1pPr>
          </a:lstStyle>
          <a:p>
            <a:r>
              <a:rPr lang="zh-CN" altLang="en-US" dirty="0"/>
              <a:t>市场前景</a:t>
            </a:r>
          </a:p>
        </p:txBody>
      </p:sp>
      <p:sp>
        <p:nvSpPr>
          <p:cNvPr id="27" name="Oval 39"/>
          <p:cNvSpPr>
            <a:spLocks noChangeAspect="1" noChangeArrowheads="1"/>
          </p:cNvSpPr>
          <p:nvPr/>
        </p:nvSpPr>
        <p:spPr bwMode="auto">
          <a:xfrm>
            <a:off x="23230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8" name="TextBox 27"/>
          <p:cNvSpPr txBox="1"/>
          <p:nvPr/>
        </p:nvSpPr>
        <p:spPr>
          <a:xfrm>
            <a:off x="2569989" y="4420700"/>
            <a:ext cx="1573582" cy="400110"/>
          </a:xfrm>
          <a:prstGeom prst="rect">
            <a:avLst/>
          </a:prstGeom>
          <a:noFill/>
        </p:spPr>
        <p:txBody>
          <a:bodyPr wrap="square" rtlCol="0">
            <a:spAutoFit/>
          </a:bodyPr>
          <a:lstStyle/>
          <a:p>
            <a:r>
              <a:rPr lang="zh-CN" altLang="en-US" sz="2000" dirty="0" smtClean="0">
                <a:latin typeface="+mn-ea"/>
                <a:ea typeface="+mn-ea"/>
              </a:rPr>
              <a:t>资质</a:t>
            </a:r>
            <a:r>
              <a:rPr lang="en-US" altLang="zh-CN" sz="2000" dirty="0" smtClean="0">
                <a:latin typeface="+mn-ea"/>
                <a:ea typeface="+mn-ea"/>
              </a:rPr>
              <a:t>&amp;</a:t>
            </a:r>
            <a:r>
              <a:rPr lang="zh-CN" altLang="en-US" sz="2000" dirty="0" smtClean="0">
                <a:latin typeface="+mn-ea"/>
                <a:ea typeface="+mn-ea"/>
              </a:rPr>
              <a:t>荣誉</a:t>
            </a:r>
            <a:endParaRPr lang="zh-CN" altLang="en-US" sz="2000" dirty="0">
              <a:latin typeface="+mn-ea"/>
              <a:ea typeface="+mn-ea"/>
            </a:endParaRPr>
          </a:p>
        </p:txBody>
      </p:sp>
      <p:sp>
        <p:nvSpPr>
          <p:cNvPr id="23" name="Oval 39"/>
          <p:cNvSpPr>
            <a:spLocks noChangeAspect="1" noChangeArrowheads="1"/>
          </p:cNvSpPr>
          <p:nvPr/>
        </p:nvSpPr>
        <p:spPr bwMode="auto">
          <a:xfrm>
            <a:off x="4151844" y="4512142"/>
            <a:ext cx="216000" cy="217227"/>
          </a:xfrm>
          <a:prstGeom prst="ellipse">
            <a:avLst/>
          </a:prstGeom>
          <a:solidFill>
            <a:schemeClr val="tx1"/>
          </a:solidFill>
          <a:ln w="28575" cap="flat">
            <a:solidFill>
              <a:schemeClr val="accent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4" name="TextBox 23"/>
          <p:cNvSpPr txBox="1"/>
          <p:nvPr/>
        </p:nvSpPr>
        <p:spPr>
          <a:xfrm>
            <a:off x="4398789" y="4420700"/>
            <a:ext cx="1395896" cy="400110"/>
          </a:xfrm>
          <a:prstGeom prst="rect">
            <a:avLst/>
          </a:prstGeom>
          <a:noFill/>
        </p:spPr>
        <p:txBody>
          <a:bodyPr wrap="square" rtlCol="0">
            <a:spAutoFit/>
          </a:bodyPr>
          <a:lstStyle/>
          <a:p>
            <a:r>
              <a:rPr lang="zh-CN" altLang="en-US" sz="2000" dirty="0" smtClean="0">
                <a:latin typeface="+mn-ea"/>
                <a:ea typeface="+mn-ea"/>
              </a:rPr>
              <a:t>成功案例</a:t>
            </a:r>
            <a:endParaRPr lang="zh-CN" altLang="en-US" sz="2000" dirty="0">
              <a:latin typeface="+mn-ea"/>
              <a:ea typeface="+mn-ea"/>
            </a:endParaRPr>
          </a:p>
        </p:txBody>
      </p:sp>
    </p:spTree>
    <p:extLst>
      <p:ext uri="{BB962C8B-B14F-4D97-AF65-F5344CB8AC3E}">
        <p14:creationId xmlns:p14="http://schemas.microsoft.com/office/powerpoint/2010/main" val="364262829"/>
      </p:ext>
    </p:extLst>
  </p:cSld>
  <p:clrMapOvr>
    <a:masterClrMapping/>
  </p:clrMapOvr>
  <p:transition spd="slow" advTm="623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90"/>
                                          </p:val>
                                        </p:tav>
                                        <p:tav tm="100000">
                                          <p:val>
                                            <p:fltVal val="0"/>
                                          </p:val>
                                        </p:tav>
                                      </p:tavLst>
                                    </p:anim>
                                    <p:animEffect transition="in" filter="fade">
                                      <p:cBhvr>
                                        <p:cTn id="20" dur="500"/>
                                        <p:tgtEl>
                                          <p:spTgt spid="15"/>
                                        </p:tgtEl>
                                      </p:cBhvr>
                                    </p:animEffect>
                                  </p:childTnLst>
                                </p:cTn>
                              </p:par>
                              <p:par>
                                <p:cTn id="21" presetID="8" presetClass="emph" presetSubtype="0" fill="hold" grpId="1" nodeType="withEffect">
                                  <p:stCondLst>
                                    <p:cond delay="0"/>
                                  </p:stCondLst>
                                  <p:childTnLst>
                                    <p:animRot by="21600000">
                                      <p:cBhvr>
                                        <p:cTn id="22" dur="500" fill="hold"/>
                                        <p:tgtEl>
                                          <p:spTgt spid="15"/>
                                        </p:tgtEl>
                                        <p:attrNameLst>
                                          <p:attrName>r</p:attrName>
                                        </p:attrNameLst>
                                      </p:cBhvr>
                                    </p:animRot>
                                  </p:childTnLst>
                                </p:cTn>
                              </p:par>
                            </p:childTnLst>
                          </p:cTn>
                        </p:par>
                        <p:par>
                          <p:cTn id="23" fill="hold">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400" fill="hold"/>
                                        <p:tgtEl>
                                          <p:spTgt spid="7"/>
                                        </p:tgtEl>
                                        <p:attrNameLst>
                                          <p:attrName>ppt_w</p:attrName>
                                        </p:attrNameLst>
                                      </p:cBhvr>
                                      <p:tavLst>
                                        <p:tav tm="0">
                                          <p:val>
                                            <p:fltVal val="0"/>
                                          </p:val>
                                        </p:tav>
                                        <p:tav tm="100000">
                                          <p:val>
                                            <p:strVal val="#ppt_w"/>
                                          </p:val>
                                        </p:tav>
                                      </p:tavLst>
                                    </p:anim>
                                    <p:anim calcmode="lin" valueType="num">
                                      <p:cBhvr>
                                        <p:cTn id="27" dur="400" fill="hold"/>
                                        <p:tgtEl>
                                          <p:spTgt spid="7"/>
                                        </p:tgtEl>
                                        <p:attrNameLst>
                                          <p:attrName>ppt_h</p:attrName>
                                        </p:attrNameLst>
                                      </p:cBhvr>
                                      <p:tavLst>
                                        <p:tav tm="0">
                                          <p:val>
                                            <p:fltVal val="0"/>
                                          </p:val>
                                        </p:tav>
                                        <p:tav tm="100000">
                                          <p:val>
                                            <p:strVal val="#ppt_h"/>
                                          </p:val>
                                        </p:tav>
                                      </p:tavLst>
                                    </p:anim>
                                    <p:anim calcmode="lin" valueType="num">
                                      <p:cBhvr>
                                        <p:cTn id="28" dur="400" fill="hold"/>
                                        <p:tgtEl>
                                          <p:spTgt spid="7"/>
                                        </p:tgtEl>
                                        <p:attrNameLst>
                                          <p:attrName>style.rotation</p:attrName>
                                        </p:attrNameLst>
                                      </p:cBhvr>
                                      <p:tavLst>
                                        <p:tav tm="0">
                                          <p:val>
                                            <p:fltVal val="90"/>
                                          </p:val>
                                        </p:tav>
                                        <p:tav tm="100000">
                                          <p:val>
                                            <p:fltVal val="0"/>
                                          </p:val>
                                        </p:tav>
                                      </p:tavLst>
                                    </p:anim>
                                    <p:animEffect transition="in" filter="fade">
                                      <p:cBhvr>
                                        <p:cTn id="29" dur="400"/>
                                        <p:tgtEl>
                                          <p:spTgt spid="7"/>
                                        </p:tgtEl>
                                      </p:cBhvr>
                                    </p:animEffect>
                                  </p:childTnLst>
                                </p:cTn>
                              </p:par>
                            </p:childTnLst>
                          </p:cTn>
                        </p:par>
                        <p:par>
                          <p:cTn id="30" fill="hold">
                            <p:stCondLst>
                              <p:cond delay="19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6"/>
                                        </p:tgtEl>
                                        <p:attrNameLst>
                                          <p:attrName>style.visibility</p:attrName>
                                        </p:attrNameLst>
                                      </p:cBhvr>
                                      <p:to>
                                        <p:strVal val="visible"/>
                                      </p:to>
                                    </p:set>
                                    <p:anim by="(-#ppt_w*2)" calcmode="lin" valueType="num">
                                      <p:cBhvr rctx="PPT">
                                        <p:cTn id="33" dur="250" autoRev="1" fill="hold">
                                          <p:stCondLst>
                                            <p:cond delay="0"/>
                                          </p:stCondLst>
                                        </p:cTn>
                                        <p:tgtEl>
                                          <p:spTgt spid="6"/>
                                        </p:tgtEl>
                                        <p:attrNameLst>
                                          <p:attrName>ppt_w</p:attrName>
                                        </p:attrNameLst>
                                      </p:cBhvr>
                                    </p:anim>
                                    <p:anim by="(#ppt_w*0.50)" calcmode="lin" valueType="num">
                                      <p:cBhvr>
                                        <p:cTn id="34" dur="250" decel="50000" autoRev="1" fill="hold">
                                          <p:stCondLst>
                                            <p:cond delay="0"/>
                                          </p:stCondLst>
                                        </p:cTn>
                                        <p:tgtEl>
                                          <p:spTgt spid="6"/>
                                        </p:tgtEl>
                                        <p:attrNameLst>
                                          <p:attrName>ppt_x</p:attrName>
                                        </p:attrNameLst>
                                      </p:cBhvr>
                                    </p:anim>
                                    <p:anim from="(-#ppt_h/2)" to="(#ppt_y)" calcmode="lin" valueType="num">
                                      <p:cBhvr>
                                        <p:cTn id="35" dur="500" fill="hold">
                                          <p:stCondLst>
                                            <p:cond delay="0"/>
                                          </p:stCondLst>
                                        </p:cTn>
                                        <p:tgtEl>
                                          <p:spTgt spid="6"/>
                                        </p:tgtEl>
                                        <p:attrNameLst>
                                          <p:attrName>ppt_y</p:attrName>
                                        </p:attrNameLst>
                                      </p:cBhvr>
                                    </p:anim>
                                    <p:animRot by="21600000">
                                      <p:cBhvr>
                                        <p:cTn id="36" dur="500" fill="hold">
                                          <p:stCondLst>
                                            <p:cond delay="0"/>
                                          </p:stCondLst>
                                        </p:cTn>
                                        <p:tgtEl>
                                          <p:spTgt spid="6"/>
                                        </p:tgtEl>
                                        <p:attrNameLst>
                                          <p:attrName>r</p:attrName>
                                        </p:attrNameLst>
                                      </p:cBhvr>
                                    </p:animRot>
                                  </p:childTnLst>
                                </p:cTn>
                              </p:par>
                            </p:childTnLst>
                          </p:cTn>
                        </p:par>
                        <p:par>
                          <p:cTn id="37" fill="hold">
                            <p:stCondLst>
                              <p:cond delay="2550"/>
                            </p:stCondLst>
                            <p:childTnLst>
                              <p:par>
                                <p:cTn id="38" presetID="2" presetClass="entr" presetSubtype="2"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400" fill="hold"/>
                                        <p:tgtEl>
                                          <p:spTgt spid="3"/>
                                        </p:tgtEl>
                                        <p:attrNameLst>
                                          <p:attrName>ppt_x</p:attrName>
                                        </p:attrNameLst>
                                      </p:cBhvr>
                                      <p:tavLst>
                                        <p:tav tm="0">
                                          <p:val>
                                            <p:strVal val="1+#ppt_w/2"/>
                                          </p:val>
                                        </p:tav>
                                        <p:tav tm="100000">
                                          <p:val>
                                            <p:strVal val="#ppt_x"/>
                                          </p:val>
                                        </p:tav>
                                      </p:tavLst>
                                    </p:anim>
                                    <p:anim calcmode="lin" valueType="num">
                                      <p:cBhvr additive="base">
                                        <p:cTn id="41" dur="400" fill="hold"/>
                                        <p:tgtEl>
                                          <p:spTgt spid="3"/>
                                        </p:tgtEl>
                                        <p:attrNameLst>
                                          <p:attrName>ppt_y</p:attrName>
                                        </p:attrNameLst>
                                      </p:cBhvr>
                                      <p:tavLst>
                                        <p:tav tm="0">
                                          <p:val>
                                            <p:strVal val="#ppt_y"/>
                                          </p:val>
                                        </p:tav>
                                        <p:tav tm="100000">
                                          <p:val>
                                            <p:strVal val="#ppt_y"/>
                                          </p:val>
                                        </p:tav>
                                      </p:tavLst>
                                    </p:anim>
                                  </p:childTnLst>
                                </p:cTn>
                              </p:par>
                            </p:childTnLst>
                          </p:cTn>
                        </p:par>
                        <p:par>
                          <p:cTn id="42" fill="hold">
                            <p:stCondLst>
                              <p:cond delay="295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300"/>
                                        <p:tgtEl>
                                          <p:spTgt spid="5"/>
                                        </p:tgtEl>
                                      </p:cBhvr>
                                    </p:animEffect>
                                  </p:childTnLst>
                                </p:cTn>
                              </p:par>
                            </p:childTnLst>
                          </p:cTn>
                        </p:par>
                        <p:par>
                          <p:cTn id="46" fill="hold">
                            <p:stCondLst>
                              <p:cond delay="3250"/>
                            </p:stCondLst>
                            <p:childTnLst>
                              <p:par>
                                <p:cTn id="47" presetID="2" presetClass="entr" presetSubtype="12"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10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0-#ppt_w/2"/>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fill="hold"/>
                                        <p:tgtEl>
                                          <p:spTgt spid="21"/>
                                        </p:tgtEl>
                                        <p:attrNameLst>
                                          <p:attrName>ppt_x</p:attrName>
                                        </p:attrNameLst>
                                      </p:cBhvr>
                                      <p:tavLst>
                                        <p:tav tm="0">
                                          <p:val>
                                            <p:strVal val="0-#ppt_w/2"/>
                                          </p:val>
                                        </p:tav>
                                        <p:tav tm="100000">
                                          <p:val>
                                            <p:strVal val="#ppt_x"/>
                                          </p:val>
                                        </p:tav>
                                      </p:tavLst>
                                    </p:anim>
                                    <p:anim calcmode="lin" valueType="num">
                                      <p:cBhvr additive="base">
                                        <p:cTn id="58" dur="500" fill="hold"/>
                                        <p:tgtEl>
                                          <p:spTgt spid="21"/>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40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0-#ppt_w/2"/>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50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0-#ppt_w/2"/>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250"/>
                            </p:stCondLst>
                            <p:childTnLst>
                              <p:par>
                                <p:cTn id="68" presetID="22" presetClass="entr" presetSubtype="8"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22" presetClass="entr" presetSubtype="8" fill="hold" grpId="0" nodeType="withEffect">
                                  <p:stCondLst>
                                    <p:cond delay="100"/>
                                  </p:stCondLst>
                                  <p:childTnLst>
                                    <p:set>
                                      <p:cBhvr>
                                        <p:cTn id="72" dur="1" fill="hold">
                                          <p:stCondLst>
                                            <p:cond delay="0"/>
                                          </p:stCondLst>
                                        </p:cTn>
                                        <p:tgtEl>
                                          <p:spTgt spid="20"/>
                                        </p:tgtEl>
                                        <p:attrNameLst>
                                          <p:attrName>style.visibility</p:attrName>
                                        </p:attrNameLst>
                                      </p:cBhvr>
                                      <p:to>
                                        <p:strVal val="visible"/>
                                      </p:to>
                                    </p:set>
                                    <p:animEffect transition="in" filter="wipe(left)">
                                      <p:cBhvr>
                                        <p:cTn id="73" dur="500"/>
                                        <p:tgtEl>
                                          <p:spTgt spid="20"/>
                                        </p:tgtEl>
                                      </p:cBhvr>
                                    </p:animEffect>
                                  </p:childTnLst>
                                </p:cTn>
                              </p:par>
                              <p:par>
                                <p:cTn id="74" presetID="22" presetClass="entr" presetSubtype="8" fill="hold" grpId="0" nodeType="withEffect">
                                  <p:stCondLst>
                                    <p:cond delay="200"/>
                                  </p:stCondLst>
                                  <p:childTnLst>
                                    <p:set>
                                      <p:cBhvr>
                                        <p:cTn id="75" dur="1" fill="hold">
                                          <p:stCondLst>
                                            <p:cond delay="0"/>
                                          </p:stCondLst>
                                        </p:cTn>
                                        <p:tgtEl>
                                          <p:spTgt spid="22"/>
                                        </p:tgtEl>
                                        <p:attrNameLst>
                                          <p:attrName>style.visibility</p:attrName>
                                        </p:attrNameLst>
                                      </p:cBhvr>
                                      <p:to>
                                        <p:strVal val="visible"/>
                                      </p:to>
                                    </p:set>
                                    <p:animEffect transition="in" filter="wipe(left)">
                                      <p:cBhvr>
                                        <p:cTn id="76" dur="500"/>
                                        <p:tgtEl>
                                          <p:spTgt spid="22"/>
                                        </p:tgtEl>
                                      </p:cBhvr>
                                    </p:animEffect>
                                  </p:childTnLst>
                                </p:cTn>
                              </p:par>
                              <p:par>
                                <p:cTn id="77" presetID="22" presetClass="entr" presetSubtype="8" fill="hold" grpId="0" nodeType="withEffect">
                                  <p:stCondLst>
                                    <p:cond delay="40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par>
                                <p:cTn id="80" presetID="22" presetClass="entr" presetSubtype="8" fill="hold" grpId="0" nodeType="withEffect">
                                  <p:stCondLst>
                                    <p:cond delay="500"/>
                                  </p:stCondLst>
                                  <p:childTnLst>
                                    <p:set>
                                      <p:cBhvr>
                                        <p:cTn id="81" dur="1" fill="hold">
                                          <p:stCondLst>
                                            <p:cond delay="0"/>
                                          </p:stCondLst>
                                        </p:cTn>
                                        <p:tgtEl>
                                          <p:spTgt spid="24"/>
                                        </p:tgtEl>
                                        <p:attrNameLst>
                                          <p:attrName>style.visibility</p:attrName>
                                        </p:attrNameLst>
                                      </p:cBhvr>
                                      <p:to>
                                        <p:strVal val="visible"/>
                                      </p:to>
                                    </p:set>
                                    <p:animEffect transition="in" filter="wipe(left)">
                                      <p:cBhvr>
                                        <p:cTn id="8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15" grpId="0" animBg="1"/>
      <p:bldP spid="15" grpId="1" animBg="1"/>
      <p:bldP spid="17" grpId="0" animBg="1"/>
      <p:bldP spid="18" grpId="0"/>
      <p:bldP spid="19" grpId="0" animBg="1"/>
      <p:bldP spid="20" grpId="0"/>
      <p:bldP spid="21" grpId="0" animBg="1"/>
      <p:bldP spid="22" grpId="0"/>
      <p:bldP spid="27" grpId="0" animBg="1"/>
      <p:bldP spid="28" grpId="0"/>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201622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项目来源</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矩形 7"/>
          <p:cNvSpPr/>
          <p:nvPr/>
        </p:nvSpPr>
        <p:spPr>
          <a:xfrm>
            <a:off x="799598" y="2924944"/>
            <a:ext cx="5544616" cy="3477875"/>
          </a:xfrm>
          <a:prstGeom prst="rect">
            <a:avLst/>
          </a:prstGeom>
          <a:noFill/>
        </p:spPr>
        <p:txBody>
          <a:bodyPr wrap="square" rtlCol="0">
            <a:spAutoFit/>
          </a:bodyPr>
          <a:lstStyle/>
          <a:p>
            <a:pPr algn="just"/>
            <a:r>
              <a:rPr lang="zh-CN" altLang="en-US" sz="2000" dirty="0" smtClean="0">
                <a:solidFill>
                  <a:schemeClr val="accent1"/>
                </a:solidFill>
                <a:latin typeface="+mn-ea"/>
                <a:ea typeface="+mn-ea"/>
              </a:rPr>
              <a:t>经过调查我们发现，中国人</a:t>
            </a:r>
            <a:r>
              <a:rPr lang="zh-CN" altLang="en-US" sz="2000" dirty="0">
                <a:solidFill>
                  <a:schemeClr val="accent1"/>
                </a:solidFill>
                <a:latin typeface="+mn-ea"/>
                <a:ea typeface="+mn-ea"/>
              </a:rPr>
              <a:t>特别是北方人对包子（麦食）的感情深厚，需求旺盛，于是想和朋友一起开包子连锁店。一直以来，包子行业进入门槛低，技术含量低，大多停留在小作坊的水平上，从业者的生产和销售模式落后，随意使用低质原料，质量安全没有保障。云之味的成立，是想让包子被更多的人认同和喜爱，包子行业能受人尊重，通过让包子走上标准化的路线，遵守严格的操作规范，希望能在包子这样的传统行业开拓或确定一种新的商业模式，让人们的生活更健康、更便利。</a:t>
            </a:r>
          </a:p>
        </p:txBody>
      </p:sp>
      <p:sp>
        <p:nvSpPr>
          <p:cNvPr id="9" name="圆角矩形 8"/>
          <p:cNvSpPr/>
          <p:nvPr/>
        </p:nvSpPr>
        <p:spPr bwMode="auto">
          <a:xfrm>
            <a:off x="871001" y="1556792"/>
            <a:ext cx="1296144" cy="1224136"/>
          </a:xfrm>
          <a:prstGeom prst="roundRect">
            <a:avLst>
              <a:gd name="adj" fmla="val 6966"/>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圆角矩形 16"/>
          <p:cNvSpPr/>
          <p:nvPr/>
        </p:nvSpPr>
        <p:spPr bwMode="auto">
          <a:xfrm>
            <a:off x="2951738" y="1556792"/>
            <a:ext cx="1296144" cy="1224136"/>
          </a:xfrm>
          <a:prstGeom prst="roundRect">
            <a:avLst>
              <a:gd name="adj" fmla="val 6966"/>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圆角矩形 17"/>
          <p:cNvSpPr/>
          <p:nvPr/>
        </p:nvSpPr>
        <p:spPr bwMode="auto">
          <a:xfrm>
            <a:off x="4906805" y="1556792"/>
            <a:ext cx="1296144" cy="1224136"/>
          </a:xfrm>
          <a:prstGeom prst="roundRect">
            <a:avLst>
              <a:gd name="adj" fmla="val 6966"/>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3968" b="8959"/>
          <a:stretch/>
        </p:blipFill>
        <p:spPr bwMode="auto">
          <a:xfrm>
            <a:off x="6818461" y="454307"/>
            <a:ext cx="4705350" cy="28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12094"/>
          <a:stretch/>
        </p:blipFill>
        <p:spPr bwMode="auto">
          <a:xfrm>
            <a:off x="6818461" y="3501008"/>
            <a:ext cx="4706281" cy="2951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842371" y="1691806"/>
            <a:ext cx="1353404" cy="954107"/>
          </a:xfrm>
          <a:prstGeom prst="rect">
            <a:avLst/>
          </a:prstGeom>
          <a:noFill/>
        </p:spPr>
        <p:txBody>
          <a:bodyPr wrap="square" rtlCol="0">
            <a:spAutoFit/>
          </a:bodyPr>
          <a:lstStyle>
            <a:defPPr>
              <a:defRPr lang="zh-CN"/>
            </a:defPPr>
            <a:lvl1pPr algn="just">
              <a:defRPr sz="2400">
                <a:solidFill>
                  <a:schemeClr val="accent1"/>
                </a:solidFill>
                <a:latin typeface="+mn-ea"/>
                <a:ea typeface="+mn-ea"/>
              </a:defRPr>
            </a:lvl1pPr>
          </a:lstStyle>
          <a:p>
            <a:pPr algn="ctr"/>
            <a:r>
              <a:rPr lang="zh-CN" altLang="en-US" sz="2800" dirty="0" smtClean="0">
                <a:solidFill>
                  <a:schemeClr val="accent2"/>
                </a:solidFill>
              </a:rPr>
              <a:t>群众基础广</a:t>
            </a:r>
            <a:endParaRPr lang="zh-CN" altLang="en-US" sz="2800" dirty="0">
              <a:solidFill>
                <a:schemeClr val="accent2"/>
              </a:solidFill>
            </a:endParaRPr>
          </a:p>
        </p:txBody>
      </p:sp>
      <p:sp>
        <p:nvSpPr>
          <p:cNvPr id="14" name="TextBox 13"/>
          <p:cNvSpPr txBox="1"/>
          <p:nvPr/>
        </p:nvSpPr>
        <p:spPr>
          <a:xfrm>
            <a:off x="2951738" y="1691805"/>
            <a:ext cx="1296144" cy="954107"/>
          </a:xfrm>
          <a:prstGeom prst="rect">
            <a:avLst/>
          </a:prstGeom>
          <a:noFill/>
        </p:spPr>
        <p:txBody>
          <a:bodyPr wrap="square" rtlCol="0">
            <a:spAutoFit/>
          </a:bodyPr>
          <a:lstStyle>
            <a:defPPr>
              <a:defRPr lang="zh-CN"/>
            </a:defPPr>
            <a:lvl1pPr algn="ctr">
              <a:defRPr sz="2800">
                <a:solidFill>
                  <a:schemeClr val="accent2"/>
                </a:solidFill>
                <a:latin typeface="+mn-ea"/>
                <a:ea typeface="+mn-ea"/>
              </a:defRPr>
            </a:lvl1pPr>
          </a:lstStyle>
          <a:p>
            <a:r>
              <a:rPr lang="zh-CN" altLang="en-US" dirty="0"/>
              <a:t>规模普遍小</a:t>
            </a:r>
          </a:p>
        </p:txBody>
      </p:sp>
      <p:sp>
        <p:nvSpPr>
          <p:cNvPr id="15" name="TextBox 14"/>
          <p:cNvSpPr txBox="1"/>
          <p:nvPr/>
        </p:nvSpPr>
        <p:spPr>
          <a:xfrm>
            <a:off x="4906805" y="1691806"/>
            <a:ext cx="1296144" cy="954107"/>
          </a:xfrm>
          <a:prstGeom prst="rect">
            <a:avLst/>
          </a:prstGeom>
          <a:noFill/>
        </p:spPr>
        <p:txBody>
          <a:bodyPr wrap="square" rtlCol="0">
            <a:spAutoFit/>
          </a:bodyPr>
          <a:lstStyle>
            <a:defPPr>
              <a:defRPr lang="zh-CN"/>
            </a:defPPr>
            <a:lvl1pPr algn="ctr">
              <a:defRPr sz="2800">
                <a:solidFill>
                  <a:schemeClr val="accent2"/>
                </a:solidFill>
                <a:latin typeface="+mn-ea"/>
                <a:ea typeface="+mn-ea"/>
              </a:defRPr>
            </a:lvl1pPr>
          </a:lstStyle>
          <a:p>
            <a:r>
              <a:rPr lang="zh-CN" altLang="en-US" dirty="0" smtClean="0"/>
              <a:t>品质参差不齐</a:t>
            </a:r>
            <a:endParaRPr lang="zh-CN" altLang="en-US" dirty="0"/>
          </a:p>
        </p:txBody>
      </p:sp>
    </p:spTree>
    <p:extLst>
      <p:ext uri="{BB962C8B-B14F-4D97-AF65-F5344CB8AC3E}">
        <p14:creationId xmlns:p14="http://schemas.microsoft.com/office/powerpoint/2010/main" val="3600051155"/>
      </p:ext>
    </p:extLst>
  </p:cSld>
  <p:clrMapOvr>
    <a:masterClrMapping/>
  </p:clrMapOvr>
  <p:transition spd="slow" advTm="509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2" presetClass="entr" presetSubtype="1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1620"/>
                            </p:stCondLst>
                            <p:childTnLst>
                              <p:par>
                                <p:cTn id="38" presetID="31"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childTnLst>
                          </p:cTn>
                        </p:par>
                        <p:par>
                          <p:cTn id="44" fill="hold">
                            <p:stCondLst>
                              <p:cond delay="2120"/>
                            </p:stCondLst>
                            <p:childTnLst>
                              <p:par>
                                <p:cTn id="45" presetID="3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90"/>
                                          </p:val>
                                        </p:tav>
                                        <p:tav tm="100000">
                                          <p:val>
                                            <p:fltVal val="0"/>
                                          </p:val>
                                        </p:tav>
                                      </p:tavLst>
                                    </p:anim>
                                    <p:animEffect transition="in" filter="fade">
                                      <p:cBhvr>
                                        <p:cTn id="50" dur="500"/>
                                        <p:tgtEl>
                                          <p:spTgt spid="14"/>
                                        </p:tgtEl>
                                      </p:cBhvr>
                                    </p:animEffect>
                                  </p:childTnLst>
                                </p:cTn>
                              </p:par>
                            </p:childTnLst>
                          </p:cTn>
                        </p:par>
                        <p:par>
                          <p:cTn id="51" fill="hold">
                            <p:stCondLst>
                              <p:cond delay="2620"/>
                            </p:stCondLst>
                            <p:childTnLst>
                              <p:par>
                                <p:cTn id="52" presetID="31"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anim calcmode="lin" valueType="num">
                                      <p:cBhvr>
                                        <p:cTn id="56" dur="500" fill="hold"/>
                                        <p:tgtEl>
                                          <p:spTgt spid="15"/>
                                        </p:tgtEl>
                                        <p:attrNameLst>
                                          <p:attrName>style.rotation</p:attrName>
                                        </p:attrNameLst>
                                      </p:cBhvr>
                                      <p:tavLst>
                                        <p:tav tm="0">
                                          <p:val>
                                            <p:fltVal val="90"/>
                                          </p:val>
                                        </p:tav>
                                        <p:tav tm="100000">
                                          <p:val>
                                            <p:fltVal val="0"/>
                                          </p:val>
                                        </p:tav>
                                      </p:tavLst>
                                    </p:anim>
                                    <p:animEffect transition="in" filter="fade">
                                      <p:cBhvr>
                                        <p:cTn id="57" dur="500"/>
                                        <p:tgtEl>
                                          <p:spTgt spid="15"/>
                                        </p:tgtEl>
                                      </p:cBhvr>
                                    </p:animEffect>
                                  </p:childTnLst>
                                </p:cTn>
                              </p:par>
                            </p:childTnLst>
                          </p:cTn>
                        </p:par>
                        <p:par>
                          <p:cTn id="58" fill="hold">
                            <p:stCondLst>
                              <p:cond delay="3120"/>
                            </p:stCondLst>
                            <p:childTnLst>
                              <p:par>
                                <p:cTn id="59" presetID="22" presetClass="entr" presetSubtype="1"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up)">
                                      <p:cBhvr>
                                        <p:cTn id="61" dur="500"/>
                                        <p:tgtEl>
                                          <p:spTgt spid="8"/>
                                        </p:tgtEl>
                                      </p:cBhvr>
                                    </p:animEffect>
                                  </p:childTnLst>
                                </p:cTn>
                              </p:par>
                            </p:childTnLst>
                          </p:cTn>
                        </p:par>
                        <p:par>
                          <p:cTn id="62" fill="hold">
                            <p:stCondLst>
                              <p:cond delay="3620"/>
                            </p:stCondLst>
                            <p:childTnLst>
                              <p:par>
                                <p:cTn id="63" presetID="2" presetClass="entr" presetSubtype="2" fill="hold" nodeType="afterEffect">
                                  <p:stCondLst>
                                    <p:cond delay="0"/>
                                  </p:stCondLst>
                                  <p:childTnLst>
                                    <p:set>
                                      <p:cBhvr>
                                        <p:cTn id="64" dur="1" fill="hold">
                                          <p:stCondLst>
                                            <p:cond delay="0"/>
                                          </p:stCondLst>
                                        </p:cTn>
                                        <p:tgtEl>
                                          <p:spTgt spid="1027"/>
                                        </p:tgtEl>
                                        <p:attrNameLst>
                                          <p:attrName>style.visibility</p:attrName>
                                        </p:attrNameLst>
                                      </p:cBhvr>
                                      <p:to>
                                        <p:strVal val="visible"/>
                                      </p:to>
                                    </p:set>
                                    <p:anim calcmode="lin" valueType="num">
                                      <p:cBhvr additive="base">
                                        <p:cTn id="65" dur="500" fill="hold"/>
                                        <p:tgtEl>
                                          <p:spTgt spid="1027"/>
                                        </p:tgtEl>
                                        <p:attrNameLst>
                                          <p:attrName>ppt_x</p:attrName>
                                        </p:attrNameLst>
                                      </p:cBhvr>
                                      <p:tavLst>
                                        <p:tav tm="0">
                                          <p:val>
                                            <p:strVal val="1+#ppt_w/2"/>
                                          </p:val>
                                        </p:tav>
                                        <p:tav tm="100000">
                                          <p:val>
                                            <p:strVal val="#ppt_x"/>
                                          </p:val>
                                        </p:tav>
                                      </p:tavLst>
                                    </p:anim>
                                    <p:anim calcmode="lin" valueType="num">
                                      <p:cBhvr additive="base">
                                        <p:cTn id="66" dur="500" fill="hold"/>
                                        <p:tgtEl>
                                          <p:spTgt spid="1027"/>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100"/>
                                  </p:stCondLst>
                                  <p:childTnLst>
                                    <p:set>
                                      <p:cBhvr>
                                        <p:cTn id="68" dur="1" fill="hold">
                                          <p:stCondLst>
                                            <p:cond delay="0"/>
                                          </p:stCondLst>
                                        </p:cTn>
                                        <p:tgtEl>
                                          <p:spTgt spid="1028"/>
                                        </p:tgtEl>
                                        <p:attrNameLst>
                                          <p:attrName>style.visibility</p:attrName>
                                        </p:attrNameLst>
                                      </p:cBhvr>
                                      <p:to>
                                        <p:strVal val="visible"/>
                                      </p:to>
                                    </p:set>
                                    <p:anim calcmode="lin" valueType="num">
                                      <p:cBhvr additive="base">
                                        <p:cTn id="69" dur="500" fill="hold"/>
                                        <p:tgtEl>
                                          <p:spTgt spid="1028"/>
                                        </p:tgtEl>
                                        <p:attrNameLst>
                                          <p:attrName>ppt_x</p:attrName>
                                        </p:attrNameLst>
                                      </p:cBhvr>
                                      <p:tavLst>
                                        <p:tav tm="0">
                                          <p:val>
                                            <p:strVal val="1+#ppt_w/2"/>
                                          </p:val>
                                        </p:tav>
                                        <p:tav tm="100000">
                                          <p:val>
                                            <p:strVal val="#ppt_x"/>
                                          </p:val>
                                        </p:tav>
                                      </p:tavLst>
                                    </p:anim>
                                    <p:anim calcmode="lin" valueType="num">
                                      <p:cBhvr additive="base">
                                        <p:cTn id="70"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p:bldP spid="9" grpId="0" animBg="1"/>
      <p:bldP spid="17" grpId="0" animBg="1"/>
      <p:bldP spid="18" grpId="0" animBg="1"/>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5976664"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全新思维模式</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 name="椭圆 7"/>
          <p:cNvSpPr/>
          <p:nvPr/>
        </p:nvSpPr>
        <p:spPr bwMode="auto">
          <a:xfrm>
            <a:off x="985813" y="1364152"/>
            <a:ext cx="4176464" cy="4176464"/>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椭圆 9"/>
          <p:cNvSpPr/>
          <p:nvPr/>
        </p:nvSpPr>
        <p:spPr bwMode="auto">
          <a:xfrm>
            <a:off x="625773" y="1197699"/>
            <a:ext cx="720080" cy="720080"/>
          </a:xfrm>
          <a:prstGeom prst="ellipse">
            <a:avLst/>
          </a:prstGeom>
          <a:solidFill>
            <a:schemeClr val="accent1">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椭圆 10"/>
          <p:cNvSpPr/>
          <p:nvPr/>
        </p:nvSpPr>
        <p:spPr bwMode="auto">
          <a:xfrm>
            <a:off x="4780228" y="1704880"/>
            <a:ext cx="720080" cy="720080"/>
          </a:xfrm>
          <a:prstGeom prst="ellipse">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椭圆 11"/>
          <p:cNvSpPr/>
          <p:nvPr/>
        </p:nvSpPr>
        <p:spPr bwMode="auto">
          <a:xfrm>
            <a:off x="4532047" y="5903435"/>
            <a:ext cx="496362" cy="496362"/>
          </a:xfrm>
          <a:prstGeom prst="ellipse">
            <a:avLst/>
          </a:prstGeom>
          <a:solidFill>
            <a:schemeClr val="tx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椭圆 12"/>
          <p:cNvSpPr/>
          <p:nvPr/>
        </p:nvSpPr>
        <p:spPr bwMode="auto">
          <a:xfrm>
            <a:off x="1900809" y="6079801"/>
            <a:ext cx="639991" cy="639991"/>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椭圆 13"/>
          <p:cNvSpPr/>
          <p:nvPr/>
        </p:nvSpPr>
        <p:spPr bwMode="auto">
          <a:xfrm>
            <a:off x="1097672" y="5292435"/>
            <a:ext cx="496362" cy="496362"/>
          </a:xfrm>
          <a:prstGeom prst="ellipse">
            <a:avLst/>
          </a:pr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TextBox 14"/>
          <p:cNvSpPr txBox="1"/>
          <p:nvPr/>
        </p:nvSpPr>
        <p:spPr>
          <a:xfrm>
            <a:off x="5874022" y="2990719"/>
            <a:ext cx="4893268" cy="461665"/>
          </a:xfrm>
          <a:prstGeom prst="rect">
            <a:avLst/>
          </a:prstGeom>
          <a:noFill/>
        </p:spPr>
        <p:txBody>
          <a:bodyPr wrap="square" rtlCol="0">
            <a:spAutoFit/>
          </a:bodyPr>
          <a:lstStyle/>
          <a:p>
            <a:r>
              <a:rPr lang="en-US" altLang="zh-CN" sz="2400" dirty="0" smtClean="0">
                <a:solidFill>
                  <a:schemeClr val="accent1"/>
                </a:solidFill>
                <a:latin typeface="+mj-ea"/>
                <a:ea typeface="+mj-ea"/>
              </a:rPr>
              <a:t>●</a:t>
            </a:r>
            <a:r>
              <a:rPr lang="zh-CN" altLang="en-US" sz="2400" dirty="0" smtClean="0">
                <a:solidFill>
                  <a:schemeClr val="accent1"/>
                </a:solidFill>
                <a:latin typeface="+mj-ea"/>
                <a:ea typeface="+mj-ea"/>
              </a:rPr>
              <a:t>一台用互联网思维设计的产品</a:t>
            </a:r>
            <a:endParaRPr lang="zh-CN" altLang="en-US" sz="2400" dirty="0">
              <a:solidFill>
                <a:schemeClr val="accent1"/>
              </a:solidFill>
              <a:latin typeface="+mj-ea"/>
              <a:ea typeface="+mj-ea"/>
            </a:endParaRPr>
          </a:p>
        </p:txBody>
      </p:sp>
      <p:sp>
        <p:nvSpPr>
          <p:cNvPr id="16" name="TextBox 15"/>
          <p:cNvSpPr txBox="1"/>
          <p:nvPr/>
        </p:nvSpPr>
        <p:spPr>
          <a:xfrm>
            <a:off x="5874023" y="3535190"/>
            <a:ext cx="5400580" cy="461665"/>
          </a:xfrm>
          <a:prstGeom prst="rect">
            <a:avLst/>
          </a:prstGeom>
          <a:noFill/>
        </p:spPr>
        <p:txBody>
          <a:bodyPr wrap="square" rtlCol="0">
            <a:spAutoFit/>
          </a:bodyPr>
          <a:lstStyle>
            <a:defPPr>
              <a:defRPr lang="zh-CN"/>
            </a:defPPr>
            <a:lvl1pPr>
              <a:defRPr sz="3600">
                <a:solidFill>
                  <a:schemeClr val="accent1"/>
                </a:solidFill>
                <a:latin typeface="+mj-ea"/>
                <a:ea typeface="+mj-ea"/>
              </a:defRPr>
            </a:lvl1pPr>
          </a:lstStyle>
          <a:p>
            <a:r>
              <a:rPr lang="en-US" altLang="zh-CN" sz="2400" dirty="0"/>
              <a:t>●</a:t>
            </a:r>
            <a:r>
              <a:rPr lang="zh-CN" altLang="en-US" sz="2400" dirty="0" smtClean="0"/>
              <a:t>一</a:t>
            </a:r>
            <a:r>
              <a:rPr lang="zh-CN" altLang="en-US" sz="2400" dirty="0"/>
              <a:t>个现代科技与传统行业结合的项目</a:t>
            </a:r>
          </a:p>
        </p:txBody>
      </p:sp>
      <p:sp>
        <p:nvSpPr>
          <p:cNvPr id="17" name="TextBox 16"/>
          <p:cNvSpPr txBox="1"/>
          <p:nvPr/>
        </p:nvSpPr>
        <p:spPr>
          <a:xfrm>
            <a:off x="5853132" y="1443270"/>
            <a:ext cx="5213801" cy="523220"/>
          </a:xfrm>
          <a:prstGeom prst="rect">
            <a:avLst/>
          </a:prstGeom>
          <a:noFill/>
        </p:spPr>
        <p:txBody>
          <a:bodyPr wrap="square" rtlCol="0">
            <a:spAutoFit/>
          </a:bodyPr>
          <a:lstStyle>
            <a:defPPr>
              <a:defRPr lang="zh-CN"/>
            </a:defPPr>
            <a:lvl1pPr>
              <a:defRPr sz="3600">
                <a:latin typeface="+mj-ea"/>
                <a:ea typeface="+mj-ea"/>
              </a:defRPr>
            </a:lvl1pPr>
          </a:lstStyle>
          <a:p>
            <a:r>
              <a:rPr lang="en-US" altLang="zh-CN" sz="2800" b="1" dirty="0" smtClean="0">
                <a:solidFill>
                  <a:schemeClr val="accent4"/>
                </a:solidFill>
              </a:rPr>
              <a:t>2015</a:t>
            </a:r>
            <a:r>
              <a:rPr lang="zh-CN" altLang="en-US" sz="2800" b="1" dirty="0" smtClean="0">
                <a:solidFill>
                  <a:schemeClr val="accent4"/>
                </a:solidFill>
              </a:rPr>
              <a:t>年最热门的</a:t>
            </a:r>
            <a:endParaRPr lang="zh-CN" altLang="en-US" sz="2800" b="1" dirty="0">
              <a:solidFill>
                <a:schemeClr val="accent4"/>
              </a:solidFill>
            </a:endParaRPr>
          </a:p>
        </p:txBody>
      </p:sp>
      <p:sp>
        <p:nvSpPr>
          <p:cNvPr id="18" name="TextBox 17"/>
          <p:cNvSpPr txBox="1"/>
          <p:nvPr/>
        </p:nvSpPr>
        <p:spPr>
          <a:xfrm>
            <a:off x="5759844" y="1951940"/>
            <a:ext cx="3877985" cy="830997"/>
          </a:xfrm>
          <a:prstGeom prst="rect">
            <a:avLst/>
          </a:prstGeom>
          <a:noFill/>
        </p:spPr>
        <p:txBody>
          <a:bodyPr wrap="none" rtlCol="0">
            <a:spAutoFit/>
          </a:bodyPr>
          <a:lstStyle/>
          <a:p>
            <a:r>
              <a:rPr lang="zh-CN" altLang="en-US" sz="4800" b="1" dirty="0" smtClean="0">
                <a:solidFill>
                  <a:schemeClr val="bg2"/>
                </a:solidFill>
                <a:latin typeface="+mj-ea"/>
                <a:ea typeface="+mj-ea"/>
              </a:rPr>
              <a:t>小本创业项目</a:t>
            </a:r>
            <a:endParaRPr lang="zh-CN" altLang="en-US" sz="4800" b="1" dirty="0">
              <a:solidFill>
                <a:schemeClr val="bg2"/>
              </a:solidFill>
              <a:latin typeface="+mj-ea"/>
              <a:ea typeface="+mj-ea"/>
            </a:endParaRPr>
          </a:p>
        </p:txBody>
      </p:sp>
      <p:sp>
        <p:nvSpPr>
          <p:cNvPr id="20" name="TextBox 19"/>
          <p:cNvSpPr txBox="1"/>
          <p:nvPr/>
        </p:nvSpPr>
        <p:spPr>
          <a:xfrm>
            <a:off x="5874022" y="4079661"/>
            <a:ext cx="5031698" cy="461665"/>
          </a:xfrm>
          <a:prstGeom prst="rect">
            <a:avLst/>
          </a:prstGeom>
          <a:noFill/>
        </p:spPr>
        <p:txBody>
          <a:bodyPr wrap="square" rtlCol="0">
            <a:spAutoFit/>
          </a:bodyPr>
          <a:lstStyle>
            <a:defPPr>
              <a:defRPr lang="zh-CN"/>
            </a:defPPr>
            <a:lvl1pPr>
              <a:defRPr sz="3600">
                <a:solidFill>
                  <a:schemeClr val="accent1"/>
                </a:solidFill>
                <a:latin typeface="+mj-ea"/>
                <a:ea typeface="+mj-ea"/>
              </a:defRPr>
            </a:lvl1pPr>
          </a:lstStyle>
          <a:p>
            <a:r>
              <a:rPr lang="en-US" altLang="zh-CN" sz="2400" dirty="0"/>
              <a:t>●</a:t>
            </a:r>
            <a:r>
              <a:rPr lang="zh-CN" altLang="en-US" sz="2400" dirty="0" smtClean="0"/>
              <a:t>一个群众基础广泛的行业</a:t>
            </a:r>
            <a:endParaRPr lang="zh-CN" altLang="en-US" sz="2400" dirty="0"/>
          </a:p>
        </p:txBody>
      </p:sp>
      <p:sp>
        <p:nvSpPr>
          <p:cNvPr id="21" name="TextBox 20"/>
          <p:cNvSpPr txBox="1"/>
          <p:nvPr/>
        </p:nvSpPr>
        <p:spPr>
          <a:xfrm>
            <a:off x="5874023" y="4615845"/>
            <a:ext cx="5400580" cy="461665"/>
          </a:xfrm>
          <a:prstGeom prst="rect">
            <a:avLst/>
          </a:prstGeom>
          <a:noFill/>
        </p:spPr>
        <p:txBody>
          <a:bodyPr wrap="square" rtlCol="0">
            <a:spAutoFit/>
          </a:bodyPr>
          <a:lstStyle>
            <a:defPPr>
              <a:defRPr lang="zh-CN"/>
            </a:defPPr>
            <a:lvl1pPr>
              <a:defRPr sz="3600">
                <a:solidFill>
                  <a:schemeClr val="accent1"/>
                </a:solidFill>
                <a:latin typeface="+mj-ea"/>
                <a:ea typeface="+mj-ea"/>
              </a:defRPr>
            </a:lvl1pPr>
          </a:lstStyle>
          <a:p>
            <a:r>
              <a:rPr lang="en-US" altLang="zh-CN" sz="2400" dirty="0"/>
              <a:t>●</a:t>
            </a:r>
            <a:r>
              <a:rPr lang="zh-CN" altLang="en-US" sz="2400" dirty="0" smtClean="0"/>
              <a:t>一个投资回报率极高的项目</a:t>
            </a:r>
            <a:endParaRPr lang="zh-CN" altLang="en-US" sz="2400" dirty="0"/>
          </a:p>
        </p:txBody>
      </p:sp>
      <p:sp>
        <p:nvSpPr>
          <p:cNvPr id="22" name="TextBox 21"/>
          <p:cNvSpPr txBox="1"/>
          <p:nvPr/>
        </p:nvSpPr>
        <p:spPr>
          <a:xfrm>
            <a:off x="5874022" y="5160316"/>
            <a:ext cx="5031698" cy="461665"/>
          </a:xfrm>
          <a:prstGeom prst="rect">
            <a:avLst/>
          </a:prstGeom>
          <a:noFill/>
        </p:spPr>
        <p:txBody>
          <a:bodyPr wrap="square" rtlCol="0">
            <a:spAutoFit/>
          </a:bodyPr>
          <a:lstStyle>
            <a:defPPr>
              <a:defRPr lang="zh-CN"/>
            </a:defPPr>
            <a:lvl1pPr>
              <a:defRPr sz="3600">
                <a:solidFill>
                  <a:schemeClr val="accent1"/>
                </a:solidFill>
                <a:latin typeface="+mj-ea"/>
                <a:ea typeface="+mj-ea"/>
              </a:defRPr>
            </a:lvl1pPr>
          </a:lstStyle>
          <a:p>
            <a:r>
              <a:rPr lang="en-US" altLang="zh-CN" sz="2400" dirty="0"/>
              <a:t>●</a:t>
            </a:r>
            <a:r>
              <a:rPr lang="zh-CN" altLang="en-US" sz="2400" dirty="0" smtClean="0"/>
              <a:t>一个成功率极高的行业</a:t>
            </a:r>
            <a:endParaRPr lang="zh-CN" altLang="en-US" sz="2400" dirty="0"/>
          </a:p>
        </p:txBody>
      </p:sp>
    </p:spTree>
    <p:extLst>
      <p:ext uri="{BB962C8B-B14F-4D97-AF65-F5344CB8AC3E}">
        <p14:creationId xmlns:p14="http://schemas.microsoft.com/office/powerpoint/2010/main" val="851630748"/>
      </p:ext>
    </p:extLst>
  </p:cSld>
  <p:clrMapOvr>
    <a:masterClrMapping/>
  </p:clrMapOvr>
  <mc:AlternateContent xmlns:mc="http://schemas.openxmlformats.org/markup-compatibility/2006" xmlns:p14="http://schemas.microsoft.com/office/powerpoint/2010/main">
    <mc:Choice Requires="p14">
      <p:transition spd="slow" p14:dur="1200" advTm="8186">
        <p14:prism dir="d"/>
      </p:transition>
    </mc:Choice>
    <mc:Fallback xmlns="">
      <p:transition spd="slow" advTm="81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10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10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3800"/>
                            </p:stCondLst>
                            <p:childTnLst>
                              <p:par>
                                <p:cTn id="55" presetID="31"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fltVal val="0"/>
                                          </p:val>
                                        </p:tav>
                                        <p:tav tm="100000">
                                          <p:val>
                                            <p:strVal val="#ppt_w"/>
                                          </p:val>
                                        </p:tav>
                                      </p:tavLst>
                                    </p:anim>
                                    <p:anim calcmode="lin" valueType="num">
                                      <p:cBhvr>
                                        <p:cTn id="58" dur="1000" fill="hold"/>
                                        <p:tgtEl>
                                          <p:spTgt spid="17"/>
                                        </p:tgtEl>
                                        <p:attrNameLst>
                                          <p:attrName>ppt_h</p:attrName>
                                        </p:attrNameLst>
                                      </p:cBhvr>
                                      <p:tavLst>
                                        <p:tav tm="0">
                                          <p:val>
                                            <p:fltVal val="0"/>
                                          </p:val>
                                        </p:tav>
                                        <p:tav tm="100000">
                                          <p:val>
                                            <p:strVal val="#ppt_h"/>
                                          </p:val>
                                        </p:tav>
                                      </p:tavLst>
                                    </p:anim>
                                    <p:anim calcmode="lin" valueType="num">
                                      <p:cBhvr>
                                        <p:cTn id="59" dur="1000" fill="hold"/>
                                        <p:tgtEl>
                                          <p:spTgt spid="17"/>
                                        </p:tgtEl>
                                        <p:attrNameLst>
                                          <p:attrName>style.rotation</p:attrName>
                                        </p:attrNameLst>
                                      </p:cBhvr>
                                      <p:tavLst>
                                        <p:tav tm="0">
                                          <p:val>
                                            <p:fltVal val="90"/>
                                          </p:val>
                                        </p:tav>
                                        <p:tav tm="100000">
                                          <p:val>
                                            <p:fltVal val="0"/>
                                          </p:val>
                                        </p:tav>
                                      </p:tavLst>
                                    </p:anim>
                                    <p:animEffect transition="in" filter="fade">
                                      <p:cBhvr>
                                        <p:cTn id="60" dur="1000"/>
                                        <p:tgtEl>
                                          <p:spTgt spid="17"/>
                                        </p:tgtEl>
                                      </p:cBhvr>
                                    </p:animEffect>
                                  </p:childTnLst>
                                </p:cTn>
                              </p:par>
                            </p:childTnLst>
                          </p:cTn>
                        </p:par>
                        <p:par>
                          <p:cTn id="61" fill="hold">
                            <p:stCondLst>
                              <p:cond delay="48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18"/>
                                        </p:tgtEl>
                                        <p:attrNameLst>
                                          <p:attrName>style.visibility</p:attrName>
                                        </p:attrNameLst>
                                      </p:cBhvr>
                                      <p:to>
                                        <p:strVal val="visible"/>
                                      </p:to>
                                    </p:set>
                                    <p:anim by="(-#ppt_w*2)" calcmode="lin" valueType="num">
                                      <p:cBhvr rctx="PPT">
                                        <p:cTn id="64" dur="250" autoRev="1" fill="hold">
                                          <p:stCondLst>
                                            <p:cond delay="0"/>
                                          </p:stCondLst>
                                        </p:cTn>
                                        <p:tgtEl>
                                          <p:spTgt spid="18"/>
                                        </p:tgtEl>
                                        <p:attrNameLst>
                                          <p:attrName>ppt_w</p:attrName>
                                        </p:attrNameLst>
                                      </p:cBhvr>
                                    </p:anim>
                                    <p:anim by="(#ppt_w*0.50)" calcmode="lin" valueType="num">
                                      <p:cBhvr>
                                        <p:cTn id="65" dur="250" decel="50000" autoRev="1" fill="hold">
                                          <p:stCondLst>
                                            <p:cond delay="0"/>
                                          </p:stCondLst>
                                        </p:cTn>
                                        <p:tgtEl>
                                          <p:spTgt spid="18"/>
                                        </p:tgtEl>
                                        <p:attrNameLst>
                                          <p:attrName>ppt_x</p:attrName>
                                        </p:attrNameLst>
                                      </p:cBhvr>
                                    </p:anim>
                                    <p:anim from="(-#ppt_h/2)" to="(#ppt_y)" calcmode="lin" valueType="num">
                                      <p:cBhvr>
                                        <p:cTn id="66" dur="500" fill="hold">
                                          <p:stCondLst>
                                            <p:cond delay="0"/>
                                          </p:stCondLst>
                                        </p:cTn>
                                        <p:tgtEl>
                                          <p:spTgt spid="18"/>
                                        </p:tgtEl>
                                        <p:attrNameLst>
                                          <p:attrName>ppt_y</p:attrName>
                                        </p:attrNameLst>
                                      </p:cBhvr>
                                    </p:anim>
                                    <p:animRot by="21600000">
                                      <p:cBhvr>
                                        <p:cTn id="67" dur="500" fill="hold">
                                          <p:stCondLst>
                                            <p:cond delay="0"/>
                                          </p:stCondLst>
                                        </p:cTn>
                                        <p:tgtEl>
                                          <p:spTgt spid="18"/>
                                        </p:tgtEl>
                                        <p:attrNameLst>
                                          <p:attrName>r</p:attrName>
                                        </p:attrNameLst>
                                      </p:cBhvr>
                                    </p:animRot>
                                  </p:childTnLst>
                                </p:cTn>
                              </p:par>
                            </p:childTnLst>
                          </p:cTn>
                        </p:par>
                        <p:par>
                          <p:cTn id="68" fill="hold">
                            <p:stCondLst>
                              <p:cond delay="5550"/>
                            </p:stCondLst>
                            <p:childTnLst>
                              <p:par>
                                <p:cTn id="69" presetID="2" presetClass="entr" presetSubtype="6"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1+#ppt_w/2"/>
                                          </p:val>
                                        </p:tav>
                                        <p:tav tm="100000">
                                          <p:val>
                                            <p:strVal val="#ppt_x"/>
                                          </p:val>
                                        </p:tav>
                                      </p:tavLst>
                                    </p:anim>
                                    <p:anim calcmode="lin" valueType="num">
                                      <p:cBhvr additive="base">
                                        <p:cTn id="72" dur="500" fill="hold"/>
                                        <p:tgtEl>
                                          <p:spTgt spid="15"/>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10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fill="hold"/>
                                        <p:tgtEl>
                                          <p:spTgt spid="16"/>
                                        </p:tgtEl>
                                        <p:attrNameLst>
                                          <p:attrName>ppt_x</p:attrName>
                                        </p:attrNameLst>
                                      </p:cBhvr>
                                      <p:tavLst>
                                        <p:tav tm="0">
                                          <p:val>
                                            <p:strVal val="1+#ppt_w/2"/>
                                          </p:val>
                                        </p:tav>
                                        <p:tav tm="100000">
                                          <p:val>
                                            <p:strVal val="#ppt_x"/>
                                          </p:val>
                                        </p:tav>
                                      </p:tavLst>
                                    </p:anim>
                                    <p:anim calcmode="lin" valueType="num">
                                      <p:cBhvr additive="base">
                                        <p:cTn id="76" dur="500" fill="hold"/>
                                        <p:tgtEl>
                                          <p:spTgt spid="16"/>
                                        </p:tgtEl>
                                        <p:attrNameLst>
                                          <p:attrName>ppt_y</p:attrName>
                                        </p:attrNameLst>
                                      </p:cBhvr>
                                      <p:tavLst>
                                        <p:tav tm="0">
                                          <p:val>
                                            <p:strVal val="1+#ppt_h/2"/>
                                          </p:val>
                                        </p:tav>
                                        <p:tav tm="100000">
                                          <p:val>
                                            <p:strVal val="#ppt_y"/>
                                          </p:val>
                                        </p:tav>
                                      </p:tavLst>
                                    </p:anim>
                                  </p:childTnLst>
                                </p:cTn>
                              </p:par>
                              <p:par>
                                <p:cTn id="77" presetID="2" presetClass="entr" presetSubtype="6" fill="hold" grpId="0" nodeType="withEffect">
                                  <p:stCondLst>
                                    <p:cond delay="20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1+#ppt_w/2"/>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6" fill="hold" grpId="0" nodeType="withEffect">
                                  <p:stCondLst>
                                    <p:cond delay="30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1+#ppt_w/2"/>
                                          </p:val>
                                        </p:tav>
                                        <p:tav tm="100000">
                                          <p:val>
                                            <p:strVal val="#ppt_x"/>
                                          </p:val>
                                        </p:tav>
                                      </p:tavLst>
                                    </p:anim>
                                    <p:anim calcmode="lin" valueType="num">
                                      <p:cBhvr additive="base">
                                        <p:cTn id="84" dur="500" fill="hold"/>
                                        <p:tgtEl>
                                          <p:spTgt spid="21"/>
                                        </p:tgtEl>
                                        <p:attrNameLst>
                                          <p:attrName>ppt_y</p:attrName>
                                        </p:attrNameLst>
                                      </p:cBhvr>
                                      <p:tavLst>
                                        <p:tav tm="0">
                                          <p:val>
                                            <p:strVal val="1+#ppt_h/2"/>
                                          </p:val>
                                        </p:tav>
                                        <p:tav tm="100000">
                                          <p:val>
                                            <p:strVal val="#ppt_y"/>
                                          </p:val>
                                        </p:tav>
                                      </p:tavLst>
                                    </p:anim>
                                  </p:childTnLst>
                                </p:cTn>
                              </p:par>
                              <p:par>
                                <p:cTn id="85" presetID="2" presetClass="entr" presetSubtype="6" fill="hold" grpId="0" nodeType="withEffect">
                                  <p:stCondLst>
                                    <p:cond delay="40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1+#ppt_w/2"/>
                                          </p:val>
                                        </p:tav>
                                        <p:tav tm="100000">
                                          <p:val>
                                            <p:strVal val="#ppt_x"/>
                                          </p:val>
                                        </p:tav>
                                      </p:tavLst>
                                    </p:anim>
                                    <p:anim calcmode="lin" valueType="num">
                                      <p:cBhvr additive="base">
                                        <p:cTn id="8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 grpId="0" animBg="1"/>
      <p:bldP spid="10" grpId="0" animBg="1"/>
      <p:bldP spid="11" grpId="0" animBg="1"/>
      <p:bldP spid="12" grpId="0" animBg="1"/>
      <p:bldP spid="13" grpId="0" animBg="1"/>
      <p:bldP spid="14" grpId="0" animBg="1"/>
      <p:bldP spid="15" grpId="0"/>
      <p:bldP spid="16" grpId="0"/>
      <p:bldP spid="17" grpId="0"/>
      <p:bldP spid="18"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1" y="323945"/>
            <a:ext cx="2160240"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smtClean="0">
                <a:solidFill>
                  <a:srgbClr val="484849"/>
                </a:solidFill>
                <a:latin typeface="微软雅黑"/>
                <a:ea typeface="微软雅黑"/>
              </a:rPr>
              <a:t>市场前景</a:t>
            </a:r>
            <a:endParaRPr lang="zh-CN" altLang="en-US" b="1" dirty="0">
              <a:solidFill>
                <a:srgbClr val="484849"/>
              </a:solidFill>
              <a:latin typeface="微软雅黑"/>
              <a:ea typeface="微软雅黑"/>
            </a:endParaRP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43" name="Line 2"/>
          <p:cNvSpPr>
            <a:spLocks noChangeShapeType="1"/>
          </p:cNvSpPr>
          <p:nvPr/>
        </p:nvSpPr>
        <p:spPr bwMode="auto">
          <a:xfrm flipV="1">
            <a:off x="6042192" y="4327385"/>
            <a:ext cx="5312772" cy="30019"/>
          </a:xfrm>
          <a:prstGeom prst="line">
            <a:avLst/>
          </a:prstGeom>
          <a:noFill/>
          <a:ln w="3175" cap="flat" cmpd="sng">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44" name="Line 3"/>
          <p:cNvSpPr>
            <a:spLocks noChangeShapeType="1"/>
          </p:cNvSpPr>
          <p:nvPr/>
        </p:nvSpPr>
        <p:spPr bwMode="auto">
          <a:xfrm>
            <a:off x="6040071" y="3549069"/>
            <a:ext cx="5314894" cy="0"/>
          </a:xfrm>
          <a:prstGeom prst="line">
            <a:avLst/>
          </a:prstGeom>
          <a:noFill/>
          <a:ln w="3175" cap="flat" cmpd="sng">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45" name="Line 4"/>
          <p:cNvSpPr>
            <a:spLocks noChangeShapeType="1"/>
          </p:cNvSpPr>
          <p:nvPr/>
        </p:nvSpPr>
        <p:spPr bwMode="auto">
          <a:xfrm>
            <a:off x="6040070" y="2738611"/>
            <a:ext cx="5314895" cy="0"/>
          </a:xfrm>
          <a:prstGeom prst="line">
            <a:avLst/>
          </a:prstGeom>
          <a:noFill/>
          <a:ln w="3175" cap="flat" cmpd="sng">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46" name="Line 5"/>
          <p:cNvSpPr>
            <a:spLocks noChangeShapeType="1"/>
          </p:cNvSpPr>
          <p:nvPr/>
        </p:nvSpPr>
        <p:spPr bwMode="auto">
          <a:xfrm>
            <a:off x="6040071" y="1928153"/>
            <a:ext cx="5278740" cy="0"/>
          </a:xfrm>
          <a:prstGeom prst="line">
            <a:avLst/>
          </a:prstGeom>
          <a:noFill/>
          <a:ln w="3175" cap="flat" cmpd="sng">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47" name="Rectangle 11"/>
          <p:cNvSpPr>
            <a:spLocks noChangeArrowheads="1"/>
          </p:cNvSpPr>
          <p:nvPr/>
        </p:nvSpPr>
        <p:spPr bwMode="auto">
          <a:xfrm>
            <a:off x="6273961" y="4066743"/>
            <a:ext cx="441296" cy="950484"/>
          </a:xfrm>
          <a:prstGeom prst="rect">
            <a:avLst/>
          </a:prstGeom>
          <a:solidFill>
            <a:schemeClr val="bg2"/>
          </a:solidFill>
          <a:ln>
            <a:noFill/>
          </a:ln>
          <a:effectLst/>
        </p:spPr>
        <p:txBody>
          <a:bodyPr anchor="ctr"/>
          <a:lstStyle/>
          <a:p>
            <a:endParaRPr lang="zh-CN" altLang="en-US">
              <a:solidFill>
                <a:schemeClr val="accent1"/>
              </a:solidFill>
            </a:endParaRPr>
          </a:p>
        </p:txBody>
      </p:sp>
      <p:sp>
        <p:nvSpPr>
          <p:cNvPr id="48" name="Rectangle 12"/>
          <p:cNvSpPr>
            <a:spLocks noChangeArrowheads="1"/>
          </p:cNvSpPr>
          <p:nvPr/>
        </p:nvSpPr>
        <p:spPr bwMode="auto">
          <a:xfrm>
            <a:off x="7570105" y="3833366"/>
            <a:ext cx="441296" cy="1181741"/>
          </a:xfrm>
          <a:prstGeom prst="rect">
            <a:avLst/>
          </a:prstGeom>
          <a:solidFill>
            <a:schemeClr val="bg2"/>
          </a:solidFill>
          <a:ln>
            <a:noFill/>
          </a:ln>
          <a:effectLst/>
        </p:spPr>
        <p:txBody>
          <a:bodyPr anchor="ctr"/>
          <a:lstStyle/>
          <a:p>
            <a:endParaRPr lang="zh-CN" altLang="en-US">
              <a:solidFill>
                <a:schemeClr val="accent1"/>
              </a:solidFill>
            </a:endParaRPr>
          </a:p>
        </p:txBody>
      </p:sp>
      <p:sp>
        <p:nvSpPr>
          <p:cNvPr id="49" name="Rectangle 13"/>
          <p:cNvSpPr>
            <a:spLocks noChangeArrowheads="1"/>
          </p:cNvSpPr>
          <p:nvPr/>
        </p:nvSpPr>
        <p:spPr bwMode="auto">
          <a:xfrm>
            <a:off x="8866249" y="3621974"/>
            <a:ext cx="441296" cy="1395253"/>
          </a:xfrm>
          <a:prstGeom prst="rect">
            <a:avLst/>
          </a:prstGeom>
          <a:solidFill>
            <a:schemeClr val="bg2"/>
          </a:solidFill>
          <a:ln>
            <a:noFill/>
          </a:ln>
          <a:effectLst/>
        </p:spPr>
        <p:txBody>
          <a:bodyPr anchor="ctr"/>
          <a:lstStyle/>
          <a:p>
            <a:endParaRPr lang="zh-CN" altLang="en-US">
              <a:solidFill>
                <a:schemeClr val="accent1"/>
              </a:solidFill>
            </a:endParaRPr>
          </a:p>
        </p:txBody>
      </p:sp>
      <p:sp>
        <p:nvSpPr>
          <p:cNvPr id="50" name="Rectangle 14"/>
          <p:cNvSpPr>
            <a:spLocks noChangeArrowheads="1"/>
          </p:cNvSpPr>
          <p:nvPr/>
        </p:nvSpPr>
        <p:spPr bwMode="auto">
          <a:xfrm>
            <a:off x="10162393" y="3230089"/>
            <a:ext cx="439175" cy="1789262"/>
          </a:xfrm>
          <a:prstGeom prst="rect">
            <a:avLst/>
          </a:prstGeom>
          <a:solidFill>
            <a:schemeClr val="bg2"/>
          </a:solidFill>
          <a:ln>
            <a:noFill/>
          </a:ln>
          <a:effectLst/>
        </p:spPr>
        <p:txBody>
          <a:bodyPr anchor="ctr"/>
          <a:lstStyle/>
          <a:p>
            <a:endParaRPr lang="zh-CN" altLang="en-US">
              <a:solidFill>
                <a:schemeClr val="accent1"/>
              </a:solidFill>
            </a:endParaRPr>
          </a:p>
        </p:txBody>
      </p:sp>
      <p:sp>
        <p:nvSpPr>
          <p:cNvPr id="51" name="Line 15"/>
          <p:cNvSpPr>
            <a:spLocks noChangeShapeType="1"/>
          </p:cNvSpPr>
          <p:nvPr/>
        </p:nvSpPr>
        <p:spPr bwMode="auto">
          <a:xfrm flipV="1">
            <a:off x="6044314" y="5019348"/>
            <a:ext cx="5310651" cy="0"/>
          </a:xfrm>
          <a:prstGeom prst="line">
            <a:avLst/>
          </a:prstGeom>
          <a:noFill/>
          <a:ln w="9525" cap="flat" cmpd="sng">
            <a:solidFill>
              <a:schemeClr val="accent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52" name="Line 16"/>
          <p:cNvSpPr>
            <a:spLocks noChangeShapeType="1"/>
          </p:cNvSpPr>
          <p:nvPr/>
        </p:nvSpPr>
        <p:spPr bwMode="auto">
          <a:xfrm>
            <a:off x="6042191" y="1503830"/>
            <a:ext cx="2122" cy="3515520"/>
          </a:xfrm>
          <a:prstGeom prst="line">
            <a:avLst/>
          </a:prstGeom>
          <a:noFill/>
          <a:ln w="9525" cap="flat" cmpd="sng">
            <a:solidFill>
              <a:schemeClr val="accent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53" name="Text Box 17"/>
          <p:cNvSpPr txBox="1">
            <a:spLocks noChangeArrowheads="1"/>
          </p:cNvSpPr>
          <p:nvPr/>
        </p:nvSpPr>
        <p:spPr bwMode="auto">
          <a:xfrm>
            <a:off x="5564790" y="4170566"/>
            <a:ext cx="668310"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accent1"/>
                </a:solidFill>
                <a:latin typeface="微软雅黑"/>
                <a:ea typeface="微软雅黑"/>
              </a:rPr>
              <a:t>2</a:t>
            </a:r>
            <a:r>
              <a:rPr lang="en-US" altLang="zh-CN" sz="1600" dirty="0" smtClean="0">
                <a:solidFill>
                  <a:schemeClr val="accent1"/>
                </a:solidFill>
                <a:latin typeface="微软雅黑"/>
                <a:ea typeface="微软雅黑"/>
              </a:rPr>
              <a:t>0</a:t>
            </a:r>
            <a:r>
              <a:rPr lang="zh-CN" altLang="en-US" sz="1600" dirty="0" smtClean="0">
                <a:solidFill>
                  <a:schemeClr val="accent1"/>
                </a:solidFill>
                <a:latin typeface="微软雅黑"/>
                <a:ea typeface="微软雅黑"/>
              </a:rPr>
              <a:t>0</a:t>
            </a:r>
            <a:endParaRPr lang="zh-CN" altLang="en-US" sz="1600" dirty="0">
              <a:solidFill>
                <a:schemeClr val="accent1"/>
              </a:solidFill>
              <a:latin typeface="微软雅黑"/>
              <a:ea typeface="微软雅黑"/>
            </a:endParaRPr>
          </a:p>
        </p:txBody>
      </p:sp>
      <p:sp>
        <p:nvSpPr>
          <p:cNvPr id="54" name="Text Box 18"/>
          <p:cNvSpPr txBox="1">
            <a:spLocks noChangeArrowheads="1"/>
          </p:cNvSpPr>
          <p:nvPr/>
        </p:nvSpPr>
        <p:spPr bwMode="auto">
          <a:xfrm>
            <a:off x="5564790" y="3387690"/>
            <a:ext cx="668310"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accent1"/>
                </a:solidFill>
                <a:latin typeface="微软雅黑"/>
                <a:ea typeface="微软雅黑"/>
              </a:rPr>
              <a:t>4</a:t>
            </a:r>
            <a:r>
              <a:rPr lang="en-US" altLang="zh-CN" sz="1600" dirty="0" smtClean="0">
                <a:solidFill>
                  <a:schemeClr val="accent1"/>
                </a:solidFill>
                <a:latin typeface="微软雅黑"/>
                <a:ea typeface="微软雅黑"/>
              </a:rPr>
              <a:t>0</a:t>
            </a:r>
            <a:r>
              <a:rPr lang="zh-CN" altLang="en-US" sz="1600" dirty="0" smtClean="0">
                <a:solidFill>
                  <a:schemeClr val="accent1"/>
                </a:solidFill>
                <a:latin typeface="微软雅黑"/>
                <a:ea typeface="微软雅黑"/>
              </a:rPr>
              <a:t>0</a:t>
            </a:r>
            <a:endParaRPr lang="zh-CN" altLang="en-US" sz="1600" dirty="0">
              <a:solidFill>
                <a:schemeClr val="accent1"/>
              </a:solidFill>
              <a:latin typeface="微软雅黑"/>
              <a:ea typeface="微软雅黑"/>
            </a:endParaRPr>
          </a:p>
        </p:txBody>
      </p:sp>
      <p:sp>
        <p:nvSpPr>
          <p:cNvPr id="56" name="Text Box 19"/>
          <p:cNvSpPr txBox="1">
            <a:spLocks noChangeArrowheads="1"/>
          </p:cNvSpPr>
          <p:nvPr/>
        </p:nvSpPr>
        <p:spPr bwMode="auto">
          <a:xfrm>
            <a:off x="5564790" y="2507218"/>
            <a:ext cx="668310"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accent1"/>
                </a:solidFill>
                <a:latin typeface="微软雅黑"/>
                <a:ea typeface="微软雅黑"/>
              </a:rPr>
              <a:t>60</a:t>
            </a:r>
            <a:r>
              <a:rPr lang="en-US" altLang="zh-CN" sz="1600" dirty="0" smtClean="0">
                <a:solidFill>
                  <a:schemeClr val="accent1"/>
                </a:solidFill>
                <a:latin typeface="微软雅黑"/>
                <a:ea typeface="微软雅黑"/>
              </a:rPr>
              <a:t>0</a:t>
            </a:r>
            <a:endParaRPr lang="zh-CN" altLang="en-US" sz="1600" dirty="0">
              <a:solidFill>
                <a:schemeClr val="accent1"/>
              </a:solidFill>
              <a:latin typeface="微软雅黑"/>
              <a:ea typeface="微软雅黑"/>
            </a:endParaRPr>
          </a:p>
        </p:txBody>
      </p:sp>
      <p:sp>
        <p:nvSpPr>
          <p:cNvPr id="57" name="Text Box 20"/>
          <p:cNvSpPr txBox="1">
            <a:spLocks noChangeArrowheads="1"/>
          </p:cNvSpPr>
          <p:nvPr/>
        </p:nvSpPr>
        <p:spPr bwMode="auto">
          <a:xfrm>
            <a:off x="5564790" y="1726463"/>
            <a:ext cx="668310"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600" dirty="0" smtClean="0">
                <a:solidFill>
                  <a:schemeClr val="accent1"/>
                </a:solidFill>
                <a:latin typeface="微软雅黑"/>
                <a:ea typeface="微软雅黑"/>
              </a:rPr>
              <a:t>8</a:t>
            </a:r>
            <a:r>
              <a:rPr lang="en-US" altLang="zh-CN" sz="1600" dirty="0" smtClean="0">
                <a:solidFill>
                  <a:schemeClr val="accent1"/>
                </a:solidFill>
                <a:latin typeface="微软雅黑"/>
                <a:ea typeface="微软雅黑"/>
              </a:rPr>
              <a:t>0</a:t>
            </a:r>
            <a:r>
              <a:rPr lang="zh-CN" altLang="en-US" sz="1600" dirty="0" smtClean="0">
                <a:solidFill>
                  <a:schemeClr val="accent1"/>
                </a:solidFill>
                <a:latin typeface="微软雅黑"/>
                <a:ea typeface="微软雅黑"/>
              </a:rPr>
              <a:t>0</a:t>
            </a:r>
            <a:endParaRPr lang="zh-CN" altLang="en-US" sz="1600" dirty="0">
              <a:solidFill>
                <a:schemeClr val="accent1"/>
              </a:solidFill>
              <a:latin typeface="微软雅黑"/>
              <a:ea typeface="微软雅黑"/>
            </a:endParaRPr>
          </a:p>
        </p:txBody>
      </p:sp>
      <p:sp>
        <p:nvSpPr>
          <p:cNvPr id="58" name="Rectangle 21"/>
          <p:cNvSpPr>
            <a:spLocks noChangeArrowheads="1"/>
          </p:cNvSpPr>
          <p:nvPr/>
        </p:nvSpPr>
        <p:spPr bwMode="auto">
          <a:xfrm>
            <a:off x="6798000" y="3612717"/>
            <a:ext cx="441296" cy="1404510"/>
          </a:xfrm>
          <a:prstGeom prst="rect">
            <a:avLst/>
          </a:prstGeom>
          <a:solidFill>
            <a:schemeClr val="accent4"/>
          </a:solidFill>
          <a:ln>
            <a:noFill/>
          </a:ln>
          <a:effectLst/>
        </p:spPr>
        <p:txBody>
          <a:bodyPr anchor="ctr"/>
          <a:lstStyle/>
          <a:p>
            <a:endParaRPr lang="zh-CN" altLang="en-US">
              <a:solidFill>
                <a:schemeClr val="accent1"/>
              </a:solidFill>
            </a:endParaRPr>
          </a:p>
        </p:txBody>
      </p:sp>
      <p:sp>
        <p:nvSpPr>
          <p:cNvPr id="59" name="Rectangle 22"/>
          <p:cNvSpPr>
            <a:spLocks noChangeArrowheads="1"/>
          </p:cNvSpPr>
          <p:nvPr/>
        </p:nvSpPr>
        <p:spPr bwMode="auto">
          <a:xfrm>
            <a:off x="8079293" y="3351759"/>
            <a:ext cx="441296" cy="1663348"/>
          </a:xfrm>
          <a:prstGeom prst="rect">
            <a:avLst/>
          </a:prstGeom>
          <a:solidFill>
            <a:schemeClr val="accent4"/>
          </a:solidFill>
          <a:ln>
            <a:noFill/>
          </a:ln>
          <a:effectLst/>
        </p:spPr>
        <p:txBody>
          <a:bodyPr anchor="ctr"/>
          <a:lstStyle/>
          <a:p>
            <a:endParaRPr lang="zh-CN" altLang="en-US">
              <a:solidFill>
                <a:schemeClr val="accent1"/>
              </a:solidFill>
            </a:endParaRPr>
          </a:p>
        </p:txBody>
      </p:sp>
      <p:sp>
        <p:nvSpPr>
          <p:cNvPr id="60" name="Rectangle 23"/>
          <p:cNvSpPr>
            <a:spLocks noChangeArrowheads="1"/>
          </p:cNvSpPr>
          <p:nvPr/>
        </p:nvSpPr>
        <p:spPr bwMode="auto">
          <a:xfrm>
            <a:off x="9388167" y="2554031"/>
            <a:ext cx="441296" cy="2465319"/>
          </a:xfrm>
          <a:prstGeom prst="rect">
            <a:avLst/>
          </a:prstGeom>
          <a:solidFill>
            <a:schemeClr val="accent4"/>
          </a:solidFill>
          <a:ln>
            <a:noFill/>
          </a:ln>
          <a:effectLst/>
        </p:spPr>
        <p:txBody>
          <a:bodyPr anchor="ctr"/>
          <a:lstStyle/>
          <a:p>
            <a:endParaRPr lang="zh-CN" altLang="en-US">
              <a:solidFill>
                <a:schemeClr val="accent1"/>
              </a:solidFill>
            </a:endParaRPr>
          </a:p>
        </p:txBody>
      </p:sp>
      <p:sp>
        <p:nvSpPr>
          <p:cNvPr id="61" name="Rectangle 24"/>
          <p:cNvSpPr>
            <a:spLocks noChangeArrowheads="1"/>
          </p:cNvSpPr>
          <p:nvPr/>
        </p:nvSpPr>
        <p:spPr bwMode="auto">
          <a:xfrm>
            <a:off x="10686434" y="2410691"/>
            <a:ext cx="439174" cy="2608659"/>
          </a:xfrm>
          <a:prstGeom prst="rect">
            <a:avLst/>
          </a:prstGeom>
          <a:solidFill>
            <a:schemeClr val="accent4"/>
          </a:solidFill>
          <a:ln>
            <a:noFill/>
          </a:ln>
          <a:effectLst/>
        </p:spPr>
        <p:txBody>
          <a:bodyPr anchor="ctr"/>
          <a:lstStyle/>
          <a:p>
            <a:endParaRPr lang="zh-CN" altLang="en-US">
              <a:solidFill>
                <a:schemeClr val="accent1"/>
              </a:solidFill>
            </a:endParaRPr>
          </a:p>
        </p:txBody>
      </p:sp>
      <p:sp>
        <p:nvSpPr>
          <p:cNvPr id="62" name="Text Box 25"/>
          <p:cNvSpPr txBox="1">
            <a:spLocks noChangeArrowheads="1"/>
          </p:cNvSpPr>
          <p:nvPr/>
        </p:nvSpPr>
        <p:spPr bwMode="auto">
          <a:xfrm>
            <a:off x="6711014" y="3156570"/>
            <a:ext cx="5886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dirty="0" smtClean="0">
                <a:solidFill>
                  <a:schemeClr val="accent1"/>
                </a:solidFill>
                <a:latin typeface="微软雅黑" pitchFamily="34" charset="-122"/>
                <a:ea typeface="微软雅黑" pitchFamily="34" charset="-122"/>
              </a:rPr>
              <a:t>380</a:t>
            </a:r>
            <a:endParaRPr lang="zh-CN" altLang="en-US" dirty="0">
              <a:solidFill>
                <a:schemeClr val="accent1"/>
              </a:solidFill>
              <a:latin typeface="微软雅黑" pitchFamily="34" charset="-122"/>
              <a:ea typeface="微软雅黑" pitchFamily="34" charset="-122"/>
            </a:endParaRPr>
          </a:p>
        </p:txBody>
      </p:sp>
      <p:sp>
        <p:nvSpPr>
          <p:cNvPr id="63" name="Text Box 26"/>
          <p:cNvSpPr txBox="1">
            <a:spLocks noChangeArrowheads="1"/>
          </p:cNvSpPr>
          <p:nvPr/>
        </p:nvSpPr>
        <p:spPr bwMode="auto">
          <a:xfrm>
            <a:off x="8007158" y="2982598"/>
            <a:ext cx="5886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dirty="0" smtClean="0">
                <a:solidFill>
                  <a:schemeClr val="accent1"/>
                </a:solidFill>
                <a:latin typeface="微软雅黑" pitchFamily="34" charset="-122"/>
                <a:ea typeface="微软雅黑" pitchFamily="34" charset="-122"/>
              </a:rPr>
              <a:t>490</a:t>
            </a:r>
            <a:endParaRPr lang="zh-CN" altLang="en-US" dirty="0">
              <a:solidFill>
                <a:schemeClr val="accent1"/>
              </a:solidFill>
              <a:latin typeface="微软雅黑" pitchFamily="34" charset="-122"/>
              <a:ea typeface="微软雅黑" pitchFamily="34" charset="-122"/>
            </a:endParaRPr>
          </a:p>
        </p:txBody>
      </p:sp>
      <p:sp>
        <p:nvSpPr>
          <p:cNvPr id="64" name="Text Box 27"/>
          <p:cNvSpPr txBox="1">
            <a:spLocks noChangeArrowheads="1"/>
          </p:cNvSpPr>
          <p:nvPr/>
        </p:nvSpPr>
        <p:spPr bwMode="auto">
          <a:xfrm>
            <a:off x="9275722" y="2214572"/>
            <a:ext cx="5886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dirty="0" smtClean="0">
                <a:solidFill>
                  <a:schemeClr val="accent1"/>
                </a:solidFill>
                <a:latin typeface="微软雅黑" pitchFamily="34" charset="-122"/>
                <a:ea typeface="微软雅黑" pitchFamily="34" charset="-122"/>
              </a:rPr>
              <a:t>670</a:t>
            </a:r>
            <a:endParaRPr lang="zh-CN" altLang="en-US" dirty="0">
              <a:solidFill>
                <a:schemeClr val="accent1"/>
              </a:solidFill>
              <a:latin typeface="微软雅黑" pitchFamily="34" charset="-122"/>
              <a:ea typeface="微软雅黑" pitchFamily="34" charset="-122"/>
            </a:endParaRPr>
          </a:p>
        </p:txBody>
      </p:sp>
      <p:sp>
        <p:nvSpPr>
          <p:cNvPr id="65" name="Text Box 28"/>
          <p:cNvSpPr txBox="1">
            <a:spLocks noChangeArrowheads="1"/>
          </p:cNvSpPr>
          <p:nvPr/>
        </p:nvSpPr>
        <p:spPr bwMode="auto">
          <a:xfrm>
            <a:off x="10565501" y="2023360"/>
            <a:ext cx="588623"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dirty="0" smtClean="0">
                <a:solidFill>
                  <a:schemeClr val="accent1"/>
                </a:solidFill>
                <a:latin typeface="微软雅黑" pitchFamily="34" charset="-122"/>
                <a:ea typeface="微软雅黑" pitchFamily="34" charset="-122"/>
              </a:rPr>
              <a:t>720</a:t>
            </a:r>
            <a:endParaRPr lang="zh-CN" altLang="en-US" dirty="0">
              <a:solidFill>
                <a:schemeClr val="accent1"/>
              </a:solidFill>
              <a:latin typeface="微软雅黑" pitchFamily="34" charset="-122"/>
              <a:ea typeface="微软雅黑" pitchFamily="34" charset="-122"/>
            </a:endParaRPr>
          </a:p>
        </p:txBody>
      </p:sp>
      <p:sp>
        <p:nvSpPr>
          <p:cNvPr id="66" name="Rectangle 29"/>
          <p:cNvSpPr>
            <a:spLocks noChangeArrowheads="1"/>
          </p:cNvSpPr>
          <p:nvPr/>
        </p:nvSpPr>
        <p:spPr bwMode="auto">
          <a:xfrm>
            <a:off x="7889284" y="5621651"/>
            <a:ext cx="323382" cy="163364"/>
          </a:xfrm>
          <a:prstGeom prst="rect">
            <a:avLst/>
          </a:prstGeom>
          <a:solidFill>
            <a:schemeClr val="bg2"/>
          </a:solidFill>
          <a:ln>
            <a:noFill/>
          </a:ln>
          <a:effectLst/>
          <a:extLst/>
        </p:spPr>
        <p:txBody>
          <a:bodyPr anchor="ctr"/>
          <a:lstStyle/>
          <a:p>
            <a:endParaRPr lang="zh-CN" altLang="en-US" sz="1400">
              <a:solidFill>
                <a:schemeClr val="accent1"/>
              </a:solidFill>
              <a:latin typeface="+mn-ea"/>
              <a:ea typeface="+mn-ea"/>
            </a:endParaRPr>
          </a:p>
        </p:txBody>
      </p:sp>
      <p:sp>
        <p:nvSpPr>
          <p:cNvPr id="67" name="Rectangle 30"/>
          <p:cNvSpPr>
            <a:spLocks noChangeArrowheads="1"/>
          </p:cNvSpPr>
          <p:nvPr/>
        </p:nvSpPr>
        <p:spPr bwMode="auto">
          <a:xfrm>
            <a:off x="9810360" y="5621651"/>
            <a:ext cx="307185" cy="163363"/>
          </a:xfrm>
          <a:prstGeom prst="rect">
            <a:avLst/>
          </a:prstGeom>
          <a:solidFill>
            <a:schemeClr val="accent4"/>
          </a:solidFill>
          <a:ln>
            <a:noFill/>
          </a:ln>
          <a:effectLst/>
          <a:extLst/>
        </p:spPr>
        <p:txBody>
          <a:bodyPr anchor="ctr"/>
          <a:lstStyle/>
          <a:p>
            <a:endParaRPr lang="zh-CN" altLang="en-US" sz="1400">
              <a:solidFill>
                <a:schemeClr val="accent1"/>
              </a:solidFill>
              <a:latin typeface="+mn-ea"/>
              <a:ea typeface="+mn-ea"/>
            </a:endParaRPr>
          </a:p>
        </p:txBody>
      </p:sp>
      <p:sp>
        <p:nvSpPr>
          <p:cNvPr id="68" name="Text Box 31"/>
          <p:cNvSpPr txBox="1">
            <a:spLocks noChangeArrowheads="1"/>
          </p:cNvSpPr>
          <p:nvPr/>
        </p:nvSpPr>
        <p:spPr bwMode="auto">
          <a:xfrm>
            <a:off x="8220514" y="5538718"/>
            <a:ext cx="1167196"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600" dirty="0" smtClean="0">
                <a:solidFill>
                  <a:schemeClr val="accent1"/>
                </a:solidFill>
                <a:latin typeface="+mn-ea"/>
                <a:ea typeface="+mn-ea"/>
              </a:rPr>
              <a:t>包子销量</a:t>
            </a:r>
            <a:endParaRPr lang="zh-CN" altLang="en-US" sz="1600" dirty="0">
              <a:solidFill>
                <a:schemeClr val="accent1"/>
              </a:solidFill>
              <a:latin typeface="+mn-ea"/>
              <a:ea typeface="+mn-ea"/>
            </a:endParaRPr>
          </a:p>
        </p:txBody>
      </p:sp>
      <p:sp>
        <p:nvSpPr>
          <p:cNvPr id="69" name="Text Box 32"/>
          <p:cNvSpPr txBox="1">
            <a:spLocks noChangeArrowheads="1"/>
          </p:cNvSpPr>
          <p:nvPr/>
        </p:nvSpPr>
        <p:spPr bwMode="auto">
          <a:xfrm>
            <a:off x="10228767" y="5534475"/>
            <a:ext cx="1126197"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zh-CN" altLang="en-US" sz="1600" dirty="0" smtClean="0">
                <a:solidFill>
                  <a:schemeClr val="accent1"/>
                </a:solidFill>
                <a:latin typeface="+mn-ea"/>
                <a:ea typeface="+mn-ea"/>
              </a:rPr>
              <a:t>饺子销量</a:t>
            </a:r>
            <a:endParaRPr lang="zh-CN" altLang="en-US" sz="1600" dirty="0">
              <a:solidFill>
                <a:schemeClr val="accent1"/>
              </a:solidFill>
              <a:latin typeface="+mn-ea"/>
              <a:ea typeface="+mn-ea"/>
            </a:endParaRPr>
          </a:p>
        </p:txBody>
      </p:sp>
      <p:sp>
        <p:nvSpPr>
          <p:cNvPr id="70" name="Text Box 33"/>
          <p:cNvSpPr txBox="1">
            <a:spLocks noChangeArrowheads="1"/>
          </p:cNvSpPr>
          <p:nvPr/>
        </p:nvSpPr>
        <p:spPr bwMode="auto">
          <a:xfrm>
            <a:off x="6382163" y="5074512"/>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dirty="0" smtClean="0">
                <a:solidFill>
                  <a:schemeClr val="accent1"/>
                </a:solidFill>
                <a:latin typeface="微软雅黑"/>
                <a:ea typeface="微软雅黑"/>
              </a:rPr>
              <a:t>2011</a:t>
            </a:r>
            <a:endParaRPr lang="zh-CN" altLang="en-US" dirty="0">
              <a:solidFill>
                <a:schemeClr val="accent1"/>
              </a:solidFill>
              <a:latin typeface="微软雅黑"/>
              <a:ea typeface="微软雅黑"/>
            </a:endParaRPr>
          </a:p>
        </p:txBody>
      </p:sp>
      <p:sp>
        <p:nvSpPr>
          <p:cNvPr id="71" name="Text Box 34"/>
          <p:cNvSpPr txBox="1">
            <a:spLocks noChangeArrowheads="1"/>
          </p:cNvSpPr>
          <p:nvPr/>
        </p:nvSpPr>
        <p:spPr bwMode="auto">
          <a:xfrm>
            <a:off x="7627390" y="5074512"/>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dirty="0" smtClean="0">
                <a:solidFill>
                  <a:schemeClr val="accent1"/>
                </a:solidFill>
                <a:latin typeface="微软雅黑"/>
                <a:ea typeface="微软雅黑"/>
              </a:rPr>
              <a:t>2012</a:t>
            </a:r>
            <a:endParaRPr lang="zh-CN" altLang="en-US" dirty="0">
              <a:solidFill>
                <a:schemeClr val="accent1"/>
              </a:solidFill>
              <a:latin typeface="微软雅黑"/>
              <a:ea typeface="微软雅黑"/>
            </a:endParaRPr>
          </a:p>
        </p:txBody>
      </p:sp>
      <p:sp>
        <p:nvSpPr>
          <p:cNvPr id="72" name="Text Box 35"/>
          <p:cNvSpPr txBox="1">
            <a:spLocks noChangeArrowheads="1"/>
          </p:cNvSpPr>
          <p:nvPr/>
        </p:nvSpPr>
        <p:spPr bwMode="auto">
          <a:xfrm>
            <a:off x="8946870" y="5074512"/>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dirty="0" smtClean="0">
                <a:solidFill>
                  <a:schemeClr val="accent1"/>
                </a:solidFill>
                <a:latin typeface="微软雅黑"/>
                <a:ea typeface="微软雅黑"/>
              </a:rPr>
              <a:t>2013</a:t>
            </a:r>
            <a:endParaRPr lang="zh-CN" altLang="en-US" dirty="0">
              <a:solidFill>
                <a:schemeClr val="accent1"/>
              </a:solidFill>
              <a:latin typeface="微软雅黑"/>
              <a:ea typeface="微软雅黑"/>
            </a:endParaRPr>
          </a:p>
        </p:txBody>
      </p:sp>
      <p:sp>
        <p:nvSpPr>
          <p:cNvPr id="73" name="Text Box 36"/>
          <p:cNvSpPr txBox="1">
            <a:spLocks noChangeArrowheads="1"/>
          </p:cNvSpPr>
          <p:nvPr/>
        </p:nvSpPr>
        <p:spPr bwMode="auto">
          <a:xfrm>
            <a:off x="10234528" y="5074512"/>
            <a:ext cx="108428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zh-CN" dirty="0" smtClean="0">
                <a:solidFill>
                  <a:schemeClr val="accent1"/>
                </a:solidFill>
                <a:latin typeface="微软雅黑"/>
                <a:ea typeface="微软雅黑"/>
              </a:rPr>
              <a:t>2014</a:t>
            </a:r>
            <a:endParaRPr lang="zh-CN" altLang="en-US" dirty="0">
              <a:solidFill>
                <a:schemeClr val="accent1"/>
              </a:solidFill>
              <a:latin typeface="微软雅黑"/>
              <a:ea typeface="微软雅黑"/>
            </a:endParaRPr>
          </a:p>
        </p:txBody>
      </p:sp>
      <p:sp>
        <p:nvSpPr>
          <p:cNvPr id="2" name="椭圆 1"/>
          <p:cNvSpPr/>
          <p:nvPr/>
        </p:nvSpPr>
        <p:spPr bwMode="auto">
          <a:xfrm>
            <a:off x="841795" y="1311406"/>
            <a:ext cx="1050201" cy="1050201"/>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椭圆 73"/>
          <p:cNvSpPr/>
          <p:nvPr/>
        </p:nvSpPr>
        <p:spPr bwMode="auto">
          <a:xfrm>
            <a:off x="841795" y="2795822"/>
            <a:ext cx="1050201" cy="1050201"/>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椭圆 74"/>
          <p:cNvSpPr/>
          <p:nvPr/>
        </p:nvSpPr>
        <p:spPr bwMode="auto">
          <a:xfrm>
            <a:off x="841795" y="4339614"/>
            <a:ext cx="1050201" cy="1050201"/>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 name="TextBox 2"/>
          <p:cNvSpPr txBox="1"/>
          <p:nvPr/>
        </p:nvSpPr>
        <p:spPr>
          <a:xfrm>
            <a:off x="841795" y="1503830"/>
            <a:ext cx="1008112" cy="707886"/>
          </a:xfrm>
          <a:prstGeom prst="rect">
            <a:avLst/>
          </a:prstGeom>
          <a:noFill/>
        </p:spPr>
        <p:txBody>
          <a:bodyPr wrap="square" rtlCol="0">
            <a:spAutoFit/>
          </a:bodyPr>
          <a:lstStyle/>
          <a:p>
            <a:pPr algn="ctr"/>
            <a:r>
              <a:rPr lang="zh-CN" altLang="en-US" sz="2000" b="1" dirty="0" smtClean="0">
                <a:solidFill>
                  <a:schemeClr val="accent2"/>
                </a:solidFill>
                <a:latin typeface="+mj-ea"/>
                <a:ea typeface="+mj-ea"/>
              </a:rPr>
              <a:t>无消费门槛</a:t>
            </a:r>
            <a:endParaRPr lang="zh-CN" altLang="en-US" sz="2000" b="1" dirty="0">
              <a:solidFill>
                <a:schemeClr val="accent2"/>
              </a:solidFill>
              <a:latin typeface="+mj-ea"/>
              <a:ea typeface="+mj-ea"/>
            </a:endParaRPr>
          </a:p>
        </p:txBody>
      </p:sp>
      <p:sp>
        <p:nvSpPr>
          <p:cNvPr id="76" name="TextBox 75"/>
          <p:cNvSpPr txBox="1"/>
          <p:nvPr/>
        </p:nvSpPr>
        <p:spPr>
          <a:xfrm>
            <a:off x="902946" y="2987293"/>
            <a:ext cx="1008112" cy="707886"/>
          </a:xfrm>
          <a:prstGeom prst="rect">
            <a:avLst/>
          </a:prstGeom>
          <a:noFill/>
        </p:spPr>
        <p:txBody>
          <a:bodyPr wrap="square" rtlCol="0">
            <a:spAutoFit/>
          </a:bodyPr>
          <a:lstStyle/>
          <a:p>
            <a:pPr algn="ctr"/>
            <a:r>
              <a:rPr lang="zh-CN" altLang="en-US" sz="2000" b="1" dirty="0" smtClean="0">
                <a:solidFill>
                  <a:schemeClr val="accent2"/>
                </a:solidFill>
                <a:latin typeface="+mj-ea"/>
                <a:ea typeface="+mj-ea"/>
              </a:rPr>
              <a:t>消费人群广泛</a:t>
            </a:r>
            <a:endParaRPr lang="zh-CN" altLang="en-US" sz="2000" b="1" dirty="0">
              <a:solidFill>
                <a:schemeClr val="accent2"/>
              </a:solidFill>
              <a:latin typeface="+mj-ea"/>
              <a:ea typeface="+mj-ea"/>
            </a:endParaRPr>
          </a:p>
        </p:txBody>
      </p:sp>
      <p:sp>
        <p:nvSpPr>
          <p:cNvPr id="77" name="TextBox 76"/>
          <p:cNvSpPr txBox="1"/>
          <p:nvPr/>
        </p:nvSpPr>
        <p:spPr>
          <a:xfrm>
            <a:off x="841795" y="4555789"/>
            <a:ext cx="1008112" cy="707886"/>
          </a:xfrm>
          <a:prstGeom prst="rect">
            <a:avLst/>
          </a:prstGeom>
          <a:noFill/>
        </p:spPr>
        <p:txBody>
          <a:bodyPr wrap="square" rtlCol="0">
            <a:spAutoFit/>
          </a:bodyPr>
          <a:lstStyle/>
          <a:p>
            <a:pPr algn="ctr"/>
            <a:r>
              <a:rPr lang="zh-CN" altLang="en-US" sz="2000" b="1" dirty="0" smtClean="0">
                <a:solidFill>
                  <a:schemeClr val="accent2"/>
                </a:solidFill>
                <a:latin typeface="+mj-ea"/>
                <a:ea typeface="+mj-ea"/>
              </a:rPr>
              <a:t>市场存有空白</a:t>
            </a:r>
            <a:endParaRPr lang="zh-CN" altLang="en-US" sz="2000" b="1" dirty="0">
              <a:solidFill>
                <a:schemeClr val="accent2"/>
              </a:solidFill>
              <a:latin typeface="+mj-ea"/>
              <a:ea typeface="+mj-ea"/>
            </a:endParaRPr>
          </a:p>
        </p:txBody>
      </p:sp>
      <p:sp>
        <p:nvSpPr>
          <p:cNvPr id="78" name="矩形 77"/>
          <p:cNvSpPr/>
          <p:nvPr/>
        </p:nvSpPr>
        <p:spPr>
          <a:xfrm>
            <a:off x="1911058" y="1418686"/>
            <a:ext cx="3179211" cy="646331"/>
          </a:xfrm>
          <a:prstGeom prst="rect">
            <a:avLst/>
          </a:prstGeom>
          <a:noFill/>
        </p:spPr>
        <p:txBody>
          <a:bodyPr wrap="square" rtlCol="0">
            <a:spAutoFit/>
          </a:bodyPr>
          <a:lstStyle/>
          <a:p>
            <a:pPr algn="just"/>
            <a:r>
              <a:rPr lang="zh-CN" altLang="en-US" dirty="0" smtClean="0">
                <a:solidFill>
                  <a:schemeClr val="accent1"/>
                </a:solidFill>
                <a:latin typeface="+mn-ea"/>
                <a:ea typeface="+mn-ea"/>
              </a:rPr>
              <a:t>消费门槛低，三五元即可消费，且是刚性需求。</a:t>
            </a:r>
            <a:endParaRPr lang="zh-CN" altLang="en-US" dirty="0">
              <a:solidFill>
                <a:schemeClr val="accent1"/>
              </a:solidFill>
              <a:latin typeface="+mn-ea"/>
              <a:ea typeface="+mn-ea"/>
            </a:endParaRPr>
          </a:p>
        </p:txBody>
      </p:sp>
      <p:sp>
        <p:nvSpPr>
          <p:cNvPr id="79" name="矩形 78"/>
          <p:cNvSpPr/>
          <p:nvPr/>
        </p:nvSpPr>
        <p:spPr>
          <a:xfrm>
            <a:off x="1911058" y="2890265"/>
            <a:ext cx="3179211" cy="923330"/>
          </a:xfrm>
          <a:prstGeom prst="rect">
            <a:avLst/>
          </a:prstGeom>
          <a:noFill/>
        </p:spPr>
        <p:txBody>
          <a:bodyPr wrap="square" rtlCol="0">
            <a:spAutoFit/>
          </a:bodyPr>
          <a:lstStyle/>
          <a:p>
            <a:pPr algn="just"/>
            <a:r>
              <a:rPr lang="zh-CN" altLang="en-US" dirty="0" smtClean="0">
                <a:solidFill>
                  <a:schemeClr val="accent1"/>
                </a:solidFill>
                <a:latin typeface="+mn-ea"/>
                <a:ea typeface="+mn-ea"/>
              </a:rPr>
              <a:t>消费群体广泛，老少皆宜，且国人有消费传统，有宠大的消费人群。</a:t>
            </a:r>
            <a:endParaRPr lang="zh-CN" altLang="en-US" dirty="0">
              <a:solidFill>
                <a:schemeClr val="accent1"/>
              </a:solidFill>
              <a:latin typeface="+mn-ea"/>
              <a:ea typeface="+mn-ea"/>
            </a:endParaRPr>
          </a:p>
        </p:txBody>
      </p:sp>
      <p:sp>
        <p:nvSpPr>
          <p:cNvPr id="80" name="矩形 79"/>
          <p:cNvSpPr/>
          <p:nvPr/>
        </p:nvSpPr>
        <p:spPr>
          <a:xfrm>
            <a:off x="1911058" y="4386556"/>
            <a:ext cx="3179211" cy="923330"/>
          </a:xfrm>
          <a:prstGeom prst="rect">
            <a:avLst/>
          </a:prstGeom>
          <a:noFill/>
        </p:spPr>
        <p:txBody>
          <a:bodyPr wrap="square" rtlCol="0">
            <a:spAutoFit/>
          </a:bodyPr>
          <a:lstStyle/>
          <a:p>
            <a:pPr algn="just"/>
            <a:r>
              <a:rPr lang="zh-CN" altLang="en-US" dirty="0" smtClean="0">
                <a:solidFill>
                  <a:schemeClr val="accent1"/>
                </a:solidFill>
                <a:latin typeface="+mn-ea"/>
                <a:ea typeface="+mn-ea"/>
              </a:rPr>
              <a:t>目前多是小作坊式的操作，缺乏规范化、规模化生产和管理模式，品质参差不齐。</a:t>
            </a:r>
            <a:endParaRPr lang="zh-CN" altLang="en-US" dirty="0">
              <a:solidFill>
                <a:schemeClr val="accent1"/>
              </a:solidFill>
              <a:latin typeface="+mn-ea"/>
              <a:ea typeface="+mn-ea"/>
            </a:endParaRPr>
          </a:p>
        </p:txBody>
      </p:sp>
    </p:spTree>
    <p:extLst>
      <p:ext uri="{BB962C8B-B14F-4D97-AF65-F5344CB8AC3E}">
        <p14:creationId xmlns:p14="http://schemas.microsoft.com/office/powerpoint/2010/main" val="3438341589"/>
      </p:ext>
    </p:extLst>
  </p:cSld>
  <p:clrMapOvr>
    <a:masterClrMapping/>
  </p:clrMapOvr>
  <p:transition spd="slow" advTm="9711">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Scale>
                                          <p:cBhvr>
                                            <p:cTn id="2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
                                            </p:tgtEl>
                                            <p:attrNameLst>
                                              <p:attrName>ppt_x</p:attrName>
                                              <p:attrName>ppt_y</p:attrName>
                                            </p:attrNameLst>
                                          </p:cBhvr>
                                        </p:animMotion>
                                        <p:animEffect transition="in" filter="fade">
                                          <p:cBhvr>
                                            <p:cTn id="29" dur="1000"/>
                                            <p:tgtEl>
                                              <p:spTgt spid="2"/>
                                            </p:tgtEl>
                                          </p:cBhvr>
                                        </p:animEffect>
                                      </p:childTnLst>
                                    </p:cTn>
                                  </p:par>
                                  <p:par>
                                    <p:cTn id="30" presetID="52" presetClass="entr" presetSubtype="0" fill="hold" grpId="0" nodeType="withEffect">
                                      <p:stCondLst>
                                        <p:cond delay="100"/>
                                      </p:stCondLst>
                                      <p:childTnLst>
                                        <p:set>
                                          <p:cBhvr>
                                            <p:cTn id="31" dur="1" fill="hold">
                                              <p:stCondLst>
                                                <p:cond delay="0"/>
                                              </p:stCondLst>
                                            </p:cTn>
                                            <p:tgtEl>
                                              <p:spTgt spid="74"/>
                                            </p:tgtEl>
                                            <p:attrNameLst>
                                              <p:attrName>style.visibility</p:attrName>
                                            </p:attrNameLst>
                                          </p:cBhvr>
                                          <p:to>
                                            <p:strVal val="visible"/>
                                          </p:to>
                                        </p:set>
                                        <p:animScale>
                                          <p:cBhvr>
                                            <p:cTn id="32"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4"/>
                                            </p:tgtEl>
                                            <p:attrNameLst>
                                              <p:attrName>ppt_x</p:attrName>
                                              <p:attrName>ppt_y</p:attrName>
                                            </p:attrNameLst>
                                          </p:cBhvr>
                                        </p:animMotion>
                                        <p:animEffect transition="in" filter="fade">
                                          <p:cBhvr>
                                            <p:cTn id="34" dur="1000"/>
                                            <p:tgtEl>
                                              <p:spTgt spid="74"/>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75"/>
                                            </p:tgtEl>
                                            <p:attrNameLst>
                                              <p:attrName>style.visibility</p:attrName>
                                            </p:attrNameLst>
                                          </p:cBhvr>
                                          <p:to>
                                            <p:strVal val="visible"/>
                                          </p:to>
                                        </p:set>
                                        <p:animScale>
                                          <p:cBhvr>
                                            <p:cTn id="37"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5"/>
                                            </p:tgtEl>
                                            <p:attrNameLst>
                                              <p:attrName>ppt_x</p:attrName>
                                              <p:attrName>ppt_y</p:attrName>
                                            </p:attrNameLst>
                                          </p:cBhvr>
                                        </p:animMotion>
                                        <p:animEffect transition="in" filter="fade">
                                          <p:cBhvr>
                                            <p:cTn id="39" dur="1000"/>
                                            <p:tgtEl>
                                              <p:spTgt spid="75"/>
                                            </p:tgtEl>
                                          </p:cBhvr>
                                        </p:animEffect>
                                      </p:childTnLst>
                                    </p:cTn>
                                  </p:par>
                                </p:childTnLst>
                              </p:cTn>
                            </p:par>
                            <p:par>
                              <p:cTn id="40" fill="hold">
                                <p:stCondLst>
                                  <p:cond delay="2120"/>
                                </p:stCondLst>
                                <p:childTnLst>
                                  <p:par>
                                    <p:cTn id="41" presetID="31"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400" fill="hold"/>
                                            <p:tgtEl>
                                              <p:spTgt spid="3"/>
                                            </p:tgtEl>
                                            <p:attrNameLst>
                                              <p:attrName>ppt_w</p:attrName>
                                            </p:attrNameLst>
                                          </p:cBhvr>
                                          <p:tavLst>
                                            <p:tav tm="0">
                                              <p:val>
                                                <p:fltVal val="0"/>
                                              </p:val>
                                            </p:tav>
                                            <p:tav tm="100000">
                                              <p:val>
                                                <p:strVal val="#ppt_w"/>
                                              </p:val>
                                            </p:tav>
                                          </p:tavLst>
                                        </p:anim>
                                        <p:anim calcmode="lin" valueType="num">
                                          <p:cBhvr>
                                            <p:cTn id="44" dur="400" fill="hold"/>
                                            <p:tgtEl>
                                              <p:spTgt spid="3"/>
                                            </p:tgtEl>
                                            <p:attrNameLst>
                                              <p:attrName>ppt_h</p:attrName>
                                            </p:attrNameLst>
                                          </p:cBhvr>
                                          <p:tavLst>
                                            <p:tav tm="0">
                                              <p:val>
                                                <p:fltVal val="0"/>
                                              </p:val>
                                            </p:tav>
                                            <p:tav tm="100000">
                                              <p:val>
                                                <p:strVal val="#ppt_h"/>
                                              </p:val>
                                            </p:tav>
                                          </p:tavLst>
                                        </p:anim>
                                        <p:anim calcmode="lin" valueType="num">
                                          <p:cBhvr>
                                            <p:cTn id="45" dur="400" fill="hold"/>
                                            <p:tgtEl>
                                              <p:spTgt spid="3"/>
                                            </p:tgtEl>
                                            <p:attrNameLst>
                                              <p:attrName>style.rotation</p:attrName>
                                            </p:attrNameLst>
                                          </p:cBhvr>
                                          <p:tavLst>
                                            <p:tav tm="0">
                                              <p:val>
                                                <p:fltVal val="90"/>
                                              </p:val>
                                            </p:tav>
                                            <p:tav tm="100000">
                                              <p:val>
                                                <p:fltVal val="0"/>
                                              </p:val>
                                            </p:tav>
                                          </p:tavLst>
                                        </p:anim>
                                        <p:animEffect transition="in" filter="fade">
                                          <p:cBhvr>
                                            <p:cTn id="46" dur="400"/>
                                            <p:tgtEl>
                                              <p:spTgt spid="3"/>
                                            </p:tgtEl>
                                          </p:cBhvr>
                                        </p:animEffect>
                                      </p:childTnLst>
                                    </p:cTn>
                                  </p:par>
                                  <p:par>
                                    <p:cTn id="47" presetID="8" presetClass="emph" presetSubtype="0" fill="hold" grpId="1" nodeType="withEffect">
                                      <p:stCondLst>
                                        <p:cond delay="0"/>
                                      </p:stCondLst>
                                      <p:childTnLst>
                                        <p:animRot by="21600000">
                                          <p:cBhvr>
                                            <p:cTn id="48" dur="400" fill="hold"/>
                                            <p:tgtEl>
                                              <p:spTgt spid="3"/>
                                            </p:tgtEl>
                                            <p:attrNameLst>
                                              <p:attrName>r</p:attrName>
                                            </p:attrNameLst>
                                          </p:cBhvr>
                                        </p:animRot>
                                      </p:childTnLst>
                                    </p:cTn>
                                  </p:par>
                                </p:childTnLst>
                              </p:cTn>
                            </p:par>
                            <p:par>
                              <p:cTn id="49" fill="hold">
                                <p:stCondLst>
                                  <p:cond delay="2520"/>
                                </p:stCondLst>
                                <p:childTnLst>
                                  <p:par>
                                    <p:cTn id="50" presetID="22" presetClass="entr" presetSubtype="8"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left)">
                                          <p:cBhvr>
                                            <p:cTn id="52" dur="500"/>
                                            <p:tgtEl>
                                              <p:spTgt spid="78"/>
                                            </p:tgtEl>
                                          </p:cBhvr>
                                        </p:animEffect>
                                      </p:childTnLst>
                                    </p:cTn>
                                  </p:par>
                                </p:childTnLst>
                              </p:cTn>
                            </p:par>
                            <p:par>
                              <p:cTn id="53" fill="hold">
                                <p:stCondLst>
                                  <p:cond delay="3020"/>
                                </p:stCondLst>
                                <p:childTnLst>
                                  <p:par>
                                    <p:cTn id="54" presetID="31" presetClass="entr" presetSubtype="0"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p:cTn id="56" dur="400" fill="hold"/>
                                            <p:tgtEl>
                                              <p:spTgt spid="76"/>
                                            </p:tgtEl>
                                            <p:attrNameLst>
                                              <p:attrName>ppt_w</p:attrName>
                                            </p:attrNameLst>
                                          </p:cBhvr>
                                          <p:tavLst>
                                            <p:tav tm="0">
                                              <p:val>
                                                <p:fltVal val="0"/>
                                              </p:val>
                                            </p:tav>
                                            <p:tav tm="100000">
                                              <p:val>
                                                <p:strVal val="#ppt_w"/>
                                              </p:val>
                                            </p:tav>
                                          </p:tavLst>
                                        </p:anim>
                                        <p:anim calcmode="lin" valueType="num">
                                          <p:cBhvr>
                                            <p:cTn id="57" dur="400" fill="hold"/>
                                            <p:tgtEl>
                                              <p:spTgt spid="76"/>
                                            </p:tgtEl>
                                            <p:attrNameLst>
                                              <p:attrName>ppt_h</p:attrName>
                                            </p:attrNameLst>
                                          </p:cBhvr>
                                          <p:tavLst>
                                            <p:tav tm="0">
                                              <p:val>
                                                <p:fltVal val="0"/>
                                              </p:val>
                                            </p:tav>
                                            <p:tav tm="100000">
                                              <p:val>
                                                <p:strVal val="#ppt_h"/>
                                              </p:val>
                                            </p:tav>
                                          </p:tavLst>
                                        </p:anim>
                                        <p:anim calcmode="lin" valueType="num">
                                          <p:cBhvr>
                                            <p:cTn id="58" dur="400" fill="hold"/>
                                            <p:tgtEl>
                                              <p:spTgt spid="76"/>
                                            </p:tgtEl>
                                            <p:attrNameLst>
                                              <p:attrName>style.rotation</p:attrName>
                                            </p:attrNameLst>
                                          </p:cBhvr>
                                          <p:tavLst>
                                            <p:tav tm="0">
                                              <p:val>
                                                <p:fltVal val="90"/>
                                              </p:val>
                                            </p:tav>
                                            <p:tav tm="100000">
                                              <p:val>
                                                <p:fltVal val="0"/>
                                              </p:val>
                                            </p:tav>
                                          </p:tavLst>
                                        </p:anim>
                                        <p:animEffect transition="in" filter="fade">
                                          <p:cBhvr>
                                            <p:cTn id="59" dur="400"/>
                                            <p:tgtEl>
                                              <p:spTgt spid="76"/>
                                            </p:tgtEl>
                                          </p:cBhvr>
                                        </p:animEffect>
                                      </p:childTnLst>
                                    </p:cTn>
                                  </p:par>
                                  <p:par>
                                    <p:cTn id="60" presetID="8" presetClass="emph" presetSubtype="0" fill="hold" grpId="1" nodeType="withEffect">
                                      <p:stCondLst>
                                        <p:cond delay="0"/>
                                      </p:stCondLst>
                                      <p:childTnLst>
                                        <p:animRot by="21600000">
                                          <p:cBhvr>
                                            <p:cTn id="61" dur="400" fill="hold"/>
                                            <p:tgtEl>
                                              <p:spTgt spid="76"/>
                                            </p:tgtEl>
                                            <p:attrNameLst>
                                              <p:attrName>r</p:attrName>
                                            </p:attrNameLst>
                                          </p:cBhvr>
                                        </p:animRot>
                                      </p:childTnLst>
                                    </p:cTn>
                                  </p:par>
                                </p:childTnLst>
                              </p:cTn>
                            </p:par>
                            <p:par>
                              <p:cTn id="62" fill="hold">
                                <p:stCondLst>
                                  <p:cond delay="3420"/>
                                </p:stCondLst>
                                <p:childTnLst>
                                  <p:par>
                                    <p:cTn id="63" presetID="22" presetClass="entr" presetSubtype="8"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wipe(left)">
                                          <p:cBhvr>
                                            <p:cTn id="65" dur="500"/>
                                            <p:tgtEl>
                                              <p:spTgt spid="79"/>
                                            </p:tgtEl>
                                          </p:cBhvr>
                                        </p:animEffect>
                                      </p:childTnLst>
                                    </p:cTn>
                                  </p:par>
                                </p:childTnLst>
                              </p:cTn>
                            </p:par>
                            <p:par>
                              <p:cTn id="66" fill="hold">
                                <p:stCondLst>
                                  <p:cond delay="3920"/>
                                </p:stCondLst>
                                <p:childTnLst>
                                  <p:par>
                                    <p:cTn id="67" presetID="31" presetClass="entr" presetSubtype="0"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p:cTn id="69" dur="400" fill="hold"/>
                                            <p:tgtEl>
                                              <p:spTgt spid="77"/>
                                            </p:tgtEl>
                                            <p:attrNameLst>
                                              <p:attrName>ppt_w</p:attrName>
                                            </p:attrNameLst>
                                          </p:cBhvr>
                                          <p:tavLst>
                                            <p:tav tm="0">
                                              <p:val>
                                                <p:fltVal val="0"/>
                                              </p:val>
                                            </p:tav>
                                            <p:tav tm="100000">
                                              <p:val>
                                                <p:strVal val="#ppt_w"/>
                                              </p:val>
                                            </p:tav>
                                          </p:tavLst>
                                        </p:anim>
                                        <p:anim calcmode="lin" valueType="num">
                                          <p:cBhvr>
                                            <p:cTn id="70" dur="400" fill="hold"/>
                                            <p:tgtEl>
                                              <p:spTgt spid="77"/>
                                            </p:tgtEl>
                                            <p:attrNameLst>
                                              <p:attrName>ppt_h</p:attrName>
                                            </p:attrNameLst>
                                          </p:cBhvr>
                                          <p:tavLst>
                                            <p:tav tm="0">
                                              <p:val>
                                                <p:fltVal val="0"/>
                                              </p:val>
                                            </p:tav>
                                            <p:tav tm="100000">
                                              <p:val>
                                                <p:strVal val="#ppt_h"/>
                                              </p:val>
                                            </p:tav>
                                          </p:tavLst>
                                        </p:anim>
                                        <p:anim calcmode="lin" valueType="num">
                                          <p:cBhvr>
                                            <p:cTn id="71" dur="400" fill="hold"/>
                                            <p:tgtEl>
                                              <p:spTgt spid="77"/>
                                            </p:tgtEl>
                                            <p:attrNameLst>
                                              <p:attrName>style.rotation</p:attrName>
                                            </p:attrNameLst>
                                          </p:cBhvr>
                                          <p:tavLst>
                                            <p:tav tm="0">
                                              <p:val>
                                                <p:fltVal val="90"/>
                                              </p:val>
                                            </p:tav>
                                            <p:tav tm="100000">
                                              <p:val>
                                                <p:fltVal val="0"/>
                                              </p:val>
                                            </p:tav>
                                          </p:tavLst>
                                        </p:anim>
                                        <p:animEffect transition="in" filter="fade">
                                          <p:cBhvr>
                                            <p:cTn id="72" dur="400"/>
                                            <p:tgtEl>
                                              <p:spTgt spid="77"/>
                                            </p:tgtEl>
                                          </p:cBhvr>
                                        </p:animEffect>
                                      </p:childTnLst>
                                    </p:cTn>
                                  </p:par>
                                  <p:par>
                                    <p:cTn id="73" presetID="8" presetClass="emph" presetSubtype="0" fill="hold" grpId="1" nodeType="withEffect">
                                      <p:stCondLst>
                                        <p:cond delay="0"/>
                                      </p:stCondLst>
                                      <p:childTnLst>
                                        <p:animRot by="21600000">
                                          <p:cBhvr>
                                            <p:cTn id="74" dur="400" fill="hold"/>
                                            <p:tgtEl>
                                              <p:spTgt spid="77"/>
                                            </p:tgtEl>
                                            <p:attrNameLst>
                                              <p:attrName>r</p:attrName>
                                            </p:attrNameLst>
                                          </p:cBhvr>
                                        </p:animRot>
                                      </p:childTnLst>
                                    </p:cTn>
                                  </p:par>
                                </p:childTnLst>
                              </p:cTn>
                            </p:par>
                            <p:par>
                              <p:cTn id="75" fill="hold">
                                <p:stCondLst>
                                  <p:cond delay="4320"/>
                                </p:stCondLst>
                                <p:childTnLst>
                                  <p:par>
                                    <p:cTn id="76" presetID="22" presetClass="entr" presetSubtype="8" fill="hold" grpId="0" nodeType="after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wipe(left)">
                                          <p:cBhvr>
                                            <p:cTn id="78" dur="500"/>
                                            <p:tgtEl>
                                              <p:spTgt spid="80"/>
                                            </p:tgtEl>
                                          </p:cBhvr>
                                        </p:animEffect>
                                      </p:childTnLst>
                                    </p:cTn>
                                  </p:par>
                                </p:childTnLst>
                              </p:cTn>
                            </p:par>
                            <p:par>
                              <p:cTn id="79" fill="hold">
                                <p:stCondLst>
                                  <p:cond delay="4820"/>
                                </p:stCondLst>
                                <p:childTnLst>
                                  <p:par>
                                    <p:cTn id="80" presetID="22" presetClass="entr" presetSubtype="4"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down)">
                                          <p:cBhvr>
                                            <p:cTn id="82" dur="500"/>
                                            <p:tgtEl>
                                              <p:spTgt spid="5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wipe(left)">
                                          <p:cBhvr>
                                            <p:cTn id="85" dur="500"/>
                                            <p:tgtEl>
                                              <p:spTgt spid="51"/>
                                            </p:tgtEl>
                                          </p:cBhvr>
                                        </p:animEffect>
                                      </p:childTnLst>
                                    </p:cTn>
                                  </p:par>
                                </p:childTnLst>
                              </p:cTn>
                            </p:par>
                            <p:par>
                              <p:cTn id="86" fill="hold">
                                <p:stCondLst>
                                  <p:cond delay="532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wipe(left)">
                                          <p:cBhvr>
                                            <p:cTn id="92" dur="500"/>
                                            <p:tgtEl>
                                              <p:spTgt spid="4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wipe(left)">
                                          <p:cBhvr>
                                            <p:cTn id="98" dur="500"/>
                                            <p:tgtEl>
                                              <p:spTgt spid="43"/>
                                            </p:tgtEl>
                                          </p:cBhvr>
                                        </p:animEffect>
                                      </p:childTnLst>
                                    </p:cTn>
                                  </p:par>
                                </p:childTnLst>
                              </p:cTn>
                            </p:par>
                            <p:par>
                              <p:cTn id="99" fill="hold">
                                <p:stCondLst>
                                  <p:cond delay="5820"/>
                                </p:stCondLst>
                                <p:childTnLst>
                                  <p:par>
                                    <p:cTn id="100" presetID="1" presetClass="entr" presetSubtype="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childTnLst>
                                    </p:cTn>
                                  </p:par>
                                  <p:par>
                                    <p:cTn id="102"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103" dur="500" fill="hold"/>
                                            <p:tgtEl>
                                              <p:spTgt spid="53"/>
                                            </p:tgtEl>
                                            <p:attrNameLst>
                                              <p:attrName>ppt_x</p:attrName>
                                              <p:attrName>ppt_y</p:attrName>
                                            </p:attrNameLst>
                                          </p:cBhvr>
                                          <p:rCtr x="-1236" y="-5208"/>
                                        </p:animMotion>
                                      </p:childTnLst>
                                    </p:cTn>
                                  </p:par>
                                  <p:par>
                                    <p:cTn id="104" presetID="1" presetClass="entr" presetSubtype="0" fill="hold" grpId="0" nodeType="withEffect">
                                      <p:stCondLst>
                                        <p:cond delay="0"/>
                                      </p:stCondLst>
                                      <p:childTnLst>
                                        <p:set>
                                          <p:cBhvr>
                                            <p:cTn id="105" dur="1" fill="hold">
                                              <p:stCondLst>
                                                <p:cond delay="0"/>
                                              </p:stCondLst>
                                            </p:cTn>
                                            <p:tgtEl>
                                              <p:spTgt spid="54"/>
                                            </p:tgtEl>
                                            <p:attrNameLst>
                                              <p:attrName>style.visibility</p:attrName>
                                            </p:attrNameLst>
                                          </p:cBhvr>
                                          <p:to>
                                            <p:strVal val="visible"/>
                                          </p:to>
                                        </p:set>
                                      </p:childTnLst>
                                    </p:cTn>
                                  </p:par>
                                  <p:par>
                                    <p:cTn id="106"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107" dur="500" fill="hold"/>
                                            <p:tgtEl>
                                              <p:spTgt spid="54"/>
                                            </p:tgtEl>
                                            <p:attrNameLst>
                                              <p:attrName>ppt_x</p:attrName>
                                              <p:attrName>ppt_y</p:attrName>
                                            </p:attrNameLst>
                                          </p:cBhvr>
                                          <p:rCtr x="-1236" y="-5208"/>
                                        </p:animMotion>
                                      </p:childTnLst>
                                    </p:cTn>
                                  </p:par>
                                  <p:par>
                                    <p:cTn id="108" presetID="1" presetClass="entr" presetSubtype="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childTnLst>
                                    </p:cTn>
                                  </p:par>
                                  <p:par>
                                    <p:cTn id="110"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111" dur="500" fill="hold"/>
                                            <p:tgtEl>
                                              <p:spTgt spid="56"/>
                                            </p:tgtEl>
                                            <p:attrNameLst>
                                              <p:attrName>ppt_x</p:attrName>
                                              <p:attrName>ppt_y</p:attrName>
                                            </p:attrNameLst>
                                          </p:cBhvr>
                                          <p:rCtr x="-1236" y="-5208"/>
                                        </p:animMotion>
                                      </p:childTnLst>
                                    </p:cTn>
                                  </p:par>
                                  <p:par>
                                    <p:cTn id="112" presetID="1" presetClass="entr" presetSubtype="0"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childTnLst>
                                    </p:cTn>
                                  </p:par>
                                  <p:par>
                                    <p:cTn id="114"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115" dur="500" fill="hold"/>
                                            <p:tgtEl>
                                              <p:spTgt spid="57"/>
                                            </p:tgtEl>
                                            <p:attrNameLst>
                                              <p:attrName>ppt_x</p:attrName>
                                              <p:attrName>ppt_y</p:attrName>
                                            </p:attrNameLst>
                                          </p:cBhvr>
                                          <p:rCtr x="-1236" y="-5208"/>
                                        </p:animMotion>
                                      </p:childTnLst>
                                    </p:cTn>
                                  </p:par>
                                </p:childTnLst>
                              </p:cTn>
                            </p:par>
                            <p:par>
                              <p:cTn id="116" fill="hold">
                                <p:stCondLst>
                                  <p:cond delay="6320"/>
                                </p:stCondLst>
                                <p:childTnLst>
                                  <p:par>
                                    <p:cTn id="117" presetID="42" presetClass="entr" presetSubtype="0"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fade">
                                          <p:cBhvr>
                                            <p:cTn id="119" dur="300"/>
                                            <p:tgtEl>
                                              <p:spTgt spid="70"/>
                                            </p:tgtEl>
                                          </p:cBhvr>
                                        </p:animEffect>
                                        <p:anim calcmode="lin" valueType="num">
                                          <p:cBhvr>
                                            <p:cTn id="120" dur="300" fill="hold"/>
                                            <p:tgtEl>
                                              <p:spTgt spid="70"/>
                                            </p:tgtEl>
                                            <p:attrNameLst>
                                              <p:attrName>ppt_x</p:attrName>
                                            </p:attrNameLst>
                                          </p:cBhvr>
                                          <p:tavLst>
                                            <p:tav tm="0">
                                              <p:val>
                                                <p:strVal val="#ppt_x"/>
                                              </p:val>
                                            </p:tav>
                                            <p:tav tm="100000">
                                              <p:val>
                                                <p:strVal val="#ppt_x"/>
                                              </p:val>
                                            </p:tav>
                                          </p:tavLst>
                                        </p:anim>
                                        <p:anim calcmode="lin" valueType="num">
                                          <p:cBhvr>
                                            <p:cTn id="121" dur="300" fill="hold"/>
                                            <p:tgtEl>
                                              <p:spTgt spid="7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1"/>
                                            </p:tgtEl>
                                            <p:attrNameLst>
                                              <p:attrName>style.visibility</p:attrName>
                                            </p:attrNameLst>
                                          </p:cBhvr>
                                          <p:to>
                                            <p:strVal val="visible"/>
                                          </p:to>
                                        </p:set>
                                        <p:animEffect transition="in" filter="fade">
                                          <p:cBhvr>
                                            <p:cTn id="124" dur="300"/>
                                            <p:tgtEl>
                                              <p:spTgt spid="71"/>
                                            </p:tgtEl>
                                          </p:cBhvr>
                                        </p:animEffect>
                                        <p:anim calcmode="lin" valueType="num">
                                          <p:cBhvr>
                                            <p:cTn id="125" dur="300" fill="hold"/>
                                            <p:tgtEl>
                                              <p:spTgt spid="71"/>
                                            </p:tgtEl>
                                            <p:attrNameLst>
                                              <p:attrName>ppt_x</p:attrName>
                                            </p:attrNameLst>
                                          </p:cBhvr>
                                          <p:tavLst>
                                            <p:tav tm="0">
                                              <p:val>
                                                <p:strVal val="#ppt_x"/>
                                              </p:val>
                                            </p:tav>
                                            <p:tav tm="100000">
                                              <p:val>
                                                <p:strVal val="#ppt_x"/>
                                              </p:val>
                                            </p:tav>
                                          </p:tavLst>
                                        </p:anim>
                                        <p:anim calcmode="lin" valueType="num">
                                          <p:cBhvr>
                                            <p:cTn id="126" dur="300" fill="hold"/>
                                            <p:tgtEl>
                                              <p:spTgt spid="71"/>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2"/>
                                            </p:tgtEl>
                                            <p:attrNameLst>
                                              <p:attrName>style.visibility</p:attrName>
                                            </p:attrNameLst>
                                          </p:cBhvr>
                                          <p:to>
                                            <p:strVal val="visible"/>
                                          </p:to>
                                        </p:set>
                                        <p:animEffect transition="in" filter="fade">
                                          <p:cBhvr>
                                            <p:cTn id="129" dur="300"/>
                                            <p:tgtEl>
                                              <p:spTgt spid="72"/>
                                            </p:tgtEl>
                                          </p:cBhvr>
                                        </p:animEffect>
                                        <p:anim calcmode="lin" valueType="num">
                                          <p:cBhvr>
                                            <p:cTn id="130" dur="300" fill="hold"/>
                                            <p:tgtEl>
                                              <p:spTgt spid="72"/>
                                            </p:tgtEl>
                                            <p:attrNameLst>
                                              <p:attrName>ppt_x</p:attrName>
                                            </p:attrNameLst>
                                          </p:cBhvr>
                                          <p:tavLst>
                                            <p:tav tm="0">
                                              <p:val>
                                                <p:strVal val="#ppt_x"/>
                                              </p:val>
                                            </p:tav>
                                            <p:tav tm="100000">
                                              <p:val>
                                                <p:strVal val="#ppt_x"/>
                                              </p:val>
                                            </p:tav>
                                          </p:tavLst>
                                        </p:anim>
                                        <p:anim calcmode="lin" valueType="num">
                                          <p:cBhvr>
                                            <p:cTn id="131" dur="300" fill="hold"/>
                                            <p:tgtEl>
                                              <p:spTgt spid="72"/>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3"/>
                                            </p:tgtEl>
                                            <p:attrNameLst>
                                              <p:attrName>style.visibility</p:attrName>
                                            </p:attrNameLst>
                                          </p:cBhvr>
                                          <p:to>
                                            <p:strVal val="visible"/>
                                          </p:to>
                                        </p:set>
                                        <p:animEffect transition="in" filter="fade">
                                          <p:cBhvr>
                                            <p:cTn id="134" dur="300"/>
                                            <p:tgtEl>
                                              <p:spTgt spid="73"/>
                                            </p:tgtEl>
                                          </p:cBhvr>
                                        </p:animEffect>
                                        <p:anim calcmode="lin" valueType="num">
                                          <p:cBhvr>
                                            <p:cTn id="135" dur="300" fill="hold"/>
                                            <p:tgtEl>
                                              <p:spTgt spid="73"/>
                                            </p:tgtEl>
                                            <p:attrNameLst>
                                              <p:attrName>ppt_x</p:attrName>
                                            </p:attrNameLst>
                                          </p:cBhvr>
                                          <p:tavLst>
                                            <p:tav tm="0">
                                              <p:val>
                                                <p:strVal val="#ppt_x"/>
                                              </p:val>
                                            </p:tav>
                                            <p:tav tm="100000">
                                              <p:val>
                                                <p:strVal val="#ppt_x"/>
                                              </p:val>
                                            </p:tav>
                                          </p:tavLst>
                                        </p:anim>
                                        <p:anim calcmode="lin" valueType="num">
                                          <p:cBhvr>
                                            <p:cTn id="136" dur="300" fill="hold"/>
                                            <p:tgtEl>
                                              <p:spTgt spid="73"/>
                                            </p:tgtEl>
                                            <p:attrNameLst>
                                              <p:attrName>ppt_y</p:attrName>
                                            </p:attrNameLst>
                                          </p:cBhvr>
                                          <p:tavLst>
                                            <p:tav tm="0">
                                              <p:val>
                                                <p:strVal val="#ppt_y+.1"/>
                                              </p:val>
                                            </p:tav>
                                            <p:tav tm="100000">
                                              <p:val>
                                                <p:strVal val="#ppt_y"/>
                                              </p:val>
                                            </p:tav>
                                          </p:tavLst>
                                        </p:anim>
                                      </p:childTnLst>
                                    </p:cTn>
                                  </p:par>
                                </p:childTnLst>
                              </p:cTn>
                            </p:par>
                            <p:par>
                              <p:cTn id="137" fill="hold">
                                <p:stCondLst>
                                  <p:cond delay="6620"/>
                                </p:stCondLst>
                                <p:childTnLst>
                                  <p:par>
                                    <p:cTn id="138" presetID="22" presetClass="entr" presetSubtype="4"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wipe(down)">
                                          <p:cBhvr>
                                            <p:cTn id="140" dur="500"/>
                                            <p:tgtEl>
                                              <p:spTgt spid="47"/>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wipe(down)">
                                          <p:cBhvr>
                                            <p:cTn id="143" dur="500"/>
                                            <p:tgtEl>
                                              <p:spTgt spid="48"/>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49"/>
                                            </p:tgtEl>
                                            <p:attrNameLst>
                                              <p:attrName>style.visibility</p:attrName>
                                            </p:attrNameLst>
                                          </p:cBhvr>
                                          <p:to>
                                            <p:strVal val="visible"/>
                                          </p:to>
                                        </p:set>
                                        <p:animEffect transition="in" filter="wipe(down)">
                                          <p:cBhvr>
                                            <p:cTn id="146" dur="500"/>
                                            <p:tgtEl>
                                              <p:spTgt spid="49"/>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ipe(down)">
                                          <p:cBhvr>
                                            <p:cTn id="149" dur="500"/>
                                            <p:tgtEl>
                                              <p:spTgt spid="50"/>
                                            </p:tgtEl>
                                          </p:cBhvr>
                                        </p:animEffect>
                                      </p:childTnLst>
                                    </p:cTn>
                                  </p:par>
                                </p:childTnLst>
                              </p:cTn>
                            </p:par>
                            <p:par>
                              <p:cTn id="150" fill="hold">
                                <p:stCondLst>
                                  <p:cond delay="7120"/>
                                </p:stCondLst>
                                <p:childTnLst>
                                  <p:par>
                                    <p:cTn id="151" presetID="22" presetClass="entr" presetSubtype="4" fill="hold" grpId="0" nodeType="afterEffect">
                                      <p:stCondLst>
                                        <p:cond delay="0"/>
                                      </p:stCondLst>
                                      <p:childTnLst>
                                        <p:set>
                                          <p:cBhvr>
                                            <p:cTn id="152" dur="1" fill="hold">
                                              <p:stCondLst>
                                                <p:cond delay="0"/>
                                              </p:stCondLst>
                                            </p:cTn>
                                            <p:tgtEl>
                                              <p:spTgt spid="58"/>
                                            </p:tgtEl>
                                            <p:attrNameLst>
                                              <p:attrName>style.visibility</p:attrName>
                                            </p:attrNameLst>
                                          </p:cBhvr>
                                          <p:to>
                                            <p:strVal val="visible"/>
                                          </p:to>
                                        </p:set>
                                        <p:animEffect transition="in" filter="wipe(down)">
                                          <p:cBhvr>
                                            <p:cTn id="153" dur="500"/>
                                            <p:tgtEl>
                                              <p:spTgt spid="58"/>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59"/>
                                            </p:tgtEl>
                                            <p:attrNameLst>
                                              <p:attrName>style.visibility</p:attrName>
                                            </p:attrNameLst>
                                          </p:cBhvr>
                                          <p:to>
                                            <p:strVal val="visible"/>
                                          </p:to>
                                        </p:set>
                                        <p:animEffect transition="in" filter="wipe(down)">
                                          <p:cBhvr>
                                            <p:cTn id="156" dur="500"/>
                                            <p:tgtEl>
                                              <p:spTgt spid="59"/>
                                            </p:tgtEl>
                                          </p:cBhvr>
                                        </p:animEffect>
                                      </p:childTnLst>
                                    </p:cTn>
                                  </p:par>
                                  <p:par>
                                    <p:cTn id="157" presetID="22" presetClass="entr" presetSubtype="4" fill="hold" grpId="0" nodeType="withEffect">
                                      <p:stCondLst>
                                        <p:cond delay="0"/>
                                      </p:stCondLst>
                                      <p:childTnLst>
                                        <p:set>
                                          <p:cBhvr>
                                            <p:cTn id="158" dur="1" fill="hold">
                                              <p:stCondLst>
                                                <p:cond delay="0"/>
                                              </p:stCondLst>
                                            </p:cTn>
                                            <p:tgtEl>
                                              <p:spTgt spid="60"/>
                                            </p:tgtEl>
                                            <p:attrNameLst>
                                              <p:attrName>style.visibility</p:attrName>
                                            </p:attrNameLst>
                                          </p:cBhvr>
                                          <p:to>
                                            <p:strVal val="visible"/>
                                          </p:to>
                                        </p:set>
                                        <p:animEffect transition="in" filter="wipe(down)">
                                          <p:cBhvr>
                                            <p:cTn id="159" dur="500"/>
                                            <p:tgtEl>
                                              <p:spTgt spid="60"/>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61"/>
                                            </p:tgtEl>
                                            <p:attrNameLst>
                                              <p:attrName>style.visibility</p:attrName>
                                            </p:attrNameLst>
                                          </p:cBhvr>
                                          <p:to>
                                            <p:strVal val="visible"/>
                                          </p:to>
                                        </p:set>
                                        <p:animEffect transition="in" filter="wipe(down)">
                                          <p:cBhvr>
                                            <p:cTn id="162" dur="500"/>
                                            <p:tgtEl>
                                              <p:spTgt spid="61"/>
                                            </p:tgtEl>
                                          </p:cBhvr>
                                        </p:animEffect>
                                      </p:childTnLst>
                                    </p:cTn>
                                  </p:par>
                                </p:childTnLst>
                              </p:cTn>
                            </p:par>
                            <p:par>
                              <p:cTn id="163" fill="hold">
                                <p:stCondLst>
                                  <p:cond delay="7620"/>
                                </p:stCondLst>
                                <p:childTnLst>
                                  <p:par>
                                    <p:cTn id="164" presetID="56" presetClass="entr" presetSubtype="0" fill="hold" grpId="0" nodeType="afterEffect">
                                      <p:stCondLst>
                                        <p:cond delay="0"/>
                                      </p:stCondLst>
                                      <p:iterate type="lt">
                                        <p:tmPct val="10000"/>
                                      </p:iterate>
                                      <p:childTnLst>
                                        <p:set>
                                          <p:cBhvr>
                                            <p:cTn id="165" dur="1" fill="hold">
                                              <p:stCondLst>
                                                <p:cond delay="0"/>
                                              </p:stCondLst>
                                            </p:cTn>
                                            <p:tgtEl>
                                              <p:spTgt spid="62"/>
                                            </p:tgtEl>
                                            <p:attrNameLst>
                                              <p:attrName>style.visibility</p:attrName>
                                            </p:attrNameLst>
                                          </p:cBhvr>
                                          <p:to>
                                            <p:strVal val="visible"/>
                                          </p:to>
                                        </p:set>
                                        <p:anim by="(-#ppt_w*2)" calcmode="lin" valueType="num">
                                          <p:cBhvr rctx="PPT">
                                            <p:cTn id="166" dur="150" autoRev="1" fill="hold">
                                              <p:stCondLst>
                                                <p:cond delay="0"/>
                                              </p:stCondLst>
                                            </p:cTn>
                                            <p:tgtEl>
                                              <p:spTgt spid="62"/>
                                            </p:tgtEl>
                                            <p:attrNameLst>
                                              <p:attrName>ppt_w</p:attrName>
                                            </p:attrNameLst>
                                          </p:cBhvr>
                                        </p:anim>
                                        <p:anim by="(#ppt_w*0.50)" calcmode="lin" valueType="num">
                                          <p:cBhvr>
                                            <p:cTn id="167" dur="150" decel="50000" autoRev="1" fill="hold">
                                              <p:stCondLst>
                                                <p:cond delay="0"/>
                                              </p:stCondLst>
                                            </p:cTn>
                                            <p:tgtEl>
                                              <p:spTgt spid="62"/>
                                            </p:tgtEl>
                                            <p:attrNameLst>
                                              <p:attrName>ppt_x</p:attrName>
                                            </p:attrNameLst>
                                          </p:cBhvr>
                                        </p:anim>
                                        <p:anim from="(-#ppt_h/2)" to="(#ppt_y)" calcmode="lin" valueType="num">
                                          <p:cBhvr>
                                            <p:cTn id="168" dur="300" fill="hold">
                                              <p:stCondLst>
                                                <p:cond delay="0"/>
                                              </p:stCondLst>
                                            </p:cTn>
                                            <p:tgtEl>
                                              <p:spTgt spid="62"/>
                                            </p:tgtEl>
                                            <p:attrNameLst>
                                              <p:attrName>ppt_y</p:attrName>
                                            </p:attrNameLst>
                                          </p:cBhvr>
                                        </p:anim>
                                        <p:animRot by="21600000">
                                          <p:cBhvr>
                                            <p:cTn id="169" dur="300" fill="hold">
                                              <p:stCondLst>
                                                <p:cond delay="0"/>
                                              </p:stCondLst>
                                            </p:cTn>
                                            <p:tgtEl>
                                              <p:spTgt spid="62"/>
                                            </p:tgtEl>
                                            <p:attrNameLst>
                                              <p:attrName>r</p:attrName>
                                            </p:attrNameLst>
                                          </p:cBhvr>
                                        </p:animRot>
                                      </p:childTnLst>
                                    </p:cTn>
                                  </p:par>
                                  <p:par>
                                    <p:cTn id="170" presetID="56" presetClass="entr" presetSubtype="0" fill="hold" grpId="0" nodeType="withEffect">
                                      <p:stCondLst>
                                        <p:cond delay="0"/>
                                      </p:stCondLst>
                                      <p:iterate type="lt">
                                        <p:tmPct val="10000"/>
                                      </p:iterate>
                                      <p:childTnLst>
                                        <p:set>
                                          <p:cBhvr>
                                            <p:cTn id="171" dur="1" fill="hold">
                                              <p:stCondLst>
                                                <p:cond delay="0"/>
                                              </p:stCondLst>
                                            </p:cTn>
                                            <p:tgtEl>
                                              <p:spTgt spid="63"/>
                                            </p:tgtEl>
                                            <p:attrNameLst>
                                              <p:attrName>style.visibility</p:attrName>
                                            </p:attrNameLst>
                                          </p:cBhvr>
                                          <p:to>
                                            <p:strVal val="visible"/>
                                          </p:to>
                                        </p:set>
                                        <p:anim by="(-#ppt_w*2)" calcmode="lin" valueType="num">
                                          <p:cBhvr rctx="PPT">
                                            <p:cTn id="172" dur="150" autoRev="1" fill="hold">
                                              <p:stCondLst>
                                                <p:cond delay="0"/>
                                              </p:stCondLst>
                                            </p:cTn>
                                            <p:tgtEl>
                                              <p:spTgt spid="63"/>
                                            </p:tgtEl>
                                            <p:attrNameLst>
                                              <p:attrName>ppt_w</p:attrName>
                                            </p:attrNameLst>
                                          </p:cBhvr>
                                        </p:anim>
                                        <p:anim by="(#ppt_w*0.50)" calcmode="lin" valueType="num">
                                          <p:cBhvr>
                                            <p:cTn id="173" dur="150" decel="50000" autoRev="1" fill="hold">
                                              <p:stCondLst>
                                                <p:cond delay="0"/>
                                              </p:stCondLst>
                                            </p:cTn>
                                            <p:tgtEl>
                                              <p:spTgt spid="63"/>
                                            </p:tgtEl>
                                            <p:attrNameLst>
                                              <p:attrName>ppt_x</p:attrName>
                                            </p:attrNameLst>
                                          </p:cBhvr>
                                        </p:anim>
                                        <p:anim from="(-#ppt_h/2)" to="(#ppt_y)" calcmode="lin" valueType="num">
                                          <p:cBhvr>
                                            <p:cTn id="174" dur="300" fill="hold">
                                              <p:stCondLst>
                                                <p:cond delay="0"/>
                                              </p:stCondLst>
                                            </p:cTn>
                                            <p:tgtEl>
                                              <p:spTgt spid="63"/>
                                            </p:tgtEl>
                                            <p:attrNameLst>
                                              <p:attrName>ppt_y</p:attrName>
                                            </p:attrNameLst>
                                          </p:cBhvr>
                                        </p:anim>
                                        <p:animRot by="21600000">
                                          <p:cBhvr>
                                            <p:cTn id="175" dur="300" fill="hold">
                                              <p:stCondLst>
                                                <p:cond delay="0"/>
                                              </p:stCondLst>
                                            </p:cTn>
                                            <p:tgtEl>
                                              <p:spTgt spid="63"/>
                                            </p:tgtEl>
                                            <p:attrNameLst>
                                              <p:attrName>r</p:attrName>
                                            </p:attrNameLst>
                                          </p:cBhvr>
                                        </p:animRot>
                                      </p:childTnLst>
                                    </p:cTn>
                                  </p:par>
                                  <p:par>
                                    <p:cTn id="176" presetID="56" presetClass="entr" presetSubtype="0" fill="hold" grpId="0" nodeType="withEffect">
                                      <p:stCondLst>
                                        <p:cond delay="0"/>
                                      </p:stCondLst>
                                      <p:iterate type="lt">
                                        <p:tmPct val="10000"/>
                                      </p:iterate>
                                      <p:childTnLst>
                                        <p:set>
                                          <p:cBhvr>
                                            <p:cTn id="177" dur="1" fill="hold">
                                              <p:stCondLst>
                                                <p:cond delay="0"/>
                                              </p:stCondLst>
                                            </p:cTn>
                                            <p:tgtEl>
                                              <p:spTgt spid="64"/>
                                            </p:tgtEl>
                                            <p:attrNameLst>
                                              <p:attrName>style.visibility</p:attrName>
                                            </p:attrNameLst>
                                          </p:cBhvr>
                                          <p:to>
                                            <p:strVal val="visible"/>
                                          </p:to>
                                        </p:set>
                                        <p:anim by="(-#ppt_w*2)" calcmode="lin" valueType="num">
                                          <p:cBhvr rctx="PPT">
                                            <p:cTn id="178" dur="150" autoRev="1" fill="hold">
                                              <p:stCondLst>
                                                <p:cond delay="0"/>
                                              </p:stCondLst>
                                            </p:cTn>
                                            <p:tgtEl>
                                              <p:spTgt spid="64"/>
                                            </p:tgtEl>
                                            <p:attrNameLst>
                                              <p:attrName>ppt_w</p:attrName>
                                            </p:attrNameLst>
                                          </p:cBhvr>
                                        </p:anim>
                                        <p:anim by="(#ppt_w*0.50)" calcmode="lin" valueType="num">
                                          <p:cBhvr>
                                            <p:cTn id="179" dur="150" decel="50000" autoRev="1" fill="hold">
                                              <p:stCondLst>
                                                <p:cond delay="0"/>
                                              </p:stCondLst>
                                            </p:cTn>
                                            <p:tgtEl>
                                              <p:spTgt spid="64"/>
                                            </p:tgtEl>
                                            <p:attrNameLst>
                                              <p:attrName>ppt_x</p:attrName>
                                            </p:attrNameLst>
                                          </p:cBhvr>
                                        </p:anim>
                                        <p:anim from="(-#ppt_h/2)" to="(#ppt_y)" calcmode="lin" valueType="num">
                                          <p:cBhvr>
                                            <p:cTn id="180" dur="300" fill="hold">
                                              <p:stCondLst>
                                                <p:cond delay="0"/>
                                              </p:stCondLst>
                                            </p:cTn>
                                            <p:tgtEl>
                                              <p:spTgt spid="64"/>
                                            </p:tgtEl>
                                            <p:attrNameLst>
                                              <p:attrName>ppt_y</p:attrName>
                                            </p:attrNameLst>
                                          </p:cBhvr>
                                        </p:anim>
                                        <p:animRot by="21600000">
                                          <p:cBhvr>
                                            <p:cTn id="181" dur="300" fill="hold">
                                              <p:stCondLst>
                                                <p:cond delay="0"/>
                                              </p:stCondLst>
                                            </p:cTn>
                                            <p:tgtEl>
                                              <p:spTgt spid="64"/>
                                            </p:tgtEl>
                                            <p:attrNameLst>
                                              <p:attrName>r</p:attrName>
                                            </p:attrNameLst>
                                          </p:cBhvr>
                                        </p:animRot>
                                      </p:childTnLst>
                                    </p:cTn>
                                  </p:par>
                                  <p:par>
                                    <p:cTn id="182" presetID="56" presetClass="entr" presetSubtype="0" fill="hold" grpId="0" nodeType="withEffect">
                                      <p:stCondLst>
                                        <p:cond delay="0"/>
                                      </p:stCondLst>
                                      <p:iterate type="lt">
                                        <p:tmPct val="10000"/>
                                      </p:iterate>
                                      <p:childTnLst>
                                        <p:set>
                                          <p:cBhvr>
                                            <p:cTn id="183" dur="1" fill="hold">
                                              <p:stCondLst>
                                                <p:cond delay="0"/>
                                              </p:stCondLst>
                                            </p:cTn>
                                            <p:tgtEl>
                                              <p:spTgt spid="65"/>
                                            </p:tgtEl>
                                            <p:attrNameLst>
                                              <p:attrName>style.visibility</p:attrName>
                                            </p:attrNameLst>
                                          </p:cBhvr>
                                          <p:to>
                                            <p:strVal val="visible"/>
                                          </p:to>
                                        </p:set>
                                        <p:anim by="(-#ppt_w*2)" calcmode="lin" valueType="num">
                                          <p:cBhvr rctx="PPT">
                                            <p:cTn id="184" dur="150" autoRev="1" fill="hold">
                                              <p:stCondLst>
                                                <p:cond delay="0"/>
                                              </p:stCondLst>
                                            </p:cTn>
                                            <p:tgtEl>
                                              <p:spTgt spid="65"/>
                                            </p:tgtEl>
                                            <p:attrNameLst>
                                              <p:attrName>ppt_w</p:attrName>
                                            </p:attrNameLst>
                                          </p:cBhvr>
                                        </p:anim>
                                        <p:anim by="(#ppt_w*0.50)" calcmode="lin" valueType="num">
                                          <p:cBhvr>
                                            <p:cTn id="185" dur="150" decel="50000" autoRev="1" fill="hold">
                                              <p:stCondLst>
                                                <p:cond delay="0"/>
                                              </p:stCondLst>
                                            </p:cTn>
                                            <p:tgtEl>
                                              <p:spTgt spid="65"/>
                                            </p:tgtEl>
                                            <p:attrNameLst>
                                              <p:attrName>ppt_x</p:attrName>
                                            </p:attrNameLst>
                                          </p:cBhvr>
                                        </p:anim>
                                        <p:anim from="(-#ppt_h/2)" to="(#ppt_y)" calcmode="lin" valueType="num">
                                          <p:cBhvr>
                                            <p:cTn id="186" dur="300" fill="hold">
                                              <p:stCondLst>
                                                <p:cond delay="0"/>
                                              </p:stCondLst>
                                            </p:cTn>
                                            <p:tgtEl>
                                              <p:spTgt spid="65"/>
                                            </p:tgtEl>
                                            <p:attrNameLst>
                                              <p:attrName>ppt_y</p:attrName>
                                            </p:attrNameLst>
                                          </p:cBhvr>
                                        </p:anim>
                                        <p:animRot by="21600000">
                                          <p:cBhvr>
                                            <p:cTn id="187" dur="300" fill="hold">
                                              <p:stCondLst>
                                                <p:cond delay="0"/>
                                              </p:stCondLst>
                                            </p:cTn>
                                            <p:tgtEl>
                                              <p:spTgt spid="65"/>
                                            </p:tgtEl>
                                            <p:attrNameLst>
                                              <p:attrName>r</p:attrName>
                                            </p:attrNameLst>
                                          </p:cBhvr>
                                        </p:animRot>
                                      </p:childTnLst>
                                    </p:cTn>
                                  </p:par>
                                </p:childTnLst>
                              </p:cTn>
                            </p:par>
                            <p:par>
                              <p:cTn id="188" fill="hold">
                                <p:stCondLst>
                                  <p:cond delay="7980"/>
                                </p:stCondLst>
                                <p:childTnLst>
                                  <p:par>
                                    <p:cTn id="189" presetID="31" presetClass="entr" presetSubtype="0" fill="hold" grpId="0" nodeType="afterEffect">
                                      <p:stCondLst>
                                        <p:cond delay="0"/>
                                      </p:stCondLst>
                                      <p:childTnLst>
                                        <p:set>
                                          <p:cBhvr>
                                            <p:cTn id="190" dur="1" fill="hold">
                                              <p:stCondLst>
                                                <p:cond delay="0"/>
                                              </p:stCondLst>
                                            </p:cTn>
                                            <p:tgtEl>
                                              <p:spTgt spid="66"/>
                                            </p:tgtEl>
                                            <p:attrNameLst>
                                              <p:attrName>style.visibility</p:attrName>
                                            </p:attrNameLst>
                                          </p:cBhvr>
                                          <p:to>
                                            <p:strVal val="visible"/>
                                          </p:to>
                                        </p:set>
                                        <p:anim calcmode="lin" valueType="num">
                                          <p:cBhvr>
                                            <p:cTn id="191" dur="500" fill="hold"/>
                                            <p:tgtEl>
                                              <p:spTgt spid="66"/>
                                            </p:tgtEl>
                                            <p:attrNameLst>
                                              <p:attrName>ppt_w</p:attrName>
                                            </p:attrNameLst>
                                          </p:cBhvr>
                                          <p:tavLst>
                                            <p:tav tm="0">
                                              <p:val>
                                                <p:fltVal val="0"/>
                                              </p:val>
                                            </p:tav>
                                            <p:tav tm="100000">
                                              <p:val>
                                                <p:strVal val="#ppt_w"/>
                                              </p:val>
                                            </p:tav>
                                          </p:tavLst>
                                        </p:anim>
                                        <p:anim calcmode="lin" valueType="num">
                                          <p:cBhvr>
                                            <p:cTn id="192" dur="500" fill="hold"/>
                                            <p:tgtEl>
                                              <p:spTgt spid="66"/>
                                            </p:tgtEl>
                                            <p:attrNameLst>
                                              <p:attrName>ppt_h</p:attrName>
                                            </p:attrNameLst>
                                          </p:cBhvr>
                                          <p:tavLst>
                                            <p:tav tm="0">
                                              <p:val>
                                                <p:fltVal val="0"/>
                                              </p:val>
                                            </p:tav>
                                            <p:tav tm="100000">
                                              <p:val>
                                                <p:strVal val="#ppt_h"/>
                                              </p:val>
                                            </p:tav>
                                          </p:tavLst>
                                        </p:anim>
                                        <p:anim calcmode="lin" valueType="num">
                                          <p:cBhvr>
                                            <p:cTn id="193" dur="500" fill="hold"/>
                                            <p:tgtEl>
                                              <p:spTgt spid="66"/>
                                            </p:tgtEl>
                                            <p:attrNameLst>
                                              <p:attrName>style.rotation</p:attrName>
                                            </p:attrNameLst>
                                          </p:cBhvr>
                                          <p:tavLst>
                                            <p:tav tm="0">
                                              <p:val>
                                                <p:fltVal val="90"/>
                                              </p:val>
                                            </p:tav>
                                            <p:tav tm="100000">
                                              <p:val>
                                                <p:fltVal val="0"/>
                                              </p:val>
                                            </p:tav>
                                          </p:tavLst>
                                        </p:anim>
                                        <p:animEffect transition="in" filter="fade">
                                          <p:cBhvr>
                                            <p:cTn id="194" dur="500"/>
                                            <p:tgtEl>
                                              <p:spTgt spid="66"/>
                                            </p:tgtEl>
                                          </p:cBhvr>
                                        </p:animEffect>
                                      </p:childTnLst>
                                    </p:cTn>
                                  </p:par>
                                  <p:par>
                                    <p:cTn id="195" presetID="31" presetClass="entr" presetSubtype="0" fill="hold" grpId="0" nodeType="withEffect">
                                      <p:stCondLst>
                                        <p:cond delay="0"/>
                                      </p:stCondLst>
                                      <p:childTnLst>
                                        <p:set>
                                          <p:cBhvr>
                                            <p:cTn id="196" dur="1" fill="hold">
                                              <p:stCondLst>
                                                <p:cond delay="0"/>
                                              </p:stCondLst>
                                            </p:cTn>
                                            <p:tgtEl>
                                              <p:spTgt spid="67"/>
                                            </p:tgtEl>
                                            <p:attrNameLst>
                                              <p:attrName>style.visibility</p:attrName>
                                            </p:attrNameLst>
                                          </p:cBhvr>
                                          <p:to>
                                            <p:strVal val="visible"/>
                                          </p:to>
                                        </p:set>
                                        <p:anim calcmode="lin" valueType="num">
                                          <p:cBhvr>
                                            <p:cTn id="197" dur="500" fill="hold"/>
                                            <p:tgtEl>
                                              <p:spTgt spid="67"/>
                                            </p:tgtEl>
                                            <p:attrNameLst>
                                              <p:attrName>ppt_w</p:attrName>
                                            </p:attrNameLst>
                                          </p:cBhvr>
                                          <p:tavLst>
                                            <p:tav tm="0">
                                              <p:val>
                                                <p:fltVal val="0"/>
                                              </p:val>
                                            </p:tav>
                                            <p:tav tm="100000">
                                              <p:val>
                                                <p:strVal val="#ppt_w"/>
                                              </p:val>
                                            </p:tav>
                                          </p:tavLst>
                                        </p:anim>
                                        <p:anim calcmode="lin" valueType="num">
                                          <p:cBhvr>
                                            <p:cTn id="198" dur="500" fill="hold"/>
                                            <p:tgtEl>
                                              <p:spTgt spid="67"/>
                                            </p:tgtEl>
                                            <p:attrNameLst>
                                              <p:attrName>ppt_h</p:attrName>
                                            </p:attrNameLst>
                                          </p:cBhvr>
                                          <p:tavLst>
                                            <p:tav tm="0">
                                              <p:val>
                                                <p:fltVal val="0"/>
                                              </p:val>
                                            </p:tav>
                                            <p:tav tm="100000">
                                              <p:val>
                                                <p:strVal val="#ppt_h"/>
                                              </p:val>
                                            </p:tav>
                                          </p:tavLst>
                                        </p:anim>
                                        <p:anim calcmode="lin" valueType="num">
                                          <p:cBhvr>
                                            <p:cTn id="199" dur="500" fill="hold"/>
                                            <p:tgtEl>
                                              <p:spTgt spid="67"/>
                                            </p:tgtEl>
                                            <p:attrNameLst>
                                              <p:attrName>style.rotation</p:attrName>
                                            </p:attrNameLst>
                                          </p:cBhvr>
                                          <p:tavLst>
                                            <p:tav tm="0">
                                              <p:val>
                                                <p:fltVal val="90"/>
                                              </p:val>
                                            </p:tav>
                                            <p:tav tm="100000">
                                              <p:val>
                                                <p:fltVal val="0"/>
                                              </p:val>
                                            </p:tav>
                                          </p:tavLst>
                                        </p:anim>
                                        <p:animEffect transition="in" filter="fade">
                                          <p:cBhvr>
                                            <p:cTn id="200" dur="500"/>
                                            <p:tgtEl>
                                              <p:spTgt spid="67"/>
                                            </p:tgtEl>
                                          </p:cBhvr>
                                        </p:animEffect>
                                      </p:childTnLst>
                                    </p:cTn>
                                  </p:par>
                                  <p:par>
                                    <p:cTn id="201" presetID="31" presetClass="entr" presetSubtype="0" fill="hold" grpId="0" nodeType="withEffect">
                                      <p:stCondLst>
                                        <p:cond delay="0"/>
                                      </p:stCondLst>
                                      <p:childTnLst>
                                        <p:set>
                                          <p:cBhvr>
                                            <p:cTn id="202" dur="1" fill="hold">
                                              <p:stCondLst>
                                                <p:cond delay="0"/>
                                              </p:stCondLst>
                                            </p:cTn>
                                            <p:tgtEl>
                                              <p:spTgt spid="68"/>
                                            </p:tgtEl>
                                            <p:attrNameLst>
                                              <p:attrName>style.visibility</p:attrName>
                                            </p:attrNameLst>
                                          </p:cBhvr>
                                          <p:to>
                                            <p:strVal val="visible"/>
                                          </p:to>
                                        </p:set>
                                        <p:anim calcmode="lin" valueType="num">
                                          <p:cBhvr>
                                            <p:cTn id="203" dur="500" fill="hold"/>
                                            <p:tgtEl>
                                              <p:spTgt spid="68"/>
                                            </p:tgtEl>
                                            <p:attrNameLst>
                                              <p:attrName>ppt_w</p:attrName>
                                            </p:attrNameLst>
                                          </p:cBhvr>
                                          <p:tavLst>
                                            <p:tav tm="0">
                                              <p:val>
                                                <p:fltVal val="0"/>
                                              </p:val>
                                            </p:tav>
                                            <p:tav tm="100000">
                                              <p:val>
                                                <p:strVal val="#ppt_w"/>
                                              </p:val>
                                            </p:tav>
                                          </p:tavLst>
                                        </p:anim>
                                        <p:anim calcmode="lin" valueType="num">
                                          <p:cBhvr>
                                            <p:cTn id="204" dur="500" fill="hold"/>
                                            <p:tgtEl>
                                              <p:spTgt spid="68"/>
                                            </p:tgtEl>
                                            <p:attrNameLst>
                                              <p:attrName>ppt_h</p:attrName>
                                            </p:attrNameLst>
                                          </p:cBhvr>
                                          <p:tavLst>
                                            <p:tav tm="0">
                                              <p:val>
                                                <p:fltVal val="0"/>
                                              </p:val>
                                            </p:tav>
                                            <p:tav tm="100000">
                                              <p:val>
                                                <p:strVal val="#ppt_h"/>
                                              </p:val>
                                            </p:tav>
                                          </p:tavLst>
                                        </p:anim>
                                        <p:anim calcmode="lin" valueType="num">
                                          <p:cBhvr>
                                            <p:cTn id="205" dur="500" fill="hold"/>
                                            <p:tgtEl>
                                              <p:spTgt spid="68"/>
                                            </p:tgtEl>
                                            <p:attrNameLst>
                                              <p:attrName>style.rotation</p:attrName>
                                            </p:attrNameLst>
                                          </p:cBhvr>
                                          <p:tavLst>
                                            <p:tav tm="0">
                                              <p:val>
                                                <p:fltVal val="90"/>
                                              </p:val>
                                            </p:tav>
                                            <p:tav tm="100000">
                                              <p:val>
                                                <p:fltVal val="0"/>
                                              </p:val>
                                            </p:tav>
                                          </p:tavLst>
                                        </p:anim>
                                        <p:animEffect transition="in" filter="fade">
                                          <p:cBhvr>
                                            <p:cTn id="206" dur="500"/>
                                            <p:tgtEl>
                                              <p:spTgt spid="68"/>
                                            </p:tgtEl>
                                          </p:cBhvr>
                                        </p:animEffect>
                                      </p:childTnLst>
                                    </p:cTn>
                                  </p:par>
                                  <p:par>
                                    <p:cTn id="207" presetID="31" presetClass="entr" presetSubtype="0" fill="hold" grpId="0" nodeType="withEffect">
                                      <p:stCondLst>
                                        <p:cond delay="0"/>
                                      </p:stCondLst>
                                      <p:childTnLst>
                                        <p:set>
                                          <p:cBhvr>
                                            <p:cTn id="208" dur="1" fill="hold">
                                              <p:stCondLst>
                                                <p:cond delay="0"/>
                                              </p:stCondLst>
                                            </p:cTn>
                                            <p:tgtEl>
                                              <p:spTgt spid="69"/>
                                            </p:tgtEl>
                                            <p:attrNameLst>
                                              <p:attrName>style.visibility</p:attrName>
                                            </p:attrNameLst>
                                          </p:cBhvr>
                                          <p:to>
                                            <p:strVal val="visible"/>
                                          </p:to>
                                        </p:set>
                                        <p:anim calcmode="lin" valueType="num">
                                          <p:cBhvr>
                                            <p:cTn id="209" dur="500" fill="hold"/>
                                            <p:tgtEl>
                                              <p:spTgt spid="69"/>
                                            </p:tgtEl>
                                            <p:attrNameLst>
                                              <p:attrName>ppt_w</p:attrName>
                                            </p:attrNameLst>
                                          </p:cBhvr>
                                          <p:tavLst>
                                            <p:tav tm="0">
                                              <p:val>
                                                <p:fltVal val="0"/>
                                              </p:val>
                                            </p:tav>
                                            <p:tav tm="100000">
                                              <p:val>
                                                <p:strVal val="#ppt_w"/>
                                              </p:val>
                                            </p:tav>
                                          </p:tavLst>
                                        </p:anim>
                                        <p:anim calcmode="lin" valueType="num">
                                          <p:cBhvr>
                                            <p:cTn id="210" dur="500" fill="hold"/>
                                            <p:tgtEl>
                                              <p:spTgt spid="69"/>
                                            </p:tgtEl>
                                            <p:attrNameLst>
                                              <p:attrName>ppt_h</p:attrName>
                                            </p:attrNameLst>
                                          </p:cBhvr>
                                          <p:tavLst>
                                            <p:tav tm="0">
                                              <p:val>
                                                <p:fltVal val="0"/>
                                              </p:val>
                                            </p:tav>
                                            <p:tav tm="100000">
                                              <p:val>
                                                <p:strVal val="#ppt_h"/>
                                              </p:val>
                                            </p:tav>
                                          </p:tavLst>
                                        </p:anim>
                                        <p:anim calcmode="lin" valueType="num">
                                          <p:cBhvr>
                                            <p:cTn id="211" dur="500" fill="hold"/>
                                            <p:tgtEl>
                                              <p:spTgt spid="69"/>
                                            </p:tgtEl>
                                            <p:attrNameLst>
                                              <p:attrName>style.rotation</p:attrName>
                                            </p:attrNameLst>
                                          </p:cBhvr>
                                          <p:tavLst>
                                            <p:tav tm="0">
                                              <p:val>
                                                <p:fltVal val="90"/>
                                              </p:val>
                                            </p:tav>
                                            <p:tav tm="100000">
                                              <p:val>
                                                <p:fltVal val="0"/>
                                              </p:val>
                                            </p:tav>
                                          </p:tavLst>
                                        </p:anim>
                                        <p:animEffect transition="in" filter="fade">
                                          <p:cBhvr>
                                            <p:cTn id="2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3" grpId="1"/>
          <p:bldP spid="54" grpId="0"/>
          <p:bldP spid="54" grpId="1"/>
          <p:bldP spid="56" grpId="0"/>
          <p:bldP spid="56" grpId="1"/>
          <p:bldP spid="57" grpId="0"/>
          <p:bldP spid="57" grpId="1"/>
          <p:bldP spid="58" grpId="0" animBg="1"/>
          <p:bldP spid="59" grpId="0" animBg="1"/>
          <p:bldP spid="60" grpId="0" animBg="1"/>
          <p:bldP spid="61" grpId="0" animBg="1"/>
          <p:bldP spid="62" grpId="0"/>
          <p:bldP spid="63" grpId="0"/>
          <p:bldP spid="64" grpId="0"/>
          <p:bldP spid="65" grpId="0"/>
          <p:bldP spid="66" grpId="0" animBg="1"/>
          <p:bldP spid="67" grpId="0" animBg="1"/>
          <p:bldP spid="68" grpId="0"/>
          <p:bldP spid="69" grpId="0"/>
          <p:bldP spid="70" grpId="0"/>
          <p:bldP spid="71" grpId="0"/>
          <p:bldP spid="72" grpId="0"/>
          <p:bldP spid="73" grpId="0"/>
          <p:bldP spid="2" grpId="0" animBg="1"/>
          <p:bldP spid="74" grpId="0" animBg="1"/>
          <p:bldP spid="75" grpId="0" animBg="1"/>
          <p:bldP spid="3" grpId="0"/>
          <p:bldP spid="3" grpId="1"/>
          <p:bldP spid="76" grpId="0"/>
          <p:bldP spid="76" grpId="1"/>
          <p:bldP spid="77" grpId="0"/>
          <p:bldP spid="77" grpId="1"/>
          <p:bldP spid="78" grpId="0"/>
          <p:bldP spid="79" grpId="0"/>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20"/>
                                </p:stCondLst>
                                <p:childTnLst>
                                  <p:par>
                                    <p:cTn id="25" presetID="5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Scale>
                                          <p:cBhvr>
                                            <p:cTn id="2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
                                            </p:tgtEl>
                                            <p:attrNameLst>
                                              <p:attrName>ppt_x</p:attrName>
                                              <p:attrName>ppt_y</p:attrName>
                                            </p:attrNameLst>
                                          </p:cBhvr>
                                        </p:animMotion>
                                        <p:animEffect transition="in" filter="fade">
                                          <p:cBhvr>
                                            <p:cTn id="29" dur="1000"/>
                                            <p:tgtEl>
                                              <p:spTgt spid="2"/>
                                            </p:tgtEl>
                                          </p:cBhvr>
                                        </p:animEffect>
                                      </p:childTnLst>
                                    </p:cTn>
                                  </p:par>
                                  <p:par>
                                    <p:cTn id="30" presetID="52" presetClass="entr" presetSubtype="0" fill="hold" grpId="0" nodeType="withEffect">
                                      <p:stCondLst>
                                        <p:cond delay="100"/>
                                      </p:stCondLst>
                                      <p:childTnLst>
                                        <p:set>
                                          <p:cBhvr>
                                            <p:cTn id="31" dur="1" fill="hold">
                                              <p:stCondLst>
                                                <p:cond delay="0"/>
                                              </p:stCondLst>
                                            </p:cTn>
                                            <p:tgtEl>
                                              <p:spTgt spid="74"/>
                                            </p:tgtEl>
                                            <p:attrNameLst>
                                              <p:attrName>style.visibility</p:attrName>
                                            </p:attrNameLst>
                                          </p:cBhvr>
                                          <p:to>
                                            <p:strVal val="visible"/>
                                          </p:to>
                                        </p:set>
                                        <p:animScale>
                                          <p:cBhvr>
                                            <p:cTn id="32"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4"/>
                                            </p:tgtEl>
                                            <p:attrNameLst>
                                              <p:attrName>ppt_x</p:attrName>
                                              <p:attrName>ppt_y</p:attrName>
                                            </p:attrNameLst>
                                          </p:cBhvr>
                                        </p:animMotion>
                                        <p:animEffect transition="in" filter="fade">
                                          <p:cBhvr>
                                            <p:cTn id="34" dur="1000"/>
                                            <p:tgtEl>
                                              <p:spTgt spid="74"/>
                                            </p:tgtEl>
                                          </p:cBhvr>
                                        </p:animEffect>
                                      </p:childTnLst>
                                    </p:cTn>
                                  </p:par>
                                  <p:par>
                                    <p:cTn id="35" presetID="52" presetClass="entr" presetSubtype="0" fill="hold" grpId="0" nodeType="withEffect">
                                      <p:stCondLst>
                                        <p:cond delay="200"/>
                                      </p:stCondLst>
                                      <p:childTnLst>
                                        <p:set>
                                          <p:cBhvr>
                                            <p:cTn id="36" dur="1" fill="hold">
                                              <p:stCondLst>
                                                <p:cond delay="0"/>
                                              </p:stCondLst>
                                            </p:cTn>
                                            <p:tgtEl>
                                              <p:spTgt spid="75"/>
                                            </p:tgtEl>
                                            <p:attrNameLst>
                                              <p:attrName>style.visibility</p:attrName>
                                            </p:attrNameLst>
                                          </p:cBhvr>
                                          <p:to>
                                            <p:strVal val="visible"/>
                                          </p:to>
                                        </p:set>
                                        <p:animScale>
                                          <p:cBhvr>
                                            <p:cTn id="37"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75"/>
                                            </p:tgtEl>
                                            <p:attrNameLst>
                                              <p:attrName>ppt_x</p:attrName>
                                              <p:attrName>ppt_y</p:attrName>
                                            </p:attrNameLst>
                                          </p:cBhvr>
                                        </p:animMotion>
                                        <p:animEffect transition="in" filter="fade">
                                          <p:cBhvr>
                                            <p:cTn id="39" dur="1000"/>
                                            <p:tgtEl>
                                              <p:spTgt spid="75"/>
                                            </p:tgtEl>
                                          </p:cBhvr>
                                        </p:animEffect>
                                      </p:childTnLst>
                                    </p:cTn>
                                  </p:par>
                                </p:childTnLst>
                              </p:cTn>
                            </p:par>
                            <p:par>
                              <p:cTn id="40" fill="hold">
                                <p:stCondLst>
                                  <p:cond delay="2120"/>
                                </p:stCondLst>
                                <p:childTnLst>
                                  <p:par>
                                    <p:cTn id="41" presetID="31" presetClass="entr" presetSubtype="0"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400" fill="hold"/>
                                            <p:tgtEl>
                                              <p:spTgt spid="3"/>
                                            </p:tgtEl>
                                            <p:attrNameLst>
                                              <p:attrName>ppt_w</p:attrName>
                                            </p:attrNameLst>
                                          </p:cBhvr>
                                          <p:tavLst>
                                            <p:tav tm="0">
                                              <p:val>
                                                <p:fltVal val="0"/>
                                              </p:val>
                                            </p:tav>
                                            <p:tav tm="100000">
                                              <p:val>
                                                <p:strVal val="#ppt_w"/>
                                              </p:val>
                                            </p:tav>
                                          </p:tavLst>
                                        </p:anim>
                                        <p:anim calcmode="lin" valueType="num">
                                          <p:cBhvr>
                                            <p:cTn id="44" dur="400" fill="hold"/>
                                            <p:tgtEl>
                                              <p:spTgt spid="3"/>
                                            </p:tgtEl>
                                            <p:attrNameLst>
                                              <p:attrName>ppt_h</p:attrName>
                                            </p:attrNameLst>
                                          </p:cBhvr>
                                          <p:tavLst>
                                            <p:tav tm="0">
                                              <p:val>
                                                <p:fltVal val="0"/>
                                              </p:val>
                                            </p:tav>
                                            <p:tav tm="100000">
                                              <p:val>
                                                <p:strVal val="#ppt_h"/>
                                              </p:val>
                                            </p:tav>
                                          </p:tavLst>
                                        </p:anim>
                                        <p:anim calcmode="lin" valueType="num">
                                          <p:cBhvr>
                                            <p:cTn id="45" dur="400" fill="hold"/>
                                            <p:tgtEl>
                                              <p:spTgt spid="3"/>
                                            </p:tgtEl>
                                            <p:attrNameLst>
                                              <p:attrName>style.rotation</p:attrName>
                                            </p:attrNameLst>
                                          </p:cBhvr>
                                          <p:tavLst>
                                            <p:tav tm="0">
                                              <p:val>
                                                <p:fltVal val="90"/>
                                              </p:val>
                                            </p:tav>
                                            <p:tav tm="100000">
                                              <p:val>
                                                <p:fltVal val="0"/>
                                              </p:val>
                                            </p:tav>
                                          </p:tavLst>
                                        </p:anim>
                                        <p:animEffect transition="in" filter="fade">
                                          <p:cBhvr>
                                            <p:cTn id="46" dur="400"/>
                                            <p:tgtEl>
                                              <p:spTgt spid="3"/>
                                            </p:tgtEl>
                                          </p:cBhvr>
                                        </p:animEffect>
                                      </p:childTnLst>
                                    </p:cTn>
                                  </p:par>
                                  <p:par>
                                    <p:cTn id="47" presetID="8" presetClass="emph" presetSubtype="0" fill="hold" grpId="1" nodeType="withEffect">
                                      <p:stCondLst>
                                        <p:cond delay="0"/>
                                      </p:stCondLst>
                                      <p:childTnLst>
                                        <p:animRot by="21600000">
                                          <p:cBhvr>
                                            <p:cTn id="48" dur="400" fill="hold"/>
                                            <p:tgtEl>
                                              <p:spTgt spid="3"/>
                                            </p:tgtEl>
                                            <p:attrNameLst>
                                              <p:attrName>r</p:attrName>
                                            </p:attrNameLst>
                                          </p:cBhvr>
                                        </p:animRot>
                                      </p:childTnLst>
                                    </p:cTn>
                                  </p:par>
                                </p:childTnLst>
                              </p:cTn>
                            </p:par>
                            <p:par>
                              <p:cTn id="49" fill="hold">
                                <p:stCondLst>
                                  <p:cond delay="2520"/>
                                </p:stCondLst>
                                <p:childTnLst>
                                  <p:par>
                                    <p:cTn id="50" presetID="22" presetClass="entr" presetSubtype="8"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left)">
                                          <p:cBhvr>
                                            <p:cTn id="52" dur="500"/>
                                            <p:tgtEl>
                                              <p:spTgt spid="78"/>
                                            </p:tgtEl>
                                          </p:cBhvr>
                                        </p:animEffect>
                                      </p:childTnLst>
                                    </p:cTn>
                                  </p:par>
                                </p:childTnLst>
                              </p:cTn>
                            </p:par>
                            <p:par>
                              <p:cTn id="53" fill="hold">
                                <p:stCondLst>
                                  <p:cond delay="3020"/>
                                </p:stCondLst>
                                <p:childTnLst>
                                  <p:par>
                                    <p:cTn id="54" presetID="31" presetClass="entr" presetSubtype="0"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 calcmode="lin" valueType="num">
                                          <p:cBhvr>
                                            <p:cTn id="56" dur="400" fill="hold"/>
                                            <p:tgtEl>
                                              <p:spTgt spid="76"/>
                                            </p:tgtEl>
                                            <p:attrNameLst>
                                              <p:attrName>ppt_w</p:attrName>
                                            </p:attrNameLst>
                                          </p:cBhvr>
                                          <p:tavLst>
                                            <p:tav tm="0">
                                              <p:val>
                                                <p:fltVal val="0"/>
                                              </p:val>
                                            </p:tav>
                                            <p:tav tm="100000">
                                              <p:val>
                                                <p:strVal val="#ppt_w"/>
                                              </p:val>
                                            </p:tav>
                                          </p:tavLst>
                                        </p:anim>
                                        <p:anim calcmode="lin" valueType="num">
                                          <p:cBhvr>
                                            <p:cTn id="57" dur="400" fill="hold"/>
                                            <p:tgtEl>
                                              <p:spTgt spid="76"/>
                                            </p:tgtEl>
                                            <p:attrNameLst>
                                              <p:attrName>ppt_h</p:attrName>
                                            </p:attrNameLst>
                                          </p:cBhvr>
                                          <p:tavLst>
                                            <p:tav tm="0">
                                              <p:val>
                                                <p:fltVal val="0"/>
                                              </p:val>
                                            </p:tav>
                                            <p:tav tm="100000">
                                              <p:val>
                                                <p:strVal val="#ppt_h"/>
                                              </p:val>
                                            </p:tav>
                                          </p:tavLst>
                                        </p:anim>
                                        <p:anim calcmode="lin" valueType="num">
                                          <p:cBhvr>
                                            <p:cTn id="58" dur="400" fill="hold"/>
                                            <p:tgtEl>
                                              <p:spTgt spid="76"/>
                                            </p:tgtEl>
                                            <p:attrNameLst>
                                              <p:attrName>style.rotation</p:attrName>
                                            </p:attrNameLst>
                                          </p:cBhvr>
                                          <p:tavLst>
                                            <p:tav tm="0">
                                              <p:val>
                                                <p:fltVal val="90"/>
                                              </p:val>
                                            </p:tav>
                                            <p:tav tm="100000">
                                              <p:val>
                                                <p:fltVal val="0"/>
                                              </p:val>
                                            </p:tav>
                                          </p:tavLst>
                                        </p:anim>
                                        <p:animEffect transition="in" filter="fade">
                                          <p:cBhvr>
                                            <p:cTn id="59" dur="400"/>
                                            <p:tgtEl>
                                              <p:spTgt spid="76"/>
                                            </p:tgtEl>
                                          </p:cBhvr>
                                        </p:animEffect>
                                      </p:childTnLst>
                                    </p:cTn>
                                  </p:par>
                                  <p:par>
                                    <p:cTn id="60" presetID="8" presetClass="emph" presetSubtype="0" fill="hold" grpId="1" nodeType="withEffect">
                                      <p:stCondLst>
                                        <p:cond delay="0"/>
                                      </p:stCondLst>
                                      <p:childTnLst>
                                        <p:animRot by="21600000">
                                          <p:cBhvr>
                                            <p:cTn id="61" dur="400" fill="hold"/>
                                            <p:tgtEl>
                                              <p:spTgt spid="76"/>
                                            </p:tgtEl>
                                            <p:attrNameLst>
                                              <p:attrName>r</p:attrName>
                                            </p:attrNameLst>
                                          </p:cBhvr>
                                        </p:animRot>
                                      </p:childTnLst>
                                    </p:cTn>
                                  </p:par>
                                </p:childTnLst>
                              </p:cTn>
                            </p:par>
                            <p:par>
                              <p:cTn id="62" fill="hold">
                                <p:stCondLst>
                                  <p:cond delay="3420"/>
                                </p:stCondLst>
                                <p:childTnLst>
                                  <p:par>
                                    <p:cTn id="63" presetID="22" presetClass="entr" presetSubtype="8" fill="hold" grpId="0" nodeType="afterEffect">
                                      <p:stCondLst>
                                        <p:cond delay="0"/>
                                      </p:stCondLst>
                                      <p:childTnLst>
                                        <p:set>
                                          <p:cBhvr>
                                            <p:cTn id="64" dur="1" fill="hold">
                                              <p:stCondLst>
                                                <p:cond delay="0"/>
                                              </p:stCondLst>
                                            </p:cTn>
                                            <p:tgtEl>
                                              <p:spTgt spid="79"/>
                                            </p:tgtEl>
                                            <p:attrNameLst>
                                              <p:attrName>style.visibility</p:attrName>
                                            </p:attrNameLst>
                                          </p:cBhvr>
                                          <p:to>
                                            <p:strVal val="visible"/>
                                          </p:to>
                                        </p:set>
                                        <p:animEffect transition="in" filter="wipe(left)">
                                          <p:cBhvr>
                                            <p:cTn id="65" dur="500"/>
                                            <p:tgtEl>
                                              <p:spTgt spid="79"/>
                                            </p:tgtEl>
                                          </p:cBhvr>
                                        </p:animEffect>
                                      </p:childTnLst>
                                    </p:cTn>
                                  </p:par>
                                </p:childTnLst>
                              </p:cTn>
                            </p:par>
                            <p:par>
                              <p:cTn id="66" fill="hold">
                                <p:stCondLst>
                                  <p:cond delay="3920"/>
                                </p:stCondLst>
                                <p:childTnLst>
                                  <p:par>
                                    <p:cTn id="67" presetID="31" presetClass="entr" presetSubtype="0" fill="hold" grpId="0" nodeType="afterEffect">
                                      <p:stCondLst>
                                        <p:cond delay="0"/>
                                      </p:stCondLst>
                                      <p:childTnLst>
                                        <p:set>
                                          <p:cBhvr>
                                            <p:cTn id="68" dur="1" fill="hold">
                                              <p:stCondLst>
                                                <p:cond delay="0"/>
                                              </p:stCondLst>
                                            </p:cTn>
                                            <p:tgtEl>
                                              <p:spTgt spid="77"/>
                                            </p:tgtEl>
                                            <p:attrNameLst>
                                              <p:attrName>style.visibility</p:attrName>
                                            </p:attrNameLst>
                                          </p:cBhvr>
                                          <p:to>
                                            <p:strVal val="visible"/>
                                          </p:to>
                                        </p:set>
                                        <p:anim calcmode="lin" valueType="num">
                                          <p:cBhvr>
                                            <p:cTn id="69" dur="400" fill="hold"/>
                                            <p:tgtEl>
                                              <p:spTgt spid="77"/>
                                            </p:tgtEl>
                                            <p:attrNameLst>
                                              <p:attrName>ppt_w</p:attrName>
                                            </p:attrNameLst>
                                          </p:cBhvr>
                                          <p:tavLst>
                                            <p:tav tm="0">
                                              <p:val>
                                                <p:fltVal val="0"/>
                                              </p:val>
                                            </p:tav>
                                            <p:tav tm="100000">
                                              <p:val>
                                                <p:strVal val="#ppt_w"/>
                                              </p:val>
                                            </p:tav>
                                          </p:tavLst>
                                        </p:anim>
                                        <p:anim calcmode="lin" valueType="num">
                                          <p:cBhvr>
                                            <p:cTn id="70" dur="400" fill="hold"/>
                                            <p:tgtEl>
                                              <p:spTgt spid="77"/>
                                            </p:tgtEl>
                                            <p:attrNameLst>
                                              <p:attrName>ppt_h</p:attrName>
                                            </p:attrNameLst>
                                          </p:cBhvr>
                                          <p:tavLst>
                                            <p:tav tm="0">
                                              <p:val>
                                                <p:fltVal val="0"/>
                                              </p:val>
                                            </p:tav>
                                            <p:tav tm="100000">
                                              <p:val>
                                                <p:strVal val="#ppt_h"/>
                                              </p:val>
                                            </p:tav>
                                          </p:tavLst>
                                        </p:anim>
                                        <p:anim calcmode="lin" valueType="num">
                                          <p:cBhvr>
                                            <p:cTn id="71" dur="400" fill="hold"/>
                                            <p:tgtEl>
                                              <p:spTgt spid="77"/>
                                            </p:tgtEl>
                                            <p:attrNameLst>
                                              <p:attrName>style.rotation</p:attrName>
                                            </p:attrNameLst>
                                          </p:cBhvr>
                                          <p:tavLst>
                                            <p:tav tm="0">
                                              <p:val>
                                                <p:fltVal val="90"/>
                                              </p:val>
                                            </p:tav>
                                            <p:tav tm="100000">
                                              <p:val>
                                                <p:fltVal val="0"/>
                                              </p:val>
                                            </p:tav>
                                          </p:tavLst>
                                        </p:anim>
                                        <p:animEffect transition="in" filter="fade">
                                          <p:cBhvr>
                                            <p:cTn id="72" dur="400"/>
                                            <p:tgtEl>
                                              <p:spTgt spid="77"/>
                                            </p:tgtEl>
                                          </p:cBhvr>
                                        </p:animEffect>
                                      </p:childTnLst>
                                    </p:cTn>
                                  </p:par>
                                  <p:par>
                                    <p:cTn id="73" presetID="8" presetClass="emph" presetSubtype="0" fill="hold" grpId="1" nodeType="withEffect">
                                      <p:stCondLst>
                                        <p:cond delay="0"/>
                                      </p:stCondLst>
                                      <p:childTnLst>
                                        <p:animRot by="21600000">
                                          <p:cBhvr>
                                            <p:cTn id="74" dur="400" fill="hold"/>
                                            <p:tgtEl>
                                              <p:spTgt spid="77"/>
                                            </p:tgtEl>
                                            <p:attrNameLst>
                                              <p:attrName>r</p:attrName>
                                            </p:attrNameLst>
                                          </p:cBhvr>
                                        </p:animRot>
                                      </p:childTnLst>
                                    </p:cTn>
                                  </p:par>
                                </p:childTnLst>
                              </p:cTn>
                            </p:par>
                            <p:par>
                              <p:cTn id="75" fill="hold">
                                <p:stCondLst>
                                  <p:cond delay="4320"/>
                                </p:stCondLst>
                                <p:childTnLst>
                                  <p:par>
                                    <p:cTn id="76" presetID="22" presetClass="entr" presetSubtype="8" fill="hold" grpId="0" nodeType="afterEffect">
                                      <p:stCondLst>
                                        <p:cond delay="0"/>
                                      </p:stCondLst>
                                      <p:childTnLst>
                                        <p:set>
                                          <p:cBhvr>
                                            <p:cTn id="77" dur="1" fill="hold">
                                              <p:stCondLst>
                                                <p:cond delay="0"/>
                                              </p:stCondLst>
                                            </p:cTn>
                                            <p:tgtEl>
                                              <p:spTgt spid="80"/>
                                            </p:tgtEl>
                                            <p:attrNameLst>
                                              <p:attrName>style.visibility</p:attrName>
                                            </p:attrNameLst>
                                          </p:cBhvr>
                                          <p:to>
                                            <p:strVal val="visible"/>
                                          </p:to>
                                        </p:set>
                                        <p:animEffect transition="in" filter="wipe(left)">
                                          <p:cBhvr>
                                            <p:cTn id="78" dur="500"/>
                                            <p:tgtEl>
                                              <p:spTgt spid="80"/>
                                            </p:tgtEl>
                                          </p:cBhvr>
                                        </p:animEffect>
                                      </p:childTnLst>
                                    </p:cTn>
                                  </p:par>
                                </p:childTnLst>
                              </p:cTn>
                            </p:par>
                            <p:par>
                              <p:cTn id="79" fill="hold">
                                <p:stCondLst>
                                  <p:cond delay="4820"/>
                                </p:stCondLst>
                                <p:childTnLst>
                                  <p:par>
                                    <p:cTn id="80" presetID="22" presetClass="entr" presetSubtype="4" fill="hold" grpId="0"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down)">
                                          <p:cBhvr>
                                            <p:cTn id="82" dur="500"/>
                                            <p:tgtEl>
                                              <p:spTgt spid="5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wipe(left)">
                                          <p:cBhvr>
                                            <p:cTn id="85" dur="500"/>
                                            <p:tgtEl>
                                              <p:spTgt spid="51"/>
                                            </p:tgtEl>
                                          </p:cBhvr>
                                        </p:animEffect>
                                      </p:childTnLst>
                                    </p:cTn>
                                  </p:par>
                                </p:childTnLst>
                              </p:cTn>
                            </p:par>
                            <p:par>
                              <p:cTn id="86" fill="hold">
                                <p:stCondLst>
                                  <p:cond delay="532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Effect transition="in" filter="wipe(left)">
                                          <p:cBhvr>
                                            <p:cTn id="92" dur="500"/>
                                            <p:tgtEl>
                                              <p:spTgt spid="45"/>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wipe(left)">
                                          <p:cBhvr>
                                            <p:cTn id="98" dur="500"/>
                                            <p:tgtEl>
                                              <p:spTgt spid="43"/>
                                            </p:tgtEl>
                                          </p:cBhvr>
                                        </p:animEffect>
                                      </p:childTnLst>
                                    </p:cTn>
                                  </p:par>
                                </p:childTnLst>
                              </p:cTn>
                            </p:par>
                            <p:par>
                              <p:cTn id="99" fill="hold">
                                <p:stCondLst>
                                  <p:cond delay="5820"/>
                                </p:stCondLst>
                                <p:childTnLst>
                                  <p:par>
                                    <p:cTn id="100" presetID="1" presetClass="entr" presetSubtype="0"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childTnLst>
                                    </p:cTn>
                                  </p:par>
                                  <p:par>
                                    <p:cTn id="102" presetID="64" presetClass="path" presetSubtype="0" accel="50000" fill="hold" grpId="1" nodeType="withEffect">
                                      <p:stCondLst>
                                        <p:cond delay="0"/>
                                      </p:stCondLst>
                                      <p:childTnLst>
                                        <p:animMotion origin="layout" path="M 0.02472 0.10393 L -1.27098E-6 2.22222E-6 " pathEditMode="relative" rAng="0" ptsTypes="AA">
                                          <p:cBhvr>
                                            <p:cTn id="103" dur="500" fill="hold"/>
                                            <p:tgtEl>
                                              <p:spTgt spid="53"/>
                                            </p:tgtEl>
                                            <p:attrNameLst>
                                              <p:attrName>ppt_x</p:attrName>
                                              <p:attrName>ppt_y</p:attrName>
                                            </p:attrNameLst>
                                          </p:cBhvr>
                                          <p:rCtr x="-1236" y="-5208"/>
                                        </p:animMotion>
                                      </p:childTnLst>
                                    </p:cTn>
                                  </p:par>
                                  <p:par>
                                    <p:cTn id="104" presetID="1" presetClass="entr" presetSubtype="0" fill="hold" grpId="0" nodeType="withEffect">
                                      <p:stCondLst>
                                        <p:cond delay="0"/>
                                      </p:stCondLst>
                                      <p:childTnLst>
                                        <p:set>
                                          <p:cBhvr>
                                            <p:cTn id="105" dur="1" fill="hold">
                                              <p:stCondLst>
                                                <p:cond delay="0"/>
                                              </p:stCondLst>
                                            </p:cTn>
                                            <p:tgtEl>
                                              <p:spTgt spid="54"/>
                                            </p:tgtEl>
                                            <p:attrNameLst>
                                              <p:attrName>style.visibility</p:attrName>
                                            </p:attrNameLst>
                                          </p:cBhvr>
                                          <p:to>
                                            <p:strVal val="visible"/>
                                          </p:to>
                                        </p:set>
                                      </p:childTnLst>
                                    </p:cTn>
                                  </p:par>
                                  <p:par>
                                    <p:cTn id="106" presetID="64" presetClass="path" presetSubtype="0" accel="50000" fill="hold" grpId="1" nodeType="withEffect">
                                      <p:stCondLst>
                                        <p:cond delay="0"/>
                                      </p:stCondLst>
                                      <p:childTnLst>
                                        <p:animMotion origin="layout" path="M 0.02472 0.10393 L -1.27098E-6 2.22222E-6 " pathEditMode="relative" rAng="0" ptsTypes="AA">
                                          <p:cBhvr>
                                            <p:cTn id="107" dur="500" fill="hold"/>
                                            <p:tgtEl>
                                              <p:spTgt spid="54"/>
                                            </p:tgtEl>
                                            <p:attrNameLst>
                                              <p:attrName>ppt_x</p:attrName>
                                              <p:attrName>ppt_y</p:attrName>
                                            </p:attrNameLst>
                                          </p:cBhvr>
                                          <p:rCtr x="-1236" y="-5208"/>
                                        </p:animMotion>
                                      </p:childTnLst>
                                    </p:cTn>
                                  </p:par>
                                  <p:par>
                                    <p:cTn id="108" presetID="1" presetClass="entr" presetSubtype="0" fill="hold" grpId="0" nodeType="withEffect">
                                      <p:stCondLst>
                                        <p:cond delay="0"/>
                                      </p:stCondLst>
                                      <p:childTnLst>
                                        <p:set>
                                          <p:cBhvr>
                                            <p:cTn id="109" dur="1" fill="hold">
                                              <p:stCondLst>
                                                <p:cond delay="0"/>
                                              </p:stCondLst>
                                            </p:cTn>
                                            <p:tgtEl>
                                              <p:spTgt spid="56"/>
                                            </p:tgtEl>
                                            <p:attrNameLst>
                                              <p:attrName>style.visibility</p:attrName>
                                            </p:attrNameLst>
                                          </p:cBhvr>
                                          <p:to>
                                            <p:strVal val="visible"/>
                                          </p:to>
                                        </p:set>
                                      </p:childTnLst>
                                    </p:cTn>
                                  </p:par>
                                  <p:par>
                                    <p:cTn id="110" presetID="64" presetClass="path" presetSubtype="0" accel="50000" fill="hold" grpId="1" nodeType="withEffect">
                                      <p:stCondLst>
                                        <p:cond delay="0"/>
                                      </p:stCondLst>
                                      <p:childTnLst>
                                        <p:animMotion origin="layout" path="M 0.02472 0.10393 L -1.27098E-6 2.22222E-6 " pathEditMode="relative" rAng="0" ptsTypes="AA">
                                          <p:cBhvr>
                                            <p:cTn id="111" dur="500" fill="hold"/>
                                            <p:tgtEl>
                                              <p:spTgt spid="56"/>
                                            </p:tgtEl>
                                            <p:attrNameLst>
                                              <p:attrName>ppt_x</p:attrName>
                                              <p:attrName>ppt_y</p:attrName>
                                            </p:attrNameLst>
                                          </p:cBhvr>
                                          <p:rCtr x="-1236" y="-5208"/>
                                        </p:animMotion>
                                      </p:childTnLst>
                                    </p:cTn>
                                  </p:par>
                                  <p:par>
                                    <p:cTn id="112" presetID="1" presetClass="entr" presetSubtype="0"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childTnLst>
                                    </p:cTn>
                                  </p:par>
                                  <p:par>
                                    <p:cTn id="114" presetID="64" presetClass="path" presetSubtype="0" accel="50000" fill="hold" grpId="1" nodeType="withEffect">
                                      <p:stCondLst>
                                        <p:cond delay="0"/>
                                      </p:stCondLst>
                                      <p:childTnLst>
                                        <p:animMotion origin="layout" path="M 0.02472 0.10393 L -1.27098E-6 2.22222E-6 " pathEditMode="relative" rAng="0" ptsTypes="AA">
                                          <p:cBhvr>
                                            <p:cTn id="115" dur="500" fill="hold"/>
                                            <p:tgtEl>
                                              <p:spTgt spid="57"/>
                                            </p:tgtEl>
                                            <p:attrNameLst>
                                              <p:attrName>ppt_x</p:attrName>
                                              <p:attrName>ppt_y</p:attrName>
                                            </p:attrNameLst>
                                          </p:cBhvr>
                                          <p:rCtr x="-1236" y="-5208"/>
                                        </p:animMotion>
                                      </p:childTnLst>
                                    </p:cTn>
                                  </p:par>
                                </p:childTnLst>
                              </p:cTn>
                            </p:par>
                            <p:par>
                              <p:cTn id="116" fill="hold">
                                <p:stCondLst>
                                  <p:cond delay="6320"/>
                                </p:stCondLst>
                                <p:childTnLst>
                                  <p:par>
                                    <p:cTn id="117" presetID="42" presetClass="entr" presetSubtype="0"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fade">
                                          <p:cBhvr>
                                            <p:cTn id="119" dur="300"/>
                                            <p:tgtEl>
                                              <p:spTgt spid="70"/>
                                            </p:tgtEl>
                                          </p:cBhvr>
                                        </p:animEffect>
                                        <p:anim calcmode="lin" valueType="num">
                                          <p:cBhvr>
                                            <p:cTn id="120" dur="300" fill="hold"/>
                                            <p:tgtEl>
                                              <p:spTgt spid="70"/>
                                            </p:tgtEl>
                                            <p:attrNameLst>
                                              <p:attrName>ppt_x</p:attrName>
                                            </p:attrNameLst>
                                          </p:cBhvr>
                                          <p:tavLst>
                                            <p:tav tm="0">
                                              <p:val>
                                                <p:strVal val="#ppt_x"/>
                                              </p:val>
                                            </p:tav>
                                            <p:tav tm="100000">
                                              <p:val>
                                                <p:strVal val="#ppt_x"/>
                                              </p:val>
                                            </p:tav>
                                          </p:tavLst>
                                        </p:anim>
                                        <p:anim calcmode="lin" valueType="num">
                                          <p:cBhvr>
                                            <p:cTn id="121" dur="300" fill="hold"/>
                                            <p:tgtEl>
                                              <p:spTgt spid="7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1"/>
                                            </p:tgtEl>
                                            <p:attrNameLst>
                                              <p:attrName>style.visibility</p:attrName>
                                            </p:attrNameLst>
                                          </p:cBhvr>
                                          <p:to>
                                            <p:strVal val="visible"/>
                                          </p:to>
                                        </p:set>
                                        <p:animEffect transition="in" filter="fade">
                                          <p:cBhvr>
                                            <p:cTn id="124" dur="300"/>
                                            <p:tgtEl>
                                              <p:spTgt spid="71"/>
                                            </p:tgtEl>
                                          </p:cBhvr>
                                        </p:animEffect>
                                        <p:anim calcmode="lin" valueType="num">
                                          <p:cBhvr>
                                            <p:cTn id="125" dur="300" fill="hold"/>
                                            <p:tgtEl>
                                              <p:spTgt spid="71"/>
                                            </p:tgtEl>
                                            <p:attrNameLst>
                                              <p:attrName>ppt_x</p:attrName>
                                            </p:attrNameLst>
                                          </p:cBhvr>
                                          <p:tavLst>
                                            <p:tav tm="0">
                                              <p:val>
                                                <p:strVal val="#ppt_x"/>
                                              </p:val>
                                            </p:tav>
                                            <p:tav tm="100000">
                                              <p:val>
                                                <p:strVal val="#ppt_x"/>
                                              </p:val>
                                            </p:tav>
                                          </p:tavLst>
                                        </p:anim>
                                        <p:anim calcmode="lin" valueType="num">
                                          <p:cBhvr>
                                            <p:cTn id="126" dur="300" fill="hold"/>
                                            <p:tgtEl>
                                              <p:spTgt spid="71"/>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2"/>
                                            </p:tgtEl>
                                            <p:attrNameLst>
                                              <p:attrName>style.visibility</p:attrName>
                                            </p:attrNameLst>
                                          </p:cBhvr>
                                          <p:to>
                                            <p:strVal val="visible"/>
                                          </p:to>
                                        </p:set>
                                        <p:animEffect transition="in" filter="fade">
                                          <p:cBhvr>
                                            <p:cTn id="129" dur="300"/>
                                            <p:tgtEl>
                                              <p:spTgt spid="72"/>
                                            </p:tgtEl>
                                          </p:cBhvr>
                                        </p:animEffect>
                                        <p:anim calcmode="lin" valueType="num">
                                          <p:cBhvr>
                                            <p:cTn id="130" dur="300" fill="hold"/>
                                            <p:tgtEl>
                                              <p:spTgt spid="72"/>
                                            </p:tgtEl>
                                            <p:attrNameLst>
                                              <p:attrName>ppt_x</p:attrName>
                                            </p:attrNameLst>
                                          </p:cBhvr>
                                          <p:tavLst>
                                            <p:tav tm="0">
                                              <p:val>
                                                <p:strVal val="#ppt_x"/>
                                              </p:val>
                                            </p:tav>
                                            <p:tav tm="100000">
                                              <p:val>
                                                <p:strVal val="#ppt_x"/>
                                              </p:val>
                                            </p:tav>
                                          </p:tavLst>
                                        </p:anim>
                                        <p:anim calcmode="lin" valueType="num">
                                          <p:cBhvr>
                                            <p:cTn id="131" dur="300" fill="hold"/>
                                            <p:tgtEl>
                                              <p:spTgt spid="72"/>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3"/>
                                            </p:tgtEl>
                                            <p:attrNameLst>
                                              <p:attrName>style.visibility</p:attrName>
                                            </p:attrNameLst>
                                          </p:cBhvr>
                                          <p:to>
                                            <p:strVal val="visible"/>
                                          </p:to>
                                        </p:set>
                                        <p:animEffect transition="in" filter="fade">
                                          <p:cBhvr>
                                            <p:cTn id="134" dur="300"/>
                                            <p:tgtEl>
                                              <p:spTgt spid="73"/>
                                            </p:tgtEl>
                                          </p:cBhvr>
                                        </p:animEffect>
                                        <p:anim calcmode="lin" valueType="num">
                                          <p:cBhvr>
                                            <p:cTn id="135" dur="300" fill="hold"/>
                                            <p:tgtEl>
                                              <p:spTgt spid="73"/>
                                            </p:tgtEl>
                                            <p:attrNameLst>
                                              <p:attrName>ppt_x</p:attrName>
                                            </p:attrNameLst>
                                          </p:cBhvr>
                                          <p:tavLst>
                                            <p:tav tm="0">
                                              <p:val>
                                                <p:strVal val="#ppt_x"/>
                                              </p:val>
                                            </p:tav>
                                            <p:tav tm="100000">
                                              <p:val>
                                                <p:strVal val="#ppt_x"/>
                                              </p:val>
                                            </p:tav>
                                          </p:tavLst>
                                        </p:anim>
                                        <p:anim calcmode="lin" valueType="num">
                                          <p:cBhvr>
                                            <p:cTn id="136" dur="300" fill="hold"/>
                                            <p:tgtEl>
                                              <p:spTgt spid="73"/>
                                            </p:tgtEl>
                                            <p:attrNameLst>
                                              <p:attrName>ppt_y</p:attrName>
                                            </p:attrNameLst>
                                          </p:cBhvr>
                                          <p:tavLst>
                                            <p:tav tm="0">
                                              <p:val>
                                                <p:strVal val="#ppt_y+.1"/>
                                              </p:val>
                                            </p:tav>
                                            <p:tav tm="100000">
                                              <p:val>
                                                <p:strVal val="#ppt_y"/>
                                              </p:val>
                                            </p:tav>
                                          </p:tavLst>
                                        </p:anim>
                                      </p:childTnLst>
                                    </p:cTn>
                                  </p:par>
                                </p:childTnLst>
                              </p:cTn>
                            </p:par>
                            <p:par>
                              <p:cTn id="137" fill="hold">
                                <p:stCondLst>
                                  <p:cond delay="6620"/>
                                </p:stCondLst>
                                <p:childTnLst>
                                  <p:par>
                                    <p:cTn id="138" presetID="22" presetClass="entr" presetSubtype="4" fill="hold" grpId="0"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wipe(down)">
                                          <p:cBhvr>
                                            <p:cTn id="140" dur="500"/>
                                            <p:tgtEl>
                                              <p:spTgt spid="47"/>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wipe(down)">
                                          <p:cBhvr>
                                            <p:cTn id="143" dur="500"/>
                                            <p:tgtEl>
                                              <p:spTgt spid="48"/>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49"/>
                                            </p:tgtEl>
                                            <p:attrNameLst>
                                              <p:attrName>style.visibility</p:attrName>
                                            </p:attrNameLst>
                                          </p:cBhvr>
                                          <p:to>
                                            <p:strVal val="visible"/>
                                          </p:to>
                                        </p:set>
                                        <p:animEffect transition="in" filter="wipe(down)">
                                          <p:cBhvr>
                                            <p:cTn id="146" dur="500"/>
                                            <p:tgtEl>
                                              <p:spTgt spid="49"/>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ipe(down)">
                                          <p:cBhvr>
                                            <p:cTn id="149" dur="500"/>
                                            <p:tgtEl>
                                              <p:spTgt spid="50"/>
                                            </p:tgtEl>
                                          </p:cBhvr>
                                        </p:animEffect>
                                      </p:childTnLst>
                                    </p:cTn>
                                  </p:par>
                                </p:childTnLst>
                              </p:cTn>
                            </p:par>
                            <p:par>
                              <p:cTn id="150" fill="hold">
                                <p:stCondLst>
                                  <p:cond delay="7120"/>
                                </p:stCondLst>
                                <p:childTnLst>
                                  <p:par>
                                    <p:cTn id="151" presetID="22" presetClass="entr" presetSubtype="4" fill="hold" grpId="0" nodeType="afterEffect">
                                      <p:stCondLst>
                                        <p:cond delay="0"/>
                                      </p:stCondLst>
                                      <p:childTnLst>
                                        <p:set>
                                          <p:cBhvr>
                                            <p:cTn id="152" dur="1" fill="hold">
                                              <p:stCondLst>
                                                <p:cond delay="0"/>
                                              </p:stCondLst>
                                            </p:cTn>
                                            <p:tgtEl>
                                              <p:spTgt spid="58"/>
                                            </p:tgtEl>
                                            <p:attrNameLst>
                                              <p:attrName>style.visibility</p:attrName>
                                            </p:attrNameLst>
                                          </p:cBhvr>
                                          <p:to>
                                            <p:strVal val="visible"/>
                                          </p:to>
                                        </p:set>
                                        <p:animEffect transition="in" filter="wipe(down)">
                                          <p:cBhvr>
                                            <p:cTn id="153" dur="500"/>
                                            <p:tgtEl>
                                              <p:spTgt spid="58"/>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59"/>
                                            </p:tgtEl>
                                            <p:attrNameLst>
                                              <p:attrName>style.visibility</p:attrName>
                                            </p:attrNameLst>
                                          </p:cBhvr>
                                          <p:to>
                                            <p:strVal val="visible"/>
                                          </p:to>
                                        </p:set>
                                        <p:animEffect transition="in" filter="wipe(down)">
                                          <p:cBhvr>
                                            <p:cTn id="156" dur="500"/>
                                            <p:tgtEl>
                                              <p:spTgt spid="59"/>
                                            </p:tgtEl>
                                          </p:cBhvr>
                                        </p:animEffect>
                                      </p:childTnLst>
                                    </p:cTn>
                                  </p:par>
                                  <p:par>
                                    <p:cTn id="157" presetID="22" presetClass="entr" presetSubtype="4" fill="hold" grpId="0" nodeType="withEffect">
                                      <p:stCondLst>
                                        <p:cond delay="0"/>
                                      </p:stCondLst>
                                      <p:childTnLst>
                                        <p:set>
                                          <p:cBhvr>
                                            <p:cTn id="158" dur="1" fill="hold">
                                              <p:stCondLst>
                                                <p:cond delay="0"/>
                                              </p:stCondLst>
                                            </p:cTn>
                                            <p:tgtEl>
                                              <p:spTgt spid="60"/>
                                            </p:tgtEl>
                                            <p:attrNameLst>
                                              <p:attrName>style.visibility</p:attrName>
                                            </p:attrNameLst>
                                          </p:cBhvr>
                                          <p:to>
                                            <p:strVal val="visible"/>
                                          </p:to>
                                        </p:set>
                                        <p:animEffect transition="in" filter="wipe(down)">
                                          <p:cBhvr>
                                            <p:cTn id="159" dur="500"/>
                                            <p:tgtEl>
                                              <p:spTgt spid="60"/>
                                            </p:tgtEl>
                                          </p:cBhvr>
                                        </p:animEffect>
                                      </p:childTnLst>
                                    </p:cTn>
                                  </p:par>
                                  <p:par>
                                    <p:cTn id="160" presetID="22" presetClass="entr" presetSubtype="4" fill="hold" grpId="0" nodeType="withEffect">
                                      <p:stCondLst>
                                        <p:cond delay="0"/>
                                      </p:stCondLst>
                                      <p:childTnLst>
                                        <p:set>
                                          <p:cBhvr>
                                            <p:cTn id="161" dur="1" fill="hold">
                                              <p:stCondLst>
                                                <p:cond delay="0"/>
                                              </p:stCondLst>
                                            </p:cTn>
                                            <p:tgtEl>
                                              <p:spTgt spid="61"/>
                                            </p:tgtEl>
                                            <p:attrNameLst>
                                              <p:attrName>style.visibility</p:attrName>
                                            </p:attrNameLst>
                                          </p:cBhvr>
                                          <p:to>
                                            <p:strVal val="visible"/>
                                          </p:to>
                                        </p:set>
                                        <p:animEffect transition="in" filter="wipe(down)">
                                          <p:cBhvr>
                                            <p:cTn id="162" dur="500"/>
                                            <p:tgtEl>
                                              <p:spTgt spid="61"/>
                                            </p:tgtEl>
                                          </p:cBhvr>
                                        </p:animEffect>
                                      </p:childTnLst>
                                    </p:cTn>
                                  </p:par>
                                </p:childTnLst>
                              </p:cTn>
                            </p:par>
                            <p:par>
                              <p:cTn id="163" fill="hold">
                                <p:stCondLst>
                                  <p:cond delay="7620"/>
                                </p:stCondLst>
                                <p:childTnLst>
                                  <p:par>
                                    <p:cTn id="164" presetID="56" presetClass="entr" presetSubtype="0" fill="hold" grpId="0" nodeType="afterEffect">
                                      <p:stCondLst>
                                        <p:cond delay="0"/>
                                      </p:stCondLst>
                                      <p:iterate type="lt">
                                        <p:tmPct val="10000"/>
                                      </p:iterate>
                                      <p:childTnLst>
                                        <p:set>
                                          <p:cBhvr>
                                            <p:cTn id="165" dur="1" fill="hold">
                                              <p:stCondLst>
                                                <p:cond delay="0"/>
                                              </p:stCondLst>
                                            </p:cTn>
                                            <p:tgtEl>
                                              <p:spTgt spid="62"/>
                                            </p:tgtEl>
                                            <p:attrNameLst>
                                              <p:attrName>style.visibility</p:attrName>
                                            </p:attrNameLst>
                                          </p:cBhvr>
                                          <p:to>
                                            <p:strVal val="visible"/>
                                          </p:to>
                                        </p:set>
                                        <p:anim by="(-#ppt_w*2)" calcmode="lin" valueType="num">
                                          <p:cBhvr rctx="PPT">
                                            <p:cTn id="166" dur="150" autoRev="1" fill="hold">
                                              <p:stCondLst>
                                                <p:cond delay="0"/>
                                              </p:stCondLst>
                                            </p:cTn>
                                            <p:tgtEl>
                                              <p:spTgt spid="62"/>
                                            </p:tgtEl>
                                            <p:attrNameLst>
                                              <p:attrName>ppt_w</p:attrName>
                                            </p:attrNameLst>
                                          </p:cBhvr>
                                        </p:anim>
                                        <p:anim by="(#ppt_w*0.50)" calcmode="lin" valueType="num">
                                          <p:cBhvr>
                                            <p:cTn id="167" dur="150" decel="50000" autoRev="1" fill="hold">
                                              <p:stCondLst>
                                                <p:cond delay="0"/>
                                              </p:stCondLst>
                                            </p:cTn>
                                            <p:tgtEl>
                                              <p:spTgt spid="62"/>
                                            </p:tgtEl>
                                            <p:attrNameLst>
                                              <p:attrName>ppt_x</p:attrName>
                                            </p:attrNameLst>
                                          </p:cBhvr>
                                        </p:anim>
                                        <p:anim from="(-#ppt_h/2)" to="(#ppt_y)" calcmode="lin" valueType="num">
                                          <p:cBhvr>
                                            <p:cTn id="168" dur="300" fill="hold">
                                              <p:stCondLst>
                                                <p:cond delay="0"/>
                                              </p:stCondLst>
                                            </p:cTn>
                                            <p:tgtEl>
                                              <p:spTgt spid="62"/>
                                            </p:tgtEl>
                                            <p:attrNameLst>
                                              <p:attrName>ppt_y</p:attrName>
                                            </p:attrNameLst>
                                          </p:cBhvr>
                                        </p:anim>
                                        <p:animRot by="21600000">
                                          <p:cBhvr>
                                            <p:cTn id="169" dur="300" fill="hold">
                                              <p:stCondLst>
                                                <p:cond delay="0"/>
                                              </p:stCondLst>
                                            </p:cTn>
                                            <p:tgtEl>
                                              <p:spTgt spid="62"/>
                                            </p:tgtEl>
                                            <p:attrNameLst>
                                              <p:attrName>r</p:attrName>
                                            </p:attrNameLst>
                                          </p:cBhvr>
                                        </p:animRot>
                                      </p:childTnLst>
                                    </p:cTn>
                                  </p:par>
                                  <p:par>
                                    <p:cTn id="170" presetID="56" presetClass="entr" presetSubtype="0" fill="hold" grpId="0" nodeType="withEffect">
                                      <p:stCondLst>
                                        <p:cond delay="0"/>
                                      </p:stCondLst>
                                      <p:iterate type="lt">
                                        <p:tmPct val="10000"/>
                                      </p:iterate>
                                      <p:childTnLst>
                                        <p:set>
                                          <p:cBhvr>
                                            <p:cTn id="171" dur="1" fill="hold">
                                              <p:stCondLst>
                                                <p:cond delay="0"/>
                                              </p:stCondLst>
                                            </p:cTn>
                                            <p:tgtEl>
                                              <p:spTgt spid="63"/>
                                            </p:tgtEl>
                                            <p:attrNameLst>
                                              <p:attrName>style.visibility</p:attrName>
                                            </p:attrNameLst>
                                          </p:cBhvr>
                                          <p:to>
                                            <p:strVal val="visible"/>
                                          </p:to>
                                        </p:set>
                                        <p:anim by="(-#ppt_w*2)" calcmode="lin" valueType="num">
                                          <p:cBhvr rctx="PPT">
                                            <p:cTn id="172" dur="150" autoRev="1" fill="hold">
                                              <p:stCondLst>
                                                <p:cond delay="0"/>
                                              </p:stCondLst>
                                            </p:cTn>
                                            <p:tgtEl>
                                              <p:spTgt spid="63"/>
                                            </p:tgtEl>
                                            <p:attrNameLst>
                                              <p:attrName>ppt_w</p:attrName>
                                            </p:attrNameLst>
                                          </p:cBhvr>
                                        </p:anim>
                                        <p:anim by="(#ppt_w*0.50)" calcmode="lin" valueType="num">
                                          <p:cBhvr>
                                            <p:cTn id="173" dur="150" decel="50000" autoRev="1" fill="hold">
                                              <p:stCondLst>
                                                <p:cond delay="0"/>
                                              </p:stCondLst>
                                            </p:cTn>
                                            <p:tgtEl>
                                              <p:spTgt spid="63"/>
                                            </p:tgtEl>
                                            <p:attrNameLst>
                                              <p:attrName>ppt_x</p:attrName>
                                            </p:attrNameLst>
                                          </p:cBhvr>
                                        </p:anim>
                                        <p:anim from="(-#ppt_h/2)" to="(#ppt_y)" calcmode="lin" valueType="num">
                                          <p:cBhvr>
                                            <p:cTn id="174" dur="300" fill="hold">
                                              <p:stCondLst>
                                                <p:cond delay="0"/>
                                              </p:stCondLst>
                                            </p:cTn>
                                            <p:tgtEl>
                                              <p:spTgt spid="63"/>
                                            </p:tgtEl>
                                            <p:attrNameLst>
                                              <p:attrName>ppt_y</p:attrName>
                                            </p:attrNameLst>
                                          </p:cBhvr>
                                        </p:anim>
                                        <p:animRot by="21600000">
                                          <p:cBhvr>
                                            <p:cTn id="175" dur="300" fill="hold">
                                              <p:stCondLst>
                                                <p:cond delay="0"/>
                                              </p:stCondLst>
                                            </p:cTn>
                                            <p:tgtEl>
                                              <p:spTgt spid="63"/>
                                            </p:tgtEl>
                                            <p:attrNameLst>
                                              <p:attrName>r</p:attrName>
                                            </p:attrNameLst>
                                          </p:cBhvr>
                                        </p:animRot>
                                      </p:childTnLst>
                                    </p:cTn>
                                  </p:par>
                                  <p:par>
                                    <p:cTn id="176" presetID="56" presetClass="entr" presetSubtype="0" fill="hold" grpId="0" nodeType="withEffect">
                                      <p:stCondLst>
                                        <p:cond delay="0"/>
                                      </p:stCondLst>
                                      <p:iterate type="lt">
                                        <p:tmPct val="10000"/>
                                      </p:iterate>
                                      <p:childTnLst>
                                        <p:set>
                                          <p:cBhvr>
                                            <p:cTn id="177" dur="1" fill="hold">
                                              <p:stCondLst>
                                                <p:cond delay="0"/>
                                              </p:stCondLst>
                                            </p:cTn>
                                            <p:tgtEl>
                                              <p:spTgt spid="64"/>
                                            </p:tgtEl>
                                            <p:attrNameLst>
                                              <p:attrName>style.visibility</p:attrName>
                                            </p:attrNameLst>
                                          </p:cBhvr>
                                          <p:to>
                                            <p:strVal val="visible"/>
                                          </p:to>
                                        </p:set>
                                        <p:anim by="(-#ppt_w*2)" calcmode="lin" valueType="num">
                                          <p:cBhvr rctx="PPT">
                                            <p:cTn id="178" dur="150" autoRev="1" fill="hold">
                                              <p:stCondLst>
                                                <p:cond delay="0"/>
                                              </p:stCondLst>
                                            </p:cTn>
                                            <p:tgtEl>
                                              <p:spTgt spid="64"/>
                                            </p:tgtEl>
                                            <p:attrNameLst>
                                              <p:attrName>ppt_w</p:attrName>
                                            </p:attrNameLst>
                                          </p:cBhvr>
                                        </p:anim>
                                        <p:anim by="(#ppt_w*0.50)" calcmode="lin" valueType="num">
                                          <p:cBhvr>
                                            <p:cTn id="179" dur="150" decel="50000" autoRev="1" fill="hold">
                                              <p:stCondLst>
                                                <p:cond delay="0"/>
                                              </p:stCondLst>
                                            </p:cTn>
                                            <p:tgtEl>
                                              <p:spTgt spid="64"/>
                                            </p:tgtEl>
                                            <p:attrNameLst>
                                              <p:attrName>ppt_x</p:attrName>
                                            </p:attrNameLst>
                                          </p:cBhvr>
                                        </p:anim>
                                        <p:anim from="(-#ppt_h/2)" to="(#ppt_y)" calcmode="lin" valueType="num">
                                          <p:cBhvr>
                                            <p:cTn id="180" dur="300" fill="hold">
                                              <p:stCondLst>
                                                <p:cond delay="0"/>
                                              </p:stCondLst>
                                            </p:cTn>
                                            <p:tgtEl>
                                              <p:spTgt spid="64"/>
                                            </p:tgtEl>
                                            <p:attrNameLst>
                                              <p:attrName>ppt_y</p:attrName>
                                            </p:attrNameLst>
                                          </p:cBhvr>
                                        </p:anim>
                                        <p:animRot by="21600000">
                                          <p:cBhvr>
                                            <p:cTn id="181" dur="300" fill="hold">
                                              <p:stCondLst>
                                                <p:cond delay="0"/>
                                              </p:stCondLst>
                                            </p:cTn>
                                            <p:tgtEl>
                                              <p:spTgt spid="64"/>
                                            </p:tgtEl>
                                            <p:attrNameLst>
                                              <p:attrName>r</p:attrName>
                                            </p:attrNameLst>
                                          </p:cBhvr>
                                        </p:animRot>
                                      </p:childTnLst>
                                    </p:cTn>
                                  </p:par>
                                  <p:par>
                                    <p:cTn id="182" presetID="56" presetClass="entr" presetSubtype="0" fill="hold" grpId="0" nodeType="withEffect">
                                      <p:stCondLst>
                                        <p:cond delay="0"/>
                                      </p:stCondLst>
                                      <p:iterate type="lt">
                                        <p:tmPct val="10000"/>
                                      </p:iterate>
                                      <p:childTnLst>
                                        <p:set>
                                          <p:cBhvr>
                                            <p:cTn id="183" dur="1" fill="hold">
                                              <p:stCondLst>
                                                <p:cond delay="0"/>
                                              </p:stCondLst>
                                            </p:cTn>
                                            <p:tgtEl>
                                              <p:spTgt spid="65"/>
                                            </p:tgtEl>
                                            <p:attrNameLst>
                                              <p:attrName>style.visibility</p:attrName>
                                            </p:attrNameLst>
                                          </p:cBhvr>
                                          <p:to>
                                            <p:strVal val="visible"/>
                                          </p:to>
                                        </p:set>
                                        <p:anim by="(-#ppt_w*2)" calcmode="lin" valueType="num">
                                          <p:cBhvr rctx="PPT">
                                            <p:cTn id="184" dur="150" autoRev="1" fill="hold">
                                              <p:stCondLst>
                                                <p:cond delay="0"/>
                                              </p:stCondLst>
                                            </p:cTn>
                                            <p:tgtEl>
                                              <p:spTgt spid="65"/>
                                            </p:tgtEl>
                                            <p:attrNameLst>
                                              <p:attrName>ppt_w</p:attrName>
                                            </p:attrNameLst>
                                          </p:cBhvr>
                                        </p:anim>
                                        <p:anim by="(#ppt_w*0.50)" calcmode="lin" valueType="num">
                                          <p:cBhvr>
                                            <p:cTn id="185" dur="150" decel="50000" autoRev="1" fill="hold">
                                              <p:stCondLst>
                                                <p:cond delay="0"/>
                                              </p:stCondLst>
                                            </p:cTn>
                                            <p:tgtEl>
                                              <p:spTgt spid="65"/>
                                            </p:tgtEl>
                                            <p:attrNameLst>
                                              <p:attrName>ppt_x</p:attrName>
                                            </p:attrNameLst>
                                          </p:cBhvr>
                                        </p:anim>
                                        <p:anim from="(-#ppt_h/2)" to="(#ppt_y)" calcmode="lin" valueType="num">
                                          <p:cBhvr>
                                            <p:cTn id="186" dur="300" fill="hold">
                                              <p:stCondLst>
                                                <p:cond delay="0"/>
                                              </p:stCondLst>
                                            </p:cTn>
                                            <p:tgtEl>
                                              <p:spTgt spid="65"/>
                                            </p:tgtEl>
                                            <p:attrNameLst>
                                              <p:attrName>ppt_y</p:attrName>
                                            </p:attrNameLst>
                                          </p:cBhvr>
                                        </p:anim>
                                        <p:animRot by="21600000">
                                          <p:cBhvr>
                                            <p:cTn id="187" dur="300" fill="hold">
                                              <p:stCondLst>
                                                <p:cond delay="0"/>
                                              </p:stCondLst>
                                            </p:cTn>
                                            <p:tgtEl>
                                              <p:spTgt spid="65"/>
                                            </p:tgtEl>
                                            <p:attrNameLst>
                                              <p:attrName>r</p:attrName>
                                            </p:attrNameLst>
                                          </p:cBhvr>
                                        </p:animRot>
                                      </p:childTnLst>
                                    </p:cTn>
                                  </p:par>
                                </p:childTnLst>
                              </p:cTn>
                            </p:par>
                            <p:par>
                              <p:cTn id="188" fill="hold">
                                <p:stCondLst>
                                  <p:cond delay="7980"/>
                                </p:stCondLst>
                                <p:childTnLst>
                                  <p:par>
                                    <p:cTn id="189" presetID="31" presetClass="entr" presetSubtype="0" fill="hold" grpId="0" nodeType="afterEffect">
                                      <p:stCondLst>
                                        <p:cond delay="0"/>
                                      </p:stCondLst>
                                      <p:childTnLst>
                                        <p:set>
                                          <p:cBhvr>
                                            <p:cTn id="190" dur="1" fill="hold">
                                              <p:stCondLst>
                                                <p:cond delay="0"/>
                                              </p:stCondLst>
                                            </p:cTn>
                                            <p:tgtEl>
                                              <p:spTgt spid="66"/>
                                            </p:tgtEl>
                                            <p:attrNameLst>
                                              <p:attrName>style.visibility</p:attrName>
                                            </p:attrNameLst>
                                          </p:cBhvr>
                                          <p:to>
                                            <p:strVal val="visible"/>
                                          </p:to>
                                        </p:set>
                                        <p:anim calcmode="lin" valueType="num">
                                          <p:cBhvr>
                                            <p:cTn id="191" dur="500" fill="hold"/>
                                            <p:tgtEl>
                                              <p:spTgt spid="66"/>
                                            </p:tgtEl>
                                            <p:attrNameLst>
                                              <p:attrName>ppt_w</p:attrName>
                                            </p:attrNameLst>
                                          </p:cBhvr>
                                          <p:tavLst>
                                            <p:tav tm="0">
                                              <p:val>
                                                <p:fltVal val="0"/>
                                              </p:val>
                                            </p:tav>
                                            <p:tav tm="100000">
                                              <p:val>
                                                <p:strVal val="#ppt_w"/>
                                              </p:val>
                                            </p:tav>
                                          </p:tavLst>
                                        </p:anim>
                                        <p:anim calcmode="lin" valueType="num">
                                          <p:cBhvr>
                                            <p:cTn id="192" dur="500" fill="hold"/>
                                            <p:tgtEl>
                                              <p:spTgt spid="66"/>
                                            </p:tgtEl>
                                            <p:attrNameLst>
                                              <p:attrName>ppt_h</p:attrName>
                                            </p:attrNameLst>
                                          </p:cBhvr>
                                          <p:tavLst>
                                            <p:tav tm="0">
                                              <p:val>
                                                <p:fltVal val="0"/>
                                              </p:val>
                                            </p:tav>
                                            <p:tav tm="100000">
                                              <p:val>
                                                <p:strVal val="#ppt_h"/>
                                              </p:val>
                                            </p:tav>
                                          </p:tavLst>
                                        </p:anim>
                                        <p:anim calcmode="lin" valueType="num">
                                          <p:cBhvr>
                                            <p:cTn id="193" dur="500" fill="hold"/>
                                            <p:tgtEl>
                                              <p:spTgt spid="66"/>
                                            </p:tgtEl>
                                            <p:attrNameLst>
                                              <p:attrName>style.rotation</p:attrName>
                                            </p:attrNameLst>
                                          </p:cBhvr>
                                          <p:tavLst>
                                            <p:tav tm="0">
                                              <p:val>
                                                <p:fltVal val="90"/>
                                              </p:val>
                                            </p:tav>
                                            <p:tav tm="100000">
                                              <p:val>
                                                <p:fltVal val="0"/>
                                              </p:val>
                                            </p:tav>
                                          </p:tavLst>
                                        </p:anim>
                                        <p:animEffect transition="in" filter="fade">
                                          <p:cBhvr>
                                            <p:cTn id="194" dur="500"/>
                                            <p:tgtEl>
                                              <p:spTgt spid="66"/>
                                            </p:tgtEl>
                                          </p:cBhvr>
                                        </p:animEffect>
                                      </p:childTnLst>
                                    </p:cTn>
                                  </p:par>
                                  <p:par>
                                    <p:cTn id="195" presetID="31" presetClass="entr" presetSubtype="0" fill="hold" grpId="0" nodeType="withEffect">
                                      <p:stCondLst>
                                        <p:cond delay="0"/>
                                      </p:stCondLst>
                                      <p:childTnLst>
                                        <p:set>
                                          <p:cBhvr>
                                            <p:cTn id="196" dur="1" fill="hold">
                                              <p:stCondLst>
                                                <p:cond delay="0"/>
                                              </p:stCondLst>
                                            </p:cTn>
                                            <p:tgtEl>
                                              <p:spTgt spid="67"/>
                                            </p:tgtEl>
                                            <p:attrNameLst>
                                              <p:attrName>style.visibility</p:attrName>
                                            </p:attrNameLst>
                                          </p:cBhvr>
                                          <p:to>
                                            <p:strVal val="visible"/>
                                          </p:to>
                                        </p:set>
                                        <p:anim calcmode="lin" valueType="num">
                                          <p:cBhvr>
                                            <p:cTn id="197" dur="500" fill="hold"/>
                                            <p:tgtEl>
                                              <p:spTgt spid="67"/>
                                            </p:tgtEl>
                                            <p:attrNameLst>
                                              <p:attrName>ppt_w</p:attrName>
                                            </p:attrNameLst>
                                          </p:cBhvr>
                                          <p:tavLst>
                                            <p:tav tm="0">
                                              <p:val>
                                                <p:fltVal val="0"/>
                                              </p:val>
                                            </p:tav>
                                            <p:tav tm="100000">
                                              <p:val>
                                                <p:strVal val="#ppt_w"/>
                                              </p:val>
                                            </p:tav>
                                          </p:tavLst>
                                        </p:anim>
                                        <p:anim calcmode="lin" valueType="num">
                                          <p:cBhvr>
                                            <p:cTn id="198" dur="500" fill="hold"/>
                                            <p:tgtEl>
                                              <p:spTgt spid="67"/>
                                            </p:tgtEl>
                                            <p:attrNameLst>
                                              <p:attrName>ppt_h</p:attrName>
                                            </p:attrNameLst>
                                          </p:cBhvr>
                                          <p:tavLst>
                                            <p:tav tm="0">
                                              <p:val>
                                                <p:fltVal val="0"/>
                                              </p:val>
                                            </p:tav>
                                            <p:tav tm="100000">
                                              <p:val>
                                                <p:strVal val="#ppt_h"/>
                                              </p:val>
                                            </p:tav>
                                          </p:tavLst>
                                        </p:anim>
                                        <p:anim calcmode="lin" valueType="num">
                                          <p:cBhvr>
                                            <p:cTn id="199" dur="500" fill="hold"/>
                                            <p:tgtEl>
                                              <p:spTgt spid="67"/>
                                            </p:tgtEl>
                                            <p:attrNameLst>
                                              <p:attrName>style.rotation</p:attrName>
                                            </p:attrNameLst>
                                          </p:cBhvr>
                                          <p:tavLst>
                                            <p:tav tm="0">
                                              <p:val>
                                                <p:fltVal val="90"/>
                                              </p:val>
                                            </p:tav>
                                            <p:tav tm="100000">
                                              <p:val>
                                                <p:fltVal val="0"/>
                                              </p:val>
                                            </p:tav>
                                          </p:tavLst>
                                        </p:anim>
                                        <p:animEffect transition="in" filter="fade">
                                          <p:cBhvr>
                                            <p:cTn id="200" dur="500"/>
                                            <p:tgtEl>
                                              <p:spTgt spid="67"/>
                                            </p:tgtEl>
                                          </p:cBhvr>
                                        </p:animEffect>
                                      </p:childTnLst>
                                    </p:cTn>
                                  </p:par>
                                  <p:par>
                                    <p:cTn id="201" presetID="31" presetClass="entr" presetSubtype="0" fill="hold" grpId="0" nodeType="withEffect">
                                      <p:stCondLst>
                                        <p:cond delay="0"/>
                                      </p:stCondLst>
                                      <p:childTnLst>
                                        <p:set>
                                          <p:cBhvr>
                                            <p:cTn id="202" dur="1" fill="hold">
                                              <p:stCondLst>
                                                <p:cond delay="0"/>
                                              </p:stCondLst>
                                            </p:cTn>
                                            <p:tgtEl>
                                              <p:spTgt spid="68"/>
                                            </p:tgtEl>
                                            <p:attrNameLst>
                                              <p:attrName>style.visibility</p:attrName>
                                            </p:attrNameLst>
                                          </p:cBhvr>
                                          <p:to>
                                            <p:strVal val="visible"/>
                                          </p:to>
                                        </p:set>
                                        <p:anim calcmode="lin" valueType="num">
                                          <p:cBhvr>
                                            <p:cTn id="203" dur="500" fill="hold"/>
                                            <p:tgtEl>
                                              <p:spTgt spid="68"/>
                                            </p:tgtEl>
                                            <p:attrNameLst>
                                              <p:attrName>ppt_w</p:attrName>
                                            </p:attrNameLst>
                                          </p:cBhvr>
                                          <p:tavLst>
                                            <p:tav tm="0">
                                              <p:val>
                                                <p:fltVal val="0"/>
                                              </p:val>
                                            </p:tav>
                                            <p:tav tm="100000">
                                              <p:val>
                                                <p:strVal val="#ppt_w"/>
                                              </p:val>
                                            </p:tav>
                                          </p:tavLst>
                                        </p:anim>
                                        <p:anim calcmode="lin" valueType="num">
                                          <p:cBhvr>
                                            <p:cTn id="204" dur="500" fill="hold"/>
                                            <p:tgtEl>
                                              <p:spTgt spid="68"/>
                                            </p:tgtEl>
                                            <p:attrNameLst>
                                              <p:attrName>ppt_h</p:attrName>
                                            </p:attrNameLst>
                                          </p:cBhvr>
                                          <p:tavLst>
                                            <p:tav tm="0">
                                              <p:val>
                                                <p:fltVal val="0"/>
                                              </p:val>
                                            </p:tav>
                                            <p:tav tm="100000">
                                              <p:val>
                                                <p:strVal val="#ppt_h"/>
                                              </p:val>
                                            </p:tav>
                                          </p:tavLst>
                                        </p:anim>
                                        <p:anim calcmode="lin" valueType="num">
                                          <p:cBhvr>
                                            <p:cTn id="205" dur="500" fill="hold"/>
                                            <p:tgtEl>
                                              <p:spTgt spid="68"/>
                                            </p:tgtEl>
                                            <p:attrNameLst>
                                              <p:attrName>style.rotation</p:attrName>
                                            </p:attrNameLst>
                                          </p:cBhvr>
                                          <p:tavLst>
                                            <p:tav tm="0">
                                              <p:val>
                                                <p:fltVal val="90"/>
                                              </p:val>
                                            </p:tav>
                                            <p:tav tm="100000">
                                              <p:val>
                                                <p:fltVal val="0"/>
                                              </p:val>
                                            </p:tav>
                                          </p:tavLst>
                                        </p:anim>
                                        <p:animEffect transition="in" filter="fade">
                                          <p:cBhvr>
                                            <p:cTn id="206" dur="500"/>
                                            <p:tgtEl>
                                              <p:spTgt spid="68"/>
                                            </p:tgtEl>
                                          </p:cBhvr>
                                        </p:animEffect>
                                      </p:childTnLst>
                                    </p:cTn>
                                  </p:par>
                                  <p:par>
                                    <p:cTn id="207" presetID="31" presetClass="entr" presetSubtype="0" fill="hold" grpId="0" nodeType="withEffect">
                                      <p:stCondLst>
                                        <p:cond delay="0"/>
                                      </p:stCondLst>
                                      <p:childTnLst>
                                        <p:set>
                                          <p:cBhvr>
                                            <p:cTn id="208" dur="1" fill="hold">
                                              <p:stCondLst>
                                                <p:cond delay="0"/>
                                              </p:stCondLst>
                                            </p:cTn>
                                            <p:tgtEl>
                                              <p:spTgt spid="69"/>
                                            </p:tgtEl>
                                            <p:attrNameLst>
                                              <p:attrName>style.visibility</p:attrName>
                                            </p:attrNameLst>
                                          </p:cBhvr>
                                          <p:to>
                                            <p:strVal val="visible"/>
                                          </p:to>
                                        </p:set>
                                        <p:anim calcmode="lin" valueType="num">
                                          <p:cBhvr>
                                            <p:cTn id="209" dur="500" fill="hold"/>
                                            <p:tgtEl>
                                              <p:spTgt spid="69"/>
                                            </p:tgtEl>
                                            <p:attrNameLst>
                                              <p:attrName>ppt_w</p:attrName>
                                            </p:attrNameLst>
                                          </p:cBhvr>
                                          <p:tavLst>
                                            <p:tav tm="0">
                                              <p:val>
                                                <p:fltVal val="0"/>
                                              </p:val>
                                            </p:tav>
                                            <p:tav tm="100000">
                                              <p:val>
                                                <p:strVal val="#ppt_w"/>
                                              </p:val>
                                            </p:tav>
                                          </p:tavLst>
                                        </p:anim>
                                        <p:anim calcmode="lin" valueType="num">
                                          <p:cBhvr>
                                            <p:cTn id="210" dur="500" fill="hold"/>
                                            <p:tgtEl>
                                              <p:spTgt spid="69"/>
                                            </p:tgtEl>
                                            <p:attrNameLst>
                                              <p:attrName>ppt_h</p:attrName>
                                            </p:attrNameLst>
                                          </p:cBhvr>
                                          <p:tavLst>
                                            <p:tav tm="0">
                                              <p:val>
                                                <p:fltVal val="0"/>
                                              </p:val>
                                            </p:tav>
                                            <p:tav tm="100000">
                                              <p:val>
                                                <p:strVal val="#ppt_h"/>
                                              </p:val>
                                            </p:tav>
                                          </p:tavLst>
                                        </p:anim>
                                        <p:anim calcmode="lin" valueType="num">
                                          <p:cBhvr>
                                            <p:cTn id="211" dur="500" fill="hold"/>
                                            <p:tgtEl>
                                              <p:spTgt spid="69"/>
                                            </p:tgtEl>
                                            <p:attrNameLst>
                                              <p:attrName>style.rotation</p:attrName>
                                            </p:attrNameLst>
                                          </p:cBhvr>
                                          <p:tavLst>
                                            <p:tav tm="0">
                                              <p:val>
                                                <p:fltVal val="90"/>
                                              </p:val>
                                            </p:tav>
                                            <p:tav tm="100000">
                                              <p:val>
                                                <p:fltVal val="0"/>
                                              </p:val>
                                            </p:tav>
                                          </p:tavLst>
                                        </p:anim>
                                        <p:animEffect transition="in" filter="fade">
                                          <p:cBhvr>
                                            <p:cTn id="2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p:bldP spid="53" grpId="1"/>
          <p:bldP spid="54" grpId="0"/>
          <p:bldP spid="54" grpId="1"/>
          <p:bldP spid="56" grpId="0"/>
          <p:bldP spid="56" grpId="1"/>
          <p:bldP spid="57" grpId="0"/>
          <p:bldP spid="57" grpId="1"/>
          <p:bldP spid="58" grpId="0" animBg="1"/>
          <p:bldP spid="59" grpId="0" animBg="1"/>
          <p:bldP spid="60" grpId="0" animBg="1"/>
          <p:bldP spid="61" grpId="0" animBg="1"/>
          <p:bldP spid="62" grpId="0"/>
          <p:bldP spid="63" grpId="0"/>
          <p:bldP spid="64" grpId="0"/>
          <p:bldP spid="65" grpId="0"/>
          <p:bldP spid="66" grpId="0" animBg="1"/>
          <p:bldP spid="67" grpId="0" animBg="1"/>
          <p:bldP spid="68" grpId="0"/>
          <p:bldP spid="69" grpId="0"/>
          <p:bldP spid="70" grpId="0"/>
          <p:bldP spid="71" grpId="0"/>
          <p:bldP spid="72" grpId="0"/>
          <p:bldP spid="73" grpId="0"/>
          <p:bldP spid="2" grpId="0" animBg="1"/>
          <p:bldP spid="74" grpId="0" animBg="1"/>
          <p:bldP spid="75" grpId="0" animBg="1"/>
          <p:bldP spid="3" grpId="0"/>
          <p:bldP spid="3" grpId="1"/>
          <p:bldP spid="76" grpId="0"/>
          <p:bldP spid="76" grpId="1"/>
          <p:bldP spid="77" grpId="0"/>
          <p:bldP spid="77" grpId="1"/>
          <p:bldP spid="78" grpId="0"/>
          <p:bldP spid="79" grpId="0"/>
          <p:bldP spid="80"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2778335"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rgbClr val="484849"/>
                </a:solidFill>
                <a:latin typeface="微软雅黑"/>
                <a:ea typeface="微软雅黑"/>
              </a:rPr>
              <a:t>资质</a:t>
            </a:r>
            <a:r>
              <a:rPr lang="en-US" altLang="zh-CN" b="1" dirty="0">
                <a:solidFill>
                  <a:srgbClr val="484849"/>
                </a:solidFill>
                <a:latin typeface="微软雅黑"/>
                <a:ea typeface="微软雅黑"/>
              </a:rPr>
              <a:t>&amp;</a:t>
            </a:r>
            <a:r>
              <a:rPr lang="zh-CN" altLang="en-US" b="1" dirty="0">
                <a:solidFill>
                  <a:srgbClr val="484849"/>
                </a:solidFill>
                <a:latin typeface="微软雅黑"/>
                <a:ea typeface="微软雅黑"/>
              </a:rPr>
              <a:t>荣誉</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5222" y="1059180"/>
            <a:ext cx="1838390" cy="2601078"/>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0129" y="1059179"/>
            <a:ext cx="1833982" cy="2601079"/>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629" y="1052736"/>
            <a:ext cx="1878068" cy="2592262"/>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05215" y="1052736"/>
            <a:ext cx="1873659" cy="2592262"/>
          </a:xfrm>
          <a:prstGeom prst="rect">
            <a:avLst/>
          </a:prstGeom>
        </p:spPr>
      </p:pic>
      <p:pic>
        <p:nvPicPr>
          <p:cNvPr id="20" name="图片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95391" y="1052736"/>
            <a:ext cx="1878068" cy="2592262"/>
          </a:xfrm>
          <a:prstGeom prst="rect">
            <a:avLst/>
          </a:prstGeom>
        </p:spPr>
      </p:pic>
      <p:pic>
        <p:nvPicPr>
          <p:cNvPr id="21" name="图片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30214" y="3861048"/>
            <a:ext cx="1833982" cy="2623123"/>
          </a:xfrm>
          <a:prstGeom prst="rect">
            <a:avLst/>
          </a:prstGeom>
        </p:spPr>
      </p:pic>
      <p:pic>
        <p:nvPicPr>
          <p:cNvPr id="22" name="图片 2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36219" y="3861048"/>
            <a:ext cx="3620392" cy="2627298"/>
          </a:xfrm>
          <a:prstGeom prst="rect">
            <a:avLst/>
          </a:prstGeom>
        </p:spPr>
      </p:pic>
      <p:pic>
        <p:nvPicPr>
          <p:cNvPr id="23" name="图片 2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47744" y="3861049"/>
            <a:ext cx="3825715" cy="2614728"/>
          </a:xfrm>
          <a:prstGeom prst="rect">
            <a:avLst/>
          </a:prstGeom>
        </p:spPr>
      </p:pic>
    </p:spTree>
    <p:extLst>
      <p:ext uri="{BB962C8B-B14F-4D97-AF65-F5344CB8AC3E}">
        <p14:creationId xmlns:p14="http://schemas.microsoft.com/office/powerpoint/2010/main" val="1214934573"/>
      </p:ext>
    </p:extLst>
  </p:cSld>
  <p:clrMapOvr>
    <a:masterClrMapping/>
  </p:clrMapOvr>
  <p:transition spd="slow" advTm="3907">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60"/>
                            </p:stCondLst>
                            <p:childTnLst>
                              <p:par>
                                <p:cTn id="25" presetID="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3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4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par>
                          <p:cTn id="45" fill="hold">
                            <p:stCondLst>
                              <p:cond delay="1860"/>
                            </p:stCondLst>
                            <p:childTnLst>
                              <p:par>
                                <p:cTn id="46" presetID="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0-#ppt_h/2"/>
                                          </p:val>
                                        </p:tav>
                                        <p:tav tm="100000">
                                          <p:val>
                                            <p:strVal val="#ppt_y"/>
                                          </p:val>
                                        </p:tav>
                                      </p:tavLst>
                                    </p:anim>
                                  </p:childTnLst>
                                </p:cTn>
                              </p:par>
                              <p:par>
                                <p:cTn id="50" presetID="2" presetClass="entr" presetSubtype="1" fill="hold" nodeType="withEffect">
                                  <p:stCondLst>
                                    <p:cond delay="1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20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ppt_x"/>
                                          </p:val>
                                        </p:tav>
                                        <p:tav tm="100000">
                                          <p:val>
                                            <p:strVal val="#ppt_x"/>
                                          </p:val>
                                        </p:tav>
                                      </p:tavLst>
                                    </p:anim>
                                    <p:anim calcmode="lin" valueType="num">
                                      <p:cBhvr additive="base">
                                        <p:cTn id="57"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54"/>
          <p:cNvSpPr txBox="1"/>
          <p:nvPr/>
        </p:nvSpPr>
        <p:spPr>
          <a:xfrm>
            <a:off x="697780" y="323945"/>
            <a:ext cx="2778335" cy="584775"/>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r>
              <a:rPr lang="zh-CN" altLang="en-US" b="1" dirty="0">
                <a:solidFill>
                  <a:srgbClr val="484849"/>
                </a:solidFill>
                <a:latin typeface="微软雅黑"/>
                <a:ea typeface="微软雅黑"/>
              </a:rPr>
              <a:t>资质</a:t>
            </a:r>
            <a:r>
              <a:rPr lang="en-US" altLang="zh-CN" b="1" dirty="0">
                <a:solidFill>
                  <a:srgbClr val="484849"/>
                </a:solidFill>
                <a:latin typeface="微软雅黑"/>
                <a:ea typeface="微软雅黑"/>
              </a:rPr>
              <a:t>&amp;</a:t>
            </a:r>
            <a:r>
              <a:rPr lang="zh-CN" altLang="en-US" b="1" dirty="0">
                <a:solidFill>
                  <a:srgbClr val="484849"/>
                </a:solidFill>
                <a:latin typeface="微软雅黑"/>
                <a:ea typeface="微软雅黑"/>
              </a:rPr>
              <a:t>荣誉</a:t>
            </a:r>
          </a:p>
        </p:txBody>
      </p:sp>
      <p:sp>
        <p:nvSpPr>
          <p:cNvPr id="5" name="Freeform 5"/>
          <p:cNvSpPr>
            <a:spLocks/>
          </p:cNvSpPr>
          <p:nvPr/>
        </p:nvSpPr>
        <p:spPr bwMode="auto">
          <a:xfrm>
            <a:off x="269690" y="268013"/>
            <a:ext cx="262718"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6" name="Freeform 6"/>
          <p:cNvSpPr>
            <a:spLocks/>
          </p:cNvSpPr>
          <p:nvPr/>
        </p:nvSpPr>
        <p:spPr bwMode="auto">
          <a:xfrm>
            <a:off x="441542" y="441842"/>
            <a:ext cx="262718" cy="268645"/>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7" name="Freeform 7"/>
          <p:cNvSpPr>
            <a:spLocks/>
          </p:cNvSpPr>
          <p:nvPr/>
        </p:nvSpPr>
        <p:spPr bwMode="auto">
          <a:xfrm>
            <a:off x="265739" y="623572"/>
            <a:ext cx="260742" cy="266670"/>
          </a:xfrm>
          <a:custGeom>
            <a:avLst/>
            <a:gdLst>
              <a:gd name="T0" fmla="*/ 11 w 295"/>
              <a:gd name="T1" fmla="*/ 128 h 295"/>
              <a:gd name="T2" fmla="*/ 128 w 295"/>
              <a:gd name="T3" fmla="*/ 11 h 295"/>
              <a:gd name="T4" fmla="*/ 167 w 295"/>
              <a:gd name="T5" fmla="*/ 11 h 295"/>
              <a:gd name="T6" fmla="*/ 284 w 295"/>
              <a:gd name="T7" fmla="*/ 128 h 295"/>
              <a:gd name="T8" fmla="*/ 284 w 295"/>
              <a:gd name="T9" fmla="*/ 167 h 295"/>
              <a:gd name="T10" fmla="*/ 167 w 295"/>
              <a:gd name="T11" fmla="*/ 284 h 295"/>
              <a:gd name="T12" fmla="*/ 128 w 295"/>
              <a:gd name="T13" fmla="*/ 284 h 295"/>
              <a:gd name="T14" fmla="*/ 11 w 295"/>
              <a:gd name="T15" fmla="*/ 167 h 295"/>
              <a:gd name="T16" fmla="*/ 11 w 295"/>
              <a:gd name="T17" fmla="*/ 12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295">
                <a:moveTo>
                  <a:pt x="11" y="128"/>
                </a:moveTo>
                <a:lnTo>
                  <a:pt x="128" y="11"/>
                </a:lnTo>
                <a:cubicBezTo>
                  <a:pt x="139" y="0"/>
                  <a:pt x="156" y="0"/>
                  <a:pt x="167" y="11"/>
                </a:cubicBezTo>
                <a:lnTo>
                  <a:pt x="284" y="128"/>
                </a:lnTo>
                <a:cubicBezTo>
                  <a:pt x="295" y="139"/>
                  <a:pt x="295" y="156"/>
                  <a:pt x="284" y="167"/>
                </a:cubicBezTo>
                <a:lnTo>
                  <a:pt x="167" y="284"/>
                </a:lnTo>
                <a:cubicBezTo>
                  <a:pt x="156" y="295"/>
                  <a:pt x="139" y="295"/>
                  <a:pt x="128" y="284"/>
                </a:cubicBezTo>
                <a:lnTo>
                  <a:pt x="11" y="167"/>
                </a:lnTo>
                <a:cubicBezTo>
                  <a:pt x="0" y="156"/>
                  <a:pt x="0" y="139"/>
                  <a:pt x="11" y="1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rgbClr val="294A5A"/>
              </a:solidFill>
            </a:endParaRPr>
          </a:p>
        </p:txBody>
      </p:sp>
      <p:sp>
        <p:nvSpPr>
          <p:cNvPr id="81" name="Text Box 18"/>
          <p:cNvSpPr txBox="1">
            <a:spLocks noChangeArrowheads="1"/>
          </p:cNvSpPr>
          <p:nvPr/>
        </p:nvSpPr>
        <p:spPr bwMode="auto">
          <a:xfrm>
            <a:off x="4370189" y="3401261"/>
            <a:ext cx="6912768" cy="55399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zh-CN" altLang="en-US" sz="2000" dirty="0" smtClean="0">
                <a:solidFill>
                  <a:schemeClr val="accent1"/>
                </a:solidFill>
              </a:rPr>
              <a:t>本项目</a:t>
            </a:r>
            <a:r>
              <a:rPr lang="zh-CN" altLang="de-DE" sz="2000" dirty="0" smtClean="0">
                <a:solidFill>
                  <a:schemeClr val="accent1"/>
                </a:solidFill>
              </a:rPr>
              <a:t>荣获“中国著名品牌”</a:t>
            </a:r>
            <a:endParaRPr lang="zh-CN" altLang="de-DE" sz="2000" dirty="0">
              <a:solidFill>
                <a:schemeClr val="accent1"/>
              </a:solidFill>
            </a:endParaRPr>
          </a:p>
        </p:txBody>
      </p:sp>
      <p:pic>
        <p:nvPicPr>
          <p:cNvPr id="82" name="图片 8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09" y="1844824"/>
            <a:ext cx="3426407" cy="4845998"/>
          </a:xfrm>
          <a:prstGeom prst="rect">
            <a:avLst/>
          </a:prstGeom>
        </p:spPr>
      </p:pic>
      <p:sp>
        <p:nvSpPr>
          <p:cNvPr id="83" name="Oval 7"/>
          <p:cNvSpPr>
            <a:spLocks noChangeArrowheads="1"/>
          </p:cNvSpPr>
          <p:nvPr/>
        </p:nvSpPr>
        <p:spPr bwMode="auto">
          <a:xfrm>
            <a:off x="3836366" y="3445677"/>
            <a:ext cx="409517" cy="410793"/>
          </a:xfrm>
          <a:prstGeom prst="ellipse">
            <a:avLst/>
          </a:prstGeom>
          <a:solidFill>
            <a:schemeClr val="bg2"/>
          </a:solidFill>
          <a:ln>
            <a:noFill/>
          </a:ln>
          <a:extLst/>
        </p:spPr>
        <p:txBody>
          <a:bodyPr/>
          <a:lstStyle/>
          <a:p>
            <a:pPr algn="ctr">
              <a:buFont typeface="Arial" charset="0"/>
              <a:buNone/>
            </a:pPr>
            <a:r>
              <a:rPr lang="en-US" altLang="zh-CN" sz="1600" b="1" dirty="0">
                <a:solidFill>
                  <a:schemeClr val="accent2"/>
                </a:solidFill>
                <a:latin typeface="微软雅黑" pitchFamily="34" charset="-122"/>
                <a:ea typeface="微软雅黑" pitchFamily="34" charset="-122"/>
              </a:rPr>
              <a:t>1</a:t>
            </a:r>
            <a:endParaRPr lang="zh-CN" altLang="en-US" sz="1600" b="1" dirty="0">
              <a:solidFill>
                <a:schemeClr val="accent2"/>
              </a:solidFill>
              <a:latin typeface="微软雅黑" pitchFamily="34" charset="-122"/>
              <a:ea typeface="微软雅黑" pitchFamily="34" charset="-122"/>
            </a:endParaRPr>
          </a:p>
        </p:txBody>
      </p:sp>
      <p:sp>
        <p:nvSpPr>
          <p:cNvPr id="84" name="Text Box 18"/>
          <p:cNvSpPr txBox="1">
            <a:spLocks noChangeArrowheads="1"/>
          </p:cNvSpPr>
          <p:nvPr/>
        </p:nvSpPr>
        <p:spPr bwMode="auto">
          <a:xfrm>
            <a:off x="4370189" y="3988115"/>
            <a:ext cx="6912768" cy="55399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zh-CN" altLang="en-US" sz="2000" dirty="0">
                <a:solidFill>
                  <a:schemeClr val="accent1"/>
                </a:solidFill>
              </a:rPr>
              <a:t>本项目</a:t>
            </a:r>
            <a:r>
              <a:rPr lang="zh-CN" altLang="de-DE" sz="2000" dirty="0" smtClean="0">
                <a:solidFill>
                  <a:schemeClr val="accent1"/>
                </a:solidFill>
              </a:rPr>
              <a:t>荣获</a:t>
            </a:r>
            <a:r>
              <a:rPr lang="zh-CN" altLang="de-DE" sz="2000" dirty="0">
                <a:solidFill>
                  <a:schemeClr val="accent1"/>
                </a:solidFill>
              </a:rPr>
              <a:t>“中国鞋业行业十大品牌”</a:t>
            </a:r>
          </a:p>
        </p:txBody>
      </p:sp>
      <p:sp>
        <p:nvSpPr>
          <p:cNvPr id="85" name="Oval 7"/>
          <p:cNvSpPr>
            <a:spLocks noChangeArrowheads="1"/>
          </p:cNvSpPr>
          <p:nvPr/>
        </p:nvSpPr>
        <p:spPr bwMode="auto">
          <a:xfrm>
            <a:off x="3836366" y="4032531"/>
            <a:ext cx="409517" cy="410793"/>
          </a:xfrm>
          <a:prstGeom prst="ellipse">
            <a:avLst/>
          </a:prstGeom>
          <a:solidFill>
            <a:schemeClr val="bg2"/>
          </a:solidFill>
          <a:ln>
            <a:noFill/>
          </a:ln>
          <a:extLst/>
        </p:spPr>
        <p:txBody>
          <a:bodyPr/>
          <a:lstStyle/>
          <a:p>
            <a:pPr algn="ctr">
              <a:buFont typeface="Arial" charset="0"/>
              <a:buNone/>
            </a:pPr>
            <a:r>
              <a:rPr lang="en-US" altLang="zh-CN" sz="1600" b="1" dirty="0" smtClean="0">
                <a:solidFill>
                  <a:schemeClr val="accent2"/>
                </a:solidFill>
                <a:latin typeface="微软雅黑" pitchFamily="34" charset="-122"/>
                <a:ea typeface="微软雅黑" pitchFamily="34" charset="-122"/>
              </a:rPr>
              <a:t>2</a:t>
            </a:r>
            <a:endParaRPr lang="zh-CN" altLang="en-US" sz="1600" b="1" dirty="0">
              <a:solidFill>
                <a:schemeClr val="accent2"/>
              </a:solidFill>
              <a:latin typeface="微软雅黑" pitchFamily="34" charset="-122"/>
              <a:ea typeface="微软雅黑" pitchFamily="34" charset="-122"/>
            </a:endParaRPr>
          </a:p>
        </p:txBody>
      </p:sp>
      <p:sp>
        <p:nvSpPr>
          <p:cNvPr id="86" name="Text Box 18"/>
          <p:cNvSpPr txBox="1">
            <a:spLocks noChangeArrowheads="1"/>
          </p:cNvSpPr>
          <p:nvPr/>
        </p:nvSpPr>
        <p:spPr bwMode="auto">
          <a:xfrm>
            <a:off x="4370189" y="4547673"/>
            <a:ext cx="6912768" cy="55399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zh-CN" altLang="en-US" sz="2000" dirty="0">
                <a:solidFill>
                  <a:schemeClr val="accent1"/>
                </a:solidFill>
              </a:rPr>
              <a:t>本项目</a:t>
            </a:r>
            <a:r>
              <a:rPr lang="zh-CN" altLang="de-DE" sz="2000" dirty="0" smtClean="0">
                <a:solidFill>
                  <a:schemeClr val="accent1"/>
                </a:solidFill>
              </a:rPr>
              <a:t>荣获</a:t>
            </a:r>
            <a:r>
              <a:rPr lang="zh-CN" altLang="de-DE" sz="2000" dirty="0">
                <a:solidFill>
                  <a:schemeClr val="accent1"/>
                </a:solidFill>
              </a:rPr>
              <a:t>质量、服务、诚信</a:t>
            </a:r>
            <a:r>
              <a:rPr lang="de-DE" altLang="zh-CN" sz="2000" dirty="0">
                <a:solidFill>
                  <a:schemeClr val="accent1"/>
                </a:solidFill>
              </a:rPr>
              <a:t>AAA</a:t>
            </a:r>
            <a:r>
              <a:rPr lang="zh-CN" altLang="de-DE" sz="2000" dirty="0">
                <a:solidFill>
                  <a:schemeClr val="accent1"/>
                </a:solidFill>
              </a:rPr>
              <a:t>单位</a:t>
            </a:r>
          </a:p>
        </p:txBody>
      </p:sp>
      <p:sp>
        <p:nvSpPr>
          <p:cNvPr id="87" name="Oval 7"/>
          <p:cNvSpPr>
            <a:spLocks noChangeArrowheads="1"/>
          </p:cNvSpPr>
          <p:nvPr/>
        </p:nvSpPr>
        <p:spPr bwMode="auto">
          <a:xfrm>
            <a:off x="3836366" y="4592089"/>
            <a:ext cx="409517" cy="410793"/>
          </a:xfrm>
          <a:prstGeom prst="ellipse">
            <a:avLst/>
          </a:prstGeom>
          <a:solidFill>
            <a:schemeClr val="bg2"/>
          </a:solidFill>
          <a:ln>
            <a:noFill/>
          </a:ln>
          <a:extLst/>
        </p:spPr>
        <p:txBody>
          <a:bodyPr/>
          <a:lstStyle/>
          <a:p>
            <a:pPr algn="ctr">
              <a:buFont typeface="Arial" charset="0"/>
              <a:buNone/>
            </a:pPr>
            <a:r>
              <a:rPr lang="en-US" altLang="zh-CN" sz="1600" b="1" dirty="0" smtClean="0">
                <a:solidFill>
                  <a:schemeClr val="accent2"/>
                </a:solidFill>
                <a:latin typeface="微软雅黑" pitchFamily="34" charset="-122"/>
                <a:ea typeface="微软雅黑" pitchFamily="34" charset="-122"/>
              </a:rPr>
              <a:t>3</a:t>
            </a:r>
            <a:endParaRPr lang="zh-CN" altLang="en-US" sz="1600" b="1" dirty="0">
              <a:solidFill>
                <a:schemeClr val="accent2"/>
              </a:solidFill>
              <a:latin typeface="微软雅黑" pitchFamily="34" charset="-122"/>
              <a:ea typeface="微软雅黑" pitchFamily="34" charset="-122"/>
            </a:endParaRPr>
          </a:p>
        </p:txBody>
      </p:sp>
      <p:sp>
        <p:nvSpPr>
          <p:cNvPr id="88" name="Text Box 18"/>
          <p:cNvSpPr txBox="1">
            <a:spLocks noChangeArrowheads="1"/>
          </p:cNvSpPr>
          <p:nvPr/>
        </p:nvSpPr>
        <p:spPr bwMode="auto">
          <a:xfrm>
            <a:off x="4370189" y="5093583"/>
            <a:ext cx="6912768" cy="55399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zh-CN" altLang="en-US" sz="2000" dirty="0">
                <a:solidFill>
                  <a:schemeClr val="accent1"/>
                </a:solidFill>
              </a:rPr>
              <a:t>本项目</a:t>
            </a:r>
            <a:r>
              <a:rPr lang="zh-CN" altLang="de-DE" sz="2000" dirty="0" smtClean="0">
                <a:solidFill>
                  <a:schemeClr val="accent1"/>
                </a:solidFill>
              </a:rPr>
              <a:t>荣获</a:t>
            </a:r>
            <a:r>
              <a:rPr lang="zh-CN" altLang="de-DE" sz="2000" dirty="0">
                <a:solidFill>
                  <a:schemeClr val="accent1"/>
                </a:solidFill>
              </a:rPr>
              <a:t>“中国十优产品”</a:t>
            </a:r>
          </a:p>
        </p:txBody>
      </p:sp>
      <p:sp>
        <p:nvSpPr>
          <p:cNvPr id="89" name="Oval 7"/>
          <p:cNvSpPr>
            <a:spLocks noChangeArrowheads="1"/>
          </p:cNvSpPr>
          <p:nvPr/>
        </p:nvSpPr>
        <p:spPr bwMode="auto">
          <a:xfrm>
            <a:off x="3836366" y="5137999"/>
            <a:ext cx="409517" cy="410793"/>
          </a:xfrm>
          <a:prstGeom prst="ellipse">
            <a:avLst/>
          </a:prstGeom>
          <a:solidFill>
            <a:schemeClr val="bg2"/>
          </a:solidFill>
          <a:ln>
            <a:noFill/>
          </a:ln>
          <a:extLst/>
        </p:spPr>
        <p:txBody>
          <a:bodyPr/>
          <a:lstStyle/>
          <a:p>
            <a:pPr algn="ctr">
              <a:buFont typeface="Arial" charset="0"/>
              <a:buNone/>
            </a:pPr>
            <a:r>
              <a:rPr lang="en-US" altLang="zh-CN" sz="1600" b="1" dirty="0" smtClean="0">
                <a:solidFill>
                  <a:schemeClr val="accent2"/>
                </a:solidFill>
                <a:latin typeface="微软雅黑" pitchFamily="34" charset="-122"/>
                <a:ea typeface="微软雅黑" pitchFamily="34" charset="-122"/>
              </a:rPr>
              <a:t>4</a:t>
            </a:r>
            <a:endParaRPr lang="zh-CN" altLang="en-US" sz="1600" b="1" dirty="0">
              <a:solidFill>
                <a:schemeClr val="accent2"/>
              </a:solidFill>
              <a:latin typeface="微软雅黑" pitchFamily="34" charset="-122"/>
              <a:ea typeface="微软雅黑" pitchFamily="34" charset="-122"/>
            </a:endParaRPr>
          </a:p>
        </p:txBody>
      </p:sp>
      <p:sp>
        <p:nvSpPr>
          <p:cNvPr id="90" name="Text Box 18"/>
          <p:cNvSpPr txBox="1">
            <a:spLocks noChangeArrowheads="1"/>
          </p:cNvSpPr>
          <p:nvPr/>
        </p:nvSpPr>
        <p:spPr bwMode="auto">
          <a:xfrm>
            <a:off x="4370189" y="5666789"/>
            <a:ext cx="6912768" cy="553998"/>
          </a:xfrm>
          <a:prstGeom prst="rect">
            <a:avLst/>
          </a:prstGeom>
          <a:extLst/>
        </p:spPr>
        <p:txBody>
          <a:bodyPr wrap="square">
            <a:spAutoFit/>
          </a:bodyPr>
          <a:lstStyle>
            <a:defPPr>
              <a:defRPr lang="zh-CN"/>
            </a:defPPr>
            <a:lvl1pPr algn="just">
              <a:defRPr>
                <a:solidFill>
                  <a:schemeClr val="bg2"/>
                </a:solidFill>
                <a:latin typeface="+mj-ea"/>
                <a:ea typeface="+mj-ea"/>
              </a:defRPr>
            </a:lvl1pPr>
          </a:lstStyle>
          <a:p>
            <a:pPr>
              <a:lnSpc>
                <a:spcPct val="150000"/>
              </a:lnSpc>
            </a:pPr>
            <a:r>
              <a:rPr lang="zh-CN" altLang="en-US" sz="2000" dirty="0">
                <a:solidFill>
                  <a:schemeClr val="accent1"/>
                </a:solidFill>
              </a:rPr>
              <a:t>本项目</a:t>
            </a:r>
            <a:r>
              <a:rPr lang="zh-CN" altLang="de-DE" sz="2000" dirty="0" smtClean="0">
                <a:solidFill>
                  <a:schemeClr val="accent1"/>
                </a:solidFill>
              </a:rPr>
              <a:t>再</a:t>
            </a:r>
            <a:r>
              <a:rPr lang="zh-CN" altLang="de-DE" sz="2000" dirty="0">
                <a:solidFill>
                  <a:schemeClr val="accent1"/>
                </a:solidFill>
              </a:rPr>
              <a:t>获殊荣，被评选为“全国消费者放心满意品牌”</a:t>
            </a:r>
          </a:p>
        </p:txBody>
      </p:sp>
      <p:sp>
        <p:nvSpPr>
          <p:cNvPr id="91" name="Oval 7"/>
          <p:cNvSpPr>
            <a:spLocks noChangeArrowheads="1"/>
          </p:cNvSpPr>
          <p:nvPr/>
        </p:nvSpPr>
        <p:spPr bwMode="auto">
          <a:xfrm>
            <a:off x="3836366" y="5711205"/>
            <a:ext cx="409517" cy="410793"/>
          </a:xfrm>
          <a:prstGeom prst="ellipse">
            <a:avLst/>
          </a:prstGeom>
          <a:solidFill>
            <a:schemeClr val="bg2"/>
          </a:solidFill>
          <a:ln>
            <a:noFill/>
          </a:ln>
          <a:extLst/>
        </p:spPr>
        <p:txBody>
          <a:bodyPr/>
          <a:lstStyle/>
          <a:p>
            <a:pPr algn="ctr">
              <a:buFont typeface="Arial" charset="0"/>
              <a:buNone/>
            </a:pPr>
            <a:r>
              <a:rPr lang="en-US" altLang="zh-CN" sz="1600" b="1" dirty="0" smtClean="0">
                <a:solidFill>
                  <a:schemeClr val="accent2"/>
                </a:solidFill>
                <a:latin typeface="微软雅黑" pitchFamily="34" charset="-122"/>
                <a:ea typeface="微软雅黑" pitchFamily="34" charset="-122"/>
              </a:rPr>
              <a:t>5</a:t>
            </a:r>
            <a:endParaRPr lang="zh-CN" altLang="en-US" sz="1600" b="1" dirty="0">
              <a:solidFill>
                <a:schemeClr val="accent2"/>
              </a:solidFill>
              <a:latin typeface="微软雅黑" pitchFamily="34" charset="-122"/>
              <a:ea typeface="微软雅黑" pitchFamily="34" charset="-122"/>
            </a:endParaRPr>
          </a:p>
        </p:txBody>
      </p:sp>
      <p:pic>
        <p:nvPicPr>
          <p:cNvPr id="92" name="图片 9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2473" y="1414562"/>
            <a:ext cx="2589393" cy="1895329"/>
          </a:xfrm>
          <a:prstGeom prst="rect">
            <a:avLst/>
          </a:prstGeom>
        </p:spPr>
      </p:pic>
      <p:pic>
        <p:nvPicPr>
          <p:cNvPr id="93" name="图片 9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5759" y="1412776"/>
            <a:ext cx="2593842" cy="1895329"/>
          </a:xfrm>
          <a:prstGeom prst="rect">
            <a:avLst/>
          </a:prstGeom>
        </p:spPr>
      </p:pic>
      <p:pic>
        <p:nvPicPr>
          <p:cNvPr id="94" name="图片 9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2840" y="1412776"/>
            <a:ext cx="2589393" cy="1895329"/>
          </a:xfrm>
          <a:prstGeom prst="rect">
            <a:avLst/>
          </a:prstGeom>
        </p:spPr>
      </p:pic>
    </p:spTree>
    <p:extLst>
      <p:ext uri="{BB962C8B-B14F-4D97-AF65-F5344CB8AC3E}">
        <p14:creationId xmlns:p14="http://schemas.microsoft.com/office/powerpoint/2010/main" val="1746888894"/>
      </p:ext>
    </p:extLst>
  </p:cSld>
  <p:clrMapOvr>
    <a:masterClrMapping/>
  </p:clrMapOvr>
  <p:transition spd="slow" advTm="555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300" fill="hold"/>
                                        <p:tgtEl>
                                          <p:spTgt spid="6"/>
                                        </p:tgtEl>
                                        <p:attrNameLst>
                                          <p:attrName>ppt_x</p:attrName>
                                        </p:attrNameLst>
                                      </p:cBhvr>
                                      <p:tavLst>
                                        <p:tav tm="0">
                                          <p:val>
                                            <p:strVal val="0-#ppt_w/2"/>
                                          </p:val>
                                        </p:tav>
                                        <p:tav tm="100000">
                                          <p:val>
                                            <p:strVal val="#ppt_x"/>
                                          </p:val>
                                        </p:tav>
                                      </p:tavLst>
                                    </p:anim>
                                    <p:anim calcmode="lin" valueType="num">
                                      <p:cBhvr additive="base">
                                        <p:cTn id="12" dur="3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300" fill="hold"/>
                                        <p:tgtEl>
                                          <p:spTgt spid="7"/>
                                        </p:tgtEl>
                                        <p:attrNameLst>
                                          <p:attrName>ppt_x</p:attrName>
                                        </p:attrNameLst>
                                      </p:cBhvr>
                                      <p:tavLst>
                                        <p:tav tm="0">
                                          <p:val>
                                            <p:strVal val="0-#ppt_w/2"/>
                                          </p:val>
                                        </p:tav>
                                        <p:tav tm="100000">
                                          <p:val>
                                            <p:strVal val="#ppt_x"/>
                                          </p:val>
                                        </p:tav>
                                      </p:tavLst>
                                    </p:anim>
                                    <p:anim calcmode="lin" valueType="num">
                                      <p:cBhvr additive="base">
                                        <p:cTn id="16" dur="3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4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5"/>
                                        </p:tgtEl>
                                        <p:attrNameLst>
                                          <p:attrName>style.visibility</p:attrName>
                                        </p:attrNameLst>
                                      </p:cBhvr>
                                      <p:to>
                                        <p:strVal val="visible"/>
                                      </p:to>
                                    </p:set>
                                    <p:anim by="(-#ppt_w*2)" calcmode="lin" valueType="num">
                                      <p:cBhvr rctx="PPT">
                                        <p:cTn id="20" dur="200" autoRev="1" fill="hold">
                                          <p:stCondLst>
                                            <p:cond delay="0"/>
                                          </p:stCondLst>
                                        </p:cTn>
                                        <p:tgtEl>
                                          <p:spTgt spid="55"/>
                                        </p:tgtEl>
                                        <p:attrNameLst>
                                          <p:attrName>ppt_w</p:attrName>
                                        </p:attrNameLst>
                                      </p:cBhvr>
                                    </p:anim>
                                    <p:anim by="(#ppt_w*0.50)" calcmode="lin" valueType="num">
                                      <p:cBhvr>
                                        <p:cTn id="21" dur="200" decel="50000" autoRev="1" fill="hold">
                                          <p:stCondLst>
                                            <p:cond delay="0"/>
                                          </p:stCondLst>
                                        </p:cTn>
                                        <p:tgtEl>
                                          <p:spTgt spid="55"/>
                                        </p:tgtEl>
                                        <p:attrNameLst>
                                          <p:attrName>ppt_x</p:attrName>
                                        </p:attrNameLst>
                                      </p:cBhvr>
                                    </p:anim>
                                    <p:anim from="(-#ppt_h/2)" to="(#ppt_y)" calcmode="lin" valueType="num">
                                      <p:cBhvr>
                                        <p:cTn id="22" dur="400" fill="hold">
                                          <p:stCondLst>
                                            <p:cond delay="0"/>
                                          </p:stCondLst>
                                        </p:cTn>
                                        <p:tgtEl>
                                          <p:spTgt spid="55"/>
                                        </p:tgtEl>
                                        <p:attrNameLst>
                                          <p:attrName>ppt_y</p:attrName>
                                        </p:attrNameLst>
                                      </p:cBhvr>
                                    </p:anim>
                                    <p:animRot by="21600000">
                                      <p:cBhvr>
                                        <p:cTn id="23" dur="400" fill="hold">
                                          <p:stCondLst>
                                            <p:cond delay="0"/>
                                          </p:stCondLst>
                                        </p:cTn>
                                        <p:tgtEl>
                                          <p:spTgt spid="55"/>
                                        </p:tgtEl>
                                        <p:attrNameLst>
                                          <p:attrName>r</p:attrName>
                                        </p:attrNameLst>
                                      </p:cBhvr>
                                    </p:animRot>
                                  </p:childTnLst>
                                </p:cTn>
                              </p:par>
                            </p:childTnLst>
                          </p:cTn>
                        </p:par>
                        <p:par>
                          <p:cTn id="24" fill="hold">
                            <p:stCondLst>
                              <p:cond delay="960"/>
                            </p:stCondLst>
                            <p:childTnLst>
                              <p:par>
                                <p:cTn id="25" presetID="42" presetClass="entr" presetSubtype="0" fill="hold"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1000"/>
                                        <p:tgtEl>
                                          <p:spTgt spid="82"/>
                                        </p:tgtEl>
                                      </p:cBhvr>
                                    </p:animEffect>
                                    <p:anim calcmode="lin" valueType="num">
                                      <p:cBhvr>
                                        <p:cTn id="28" dur="1000" fill="hold"/>
                                        <p:tgtEl>
                                          <p:spTgt spid="82"/>
                                        </p:tgtEl>
                                        <p:attrNameLst>
                                          <p:attrName>ppt_x</p:attrName>
                                        </p:attrNameLst>
                                      </p:cBhvr>
                                      <p:tavLst>
                                        <p:tav tm="0">
                                          <p:val>
                                            <p:strVal val="#ppt_x"/>
                                          </p:val>
                                        </p:tav>
                                        <p:tav tm="100000">
                                          <p:val>
                                            <p:strVal val="#ppt_x"/>
                                          </p:val>
                                        </p:tav>
                                      </p:tavLst>
                                    </p:anim>
                                    <p:anim calcmode="lin" valueType="num">
                                      <p:cBhvr>
                                        <p:cTn id="29" dur="1000" fill="hold"/>
                                        <p:tgtEl>
                                          <p:spTgt spid="82"/>
                                        </p:tgtEl>
                                        <p:attrNameLst>
                                          <p:attrName>ppt_y</p:attrName>
                                        </p:attrNameLst>
                                      </p:cBhvr>
                                      <p:tavLst>
                                        <p:tav tm="0">
                                          <p:val>
                                            <p:strVal val="#ppt_y+.1"/>
                                          </p:val>
                                        </p:tav>
                                        <p:tav tm="100000">
                                          <p:val>
                                            <p:strVal val="#ppt_y"/>
                                          </p:val>
                                        </p:tav>
                                      </p:tavLst>
                                    </p:anim>
                                  </p:childTnLst>
                                </p:cTn>
                              </p:par>
                            </p:childTnLst>
                          </p:cTn>
                        </p:par>
                        <p:par>
                          <p:cTn id="30" fill="hold">
                            <p:stCondLst>
                              <p:cond delay="1960"/>
                            </p:stCondLst>
                            <p:childTnLst>
                              <p:par>
                                <p:cTn id="31" presetID="42" presetClass="entr" presetSubtype="0"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000"/>
                                        <p:tgtEl>
                                          <p:spTgt spid="92"/>
                                        </p:tgtEl>
                                      </p:cBhvr>
                                    </p:animEffect>
                                    <p:anim calcmode="lin" valueType="num">
                                      <p:cBhvr>
                                        <p:cTn id="34" dur="1000" fill="hold"/>
                                        <p:tgtEl>
                                          <p:spTgt spid="92"/>
                                        </p:tgtEl>
                                        <p:attrNameLst>
                                          <p:attrName>ppt_x</p:attrName>
                                        </p:attrNameLst>
                                      </p:cBhvr>
                                      <p:tavLst>
                                        <p:tav tm="0">
                                          <p:val>
                                            <p:strVal val="#ppt_x"/>
                                          </p:val>
                                        </p:tav>
                                        <p:tav tm="100000">
                                          <p:val>
                                            <p:strVal val="#ppt_x"/>
                                          </p:val>
                                        </p:tav>
                                      </p:tavLst>
                                    </p:anim>
                                    <p:anim calcmode="lin" valueType="num">
                                      <p:cBhvr>
                                        <p:cTn id="35" dur="1000" fill="hold"/>
                                        <p:tgtEl>
                                          <p:spTgt spid="9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1000"/>
                                        <p:tgtEl>
                                          <p:spTgt spid="93"/>
                                        </p:tgtEl>
                                      </p:cBhvr>
                                    </p:animEffect>
                                    <p:anim calcmode="lin" valueType="num">
                                      <p:cBhvr>
                                        <p:cTn id="39" dur="1000" fill="hold"/>
                                        <p:tgtEl>
                                          <p:spTgt spid="93"/>
                                        </p:tgtEl>
                                        <p:attrNameLst>
                                          <p:attrName>ppt_x</p:attrName>
                                        </p:attrNameLst>
                                      </p:cBhvr>
                                      <p:tavLst>
                                        <p:tav tm="0">
                                          <p:val>
                                            <p:strVal val="#ppt_x"/>
                                          </p:val>
                                        </p:tav>
                                        <p:tav tm="100000">
                                          <p:val>
                                            <p:strVal val="#ppt_x"/>
                                          </p:val>
                                        </p:tav>
                                      </p:tavLst>
                                    </p:anim>
                                    <p:anim calcmode="lin" valueType="num">
                                      <p:cBhvr>
                                        <p:cTn id="40" dur="1000" fill="hold"/>
                                        <p:tgtEl>
                                          <p:spTgt spid="9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94"/>
                                        </p:tgtEl>
                                        <p:attrNameLst>
                                          <p:attrName>style.visibility</p:attrName>
                                        </p:attrNameLst>
                                      </p:cBhvr>
                                      <p:to>
                                        <p:strVal val="visible"/>
                                      </p:to>
                                    </p:set>
                                    <p:animEffect transition="in" filter="fade">
                                      <p:cBhvr>
                                        <p:cTn id="43" dur="1000"/>
                                        <p:tgtEl>
                                          <p:spTgt spid="94"/>
                                        </p:tgtEl>
                                      </p:cBhvr>
                                    </p:animEffect>
                                    <p:anim calcmode="lin" valueType="num">
                                      <p:cBhvr>
                                        <p:cTn id="44" dur="1000" fill="hold"/>
                                        <p:tgtEl>
                                          <p:spTgt spid="94"/>
                                        </p:tgtEl>
                                        <p:attrNameLst>
                                          <p:attrName>ppt_x</p:attrName>
                                        </p:attrNameLst>
                                      </p:cBhvr>
                                      <p:tavLst>
                                        <p:tav tm="0">
                                          <p:val>
                                            <p:strVal val="#ppt_x"/>
                                          </p:val>
                                        </p:tav>
                                        <p:tav tm="100000">
                                          <p:val>
                                            <p:strVal val="#ppt_x"/>
                                          </p:val>
                                        </p:tav>
                                      </p:tavLst>
                                    </p:anim>
                                    <p:anim calcmode="lin" valueType="num">
                                      <p:cBhvr>
                                        <p:cTn id="45" dur="1000" fill="hold"/>
                                        <p:tgtEl>
                                          <p:spTgt spid="94"/>
                                        </p:tgtEl>
                                        <p:attrNameLst>
                                          <p:attrName>ppt_y</p:attrName>
                                        </p:attrNameLst>
                                      </p:cBhvr>
                                      <p:tavLst>
                                        <p:tav tm="0">
                                          <p:val>
                                            <p:strVal val="#ppt_y+.1"/>
                                          </p:val>
                                        </p:tav>
                                        <p:tav tm="100000">
                                          <p:val>
                                            <p:strVal val="#ppt_y"/>
                                          </p:val>
                                        </p:tav>
                                      </p:tavLst>
                                    </p:anim>
                                  </p:childTnLst>
                                </p:cTn>
                              </p:par>
                            </p:childTnLst>
                          </p:cTn>
                        </p:par>
                        <p:par>
                          <p:cTn id="46" fill="hold">
                            <p:stCondLst>
                              <p:cond delay="3160"/>
                            </p:stCondLst>
                            <p:childTnLst>
                              <p:par>
                                <p:cTn id="47" presetID="2" presetClass="entr" presetSubtype="6"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anim calcmode="lin" valueType="num">
                                      <p:cBhvr additive="base">
                                        <p:cTn id="49" dur="500" fill="hold"/>
                                        <p:tgtEl>
                                          <p:spTgt spid="83"/>
                                        </p:tgtEl>
                                        <p:attrNameLst>
                                          <p:attrName>ppt_x</p:attrName>
                                        </p:attrNameLst>
                                      </p:cBhvr>
                                      <p:tavLst>
                                        <p:tav tm="0">
                                          <p:val>
                                            <p:strVal val="1+#ppt_w/2"/>
                                          </p:val>
                                        </p:tav>
                                        <p:tav tm="100000">
                                          <p:val>
                                            <p:strVal val="#ppt_x"/>
                                          </p:val>
                                        </p:tav>
                                      </p:tavLst>
                                    </p:anim>
                                    <p:anim calcmode="lin" valueType="num">
                                      <p:cBhvr additive="base">
                                        <p:cTn id="50" dur="500" fill="hold"/>
                                        <p:tgtEl>
                                          <p:spTgt spid="83"/>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100"/>
                                  </p:stCondLst>
                                  <p:childTnLst>
                                    <p:set>
                                      <p:cBhvr>
                                        <p:cTn id="52" dur="1" fill="hold">
                                          <p:stCondLst>
                                            <p:cond delay="0"/>
                                          </p:stCondLst>
                                        </p:cTn>
                                        <p:tgtEl>
                                          <p:spTgt spid="85"/>
                                        </p:tgtEl>
                                        <p:attrNameLst>
                                          <p:attrName>style.visibility</p:attrName>
                                        </p:attrNameLst>
                                      </p:cBhvr>
                                      <p:to>
                                        <p:strVal val="visible"/>
                                      </p:to>
                                    </p:set>
                                    <p:anim calcmode="lin" valueType="num">
                                      <p:cBhvr additive="base">
                                        <p:cTn id="53" dur="500" fill="hold"/>
                                        <p:tgtEl>
                                          <p:spTgt spid="85"/>
                                        </p:tgtEl>
                                        <p:attrNameLst>
                                          <p:attrName>ppt_x</p:attrName>
                                        </p:attrNameLst>
                                      </p:cBhvr>
                                      <p:tavLst>
                                        <p:tav tm="0">
                                          <p:val>
                                            <p:strVal val="1+#ppt_w/2"/>
                                          </p:val>
                                        </p:tav>
                                        <p:tav tm="100000">
                                          <p:val>
                                            <p:strVal val="#ppt_x"/>
                                          </p:val>
                                        </p:tav>
                                      </p:tavLst>
                                    </p:anim>
                                    <p:anim calcmode="lin" valueType="num">
                                      <p:cBhvr additive="base">
                                        <p:cTn id="54" dur="500" fill="hold"/>
                                        <p:tgtEl>
                                          <p:spTgt spid="85"/>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200"/>
                                  </p:stCondLst>
                                  <p:childTnLst>
                                    <p:set>
                                      <p:cBhvr>
                                        <p:cTn id="56" dur="1" fill="hold">
                                          <p:stCondLst>
                                            <p:cond delay="0"/>
                                          </p:stCondLst>
                                        </p:cTn>
                                        <p:tgtEl>
                                          <p:spTgt spid="87"/>
                                        </p:tgtEl>
                                        <p:attrNameLst>
                                          <p:attrName>style.visibility</p:attrName>
                                        </p:attrNameLst>
                                      </p:cBhvr>
                                      <p:to>
                                        <p:strVal val="visible"/>
                                      </p:to>
                                    </p:set>
                                    <p:anim calcmode="lin" valueType="num">
                                      <p:cBhvr additive="base">
                                        <p:cTn id="57" dur="500" fill="hold"/>
                                        <p:tgtEl>
                                          <p:spTgt spid="87"/>
                                        </p:tgtEl>
                                        <p:attrNameLst>
                                          <p:attrName>ppt_x</p:attrName>
                                        </p:attrNameLst>
                                      </p:cBhvr>
                                      <p:tavLst>
                                        <p:tav tm="0">
                                          <p:val>
                                            <p:strVal val="1+#ppt_w/2"/>
                                          </p:val>
                                        </p:tav>
                                        <p:tav tm="100000">
                                          <p:val>
                                            <p:strVal val="#ppt_x"/>
                                          </p:val>
                                        </p:tav>
                                      </p:tavLst>
                                    </p:anim>
                                    <p:anim calcmode="lin" valueType="num">
                                      <p:cBhvr additive="base">
                                        <p:cTn id="58" dur="500" fill="hold"/>
                                        <p:tgtEl>
                                          <p:spTgt spid="87"/>
                                        </p:tgtEl>
                                        <p:attrNameLst>
                                          <p:attrName>ppt_y</p:attrName>
                                        </p:attrNameLst>
                                      </p:cBhvr>
                                      <p:tavLst>
                                        <p:tav tm="0">
                                          <p:val>
                                            <p:strVal val="1+#ppt_h/2"/>
                                          </p:val>
                                        </p:tav>
                                        <p:tav tm="100000">
                                          <p:val>
                                            <p:strVal val="#ppt_y"/>
                                          </p:val>
                                        </p:tav>
                                      </p:tavLst>
                                    </p:anim>
                                  </p:childTnLst>
                                </p:cTn>
                              </p:par>
                              <p:par>
                                <p:cTn id="59" presetID="2" presetClass="entr" presetSubtype="6" fill="hold" grpId="0" nodeType="withEffect">
                                  <p:stCondLst>
                                    <p:cond delay="30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fill="hold"/>
                                        <p:tgtEl>
                                          <p:spTgt spid="89"/>
                                        </p:tgtEl>
                                        <p:attrNameLst>
                                          <p:attrName>ppt_x</p:attrName>
                                        </p:attrNameLst>
                                      </p:cBhvr>
                                      <p:tavLst>
                                        <p:tav tm="0">
                                          <p:val>
                                            <p:strVal val="1+#ppt_w/2"/>
                                          </p:val>
                                        </p:tav>
                                        <p:tav tm="100000">
                                          <p:val>
                                            <p:strVal val="#ppt_x"/>
                                          </p:val>
                                        </p:tav>
                                      </p:tavLst>
                                    </p:anim>
                                    <p:anim calcmode="lin" valueType="num">
                                      <p:cBhvr additive="base">
                                        <p:cTn id="62" dur="500" fill="hold"/>
                                        <p:tgtEl>
                                          <p:spTgt spid="89"/>
                                        </p:tgtEl>
                                        <p:attrNameLst>
                                          <p:attrName>ppt_y</p:attrName>
                                        </p:attrNameLst>
                                      </p:cBhvr>
                                      <p:tavLst>
                                        <p:tav tm="0">
                                          <p:val>
                                            <p:strVal val="1+#ppt_h/2"/>
                                          </p:val>
                                        </p:tav>
                                        <p:tav tm="100000">
                                          <p:val>
                                            <p:strVal val="#ppt_y"/>
                                          </p:val>
                                        </p:tav>
                                      </p:tavLst>
                                    </p:anim>
                                  </p:childTnLst>
                                </p:cTn>
                              </p:par>
                              <p:par>
                                <p:cTn id="63" presetID="2" presetClass="entr" presetSubtype="6" fill="hold" grpId="0" nodeType="withEffect">
                                  <p:stCondLst>
                                    <p:cond delay="400"/>
                                  </p:stCondLst>
                                  <p:childTnLst>
                                    <p:set>
                                      <p:cBhvr>
                                        <p:cTn id="64" dur="1" fill="hold">
                                          <p:stCondLst>
                                            <p:cond delay="0"/>
                                          </p:stCondLst>
                                        </p:cTn>
                                        <p:tgtEl>
                                          <p:spTgt spid="91"/>
                                        </p:tgtEl>
                                        <p:attrNameLst>
                                          <p:attrName>style.visibility</p:attrName>
                                        </p:attrNameLst>
                                      </p:cBhvr>
                                      <p:to>
                                        <p:strVal val="visible"/>
                                      </p:to>
                                    </p:set>
                                    <p:anim calcmode="lin" valueType="num">
                                      <p:cBhvr additive="base">
                                        <p:cTn id="65" dur="500" fill="hold"/>
                                        <p:tgtEl>
                                          <p:spTgt spid="91"/>
                                        </p:tgtEl>
                                        <p:attrNameLst>
                                          <p:attrName>ppt_x</p:attrName>
                                        </p:attrNameLst>
                                      </p:cBhvr>
                                      <p:tavLst>
                                        <p:tav tm="0">
                                          <p:val>
                                            <p:strVal val="1+#ppt_w/2"/>
                                          </p:val>
                                        </p:tav>
                                        <p:tav tm="100000">
                                          <p:val>
                                            <p:strVal val="#ppt_x"/>
                                          </p:val>
                                        </p:tav>
                                      </p:tavLst>
                                    </p:anim>
                                    <p:anim calcmode="lin" valueType="num">
                                      <p:cBhvr additive="base">
                                        <p:cTn id="66" dur="500" fill="hold"/>
                                        <p:tgtEl>
                                          <p:spTgt spid="91"/>
                                        </p:tgtEl>
                                        <p:attrNameLst>
                                          <p:attrName>ppt_y</p:attrName>
                                        </p:attrNameLst>
                                      </p:cBhvr>
                                      <p:tavLst>
                                        <p:tav tm="0">
                                          <p:val>
                                            <p:strVal val="1+#ppt_h/2"/>
                                          </p:val>
                                        </p:tav>
                                        <p:tav tm="100000">
                                          <p:val>
                                            <p:strVal val="#ppt_y"/>
                                          </p:val>
                                        </p:tav>
                                      </p:tavLst>
                                    </p:anim>
                                  </p:childTnLst>
                                </p:cTn>
                              </p:par>
                            </p:childTnLst>
                          </p:cTn>
                        </p:par>
                        <p:par>
                          <p:cTn id="67" fill="hold">
                            <p:stCondLst>
                              <p:cond delay="4060"/>
                            </p:stCondLst>
                            <p:childTnLst>
                              <p:par>
                                <p:cTn id="68" presetID="22" presetClass="entr" presetSubtype="8" fill="hold" grpId="0" nodeType="after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left)">
                                      <p:cBhvr>
                                        <p:cTn id="70" dur="500"/>
                                        <p:tgtEl>
                                          <p:spTgt spid="8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wipe(left)">
                                      <p:cBhvr>
                                        <p:cTn id="79" dur="500"/>
                                        <p:tgtEl>
                                          <p:spTgt spid="8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wipe(left)">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 grpId="0" animBg="1"/>
      <p:bldP spid="6" grpId="0" animBg="1"/>
      <p:bldP spid="7" grpId="0" animBg="1"/>
      <p:bldP spid="81" grpId="0"/>
      <p:bldP spid="83" grpId="0" animBg="1"/>
      <p:bldP spid="84" grpId="0"/>
      <p:bldP spid="85" grpId="0" animBg="1"/>
      <p:bldP spid="86" grpId="0"/>
      <p:bldP spid="87" grpId="0" animBg="1"/>
      <p:bldP spid="88" grpId="0"/>
      <p:bldP spid="89" grpId="0" animBg="1"/>
      <p:bldP spid="90" grpId="0"/>
      <p:bldP spid="9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F12E3F31-3AA5-484D-9E81-421BC1840B67"/>
  <p:tag name="ISPRING_SCORM_RATE_SLIDES" val="1"/>
  <p:tag name="ISPRINGONLINEFOLDERID" val="0"/>
  <p:tag name="ISPRINGONLINEFOLDERPATH" val="内容列表"/>
  <p:tag name="ISPRINGCLOUDFOLDERID" val="0"/>
  <p:tag name="ISPRINGCLOUDFOLDERPATH" val="资源库"/>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706"/>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1_默认设计模板">
  <a:themeElements>
    <a:clrScheme name="自定义 1">
      <a:dk1>
        <a:srgbClr val="294A5A"/>
      </a:dk1>
      <a:lt1>
        <a:srgbClr val="99CC39"/>
      </a:lt1>
      <a:dk2>
        <a:srgbClr val="F9C900"/>
      </a:dk2>
      <a:lt2>
        <a:srgbClr val="ED5A00"/>
      </a:lt2>
      <a:accent1>
        <a:srgbClr val="484849"/>
      </a:accent1>
      <a:accent2>
        <a:srgbClr val="FFFFFF"/>
      </a:accent2>
      <a:accent3>
        <a:srgbClr val="969696"/>
      </a:accent3>
      <a:accent4>
        <a:srgbClr val="0099B3"/>
      </a:accent4>
      <a:accent5>
        <a:srgbClr val="99CC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14872</TotalTime>
  <Pages>0</Pages>
  <Words>2190</Words>
  <Characters>0</Characters>
  <Application>Microsoft Office PowerPoint</Application>
  <DocSecurity>0</DocSecurity>
  <PresentationFormat>自定义</PresentationFormat>
  <Lines>0</Lines>
  <Paragraphs>328</Paragraphs>
  <Slides>29</Slides>
  <Notes>29</Notes>
  <HiddenSlides>0</HiddenSlides>
  <MMClips>1</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https://dxpu.taobao.com/</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1143</cp:revision>
  <dcterms:created xsi:type="dcterms:W3CDTF">2013-01-25T01:44:32Z</dcterms:created>
  <dcterms:modified xsi:type="dcterms:W3CDTF">2016-11-04T05:34:33Z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