
<file path=[Content_Types].xml><?xml version="1.0" encoding="utf-8"?>
<Types xmlns="http://schemas.openxmlformats.org/package/2006/content-types">
  <Default Extension="jpeg" ContentType="image/jpeg"/>
  <Default Extension="xlsx" ContentType="application/vnd.openxmlformats-officedocument.spreadsheetml.sheet"/>
  <Default Extension="wdp" ContentType="image/vnd.ms-photo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colors3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style3.xml" ContentType="application/vnd.ms-office.chartstyle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0" r:id="rId3"/>
  </p:sldMasterIdLst>
  <p:notesMasterIdLst>
    <p:notesMasterId r:id="rId5"/>
  </p:notesMasterIdLst>
  <p:sldIdLst>
    <p:sldId id="256" r:id="rId4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</p:sldIdLst>
  <p:sldSz cx="9144000" cy="6858000" type="screen4x3"/>
  <p:notesSz cx="6858000" cy="9144000"/>
  <p:embeddedFontLst>
    <p:embeddedFont>
      <p:font typeface="微软雅黑" pitchFamily="34" charset="-122"/>
      <p:regular r:id="rId33"/>
    </p:embeddedFont>
    <p:embeddedFont>
      <p:font typeface="微软雅黑 Light" pitchFamily="34" charset="-122"/>
      <p:regular r:id="rId34"/>
    </p:embeddedFont>
    <p:embeddedFont>
      <p:font typeface="微软雅黑" charset="-122"/>
      <p:regular r:id="rId35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浅色样式 1 - 强调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>
        <p:scale>
          <a:sx n="80" d="100"/>
          <a:sy n="80" d="100"/>
        </p:scale>
        <p:origin x="-1098" y="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5" Type="http://schemas.openxmlformats.org/officeDocument/2006/relationships/font" Target="fonts/font3.fntdata"/><Relationship Id="rId34" Type="http://schemas.openxmlformats.org/officeDocument/2006/relationships/font" Target="fonts/font2.fntdata"/><Relationship Id="rId33" Type="http://schemas.openxmlformats.org/officeDocument/2006/relationships/font" Target="fonts/font1.fntdata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package" Target="../embeddings/Workbook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Sheet1!$A$2:$A$4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 c:formatCode="General">
                  <c:v>4.3</c:v>
                </c:pt>
                <c:pt idx="1" c:formatCode="General">
                  <c:v>2.5</c:v>
                </c:pt>
                <c:pt idx="2" c:formatCode="General">
                  <c:v>3.5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Sheet1!$A$2:$A$4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 c:formatCode="General">
                  <c:v>2.4</c:v>
                </c:pt>
                <c:pt idx="1" c:formatCode="General">
                  <c:v>4.4</c:v>
                </c:pt>
                <c:pt idx="2" c:formatCode="General">
                  <c:v>1.8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Sheet1!$A$2:$A$4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 c:formatCode="General">
                  <c:v>2</c:v>
                </c:pt>
                <c:pt idx="1" c:formatCode="General">
                  <c:v>2</c:v>
                </c:pt>
                <c:pt idx="2" c:formatCode="General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47"/>
        <c:overlap val="-27"/>
        <c:axId val="62065664"/>
        <c:axId val="62075648"/>
      </c:barChart>
      <c:catAx>
        <c:axId val="6206566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62075648"/>
        <c:crosses val="autoZero"/>
        <c:auto val="1"/>
        <c:lblAlgn val="ctr"/>
        <c:lblOffset val="100"/>
        <c:noMultiLvlLbl val="0"/>
      </c:catAx>
      <c:valAx>
        <c:axId val="620756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62065664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 值</c:v>
                </c:pt>
              </c:strCache>
            </c:strRef>
          </c:tx>
          <c:spPr>
            <a:ln w="34925" cap="rnd" cmpd="sng" algn="ctr">
              <a:solidFill>
                <a:schemeClr val="accent1"/>
              </a:solidFill>
              <a:prstDash val="solid"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 cap="flat" cmpd="sng" algn="ctr">
                <a:solidFill>
                  <a:schemeClr val="accent1"/>
                </a:solidFill>
                <a:prstDash val="solid"/>
                <a:round/>
              </a:ln>
              <a:effectLst/>
            </c:spPr>
          </c:marker>
          <c:dPt>
            <c:idx val="2"/>
            <c:marker>
              <c:symbol val="circle"/>
              <c:size val="5"/>
              <c:spPr>
                <a:solidFill>
                  <a:srgbClr val="C00000"/>
                </a:solidFill>
                <a:ln w="212725" cap="flat" cmpd="sng" algn="ctr">
                  <a:solidFill>
                    <a:srgbClr val="C00000"/>
                  </a:solidFill>
                  <a:prstDash val="solid"/>
                  <a:round/>
                </a:ln>
                <a:effectLst/>
              </c:spPr>
            </c:marker>
            <c:bubble3D val="0"/>
          </c:dPt>
          <c:dLbls>
            <c:delete val="1"/>
          </c:dLbls>
          <c:xVal>
            <c:numRef>
              <c:f>Sheet1!$A$2:$A$7</c:f>
              <c:numCache>
                <c:formatCode>General</c:formatCode>
                <c:ptCount val="6"/>
                <c:pt idx="0" c:formatCode="General">
                  <c:v>0.5</c:v>
                </c:pt>
                <c:pt idx="1" c:formatCode="General">
                  <c:v>1</c:v>
                </c:pt>
                <c:pt idx="2" c:formatCode="General">
                  <c:v>1.5</c:v>
                </c:pt>
                <c:pt idx="3" c:formatCode="General">
                  <c:v>2</c:v>
                </c:pt>
                <c:pt idx="4" c:formatCode="General">
                  <c:v>2.5</c:v>
                </c:pt>
                <c:pt idx="5" c:formatCode="General">
                  <c:v>3</c:v>
                </c:pt>
              </c:numCache>
            </c:numRef>
          </c:xVal>
          <c:yVal>
            <c:numRef>
              <c:f>Sheet1!$B$2:$B$7</c:f>
              <c:numCache>
                <c:formatCode>General</c:formatCode>
                <c:ptCount val="6"/>
                <c:pt idx="0" c:formatCode="General">
                  <c:v>0.5</c:v>
                </c:pt>
                <c:pt idx="1" c:formatCode="General">
                  <c:v>2.7</c:v>
                </c:pt>
                <c:pt idx="2" c:formatCode="General">
                  <c:v>0.2</c:v>
                </c:pt>
                <c:pt idx="3" c:formatCode="General">
                  <c:v>1.8</c:v>
                </c:pt>
                <c:pt idx="4" c:formatCode="General">
                  <c:v>0.7</c:v>
                </c:pt>
                <c:pt idx="5" c:formatCode="General">
                  <c:v>2.1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7834112"/>
        <c:axId val="117835648"/>
      </c:scatterChart>
      <c:valAx>
        <c:axId val="1178341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117835648"/>
        <c:crosses val="autoZero"/>
        <c:crossBetween val="midCat"/>
      </c:valAx>
      <c:valAx>
        <c:axId val="1178356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117834112"/>
        <c:crosses val="autoZero"/>
        <c:crossBetween val="midCat"/>
        <c:majorUnit val="0.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dLbls>
            <c:delete val="1"/>
          </c:dLbls>
          <c:cat>
            <c:strRef>
              <c:f>Sheet1!$A$2:$A$6</c:f>
              <c:strCache>
                <c:ptCount val="5"/>
                <c:pt idx="0">
                  <c:v>情况一</c:v>
                </c:pt>
                <c:pt idx="1">
                  <c:v>情况二</c:v>
                </c:pt>
                <c:pt idx="2">
                  <c:v>情况三</c:v>
                </c:pt>
                <c:pt idx="3">
                  <c:v>情况四</c:v>
                </c:pt>
                <c:pt idx="4">
                  <c:v>情况五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 c:formatCode="General">
                  <c:v>42</c:v>
                </c:pt>
                <c:pt idx="1" c:formatCode="General">
                  <c:v>44</c:v>
                </c:pt>
                <c:pt idx="2" c:formatCode="General">
                  <c:v>40</c:v>
                </c:pt>
                <c:pt idx="3" c:formatCode="General">
                  <c:v>20</c:v>
                </c:pt>
                <c:pt idx="4" c:formatCode="General">
                  <c:v>27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>
              <a:noFill/>
            </a:ln>
            <a:effectLst/>
          </c:spPr>
          <c:dLbls>
            <c:delete val="1"/>
          </c:dLbls>
          <c:cat>
            <c:strRef>
              <c:f>Sheet1!$A$2:$A$6</c:f>
              <c:strCache>
                <c:ptCount val="5"/>
                <c:pt idx="0">
                  <c:v>情况一</c:v>
                </c:pt>
                <c:pt idx="1">
                  <c:v>情况二</c:v>
                </c:pt>
                <c:pt idx="2">
                  <c:v>情况三</c:v>
                </c:pt>
                <c:pt idx="3">
                  <c:v>情况四</c:v>
                </c:pt>
                <c:pt idx="4">
                  <c:v>情况五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 c:formatCode="General">
                  <c:v>32</c:v>
                </c:pt>
                <c:pt idx="1" c:formatCode="General">
                  <c:v>32</c:v>
                </c:pt>
                <c:pt idx="2" c:formatCode="General">
                  <c:v>28</c:v>
                </c:pt>
                <c:pt idx="3" c:formatCode="General">
                  <c:v>30</c:v>
                </c:pt>
                <c:pt idx="4" c:formatCode="General">
                  <c:v>39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7576064"/>
        <c:axId val="117577600"/>
      </c:areaChart>
      <c:catAx>
        <c:axId val="1175760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117577600"/>
        <c:crosses val="autoZero"/>
        <c:auto val="1"/>
        <c:lblAlgn val="ctr"/>
        <c:lblOffset val="100"/>
        <c:noMultiLvlLbl val="0"/>
      </c:catAx>
      <c:valAx>
        <c:axId val="1175776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11757606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 值</c:v>
                </c:pt>
              </c:strCache>
            </c:strRef>
          </c:tx>
          <c:spPr>
            <a:ln w="19050" cap="rnd" cmpd="sng" algn="ctr">
              <a:noFill/>
              <a:prstDash val="solid"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41275" cap="flat" cmpd="sng" algn="ctr">
                <a:solidFill>
                  <a:schemeClr val="accent1"/>
                </a:solidFill>
                <a:prstDash val="solid"/>
                <a:round/>
              </a:ln>
              <a:effectLst/>
            </c:spPr>
          </c:marker>
          <c:dPt>
            <c:idx val="2"/>
            <c:marker>
              <c:symbol val="circle"/>
              <c:size val="5"/>
              <c:spPr>
                <a:solidFill>
                  <a:srgbClr val="C00000"/>
                </a:solidFill>
                <a:ln w="212725" cap="flat" cmpd="sng" algn="ctr">
                  <a:solidFill>
                    <a:srgbClr val="C00000"/>
                  </a:solidFill>
                  <a:prstDash val="solid"/>
                  <a:round/>
                </a:ln>
                <a:effectLst/>
              </c:spPr>
            </c:marker>
            <c:bubble3D val="0"/>
          </c:dPt>
          <c:dLbls>
            <c:delete val="1"/>
          </c:dLbls>
          <c:xVal>
            <c:numRef>
              <c:f>Sheet1!$A$2:$A$5</c:f>
              <c:numCache>
                <c:formatCode>General</c:formatCode>
                <c:ptCount val="4"/>
                <c:pt idx="0" c:formatCode="General">
                  <c:v>0.3</c:v>
                </c:pt>
                <c:pt idx="1" c:formatCode="General">
                  <c:v>0.7</c:v>
                </c:pt>
                <c:pt idx="2" c:formatCode="General">
                  <c:v>1.8</c:v>
                </c:pt>
                <c:pt idx="3" c:formatCode="General">
                  <c:v>2.6</c:v>
                </c:pt>
              </c:numCache>
            </c:numRef>
          </c:xVal>
          <c:yVal>
            <c:numRef>
              <c:f>Sheet1!$B$2:$B$5</c:f>
              <c:numCache>
                <c:formatCode>General</c:formatCode>
                <c:ptCount val="4"/>
                <c:pt idx="0" c:formatCode="General">
                  <c:v>1</c:v>
                </c:pt>
                <c:pt idx="1" c:formatCode="General">
                  <c:v>2</c:v>
                </c:pt>
                <c:pt idx="2" c:formatCode="General">
                  <c:v>0.6</c:v>
                </c:pt>
                <c:pt idx="3" c:formatCode="General">
                  <c:v>1.3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8194560"/>
        <c:axId val="118196096"/>
      </c:scatterChart>
      <c:valAx>
        <c:axId val="11819456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118196096"/>
        <c:crosses val="autoZero"/>
        <c:crossBetween val="midCat"/>
      </c:valAx>
      <c:valAx>
        <c:axId val="1181960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11819456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方案 1</c:v>
                </c:pt>
                <c:pt idx="1">
                  <c:v>方案 2</c:v>
                </c:pt>
                <c:pt idx="2">
                  <c:v>方案 3</c:v>
                </c:pt>
                <c:pt idx="3">
                  <c:v>方案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 c:formatCode="General">
                  <c:v>4.3</c:v>
                </c:pt>
                <c:pt idx="1" c:formatCode="General">
                  <c:v>2.5</c:v>
                </c:pt>
                <c:pt idx="2" c:formatCode="General">
                  <c:v>3.5</c:v>
                </c:pt>
                <c:pt idx="3" c:formatCode="General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方案 1</c:v>
                </c:pt>
                <c:pt idx="1">
                  <c:v>方案 2</c:v>
                </c:pt>
                <c:pt idx="2">
                  <c:v>方案 3</c:v>
                </c:pt>
                <c:pt idx="3">
                  <c:v>方案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 c:formatCode="General">
                  <c:v>2.4</c:v>
                </c:pt>
                <c:pt idx="1" c:formatCode="General">
                  <c:v>4.4</c:v>
                </c:pt>
                <c:pt idx="2" c:formatCode="General">
                  <c:v>1.8</c:v>
                </c:pt>
                <c:pt idx="3" c:formatCode="General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方案 1</c:v>
                </c:pt>
                <c:pt idx="1">
                  <c:v>方案 2</c:v>
                </c:pt>
                <c:pt idx="2">
                  <c:v>方案 3</c:v>
                </c:pt>
                <c:pt idx="3">
                  <c:v>方案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 c:formatCode="General">
                  <c:v>2</c:v>
                </c:pt>
                <c:pt idx="1" c:formatCode="General">
                  <c:v>2</c:v>
                </c:pt>
                <c:pt idx="2" c:formatCode="General">
                  <c:v>3</c:v>
                </c:pt>
                <c:pt idx="3" c:formatCode="General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5"/>
        <c:overlap val="100"/>
        <c:axId val="117776384"/>
        <c:axId val="117777920"/>
      </c:barChart>
      <c:catAx>
        <c:axId val="1177763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117777920"/>
        <c:crosses val="autoZero"/>
        <c:auto val="1"/>
        <c:lblAlgn val="ctr"/>
        <c:lblOffset val="100"/>
        <c:noMultiLvlLbl val="0"/>
      </c:catAx>
      <c:valAx>
        <c:axId val="1177779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1177763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0CA4F1-4DC4-46A8-A301-015972509CC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E7EFA1-2753-4924-9F41-02CFD75F685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E03F68-B2A7-4FFB-BD56-3AE1DBEE44C8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A821A-0835-45A8-B0F8-9458E332FFB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DB733-D73B-4780-A7B0-F4E8FC0FB9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A821A-0835-45A8-B0F8-9458E332FFB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DB733-D73B-4780-A7B0-F4E8FC0FB9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A821A-0835-45A8-B0F8-9458E332FFB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DB733-D73B-4780-A7B0-F4E8FC0FB9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/>
          <a:srcRect b="6740"/>
          <a:stretch>
            <a:fillRect/>
          </a:stretch>
        </p:blipFill>
        <p:spPr>
          <a:xfrm>
            <a:off x="183486" y="6162558"/>
            <a:ext cx="576000" cy="443442"/>
          </a:xfrm>
          <a:prstGeom prst="rect">
            <a:avLst/>
          </a:prstGeom>
        </p:spPr>
      </p:pic>
      <p:sp>
        <p:nvSpPr>
          <p:cNvPr id="8" name="平行四边形 7"/>
          <p:cNvSpPr/>
          <p:nvPr userDrawn="1"/>
        </p:nvSpPr>
        <p:spPr>
          <a:xfrm rot="16200000" flipH="1">
            <a:off x="2554941" y="-1143001"/>
            <a:ext cx="4034119" cy="9144001"/>
          </a:xfrm>
          <a:prstGeom prst="parallelogram">
            <a:avLst>
              <a:gd name="adj" fmla="val 1598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 userDrawn="1"/>
        </p:nvSpPr>
        <p:spPr>
          <a:xfrm>
            <a:off x="0" y="0"/>
            <a:ext cx="9144000" cy="1137600"/>
          </a:xfrm>
          <a:custGeom>
            <a:avLst/>
            <a:gdLst>
              <a:gd name="connsiteX0" fmla="*/ 0 w 9144000"/>
              <a:gd name="connsiteY0" fmla="*/ 0 h 1137600"/>
              <a:gd name="connsiteX1" fmla="*/ 9144000 w 9144000"/>
              <a:gd name="connsiteY1" fmla="*/ 0 h 1137600"/>
              <a:gd name="connsiteX2" fmla="*/ 9144000 w 9144000"/>
              <a:gd name="connsiteY2" fmla="*/ 1137600 h 1137600"/>
              <a:gd name="connsiteX3" fmla="*/ 0 w 9144000"/>
              <a:gd name="connsiteY3" fmla="*/ 1137600 h 1137600"/>
              <a:gd name="connsiteX4" fmla="*/ 0 w 9144000"/>
              <a:gd name="connsiteY4" fmla="*/ 1137599 h 1137600"/>
              <a:gd name="connsiteX5" fmla="*/ 9143999 w 9144000"/>
              <a:gd name="connsiteY5" fmla="*/ 1137599 h 1137600"/>
              <a:gd name="connsiteX6" fmla="*/ 9143999 w 9144000"/>
              <a:gd name="connsiteY6" fmla="*/ 927846 h 1137600"/>
              <a:gd name="connsiteX7" fmla="*/ 0 w 9144000"/>
              <a:gd name="connsiteY7" fmla="*/ 1137599 h 113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1137600">
                <a:moveTo>
                  <a:pt x="0" y="0"/>
                </a:moveTo>
                <a:lnTo>
                  <a:pt x="9144000" y="0"/>
                </a:lnTo>
                <a:lnTo>
                  <a:pt x="9144000" y="1137600"/>
                </a:lnTo>
                <a:lnTo>
                  <a:pt x="0" y="1137600"/>
                </a:lnTo>
                <a:lnTo>
                  <a:pt x="0" y="1137599"/>
                </a:lnTo>
                <a:lnTo>
                  <a:pt x="9143999" y="1137599"/>
                </a:lnTo>
                <a:lnTo>
                  <a:pt x="9143999" y="927846"/>
                </a:lnTo>
                <a:lnTo>
                  <a:pt x="0" y="1137599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248552" y="245178"/>
            <a:ext cx="8316000" cy="612000"/>
          </a:xfrm>
        </p:spPr>
        <p:txBody>
          <a:bodyPr>
            <a:noAutofit/>
          </a:bodyPr>
          <a:lstStyle>
            <a:lvl1pPr marL="0" indent="0" algn="l">
              <a:buNone/>
              <a:defRPr sz="4200" b="0" spc="0" baseline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9A99C-5E04-43D9-8A7D-A509EC589BB0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DAB4A-14D1-4AB1-9EAD-AC03C793C968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A821A-0835-45A8-B0F8-9458E332FFB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DB733-D73B-4780-A7B0-F4E8FC0FB9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A821A-0835-45A8-B0F8-9458E332FFB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DB733-D73B-4780-A7B0-F4E8FC0FB9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A821A-0835-45A8-B0F8-9458E332FFB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DB733-D73B-4780-A7B0-F4E8FC0FB9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A821A-0835-45A8-B0F8-9458E332FFB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DB733-D73B-4780-A7B0-F4E8FC0FB9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A821A-0835-45A8-B0F8-9458E332FFB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DB733-D73B-4780-A7B0-F4E8FC0FB9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A821A-0835-45A8-B0F8-9458E332FFB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DB733-D73B-4780-A7B0-F4E8FC0FB9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A821A-0835-45A8-B0F8-9458E332FFB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DB733-D73B-4780-A7B0-F4E8FC0FB9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A821A-0835-45A8-B0F8-9458E332FFB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DB733-D73B-4780-A7B0-F4E8FC0FB9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EA821A-0835-45A8-B0F8-9458E332FFB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EDB733-D73B-4780-A7B0-F4E8FC0FB94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D9A99C-5E04-43D9-8A7D-A509EC589BB0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5DAB4A-14D1-4AB1-9EAD-AC03C793C968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chart" Target="../charts/char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0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chart" Target="../charts/char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chart" Target="../charts/char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chart" Target="../charts/char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111586" y="2671363"/>
            <a:ext cx="892082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spc="-70" dirty="0">
                <a:ln w="6350">
                  <a:noFill/>
                  <a:prstDash val="dash"/>
                </a:ln>
                <a:solidFill>
                  <a:srgbClr val="FFFFFF"/>
                </a:solidFill>
              </a:rPr>
              <a:t>学术报告、毕业设计、商务汇报</a:t>
            </a:r>
            <a:endParaRPr lang="en-US" altLang="zh-CN" sz="4400" spc="-70" dirty="0">
              <a:ln w="6350">
                <a:noFill/>
                <a:prstDash val="dash"/>
              </a:ln>
              <a:solidFill>
                <a:srgbClr val="FFFFFF"/>
              </a:solidFill>
            </a:endParaRPr>
          </a:p>
          <a:p>
            <a:pPr algn="ctr"/>
            <a:r>
              <a:rPr lang="zh-CN" altLang="en-US" sz="4400" spc="-70" dirty="0">
                <a:ln w="6350">
                  <a:noFill/>
                  <a:prstDash val="dash"/>
                </a:ln>
                <a:solidFill>
                  <a:srgbClr val="FFFFFF"/>
                </a:solidFill>
              </a:rPr>
              <a:t>简洁大气通用模板</a:t>
            </a:r>
            <a:endParaRPr lang="zh-CN" altLang="en-US" sz="4400" spc="-70" dirty="0">
              <a:ln w="6350">
                <a:noFill/>
                <a:prstDash val="dash"/>
              </a:ln>
              <a:solidFill>
                <a:srgbClr val="FFFFFF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569784" y="4185345"/>
            <a:ext cx="6004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FFFFFF"/>
                </a:solidFill>
              </a:rPr>
              <a:t>适合</a:t>
            </a:r>
            <a:r>
              <a:rPr lang="en-US" altLang="zh-CN" dirty="0">
                <a:solidFill>
                  <a:srgbClr val="FFFFFF"/>
                </a:solidFill>
              </a:rPr>
              <a:t>4</a:t>
            </a:r>
            <a:r>
              <a:rPr lang="zh-CN" altLang="en-US" dirty="0">
                <a:solidFill>
                  <a:srgbClr val="FFFFFF"/>
                </a:solidFill>
              </a:rPr>
              <a:t>：</a:t>
            </a:r>
            <a:r>
              <a:rPr lang="en-US" altLang="zh-CN" dirty="0">
                <a:solidFill>
                  <a:srgbClr val="FFFFFF"/>
                </a:solidFill>
              </a:rPr>
              <a:t>3</a:t>
            </a:r>
            <a:r>
              <a:rPr lang="zh-CN" altLang="en-US" dirty="0">
                <a:solidFill>
                  <a:srgbClr val="FFFFFF"/>
                </a:solidFill>
              </a:rPr>
              <a:t>投影屏幕</a:t>
            </a:r>
            <a:r>
              <a:rPr lang="en-US" altLang="zh-CN" dirty="0">
                <a:solidFill>
                  <a:srgbClr val="FFFFFF"/>
                </a:solidFill>
              </a:rPr>
              <a:t>(</a:t>
            </a:r>
            <a:r>
              <a:rPr lang="zh-CN" altLang="en-US" dirty="0">
                <a:solidFill>
                  <a:srgbClr val="FFFFFF"/>
                </a:solidFill>
              </a:rPr>
              <a:t>副标题</a:t>
            </a:r>
            <a:r>
              <a:rPr lang="en-US" altLang="zh-CN" dirty="0">
                <a:solidFill>
                  <a:srgbClr val="FFFFFF"/>
                </a:solidFill>
              </a:rPr>
              <a:t>)</a:t>
            </a:r>
            <a:endParaRPr lang="zh-CN" altLang="zh-CN" dirty="0">
              <a:solidFill>
                <a:srgbClr val="FFFFFF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165608" y="6382659"/>
            <a:ext cx="2873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400" dirty="0">
                <a:solidFill>
                  <a:srgbClr val="000000">
                    <a:lumMod val="50000"/>
                    <a:lumOff val="50000"/>
                  </a:srgbClr>
                </a:solidFill>
              </a:rPr>
              <a:t>2015-07-04</a:t>
            </a:r>
            <a:endParaRPr lang="zh-CN" altLang="en-US" sz="1400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165608" y="6096654"/>
            <a:ext cx="2873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>
                <a:solidFill>
                  <a:srgbClr val="000000">
                    <a:lumMod val="50000"/>
                    <a:lumOff val="50000"/>
                  </a:srgbClr>
                </a:solidFill>
              </a:rPr>
              <a:t>报告人：</a:t>
            </a:r>
            <a:r>
              <a:rPr lang="en-US" altLang="zh-CN" sz="1400" dirty="0" err="1">
                <a:solidFill>
                  <a:srgbClr val="000000">
                    <a:lumMod val="50000"/>
                    <a:lumOff val="50000"/>
                  </a:srgbClr>
                </a:solidFill>
              </a:rPr>
              <a:t>JJaSon</a:t>
            </a:r>
            <a:endParaRPr lang="zh-CN" altLang="en-US" sz="1400" dirty="0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Why do this?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94432" y="6151453"/>
            <a:ext cx="75551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000000"/>
                </a:solidFill>
                <a:latin typeface="微软雅黑 Light" pitchFamily="34" charset="-122"/>
                <a:ea typeface="微软雅黑 Light" pitchFamily="34" charset="-122"/>
              </a:rPr>
              <a:t>用一个词语总结为什么</a:t>
            </a:r>
            <a:endParaRPr lang="zh-CN" altLang="en-US" dirty="0">
              <a:solidFill>
                <a:srgbClr val="000000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005556" y="2433398"/>
            <a:ext cx="7132888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600" dirty="0">
                <a:solidFill>
                  <a:srgbClr val="000000"/>
                </a:solidFill>
                <a:latin typeface="微软雅黑 Light" pitchFamily="34" charset="-122"/>
                <a:ea typeface="微软雅黑 Light" pitchFamily="34" charset="-122"/>
              </a:rPr>
              <a:t>总 结</a:t>
            </a:r>
            <a:endParaRPr lang="zh-CN" altLang="en-US" sz="16600" dirty="0">
              <a:solidFill>
                <a:srgbClr val="000000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How do this?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94432" y="6151453"/>
            <a:ext cx="75551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000000"/>
                </a:solidFill>
                <a:latin typeface="微软雅黑 Light" pitchFamily="34" charset="-122"/>
                <a:ea typeface="微软雅黑 Light" pitchFamily="34" charset="-122"/>
              </a:rPr>
              <a:t>用一张图片来引出怎么做</a:t>
            </a:r>
            <a:endParaRPr lang="zh-CN" altLang="en-US" dirty="0">
              <a:solidFill>
                <a:srgbClr val="000000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500" y="1753200"/>
            <a:ext cx="6345000" cy="4230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399500" y="1753200"/>
            <a:ext cx="6345000" cy="4230000"/>
          </a:xfrm>
          <a:prstGeom prst="rect">
            <a:avLst/>
          </a:prstGeom>
          <a:solidFill>
            <a:schemeClr val="tx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310" b="26254" l="30689" r="62623">
                        <a14:foregroundMark x1="78098" y1="64700" x2="78098" y2="68928"/>
                        <a14:foregroundMark x1="85508" y1="66077" x2="85967" y2="69125"/>
                        <a14:foregroundMark x1="37836" y1="14159" x2="37836" y2="18191"/>
                        <a14:foregroundMark x1="45443" y1="14159" x2="44197" y2="1710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500" y="1753200"/>
            <a:ext cx="6345000" cy="423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How do this?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94432" y="6151453"/>
            <a:ext cx="75551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000000"/>
                </a:solidFill>
                <a:latin typeface="微软雅黑 Light" pitchFamily="34" charset="-122"/>
                <a:ea typeface="微软雅黑 Light" pitchFamily="34" charset="-122"/>
              </a:rPr>
              <a:t>用文字说明整个过程</a:t>
            </a:r>
            <a:endParaRPr lang="zh-CN" altLang="en-US" dirty="0">
              <a:solidFill>
                <a:srgbClr val="000000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134025" y="2138673"/>
            <a:ext cx="71328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srgbClr val="365FAA"/>
                </a:solidFill>
              </a:rPr>
              <a:t>目标：</a:t>
            </a:r>
            <a:r>
              <a:rPr lang="zh-CN" altLang="en-US" sz="3200" dirty="0">
                <a:solidFill>
                  <a:srgbClr val="000000"/>
                </a:solidFill>
                <a:latin typeface="微软雅黑 Light" pitchFamily="34" charset="-122"/>
                <a:ea typeface="微软雅黑 Light" pitchFamily="34" charset="-122"/>
              </a:rPr>
              <a:t>找到最优解</a:t>
            </a:r>
            <a:endParaRPr lang="zh-CN" altLang="en-US" sz="3200" dirty="0">
              <a:solidFill>
                <a:srgbClr val="000000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134025" y="3063447"/>
            <a:ext cx="71328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srgbClr val="365FAA"/>
                </a:solidFill>
              </a:rPr>
              <a:t>难点：</a:t>
            </a:r>
            <a:r>
              <a:rPr lang="zh-CN" altLang="en-US" sz="3200" dirty="0">
                <a:solidFill>
                  <a:srgbClr val="000000"/>
                </a:solidFill>
                <a:latin typeface="微软雅黑 Light" pitchFamily="34" charset="-122"/>
                <a:ea typeface="微软雅黑 Light" pitchFamily="34" charset="-122"/>
              </a:rPr>
              <a:t>时间复杂度，局部最优</a:t>
            </a:r>
            <a:endParaRPr lang="zh-CN" altLang="en-US" sz="3200" dirty="0">
              <a:solidFill>
                <a:srgbClr val="000000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134025" y="4912994"/>
            <a:ext cx="71328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srgbClr val="365FAA"/>
                </a:solidFill>
              </a:rPr>
              <a:t>验证：</a:t>
            </a:r>
            <a:r>
              <a:rPr lang="zh-CN" altLang="en-US" sz="3200" dirty="0">
                <a:solidFill>
                  <a:srgbClr val="000000"/>
                </a:solidFill>
                <a:latin typeface="微软雅黑 Light" pitchFamily="34" charset="-122"/>
                <a:ea typeface="微软雅黑 Light" pitchFamily="34" charset="-122"/>
              </a:rPr>
              <a:t>与其他方法比较</a:t>
            </a:r>
            <a:endParaRPr lang="zh-CN" altLang="en-US" sz="3200" dirty="0">
              <a:solidFill>
                <a:srgbClr val="000000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134025" y="3988221"/>
            <a:ext cx="71328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365FAA"/>
                </a:solidFill>
                <a:latin typeface="微软雅黑 Light" pitchFamily="34" charset="-122"/>
                <a:ea typeface="微软雅黑 Light" pitchFamily="34" charset="-122"/>
              </a:rPr>
              <a:t>方法：</a:t>
            </a:r>
            <a:r>
              <a:rPr lang="zh-CN" altLang="en-US" sz="3200" dirty="0">
                <a:solidFill>
                  <a:srgbClr val="000000"/>
                </a:solidFill>
                <a:latin typeface="微软雅黑 Light" pitchFamily="34" charset="-122"/>
                <a:ea typeface="微软雅黑 Light" pitchFamily="34" charset="-122"/>
              </a:rPr>
              <a:t>优化数据结构，找次优解</a:t>
            </a:r>
            <a:endParaRPr lang="zh-CN" altLang="en-US" sz="3200" dirty="0">
              <a:solidFill>
                <a:srgbClr val="000000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Objective</a:t>
            </a:r>
            <a:r>
              <a:rPr lang="en-US" altLang="zh-CN" sz="2800" dirty="0" smtClean="0"/>
              <a:t>(</a:t>
            </a:r>
            <a:r>
              <a:rPr lang="zh-CN" altLang="en-US" sz="2800" dirty="0" smtClean="0"/>
              <a:t>目标</a:t>
            </a:r>
            <a:r>
              <a:rPr lang="en-US" altLang="zh-CN" sz="2800" dirty="0" smtClean="0"/>
              <a:t>)</a:t>
            </a:r>
            <a:endParaRPr lang="zh-CN" altLang="en-US" sz="2800" dirty="0"/>
          </a:p>
        </p:txBody>
      </p:sp>
      <p:sp>
        <p:nvSpPr>
          <p:cNvPr id="17" name="矩形 16"/>
          <p:cNvSpPr/>
          <p:nvPr/>
        </p:nvSpPr>
        <p:spPr>
          <a:xfrm>
            <a:off x="794432" y="6151453"/>
            <a:ext cx="75551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000000"/>
                </a:solidFill>
                <a:latin typeface="微软雅黑 Light" pitchFamily="34" charset="-122"/>
                <a:ea typeface="微软雅黑 Light" pitchFamily="34" charset="-122"/>
              </a:rPr>
              <a:t>用一张图来说明目标</a:t>
            </a:r>
            <a:endParaRPr lang="zh-CN" altLang="en-US" dirty="0">
              <a:solidFill>
                <a:srgbClr val="000000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6286" y="1753200"/>
            <a:ext cx="6171429" cy="423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Objective</a:t>
            </a:r>
            <a:r>
              <a:rPr lang="en-US" altLang="zh-CN" sz="2800" dirty="0" smtClean="0"/>
              <a:t>(</a:t>
            </a:r>
            <a:r>
              <a:rPr lang="zh-CN" altLang="en-US" sz="2800" dirty="0" smtClean="0"/>
              <a:t>目标</a:t>
            </a:r>
            <a:r>
              <a:rPr lang="en-US" altLang="zh-CN" sz="2800" dirty="0" smtClean="0"/>
              <a:t>)</a:t>
            </a:r>
            <a:endParaRPr lang="zh-CN" altLang="en-US" sz="2800" dirty="0"/>
          </a:p>
        </p:txBody>
      </p:sp>
      <p:graphicFrame>
        <p:nvGraphicFramePr>
          <p:cNvPr id="16" name="图表 15"/>
          <p:cNvGraphicFramePr/>
          <p:nvPr/>
        </p:nvGraphicFramePr>
        <p:xfrm>
          <a:off x="1396800" y="1753200"/>
          <a:ext cx="6350400" cy="423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7" name="矩形 16"/>
          <p:cNvSpPr/>
          <p:nvPr/>
        </p:nvSpPr>
        <p:spPr>
          <a:xfrm>
            <a:off x="794432" y="6151453"/>
            <a:ext cx="75551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000000"/>
                </a:solidFill>
                <a:latin typeface="微软雅黑 Light" pitchFamily="34" charset="-122"/>
                <a:ea typeface="微软雅黑 Light" pitchFamily="34" charset="-122"/>
              </a:rPr>
              <a:t>用一张图表来说明目标</a:t>
            </a:r>
            <a:endParaRPr lang="zh-CN" altLang="en-US" dirty="0">
              <a:solidFill>
                <a:srgbClr val="000000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Difficulty</a:t>
            </a:r>
            <a:r>
              <a:rPr lang="en-US" altLang="zh-CN" sz="2800" dirty="0" smtClean="0"/>
              <a:t>(</a:t>
            </a:r>
            <a:r>
              <a:rPr lang="zh-CN" altLang="en-US" sz="2800" dirty="0"/>
              <a:t>难点</a:t>
            </a:r>
            <a:r>
              <a:rPr lang="en-US" altLang="zh-CN" sz="2800" dirty="0" smtClean="0"/>
              <a:t>)</a:t>
            </a:r>
            <a:endParaRPr lang="zh-CN" altLang="en-US" sz="2800" dirty="0"/>
          </a:p>
        </p:txBody>
      </p:sp>
      <p:sp>
        <p:nvSpPr>
          <p:cNvPr id="17" name="矩形 16"/>
          <p:cNvSpPr/>
          <p:nvPr/>
        </p:nvSpPr>
        <p:spPr>
          <a:xfrm>
            <a:off x="794432" y="6151453"/>
            <a:ext cx="75551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000000"/>
                </a:solidFill>
                <a:latin typeface="微软雅黑 Light" pitchFamily="34" charset="-122"/>
                <a:ea typeface="微软雅黑 Light" pitchFamily="34" charset="-122"/>
              </a:rPr>
              <a:t>用几个关键字来说明难点</a:t>
            </a:r>
            <a:endParaRPr lang="zh-CN" altLang="en-US" dirty="0">
              <a:solidFill>
                <a:srgbClr val="000000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382936" y="2561832"/>
            <a:ext cx="2576946" cy="2576946"/>
            <a:chOff x="1148667" y="2463590"/>
            <a:chExt cx="2576946" cy="2576946"/>
          </a:xfrm>
        </p:grpSpPr>
        <p:sp>
          <p:nvSpPr>
            <p:cNvPr id="4" name="椭圆 3"/>
            <p:cNvSpPr/>
            <p:nvPr/>
          </p:nvSpPr>
          <p:spPr>
            <a:xfrm>
              <a:off x="1148667" y="2463590"/>
              <a:ext cx="2576946" cy="25769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420720" y="3398120"/>
              <a:ext cx="203284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dirty="0">
                  <a:solidFill>
                    <a:srgbClr val="FFFFFF"/>
                  </a:solidFill>
                  <a:latin typeface="微软雅黑 Light" pitchFamily="34" charset="-122"/>
                  <a:ea typeface="微软雅黑 Light" pitchFamily="34" charset="-122"/>
                </a:rPr>
                <a:t>复杂度</a:t>
              </a:r>
              <a:endParaRPr lang="zh-CN" altLang="en-US" dirty="0">
                <a:solidFill>
                  <a:srgbClr val="FFFFFF"/>
                </a:solidFill>
                <a:latin typeface="微软雅黑 Light" pitchFamily="34" charset="-122"/>
                <a:ea typeface="微软雅黑 Light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184119" y="2561832"/>
            <a:ext cx="2576946" cy="2576946"/>
            <a:chOff x="4949850" y="2463590"/>
            <a:chExt cx="2576946" cy="2576946"/>
          </a:xfrm>
        </p:grpSpPr>
        <p:sp>
          <p:nvSpPr>
            <p:cNvPr id="7" name="椭圆 6"/>
            <p:cNvSpPr/>
            <p:nvPr/>
          </p:nvSpPr>
          <p:spPr>
            <a:xfrm>
              <a:off x="4949850" y="2463590"/>
              <a:ext cx="2576946" cy="25769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5221903" y="3398120"/>
              <a:ext cx="203284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dirty="0">
                  <a:solidFill>
                    <a:srgbClr val="FFFFFF"/>
                  </a:solidFill>
                  <a:latin typeface="微软雅黑 Light" pitchFamily="34" charset="-122"/>
                  <a:ea typeface="微软雅黑 Light" pitchFamily="34" charset="-122"/>
                </a:rPr>
                <a:t>精确度</a:t>
              </a:r>
              <a:endParaRPr lang="zh-CN" altLang="en-US" dirty="0">
                <a:solidFill>
                  <a:srgbClr val="FFFFFF"/>
                </a:solidFill>
                <a:latin typeface="微软雅黑 Light" pitchFamily="34" charset="-122"/>
                <a:ea typeface="微软雅黑 Light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Difficulty</a:t>
            </a:r>
            <a:r>
              <a:rPr lang="en-US" altLang="zh-CN" sz="2800" dirty="0" smtClean="0"/>
              <a:t>(</a:t>
            </a:r>
            <a:r>
              <a:rPr lang="zh-CN" altLang="en-US" sz="2800" dirty="0"/>
              <a:t>难点</a:t>
            </a:r>
            <a:r>
              <a:rPr lang="en-US" altLang="zh-CN" sz="2800" dirty="0" smtClean="0"/>
              <a:t>)</a:t>
            </a:r>
            <a:endParaRPr lang="zh-CN" altLang="en-US" sz="2800" dirty="0"/>
          </a:p>
        </p:txBody>
      </p:sp>
      <p:sp>
        <p:nvSpPr>
          <p:cNvPr id="17" name="矩形 16"/>
          <p:cNvSpPr/>
          <p:nvPr/>
        </p:nvSpPr>
        <p:spPr>
          <a:xfrm>
            <a:off x="794432" y="6151453"/>
            <a:ext cx="75551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000000"/>
                </a:solidFill>
                <a:latin typeface="微软雅黑 Light" pitchFamily="34" charset="-122"/>
                <a:ea typeface="微软雅黑 Light" pitchFamily="34" charset="-122"/>
              </a:rPr>
              <a:t>用一段话来说明难点</a:t>
            </a:r>
            <a:endParaRPr lang="zh-CN" altLang="en-US" dirty="0">
              <a:solidFill>
                <a:srgbClr val="000000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05556" y="3037960"/>
            <a:ext cx="71328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微软雅黑 Light" pitchFamily="34" charset="-122"/>
                <a:ea typeface="微软雅黑 Light" pitchFamily="34" charset="-122"/>
              </a:rPr>
              <a:t>复杂度和精确度一般不可能同时达到最优，所以需要在复杂度和精确度之间找到一个平衡。</a:t>
            </a:r>
            <a:endParaRPr lang="zh-CN" altLang="en-US" sz="3200" dirty="0">
              <a:solidFill>
                <a:srgbClr val="000000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Solution</a:t>
            </a:r>
            <a:r>
              <a:rPr lang="en-US" altLang="zh-CN" sz="2800" dirty="0" smtClean="0"/>
              <a:t>(</a:t>
            </a:r>
            <a:r>
              <a:rPr lang="zh-CN" altLang="en-US" sz="2800" dirty="0" smtClean="0"/>
              <a:t>解决方案</a:t>
            </a:r>
            <a:r>
              <a:rPr lang="en-US" altLang="zh-CN" sz="2800" dirty="0" smtClean="0"/>
              <a:t>)</a:t>
            </a:r>
            <a:endParaRPr lang="zh-CN" altLang="en-US" sz="2800" dirty="0"/>
          </a:p>
        </p:txBody>
      </p:sp>
      <p:sp>
        <p:nvSpPr>
          <p:cNvPr id="17" name="矩形 16"/>
          <p:cNvSpPr/>
          <p:nvPr/>
        </p:nvSpPr>
        <p:spPr>
          <a:xfrm>
            <a:off x="794432" y="6151453"/>
            <a:ext cx="75551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000000"/>
                </a:solidFill>
                <a:latin typeface="微软雅黑 Light" pitchFamily="34" charset="-122"/>
                <a:ea typeface="微软雅黑 Light" pitchFamily="34" charset="-122"/>
              </a:rPr>
              <a:t>用一张图来引出解决方案</a:t>
            </a:r>
            <a:endParaRPr lang="zh-CN" altLang="en-US" dirty="0">
              <a:solidFill>
                <a:srgbClr val="000000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9517" y="1753200"/>
            <a:ext cx="5984966" cy="423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Solution</a:t>
            </a:r>
            <a:r>
              <a:rPr lang="en-US" altLang="zh-CN" sz="2800" dirty="0" smtClean="0"/>
              <a:t>(</a:t>
            </a:r>
            <a:r>
              <a:rPr lang="zh-CN" altLang="en-US" sz="2800" dirty="0" smtClean="0"/>
              <a:t>解决方案</a:t>
            </a:r>
            <a:r>
              <a:rPr lang="en-US" altLang="zh-CN" sz="2800" dirty="0" smtClean="0"/>
              <a:t>)</a:t>
            </a:r>
            <a:endParaRPr lang="zh-CN" altLang="en-US" sz="2800" dirty="0"/>
          </a:p>
        </p:txBody>
      </p:sp>
      <p:sp>
        <p:nvSpPr>
          <p:cNvPr id="17" name="矩形 16"/>
          <p:cNvSpPr/>
          <p:nvPr/>
        </p:nvSpPr>
        <p:spPr>
          <a:xfrm>
            <a:off x="794432" y="6151453"/>
            <a:ext cx="75551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000000"/>
                </a:solidFill>
                <a:latin typeface="微软雅黑 Light" pitchFamily="34" charset="-122"/>
                <a:ea typeface="微软雅黑 Light" pitchFamily="34" charset="-122"/>
              </a:rPr>
              <a:t>阐述别人的解决方案优缺点</a:t>
            </a:r>
            <a:endParaRPr lang="zh-CN" altLang="en-US" dirty="0">
              <a:solidFill>
                <a:srgbClr val="000000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1386000" y="1753200"/>
          <a:ext cx="6372000" cy="41400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124000"/>
                <a:gridCol w="2124000"/>
                <a:gridCol w="2124000"/>
              </a:tblGrid>
              <a:tr h="828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0" dirty="0" smtClean="0">
                          <a:solidFill>
                            <a:schemeClr val="accent1"/>
                          </a:solidFill>
                        </a:rPr>
                        <a:t>方案</a:t>
                      </a:r>
                      <a:endParaRPr lang="zh-CN" altLang="en-US" sz="2400" b="0" dirty="0">
                        <a:solidFill>
                          <a:schemeClr val="accent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0" dirty="0" smtClean="0">
                          <a:solidFill>
                            <a:schemeClr val="accent1"/>
                          </a:solidFill>
                        </a:rPr>
                        <a:t>优点</a:t>
                      </a:r>
                      <a:endParaRPr lang="zh-CN" altLang="en-US" sz="2400" b="0" dirty="0">
                        <a:solidFill>
                          <a:schemeClr val="accent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0" dirty="0" smtClean="0">
                          <a:solidFill>
                            <a:schemeClr val="accent1"/>
                          </a:solidFill>
                        </a:rPr>
                        <a:t>缺点</a:t>
                      </a:r>
                      <a:endParaRPr lang="zh-CN" altLang="en-US" sz="2400" b="0" dirty="0">
                        <a:solidFill>
                          <a:schemeClr val="accent1"/>
                        </a:solidFill>
                      </a:endParaRPr>
                    </a:p>
                  </a:txBody>
                  <a:tcPr anchor="ctr"/>
                </a:tc>
              </a:tr>
              <a:tr h="828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latin typeface="+mn-ea"/>
                          <a:ea typeface="+mn-ea"/>
                        </a:rPr>
                        <a:t>方案</a:t>
                      </a:r>
                      <a:r>
                        <a:rPr lang="en-US" altLang="zh-CN" sz="2000" dirty="0" smtClean="0">
                          <a:latin typeface="+mn-ea"/>
                          <a:ea typeface="+mn-ea"/>
                        </a:rPr>
                        <a:t>A</a:t>
                      </a:r>
                      <a:endParaRPr lang="zh-CN" altLang="en-US" sz="2000" dirty="0"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latin typeface="微软雅黑 Light" pitchFamily="34" charset="-122"/>
                          <a:ea typeface="微软雅黑 Light" pitchFamily="34" charset="-122"/>
                        </a:rPr>
                        <a:t>优点</a:t>
                      </a:r>
                      <a:r>
                        <a:rPr lang="en-US" altLang="zh-CN" sz="2000" dirty="0" smtClean="0">
                          <a:latin typeface="微软雅黑 Light" pitchFamily="34" charset="-122"/>
                          <a:ea typeface="微软雅黑 Light" pitchFamily="34" charset="-122"/>
                        </a:rPr>
                        <a:t>A</a:t>
                      </a:r>
                      <a:endParaRPr lang="zh-CN" altLang="en-US" sz="2000" dirty="0">
                        <a:latin typeface="微软雅黑 Light" pitchFamily="34" charset="-122"/>
                        <a:ea typeface="微软雅黑 Light" pitchFamily="34" charset="-122"/>
                      </a:endParaRPr>
                    </a:p>
                  </a:txBody>
                  <a:tcPr anchor="ctr">
                    <a:solidFill>
                      <a:schemeClr val="accent1"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缺点</a:t>
                      </a:r>
                      <a:r>
                        <a:rPr lang="en-US" altLang="zh-CN" sz="2000" dirty="0" smtClean="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A</a:t>
                      </a:r>
                      <a:endParaRPr lang="zh-CN" altLang="en-US" sz="2000" dirty="0">
                        <a:solidFill>
                          <a:srgbClr val="C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alpha val="10000"/>
                      </a:schemeClr>
                    </a:solidFill>
                  </a:tcPr>
                </a:tc>
              </a:tr>
              <a:tr h="828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latin typeface="+mn-ea"/>
                          <a:ea typeface="+mn-ea"/>
                        </a:rPr>
                        <a:t>方案</a:t>
                      </a:r>
                      <a:r>
                        <a:rPr lang="en-US" altLang="zh-CN" sz="2000" dirty="0" smtClean="0">
                          <a:latin typeface="+mn-ea"/>
                          <a:ea typeface="+mn-ea"/>
                        </a:rPr>
                        <a:t>B</a:t>
                      </a:r>
                      <a:endParaRPr lang="zh-CN" altLang="en-US" sz="20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latin typeface="微软雅黑 Light" pitchFamily="34" charset="-122"/>
                          <a:ea typeface="微软雅黑 Light" pitchFamily="34" charset="-122"/>
                        </a:rPr>
                        <a:t>优点</a:t>
                      </a:r>
                      <a:r>
                        <a:rPr lang="en-US" altLang="zh-CN" sz="2000" dirty="0" smtClean="0">
                          <a:latin typeface="微软雅黑 Light" pitchFamily="34" charset="-122"/>
                          <a:ea typeface="微软雅黑 Light" pitchFamily="34" charset="-122"/>
                        </a:rPr>
                        <a:t>B</a:t>
                      </a:r>
                      <a:endParaRPr lang="zh-CN" altLang="en-US" sz="2000" dirty="0">
                        <a:latin typeface="微软雅黑 Light" pitchFamily="34" charset="-122"/>
                        <a:ea typeface="微软雅黑 Light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latin typeface="微软雅黑 Light" pitchFamily="34" charset="-122"/>
                          <a:ea typeface="微软雅黑 Light" pitchFamily="34" charset="-122"/>
                        </a:rPr>
                        <a:t>缺点</a:t>
                      </a:r>
                      <a:r>
                        <a:rPr lang="en-US" altLang="zh-CN" sz="2000" dirty="0" smtClean="0">
                          <a:latin typeface="微软雅黑 Light" pitchFamily="34" charset="-122"/>
                          <a:ea typeface="微软雅黑 Light" pitchFamily="34" charset="-122"/>
                        </a:rPr>
                        <a:t>B</a:t>
                      </a:r>
                      <a:endParaRPr lang="zh-CN" altLang="en-US" sz="2000" dirty="0">
                        <a:latin typeface="微软雅黑 Light" pitchFamily="34" charset="-122"/>
                        <a:ea typeface="微软雅黑 Light" pitchFamily="34" charset="-122"/>
                      </a:endParaRPr>
                    </a:p>
                  </a:txBody>
                  <a:tcPr anchor="ctr"/>
                </a:tc>
              </a:tr>
              <a:tr h="828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latin typeface="+mn-ea"/>
                          <a:ea typeface="+mn-ea"/>
                        </a:rPr>
                        <a:t>方案</a:t>
                      </a:r>
                      <a:r>
                        <a:rPr lang="en-US" altLang="zh-CN" sz="2000" dirty="0" smtClean="0">
                          <a:latin typeface="+mn-ea"/>
                          <a:ea typeface="+mn-ea"/>
                        </a:rPr>
                        <a:t>C</a:t>
                      </a:r>
                      <a:endParaRPr lang="zh-CN" altLang="en-US" sz="2000" dirty="0"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优点</a:t>
                      </a:r>
                      <a:r>
                        <a:rPr lang="en-US" altLang="zh-CN" sz="2000" dirty="0" smtClean="0">
                          <a:solidFill>
                            <a:srgbClr val="C00000"/>
                          </a:solidFill>
                          <a:latin typeface="+mn-ea"/>
                          <a:ea typeface="+mn-ea"/>
                        </a:rPr>
                        <a:t>C</a:t>
                      </a:r>
                      <a:endParaRPr lang="zh-CN" altLang="en-US" sz="2000" dirty="0">
                        <a:solidFill>
                          <a:srgbClr val="C000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chemeClr val="accent1"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latin typeface="微软雅黑 Light" pitchFamily="34" charset="-122"/>
                          <a:ea typeface="微软雅黑 Light" pitchFamily="34" charset="-122"/>
                        </a:rPr>
                        <a:t>缺点</a:t>
                      </a:r>
                      <a:r>
                        <a:rPr lang="en-US" altLang="zh-CN" sz="2000" dirty="0" smtClean="0">
                          <a:latin typeface="微软雅黑 Light" pitchFamily="34" charset="-122"/>
                          <a:ea typeface="微软雅黑 Light" pitchFamily="34" charset="-122"/>
                        </a:rPr>
                        <a:t>C</a:t>
                      </a:r>
                      <a:endParaRPr lang="zh-CN" altLang="en-US" sz="2000" dirty="0">
                        <a:latin typeface="微软雅黑 Light" pitchFamily="34" charset="-122"/>
                        <a:ea typeface="微软雅黑 Light" pitchFamily="34" charset="-122"/>
                      </a:endParaRPr>
                    </a:p>
                  </a:txBody>
                  <a:tcPr anchor="ctr">
                    <a:solidFill>
                      <a:schemeClr val="accent1">
                        <a:alpha val="10000"/>
                      </a:schemeClr>
                    </a:solidFill>
                  </a:tcPr>
                </a:tc>
              </a:tr>
              <a:tr h="828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latin typeface="+mn-ea"/>
                          <a:ea typeface="+mn-ea"/>
                        </a:rPr>
                        <a:t>方案</a:t>
                      </a:r>
                      <a:r>
                        <a:rPr lang="en-US" altLang="zh-CN" sz="2000" dirty="0" smtClean="0">
                          <a:latin typeface="+mn-ea"/>
                          <a:ea typeface="+mn-ea"/>
                        </a:rPr>
                        <a:t>D</a:t>
                      </a:r>
                      <a:endParaRPr lang="zh-CN" altLang="en-US" sz="20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latin typeface="微软雅黑 Light" pitchFamily="34" charset="-122"/>
                          <a:ea typeface="微软雅黑 Light" pitchFamily="34" charset="-122"/>
                        </a:rPr>
                        <a:t>优点</a:t>
                      </a:r>
                      <a:r>
                        <a:rPr lang="en-US" altLang="zh-CN" sz="2000" dirty="0" smtClean="0">
                          <a:latin typeface="微软雅黑 Light" pitchFamily="34" charset="-122"/>
                          <a:ea typeface="微软雅黑 Light" pitchFamily="34" charset="-122"/>
                        </a:rPr>
                        <a:t>D</a:t>
                      </a:r>
                      <a:endParaRPr lang="zh-CN" altLang="en-US" sz="2000" dirty="0">
                        <a:latin typeface="微软雅黑 Light" pitchFamily="34" charset="-122"/>
                        <a:ea typeface="微软雅黑 Light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latin typeface="微软雅黑 Light" pitchFamily="34" charset="-122"/>
                          <a:ea typeface="微软雅黑 Light" pitchFamily="34" charset="-122"/>
                        </a:rPr>
                        <a:t>缺点</a:t>
                      </a:r>
                      <a:r>
                        <a:rPr lang="en-US" altLang="zh-CN" sz="2000" dirty="0" smtClean="0">
                          <a:latin typeface="微软雅黑 Light" pitchFamily="34" charset="-122"/>
                          <a:ea typeface="微软雅黑 Light" pitchFamily="34" charset="-122"/>
                        </a:rPr>
                        <a:t>D</a:t>
                      </a:r>
                      <a:endParaRPr lang="zh-CN" altLang="en-US" sz="2000" dirty="0">
                        <a:latin typeface="微软雅黑 Light" pitchFamily="34" charset="-122"/>
                        <a:ea typeface="微软雅黑 Light" pitchFamily="34" charset="-122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Solution</a:t>
            </a:r>
            <a:r>
              <a:rPr lang="en-US" altLang="zh-CN" sz="2800" dirty="0" smtClean="0"/>
              <a:t>(</a:t>
            </a:r>
            <a:r>
              <a:rPr lang="zh-CN" altLang="en-US" sz="2800" dirty="0" smtClean="0"/>
              <a:t>解决方案</a:t>
            </a:r>
            <a:r>
              <a:rPr lang="en-US" altLang="zh-CN" sz="2800" dirty="0" smtClean="0"/>
              <a:t>)</a:t>
            </a:r>
            <a:endParaRPr lang="zh-CN" altLang="en-US" sz="2800" dirty="0"/>
          </a:p>
        </p:txBody>
      </p:sp>
      <p:sp>
        <p:nvSpPr>
          <p:cNvPr id="17" name="矩形 16"/>
          <p:cNvSpPr/>
          <p:nvPr/>
        </p:nvSpPr>
        <p:spPr>
          <a:xfrm>
            <a:off x="794432" y="6151453"/>
            <a:ext cx="75551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000000"/>
                </a:solidFill>
                <a:latin typeface="微软雅黑 Light" pitchFamily="34" charset="-122"/>
                <a:ea typeface="微软雅黑 Light" pitchFamily="34" charset="-122"/>
              </a:rPr>
              <a:t>用一个流程图说明解决方案步骤</a:t>
            </a:r>
            <a:endParaRPr lang="zh-CN" altLang="en-US" dirty="0">
              <a:solidFill>
                <a:srgbClr val="000000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687689" y="2002611"/>
            <a:ext cx="5598243" cy="1314923"/>
            <a:chOff x="634790" y="1813686"/>
            <a:chExt cx="5598243" cy="1314923"/>
          </a:xfrm>
        </p:grpSpPr>
        <p:sp>
          <p:nvSpPr>
            <p:cNvPr id="3" name="椭圆 2"/>
            <p:cNvSpPr/>
            <p:nvPr/>
          </p:nvSpPr>
          <p:spPr>
            <a:xfrm>
              <a:off x="634790" y="1813686"/>
              <a:ext cx="1314923" cy="131492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zh-CN" altLang="en-US" sz="2400" dirty="0">
                  <a:solidFill>
                    <a:srgbClr val="FFFFFF"/>
                  </a:solidFill>
                  <a:latin typeface="微软雅黑 Light" pitchFamily="34" charset="-122"/>
                  <a:ea typeface="微软雅黑 Light" pitchFamily="34" charset="-122"/>
                </a:rPr>
                <a:t>步骤一</a:t>
              </a:r>
              <a:endParaRPr lang="zh-CN" altLang="en-US" sz="2400" dirty="0">
                <a:solidFill>
                  <a:srgbClr val="FFFFFF"/>
                </a:solidFill>
                <a:latin typeface="微软雅黑 Light" pitchFamily="34" charset="-122"/>
                <a:ea typeface="微软雅黑 Light" pitchFamily="34" charset="-122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2776450" y="1813686"/>
              <a:ext cx="1314923" cy="131492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zh-CN" altLang="en-US" sz="2400" dirty="0">
                  <a:solidFill>
                    <a:srgbClr val="FFFFFF"/>
                  </a:solidFill>
                  <a:latin typeface="微软雅黑 Light" pitchFamily="34" charset="-122"/>
                  <a:ea typeface="微软雅黑 Light" pitchFamily="34" charset="-122"/>
                </a:rPr>
                <a:t>步骤二</a:t>
              </a:r>
              <a:endParaRPr lang="zh-CN" altLang="en-US" sz="2400" dirty="0">
                <a:solidFill>
                  <a:srgbClr val="FFFFFF"/>
                </a:solidFill>
                <a:latin typeface="微软雅黑 Light" pitchFamily="34" charset="-122"/>
                <a:ea typeface="微软雅黑 Light" pitchFamily="34" charset="-122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4918110" y="1813686"/>
              <a:ext cx="1314923" cy="131492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zh-CN" altLang="en-US" sz="2400" dirty="0">
                  <a:solidFill>
                    <a:srgbClr val="FFFFFF"/>
                  </a:solidFill>
                  <a:latin typeface="微软雅黑 Light" pitchFamily="34" charset="-122"/>
                  <a:ea typeface="微软雅黑 Light" pitchFamily="34" charset="-122"/>
                </a:rPr>
                <a:t>步骤三</a:t>
              </a:r>
              <a:endParaRPr lang="zh-CN" altLang="en-US" sz="2400" dirty="0">
                <a:solidFill>
                  <a:srgbClr val="FFFFFF"/>
                </a:solidFill>
                <a:latin typeface="微软雅黑 Light" pitchFamily="34" charset="-122"/>
                <a:ea typeface="微软雅黑 Light" pitchFamily="34" charset="-122"/>
              </a:endParaRPr>
            </a:p>
          </p:txBody>
        </p:sp>
      </p:grpSp>
      <p:sp>
        <p:nvSpPr>
          <p:cNvPr id="8" name="椭圆 7"/>
          <p:cNvSpPr/>
          <p:nvPr/>
        </p:nvSpPr>
        <p:spPr>
          <a:xfrm>
            <a:off x="7020476" y="3173950"/>
            <a:ext cx="1314923" cy="131492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2400" dirty="0">
                <a:solidFill>
                  <a:srgbClr val="FFFFFF"/>
                </a:solidFill>
                <a:latin typeface="微软雅黑 Light" pitchFamily="34" charset="-122"/>
                <a:ea typeface="微软雅黑 Light" pitchFamily="34" charset="-122"/>
              </a:rPr>
              <a:t>步骤四</a:t>
            </a:r>
            <a:endParaRPr lang="zh-CN" altLang="en-US" sz="2400" dirty="0">
              <a:solidFill>
                <a:srgbClr val="FFFFFF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758519" y="4345289"/>
            <a:ext cx="5598244" cy="1314923"/>
            <a:chOff x="1705620" y="4156364"/>
            <a:chExt cx="5598244" cy="1314923"/>
          </a:xfrm>
        </p:grpSpPr>
        <p:sp>
          <p:nvSpPr>
            <p:cNvPr id="14" name="椭圆 13"/>
            <p:cNvSpPr/>
            <p:nvPr/>
          </p:nvSpPr>
          <p:spPr>
            <a:xfrm>
              <a:off x="1705620" y="4156364"/>
              <a:ext cx="1314923" cy="131492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zh-CN" altLang="en-US" sz="2400" dirty="0">
                  <a:solidFill>
                    <a:srgbClr val="FFFFFF"/>
                  </a:solidFill>
                  <a:latin typeface="微软雅黑 Light" pitchFamily="34" charset="-122"/>
                  <a:ea typeface="微软雅黑 Light" pitchFamily="34" charset="-122"/>
                </a:rPr>
                <a:t>步骤七</a:t>
              </a:r>
              <a:endParaRPr lang="zh-CN" altLang="en-US" sz="2400" dirty="0">
                <a:solidFill>
                  <a:srgbClr val="FFFFFF"/>
                </a:solidFill>
                <a:latin typeface="微软雅黑 Light" pitchFamily="34" charset="-122"/>
                <a:ea typeface="微软雅黑 Light" pitchFamily="34" charset="-122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3847280" y="4156364"/>
              <a:ext cx="1314923" cy="131492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zh-CN" altLang="en-US" sz="2400" dirty="0">
                  <a:solidFill>
                    <a:srgbClr val="FFFFFF"/>
                  </a:solidFill>
                  <a:latin typeface="微软雅黑 Light" pitchFamily="34" charset="-122"/>
                  <a:ea typeface="微软雅黑 Light" pitchFamily="34" charset="-122"/>
                </a:rPr>
                <a:t>步骤六</a:t>
              </a:r>
              <a:endParaRPr lang="zh-CN" altLang="en-US" sz="2400" dirty="0">
                <a:solidFill>
                  <a:srgbClr val="FFFFFF"/>
                </a:solidFill>
                <a:latin typeface="微软雅黑 Light" pitchFamily="34" charset="-122"/>
                <a:ea typeface="微软雅黑 Light" pitchFamily="34" charset="-122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5988941" y="4156364"/>
              <a:ext cx="1314923" cy="131492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zh-CN" altLang="en-US" sz="2400" dirty="0">
                  <a:solidFill>
                    <a:srgbClr val="FFFFFF"/>
                  </a:solidFill>
                  <a:latin typeface="微软雅黑 Light" pitchFamily="34" charset="-122"/>
                  <a:ea typeface="微软雅黑 Light" pitchFamily="34" charset="-122"/>
                </a:rPr>
                <a:t>步骤五</a:t>
              </a:r>
              <a:endParaRPr lang="zh-CN" altLang="en-US" sz="2400" dirty="0">
                <a:solidFill>
                  <a:srgbClr val="FFFFFF"/>
                </a:solidFill>
                <a:latin typeface="微软雅黑 Light" pitchFamily="34" charset="-122"/>
                <a:ea typeface="微软雅黑 Light" pitchFamily="34" charset="-122"/>
              </a:endParaRPr>
            </a:p>
          </p:txBody>
        </p:sp>
      </p:grpSp>
      <p:cxnSp>
        <p:nvCxnSpPr>
          <p:cNvPr id="20" name="直接箭头连接符 19"/>
          <p:cNvCxnSpPr/>
          <p:nvPr/>
        </p:nvCxnSpPr>
        <p:spPr>
          <a:xfrm>
            <a:off x="2106142" y="2667630"/>
            <a:ext cx="599273" cy="0"/>
          </a:xfrm>
          <a:prstGeom prst="straightConnector1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/>
          <p:nvPr/>
        </p:nvCxnSpPr>
        <p:spPr>
          <a:xfrm>
            <a:off x="4259894" y="2652516"/>
            <a:ext cx="599273" cy="0"/>
          </a:xfrm>
          <a:prstGeom prst="straightConnector1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 flipH="1">
            <a:off x="3201911" y="5002750"/>
            <a:ext cx="599273" cy="0"/>
          </a:xfrm>
          <a:prstGeom prst="straightConnector1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/>
          <p:nvPr/>
        </p:nvCxnSpPr>
        <p:spPr>
          <a:xfrm flipH="1">
            <a:off x="5355663" y="4987636"/>
            <a:ext cx="599273" cy="0"/>
          </a:xfrm>
          <a:prstGeom prst="straightConnector1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箭头连接符 23"/>
          <p:cNvCxnSpPr/>
          <p:nvPr/>
        </p:nvCxnSpPr>
        <p:spPr>
          <a:xfrm>
            <a:off x="6368303" y="2667630"/>
            <a:ext cx="727743" cy="589448"/>
          </a:xfrm>
          <a:prstGeom prst="straightConnector1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箭头连接符 25"/>
          <p:cNvCxnSpPr/>
          <p:nvPr/>
        </p:nvCxnSpPr>
        <p:spPr>
          <a:xfrm flipH="1">
            <a:off x="7428555" y="4594671"/>
            <a:ext cx="266765" cy="392965"/>
          </a:xfrm>
          <a:prstGeom prst="straightConnector1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箭头连接符 27"/>
          <p:cNvCxnSpPr/>
          <p:nvPr/>
        </p:nvCxnSpPr>
        <p:spPr>
          <a:xfrm>
            <a:off x="3544999" y="3400662"/>
            <a:ext cx="2576191" cy="1035311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b="0" dirty="0" smtClean="0"/>
              <a:t>Contents</a:t>
            </a:r>
            <a:r>
              <a:rPr lang="en-US" altLang="zh-CN" sz="2800" b="0" dirty="0" smtClean="0"/>
              <a:t>(</a:t>
            </a:r>
            <a:r>
              <a:rPr lang="zh-CN" altLang="en-US" sz="2800" b="0" dirty="0" smtClean="0"/>
              <a:t>目录</a:t>
            </a:r>
            <a:r>
              <a:rPr lang="en-US" altLang="zh-CN" sz="2800" b="0" dirty="0" smtClean="0"/>
              <a:t>)</a:t>
            </a:r>
            <a:endParaRPr lang="zh-CN" altLang="en-US" sz="2800" b="0" dirty="0"/>
          </a:p>
        </p:txBody>
      </p:sp>
      <p:sp>
        <p:nvSpPr>
          <p:cNvPr id="3" name="文本框 2"/>
          <p:cNvSpPr txBox="1"/>
          <p:nvPr/>
        </p:nvSpPr>
        <p:spPr>
          <a:xfrm>
            <a:off x="574334" y="2794638"/>
            <a:ext cx="38540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rgbClr val="365FAA"/>
                </a:solidFill>
              </a:rPr>
              <a:t>1. </a:t>
            </a:r>
            <a:r>
              <a:rPr lang="en-US" altLang="zh-CN" sz="4000" dirty="0">
                <a:solidFill>
                  <a:srgbClr val="365FAA"/>
                </a:solidFill>
                <a:latin typeface="微软雅黑 Light" pitchFamily="34" charset="-122"/>
                <a:ea typeface="微软雅黑 Light" pitchFamily="34" charset="-122"/>
              </a:rPr>
              <a:t>What’s this?</a:t>
            </a:r>
            <a:endParaRPr lang="zh-CN" altLang="en-US" sz="1400" dirty="0">
              <a:solidFill>
                <a:srgbClr val="365FAA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715584" y="2794638"/>
            <a:ext cx="38540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rgbClr val="365FAA"/>
                </a:solidFill>
              </a:rPr>
              <a:t>2. </a:t>
            </a:r>
            <a:r>
              <a:rPr lang="en-US" altLang="zh-CN" sz="4000" dirty="0">
                <a:solidFill>
                  <a:srgbClr val="365FAA"/>
                </a:solidFill>
                <a:latin typeface="微软雅黑 Light" pitchFamily="34" charset="-122"/>
                <a:ea typeface="微软雅黑 Light" pitchFamily="34" charset="-122"/>
              </a:rPr>
              <a:t>Why do this?</a:t>
            </a:r>
            <a:endParaRPr lang="zh-CN" altLang="en-US" sz="4000" dirty="0">
              <a:solidFill>
                <a:srgbClr val="365FAA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74335" y="4319308"/>
            <a:ext cx="38540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rgbClr val="365FAA"/>
                </a:solidFill>
              </a:rPr>
              <a:t>3. </a:t>
            </a:r>
            <a:r>
              <a:rPr lang="en-US" altLang="zh-CN" sz="4000" dirty="0">
                <a:solidFill>
                  <a:srgbClr val="365FAA"/>
                </a:solidFill>
                <a:latin typeface="微软雅黑 Light" pitchFamily="34" charset="-122"/>
                <a:ea typeface="微软雅黑 Light" pitchFamily="34" charset="-122"/>
              </a:rPr>
              <a:t>How do this?</a:t>
            </a:r>
            <a:endParaRPr lang="zh-CN" altLang="en-US" sz="4000" dirty="0">
              <a:solidFill>
                <a:srgbClr val="365FAA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715584" y="4319308"/>
            <a:ext cx="38540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rgbClr val="365FAA"/>
                </a:solidFill>
              </a:rPr>
              <a:t>4. </a:t>
            </a:r>
            <a:r>
              <a:rPr lang="en-US" altLang="zh-CN" sz="4000" dirty="0">
                <a:solidFill>
                  <a:srgbClr val="365FAA"/>
                </a:solidFill>
                <a:latin typeface="微软雅黑 Light" pitchFamily="34" charset="-122"/>
                <a:ea typeface="微软雅黑 Light" pitchFamily="34" charset="-122"/>
              </a:rPr>
              <a:t>Conclusion</a:t>
            </a:r>
            <a:endParaRPr lang="zh-CN" altLang="en-US" sz="4000" dirty="0">
              <a:solidFill>
                <a:srgbClr val="365FAA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156225" y="3424480"/>
            <a:ext cx="23510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微软雅黑 Light" pitchFamily="34" charset="-122"/>
                <a:ea typeface="微软雅黑 Light" pitchFamily="34" charset="-122"/>
              </a:rPr>
              <a:t>是什么？</a:t>
            </a:r>
            <a:endParaRPr lang="zh-CN" altLang="en-US" sz="1000" dirty="0">
              <a:solidFill>
                <a:srgbClr val="000000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323522" y="3424480"/>
            <a:ext cx="23510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微软雅黑 Light" pitchFamily="34" charset="-122"/>
                <a:ea typeface="微软雅黑 Light" pitchFamily="34" charset="-122"/>
              </a:rPr>
              <a:t>为什么？</a:t>
            </a:r>
            <a:endParaRPr lang="zh-CN" altLang="en-US" sz="2400" dirty="0">
              <a:solidFill>
                <a:srgbClr val="000000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155957" y="4949552"/>
            <a:ext cx="23510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微软雅黑 Light" pitchFamily="34" charset="-122"/>
                <a:ea typeface="微软雅黑 Light" pitchFamily="34" charset="-122"/>
              </a:rPr>
              <a:t>怎么做？</a:t>
            </a:r>
            <a:endParaRPr lang="zh-CN" altLang="en-US" sz="1000" dirty="0">
              <a:solidFill>
                <a:srgbClr val="000000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322585" y="4949552"/>
            <a:ext cx="23510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微软雅黑 Light" pitchFamily="34" charset="-122"/>
                <a:ea typeface="微软雅黑 Light" pitchFamily="34" charset="-122"/>
              </a:rPr>
              <a:t>结论</a:t>
            </a:r>
            <a:endParaRPr lang="zh-CN" altLang="en-US" sz="2400" dirty="0">
              <a:solidFill>
                <a:srgbClr val="000000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Verify</a:t>
            </a:r>
            <a:r>
              <a:rPr lang="en-US" altLang="zh-CN" sz="2800" dirty="0" smtClean="0"/>
              <a:t>(</a:t>
            </a:r>
            <a:r>
              <a:rPr lang="zh-CN" altLang="en-US" sz="2800" dirty="0" smtClean="0"/>
              <a:t>验证</a:t>
            </a:r>
            <a:r>
              <a:rPr lang="en-US" altLang="zh-CN" sz="2800" dirty="0" smtClean="0"/>
              <a:t>)</a:t>
            </a:r>
            <a:endParaRPr lang="zh-CN" altLang="en-US" sz="2800" dirty="0"/>
          </a:p>
        </p:txBody>
      </p:sp>
      <p:sp>
        <p:nvSpPr>
          <p:cNvPr id="17" name="矩形 16"/>
          <p:cNvSpPr/>
          <p:nvPr/>
        </p:nvSpPr>
        <p:spPr>
          <a:xfrm>
            <a:off x="794432" y="6151453"/>
            <a:ext cx="75551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000000"/>
                </a:solidFill>
                <a:latin typeface="微软雅黑 Light" pitchFamily="34" charset="-122"/>
                <a:ea typeface="微软雅黑 Light" pitchFamily="34" charset="-122"/>
              </a:rPr>
              <a:t>阐明用于验证的方法</a:t>
            </a:r>
            <a:endParaRPr lang="zh-CN" altLang="en-US" dirty="0">
              <a:solidFill>
                <a:srgbClr val="000000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382936" y="2561832"/>
            <a:ext cx="2576946" cy="2576946"/>
            <a:chOff x="1148667" y="2463590"/>
            <a:chExt cx="2576946" cy="2576946"/>
          </a:xfrm>
        </p:grpSpPr>
        <p:sp>
          <p:nvSpPr>
            <p:cNvPr id="6" name="椭圆 5"/>
            <p:cNvSpPr/>
            <p:nvPr/>
          </p:nvSpPr>
          <p:spPr>
            <a:xfrm>
              <a:off x="1148667" y="2463590"/>
              <a:ext cx="2576946" cy="257694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420720" y="3398120"/>
              <a:ext cx="203284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dirty="0">
                  <a:solidFill>
                    <a:srgbClr val="FFFFFF"/>
                  </a:solidFill>
                  <a:latin typeface="微软雅黑 Light" pitchFamily="34" charset="-122"/>
                  <a:ea typeface="微软雅黑 Light" pitchFamily="34" charset="-122"/>
                </a:rPr>
                <a:t>方法一</a:t>
              </a:r>
              <a:endParaRPr lang="zh-CN" altLang="en-US" dirty="0">
                <a:solidFill>
                  <a:srgbClr val="FFFFFF"/>
                </a:solidFill>
                <a:latin typeface="微软雅黑 Light" pitchFamily="34" charset="-122"/>
                <a:ea typeface="微软雅黑 Light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184119" y="2561832"/>
            <a:ext cx="2576946" cy="2576946"/>
            <a:chOff x="4949850" y="2463590"/>
            <a:chExt cx="2576946" cy="2576946"/>
          </a:xfrm>
        </p:grpSpPr>
        <p:sp>
          <p:nvSpPr>
            <p:cNvPr id="9" name="椭圆 8"/>
            <p:cNvSpPr/>
            <p:nvPr/>
          </p:nvSpPr>
          <p:spPr>
            <a:xfrm>
              <a:off x="4949850" y="2463590"/>
              <a:ext cx="2576946" cy="257694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5221903" y="3398120"/>
              <a:ext cx="203284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dirty="0">
                  <a:solidFill>
                    <a:srgbClr val="365FAA"/>
                  </a:solidFill>
                  <a:latin typeface="微软雅黑 Light" pitchFamily="34" charset="-122"/>
                  <a:ea typeface="微软雅黑 Light" pitchFamily="34" charset="-122"/>
                </a:rPr>
                <a:t>方法二</a:t>
              </a:r>
              <a:endParaRPr lang="zh-CN" altLang="en-US" dirty="0">
                <a:solidFill>
                  <a:srgbClr val="365FAA"/>
                </a:solidFill>
                <a:latin typeface="微软雅黑 Light" pitchFamily="34" charset="-122"/>
                <a:ea typeface="微软雅黑 Light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Verify</a:t>
            </a:r>
            <a:r>
              <a:rPr lang="en-US" altLang="zh-CN" sz="2800" dirty="0" smtClean="0"/>
              <a:t>(</a:t>
            </a:r>
            <a:r>
              <a:rPr lang="zh-CN" altLang="en-US" sz="2800" dirty="0" smtClean="0"/>
              <a:t>验证</a:t>
            </a:r>
            <a:r>
              <a:rPr lang="en-US" altLang="zh-CN" sz="2800" dirty="0" smtClean="0"/>
              <a:t>)</a:t>
            </a:r>
            <a:endParaRPr lang="zh-CN" altLang="en-US" sz="2800" dirty="0"/>
          </a:p>
        </p:txBody>
      </p:sp>
      <p:sp>
        <p:nvSpPr>
          <p:cNvPr id="17" name="矩形 16"/>
          <p:cNvSpPr/>
          <p:nvPr/>
        </p:nvSpPr>
        <p:spPr>
          <a:xfrm>
            <a:off x="794432" y="6151453"/>
            <a:ext cx="75551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000000"/>
                </a:solidFill>
                <a:latin typeface="微软雅黑 Light" pitchFamily="34" charset="-122"/>
                <a:ea typeface="微软雅黑 Light" pitchFamily="34" charset="-122"/>
              </a:rPr>
              <a:t>用一张图表验证</a:t>
            </a:r>
            <a:endParaRPr lang="zh-CN" altLang="en-US" dirty="0">
              <a:solidFill>
                <a:srgbClr val="000000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graphicFrame>
        <p:nvGraphicFramePr>
          <p:cNvPr id="10" name="图表 9"/>
          <p:cNvGraphicFramePr/>
          <p:nvPr/>
        </p:nvGraphicFramePr>
        <p:xfrm>
          <a:off x="1396800" y="1753200"/>
          <a:ext cx="6350400" cy="423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Conclusion</a:t>
            </a:r>
            <a:r>
              <a:rPr lang="en-US" altLang="zh-CN" sz="2800" dirty="0" smtClean="0"/>
              <a:t>(</a:t>
            </a:r>
            <a:r>
              <a:rPr lang="zh-CN" altLang="en-US" sz="2800" dirty="0" smtClean="0"/>
              <a:t>结论</a:t>
            </a:r>
            <a:r>
              <a:rPr lang="en-US" altLang="zh-CN" sz="2800" dirty="0" smtClean="0"/>
              <a:t>)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94432" y="6151453"/>
            <a:ext cx="75551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000000"/>
                </a:solidFill>
                <a:latin typeface="微软雅黑 Light" pitchFamily="34" charset="-122"/>
                <a:ea typeface="微软雅黑 Light" pitchFamily="34" charset="-122"/>
              </a:rPr>
              <a:t>用一段话来展示结论</a:t>
            </a:r>
            <a:endParaRPr lang="zh-CN" altLang="en-US" dirty="0">
              <a:solidFill>
                <a:srgbClr val="000000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05556" y="3037960"/>
            <a:ext cx="71328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微软雅黑 Light" pitchFamily="34" charset="-122"/>
                <a:ea typeface="微软雅黑 Light" pitchFamily="34" charset="-122"/>
              </a:rPr>
              <a:t>我们在复杂度和精确度之间找到了一个平衡，并且使用方案</a:t>
            </a:r>
            <a:r>
              <a:rPr lang="en-US" altLang="zh-CN" sz="3200" dirty="0">
                <a:solidFill>
                  <a:srgbClr val="000000"/>
                </a:solidFill>
                <a:latin typeface="微软雅黑 Light" pitchFamily="34" charset="-122"/>
                <a:ea typeface="微软雅黑 Light" pitchFamily="34" charset="-122"/>
              </a:rPr>
              <a:t>A</a:t>
            </a:r>
            <a:r>
              <a:rPr lang="zh-CN" altLang="en-US" sz="3200" dirty="0">
                <a:solidFill>
                  <a:srgbClr val="000000"/>
                </a:solidFill>
                <a:latin typeface="微软雅黑 Light" pitchFamily="34" charset="-122"/>
                <a:ea typeface="微软雅黑 Light" pitchFamily="34" charset="-122"/>
              </a:rPr>
              <a:t>，在保证精确度的情况下，进一步降低复杂度。</a:t>
            </a:r>
            <a:endParaRPr lang="zh-CN" altLang="en-US" sz="3200" dirty="0">
              <a:solidFill>
                <a:srgbClr val="000000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Conclusion</a:t>
            </a:r>
            <a:r>
              <a:rPr lang="en-US" altLang="zh-CN" sz="2800" dirty="0" smtClean="0"/>
              <a:t>(</a:t>
            </a:r>
            <a:r>
              <a:rPr lang="zh-CN" altLang="en-US" sz="2800" dirty="0" smtClean="0"/>
              <a:t>结论</a:t>
            </a:r>
            <a:r>
              <a:rPr lang="en-US" altLang="zh-CN" sz="2800" dirty="0" smtClean="0"/>
              <a:t>)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94432" y="6151453"/>
            <a:ext cx="75551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000000"/>
                </a:solidFill>
                <a:latin typeface="微软雅黑 Light" pitchFamily="34" charset="-122"/>
                <a:ea typeface="微软雅黑 Light" pitchFamily="34" charset="-122"/>
              </a:rPr>
              <a:t>用一张图表来展示结论</a:t>
            </a:r>
            <a:endParaRPr lang="zh-CN" altLang="en-US" dirty="0">
              <a:solidFill>
                <a:srgbClr val="000000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graphicFrame>
        <p:nvGraphicFramePr>
          <p:cNvPr id="32" name="图表 31"/>
          <p:cNvGraphicFramePr/>
          <p:nvPr/>
        </p:nvGraphicFramePr>
        <p:xfrm>
          <a:off x="1396800" y="1753200"/>
          <a:ext cx="6350400" cy="423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Conclusion</a:t>
            </a:r>
            <a:r>
              <a:rPr lang="en-US" altLang="zh-CN" sz="2800" dirty="0" smtClean="0"/>
              <a:t>(</a:t>
            </a:r>
            <a:r>
              <a:rPr lang="zh-CN" altLang="en-US" sz="2800" dirty="0" smtClean="0"/>
              <a:t>结论</a:t>
            </a:r>
            <a:r>
              <a:rPr lang="en-US" altLang="zh-CN" sz="2800" dirty="0" smtClean="0"/>
              <a:t>)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94432" y="6151453"/>
            <a:ext cx="75551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000000"/>
                </a:solidFill>
                <a:latin typeface="微软雅黑 Light" pitchFamily="34" charset="-122"/>
                <a:ea typeface="微软雅黑 Light" pitchFamily="34" charset="-122"/>
              </a:rPr>
              <a:t>用一张图表来展示结论</a:t>
            </a:r>
            <a:endParaRPr lang="zh-CN" altLang="en-US" dirty="0">
              <a:solidFill>
                <a:srgbClr val="000000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graphicFrame>
        <p:nvGraphicFramePr>
          <p:cNvPr id="7" name="图表 6"/>
          <p:cNvGraphicFramePr/>
          <p:nvPr/>
        </p:nvGraphicFramePr>
        <p:xfrm>
          <a:off x="1396800" y="1753200"/>
          <a:ext cx="6350400" cy="423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文本框 493"/>
          <p:cNvSpPr txBox="1"/>
          <p:nvPr/>
        </p:nvSpPr>
        <p:spPr>
          <a:xfrm>
            <a:off x="3552622" y="3523129"/>
            <a:ext cx="2132398" cy="107406"/>
          </a:xfrm>
          <a:custGeom>
            <a:avLst/>
            <a:gdLst>
              <a:gd name="connsiteX0" fmla="*/ 2075638 w 2132398"/>
              <a:gd name="connsiteY0" fmla="*/ 0 h 107406"/>
              <a:gd name="connsiteX1" fmla="*/ 2132398 w 2132398"/>
              <a:gd name="connsiteY1" fmla="*/ 0 h 107406"/>
              <a:gd name="connsiteX2" fmla="*/ 2123968 w 2132398"/>
              <a:gd name="connsiteY2" fmla="*/ 41069 h 107406"/>
              <a:gd name="connsiteX3" fmla="*/ 2093509 w 2132398"/>
              <a:gd name="connsiteY3" fmla="*/ 77496 h 107406"/>
              <a:gd name="connsiteX4" fmla="*/ 1980730 w 2132398"/>
              <a:gd name="connsiteY4" fmla="*/ 107406 h 107406"/>
              <a:gd name="connsiteX5" fmla="*/ 1921871 w 2132398"/>
              <a:gd name="connsiteY5" fmla="*/ 100408 h 107406"/>
              <a:gd name="connsiteX6" fmla="*/ 1872890 w 2132398"/>
              <a:gd name="connsiteY6" fmla="*/ 82984 h 107406"/>
              <a:gd name="connsiteX7" fmla="*/ 1872890 w 2132398"/>
              <a:gd name="connsiteY7" fmla="*/ 20420 h 107406"/>
              <a:gd name="connsiteX8" fmla="*/ 1925026 w 2132398"/>
              <a:gd name="connsiteY8" fmla="*/ 48409 h 107406"/>
              <a:gd name="connsiteX9" fmla="*/ 1987041 w 2132398"/>
              <a:gd name="connsiteY9" fmla="*/ 59385 h 107406"/>
              <a:gd name="connsiteX10" fmla="*/ 2070905 w 2132398"/>
              <a:gd name="connsiteY10" fmla="*/ 23576 h 107406"/>
              <a:gd name="connsiteX11" fmla="*/ 1684532 w 2132398"/>
              <a:gd name="connsiteY11" fmla="*/ 0 h 107406"/>
              <a:gd name="connsiteX12" fmla="*/ 1755902 w 2132398"/>
              <a:gd name="connsiteY12" fmla="*/ 0 h 107406"/>
              <a:gd name="connsiteX13" fmla="*/ 1842613 w 2132398"/>
              <a:gd name="connsiteY13" fmla="*/ 100271 h 107406"/>
              <a:gd name="connsiteX14" fmla="*/ 1767427 w 2132398"/>
              <a:gd name="connsiteY14" fmla="*/ 100271 h 107406"/>
              <a:gd name="connsiteX15" fmla="*/ 1540222 w 2132398"/>
              <a:gd name="connsiteY15" fmla="*/ 0 h 107406"/>
              <a:gd name="connsiteX16" fmla="*/ 1595102 w 2132398"/>
              <a:gd name="connsiteY16" fmla="*/ 0 h 107406"/>
              <a:gd name="connsiteX17" fmla="*/ 1595102 w 2132398"/>
              <a:gd name="connsiteY17" fmla="*/ 100271 h 107406"/>
              <a:gd name="connsiteX18" fmla="*/ 1540222 w 2132398"/>
              <a:gd name="connsiteY18" fmla="*/ 100271 h 107406"/>
              <a:gd name="connsiteX19" fmla="*/ 1300285 w 2132398"/>
              <a:gd name="connsiteY19" fmla="*/ 0 h 107406"/>
              <a:gd name="connsiteX20" fmla="*/ 1359820 w 2132398"/>
              <a:gd name="connsiteY20" fmla="*/ 0 h 107406"/>
              <a:gd name="connsiteX21" fmla="*/ 1359893 w 2132398"/>
              <a:gd name="connsiteY21" fmla="*/ 114 h 107406"/>
              <a:gd name="connsiteX22" fmla="*/ 1377455 w 2132398"/>
              <a:gd name="connsiteY22" fmla="*/ 29475 h 107406"/>
              <a:gd name="connsiteX23" fmla="*/ 1378553 w 2132398"/>
              <a:gd name="connsiteY23" fmla="*/ 29475 h 107406"/>
              <a:gd name="connsiteX24" fmla="*/ 1376495 w 2132398"/>
              <a:gd name="connsiteY24" fmla="*/ 4916 h 107406"/>
              <a:gd name="connsiteX25" fmla="*/ 1376405 w 2132398"/>
              <a:gd name="connsiteY25" fmla="*/ 0 h 107406"/>
              <a:gd name="connsiteX26" fmla="*/ 1430140 w 2132398"/>
              <a:gd name="connsiteY26" fmla="*/ 0 h 107406"/>
              <a:gd name="connsiteX27" fmla="*/ 1430140 w 2132398"/>
              <a:gd name="connsiteY27" fmla="*/ 100271 h 107406"/>
              <a:gd name="connsiteX28" fmla="*/ 1365107 w 2132398"/>
              <a:gd name="connsiteY28" fmla="*/ 100271 h 107406"/>
              <a:gd name="connsiteX29" fmla="*/ 1083022 w 2132398"/>
              <a:gd name="connsiteY29" fmla="*/ 0 h 107406"/>
              <a:gd name="connsiteX30" fmla="*/ 1137354 w 2132398"/>
              <a:gd name="connsiteY30" fmla="*/ 0 h 107406"/>
              <a:gd name="connsiteX31" fmla="*/ 1137354 w 2132398"/>
              <a:gd name="connsiteY31" fmla="*/ 100271 h 107406"/>
              <a:gd name="connsiteX32" fmla="*/ 1083022 w 2132398"/>
              <a:gd name="connsiteY32" fmla="*/ 100271 h 107406"/>
              <a:gd name="connsiteX33" fmla="*/ 918912 w 2132398"/>
              <a:gd name="connsiteY33" fmla="*/ 0 h 107406"/>
              <a:gd name="connsiteX34" fmla="*/ 978727 w 2132398"/>
              <a:gd name="connsiteY34" fmla="*/ 0 h 107406"/>
              <a:gd name="connsiteX35" fmla="*/ 1016919 w 2132398"/>
              <a:gd name="connsiteY35" fmla="*/ 100271 h 107406"/>
              <a:gd name="connsiteX36" fmla="*/ 956276 w 2132398"/>
              <a:gd name="connsiteY36" fmla="*/ 100271 h 107406"/>
              <a:gd name="connsiteX37" fmla="*/ 672596 w 2132398"/>
              <a:gd name="connsiteY37" fmla="*/ 0 h 107406"/>
              <a:gd name="connsiteX38" fmla="*/ 730283 w 2132398"/>
              <a:gd name="connsiteY38" fmla="*/ 0 h 107406"/>
              <a:gd name="connsiteX39" fmla="*/ 695046 w 2132398"/>
              <a:gd name="connsiteY39" fmla="*/ 100271 h 107406"/>
              <a:gd name="connsiteX40" fmla="*/ 634403 w 2132398"/>
              <a:gd name="connsiteY40" fmla="*/ 100271 h 107406"/>
              <a:gd name="connsiteX41" fmla="*/ 514834 w 2132398"/>
              <a:gd name="connsiteY41" fmla="*/ 0 h 107406"/>
              <a:gd name="connsiteX42" fmla="*/ 569714 w 2132398"/>
              <a:gd name="connsiteY42" fmla="*/ 0 h 107406"/>
              <a:gd name="connsiteX43" fmla="*/ 569714 w 2132398"/>
              <a:gd name="connsiteY43" fmla="*/ 100271 h 107406"/>
              <a:gd name="connsiteX44" fmla="*/ 514834 w 2132398"/>
              <a:gd name="connsiteY44" fmla="*/ 100271 h 107406"/>
              <a:gd name="connsiteX45" fmla="*/ 244822 w 2132398"/>
              <a:gd name="connsiteY45" fmla="*/ 0 h 107406"/>
              <a:gd name="connsiteX46" fmla="*/ 299702 w 2132398"/>
              <a:gd name="connsiteY46" fmla="*/ 0 h 107406"/>
              <a:gd name="connsiteX47" fmla="*/ 299702 w 2132398"/>
              <a:gd name="connsiteY47" fmla="*/ 100271 h 107406"/>
              <a:gd name="connsiteX48" fmla="*/ 244822 w 2132398"/>
              <a:gd name="connsiteY48" fmla="*/ 100271 h 107406"/>
              <a:gd name="connsiteX49" fmla="*/ 0 w 2132398"/>
              <a:gd name="connsiteY49" fmla="*/ 0 h 107406"/>
              <a:gd name="connsiteX50" fmla="*/ 55155 w 2132398"/>
              <a:gd name="connsiteY50" fmla="*/ 0 h 107406"/>
              <a:gd name="connsiteX51" fmla="*/ 55155 w 2132398"/>
              <a:gd name="connsiteY51" fmla="*/ 100271 h 107406"/>
              <a:gd name="connsiteX52" fmla="*/ 0 w 2132398"/>
              <a:gd name="connsiteY52" fmla="*/ 100271 h 107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2132398" h="107406">
                <a:moveTo>
                  <a:pt x="2075638" y="0"/>
                </a:moveTo>
                <a:lnTo>
                  <a:pt x="2132398" y="0"/>
                </a:lnTo>
                <a:lnTo>
                  <a:pt x="2123968" y="41069"/>
                </a:lnTo>
                <a:cubicBezTo>
                  <a:pt x="2117199" y="55384"/>
                  <a:pt x="2107046" y="67526"/>
                  <a:pt x="2093509" y="77496"/>
                </a:cubicBezTo>
                <a:cubicBezTo>
                  <a:pt x="2066435" y="97436"/>
                  <a:pt x="2028842" y="107406"/>
                  <a:pt x="1980730" y="107406"/>
                </a:cubicBezTo>
                <a:cubicBezTo>
                  <a:pt x="1963900" y="107406"/>
                  <a:pt x="1944280" y="105073"/>
                  <a:pt x="1921871" y="100408"/>
                </a:cubicBezTo>
                <a:cubicBezTo>
                  <a:pt x="1899461" y="95744"/>
                  <a:pt x="1883134" y="89935"/>
                  <a:pt x="1872890" y="82984"/>
                </a:cubicBezTo>
                <a:lnTo>
                  <a:pt x="1872890" y="20420"/>
                </a:lnTo>
                <a:cubicBezTo>
                  <a:pt x="1885878" y="31762"/>
                  <a:pt x="1903257" y="41092"/>
                  <a:pt x="1925026" y="48409"/>
                </a:cubicBezTo>
                <a:cubicBezTo>
                  <a:pt x="1946796" y="55727"/>
                  <a:pt x="1967467" y="59385"/>
                  <a:pt x="1987041" y="59385"/>
                </a:cubicBezTo>
                <a:cubicBezTo>
                  <a:pt x="2031769" y="59385"/>
                  <a:pt x="2059724" y="47449"/>
                  <a:pt x="2070905" y="23576"/>
                </a:cubicBezTo>
                <a:close/>
                <a:moveTo>
                  <a:pt x="1684532" y="0"/>
                </a:moveTo>
                <a:lnTo>
                  <a:pt x="1755902" y="0"/>
                </a:lnTo>
                <a:lnTo>
                  <a:pt x="1842613" y="100271"/>
                </a:lnTo>
                <a:lnTo>
                  <a:pt x="1767427" y="100271"/>
                </a:lnTo>
                <a:close/>
                <a:moveTo>
                  <a:pt x="1540222" y="0"/>
                </a:moveTo>
                <a:lnTo>
                  <a:pt x="1595102" y="0"/>
                </a:lnTo>
                <a:lnTo>
                  <a:pt x="1595102" y="100271"/>
                </a:lnTo>
                <a:lnTo>
                  <a:pt x="1540222" y="100271"/>
                </a:lnTo>
                <a:close/>
                <a:moveTo>
                  <a:pt x="1300285" y="0"/>
                </a:moveTo>
                <a:lnTo>
                  <a:pt x="1359820" y="0"/>
                </a:lnTo>
                <a:lnTo>
                  <a:pt x="1359893" y="114"/>
                </a:lnTo>
                <a:cubicBezTo>
                  <a:pt x="1369772" y="15481"/>
                  <a:pt x="1375626" y="25268"/>
                  <a:pt x="1377455" y="29475"/>
                </a:cubicBezTo>
                <a:lnTo>
                  <a:pt x="1378553" y="29475"/>
                </a:lnTo>
                <a:cubicBezTo>
                  <a:pt x="1377638" y="23438"/>
                  <a:pt x="1376952" y="15252"/>
                  <a:pt x="1376495" y="4916"/>
                </a:cubicBezTo>
                <a:lnTo>
                  <a:pt x="1376405" y="0"/>
                </a:lnTo>
                <a:lnTo>
                  <a:pt x="1430140" y="0"/>
                </a:lnTo>
                <a:lnTo>
                  <a:pt x="1430140" y="100271"/>
                </a:lnTo>
                <a:lnTo>
                  <a:pt x="1365107" y="100271"/>
                </a:lnTo>
                <a:close/>
                <a:moveTo>
                  <a:pt x="1083022" y="0"/>
                </a:moveTo>
                <a:lnTo>
                  <a:pt x="1137354" y="0"/>
                </a:lnTo>
                <a:lnTo>
                  <a:pt x="1137354" y="100271"/>
                </a:lnTo>
                <a:lnTo>
                  <a:pt x="1083022" y="100271"/>
                </a:lnTo>
                <a:close/>
                <a:moveTo>
                  <a:pt x="918912" y="0"/>
                </a:moveTo>
                <a:lnTo>
                  <a:pt x="978727" y="0"/>
                </a:lnTo>
                <a:lnTo>
                  <a:pt x="1016919" y="100271"/>
                </a:lnTo>
                <a:lnTo>
                  <a:pt x="956276" y="100271"/>
                </a:lnTo>
                <a:close/>
                <a:moveTo>
                  <a:pt x="672596" y="0"/>
                </a:moveTo>
                <a:lnTo>
                  <a:pt x="730283" y="0"/>
                </a:lnTo>
                <a:lnTo>
                  <a:pt x="695046" y="100271"/>
                </a:lnTo>
                <a:lnTo>
                  <a:pt x="634403" y="100271"/>
                </a:lnTo>
                <a:close/>
                <a:moveTo>
                  <a:pt x="514834" y="0"/>
                </a:moveTo>
                <a:lnTo>
                  <a:pt x="569714" y="0"/>
                </a:lnTo>
                <a:lnTo>
                  <a:pt x="569714" y="100271"/>
                </a:lnTo>
                <a:lnTo>
                  <a:pt x="514834" y="100271"/>
                </a:lnTo>
                <a:close/>
                <a:moveTo>
                  <a:pt x="244822" y="0"/>
                </a:moveTo>
                <a:lnTo>
                  <a:pt x="299702" y="0"/>
                </a:lnTo>
                <a:lnTo>
                  <a:pt x="299702" y="100271"/>
                </a:lnTo>
                <a:lnTo>
                  <a:pt x="244822" y="100271"/>
                </a:lnTo>
                <a:close/>
                <a:moveTo>
                  <a:pt x="0" y="0"/>
                </a:moveTo>
                <a:lnTo>
                  <a:pt x="55155" y="0"/>
                </a:lnTo>
                <a:lnTo>
                  <a:pt x="55155" y="100271"/>
                </a:lnTo>
                <a:lnTo>
                  <a:pt x="0" y="1002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ctr"/>
            <a:endParaRPr lang="zh-CN" altLang="en-US" sz="4400" dirty="0">
              <a:solidFill>
                <a:srgbClr val="FFFFFF"/>
              </a:solidFill>
            </a:endParaRPr>
          </a:p>
        </p:txBody>
      </p:sp>
      <p:sp>
        <p:nvSpPr>
          <p:cNvPr id="495" name="文本框 494"/>
          <p:cNvSpPr txBox="1"/>
          <p:nvPr/>
        </p:nvSpPr>
        <p:spPr>
          <a:xfrm>
            <a:off x="3430513" y="3191218"/>
            <a:ext cx="2238119" cy="143653"/>
          </a:xfrm>
          <a:custGeom>
            <a:avLst/>
            <a:gdLst>
              <a:gd name="connsiteX0" fmla="*/ 1884048 w 2238119"/>
              <a:gd name="connsiteY0" fmla="*/ 7135 h 143653"/>
              <a:gd name="connsiteX1" fmla="*/ 1951825 w 2238119"/>
              <a:gd name="connsiteY1" fmla="*/ 7135 h 143653"/>
              <a:gd name="connsiteX2" fmla="*/ 1832394 w 2238119"/>
              <a:gd name="connsiteY2" fmla="*/ 143653 h 143653"/>
              <a:gd name="connsiteX3" fmla="*/ 1769876 w 2238119"/>
              <a:gd name="connsiteY3" fmla="*/ 143653 h 143653"/>
              <a:gd name="connsiteX4" fmla="*/ 1662331 w 2238119"/>
              <a:gd name="connsiteY4" fmla="*/ 7135 h 143653"/>
              <a:gd name="connsiteX5" fmla="*/ 1717211 w 2238119"/>
              <a:gd name="connsiteY5" fmla="*/ 7135 h 143653"/>
              <a:gd name="connsiteX6" fmla="*/ 1717211 w 2238119"/>
              <a:gd name="connsiteY6" fmla="*/ 143653 h 143653"/>
              <a:gd name="connsiteX7" fmla="*/ 1662331 w 2238119"/>
              <a:gd name="connsiteY7" fmla="*/ 143653 h 143653"/>
              <a:gd name="connsiteX8" fmla="*/ 1497918 w 2238119"/>
              <a:gd name="connsiteY8" fmla="*/ 7135 h 143653"/>
              <a:gd name="connsiteX9" fmla="*/ 1552249 w 2238119"/>
              <a:gd name="connsiteY9" fmla="*/ 7135 h 143653"/>
              <a:gd name="connsiteX10" fmla="*/ 1552249 w 2238119"/>
              <a:gd name="connsiteY10" fmla="*/ 143653 h 143653"/>
              <a:gd name="connsiteX11" fmla="*/ 1497918 w 2238119"/>
              <a:gd name="connsiteY11" fmla="*/ 143653 h 143653"/>
              <a:gd name="connsiteX12" fmla="*/ 1205131 w 2238119"/>
              <a:gd name="connsiteY12" fmla="*/ 7135 h 143653"/>
              <a:gd name="connsiteX13" fmla="*/ 1274006 w 2238119"/>
              <a:gd name="connsiteY13" fmla="*/ 7135 h 143653"/>
              <a:gd name="connsiteX14" fmla="*/ 1361406 w 2238119"/>
              <a:gd name="connsiteY14" fmla="*/ 143653 h 143653"/>
              <a:gd name="connsiteX15" fmla="*/ 1300689 w 2238119"/>
              <a:gd name="connsiteY15" fmla="*/ 143653 h 143653"/>
              <a:gd name="connsiteX16" fmla="*/ 1273457 w 2238119"/>
              <a:gd name="connsiteY16" fmla="*/ 101529 h 143653"/>
              <a:gd name="connsiteX17" fmla="*/ 1258914 w 2238119"/>
              <a:gd name="connsiteY17" fmla="*/ 73814 h 143653"/>
              <a:gd name="connsiteX18" fmla="*/ 1257267 w 2238119"/>
              <a:gd name="connsiteY18" fmla="*/ 73814 h 143653"/>
              <a:gd name="connsiteX19" fmla="*/ 1259463 w 2238119"/>
              <a:gd name="connsiteY19" fmla="*/ 133360 h 143653"/>
              <a:gd name="connsiteX20" fmla="*/ 1259463 w 2238119"/>
              <a:gd name="connsiteY20" fmla="*/ 143653 h 143653"/>
              <a:gd name="connsiteX21" fmla="*/ 1205131 w 2238119"/>
              <a:gd name="connsiteY21" fmla="*/ 143653 h 143653"/>
              <a:gd name="connsiteX22" fmla="*/ 918409 w 2238119"/>
              <a:gd name="connsiteY22" fmla="*/ 7135 h 143653"/>
              <a:gd name="connsiteX23" fmla="*/ 977131 w 2238119"/>
              <a:gd name="connsiteY23" fmla="*/ 7135 h 143653"/>
              <a:gd name="connsiteX24" fmla="*/ 1029130 w 2238119"/>
              <a:gd name="connsiteY24" fmla="*/ 143653 h 143653"/>
              <a:gd name="connsiteX25" fmla="*/ 972902 w 2238119"/>
              <a:gd name="connsiteY25" fmla="*/ 143653 h 143653"/>
              <a:gd name="connsiteX26" fmla="*/ 953807 w 2238119"/>
              <a:gd name="connsiteY26" fmla="*/ 91102 h 143653"/>
              <a:gd name="connsiteX27" fmla="*/ 947221 w 2238119"/>
              <a:gd name="connsiteY27" fmla="*/ 61466 h 143653"/>
              <a:gd name="connsiteX28" fmla="*/ 945849 w 2238119"/>
              <a:gd name="connsiteY28" fmla="*/ 61466 h 143653"/>
              <a:gd name="connsiteX29" fmla="*/ 938989 w 2238119"/>
              <a:gd name="connsiteY29" fmla="*/ 91102 h 143653"/>
              <a:gd name="connsiteX30" fmla="*/ 920058 w 2238119"/>
              <a:gd name="connsiteY30" fmla="*/ 143653 h 143653"/>
              <a:gd name="connsiteX31" fmla="*/ 866411 w 2238119"/>
              <a:gd name="connsiteY31" fmla="*/ 143653 h 143653"/>
              <a:gd name="connsiteX32" fmla="*/ 636943 w 2238119"/>
              <a:gd name="connsiteY32" fmla="*/ 7135 h 143653"/>
              <a:gd name="connsiteX33" fmla="*/ 691823 w 2238119"/>
              <a:gd name="connsiteY33" fmla="*/ 7135 h 143653"/>
              <a:gd name="connsiteX34" fmla="*/ 691823 w 2238119"/>
              <a:gd name="connsiteY34" fmla="*/ 143653 h 143653"/>
              <a:gd name="connsiteX35" fmla="*/ 636943 w 2238119"/>
              <a:gd name="connsiteY35" fmla="*/ 143653 h 143653"/>
              <a:gd name="connsiteX36" fmla="*/ 366931 w 2238119"/>
              <a:gd name="connsiteY36" fmla="*/ 7135 h 143653"/>
              <a:gd name="connsiteX37" fmla="*/ 421811 w 2238119"/>
              <a:gd name="connsiteY37" fmla="*/ 7135 h 143653"/>
              <a:gd name="connsiteX38" fmla="*/ 421811 w 2238119"/>
              <a:gd name="connsiteY38" fmla="*/ 143653 h 143653"/>
              <a:gd name="connsiteX39" fmla="*/ 366931 w 2238119"/>
              <a:gd name="connsiteY39" fmla="*/ 143653 h 143653"/>
              <a:gd name="connsiteX40" fmla="*/ 0 w 2238119"/>
              <a:gd name="connsiteY40" fmla="*/ 7135 h 143653"/>
              <a:gd name="connsiteX41" fmla="*/ 299921 w 2238119"/>
              <a:gd name="connsiteY41" fmla="*/ 7135 h 143653"/>
              <a:gd name="connsiteX42" fmla="*/ 299921 w 2238119"/>
              <a:gd name="connsiteY42" fmla="*/ 55978 h 143653"/>
              <a:gd name="connsiteX43" fmla="*/ 177264 w 2238119"/>
              <a:gd name="connsiteY43" fmla="*/ 55978 h 143653"/>
              <a:gd name="connsiteX44" fmla="*/ 177264 w 2238119"/>
              <a:gd name="connsiteY44" fmla="*/ 143653 h 143653"/>
              <a:gd name="connsiteX45" fmla="*/ 122109 w 2238119"/>
              <a:gd name="connsiteY45" fmla="*/ 143653 h 143653"/>
              <a:gd name="connsiteX46" fmla="*/ 122109 w 2238119"/>
              <a:gd name="connsiteY46" fmla="*/ 55978 h 143653"/>
              <a:gd name="connsiteX47" fmla="*/ 0 w 2238119"/>
              <a:gd name="connsiteY47" fmla="*/ 55978 h 143653"/>
              <a:gd name="connsiteX48" fmla="*/ 2145097 w 2238119"/>
              <a:gd name="connsiteY48" fmla="*/ 0 h 143653"/>
              <a:gd name="connsiteX49" fmla="*/ 2238119 w 2238119"/>
              <a:gd name="connsiteY49" fmla="*/ 15367 h 143653"/>
              <a:gd name="connsiteX50" fmla="*/ 2238119 w 2238119"/>
              <a:gd name="connsiteY50" fmla="*/ 75186 h 143653"/>
              <a:gd name="connsiteX51" fmla="*/ 2140981 w 2238119"/>
              <a:gd name="connsiteY51" fmla="*/ 48569 h 143653"/>
              <a:gd name="connsiteX52" fmla="*/ 2077457 w 2238119"/>
              <a:gd name="connsiteY52" fmla="*/ 64896 h 143653"/>
              <a:gd name="connsiteX53" fmla="*/ 2052898 w 2238119"/>
              <a:gd name="connsiteY53" fmla="*/ 110310 h 143653"/>
              <a:gd name="connsiteX54" fmla="*/ 2066410 w 2238119"/>
              <a:gd name="connsiteY54" fmla="*/ 143653 h 143653"/>
              <a:gd name="connsiteX55" fmla="*/ 2004602 w 2238119"/>
              <a:gd name="connsiteY55" fmla="*/ 143653 h 143653"/>
              <a:gd name="connsiteX56" fmla="*/ 1995273 w 2238119"/>
              <a:gd name="connsiteY56" fmla="*/ 114975 h 143653"/>
              <a:gd name="connsiteX57" fmla="*/ 2037806 w 2238119"/>
              <a:gd name="connsiteY57" fmla="*/ 31008 h 143653"/>
              <a:gd name="connsiteX58" fmla="*/ 2145097 w 2238119"/>
              <a:gd name="connsiteY58" fmla="*/ 0 h 143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2238119" h="143653">
                <a:moveTo>
                  <a:pt x="1884048" y="7135"/>
                </a:moveTo>
                <a:lnTo>
                  <a:pt x="1951825" y="7135"/>
                </a:lnTo>
                <a:lnTo>
                  <a:pt x="1832394" y="143653"/>
                </a:lnTo>
                <a:lnTo>
                  <a:pt x="1769876" y="143653"/>
                </a:lnTo>
                <a:close/>
                <a:moveTo>
                  <a:pt x="1662331" y="7135"/>
                </a:moveTo>
                <a:lnTo>
                  <a:pt x="1717211" y="7135"/>
                </a:lnTo>
                <a:lnTo>
                  <a:pt x="1717211" y="143653"/>
                </a:lnTo>
                <a:lnTo>
                  <a:pt x="1662331" y="143653"/>
                </a:lnTo>
                <a:close/>
                <a:moveTo>
                  <a:pt x="1497918" y="7135"/>
                </a:moveTo>
                <a:lnTo>
                  <a:pt x="1552249" y="7135"/>
                </a:lnTo>
                <a:lnTo>
                  <a:pt x="1552249" y="143653"/>
                </a:lnTo>
                <a:lnTo>
                  <a:pt x="1497918" y="143653"/>
                </a:lnTo>
                <a:close/>
                <a:moveTo>
                  <a:pt x="1205131" y="7135"/>
                </a:moveTo>
                <a:lnTo>
                  <a:pt x="1274006" y="7135"/>
                </a:lnTo>
                <a:lnTo>
                  <a:pt x="1361406" y="143653"/>
                </a:lnTo>
                <a:lnTo>
                  <a:pt x="1300689" y="143653"/>
                </a:lnTo>
                <a:lnTo>
                  <a:pt x="1273457" y="101529"/>
                </a:lnTo>
                <a:cubicBezTo>
                  <a:pt x="1267420" y="92199"/>
                  <a:pt x="1262572" y="82961"/>
                  <a:pt x="1258914" y="73814"/>
                </a:cubicBezTo>
                <a:lnTo>
                  <a:pt x="1257267" y="73814"/>
                </a:lnTo>
                <a:cubicBezTo>
                  <a:pt x="1258731" y="83327"/>
                  <a:pt x="1259463" y="103175"/>
                  <a:pt x="1259463" y="133360"/>
                </a:cubicBezTo>
                <a:lnTo>
                  <a:pt x="1259463" y="143653"/>
                </a:lnTo>
                <a:lnTo>
                  <a:pt x="1205131" y="143653"/>
                </a:lnTo>
                <a:close/>
                <a:moveTo>
                  <a:pt x="918409" y="7135"/>
                </a:moveTo>
                <a:lnTo>
                  <a:pt x="977131" y="7135"/>
                </a:lnTo>
                <a:lnTo>
                  <a:pt x="1029130" y="143653"/>
                </a:lnTo>
                <a:lnTo>
                  <a:pt x="972902" y="143653"/>
                </a:lnTo>
                <a:lnTo>
                  <a:pt x="953807" y="91102"/>
                </a:lnTo>
                <a:cubicBezTo>
                  <a:pt x="951795" y="85431"/>
                  <a:pt x="949599" y="75552"/>
                  <a:pt x="947221" y="61466"/>
                </a:cubicBezTo>
                <a:lnTo>
                  <a:pt x="945849" y="61466"/>
                </a:lnTo>
                <a:cubicBezTo>
                  <a:pt x="943837" y="74272"/>
                  <a:pt x="941550" y="84150"/>
                  <a:pt x="938989" y="91102"/>
                </a:cubicBezTo>
                <a:lnTo>
                  <a:pt x="920058" y="143653"/>
                </a:lnTo>
                <a:lnTo>
                  <a:pt x="866411" y="143653"/>
                </a:lnTo>
                <a:close/>
                <a:moveTo>
                  <a:pt x="636943" y="7135"/>
                </a:moveTo>
                <a:lnTo>
                  <a:pt x="691823" y="7135"/>
                </a:lnTo>
                <a:lnTo>
                  <a:pt x="691823" y="143653"/>
                </a:lnTo>
                <a:lnTo>
                  <a:pt x="636943" y="143653"/>
                </a:lnTo>
                <a:close/>
                <a:moveTo>
                  <a:pt x="366931" y="7135"/>
                </a:moveTo>
                <a:lnTo>
                  <a:pt x="421811" y="7135"/>
                </a:lnTo>
                <a:lnTo>
                  <a:pt x="421811" y="143653"/>
                </a:lnTo>
                <a:lnTo>
                  <a:pt x="366931" y="143653"/>
                </a:lnTo>
                <a:close/>
                <a:moveTo>
                  <a:pt x="0" y="7135"/>
                </a:moveTo>
                <a:lnTo>
                  <a:pt x="299921" y="7135"/>
                </a:lnTo>
                <a:lnTo>
                  <a:pt x="299921" y="55978"/>
                </a:lnTo>
                <a:lnTo>
                  <a:pt x="177264" y="55978"/>
                </a:lnTo>
                <a:lnTo>
                  <a:pt x="177264" y="143653"/>
                </a:lnTo>
                <a:lnTo>
                  <a:pt x="122109" y="143653"/>
                </a:lnTo>
                <a:lnTo>
                  <a:pt x="122109" y="55978"/>
                </a:lnTo>
                <a:lnTo>
                  <a:pt x="0" y="55978"/>
                </a:lnTo>
                <a:close/>
                <a:moveTo>
                  <a:pt x="2145097" y="0"/>
                </a:moveTo>
                <a:cubicBezTo>
                  <a:pt x="2187355" y="0"/>
                  <a:pt x="2218362" y="5122"/>
                  <a:pt x="2238119" y="15367"/>
                </a:cubicBezTo>
                <a:lnTo>
                  <a:pt x="2238119" y="75186"/>
                </a:lnTo>
                <a:cubicBezTo>
                  <a:pt x="2212508" y="57442"/>
                  <a:pt x="2180129" y="48569"/>
                  <a:pt x="2140981" y="48569"/>
                </a:cubicBezTo>
                <a:cubicBezTo>
                  <a:pt x="2115004" y="48569"/>
                  <a:pt x="2093829" y="54012"/>
                  <a:pt x="2077457" y="64896"/>
                </a:cubicBezTo>
                <a:cubicBezTo>
                  <a:pt x="2061084" y="75781"/>
                  <a:pt x="2052898" y="90919"/>
                  <a:pt x="2052898" y="110310"/>
                </a:cubicBezTo>
                <a:lnTo>
                  <a:pt x="2066410" y="143653"/>
                </a:lnTo>
                <a:lnTo>
                  <a:pt x="2004602" y="143653"/>
                </a:lnTo>
                <a:lnTo>
                  <a:pt x="1995273" y="114975"/>
                </a:lnTo>
                <a:cubicBezTo>
                  <a:pt x="1995273" y="79668"/>
                  <a:pt x="2009451" y="51679"/>
                  <a:pt x="2037806" y="31008"/>
                </a:cubicBezTo>
                <a:cubicBezTo>
                  <a:pt x="2066161" y="10336"/>
                  <a:pt x="2101924" y="0"/>
                  <a:pt x="214509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ctr"/>
            <a:endParaRPr lang="zh-CN" altLang="en-US" sz="4400" dirty="0">
              <a:solidFill>
                <a:srgbClr val="FFFFFF"/>
              </a:solidFill>
            </a:endParaRPr>
          </a:p>
        </p:txBody>
      </p:sp>
      <p:sp>
        <p:nvSpPr>
          <p:cNvPr id="496" name="文本框 495"/>
          <p:cNvSpPr txBox="1"/>
          <p:nvPr/>
        </p:nvSpPr>
        <p:spPr>
          <a:xfrm>
            <a:off x="3552622" y="3334870"/>
            <a:ext cx="2134121" cy="188259"/>
          </a:xfrm>
          <a:custGeom>
            <a:avLst/>
            <a:gdLst/>
            <a:ahLst/>
            <a:cxnLst/>
            <a:rect l="l" t="t" r="r" b="b"/>
            <a:pathLst>
              <a:path w="2134121" h="188259">
                <a:moveTo>
                  <a:pt x="1882493" y="0"/>
                </a:moveTo>
                <a:lnTo>
                  <a:pt x="1944301" y="0"/>
                </a:lnTo>
                <a:lnTo>
                  <a:pt x="1947802" y="8640"/>
                </a:lnTo>
                <a:cubicBezTo>
                  <a:pt x="1959144" y="19433"/>
                  <a:pt x="1983748" y="34160"/>
                  <a:pt x="2021616" y="52819"/>
                </a:cubicBezTo>
                <a:cubicBezTo>
                  <a:pt x="2063325" y="72759"/>
                  <a:pt x="2092503" y="92699"/>
                  <a:pt x="2109150" y="112639"/>
                </a:cubicBezTo>
                <a:cubicBezTo>
                  <a:pt x="2125797" y="132578"/>
                  <a:pt x="2134121" y="154988"/>
                  <a:pt x="2134121" y="179867"/>
                </a:cubicBezTo>
                <a:lnTo>
                  <a:pt x="2132398" y="188259"/>
                </a:lnTo>
                <a:lnTo>
                  <a:pt x="2075638" y="188259"/>
                </a:lnTo>
                <a:lnTo>
                  <a:pt x="2076496" y="183983"/>
                </a:lnTo>
                <a:cubicBezTo>
                  <a:pt x="2076496" y="172092"/>
                  <a:pt x="2073295" y="161391"/>
                  <a:pt x="2066892" y="151878"/>
                </a:cubicBezTo>
                <a:cubicBezTo>
                  <a:pt x="2060489" y="142365"/>
                  <a:pt x="2051708" y="133950"/>
                  <a:pt x="2040550" y="126633"/>
                </a:cubicBezTo>
                <a:cubicBezTo>
                  <a:pt x="2029391" y="119316"/>
                  <a:pt x="2008445" y="108065"/>
                  <a:pt x="1977712" y="92882"/>
                </a:cubicBezTo>
                <a:cubicBezTo>
                  <a:pt x="1935088" y="71661"/>
                  <a:pt x="1907007" y="51950"/>
                  <a:pt x="1893470" y="33748"/>
                </a:cubicBezTo>
                <a:close/>
                <a:moveTo>
                  <a:pt x="1540222" y="0"/>
                </a:moveTo>
                <a:lnTo>
                  <a:pt x="1595102" y="0"/>
                </a:lnTo>
                <a:lnTo>
                  <a:pt x="1595102" y="63521"/>
                </a:lnTo>
                <a:lnTo>
                  <a:pt x="1596474" y="63521"/>
                </a:lnTo>
                <a:cubicBezTo>
                  <a:pt x="1599584" y="58581"/>
                  <a:pt x="1603334" y="53368"/>
                  <a:pt x="1607725" y="47880"/>
                </a:cubicBezTo>
                <a:lnTo>
                  <a:pt x="1647767" y="0"/>
                </a:lnTo>
                <a:lnTo>
                  <a:pt x="1710285" y="0"/>
                </a:lnTo>
                <a:lnTo>
                  <a:pt x="1651355" y="67362"/>
                </a:lnTo>
                <a:lnTo>
                  <a:pt x="1755902" y="188259"/>
                </a:lnTo>
                <a:lnTo>
                  <a:pt x="1684532" y="188259"/>
                </a:lnTo>
                <a:lnTo>
                  <a:pt x="1607725" y="95351"/>
                </a:lnTo>
                <a:cubicBezTo>
                  <a:pt x="1602237" y="88583"/>
                  <a:pt x="1598487" y="83278"/>
                  <a:pt x="1596474" y="79436"/>
                </a:cubicBezTo>
                <a:lnTo>
                  <a:pt x="1595102" y="79436"/>
                </a:lnTo>
                <a:lnTo>
                  <a:pt x="1595102" y="188259"/>
                </a:lnTo>
                <a:lnTo>
                  <a:pt x="1540222" y="188259"/>
                </a:lnTo>
                <a:close/>
                <a:moveTo>
                  <a:pt x="1375809" y="0"/>
                </a:moveTo>
                <a:lnTo>
                  <a:pt x="1430140" y="0"/>
                </a:lnTo>
                <a:lnTo>
                  <a:pt x="1430140" y="188259"/>
                </a:lnTo>
                <a:lnTo>
                  <a:pt x="1376405" y="188259"/>
                </a:lnTo>
                <a:lnTo>
                  <a:pt x="1375809" y="155720"/>
                </a:lnTo>
                <a:close/>
                <a:moveTo>
                  <a:pt x="1178580" y="0"/>
                </a:moveTo>
                <a:lnTo>
                  <a:pt x="1239297" y="0"/>
                </a:lnTo>
                <a:lnTo>
                  <a:pt x="1359820" y="188259"/>
                </a:lnTo>
                <a:lnTo>
                  <a:pt x="1300285" y="188259"/>
                </a:lnTo>
                <a:close/>
                <a:moveTo>
                  <a:pt x="1083022" y="0"/>
                </a:moveTo>
                <a:lnTo>
                  <a:pt x="1137354" y="0"/>
                </a:lnTo>
                <a:lnTo>
                  <a:pt x="1137354" y="188259"/>
                </a:lnTo>
                <a:lnTo>
                  <a:pt x="1083022" y="188259"/>
                </a:lnTo>
                <a:close/>
                <a:moveTo>
                  <a:pt x="744302" y="0"/>
                </a:moveTo>
                <a:lnTo>
                  <a:pt x="797949" y="0"/>
                </a:lnTo>
                <a:lnTo>
                  <a:pt x="753219" y="124163"/>
                </a:lnTo>
                <a:lnTo>
                  <a:pt x="895908" y="124163"/>
                </a:lnTo>
                <a:lnTo>
                  <a:pt x="850793" y="0"/>
                </a:lnTo>
                <a:lnTo>
                  <a:pt x="907021" y="0"/>
                </a:lnTo>
                <a:lnTo>
                  <a:pt x="978727" y="188259"/>
                </a:lnTo>
                <a:lnTo>
                  <a:pt x="918912" y="188259"/>
                </a:lnTo>
                <a:lnTo>
                  <a:pt x="912921" y="172184"/>
                </a:lnTo>
                <a:lnTo>
                  <a:pt x="735932" y="172184"/>
                </a:lnTo>
                <a:lnTo>
                  <a:pt x="730283" y="188259"/>
                </a:lnTo>
                <a:lnTo>
                  <a:pt x="672596" y="188259"/>
                </a:lnTo>
                <a:close/>
                <a:moveTo>
                  <a:pt x="244822" y="0"/>
                </a:moveTo>
                <a:lnTo>
                  <a:pt x="299702" y="0"/>
                </a:lnTo>
                <a:lnTo>
                  <a:pt x="299702" y="48154"/>
                </a:lnTo>
                <a:lnTo>
                  <a:pt x="514834" y="48154"/>
                </a:lnTo>
                <a:lnTo>
                  <a:pt x="514834" y="0"/>
                </a:lnTo>
                <a:lnTo>
                  <a:pt x="569714" y="0"/>
                </a:lnTo>
                <a:lnTo>
                  <a:pt x="569714" y="188259"/>
                </a:lnTo>
                <a:lnTo>
                  <a:pt x="514834" y="188259"/>
                </a:lnTo>
                <a:lnTo>
                  <a:pt x="514834" y="96998"/>
                </a:lnTo>
                <a:lnTo>
                  <a:pt x="299702" y="96998"/>
                </a:lnTo>
                <a:lnTo>
                  <a:pt x="299702" y="188259"/>
                </a:lnTo>
                <a:lnTo>
                  <a:pt x="244822" y="188259"/>
                </a:lnTo>
                <a:close/>
                <a:moveTo>
                  <a:pt x="0" y="0"/>
                </a:moveTo>
                <a:lnTo>
                  <a:pt x="55155" y="0"/>
                </a:lnTo>
                <a:lnTo>
                  <a:pt x="55155" y="188259"/>
                </a:lnTo>
                <a:lnTo>
                  <a:pt x="0" y="18825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ctr"/>
            <a:endParaRPr lang="zh-CN" altLang="en-US" sz="4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4" grpId="0" animBg="1"/>
      <p:bldP spid="495" grpId="0" animBg="1"/>
      <p:bldP spid="49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What</a:t>
            </a:r>
            <a:r>
              <a:rPr lang="en-US" altLang="zh-CN" spc="-2500" dirty="0" smtClean="0"/>
              <a:t>’</a:t>
            </a:r>
            <a:r>
              <a:rPr lang="en-US" altLang="zh-CN" dirty="0" smtClean="0"/>
              <a:t>s this?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794432" y="6151453"/>
            <a:ext cx="75551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000000"/>
                </a:solidFill>
                <a:latin typeface="微软雅黑 Light" pitchFamily="34" charset="-122"/>
                <a:ea typeface="微软雅黑 Light" pitchFamily="34" charset="-122"/>
              </a:rPr>
              <a:t>用一张图片来引出是什么</a:t>
            </a:r>
            <a:endParaRPr lang="zh-CN" altLang="en-US" dirty="0">
              <a:solidFill>
                <a:srgbClr val="000000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500" y="1753200"/>
            <a:ext cx="6345000" cy="4230000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1399500" y="1753200"/>
            <a:ext cx="6345000" cy="4230000"/>
          </a:xfrm>
          <a:prstGeom prst="rect">
            <a:avLst/>
          </a:prstGeom>
          <a:solidFill>
            <a:schemeClr val="tx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4287" b="47296" l="61443" r="96197">
                        <a14:foregroundMark x1="78098" y1="64700" x2="78098" y2="68928"/>
                        <a14:foregroundMark x1="85508" y1="66077" x2="85967" y2="69125"/>
                        <a14:foregroundMark x1="37836" y1="14159" x2="37836" y2="18191"/>
                        <a14:foregroundMark x1="45443" y1="14159" x2="44197" y2="17109"/>
                        <a14:foregroundMark x1="74754" y1="32350" x2="74754" y2="34513"/>
                        <a14:foregroundMark x1="83213" y1="31465" x2="82623" y2="33923"/>
                        <a14:foregroundMark x1="88328" y1="30383" x2="90361" y2="3107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500" y="1753200"/>
            <a:ext cx="6345000" cy="423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What</a:t>
            </a:r>
            <a:r>
              <a:rPr lang="en-US" altLang="zh-CN" spc="-2500" dirty="0" smtClean="0"/>
              <a:t>’</a:t>
            </a:r>
            <a:r>
              <a:rPr lang="en-US" altLang="zh-CN" dirty="0" smtClean="0"/>
              <a:t>s this?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75800" y="2584538"/>
            <a:ext cx="755513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微软雅黑 Light" pitchFamily="34" charset="-122"/>
                <a:ea typeface="微软雅黑 Light" pitchFamily="34" charset="-122"/>
              </a:rPr>
              <a:t>A </a:t>
            </a:r>
            <a:r>
              <a:rPr lang="zh-CN" altLang="en-US" sz="3200" dirty="0">
                <a:solidFill>
                  <a:srgbClr val="365FAA"/>
                </a:solidFill>
              </a:rPr>
              <a:t>thesis</a:t>
            </a:r>
            <a:r>
              <a:rPr lang="zh-CN" altLang="en-US" sz="3200" dirty="0">
                <a:solidFill>
                  <a:srgbClr val="000000"/>
                </a:solidFill>
                <a:latin typeface="微软雅黑 Light" pitchFamily="34" charset="-122"/>
                <a:ea typeface="微软雅黑 Light" pitchFamily="34" charset="-122"/>
              </a:rPr>
              <a:t> is a document submitted in support of candidature for an academic degree or professional qualification presenting the author's research and findings.</a:t>
            </a:r>
            <a:endParaRPr lang="zh-CN" altLang="en-US" sz="3200" dirty="0">
              <a:solidFill>
                <a:srgbClr val="000000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77559" y="5539606"/>
            <a:ext cx="75551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2400" dirty="0">
                <a:solidFill>
                  <a:srgbClr val="000000"/>
                </a:solidFill>
                <a:latin typeface="微软雅黑 Light" pitchFamily="34" charset="-122"/>
                <a:ea typeface="微软雅黑 Light" pitchFamily="34" charset="-122"/>
              </a:rPr>
              <a:t>——Wikipedia</a:t>
            </a:r>
            <a:endParaRPr lang="zh-CN" altLang="en-US" sz="2400" dirty="0">
              <a:solidFill>
                <a:srgbClr val="000000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94432" y="6151453"/>
            <a:ext cx="75551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000000"/>
                </a:solidFill>
                <a:latin typeface="微软雅黑 Light" pitchFamily="34" charset="-122"/>
                <a:ea typeface="微软雅黑 Light" pitchFamily="34" charset="-122"/>
              </a:rPr>
              <a:t>用一段话来说明是什么</a:t>
            </a:r>
            <a:endParaRPr lang="zh-CN" altLang="en-US" dirty="0">
              <a:solidFill>
                <a:srgbClr val="000000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9949" y="2069600"/>
            <a:ext cx="1164437" cy="145707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7453" y="4368020"/>
            <a:ext cx="1164437" cy="14570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What</a:t>
            </a:r>
            <a:r>
              <a:rPr lang="en-US" altLang="zh-CN" spc="-2500" dirty="0" smtClean="0"/>
              <a:t>’</a:t>
            </a:r>
            <a:r>
              <a:rPr lang="en-US" altLang="zh-CN" dirty="0" smtClean="0"/>
              <a:t>s this?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231" y="1751621"/>
            <a:ext cx="6349539" cy="4231373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794432" y="6151453"/>
            <a:ext cx="75551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000000"/>
                </a:solidFill>
                <a:latin typeface="微软雅黑 Light" pitchFamily="34" charset="-122"/>
                <a:ea typeface="微软雅黑 Light" pitchFamily="34" charset="-122"/>
              </a:rPr>
              <a:t>用一张图来说明是什么</a:t>
            </a:r>
            <a:endParaRPr lang="zh-CN" altLang="en-US" dirty="0">
              <a:solidFill>
                <a:srgbClr val="000000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Why do this?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94432" y="6151453"/>
            <a:ext cx="75551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000000"/>
                </a:solidFill>
                <a:latin typeface="微软雅黑 Light" pitchFamily="34" charset="-122"/>
                <a:ea typeface="微软雅黑 Light" pitchFamily="34" charset="-122"/>
              </a:rPr>
              <a:t>用一张图片来引出为什么</a:t>
            </a:r>
            <a:endParaRPr lang="zh-CN" altLang="en-US" dirty="0">
              <a:solidFill>
                <a:srgbClr val="000000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500" y="1753200"/>
            <a:ext cx="6345000" cy="4230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399500" y="1753200"/>
            <a:ext cx="6345000" cy="4230000"/>
          </a:xfrm>
          <a:prstGeom prst="rect">
            <a:avLst/>
          </a:prstGeom>
          <a:solidFill>
            <a:schemeClr val="tx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7030" b="74533" l="61246" r="94492">
                        <a14:foregroundMark x1="78098" y1="64700" x2="78098" y2="68928"/>
                        <a14:foregroundMark x1="85508" y1="66077" x2="85967" y2="6912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500" y="1753200"/>
            <a:ext cx="6345000" cy="423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Why do this?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94432" y="6151453"/>
            <a:ext cx="75551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000000"/>
                </a:solidFill>
                <a:latin typeface="微软雅黑 Light" pitchFamily="34" charset="-122"/>
                <a:ea typeface="微软雅黑 Light" pitchFamily="34" charset="-122"/>
              </a:rPr>
              <a:t>用一张图表来说明为什么</a:t>
            </a:r>
            <a:endParaRPr lang="zh-CN" altLang="en-US" dirty="0">
              <a:solidFill>
                <a:srgbClr val="000000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graphicFrame>
        <p:nvGraphicFramePr>
          <p:cNvPr id="13" name="图表 12"/>
          <p:cNvGraphicFramePr/>
          <p:nvPr/>
        </p:nvGraphicFramePr>
        <p:xfrm>
          <a:off x="1398600" y="1753200"/>
          <a:ext cx="6346800" cy="423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Why do this?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94432" y="6151453"/>
            <a:ext cx="75551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000000"/>
                </a:solidFill>
                <a:latin typeface="微软雅黑 Light" pitchFamily="34" charset="-122"/>
                <a:ea typeface="微软雅黑 Light" pitchFamily="34" charset="-122"/>
              </a:rPr>
              <a:t>用一些词语说明为什么</a:t>
            </a:r>
            <a:endParaRPr lang="zh-CN" altLang="en-US" dirty="0">
              <a:solidFill>
                <a:srgbClr val="000000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01417" y="3109674"/>
            <a:ext cx="288584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400" dirty="0">
                <a:solidFill>
                  <a:srgbClr val="000000"/>
                </a:solidFill>
              </a:rPr>
              <a:t>几个词语</a:t>
            </a:r>
            <a:endParaRPr lang="zh-CN" altLang="en-US" sz="4400" dirty="0">
              <a:solidFill>
                <a:srgbClr val="00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2497950" y="4109763"/>
            <a:ext cx="21306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dirty="0">
                <a:solidFill>
                  <a:srgbClr val="000000"/>
                </a:solidFill>
                <a:latin typeface="微软雅黑 Light" pitchFamily="34" charset="-122"/>
                <a:ea typeface="微软雅黑 Light" pitchFamily="34" charset="-122"/>
              </a:rPr>
              <a:t>为什么</a:t>
            </a:r>
            <a:endParaRPr lang="zh-CN" altLang="en-US" sz="3600" dirty="0">
              <a:solidFill>
                <a:srgbClr val="000000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497949" y="2179872"/>
            <a:ext cx="21306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dirty="0">
                <a:solidFill>
                  <a:srgbClr val="FFFFFF">
                    <a:lumMod val="65000"/>
                  </a:srgbClr>
                </a:solidFill>
                <a:latin typeface="微软雅黑 Light" pitchFamily="34" charset="-122"/>
                <a:ea typeface="微软雅黑 Light" pitchFamily="34" charset="-122"/>
              </a:rPr>
              <a:t>有利于</a:t>
            </a:r>
            <a:endParaRPr lang="zh-CN" altLang="en-US" sz="3600" dirty="0">
              <a:solidFill>
                <a:srgbClr val="FFFFFF">
                  <a:lumMod val="65000"/>
                </a:srgb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282833" y="2896869"/>
            <a:ext cx="21306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dirty="0">
                <a:solidFill>
                  <a:srgbClr val="000000">
                    <a:lumMod val="65000"/>
                    <a:lumOff val="35000"/>
                  </a:srgbClr>
                </a:solidFill>
                <a:latin typeface="微软雅黑 Light" pitchFamily="34" charset="-122"/>
                <a:ea typeface="微软雅黑 Light" pitchFamily="34" charset="-122"/>
              </a:rPr>
              <a:t>对比</a:t>
            </a:r>
            <a:endParaRPr lang="zh-CN" altLang="en-US" sz="3600" dirty="0">
              <a:solidFill>
                <a:srgbClr val="000000">
                  <a:lumMod val="65000"/>
                  <a:lumOff val="35000"/>
                </a:srgb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662684" y="4032804"/>
            <a:ext cx="21306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dirty="0">
                <a:solidFill>
                  <a:srgbClr val="000000"/>
                </a:solidFill>
                <a:latin typeface="微软雅黑 Light" pitchFamily="34" charset="-122"/>
                <a:ea typeface="微软雅黑 Light" pitchFamily="34" charset="-122"/>
              </a:rPr>
              <a:t>百分比</a:t>
            </a:r>
            <a:endParaRPr lang="zh-CN" altLang="en-US" sz="3600" dirty="0">
              <a:solidFill>
                <a:srgbClr val="000000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244939" y="2963170"/>
            <a:ext cx="213060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 Light" pitchFamily="34" charset="-122"/>
                <a:ea typeface="微软雅黑 Light" pitchFamily="34" charset="-122"/>
              </a:rPr>
              <a:t>分析</a:t>
            </a:r>
            <a:endParaRPr lang="zh-CN" altLang="en-US" sz="3200" dirty="0">
              <a:solidFill>
                <a:srgbClr val="000000">
                  <a:lumMod val="50000"/>
                  <a:lumOff val="50000"/>
                </a:srgb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347491" y="2232599"/>
            <a:ext cx="213060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 Light" pitchFamily="34" charset="-122"/>
                <a:ea typeface="微软雅黑 Light" pitchFamily="34" charset="-122"/>
              </a:rPr>
              <a:t>网络</a:t>
            </a:r>
            <a:endParaRPr lang="zh-CN" altLang="en-US" sz="3200" dirty="0">
              <a:solidFill>
                <a:srgbClr val="000000">
                  <a:lumMod val="75000"/>
                  <a:lumOff val="25000"/>
                </a:srgb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793088" y="3512238"/>
            <a:ext cx="225734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dirty="0">
                <a:solidFill>
                  <a:srgbClr val="FFFFFF">
                    <a:lumMod val="75000"/>
                  </a:srgbClr>
                </a:solidFill>
                <a:latin typeface="微软雅黑 Light" pitchFamily="34" charset="-122"/>
                <a:ea typeface="微软雅黑 Light" pitchFamily="34" charset="-122"/>
              </a:rPr>
              <a:t>精确度</a:t>
            </a:r>
            <a:endParaRPr lang="zh-CN" altLang="en-US" sz="3200" dirty="0">
              <a:solidFill>
                <a:srgbClr val="FFFFFF">
                  <a:lumMod val="75000"/>
                </a:srgb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154159" y="4775638"/>
            <a:ext cx="225734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 Light" pitchFamily="34" charset="-122"/>
                <a:ea typeface="微软雅黑 Light" pitchFamily="34" charset="-122"/>
              </a:rPr>
              <a:t>时间复杂度</a:t>
            </a:r>
            <a:endParaRPr lang="zh-CN" altLang="en-US" sz="3200" dirty="0">
              <a:solidFill>
                <a:srgbClr val="000000">
                  <a:lumMod val="50000"/>
                  <a:lumOff val="50000"/>
                </a:srgb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951907" y="3608414"/>
            <a:ext cx="213060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 Light" pitchFamily="34" charset="-122"/>
                <a:ea typeface="微软雅黑 Light" pitchFamily="34" charset="-122"/>
              </a:rPr>
              <a:t>国际化</a:t>
            </a:r>
            <a:endParaRPr lang="zh-CN" altLang="en-US" sz="3200" dirty="0">
              <a:solidFill>
                <a:srgbClr val="000000">
                  <a:lumMod val="50000"/>
                  <a:lumOff val="50000"/>
                </a:srgb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828562" y="4541828"/>
            <a:ext cx="21306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600" dirty="0">
                <a:solidFill>
                  <a:srgbClr val="FFFFFF">
                    <a:lumMod val="85000"/>
                  </a:srgbClr>
                </a:solidFill>
                <a:latin typeface="微软雅黑 Light" pitchFamily="34" charset="-122"/>
                <a:ea typeface="微软雅黑 Light" pitchFamily="34" charset="-122"/>
              </a:rPr>
              <a:t>……</a:t>
            </a:r>
            <a:endParaRPr lang="zh-CN" altLang="en-US" sz="3600" dirty="0">
              <a:solidFill>
                <a:srgbClr val="FFFFFF">
                  <a:lumMod val="85000"/>
                </a:srgb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Why do this?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94432" y="6151453"/>
            <a:ext cx="75551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000000"/>
                </a:solidFill>
                <a:latin typeface="微软雅黑 Light" pitchFamily="34" charset="-122"/>
                <a:ea typeface="微软雅黑 Light" pitchFamily="34" charset="-122"/>
              </a:rPr>
              <a:t>用一句话总结为什么</a:t>
            </a:r>
            <a:endParaRPr lang="zh-CN" altLang="en-US" dirty="0">
              <a:solidFill>
                <a:srgbClr val="000000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005556" y="3037960"/>
            <a:ext cx="71328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微软雅黑 Light" pitchFamily="34" charset="-122"/>
                <a:ea typeface="微软雅黑 Light" pitchFamily="34" charset="-122"/>
              </a:rPr>
              <a:t>用一段话来总结为什么，但一般都用一句话来总结，如果有可能，用一个词语来总结。</a:t>
            </a:r>
            <a:endParaRPr lang="zh-CN" altLang="en-US" sz="3200" dirty="0">
              <a:solidFill>
                <a:srgbClr val="000000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论文蓝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365FAA"/>
      </a:accent1>
      <a:accent2>
        <a:srgbClr val="4472C4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2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1091</Words>
  <Application>WPS 演示</Application>
  <PresentationFormat>全屏显示(4:3)</PresentationFormat>
  <Paragraphs>209</Paragraphs>
  <Slides>25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1" baseType="lpstr">
      <vt:lpstr>Arial </vt:lpstr>
      <vt:lpstr>宋体 </vt:lpstr>
      <vt:lpstr>微软雅黑</vt:lpstr>
      <vt:lpstr>微软雅黑 Light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金晟蒋</dc:creator>
  <cp:lastModifiedBy>Administrator</cp:lastModifiedBy>
  <cp:revision>5</cp:revision>
  <dcterms:created xsi:type="dcterms:W3CDTF">2015-07-03T07:08:00Z</dcterms:created>
  <dcterms:modified xsi:type="dcterms:W3CDTF">2016-06-17T04:38:08Z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2052-10.1.0.5777</vt:lpwstr>
  </property>
</Properties>
</file>