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xVal>
            <c:numRef>
              <c:f>Sheet1!$A$2:$A$9</c:f>
              <c:numCache>
                <c:formatCode>General</c:formatCode>
                <c:ptCount val="8"/>
                <c:pt idx="0" c:formatCode="General">
                  <c:v>0.2</c:v>
                </c:pt>
                <c:pt idx="1" c:formatCode="General">
                  <c:v>0.4</c:v>
                </c:pt>
                <c:pt idx="2" c:formatCode="General">
                  <c:v>0.6</c:v>
                </c:pt>
                <c:pt idx="3" c:formatCode="General">
                  <c:v>1</c:v>
                </c:pt>
                <c:pt idx="4" c:formatCode="General">
                  <c:v>1.2</c:v>
                </c:pt>
                <c:pt idx="5" c:formatCode="General">
                  <c:v>1.4</c:v>
                </c:pt>
                <c:pt idx="6" c:formatCode="General">
                  <c:v>1.6</c:v>
                </c:pt>
                <c:pt idx="7" c:formatCode="General">
                  <c:v>1.8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 c:formatCode="General">
                  <c:v>0.4</c:v>
                </c:pt>
                <c:pt idx="1" c:formatCode="General">
                  <c:v>0.6</c:v>
                </c:pt>
                <c:pt idx="2" c:formatCode="General">
                  <c:v>0.9</c:v>
                </c:pt>
                <c:pt idx="3" c:formatCode="General">
                  <c:v>1.6</c:v>
                </c:pt>
                <c:pt idx="4" c:formatCode="General">
                  <c:v>1.5</c:v>
                </c:pt>
                <c:pt idx="5" c:formatCode="General">
                  <c:v>1.4</c:v>
                </c:pt>
                <c:pt idx="6" c:formatCode="General">
                  <c:v>1.5</c:v>
                </c:pt>
                <c:pt idx="7" c:formatCode="General">
                  <c:v>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816272"/>
        <c:axId val="416813008"/>
      </c:scatterChart>
      <c:valAx>
        <c:axId val="416816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13008"/>
        <c:crosses val="autoZero"/>
        <c:crossBetween val="midCat"/>
        <c:majorUnit val="0.3"/>
      </c:valAx>
      <c:valAx>
        <c:axId val="41681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162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情况一</c:v>
                </c:pt>
                <c:pt idx="1">
                  <c:v>情况二</c:v>
                </c:pt>
                <c:pt idx="2">
                  <c:v>情况三</c:v>
                </c:pt>
                <c:pt idx="3">
                  <c:v>情况四</c:v>
                </c:pt>
                <c:pt idx="4">
                  <c:v>情况五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c:formatCode="General">
                  <c:v>42</c:v>
                </c:pt>
                <c:pt idx="1" c:formatCode="General">
                  <c:v>44</c:v>
                </c:pt>
                <c:pt idx="2" c:formatCode="General">
                  <c:v>40</c:v>
                </c:pt>
                <c:pt idx="3" c:formatCode="General">
                  <c:v>20</c:v>
                </c:pt>
                <c:pt idx="4" c:formatCode="General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情况一</c:v>
                </c:pt>
                <c:pt idx="1">
                  <c:v>情况二</c:v>
                </c:pt>
                <c:pt idx="2">
                  <c:v>情况三</c:v>
                </c:pt>
                <c:pt idx="3">
                  <c:v>情况四</c:v>
                </c:pt>
                <c:pt idx="4">
                  <c:v>情况五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 c:formatCode="General">
                  <c:v>32</c:v>
                </c:pt>
                <c:pt idx="1" c:formatCode="General">
                  <c:v>32</c:v>
                </c:pt>
                <c:pt idx="2" c:formatCode="General">
                  <c:v>28</c:v>
                </c:pt>
                <c:pt idx="3" c:formatCode="General">
                  <c:v>30</c:v>
                </c:pt>
                <c:pt idx="4" c:formatCode="General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814096"/>
        <c:axId val="416818992"/>
      </c:areaChart>
      <c:catAx>
        <c:axId val="41681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18992"/>
        <c:crosses val="autoZero"/>
        <c:auto val="1"/>
        <c:lblAlgn val="ctr"/>
        <c:lblOffset val="100"/>
        <c:noMultiLvlLbl val="0"/>
      </c:catAx>
      <c:valAx>
        <c:axId val="41681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14096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overlap val="-20"/>
        <c:axId val="416807568"/>
        <c:axId val="416819536"/>
      </c:barChart>
      <c:catAx>
        <c:axId val="416807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19536"/>
        <c:crosses val="autoZero"/>
        <c:auto val="1"/>
        <c:lblAlgn val="ctr"/>
        <c:lblOffset val="100"/>
        <c:noMultiLvlLbl val="0"/>
      </c:catAx>
      <c:valAx>
        <c:axId val="416819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0756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2"/>
            <c:marker>
              <c:symbol val="circle"/>
              <c:size val="5"/>
              <c:spPr>
                <a:solidFill>
                  <a:srgbClr val="C00000"/>
                </a:solidFill>
                <a:ln w="212725">
                  <a:solidFill>
                    <a:srgbClr val="C00000"/>
                  </a:solidFill>
                </a:ln>
                <a:effectLst/>
              </c:spPr>
            </c:marker>
            <c:bubble3D val="0"/>
          </c:dPt>
          <c:dLbls>
            <c:delete val="1"/>
          </c:dLbls>
          <c:xVal>
            <c:numRef>
              <c:f>Sheet1!$A$2:$A$7</c:f>
              <c:numCache>
                <c:formatCode>General</c:formatCode>
                <c:ptCount val="6"/>
                <c:pt idx="0" c:formatCode="General">
                  <c:v>0.5</c:v>
                </c:pt>
                <c:pt idx="1" c:formatCode="General">
                  <c:v>1</c:v>
                </c:pt>
                <c:pt idx="2" c:formatCode="General">
                  <c:v>1.5</c:v>
                </c:pt>
                <c:pt idx="3" c:formatCode="General">
                  <c:v>2</c:v>
                </c:pt>
                <c:pt idx="4" c:formatCode="General">
                  <c:v>2.5</c:v>
                </c:pt>
                <c:pt idx="5" c:formatCode="General">
                  <c:v>3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 c:formatCode="General">
                  <c:v>0.5</c:v>
                </c:pt>
                <c:pt idx="1" c:formatCode="General">
                  <c:v>2.7</c:v>
                </c:pt>
                <c:pt idx="2" c:formatCode="General">
                  <c:v>0.2</c:v>
                </c:pt>
                <c:pt idx="3" c:formatCode="General">
                  <c:v>1.8</c:v>
                </c:pt>
                <c:pt idx="4" c:formatCode="General">
                  <c:v>0.7</c:v>
                </c:pt>
                <c:pt idx="5" c:formatCode="General">
                  <c:v>2.1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829872"/>
        <c:axId val="416824432"/>
      </c:scatterChart>
      <c:valAx>
        <c:axId val="416829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24432"/>
        <c:crosses val="autoZero"/>
        <c:crossBetween val="midCat"/>
      </c:valAx>
      <c:valAx>
        <c:axId val="41682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29872"/>
        <c:crosses val="autoZero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41275">
                <a:solidFill>
                  <a:schemeClr val="accent1"/>
                </a:solidFill>
              </a:ln>
              <a:effectLst/>
            </c:spPr>
          </c:marker>
          <c:dPt>
            <c:idx val="2"/>
            <c:marker>
              <c:symbol val="circle"/>
              <c:size val="5"/>
              <c:spPr>
                <a:solidFill>
                  <a:srgbClr val="C00000"/>
                </a:solidFill>
                <a:ln w="212725">
                  <a:solidFill>
                    <a:srgbClr val="C00000"/>
                  </a:solidFill>
                </a:ln>
                <a:effectLst/>
              </c:spPr>
            </c:marker>
            <c:bubble3D val="0"/>
          </c:dPt>
          <c:dLbls>
            <c:delete val="1"/>
          </c:dLbls>
          <c:xVal>
            <c:numRef>
              <c:f>Sheet1!$A$2:$A$5</c:f>
              <c:numCache>
                <c:formatCode>General</c:formatCode>
                <c:ptCount val="4"/>
                <c:pt idx="0" c:formatCode="General">
                  <c:v>0.3</c:v>
                </c:pt>
                <c:pt idx="1" c:formatCode="General">
                  <c:v>0.7</c:v>
                </c:pt>
                <c:pt idx="2" c:formatCode="General">
                  <c:v>1.8</c:v>
                </c:pt>
                <c:pt idx="3" c:formatCode="General">
                  <c:v>2.6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 c:formatCode="General">
                  <c:v>1</c:v>
                </c:pt>
                <c:pt idx="1" c:formatCode="General">
                  <c:v>2</c:v>
                </c:pt>
                <c:pt idx="2" c:formatCode="General">
                  <c:v>0.6</c:v>
                </c:pt>
                <c:pt idx="3" c:formatCode="General">
                  <c:v>1.3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827696"/>
        <c:axId val="416826064"/>
      </c:scatterChart>
      <c:valAx>
        <c:axId val="416827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26064"/>
        <c:crosses val="autoZero"/>
        <c:crossBetween val="midCat"/>
      </c:valAx>
      <c:valAx>
        <c:axId val="41682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682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FCEBF-4029-426D-BD10-CDCD38BBD4B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E39BD-4CEF-49D3-B551-24790AB2ABC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8441573" y="6337228"/>
            <a:ext cx="204754" cy="22830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0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505200" y="6295056"/>
            <a:ext cx="4921859" cy="303121"/>
          </a:xfrm>
        </p:spPr>
        <p:txBody>
          <a:bodyPr>
            <a:noAutofit/>
          </a:bodyPr>
          <a:lstStyle>
            <a:lvl1pPr marL="0" indent="0" algn="r" defTabSz="914400" rtl="0" eaLnBrk="1" latinLnBrk="0" hangingPunct="1">
              <a:buNone/>
              <a:defRPr lang="zh-CN" alt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输入标题解释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598715" y="899884"/>
            <a:ext cx="794657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507999" y="377834"/>
            <a:ext cx="4826002" cy="435201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输入标题</a:t>
            </a:r>
            <a:endParaRPr lang="zh-CN" altLang="en-US" dirty="0" smtClean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5511800" y="486019"/>
            <a:ext cx="3091542" cy="327016"/>
          </a:xfrm>
        </p:spPr>
        <p:txBody>
          <a:bodyPr>
            <a:noAutofit/>
          </a:bodyPr>
          <a:lstStyle>
            <a:lvl1pPr marL="0" indent="0" algn="r" defTabSz="914400" rtl="0" eaLnBrk="1" latinLnBrk="0" hangingPunct="1"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输入标题解释</a:t>
            </a:r>
            <a:endParaRPr lang="zh-CN" altLang="en-US" dirty="0" smtClean="0"/>
          </a:p>
        </p:txBody>
      </p:sp>
      <p:sp>
        <p:nvSpPr>
          <p:cNvPr id="10" name="任意多边形 9"/>
          <p:cNvSpPr/>
          <p:nvPr userDrawn="1"/>
        </p:nvSpPr>
        <p:spPr>
          <a:xfrm>
            <a:off x="8441573" y="6337228"/>
            <a:ext cx="204754" cy="22830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1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3505200" y="6295056"/>
            <a:ext cx="4921859" cy="303121"/>
          </a:xfrm>
        </p:spPr>
        <p:txBody>
          <a:bodyPr>
            <a:noAutofit/>
          </a:bodyPr>
          <a:lstStyle>
            <a:lvl1pPr marL="0" indent="0" algn="r" defTabSz="914400" rtl="0" eaLnBrk="1" latinLnBrk="0" hangingPunct="1">
              <a:buNone/>
              <a:defRPr lang="zh-CN" alt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输入标题解释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FCEBF-4029-426D-BD10-CDCD38BBD4B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E39BD-4CEF-49D3-B551-24790AB2ABC7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6006573" y="4972940"/>
            <a:ext cx="1187786" cy="132439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427466" y="3159755"/>
            <a:ext cx="2194020" cy="244635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22515" y="427451"/>
            <a:ext cx="3381828" cy="3770771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814287" y="354122"/>
            <a:ext cx="5515427" cy="6149756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6772" y="2686241"/>
            <a:ext cx="52904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FFFF"/>
                </a:solidFill>
                <a:latin typeface="微软雅黑"/>
                <a:ea typeface="微软雅黑"/>
              </a:rPr>
              <a:t>毕业设计、论文报告</a:t>
            </a:r>
            <a:endParaRPr lang="en-US" altLang="zh-CN" sz="4000" dirty="0">
              <a:solidFill>
                <a:srgbClr val="FFFFFF"/>
              </a:solidFill>
              <a:latin typeface="微软雅黑"/>
              <a:ea typeface="微软雅黑"/>
            </a:endParaRPr>
          </a:p>
          <a:p>
            <a:pPr algn="ctr"/>
            <a:r>
              <a:rPr lang="zh-CN" altLang="en-US" sz="4000" dirty="0">
                <a:solidFill>
                  <a:srgbClr val="FFFFFF"/>
                </a:solidFill>
                <a:latin typeface="微软雅黑"/>
                <a:ea typeface="微软雅黑"/>
              </a:rPr>
              <a:t>商业汇报模版</a:t>
            </a:r>
            <a:endParaRPr lang="zh-CN" altLang="en-US" sz="4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6772" y="4065060"/>
            <a:ext cx="5290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</a:rPr>
              <a:t>使用舒服的蓝色，漂亮的圆角六边形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Why do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词语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可以使用一些词语来说明为什么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1417" y="3109674"/>
            <a:ext cx="2885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rgbClr val="365FAA"/>
                </a:solidFill>
                <a:latin typeface="微软雅黑"/>
                <a:ea typeface="微软雅黑"/>
              </a:rPr>
              <a:t>几个词语</a:t>
            </a:r>
            <a:endParaRPr lang="zh-CN" altLang="en-US" sz="4400" dirty="0">
              <a:solidFill>
                <a:srgbClr val="365FAA"/>
              </a:solidFill>
              <a:latin typeface="微软雅黑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7950" y="4109763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</a:rPr>
              <a:t>为什么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7949" y="2179872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FF">
                    <a:lumMod val="65000"/>
                  </a:srgbClr>
                </a:solidFill>
              </a:rPr>
              <a:t>有利于</a:t>
            </a:r>
            <a:endParaRPr lang="zh-CN" altLang="en-US" sz="36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2833" y="2896869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对比</a:t>
            </a:r>
            <a:endParaRPr lang="zh-CN" altLang="en-US" sz="36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684" y="4032804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</a:rPr>
              <a:t>百分比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44939" y="2963170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分析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47491" y="2232599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网络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3088" y="3512238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FFFF">
                    <a:lumMod val="75000"/>
                  </a:srgbClr>
                </a:solidFill>
              </a:rPr>
              <a:t>精确度</a:t>
            </a:r>
            <a:endParaRPr lang="zh-CN" altLang="en-US" sz="32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4159" y="4775638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时间复杂度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1907" y="3608414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国际化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28562" y="4541828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FF">
                    <a:lumMod val="85000"/>
                  </a:srgbClr>
                </a:solidFill>
              </a:rPr>
              <a:t>……</a:t>
            </a:r>
            <a:endParaRPr lang="zh-CN" altLang="en-US" sz="3600" dirty="0">
              <a:solidFill>
                <a:srgbClr val="FFFFFF">
                  <a:lumMod val="8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Why do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图表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可以使用图表来说明为什么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705600" y="1702800"/>
          <a:ext cx="7732800" cy="406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Why do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词语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/>
              <a:t>为</a:t>
            </a:r>
            <a:r>
              <a:rPr lang="zh-CN" altLang="en-US" dirty="0" smtClean="0"/>
              <a:t>什么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可以通过对比来说明为什么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7" y="1591753"/>
            <a:ext cx="3957493" cy="28390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392" y="3173810"/>
            <a:ext cx="3957491" cy="2839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2306" y="3456746"/>
            <a:ext cx="1179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65FAA"/>
                </a:solidFill>
                <a:latin typeface="微软雅黑"/>
                <a:ea typeface="微软雅黑"/>
              </a:rPr>
              <a:t>VS</a:t>
            </a:r>
            <a:endParaRPr lang="zh-CN" altLang="en-US" sz="4800" dirty="0">
              <a:solidFill>
                <a:srgbClr val="365FAA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924436" y="1591950"/>
            <a:ext cx="3295128" cy="3674100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461835" y="2458358"/>
            <a:ext cx="900000" cy="3784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rgbClr val="365FAA"/>
                </a:solidFill>
                <a:latin typeface="微软雅黑"/>
              </a:rPr>
              <a:t>NO.3</a:t>
            </a:r>
            <a:endParaRPr lang="zh-CN" altLang="en-US" dirty="0">
              <a:solidFill>
                <a:srgbClr val="365FAA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4000" y="3717241"/>
            <a:ext cx="219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16944" y="3851524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How do this</a:t>
            </a:r>
            <a:r>
              <a:rPr lang="zh-CN" altLang="en-US" sz="2400" dirty="0">
                <a:solidFill>
                  <a:srgbClr val="FFFFFF"/>
                </a:solidFill>
              </a:rPr>
              <a:t>？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6944" y="2922271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FFFFFF"/>
                </a:solidFill>
                <a:latin typeface="微软雅黑"/>
                <a:ea typeface="微软雅黑"/>
              </a:rPr>
              <a:t>标题三</a:t>
            </a:r>
            <a:endParaRPr lang="zh-CN" altLang="en-US" sz="4000" spc="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标题三</a:t>
            </a:r>
            <a:endParaRPr lang="zh-CN" altLang="en-US" dirty="0"/>
          </a:p>
        </p:txBody>
      </p:sp>
      <p:sp>
        <p:nvSpPr>
          <p:cNvPr id="10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输入标题三和副标题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How do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怎么做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主要步骤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 smtClean="0"/>
              <a:t>| </a:t>
            </a:r>
            <a:r>
              <a:rPr lang="zh-CN" altLang="en-US" dirty="0"/>
              <a:t>怎么做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列出解决问题的具体步骤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316524" y="2139865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1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316524" y="3374876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2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316524" y="4609887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3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0148" y="2139865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输入具体步骤一，可以输入「几个字」来概括，也可以输「一段话」来描述。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0148" y="3374876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输入具体步骤二，可以输入「几个字」来概括，也可以输「一段话」来描述。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0148" y="4609887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输入具体步骤三，可以输入「几个字」来概括，也可以输「一段话」来描述。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Definition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定义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定义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/>
              <a:t>怎么做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列出解决问题的具体步骤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87392" y="1872365"/>
            <a:ext cx="1087590" cy="121267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6920" y="2093982"/>
            <a:ext cx="908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FFFF"/>
                </a:solidFill>
              </a:rPr>
              <a:t>α</a:t>
            </a:r>
            <a:endParaRPr lang="zh-CN" altLang="en-US" sz="4400" dirty="0">
              <a:solidFill>
                <a:srgbClr val="FFFFFF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87392" y="4339794"/>
            <a:ext cx="1087590" cy="121267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6920" y="4561411"/>
            <a:ext cx="908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FFFF"/>
                </a:solidFill>
              </a:rPr>
              <a:t>γ</a:t>
            </a:r>
            <a:endParaRPr lang="zh-CN" altLang="en-US" sz="4400" dirty="0">
              <a:solidFill>
                <a:srgbClr val="FFFFFF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7169018" y="3106080"/>
            <a:ext cx="1087590" cy="121267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58546" y="3327697"/>
            <a:ext cx="908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FFFF"/>
                </a:solidFill>
              </a:rPr>
              <a:t>β</a:t>
            </a:r>
            <a:endParaRPr lang="zh-CN" altLang="en-US" sz="4400" dirty="0">
              <a:solidFill>
                <a:srgbClr val="FFFFF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75863" y="2063203"/>
            <a:ext cx="5168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给出一些「概念」或者一些「符号」的定义，并进行解释。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75863" y="3296918"/>
            <a:ext cx="5168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给出一些「概念」或者一些「符号」的定义，并进行解释。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75863" y="4530632"/>
            <a:ext cx="5168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给出一些「概念」或者一些「符号」的定义，并进行解释。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Solution </a:t>
            </a:r>
            <a:r>
              <a:rPr lang="en-US" altLang="zh-CN" dirty="0"/>
              <a:t>comparison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方案比较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方案比较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怎么做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4000" y="1738800"/>
          <a:ext cx="7776000" cy="3960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92000"/>
                <a:gridCol w="2592000"/>
                <a:gridCol w="2592000"/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0" dirty="0" smtClean="0">
                          <a:solidFill>
                            <a:schemeClr val="accent1"/>
                          </a:solidFill>
                        </a:rPr>
                        <a:t>方案</a:t>
                      </a:r>
                      <a:endParaRPr lang="zh-CN" altLang="en-US" sz="2600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0" dirty="0" smtClean="0">
                          <a:solidFill>
                            <a:schemeClr val="accent1"/>
                          </a:solidFill>
                        </a:rPr>
                        <a:t>优点</a:t>
                      </a:r>
                      <a:endParaRPr lang="zh-CN" altLang="en-US" sz="2600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0" dirty="0" smtClean="0">
                          <a:solidFill>
                            <a:schemeClr val="accent1"/>
                          </a:solidFill>
                        </a:rPr>
                        <a:t>缺点</a:t>
                      </a:r>
                      <a:endParaRPr lang="zh-CN" altLang="en-US" sz="2600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+mn-ea"/>
                          <a:ea typeface="+mn-ea"/>
                        </a:rPr>
                        <a:t>方案</a:t>
                      </a:r>
                      <a:r>
                        <a:rPr lang="en-US" altLang="zh-CN" sz="2600" dirty="0" smtClean="0">
                          <a:latin typeface="+mn-ea"/>
                          <a:ea typeface="+mn-ea"/>
                        </a:rPr>
                        <a:t>A</a:t>
                      </a:r>
                      <a:endParaRPr lang="zh-CN" altLang="en-US" sz="26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缺点</a:t>
                      </a:r>
                      <a:r>
                        <a:rPr lang="en-US" altLang="zh-CN" sz="2600" dirty="0" smtClean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A</a:t>
                      </a:r>
                      <a:endParaRPr lang="zh-CN" altLang="en-US" sz="260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+mn-ea"/>
                          <a:ea typeface="+mn-ea"/>
                        </a:rPr>
                        <a:t>方案</a:t>
                      </a:r>
                      <a:r>
                        <a:rPr lang="en-US" altLang="zh-CN" sz="2600" dirty="0" smtClean="0">
                          <a:latin typeface="+mn-ea"/>
                          <a:ea typeface="+mn-ea"/>
                        </a:rPr>
                        <a:t>B</a:t>
                      </a:r>
                      <a:endParaRPr lang="zh-CN" altLang="en-US" sz="2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+mn-ea"/>
                          <a:ea typeface="+mn-ea"/>
                        </a:rPr>
                        <a:t>方案</a:t>
                      </a:r>
                      <a:r>
                        <a:rPr lang="en-US" altLang="zh-CN" sz="2600" dirty="0" smtClean="0">
                          <a:latin typeface="+mn-ea"/>
                          <a:ea typeface="+mn-ea"/>
                        </a:rPr>
                        <a:t>C</a:t>
                      </a:r>
                      <a:endParaRPr lang="zh-CN" altLang="en-US" sz="26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优点</a:t>
                      </a:r>
                      <a:r>
                        <a:rPr lang="en-US" altLang="zh-CN" sz="2600" dirty="0" smtClean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C</a:t>
                      </a:r>
                      <a:endParaRPr lang="zh-CN" altLang="en-US" sz="260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+mn-ea"/>
                          <a:ea typeface="+mn-ea"/>
                        </a:rPr>
                        <a:t>方案</a:t>
                      </a:r>
                      <a:r>
                        <a:rPr lang="en-US" altLang="zh-CN" sz="2600" dirty="0" smtClean="0">
                          <a:latin typeface="+mn-ea"/>
                          <a:ea typeface="+mn-ea"/>
                        </a:rPr>
                        <a:t>D</a:t>
                      </a:r>
                      <a:endParaRPr lang="zh-CN" altLang="en-US" sz="2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6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6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列表格对方案进行比较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Solution </a:t>
            </a:r>
            <a:r>
              <a:rPr lang="en-US" altLang="zh-CN" dirty="0"/>
              <a:t>comparison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方案比较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方案比较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怎么做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对具体两种方案进行对比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111050" y="2154641"/>
            <a:ext cx="2828873" cy="3154221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427486" y="3876892"/>
            <a:ext cx="219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70430" y="4011175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Solution 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0430" y="3081922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FFFFFF"/>
                </a:solidFill>
                <a:latin typeface="微软雅黑"/>
                <a:ea typeface="微软雅黑"/>
              </a:rPr>
              <a:t>方案一</a:t>
            </a:r>
            <a:endParaRPr lang="zh-CN" altLang="en-US" sz="4000" spc="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160536" y="2154641"/>
            <a:ext cx="2828873" cy="3154221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rgbClr val="E6E6E6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76972" y="3876892"/>
            <a:ext cx="2196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119916" y="4011175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5FAA"/>
                </a:solidFill>
              </a:rPr>
              <a:t>Solution 2</a:t>
            </a:r>
            <a:endParaRPr lang="zh-CN" altLang="en-US" sz="2400" dirty="0">
              <a:solidFill>
                <a:srgbClr val="365FA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19916" y="3081922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365FAA"/>
                </a:solidFill>
                <a:latin typeface="微软雅黑"/>
                <a:ea typeface="微软雅黑"/>
              </a:rPr>
              <a:t>方案二</a:t>
            </a:r>
            <a:endParaRPr lang="zh-CN" altLang="en-US" sz="4000" spc="400" dirty="0">
              <a:solidFill>
                <a:srgbClr val="365FAA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Solution </a:t>
            </a:r>
            <a:r>
              <a:rPr lang="en-US" altLang="zh-CN" dirty="0"/>
              <a:t>comparison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方案比较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方案比较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怎么做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用图表对具体两种方案进行对比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705600" y="1702800"/>
          <a:ext cx="7732800" cy="406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Step one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某一</a:t>
            </a:r>
            <a:r>
              <a:rPr lang="zh-CN" altLang="en-US" dirty="0" smtClean="0"/>
              <a:t>步骤介绍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步骤介绍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怎么做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对某一个步骤进行具体介绍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154057" y="2095735"/>
            <a:ext cx="1807028" cy="201485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微软雅黑"/>
              </a:rPr>
              <a:t>结果</a:t>
            </a:r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183620" y="1708991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FFFFFF"/>
                </a:solidFill>
                <a:latin typeface="微软雅黑"/>
              </a:rPr>
              <a:t>壹</a:t>
            </a:r>
            <a:endParaRPr lang="zh-CN" altLang="en-US" sz="36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577769" y="1708990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rgbClr val="E6E6E6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365FAA"/>
                </a:solidFill>
                <a:latin typeface="微软雅黑"/>
              </a:rPr>
              <a:t>贰</a:t>
            </a:r>
            <a:endParaRPr lang="zh-CN" altLang="en-US" sz="3600" spc="3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577770" y="3307491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FFFFFF"/>
                </a:solidFill>
                <a:latin typeface="微软雅黑"/>
              </a:rPr>
              <a:t>肆</a:t>
            </a:r>
            <a:endParaRPr lang="zh-CN" altLang="en-US" sz="36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183619" y="3310057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rgbClr val="E6E6E6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365FAA"/>
                </a:solidFill>
                <a:latin typeface="微软雅黑"/>
              </a:rPr>
              <a:t>叁</a:t>
            </a:r>
            <a:endParaRPr lang="zh-CN" altLang="en-US" sz="3600" spc="3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2457" y="5047278"/>
            <a:ext cx="7199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对步骤进行必要的「文字说明」，一个具体到细节的解决步骤一般是离不开文字解释的。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Authors</a:t>
            </a:r>
            <a:endParaRPr lang="en-US" altLang="zh-CN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作者介绍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5829002" y="6266713"/>
            <a:ext cx="2598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作者介绍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如果是讲论文，可以加一页作者介绍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25" r="9798" b="60780"/>
          <a:stretch>
            <a:fillRect/>
          </a:stretch>
        </p:blipFill>
        <p:spPr>
          <a:xfrm>
            <a:off x="6219462" y="2054812"/>
            <a:ext cx="1615443" cy="1800000"/>
          </a:xfrm>
          <a:custGeom>
            <a:avLst/>
            <a:gdLst>
              <a:gd name="connsiteX0" fmla="*/ 1073397 w 2146792"/>
              <a:gd name="connsiteY0" fmla="*/ 0 h 2393695"/>
              <a:gd name="connsiteX1" fmla="*/ 1200441 w 2146792"/>
              <a:gd name="connsiteY1" fmla="*/ 30145 h 2393695"/>
              <a:gd name="connsiteX2" fmla="*/ 2019748 w 2146792"/>
              <a:gd name="connsiteY2" fmla="*/ 503373 h 2393695"/>
              <a:gd name="connsiteX3" fmla="*/ 2146792 w 2146792"/>
              <a:gd name="connsiteY3" fmla="*/ 723781 h 2393695"/>
              <a:gd name="connsiteX4" fmla="*/ 2146792 w 2146792"/>
              <a:gd name="connsiteY4" fmla="*/ 1670239 h 2393695"/>
              <a:gd name="connsiteX5" fmla="*/ 2019748 w 2146792"/>
              <a:gd name="connsiteY5" fmla="*/ 1890646 h 2393695"/>
              <a:gd name="connsiteX6" fmla="*/ 1200441 w 2146792"/>
              <a:gd name="connsiteY6" fmla="*/ 2362579 h 2393695"/>
              <a:gd name="connsiteX7" fmla="*/ 946352 w 2146792"/>
              <a:gd name="connsiteY7" fmla="*/ 2362579 h 2393695"/>
              <a:gd name="connsiteX8" fmla="*/ 127045 w 2146792"/>
              <a:gd name="connsiteY8" fmla="*/ 1890646 h 2393695"/>
              <a:gd name="connsiteX9" fmla="*/ 0 w 2146792"/>
              <a:gd name="connsiteY9" fmla="*/ 1670239 h 2393695"/>
              <a:gd name="connsiteX10" fmla="*/ 0 w 2146792"/>
              <a:gd name="connsiteY10" fmla="*/ 723781 h 2393695"/>
              <a:gd name="connsiteX11" fmla="*/ 127045 w 2146792"/>
              <a:gd name="connsiteY11" fmla="*/ 503373 h 2393695"/>
              <a:gd name="connsiteX12" fmla="*/ 946352 w 2146792"/>
              <a:gd name="connsiteY12" fmla="*/ 30145 h 2393695"/>
              <a:gd name="connsiteX13" fmla="*/ 1073397 w 2146792"/>
              <a:gd name="connsiteY13" fmla="*/ 0 h 23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46792" h="2393695">
                <a:moveTo>
                  <a:pt x="1073397" y="0"/>
                </a:moveTo>
                <a:cubicBezTo>
                  <a:pt x="1119418" y="0"/>
                  <a:pt x="1165439" y="10049"/>
                  <a:pt x="1200441" y="30145"/>
                </a:cubicBezTo>
                <a:cubicBezTo>
                  <a:pt x="2019748" y="503373"/>
                  <a:pt x="2019748" y="503373"/>
                  <a:pt x="2019748" y="503373"/>
                </a:cubicBezTo>
                <a:cubicBezTo>
                  <a:pt x="2089752" y="543565"/>
                  <a:pt x="2146792" y="642101"/>
                  <a:pt x="2146792" y="723781"/>
                </a:cubicBezTo>
                <a:cubicBezTo>
                  <a:pt x="2146792" y="1670239"/>
                  <a:pt x="2146792" y="1670239"/>
                  <a:pt x="2146792" y="1670239"/>
                </a:cubicBezTo>
                <a:cubicBezTo>
                  <a:pt x="2146792" y="1750622"/>
                  <a:pt x="2089752" y="1849157"/>
                  <a:pt x="2019748" y="1890646"/>
                </a:cubicBezTo>
                <a:cubicBezTo>
                  <a:pt x="1200441" y="2362579"/>
                  <a:pt x="1200441" y="2362579"/>
                  <a:pt x="1200441" y="2362579"/>
                </a:cubicBezTo>
                <a:cubicBezTo>
                  <a:pt x="1130437" y="2404067"/>
                  <a:pt x="1016356" y="2404067"/>
                  <a:pt x="946352" y="2362579"/>
                </a:cubicBezTo>
                <a:cubicBezTo>
                  <a:pt x="127045" y="1890646"/>
                  <a:pt x="127045" y="1890646"/>
                  <a:pt x="127045" y="1890646"/>
                </a:cubicBezTo>
                <a:cubicBezTo>
                  <a:pt x="57041" y="1849157"/>
                  <a:pt x="0" y="1750622"/>
                  <a:pt x="0" y="1670239"/>
                </a:cubicBezTo>
                <a:lnTo>
                  <a:pt x="0" y="723781"/>
                </a:lnTo>
                <a:cubicBezTo>
                  <a:pt x="0" y="642101"/>
                  <a:pt x="57041" y="543565"/>
                  <a:pt x="127045" y="503373"/>
                </a:cubicBezTo>
                <a:cubicBezTo>
                  <a:pt x="946352" y="30145"/>
                  <a:pt x="946352" y="30145"/>
                  <a:pt x="946352" y="30145"/>
                </a:cubicBezTo>
                <a:cubicBezTo>
                  <a:pt x="981354" y="10049"/>
                  <a:pt x="1027375" y="0"/>
                  <a:pt x="1073397" y="0"/>
                </a:cubicBezTo>
                <a:close/>
              </a:path>
            </a:pathLst>
          </a:custGeom>
          <a:ln w="38100">
            <a:solidFill>
              <a:schemeClr val="accent1">
                <a:alpha val="75000"/>
              </a:schemeClr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1" r="31548" b="73428"/>
          <a:stretch>
            <a:fillRect/>
          </a:stretch>
        </p:blipFill>
        <p:spPr>
          <a:xfrm>
            <a:off x="3764279" y="2054812"/>
            <a:ext cx="1614335" cy="1800000"/>
          </a:xfrm>
          <a:custGeom>
            <a:avLst/>
            <a:gdLst>
              <a:gd name="connsiteX0" fmla="*/ 1073397 w 2146792"/>
              <a:gd name="connsiteY0" fmla="*/ 0 h 2393695"/>
              <a:gd name="connsiteX1" fmla="*/ 1200441 w 2146792"/>
              <a:gd name="connsiteY1" fmla="*/ 30145 h 2393695"/>
              <a:gd name="connsiteX2" fmla="*/ 2019748 w 2146792"/>
              <a:gd name="connsiteY2" fmla="*/ 503373 h 2393695"/>
              <a:gd name="connsiteX3" fmla="*/ 2146792 w 2146792"/>
              <a:gd name="connsiteY3" fmla="*/ 723781 h 2393695"/>
              <a:gd name="connsiteX4" fmla="*/ 2146792 w 2146792"/>
              <a:gd name="connsiteY4" fmla="*/ 1670239 h 2393695"/>
              <a:gd name="connsiteX5" fmla="*/ 2019748 w 2146792"/>
              <a:gd name="connsiteY5" fmla="*/ 1890646 h 2393695"/>
              <a:gd name="connsiteX6" fmla="*/ 1200441 w 2146792"/>
              <a:gd name="connsiteY6" fmla="*/ 2362579 h 2393695"/>
              <a:gd name="connsiteX7" fmla="*/ 946352 w 2146792"/>
              <a:gd name="connsiteY7" fmla="*/ 2362579 h 2393695"/>
              <a:gd name="connsiteX8" fmla="*/ 127045 w 2146792"/>
              <a:gd name="connsiteY8" fmla="*/ 1890646 h 2393695"/>
              <a:gd name="connsiteX9" fmla="*/ 0 w 2146792"/>
              <a:gd name="connsiteY9" fmla="*/ 1670239 h 2393695"/>
              <a:gd name="connsiteX10" fmla="*/ 0 w 2146792"/>
              <a:gd name="connsiteY10" fmla="*/ 723781 h 2393695"/>
              <a:gd name="connsiteX11" fmla="*/ 127045 w 2146792"/>
              <a:gd name="connsiteY11" fmla="*/ 503373 h 2393695"/>
              <a:gd name="connsiteX12" fmla="*/ 946352 w 2146792"/>
              <a:gd name="connsiteY12" fmla="*/ 30145 h 2393695"/>
              <a:gd name="connsiteX13" fmla="*/ 1073397 w 2146792"/>
              <a:gd name="connsiteY13" fmla="*/ 0 h 23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46792" h="2393695">
                <a:moveTo>
                  <a:pt x="1073397" y="0"/>
                </a:moveTo>
                <a:cubicBezTo>
                  <a:pt x="1119418" y="0"/>
                  <a:pt x="1165439" y="10049"/>
                  <a:pt x="1200441" y="30145"/>
                </a:cubicBezTo>
                <a:cubicBezTo>
                  <a:pt x="2019748" y="503373"/>
                  <a:pt x="2019748" y="503373"/>
                  <a:pt x="2019748" y="503373"/>
                </a:cubicBezTo>
                <a:cubicBezTo>
                  <a:pt x="2089752" y="543565"/>
                  <a:pt x="2146792" y="642101"/>
                  <a:pt x="2146792" y="723781"/>
                </a:cubicBezTo>
                <a:cubicBezTo>
                  <a:pt x="2146792" y="1670239"/>
                  <a:pt x="2146792" y="1670239"/>
                  <a:pt x="2146792" y="1670239"/>
                </a:cubicBezTo>
                <a:cubicBezTo>
                  <a:pt x="2146792" y="1750622"/>
                  <a:pt x="2089752" y="1849157"/>
                  <a:pt x="2019748" y="1890646"/>
                </a:cubicBezTo>
                <a:cubicBezTo>
                  <a:pt x="1200441" y="2362579"/>
                  <a:pt x="1200441" y="2362579"/>
                  <a:pt x="1200441" y="2362579"/>
                </a:cubicBezTo>
                <a:cubicBezTo>
                  <a:pt x="1130437" y="2404067"/>
                  <a:pt x="1016356" y="2404067"/>
                  <a:pt x="946352" y="2362579"/>
                </a:cubicBezTo>
                <a:cubicBezTo>
                  <a:pt x="127045" y="1890646"/>
                  <a:pt x="127045" y="1890646"/>
                  <a:pt x="127045" y="1890646"/>
                </a:cubicBezTo>
                <a:cubicBezTo>
                  <a:pt x="57041" y="1849157"/>
                  <a:pt x="0" y="1750622"/>
                  <a:pt x="0" y="1670239"/>
                </a:cubicBezTo>
                <a:lnTo>
                  <a:pt x="0" y="723781"/>
                </a:lnTo>
                <a:cubicBezTo>
                  <a:pt x="0" y="642101"/>
                  <a:pt x="57041" y="543565"/>
                  <a:pt x="127045" y="503373"/>
                </a:cubicBezTo>
                <a:cubicBezTo>
                  <a:pt x="946352" y="30145"/>
                  <a:pt x="946352" y="30145"/>
                  <a:pt x="946352" y="30145"/>
                </a:cubicBezTo>
                <a:cubicBezTo>
                  <a:pt x="981354" y="10049"/>
                  <a:pt x="1027375" y="0"/>
                  <a:pt x="1073397" y="0"/>
                </a:cubicBezTo>
                <a:close/>
              </a:path>
            </a:pathLst>
          </a:custGeom>
          <a:ln w="38100">
            <a:solidFill>
              <a:schemeClr val="accent1">
                <a:alpha val="75000"/>
              </a:schemeClr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9" t="1985" r="62063" b="58768"/>
          <a:stretch>
            <a:fillRect/>
          </a:stretch>
        </p:blipFill>
        <p:spPr>
          <a:xfrm>
            <a:off x="1309096" y="2054812"/>
            <a:ext cx="1614335" cy="1800000"/>
          </a:xfrm>
          <a:custGeom>
            <a:avLst/>
            <a:gdLst>
              <a:gd name="connsiteX0" fmla="*/ 1073397 w 2146792"/>
              <a:gd name="connsiteY0" fmla="*/ 0 h 2393695"/>
              <a:gd name="connsiteX1" fmla="*/ 1200441 w 2146792"/>
              <a:gd name="connsiteY1" fmla="*/ 30145 h 2393695"/>
              <a:gd name="connsiteX2" fmla="*/ 2019748 w 2146792"/>
              <a:gd name="connsiteY2" fmla="*/ 503373 h 2393695"/>
              <a:gd name="connsiteX3" fmla="*/ 2146792 w 2146792"/>
              <a:gd name="connsiteY3" fmla="*/ 723781 h 2393695"/>
              <a:gd name="connsiteX4" fmla="*/ 2146792 w 2146792"/>
              <a:gd name="connsiteY4" fmla="*/ 1670239 h 2393695"/>
              <a:gd name="connsiteX5" fmla="*/ 2019748 w 2146792"/>
              <a:gd name="connsiteY5" fmla="*/ 1890646 h 2393695"/>
              <a:gd name="connsiteX6" fmla="*/ 1200441 w 2146792"/>
              <a:gd name="connsiteY6" fmla="*/ 2362579 h 2393695"/>
              <a:gd name="connsiteX7" fmla="*/ 946352 w 2146792"/>
              <a:gd name="connsiteY7" fmla="*/ 2362579 h 2393695"/>
              <a:gd name="connsiteX8" fmla="*/ 127045 w 2146792"/>
              <a:gd name="connsiteY8" fmla="*/ 1890646 h 2393695"/>
              <a:gd name="connsiteX9" fmla="*/ 0 w 2146792"/>
              <a:gd name="connsiteY9" fmla="*/ 1670239 h 2393695"/>
              <a:gd name="connsiteX10" fmla="*/ 0 w 2146792"/>
              <a:gd name="connsiteY10" fmla="*/ 723781 h 2393695"/>
              <a:gd name="connsiteX11" fmla="*/ 127045 w 2146792"/>
              <a:gd name="connsiteY11" fmla="*/ 503373 h 2393695"/>
              <a:gd name="connsiteX12" fmla="*/ 946352 w 2146792"/>
              <a:gd name="connsiteY12" fmla="*/ 30145 h 2393695"/>
              <a:gd name="connsiteX13" fmla="*/ 1073397 w 2146792"/>
              <a:gd name="connsiteY13" fmla="*/ 0 h 23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46792" h="2393695">
                <a:moveTo>
                  <a:pt x="1073397" y="0"/>
                </a:moveTo>
                <a:cubicBezTo>
                  <a:pt x="1119418" y="0"/>
                  <a:pt x="1165439" y="10049"/>
                  <a:pt x="1200441" y="30145"/>
                </a:cubicBezTo>
                <a:cubicBezTo>
                  <a:pt x="2019748" y="503373"/>
                  <a:pt x="2019748" y="503373"/>
                  <a:pt x="2019748" y="503373"/>
                </a:cubicBezTo>
                <a:cubicBezTo>
                  <a:pt x="2089752" y="543565"/>
                  <a:pt x="2146792" y="642101"/>
                  <a:pt x="2146792" y="723781"/>
                </a:cubicBezTo>
                <a:cubicBezTo>
                  <a:pt x="2146792" y="1670239"/>
                  <a:pt x="2146792" y="1670239"/>
                  <a:pt x="2146792" y="1670239"/>
                </a:cubicBezTo>
                <a:cubicBezTo>
                  <a:pt x="2146792" y="1750622"/>
                  <a:pt x="2089752" y="1849157"/>
                  <a:pt x="2019748" y="1890646"/>
                </a:cubicBezTo>
                <a:cubicBezTo>
                  <a:pt x="1200441" y="2362579"/>
                  <a:pt x="1200441" y="2362579"/>
                  <a:pt x="1200441" y="2362579"/>
                </a:cubicBezTo>
                <a:cubicBezTo>
                  <a:pt x="1130437" y="2404067"/>
                  <a:pt x="1016356" y="2404067"/>
                  <a:pt x="946352" y="2362579"/>
                </a:cubicBezTo>
                <a:cubicBezTo>
                  <a:pt x="127045" y="1890646"/>
                  <a:pt x="127045" y="1890646"/>
                  <a:pt x="127045" y="1890646"/>
                </a:cubicBezTo>
                <a:cubicBezTo>
                  <a:pt x="57041" y="1849157"/>
                  <a:pt x="0" y="1750622"/>
                  <a:pt x="0" y="1670239"/>
                </a:cubicBezTo>
                <a:lnTo>
                  <a:pt x="0" y="723781"/>
                </a:lnTo>
                <a:cubicBezTo>
                  <a:pt x="0" y="642101"/>
                  <a:pt x="57041" y="543565"/>
                  <a:pt x="127045" y="503373"/>
                </a:cubicBezTo>
                <a:cubicBezTo>
                  <a:pt x="946352" y="30145"/>
                  <a:pt x="946352" y="30145"/>
                  <a:pt x="946352" y="30145"/>
                </a:cubicBezTo>
                <a:cubicBezTo>
                  <a:pt x="981354" y="10049"/>
                  <a:pt x="1027375" y="0"/>
                  <a:pt x="1073397" y="0"/>
                </a:cubicBezTo>
                <a:close/>
              </a:path>
            </a:pathLst>
          </a:custGeom>
          <a:ln w="38100">
            <a:solidFill>
              <a:schemeClr val="accent1">
                <a:alpha val="75000"/>
              </a:schemeClr>
            </a:solidFill>
          </a:ln>
        </p:spPr>
      </p:pic>
      <p:sp>
        <p:nvSpPr>
          <p:cNvPr id="33" name="矩形 32"/>
          <p:cNvSpPr/>
          <p:nvPr/>
        </p:nvSpPr>
        <p:spPr>
          <a:xfrm>
            <a:off x="1267658" y="3971337"/>
            <a:ext cx="16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</a:rPr>
              <a:t>John Wall</a:t>
            </a:r>
            <a:endParaRPr lang="zh-CN" altLang="en-US" sz="240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23897" y="3971337"/>
            <a:ext cx="1695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</a:rPr>
              <a:t>Chris Ann</a:t>
            </a:r>
            <a:endParaRPr lang="zh-CN" altLang="en-US" sz="240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79634" y="3971337"/>
            <a:ext cx="1695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</a:rPr>
              <a:t>Mike Hill</a:t>
            </a:r>
            <a:endParaRPr lang="zh-CN" altLang="en-US" sz="240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67658" y="4514925"/>
            <a:ext cx="169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输入一些主要的信息来介绍作者</a:t>
            </a:r>
            <a:endParaRPr lang="zh-CN" altLang="en-US" sz="2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24200" y="4514925"/>
            <a:ext cx="169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输入一些主要的信息来介绍作者</a:t>
            </a:r>
            <a:endParaRPr lang="zh-CN" altLang="en-US" sz="2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09771" y="4514925"/>
            <a:ext cx="169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输入一些主要的信息来介绍作者</a:t>
            </a:r>
            <a:endParaRPr lang="zh-CN" altLang="en-US" sz="2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Solution </a:t>
            </a:r>
            <a:r>
              <a:rPr lang="en-US" altLang="zh-CN" dirty="0" smtClean="0"/>
              <a:t>advantage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方案优点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方案优点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怎么做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对使用方案的优点进行介绍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689088" y="1754661"/>
            <a:ext cx="3765825" cy="3765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794241" y="1509769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FFFFFF"/>
                </a:solidFill>
                <a:latin typeface="微软雅黑"/>
              </a:rPr>
              <a:t>壹</a:t>
            </a:r>
            <a:endParaRPr lang="zh-CN" altLang="en-US" sz="36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7284946" y="4578101"/>
            <a:ext cx="1064813" cy="118727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rgbClr val="E6E6E6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spc="300" dirty="0">
                <a:solidFill>
                  <a:srgbClr val="365FAA"/>
                </a:solidFill>
                <a:latin typeface="微软雅黑"/>
              </a:rPr>
              <a:t>贰</a:t>
            </a:r>
            <a:endParaRPr lang="zh-CN" altLang="en-US" sz="3600" spc="3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41665" y="2483411"/>
            <a:ext cx="29915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对步骤进行必要的文字说明，一个具体</a:t>
            </a:r>
            <a:endParaRPr lang="en-US" altLang="zh-CN" sz="2400" dirty="0">
              <a:solidFill>
                <a:srgbClr val="000000"/>
              </a:solidFill>
            </a:endParaRPr>
          </a:p>
          <a:p>
            <a:r>
              <a:rPr lang="zh-CN" altLang="en-US" sz="2400" dirty="0">
                <a:solidFill>
                  <a:srgbClr val="000000"/>
                </a:solidFill>
              </a:rPr>
              <a:t>到细节的解决步</a:t>
            </a:r>
            <a:endParaRPr lang="en-US" altLang="zh-CN" sz="2400" dirty="0">
              <a:solidFill>
                <a:srgbClr val="000000"/>
              </a:solidFill>
            </a:endParaRPr>
          </a:p>
          <a:p>
            <a:r>
              <a:rPr lang="zh-CN" altLang="en-US" sz="2400" dirty="0">
                <a:solidFill>
                  <a:srgbClr val="000000"/>
                </a:solidFill>
              </a:rPr>
              <a:t>骤一般是离不</a:t>
            </a:r>
            <a:endParaRPr lang="en-US" altLang="zh-CN" sz="2400" dirty="0">
              <a:solidFill>
                <a:srgbClr val="000000"/>
              </a:solidFill>
            </a:endParaRPr>
          </a:p>
          <a:p>
            <a:r>
              <a:rPr lang="zh-CN" altLang="en-US" sz="2400" dirty="0">
                <a:solidFill>
                  <a:srgbClr val="000000"/>
                </a:solidFill>
              </a:rPr>
              <a:t>开文字解释</a:t>
            </a:r>
            <a:endParaRPr lang="en-US" altLang="zh-CN" sz="2400" dirty="0">
              <a:solidFill>
                <a:srgbClr val="000000"/>
              </a:solidFill>
            </a:endParaRPr>
          </a:p>
          <a:p>
            <a:r>
              <a:rPr lang="zh-CN" altLang="en-US" sz="2400" dirty="0">
                <a:solidFill>
                  <a:srgbClr val="000000"/>
                </a:solidFill>
              </a:rPr>
              <a:t>的。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39816" y="2483411"/>
            <a:ext cx="2962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对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步骤进行必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要的文字说明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一个具体到细节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的解决步骤一般是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algn="r"/>
            <a:r>
              <a:rPr lang="zh-CN" altLang="en-US" sz="2400" dirty="0">
                <a:solidFill>
                  <a:srgbClr val="000000"/>
                </a:solidFill>
              </a:rPr>
              <a:t>离不开文字解释的。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924436" y="1591950"/>
            <a:ext cx="3295128" cy="3674100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461835" y="2458358"/>
            <a:ext cx="900000" cy="3784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rgbClr val="365FAA"/>
                </a:solidFill>
                <a:latin typeface="微软雅黑"/>
              </a:rPr>
              <a:t>NO.4</a:t>
            </a:r>
            <a:endParaRPr lang="zh-CN" altLang="en-US" dirty="0">
              <a:solidFill>
                <a:srgbClr val="365FAA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4000" y="3717241"/>
            <a:ext cx="219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16944" y="3851524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Conclusion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6944" y="2922271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FFFFFF"/>
                </a:solidFill>
                <a:latin typeface="微软雅黑"/>
                <a:ea typeface="微软雅黑"/>
              </a:rPr>
              <a:t>标题四</a:t>
            </a:r>
            <a:endParaRPr lang="zh-CN" altLang="en-US" sz="4000" spc="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标题四</a:t>
            </a:r>
            <a:endParaRPr lang="zh-CN" altLang="en-US" dirty="0"/>
          </a:p>
        </p:txBody>
      </p:sp>
      <p:sp>
        <p:nvSpPr>
          <p:cNvPr id="10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输入标题四和副标题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可以先用图片展示下结论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73" y="939600"/>
            <a:ext cx="7522255" cy="539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结果展示一般都使用图表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705600" y="1702800"/>
          <a:ext cx="7732800" cy="406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结果展示一般都使用图表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705600" y="1702800"/>
          <a:ext cx="7732800" cy="406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用文字来说明结果也必不可少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316524" y="2139865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1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316524" y="3374876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2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316524" y="4609887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FFFFFF"/>
                </a:solidFill>
                <a:latin typeface="微软雅黑"/>
              </a:rPr>
              <a:t>3</a:t>
            </a:r>
            <a:endParaRPr lang="zh-CN" altLang="en-US" sz="26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0148" y="2139865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从几个点来对「总结」说明，列出比其他方案好的地方，或者添加未来展望。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40148" y="3374876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从几个点来对「总结」说明，列出比其他方案好的地方，或者添加未来展望。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40148" y="4609887"/>
            <a:ext cx="588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从几个点来对「总结」说明，列出比其他方案好的地方，或者添加未来展望。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61" b="43014"/>
          <a:stretch>
            <a:fillRect/>
          </a:stretch>
        </p:blipFill>
        <p:spPr>
          <a:xfrm flipH="1">
            <a:off x="164793" y="1411051"/>
            <a:ext cx="5628526" cy="5446949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en-US" altLang="zh-CN" dirty="0" smtClean="0"/>
              <a:t>cknowledgement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致谢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致谢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如果是毕业论文，可以加致谢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5509" y="2610841"/>
            <a:ext cx="3851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4472C4"/>
                </a:solidFill>
              </a:rPr>
              <a:t>感谢我的指导老师</a:t>
            </a:r>
            <a:r>
              <a:rPr lang="en-US" altLang="zh-CN" sz="2800" dirty="0">
                <a:solidFill>
                  <a:srgbClr val="4472C4"/>
                </a:solidFill>
              </a:rPr>
              <a:t>XXX</a:t>
            </a:r>
            <a:endParaRPr lang="zh-CN" altLang="en-US" sz="2800" dirty="0">
              <a:solidFill>
                <a:srgbClr val="4472C4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5509" y="3134061"/>
            <a:ext cx="43308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000000"/>
                </a:solidFill>
              </a:rPr>
              <a:t>在这里填写感谢内容，在这里填写感谢内容，在这里填写感谢内容，在这里填写感谢内容，在这里填写感谢内容，在这里填写感谢内容，在这里填写感谢内容，在这里填写感谢内容，在这里填写感谢内容。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96811" y="2007152"/>
            <a:ext cx="2550378" cy="284369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2586" y="3044280"/>
            <a:ext cx="2238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365FAA"/>
                </a:solidFill>
                <a:ea typeface="微软雅黑"/>
              </a:rPr>
              <a:t>Thanks</a:t>
            </a:r>
            <a:endParaRPr lang="zh-CN" altLang="en-US" sz="4400" dirty="0">
              <a:solidFill>
                <a:srgbClr val="365FAA"/>
              </a:solidFill>
              <a:ea typeface="微软雅黑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47189" y="2224866"/>
            <a:ext cx="271591" cy="2715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Contents</a:t>
            </a:r>
            <a:endParaRPr lang="en-US" altLang="zh-CN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1047983" y="2392956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365FAA"/>
                </a:solidFill>
                <a:latin typeface="微软雅黑"/>
              </a:rPr>
              <a:t>1</a:t>
            </a:r>
            <a:endParaRPr lang="zh-CN" altLang="en-US" sz="26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020867" y="2392956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365FAA"/>
                </a:solidFill>
                <a:latin typeface="微软雅黑"/>
              </a:rPr>
              <a:t>2</a:t>
            </a:r>
            <a:endParaRPr lang="zh-CN" altLang="en-US" sz="26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764" y="2475837"/>
            <a:ext cx="278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What’s this?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1647" y="2475837"/>
            <a:ext cx="278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Why do this?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047983" y="4276237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365FAA"/>
                </a:solidFill>
                <a:latin typeface="微软雅黑"/>
              </a:rPr>
              <a:t>3</a:t>
            </a:r>
            <a:endParaRPr lang="zh-CN" altLang="en-US" sz="26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020867" y="4276237"/>
            <a:ext cx="597239" cy="665928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00" dirty="0">
                <a:solidFill>
                  <a:srgbClr val="365FAA"/>
                </a:solidFill>
                <a:latin typeface="微软雅黑"/>
              </a:rPr>
              <a:t>4</a:t>
            </a:r>
            <a:endParaRPr lang="zh-CN" altLang="en-US" sz="2600" dirty="0">
              <a:solidFill>
                <a:srgbClr val="365FAA"/>
              </a:solidFill>
              <a:latin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8764" y="4359118"/>
            <a:ext cx="278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How do this?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61647" y="4359118"/>
            <a:ext cx="278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Conclusion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2931" y="3015342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是什么</a:t>
            </a:r>
            <a:endParaRPr lang="zh-CN" altLang="en-US" sz="24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35815" y="3015342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为什么</a:t>
            </a:r>
            <a:endParaRPr lang="zh-CN" altLang="en-US" sz="24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62931" y="4898623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怎么做</a:t>
            </a:r>
            <a:endParaRPr lang="zh-CN" altLang="en-US" sz="24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5815" y="4898622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结论</a:t>
            </a:r>
            <a:endParaRPr lang="zh-CN" altLang="en-US" sz="24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29002" y="6266713"/>
            <a:ext cx="2598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目录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输入目录信息，推荐从以上四点讲述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924436" y="1591950"/>
            <a:ext cx="3295128" cy="3674100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461835" y="2458358"/>
            <a:ext cx="900000" cy="3784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rgbClr val="365FAA"/>
                </a:solidFill>
                <a:latin typeface="微软雅黑"/>
              </a:rPr>
              <a:t>NO.1</a:t>
            </a:r>
            <a:endParaRPr lang="zh-CN" altLang="en-US" dirty="0">
              <a:solidFill>
                <a:srgbClr val="365FAA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4000" y="3717241"/>
            <a:ext cx="219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16944" y="3851524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What’s this?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6944" y="2922271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FFFFFF"/>
                </a:solidFill>
                <a:latin typeface="微软雅黑"/>
                <a:ea typeface="微软雅黑"/>
              </a:rPr>
              <a:t>标题一</a:t>
            </a:r>
            <a:endParaRPr lang="zh-CN" altLang="en-US" sz="4000" spc="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标题一</a:t>
            </a:r>
            <a:endParaRPr lang="zh-CN" altLang="en-US" dirty="0"/>
          </a:p>
        </p:txBody>
      </p:sp>
      <p:sp>
        <p:nvSpPr>
          <p:cNvPr id="10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输入标题一和副标题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334841" y="934546"/>
            <a:ext cx="4474318" cy="498890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714581" y="2472969"/>
            <a:ext cx="1714838" cy="1912062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spc="300" dirty="0">
                <a:solidFill>
                  <a:srgbClr val="FFFFFF"/>
                </a:solidFill>
                <a:latin typeface="微软雅黑"/>
                <a:ea typeface="微软雅黑"/>
              </a:rPr>
              <a:t>标题一</a:t>
            </a:r>
            <a:endParaRPr lang="zh-CN" altLang="en-US" sz="2800" spc="3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213300" y="630973"/>
            <a:ext cx="1002562" cy="111786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关键字</a:t>
            </a:r>
            <a:endParaRPr lang="zh-CN" altLang="en-US" sz="2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829002" y="1495127"/>
            <a:ext cx="1334930" cy="1488460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测试</a:t>
            </a:r>
            <a:endParaRPr lang="zh-CN" altLang="en-US" sz="28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798061" y="2472969"/>
            <a:ext cx="714302" cy="796454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词语</a:t>
            </a:r>
            <a:endParaRPr lang="zh-CN" altLang="en-US" sz="16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738106" y="3906838"/>
            <a:ext cx="857737" cy="956386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字体</a:t>
            </a:r>
            <a:endParaRPr lang="zh-CN" altLang="en-US" sz="2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644319" y="4587004"/>
            <a:ext cx="1002562" cy="111786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关键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关键词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可以列出问题中涉及到的关键词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What</a:t>
            </a:r>
            <a:r>
              <a:rPr lang="en-US" altLang="zh-CN" spc="-1800" dirty="0" smtClean="0"/>
              <a:t>’</a:t>
            </a:r>
            <a:r>
              <a:rPr lang="en-US" altLang="zh-CN" dirty="0" smtClean="0"/>
              <a:t>s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图片解释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是什么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79" y="939386"/>
            <a:ext cx="7523843" cy="5397539"/>
          </a:xfrm>
          <a:prstGeom prst="rect">
            <a:avLst/>
          </a:prstGeom>
        </p:spPr>
      </p:pic>
      <p:sp>
        <p:nvSpPr>
          <p:cNvPr id="12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用一张图片来说明讲的是什么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What</a:t>
            </a:r>
            <a:r>
              <a:rPr lang="en-US" altLang="zh-CN" spc="-1800" dirty="0" smtClean="0"/>
              <a:t>’</a:t>
            </a:r>
            <a:r>
              <a:rPr lang="en-US" altLang="zh-CN" dirty="0" smtClean="0"/>
              <a:t>s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引用说明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19091" y="2698620"/>
            <a:ext cx="7252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</a:rPr>
              <a:t>The method proposed in this paper aims to </a:t>
            </a:r>
            <a:r>
              <a:rPr lang="en-US" altLang="zh-CN" sz="2400" dirty="0">
                <a:solidFill>
                  <a:srgbClr val="C00000"/>
                </a:solidFill>
              </a:rPr>
              <a:t>ally the virtues </a:t>
            </a:r>
            <a:r>
              <a:rPr lang="en-US" altLang="zh-CN" sz="2400" dirty="0">
                <a:solidFill>
                  <a:srgbClr val="000000"/>
                </a:solidFill>
              </a:rPr>
              <a:t>of vast collections of trajectories (usually accurate, detailed) and social media posts (having rich textual contents).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9091" y="4262668"/>
            <a:ext cx="6544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</a:rPr>
              <a:t>结合两者的优点</a:t>
            </a:r>
            <a:r>
              <a:rPr lang="en-US" altLang="zh-CN" sz="2000" dirty="0">
                <a:solidFill>
                  <a:srgbClr val="000000"/>
                </a:solidFill>
              </a:rPr>
              <a:t>(</a:t>
            </a:r>
            <a:r>
              <a:rPr lang="zh-CN" altLang="en-US" sz="2000" dirty="0">
                <a:solidFill>
                  <a:srgbClr val="000000"/>
                </a:solidFill>
              </a:rPr>
              <a:t>在这里输入中文翻译，或者是主要内容</a:t>
            </a:r>
            <a:r>
              <a:rPr lang="en-US" altLang="zh-CN" sz="2000" dirty="0">
                <a:solidFill>
                  <a:srgbClr val="000000"/>
                </a:solidFill>
              </a:rPr>
              <a:t>)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5904" y="1702126"/>
            <a:ext cx="2072820" cy="256054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5251" y="3765184"/>
            <a:ext cx="2072820" cy="256054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503201" y="5089497"/>
            <a:ext cx="2686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>
                <a:solidFill>
                  <a:srgbClr val="000000"/>
                </a:solidFill>
              </a:rPr>
              <a:t>——Authors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可以引用内容来说明问题是什么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What</a:t>
            </a:r>
            <a:r>
              <a:rPr lang="en-US" altLang="zh-CN" spc="-1800" dirty="0" smtClean="0"/>
              <a:t>’</a:t>
            </a:r>
            <a:r>
              <a:rPr lang="en-US" altLang="zh-CN" dirty="0" smtClean="0"/>
              <a:t>s this?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图表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zh-CN" altLang="en-US" dirty="0" smtClean="0"/>
              <a:t>是什么</a:t>
            </a:r>
            <a:endParaRPr lang="zh-CN" altLang="en-US" dirty="0"/>
          </a:p>
        </p:txBody>
      </p:sp>
      <p:sp>
        <p:nvSpPr>
          <p:cNvPr id="19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可以使用图表来说明问题是什么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706398" y="1701800"/>
          <a:ext cx="7731205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924436" y="1591950"/>
            <a:ext cx="3295128" cy="3674100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 spc="3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461835" y="2458358"/>
            <a:ext cx="900000" cy="3784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rgbClr val="365FAA"/>
                </a:solidFill>
                <a:latin typeface="微软雅黑"/>
              </a:rPr>
              <a:t>NO.2</a:t>
            </a:r>
            <a:endParaRPr lang="zh-CN" altLang="en-US" dirty="0">
              <a:solidFill>
                <a:srgbClr val="365FAA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4000" y="3717241"/>
            <a:ext cx="219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16944" y="3851524"/>
            <a:ext cx="2910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Why do this</a:t>
            </a:r>
            <a:r>
              <a:rPr lang="zh-CN" altLang="en-US" sz="2400" dirty="0">
                <a:solidFill>
                  <a:srgbClr val="FFFFFF"/>
                </a:solidFill>
              </a:rPr>
              <a:t>？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6944" y="2922271"/>
            <a:ext cx="2910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400" dirty="0">
                <a:solidFill>
                  <a:srgbClr val="FFFFFF"/>
                </a:solidFill>
                <a:latin typeface="微软雅黑"/>
                <a:ea typeface="微软雅黑"/>
              </a:rPr>
              <a:t>标题二</a:t>
            </a:r>
            <a:endParaRPr lang="zh-CN" altLang="en-US" sz="4000" spc="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标题二</a:t>
            </a:r>
            <a:endParaRPr lang="zh-CN" altLang="en-US" dirty="0"/>
          </a:p>
        </p:txBody>
      </p:sp>
      <p:sp>
        <p:nvSpPr>
          <p:cNvPr id="10" name="文本占位符 8"/>
          <p:cNvSpPr txBox="1"/>
          <p:nvPr/>
        </p:nvSpPr>
        <p:spPr>
          <a:xfrm>
            <a:off x="2175863" y="6297622"/>
            <a:ext cx="4792274" cy="327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lang="zh-CN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>
                <a:solidFill>
                  <a:srgbClr val="000000">
                    <a:lumMod val="75000"/>
                    <a:lumOff val="25000"/>
                  </a:srgbClr>
                </a:solidFill>
              </a:rPr>
              <a:t>Tip:</a:t>
            </a:r>
            <a:r>
              <a:rPr sz="1800">
                <a:solidFill>
                  <a:srgbClr val="000000">
                    <a:lumMod val="75000"/>
                    <a:lumOff val="25000"/>
                  </a:srgbClr>
                </a:solidFill>
              </a:rPr>
              <a:t>输入标题二和副标题</a:t>
            </a:r>
            <a:endParaRPr sz="180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论文蓝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65FAA"/>
      </a:accent1>
      <a:accent2>
        <a:srgbClr val="4472C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1948</Words>
  <Application>WPS 演示</Application>
  <PresentationFormat>全屏显示(4:3)</PresentationFormat>
  <Paragraphs>396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蒋金晟</dc:creator>
  <cp:lastModifiedBy>Administrator</cp:lastModifiedBy>
  <cp:revision>3</cp:revision>
  <dcterms:created xsi:type="dcterms:W3CDTF">2015-07-19T09:09:00Z</dcterms:created>
  <dcterms:modified xsi:type="dcterms:W3CDTF">2016-06-17T04:37:49Z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