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75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42" userDrawn="1">
          <p15:clr>
            <a:srgbClr val="A4A3A4"/>
          </p15:clr>
        </p15:guide>
        <p15:guide id="4" pos="7038" userDrawn="1">
          <p15:clr>
            <a:srgbClr val="A4A3A4"/>
          </p15:clr>
        </p15:guide>
        <p15:guide id="5" orient="horz" pos="786" userDrawn="1">
          <p15:clr>
            <a:srgbClr val="A4A3A4"/>
          </p15:clr>
        </p15:guide>
        <p15:guide id="6" orient="horz" pos="3611" userDrawn="1">
          <p15:clr>
            <a:srgbClr val="A4A3A4"/>
          </p15:clr>
        </p15:guide>
        <p15:guide id="7" orient="horz" pos="1329" userDrawn="1">
          <p15:clr>
            <a:srgbClr val="A4A3A4"/>
          </p15:clr>
        </p15:guide>
        <p15:guide id="8" orient="horz" pos="1631" userDrawn="1">
          <p15:clr>
            <a:srgbClr val="A4A3A4"/>
          </p15:clr>
        </p15:guide>
        <p15:guide id="9" orient="horz" pos="3031" userDrawn="1">
          <p15:clr>
            <a:srgbClr val="A4A3A4"/>
          </p15:clr>
        </p15:guide>
        <p15:guide id="10" pos="6699" userDrawn="1">
          <p15:clr>
            <a:srgbClr val="A4A3A4"/>
          </p15:clr>
        </p15:guide>
        <p15:guide id="11" pos="4192" userDrawn="1">
          <p15:clr>
            <a:srgbClr val="A4A3A4"/>
          </p15:clr>
        </p15:guide>
        <p15:guide id="12" pos="55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43B"/>
    <a:srgbClr val="C6B365"/>
    <a:srgbClr val="9E892E"/>
    <a:srgbClr val="FAF496"/>
    <a:srgbClr val="DDD378"/>
    <a:srgbClr val="FCF068"/>
    <a:srgbClr val="E77378"/>
    <a:srgbClr val="D43C44"/>
    <a:srgbClr val="CB21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6"/>
      </p:cViewPr>
      <p:guideLst>
        <p:guide orient="horz" pos="2750"/>
        <p:guide orient="horz" pos="786"/>
        <p:guide orient="horz" pos="3611"/>
        <p:guide orient="horz" pos="1329"/>
        <p:guide orient="horz" pos="1631"/>
        <p:guide orient="horz" pos="3031"/>
        <p:guide pos="3840"/>
        <p:guide pos="642"/>
        <p:guide pos="7038"/>
        <p:guide pos="6699"/>
        <p:guide pos="4192"/>
        <p:guide pos="557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0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00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167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74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9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36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84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12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37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82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78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2E7AA-F049-4F02-BD82-8A4D324B88F4}" type="datetimeFigureOut">
              <a:rPr lang="zh-CN" altLang="en-US" smtClean="0"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2FD22-C3A9-401F-9658-E8C92FFDEA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34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9.png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9.png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-4340"/>
            <a:ext cx="12211050" cy="686668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453988" y="2304534"/>
            <a:ext cx="3030024" cy="2580978"/>
            <a:chOff x="4737100" y="2304534"/>
            <a:chExt cx="2463800" cy="2580978"/>
          </a:xfrm>
        </p:grpSpPr>
        <p:sp>
          <p:nvSpPr>
            <p:cNvPr id="2" name="矩形 1"/>
            <p:cNvSpPr/>
            <p:nvPr/>
          </p:nvSpPr>
          <p:spPr>
            <a:xfrm>
              <a:off x="4737100" y="2304534"/>
              <a:ext cx="24638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0" dirty="0">
                  <a:solidFill>
                    <a:srgbClr val="FFFFFF"/>
                  </a:solidFill>
                  <a:effectLst>
                    <a:innerShdw blurRad="88900">
                      <a:prstClr val="black"/>
                    </a:innerShdw>
                  </a:effectLst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中国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737100" y="3408184"/>
              <a:ext cx="24638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0" dirty="0">
                  <a:solidFill>
                    <a:srgbClr val="FFFFFF"/>
                  </a:solidFill>
                  <a:effectLst>
                    <a:innerShdw blurRad="88900">
                      <a:prstClr val="black"/>
                    </a:innerShdw>
                  </a:effectLst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智造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532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2" name="直接连接符 21"/>
          <p:cNvCxnSpPr/>
          <p:nvPr/>
        </p:nvCxnSpPr>
        <p:spPr>
          <a:xfrm>
            <a:off x="2614934" y="5996618"/>
            <a:ext cx="62284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411" l="178" r="991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40864" cy="17221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42" b="99517" l="17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33452"/>
          <a:stretch/>
        </p:blipFill>
        <p:spPr>
          <a:xfrm>
            <a:off x="10652994" y="5135880"/>
            <a:ext cx="1557763" cy="172212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468294" y="2225480"/>
            <a:ext cx="637508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中国，注定会是一个了不起的国家。在过去三十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年我们成为了世界工厂</a:t>
            </a:r>
            <a:r>
              <a:rPr lang="zh-CN" altLang="en-US" sz="23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。也许未来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三十年我们会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是世界   中枢。因为，中国有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13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亿聪明的人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民，      中国有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5000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年生生不息的文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en-US" altLang="zh-CN" sz="23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                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化，中国有广袤无垠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                      的土地和资源，以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en-US" altLang="zh-CN" sz="23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                    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及无数优秀的企业。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en-US" altLang="zh-CN" sz="23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                     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中国注定是一个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en-US" altLang="zh-CN" sz="23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                     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大国，充满创造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</a:t>
            </a:r>
          </a:p>
          <a:p>
            <a:pPr algn="dist"/>
            <a:r>
              <a:rPr lang="en-US" altLang="zh-CN" sz="23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</a:t>
            </a:r>
            <a:r>
              <a:rPr lang="en-US" altLang="zh-CN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                                                </a:t>
            </a:r>
            <a:r>
              <a:rPr lang="zh-CN" altLang="en-US" sz="23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和影响力的大国。</a:t>
            </a:r>
            <a:endParaRPr lang="en-US" altLang="zh-CN" sz="23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091244" y="1200552"/>
            <a:ext cx="8009513" cy="923330"/>
            <a:chOff x="1686029" y="1040898"/>
            <a:chExt cx="8009513" cy="923330"/>
          </a:xfrm>
        </p:grpSpPr>
        <p:sp>
          <p:nvSpPr>
            <p:cNvPr id="10" name="矩形 9"/>
            <p:cNvSpPr/>
            <p:nvPr/>
          </p:nvSpPr>
          <p:spPr>
            <a:xfrm>
              <a:off x="1686029" y="1040898"/>
              <a:ext cx="800951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FFFFFF"/>
                  </a:solidFill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从</a:t>
              </a:r>
              <a:r>
                <a:rPr lang="zh-CN" altLang="en-US" sz="5400" dirty="0" smtClean="0">
                  <a:solidFill>
                    <a:srgbClr val="FFFFFF"/>
                  </a:solidFill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中国制造</a:t>
              </a:r>
              <a:r>
                <a:rPr lang="zh-CN" altLang="en-US" sz="3200" dirty="0" smtClean="0">
                  <a:solidFill>
                    <a:srgbClr val="FFFFFF"/>
                  </a:solidFill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走向</a:t>
              </a:r>
              <a:r>
                <a:rPr lang="zh-CN" altLang="en-US" sz="5400" dirty="0" smtClean="0">
                  <a:solidFill>
                    <a:srgbClr val="FFFFFF"/>
                  </a:solidFill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中国</a:t>
              </a:r>
              <a:r>
                <a:rPr lang="zh-CN" altLang="en-US" sz="5400" dirty="0">
                  <a:solidFill>
                    <a:srgbClr val="FFFFFF"/>
                  </a:solidFill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智造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202459" y="196047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202459" y="1089454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809259" y="196047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5809259" y="1089454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1" b="99818" l="91" r="99864">
                        <a14:foregroundMark x1="32394" y1="49001" x2="33485" y2="413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20" y="2404788"/>
            <a:ext cx="6002008" cy="450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6656470" y="2109788"/>
            <a:ext cx="3978193" cy="3627609"/>
            <a:chOff x="6656470" y="2109788"/>
            <a:chExt cx="3978193" cy="3627609"/>
          </a:xfrm>
        </p:grpSpPr>
        <p:sp>
          <p:nvSpPr>
            <p:cNvPr id="22" name="任意多边形 21"/>
            <p:cNvSpPr/>
            <p:nvPr/>
          </p:nvSpPr>
          <p:spPr>
            <a:xfrm>
              <a:off x="6656470" y="2109788"/>
              <a:ext cx="3978193" cy="3627609"/>
            </a:xfrm>
            <a:custGeom>
              <a:avLst/>
              <a:gdLst>
                <a:gd name="connsiteX0" fmla="*/ 0 w 3978193"/>
                <a:gd name="connsiteY0" fmla="*/ 0 h 3627609"/>
                <a:gd name="connsiteX1" fmla="*/ 3978193 w 3978193"/>
                <a:gd name="connsiteY1" fmla="*/ 0 h 3627609"/>
                <a:gd name="connsiteX2" fmla="*/ 3978193 w 3978193"/>
                <a:gd name="connsiteY2" fmla="*/ 3163796 h 3627609"/>
                <a:gd name="connsiteX3" fmla="*/ 3554184 w 3978193"/>
                <a:gd name="connsiteY3" fmla="*/ 3627609 h 3627609"/>
                <a:gd name="connsiteX4" fmla="*/ 0 w 3978193"/>
                <a:gd name="connsiteY4" fmla="*/ 3627609 h 36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8193" h="3627609">
                  <a:moveTo>
                    <a:pt x="0" y="0"/>
                  </a:moveTo>
                  <a:lnTo>
                    <a:pt x="3978193" y="0"/>
                  </a:lnTo>
                  <a:lnTo>
                    <a:pt x="3978193" y="3163796"/>
                  </a:lnTo>
                  <a:lnTo>
                    <a:pt x="3554184" y="3627609"/>
                  </a:lnTo>
                  <a:lnTo>
                    <a:pt x="0" y="3627609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8742700">
              <a:off x="9953131" y="5171923"/>
              <a:ext cx="674808" cy="398162"/>
            </a:xfrm>
            <a:prstGeom prst="triangle">
              <a:avLst/>
            </a:prstGeom>
            <a:solidFill>
              <a:srgbClr val="E773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556889" y="1200552"/>
            <a:ext cx="40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FFFFFF"/>
                </a:solidFill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阿里巴巴</a:t>
            </a:r>
            <a:endParaRPr lang="zh-CN" altLang="en-US" sz="5400" dirty="0">
              <a:solidFill>
                <a:srgbClr val="FFFFFF"/>
              </a:solidFill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13009" y="1249108"/>
            <a:ext cx="5092516" cy="871024"/>
            <a:chOff x="2244817" y="1249108"/>
            <a:chExt cx="2628900" cy="871024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2244817" y="2120132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2244817" y="124910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411" l="178" r="991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40864" cy="172212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016000" y="2259522"/>
            <a:ext cx="50895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阿里巴巴网络技术有限公司是由曾担任英语教师的马云为首的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18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人，于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1999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年在中国杭州创立，他们相信互联网能够创造公平的竞争环境，让小企业通过创新与科技扩展业务，并在参与国内或全球市场竞争时处于更有利的位置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业务和关联公司的业务包括：淘宝网、天猫、聚划算、全球速卖通、阿里巴巴国际交易市场、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1688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、阿里妈妈、阿里云、蚂蚁金服、菜鸟网络等。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5587" y1="71018" x2="25326" y2="75664"/>
                        <a14:foregroundMark x1="44386" y1="70354" x2="44125" y2="97788"/>
                        <a14:foregroundMark x1="63446" y1="72566" x2="64752" y2="99779"/>
                        <a14:foregroundMark x1="82768" y1="68142" x2="83290" y2="99115"/>
                        <a14:backgroundMark x1="55875" y1="36947" x2="86945" y2="14381"/>
                        <a14:backgroundMark x1="88773" y1="26991" x2="55352" y2="53540"/>
                        <a14:backgroundMark x1="76240" y1="55310" x2="75718" y2="88053"/>
                        <a14:backgroundMark x1="94256" y1="61062" x2="92689" y2="898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994" y="4980432"/>
            <a:ext cx="1591056" cy="18775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33" b="27778"/>
          <a:stretch/>
        </p:blipFill>
        <p:spPr>
          <a:xfrm>
            <a:off x="6658326" y="3100711"/>
            <a:ext cx="3976337" cy="1645761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020269" y="5737397"/>
            <a:ext cx="509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8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6656470" y="2109788"/>
            <a:ext cx="3978193" cy="3627609"/>
            <a:chOff x="6656470" y="2109788"/>
            <a:chExt cx="3978193" cy="3627609"/>
          </a:xfrm>
        </p:grpSpPr>
        <p:sp>
          <p:nvSpPr>
            <p:cNvPr id="21" name="任意多边形 20"/>
            <p:cNvSpPr/>
            <p:nvPr/>
          </p:nvSpPr>
          <p:spPr>
            <a:xfrm>
              <a:off x="6656470" y="2109788"/>
              <a:ext cx="3978193" cy="3627609"/>
            </a:xfrm>
            <a:custGeom>
              <a:avLst/>
              <a:gdLst>
                <a:gd name="connsiteX0" fmla="*/ 0 w 3978193"/>
                <a:gd name="connsiteY0" fmla="*/ 0 h 3627609"/>
                <a:gd name="connsiteX1" fmla="*/ 3978193 w 3978193"/>
                <a:gd name="connsiteY1" fmla="*/ 0 h 3627609"/>
                <a:gd name="connsiteX2" fmla="*/ 3978193 w 3978193"/>
                <a:gd name="connsiteY2" fmla="*/ 3163796 h 3627609"/>
                <a:gd name="connsiteX3" fmla="*/ 3554184 w 3978193"/>
                <a:gd name="connsiteY3" fmla="*/ 3627609 h 3627609"/>
                <a:gd name="connsiteX4" fmla="*/ 0 w 3978193"/>
                <a:gd name="connsiteY4" fmla="*/ 3627609 h 36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8193" h="3627609">
                  <a:moveTo>
                    <a:pt x="0" y="0"/>
                  </a:moveTo>
                  <a:lnTo>
                    <a:pt x="3978193" y="0"/>
                  </a:lnTo>
                  <a:lnTo>
                    <a:pt x="3978193" y="3163796"/>
                  </a:lnTo>
                  <a:lnTo>
                    <a:pt x="3554184" y="3627609"/>
                  </a:lnTo>
                  <a:lnTo>
                    <a:pt x="0" y="3627609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8742700">
              <a:off x="9953131" y="5171923"/>
              <a:ext cx="674808" cy="398162"/>
            </a:xfrm>
            <a:prstGeom prst="triangle">
              <a:avLst/>
            </a:prstGeom>
            <a:solidFill>
              <a:srgbClr val="E773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556889" y="1200552"/>
            <a:ext cx="40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FFFFFF"/>
                </a:solidFill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腾讯</a:t>
            </a:r>
            <a:endParaRPr lang="zh-CN" altLang="en-US" sz="5400" dirty="0">
              <a:solidFill>
                <a:srgbClr val="FFFFFF"/>
              </a:solidFill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009" y="1249108"/>
            <a:ext cx="5092516" cy="871024"/>
            <a:chOff x="2244817" y="1249108"/>
            <a:chExt cx="2628900" cy="87102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244817" y="2120132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2244817" y="124910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016000" y="2259522"/>
            <a:ext cx="50895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腾讯成立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于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1998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11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月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，是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中国最大的互联网综合服务提供商之一，也是中国服务用户最多的互联网企业之一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dist"/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腾讯多元化的服务包括：社交和通信服务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QQ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及微信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en-US" altLang="zh-CN" sz="22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WeChat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、社交网络平台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QQ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空间、腾讯游戏旗下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QQ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游戏平台、门户网站腾讯网、腾讯新闻客户端和网络视频服务腾讯视频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等。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2014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年全年，腾讯总营收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789.32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亿元，净利润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238.1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亿元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0" b="15679"/>
          <a:stretch/>
        </p:blipFill>
        <p:spPr>
          <a:xfrm>
            <a:off x="6656470" y="2866048"/>
            <a:ext cx="3996400" cy="211015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3" b="99275" l="533" r="99290">
                        <a14:foregroundMark x1="8171" y1="1691" x2="8703" y2="18599"/>
                        <a14:foregroundMark x1="22202" y1="4106" x2="21314" y2="30193"/>
                        <a14:backgroundMark x1="28242" y1="5556" x2="27709" y2="26812"/>
                        <a14:backgroundMark x1="23623" y1="34783" x2="6394" y2="53623"/>
                        <a14:backgroundMark x1="14920" y1="3382" x2="14210" y2="25362"/>
                        <a14:backgroundMark x1="36590" y1="8696" x2="36590" y2="20048"/>
                        <a14:backgroundMark x1="7105" y1="10386" x2="6572" y2="16667"/>
                        <a14:backgroundMark x1="36412" y1="2174" x2="36412" y2="6763"/>
                        <a14:backgroundMark x1="20249" y1="5072" x2="20426" y2="14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51136" y="0"/>
            <a:ext cx="2340864" cy="172212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42" b="99758" l="0" r="99467">
                        <a14:foregroundMark x1="10302" y1="67797" x2="31261" y2="94915"/>
                        <a14:foregroundMark x1="5329" y1="78692" x2="18472" y2="94915"/>
                        <a14:foregroundMark x1="2664" y1="89104" x2="8881" y2="99031"/>
                        <a14:backgroundMark x1="4263" y1="2906" x2="32327" y2="55932"/>
                        <a14:backgroundMark x1="7815" y1="57627" x2="31794" y2="87167"/>
                        <a14:backgroundMark x1="6394" y1="70218" x2="23268" y2="92252"/>
                        <a14:backgroundMark x1="4440" y1="84746" x2="14032" y2="97094"/>
                        <a14:backgroundMark x1="2487" y1="96610" x2="2309" y2="99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57" y="5141976"/>
            <a:ext cx="2340864" cy="1716024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>
            <a:off x="1020269" y="5737397"/>
            <a:ext cx="509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37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656470" y="2109788"/>
            <a:ext cx="3978193" cy="3627609"/>
            <a:chOff x="6656470" y="2109788"/>
            <a:chExt cx="3978193" cy="3627609"/>
          </a:xfrm>
        </p:grpSpPr>
        <p:sp>
          <p:nvSpPr>
            <p:cNvPr id="21" name="任意多边形 20"/>
            <p:cNvSpPr/>
            <p:nvPr/>
          </p:nvSpPr>
          <p:spPr>
            <a:xfrm>
              <a:off x="6656470" y="2109788"/>
              <a:ext cx="3978193" cy="3627609"/>
            </a:xfrm>
            <a:custGeom>
              <a:avLst/>
              <a:gdLst>
                <a:gd name="connsiteX0" fmla="*/ 0 w 3978193"/>
                <a:gd name="connsiteY0" fmla="*/ 0 h 3627609"/>
                <a:gd name="connsiteX1" fmla="*/ 3978193 w 3978193"/>
                <a:gd name="connsiteY1" fmla="*/ 0 h 3627609"/>
                <a:gd name="connsiteX2" fmla="*/ 3978193 w 3978193"/>
                <a:gd name="connsiteY2" fmla="*/ 3163796 h 3627609"/>
                <a:gd name="connsiteX3" fmla="*/ 3554184 w 3978193"/>
                <a:gd name="connsiteY3" fmla="*/ 3627609 h 3627609"/>
                <a:gd name="connsiteX4" fmla="*/ 0 w 3978193"/>
                <a:gd name="connsiteY4" fmla="*/ 3627609 h 36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8193" h="3627609">
                  <a:moveTo>
                    <a:pt x="0" y="0"/>
                  </a:moveTo>
                  <a:lnTo>
                    <a:pt x="3978193" y="0"/>
                  </a:lnTo>
                  <a:lnTo>
                    <a:pt x="3978193" y="3163796"/>
                  </a:lnTo>
                  <a:lnTo>
                    <a:pt x="3554184" y="3627609"/>
                  </a:lnTo>
                  <a:lnTo>
                    <a:pt x="0" y="3627609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8742700">
              <a:off x="9953131" y="5171923"/>
              <a:ext cx="674808" cy="398162"/>
            </a:xfrm>
            <a:prstGeom prst="triangle">
              <a:avLst/>
            </a:prstGeom>
            <a:solidFill>
              <a:srgbClr val="E773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556889" y="1200552"/>
            <a:ext cx="40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FFFFFF"/>
                </a:solidFill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小米</a:t>
            </a:r>
            <a:endParaRPr lang="zh-CN" altLang="en-US" sz="5400" dirty="0">
              <a:solidFill>
                <a:srgbClr val="FFFFFF"/>
              </a:solidFill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009" y="1249108"/>
            <a:ext cx="5092516" cy="871024"/>
            <a:chOff x="2244817" y="1249108"/>
            <a:chExt cx="2628900" cy="87102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244817" y="2120132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2244817" y="124910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016000" y="2259522"/>
            <a:ext cx="50895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小米公司成立于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2010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4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月，是一家专注于智能产品自主研发的移动互联网公司。“为发烧而生”是小米的产品理念。“为发烧而生”是小米的产品理念。小米公司首创了用互联网模式开发手机操作系统、发烧友参与开发改进的模式</a:t>
            </a:r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2014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</a:t>
            </a:r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12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月</a:t>
            </a:r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29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日，小米科技创始人雷军今日在微博透露，小米上周刚完成最新一轮融资，估值</a:t>
            </a:r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450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亿美元，总融资额</a:t>
            </a:r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11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亿美元。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2" b="99517" l="17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33452"/>
          <a:stretch/>
        </p:blipFill>
        <p:spPr>
          <a:xfrm>
            <a:off x="10652994" y="5135880"/>
            <a:ext cx="1557763" cy="172212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411" l="178" r="991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40864" cy="17221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3" b="24104"/>
          <a:stretch/>
        </p:blipFill>
        <p:spPr>
          <a:xfrm>
            <a:off x="6654800" y="3156991"/>
            <a:ext cx="3979863" cy="1528267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020269" y="5737397"/>
            <a:ext cx="509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84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656470" y="2109788"/>
            <a:ext cx="3978193" cy="3627609"/>
            <a:chOff x="6656470" y="2109788"/>
            <a:chExt cx="3978193" cy="3627609"/>
          </a:xfrm>
        </p:grpSpPr>
        <p:sp>
          <p:nvSpPr>
            <p:cNvPr id="19" name="任意多边形 18"/>
            <p:cNvSpPr/>
            <p:nvPr/>
          </p:nvSpPr>
          <p:spPr>
            <a:xfrm>
              <a:off x="6656470" y="2109788"/>
              <a:ext cx="3978193" cy="3627609"/>
            </a:xfrm>
            <a:custGeom>
              <a:avLst/>
              <a:gdLst>
                <a:gd name="connsiteX0" fmla="*/ 0 w 3978193"/>
                <a:gd name="connsiteY0" fmla="*/ 0 h 3627609"/>
                <a:gd name="connsiteX1" fmla="*/ 3978193 w 3978193"/>
                <a:gd name="connsiteY1" fmla="*/ 0 h 3627609"/>
                <a:gd name="connsiteX2" fmla="*/ 3978193 w 3978193"/>
                <a:gd name="connsiteY2" fmla="*/ 3163796 h 3627609"/>
                <a:gd name="connsiteX3" fmla="*/ 3554184 w 3978193"/>
                <a:gd name="connsiteY3" fmla="*/ 3627609 h 3627609"/>
                <a:gd name="connsiteX4" fmla="*/ 0 w 3978193"/>
                <a:gd name="connsiteY4" fmla="*/ 3627609 h 36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8193" h="3627609">
                  <a:moveTo>
                    <a:pt x="0" y="0"/>
                  </a:moveTo>
                  <a:lnTo>
                    <a:pt x="3978193" y="0"/>
                  </a:lnTo>
                  <a:lnTo>
                    <a:pt x="3978193" y="3163796"/>
                  </a:lnTo>
                  <a:lnTo>
                    <a:pt x="3554184" y="3627609"/>
                  </a:lnTo>
                  <a:lnTo>
                    <a:pt x="0" y="3627609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8742700">
              <a:off x="9953131" y="5171923"/>
              <a:ext cx="674808" cy="398162"/>
            </a:xfrm>
            <a:prstGeom prst="triangle">
              <a:avLst/>
            </a:prstGeom>
            <a:solidFill>
              <a:srgbClr val="E773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1556889" y="1200552"/>
            <a:ext cx="40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FFFFFF"/>
                </a:solidFill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华为</a:t>
            </a:r>
            <a:endParaRPr lang="zh-CN" altLang="en-US" sz="5400" dirty="0">
              <a:solidFill>
                <a:srgbClr val="FFFFFF"/>
              </a:solidFill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009" y="1249108"/>
            <a:ext cx="5092516" cy="871024"/>
            <a:chOff x="2244817" y="1249108"/>
            <a:chExt cx="2628900" cy="87102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244817" y="2120132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2244817" y="124910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016000" y="2259522"/>
            <a:ext cx="50895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1987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年成立，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总部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位于深圳。产品涉及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通信网络中的交换网络、传输网络、无线及有线固定接入网络和数据通信网络及无线终端产品，为世界各地通信运营商及专业网络拥有者提供硬件设备、软件、服务和解决方案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。产品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和解决方案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已应用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于全球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170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多个国家，服务全球运营商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50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强中的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45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家及全球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1/3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的人口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</a:t>
            </a:r>
            <a:r>
              <a:rPr lang="en-US" altLang="zh-CN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2014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《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财富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》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世界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500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强中华为排行全球第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285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位，与上年相比上升三十位。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3" b="20980"/>
          <a:stretch/>
        </p:blipFill>
        <p:spPr>
          <a:xfrm>
            <a:off x="6694845" y="3076574"/>
            <a:ext cx="3901442" cy="168910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3" b="99275" l="533" r="99290">
                        <a14:foregroundMark x1="8171" y1="1691" x2="8703" y2="18599"/>
                        <a14:foregroundMark x1="22202" y1="4106" x2="21314" y2="30193"/>
                        <a14:backgroundMark x1="28242" y1="5556" x2="27709" y2="26812"/>
                        <a14:backgroundMark x1="23623" y1="34783" x2="6394" y2="53623"/>
                        <a14:backgroundMark x1="14920" y1="3382" x2="14210" y2="25362"/>
                        <a14:backgroundMark x1="36590" y1="8696" x2="36590" y2="20048"/>
                        <a14:backgroundMark x1="7105" y1="10386" x2="6572" y2="16667"/>
                        <a14:backgroundMark x1="36412" y1="2174" x2="36412" y2="6763"/>
                        <a14:backgroundMark x1="20249" y1="5072" x2="20426" y2="14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5135880"/>
            <a:ext cx="2340864" cy="172212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42" b="99758" l="0" r="99467">
                        <a14:foregroundMark x1="10302" y1="67797" x2="31261" y2="94915"/>
                        <a14:foregroundMark x1="5329" y1="78692" x2="18472" y2="94915"/>
                        <a14:foregroundMark x1="2664" y1="89104" x2="8881" y2="99031"/>
                        <a14:backgroundMark x1="4263" y1="2906" x2="32327" y2="55932"/>
                        <a14:backgroundMark x1="7815" y1="57627" x2="31794" y2="87167"/>
                        <a14:backgroundMark x1="6394" y1="70218" x2="23268" y2="92252"/>
                        <a14:backgroundMark x1="4440" y1="84746" x2="14032" y2="97094"/>
                        <a14:backgroundMark x1="2487" y1="96610" x2="2309" y2="997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851136" y="-32004"/>
            <a:ext cx="2340864" cy="171602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020269" y="5737397"/>
            <a:ext cx="509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82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6656470" y="2109788"/>
            <a:ext cx="3978193" cy="3627609"/>
            <a:chOff x="6656470" y="2109788"/>
            <a:chExt cx="3978193" cy="3627609"/>
          </a:xfrm>
        </p:grpSpPr>
        <p:sp>
          <p:nvSpPr>
            <p:cNvPr id="20" name="任意多边形 19"/>
            <p:cNvSpPr/>
            <p:nvPr/>
          </p:nvSpPr>
          <p:spPr>
            <a:xfrm>
              <a:off x="6656470" y="2109788"/>
              <a:ext cx="3978193" cy="3627609"/>
            </a:xfrm>
            <a:custGeom>
              <a:avLst/>
              <a:gdLst>
                <a:gd name="connsiteX0" fmla="*/ 0 w 3978193"/>
                <a:gd name="connsiteY0" fmla="*/ 0 h 3627609"/>
                <a:gd name="connsiteX1" fmla="*/ 3978193 w 3978193"/>
                <a:gd name="connsiteY1" fmla="*/ 0 h 3627609"/>
                <a:gd name="connsiteX2" fmla="*/ 3978193 w 3978193"/>
                <a:gd name="connsiteY2" fmla="*/ 3163796 h 3627609"/>
                <a:gd name="connsiteX3" fmla="*/ 3554184 w 3978193"/>
                <a:gd name="connsiteY3" fmla="*/ 3627609 h 3627609"/>
                <a:gd name="connsiteX4" fmla="*/ 0 w 3978193"/>
                <a:gd name="connsiteY4" fmla="*/ 3627609 h 36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8193" h="3627609">
                  <a:moveTo>
                    <a:pt x="0" y="0"/>
                  </a:moveTo>
                  <a:lnTo>
                    <a:pt x="3978193" y="0"/>
                  </a:lnTo>
                  <a:lnTo>
                    <a:pt x="3978193" y="3163796"/>
                  </a:lnTo>
                  <a:lnTo>
                    <a:pt x="3554184" y="3627609"/>
                  </a:lnTo>
                  <a:lnTo>
                    <a:pt x="0" y="3627609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8742700">
              <a:off x="9953131" y="5171923"/>
              <a:ext cx="674808" cy="398162"/>
            </a:xfrm>
            <a:prstGeom prst="triangle">
              <a:avLst/>
            </a:prstGeom>
            <a:solidFill>
              <a:srgbClr val="E773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2" b="99517" l="17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33452"/>
          <a:stretch/>
        </p:blipFill>
        <p:spPr>
          <a:xfrm>
            <a:off x="10652994" y="5135880"/>
            <a:ext cx="1557763" cy="172212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411" l="178" r="991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40864" cy="17221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56889" y="1200552"/>
            <a:ext cx="40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FFFFFF"/>
                </a:solidFill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百度</a:t>
            </a:r>
            <a:endParaRPr lang="zh-CN" altLang="en-US" sz="5400" dirty="0">
              <a:solidFill>
                <a:srgbClr val="FFFFFF"/>
              </a:solidFill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009" y="1249108"/>
            <a:ext cx="5092516" cy="871024"/>
            <a:chOff x="2244817" y="1249108"/>
            <a:chExt cx="2628900" cy="87102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244817" y="2120132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2244817" y="124910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016000" y="2259522"/>
            <a:ext cx="50895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百度，全球最大的中文搜索引擎、最大的中文网站。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2000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月创立于北京中关村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2015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月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24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日，百度创始人、董事长兼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CEO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李彦宏在百度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2014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年会暨十五周年庆典上发表的主题演讲中表示，十五年来，百度坚持相信技术的力量，始终把简单可依赖的文化和人才成长机制当成最宝贵的财富，他号召百度全体员工，向连接人与服务的战略目标发起进攻。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470" y="2589213"/>
            <a:ext cx="3914418" cy="2542922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1020269" y="5737397"/>
            <a:ext cx="509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06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8757A"/>
              </a:gs>
              <a:gs pos="77000">
                <a:srgbClr val="CB212A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6656470" y="2109788"/>
            <a:ext cx="3978193" cy="3627609"/>
            <a:chOff x="6656470" y="2109788"/>
            <a:chExt cx="3978193" cy="3627609"/>
          </a:xfrm>
        </p:grpSpPr>
        <p:sp>
          <p:nvSpPr>
            <p:cNvPr id="20" name="任意多边形 19"/>
            <p:cNvSpPr/>
            <p:nvPr/>
          </p:nvSpPr>
          <p:spPr>
            <a:xfrm>
              <a:off x="6656470" y="2109788"/>
              <a:ext cx="3978193" cy="3627609"/>
            </a:xfrm>
            <a:custGeom>
              <a:avLst/>
              <a:gdLst>
                <a:gd name="connsiteX0" fmla="*/ 0 w 3978193"/>
                <a:gd name="connsiteY0" fmla="*/ 0 h 3627609"/>
                <a:gd name="connsiteX1" fmla="*/ 3978193 w 3978193"/>
                <a:gd name="connsiteY1" fmla="*/ 0 h 3627609"/>
                <a:gd name="connsiteX2" fmla="*/ 3978193 w 3978193"/>
                <a:gd name="connsiteY2" fmla="*/ 3163796 h 3627609"/>
                <a:gd name="connsiteX3" fmla="*/ 3554184 w 3978193"/>
                <a:gd name="connsiteY3" fmla="*/ 3627609 h 3627609"/>
                <a:gd name="connsiteX4" fmla="*/ 0 w 3978193"/>
                <a:gd name="connsiteY4" fmla="*/ 3627609 h 3627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8193" h="3627609">
                  <a:moveTo>
                    <a:pt x="0" y="0"/>
                  </a:moveTo>
                  <a:lnTo>
                    <a:pt x="3978193" y="0"/>
                  </a:lnTo>
                  <a:lnTo>
                    <a:pt x="3978193" y="3163796"/>
                  </a:lnTo>
                  <a:lnTo>
                    <a:pt x="3554184" y="3627609"/>
                  </a:lnTo>
                  <a:lnTo>
                    <a:pt x="0" y="3627609"/>
                  </a:lnTo>
                  <a:close/>
                </a:path>
              </a:pathLst>
            </a:cu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8742700">
              <a:off x="9953131" y="5171923"/>
              <a:ext cx="674808" cy="398162"/>
            </a:xfrm>
            <a:prstGeom prst="triangle">
              <a:avLst/>
            </a:prstGeom>
            <a:solidFill>
              <a:srgbClr val="E773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2" b="99517" l="17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33452"/>
          <a:stretch/>
        </p:blipFill>
        <p:spPr>
          <a:xfrm flipH="1">
            <a:off x="-874" y="5144527"/>
            <a:ext cx="1557763" cy="17221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56889" y="1200552"/>
            <a:ext cx="40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FFFFFF"/>
                </a:solidFill>
                <a:latin typeface="逼格青春粗黑体简2.0" panose="02010604000000000000" pitchFamily="2" charset="-122"/>
                <a:ea typeface="逼格青春粗黑体简2.0" panose="02010604000000000000" pitchFamily="2" charset="-122"/>
              </a:rPr>
              <a:t>中兴</a:t>
            </a:r>
            <a:endParaRPr lang="zh-CN" altLang="en-US" sz="5400" dirty="0">
              <a:solidFill>
                <a:srgbClr val="FFFFFF"/>
              </a:solidFill>
              <a:latin typeface="逼格青春粗黑体简2.0" panose="02010604000000000000" pitchFamily="2" charset="-122"/>
              <a:ea typeface="逼格青春粗黑体简2.0" panose="02010604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009" y="1249108"/>
            <a:ext cx="5092516" cy="871024"/>
            <a:chOff x="2244817" y="1249108"/>
            <a:chExt cx="2628900" cy="87102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244817" y="2120132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2244817" y="1249108"/>
              <a:ext cx="26289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1016000" y="2259522"/>
            <a:ext cx="508952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总部位于广东省深圳市南山区科技南路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55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号，于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1985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年正式成立。全球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第四  </a:t>
            </a:r>
            <a:endParaRPr lang="zh-CN" altLang="en-US" sz="22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大手机生产制造商，在香港和深圳两地上市，是中国最大的通信设备上市公司。中兴</a:t>
            </a:r>
            <a:r>
              <a:rPr lang="zh-CN" altLang="en-US" sz="2200" dirty="0" smtClean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通讯为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全球</a:t>
            </a:r>
            <a:r>
              <a:rPr lang="en-US" altLang="zh-CN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160</a:t>
            </a:r>
            <a:r>
              <a:rPr lang="zh-CN" altLang="en-US" sz="2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多个国家和地区的电信运营商提供创新技术与产品解决方案，通过全系列的无线、有线、业务、终端产品和专业通信服务，满足全球不同运营商的差异化需求。</a:t>
            </a:r>
            <a:endParaRPr lang="en-US" altLang="zh-CN" sz="2200" dirty="0" smtClean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3" b="99275" l="533" r="99290">
                        <a14:foregroundMark x1="8171" y1="1691" x2="8703" y2="18599"/>
                        <a14:foregroundMark x1="22202" y1="4106" x2="21314" y2="30193"/>
                        <a14:backgroundMark x1="28242" y1="5556" x2="27709" y2="26812"/>
                        <a14:backgroundMark x1="23623" y1="34783" x2="6394" y2="53623"/>
                        <a14:backgroundMark x1="14920" y1="3382" x2="14210" y2="25362"/>
                        <a14:backgroundMark x1="36590" y1="8696" x2="36590" y2="20048"/>
                        <a14:backgroundMark x1="7105" y1="10386" x2="6572" y2="16667"/>
                        <a14:backgroundMark x1="36412" y1="2174" x2="36412" y2="6763"/>
                        <a14:backgroundMark x1="20249" y1="5072" x2="20426" y2="14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51136" y="-40451"/>
            <a:ext cx="2340864" cy="17221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752" y="3002133"/>
            <a:ext cx="3911628" cy="1863384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>
            <a:off x="1020269" y="5737397"/>
            <a:ext cx="509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2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-4340"/>
            <a:ext cx="12211050" cy="686668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453988" y="2304534"/>
            <a:ext cx="3030024" cy="2580978"/>
            <a:chOff x="4737100" y="2304534"/>
            <a:chExt cx="2463800" cy="2580978"/>
          </a:xfrm>
        </p:grpSpPr>
        <p:sp>
          <p:nvSpPr>
            <p:cNvPr id="2" name="矩形 1"/>
            <p:cNvSpPr/>
            <p:nvPr/>
          </p:nvSpPr>
          <p:spPr>
            <a:xfrm>
              <a:off x="4737100" y="2304534"/>
              <a:ext cx="24638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0" dirty="0">
                  <a:solidFill>
                    <a:srgbClr val="FFFFFF"/>
                  </a:solidFill>
                  <a:effectLst>
                    <a:innerShdw blurRad="88900">
                      <a:prstClr val="black"/>
                    </a:innerShdw>
                  </a:effectLst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中国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737100" y="3408184"/>
              <a:ext cx="24638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9000" dirty="0">
                  <a:solidFill>
                    <a:srgbClr val="FFFFFF"/>
                  </a:solidFill>
                  <a:effectLst>
                    <a:innerShdw blurRad="88900">
                      <a:prstClr val="black"/>
                    </a:innerShdw>
                  </a:effectLst>
                  <a:latin typeface="逼格青春粗黑体简2.0" panose="02010604000000000000" pitchFamily="2" charset="-122"/>
                  <a:ea typeface="逼格青春粗黑体简2.0" panose="02010604000000000000" pitchFamily="2" charset="-122"/>
                </a:rPr>
                <a:t>加油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996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709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pc</cp:lastModifiedBy>
  <cp:revision>2</cp:revision>
  <dcterms:created xsi:type="dcterms:W3CDTF">2015-06-06T14:58:29Z</dcterms:created>
  <dcterms:modified xsi:type="dcterms:W3CDTF">2015-07-14T04:25:09Z</dcterms:modified>
</cp:coreProperties>
</file>