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7" r:id="rId14"/>
    <p:sldId id="270" r:id="rId15"/>
    <p:sldId id="269" r:id="rId16"/>
    <p:sldId id="271" r:id="rId17"/>
  </p:sldIdLst>
  <p:sldSz cx="9144000" cy="6858000" type="screen4x3"/>
  <p:notesSz cx="6858000" cy="9144000"/>
  <p:embeddedFontLst>
    <p:embeddedFont>
      <p:font typeface="Calibri" panose="020F0502020204030204" pitchFamily="34" charset="0"/>
      <p:regular r:id="rId19"/>
      <p:bold r:id="rId20"/>
      <p:italic r:id="rId21"/>
      <p:boldItalic r:id="rId22"/>
    </p:embeddedFont>
    <p:embeddedFont>
      <p:font typeface="微软雅黑" panose="020B0503020204020204" pitchFamily="34" charset="-122"/>
      <p:regular r:id="rId23"/>
      <p:bold r:id="rId24"/>
    </p:embeddedFont>
    <p:embeddedFont>
      <p:font typeface="Arial Black" panose="020B0A04020102090204" pitchFamily="34" charset="0"/>
      <p:bold r:id="rId25"/>
      <p:italic r:id="rId2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121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4563CE-DFDB-4350-871E-691AEA121B38}" type="datetimeFigureOut">
              <a:rPr lang="zh-CN" altLang="en-US" smtClean="0"/>
              <a:pPr/>
              <a:t>2016/2/24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E868A0-69AE-41A8-B1D2-10A5D0C93C69}" type="slidenum">
              <a:rPr lang="zh-CN" altLang="en-US" smtClean="0"/>
              <a:pPr/>
              <a:t>‹#›</a:t>
            </a:fld>
            <a:endParaRPr lang="zh-CN" altLang="en-US"/>
          </a:p>
        </p:txBody>
      </p:sp>
    </p:spTree>
    <p:extLst>
      <p:ext uri="{BB962C8B-B14F-4D97-AF65-F5344CB8AC3E}">
        <p14:creationId xmlns:p14="http://schemas.microsoft.com/office/powerpoint/2010/main" val="1210479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a:t>
            </a:fld>
            <a:endParaRPr lang="zh-CN" altLang="en-US"/>
          </a:p>
        </p:txBody>
      </p:sp>
    </p:spTree>
    <p:extLst>
      <p:ext uri="{BB962C8B-B14F-4D97-AF65-F5344CB8AC3E}">
        <p14:creationId xmlns:p14="http://schemas.microsoft.com/office/powerpoint/2010/main" val="26223248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10</a:t>
            </a:fld>
            <a:endParaRPr lang="zh-CN" altLang="en-US"/>
          </a:p>
        </p:txBody>
      </p:sp>
    </p:spTree>
    <p:extLst>
      <p:ext uri="{BB962C8B-B14F-4D97-AF65-F5344CB8AC3E}">
        <p14:creationId xmlns:p14="http://schemas.microsoft.com/office/powerpoint/2010/main" val="27947900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11</a:t>
            </a:fld>
            <a:endParaRPr lang="zh-CN" altLang="en-US"/>
          </a:p>
        </p:txBody>
      </p:sp>
    </p:spTree>
    <p:extLst>
      <p:ext uri="{BB962C8B-B14F-4D97-AF65-F5344CB8AC3E}">
        <p14:creationId xmlns:p14="http://schemas.microsoft.com/office/powerpoint/2010/main" val="20185460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12</a:t>
            </a:fld>
            <a:endParaRPr lang="zh-CN" altLang="en-US"/>
          </a:p>
        </p:txBody>
      </p:sp>
    </p:spTree>
    <p:extLst>
      <p:ext uri="{BB962C8B-B14F-4D97-AF65-F5344CB8AC3E}">
        <p14:creationId xmlns:p14="http://schemas.microsoft.com/office/powerpoint/2010/main" val="2074755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13</a:t>
            </a:fld>
            <a:endParaRPr lang="zh-CN" altLang="en-US"/>
          </a:p>
        </p:txBody>
      </p:sp>
    </p:spTree>
    <p:extLst>
      <p:ext uri="{BB962C8B-B14F-4D97-AF65-F5344CB8AC3E}">
        <p14:creationId xmlns:p14="http://schemas.microsoft.com/office/powerpoint/2010/main" val="8042493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14</a:t>
            </a:fld>
            <a:endParaRPr lang="zh-CN" altLang="en-US"/>
          </a:p>
        </p:txBody>
      </p:sp>
    </p:spTree>
    <p:extLst>
      <p:ext uri="{BB962C8B-B14F-4D97-AF65-F5344CB8AC3E}">
        <p14:creationId xmlns:p14="http://schemas.microsoft.com/office/powerpoint/2010/main" val="2441969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15</a:t>
            </a:fld>
            <a:endParaRPr lang="zh-CN" altLang="en-US"/>
          </a:p>
        </p:txBody>
      </p:sp>
    </p:spTree>
    <p:extLst>
      <p:ext uri="{BB962C8B-B14F-4D97-AF65-F5344CB8AC3E}">
        <p14:creationId xmlns:p14="http://schemas.microsoft.com/office/powerpoint/2010/main" val="2467234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16</a:t>
            </a:fld>
            <a:endParaRPr lang="zh-CN" altLang="en-US"/>
          </a:p>
        </p:txBody>
      </p:sp>
    </p:spTree>
    <p:extLst>
      <p:ext uri="{BB962C8B-B14F-4D97-AF65-F5344CB8AC3E}">
        <p14:creationId xmlns:p14="http://schemas.microsoft.com/office/powerpoint/2010/main" val="968951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2</a:t>
            </a:fld>
            <a:endParaRPr lang="zh-CN" altLang="en-US"/>
          </a:p>
        </p:txBody>
      </p:sp>
    </p:spTree>
    <p:extLst>
      <p:ext uri="{BB962C8B-B14F-4D97-AF65-F5344CB8AC3E}">
        <p14:creationId xmlns:p14="http://schemas.microsoft.com/office/powerpoint/2010/main" val="503060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3</a:t>
            </a:fld>
            <a:endParaRPr lang="zh-CN" altLang="en-US"/>
          </a:p>
        </p:txBody>
      </p:sp>
    </p:spTree>
    <p:extLst>
      <p:ext uri="{BB962C8B-B14F-4D97-AF65-F5344CB8AC3E}">
        <p14:creationId xmlns:p14="http://schemas.microsoft.com/office/powerpoint/2010/main" val="3704571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4</a:t>
            </a:fld>
            <a:endParaRPr lang="zh-CN" altLang="en-US"/>
          </a:p>
        </p:txBody>
      </p:sp>
    </p:spTree>
    <p:extLst>
      <p:ext uri="{BB962C8B-B14F-4D97-AF65-F5344CB8AC3E}">
        <p14:creationId xmlns:p14="http://schemas.microsoft.com/office/powerpoint/2010/main" val="3031559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5</a:t>
            </a:fld>
            <a:endParaRPr lang="zh-CN" altLang="en-US"/>
          </a:p>
        </p:txBody>
      </p:sp>
    </p:spTree>
    <p:extLst>
      <p:ext uri="{BB962C8B-B14F-4D97-AF65-F5344CB8AC3E}">
        <p14:creationId xmlns:p14="http://schemas.microsoft.com/office/powerpoint/2010/main" val="8631131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6</a:t>
            </a:fld>
            <a:endParaRPr lang="zh-CN" altLang="en-US"/>
          </a:p>
        </p:txBody>
      </p:sp>
    </p:spTree>
    <p:extLst>
      <p:ext uri="{BB962C8B-B14F-4D97-AF65-F5344CB8AC3E}">
        <p14:creationId xmlns:p14="http://schemas.microsoft.com/office/powerpoint/2010/main" val="223356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7</a:t>
            </a:fld>
            <a:endParaRPr lang="zh-CN" altLang="en-US"/>
          </a:p>
        </p:txBody>
      </p:sp>
    </p:spTree>
    <p:extLst>
      <p:ext uri="{BB962C8B-B14F-4D97-AF65-F5344CB8AC3E}">
        <p14:creationId xmlns:p14="http://schemas.microsoft.com/office/powerpoint/2010/main" val="1023729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8</a:t>
            </a:fld>
            <a:endParaRPr lang="zh-CN" altLang="en-US"/>
          </a:p>
        </p:txBody>
      </p:sp>
    </p:spTree>
    <p:extLst>
      <p:ext uri="{BB962C8B-B14F-4D97-AF65-F5344CB8AC3E}">
        <p14:creationId xmlns:p14="http://schemas.microsoft.com/office/powerpoint/2010/main" val="1822649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FE868A0-69AE-41A8-B1D2-10A5D0C93C69}" type="slidenum">
              <a:rPr lang="zh-CN" altLang="en-US" smtClean="0"/>
              <a:pPr/>
              <a:t>9</a:t>
            </a:fld>
            <a:endParaRPr lang="zh-CN" altLang="en-US"/>
          </a:p>
        </p:txBody>
      </p:sp>
    </p:spTree>
    <p:extLst>
      <p:ext uri="{BB962C8B-B14F-4D97-AF65-F5344CB8AC3E}">
        <p14:creationId xmlns:p14="http://schemas.microsoft.com/office/powerpoint/2010/main" val="4004004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D0DD51D-AEBE-42C8-B289-BB5536586E15}" type="datetimeFigureOut">
              <a:rPr lang="zh-CN" altLang="en-US" smtClean="0"/>
              <a:pPr/>
              <a:t>2016/2/24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A0F659-ADE4-4189-83BC-19014401CF39}" type="slidenum">
              <a:rPr lang="zh-CN" altLang="en-US" smtClean="0"/>
              <a:pPr/>
              <a:t>‹#›</a:t>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0DD51D-AEBE-42C8-B289-BB5536586E15}" type="datetimeFigureOut">
              <a:rPr lang="zh-CN" altLang="en-US" smtClean="0"/>
              <a:pPr/>
              <a:t>2016/2/24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A0F659-ADE4-4189-83BC-19014401CF3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audio" Target="file:///E:\10&#31181;&#24517;&#22791;&#27714;&#29983;&#24037;&#20855;-by%20Louiechot\&#28216;&#25103;&#38899;&#20048;%20-%20To%20Youth%20(My%20Sweet%20Roisin%20Dubh)(1).mp3" TargetMode="Externa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684584" y="72008"/>
            <a:ext cx="9869109" cy="5373216"/>
            <a:chOff x="-684584" y="72008"/>
            <a:chExt cx="9869109" cy="5373216"/>
          </a:xfrm>
        </p:grpSpPr>
        <p:pic>
          <p:nvPicPr>
            <p:cNvPr id="11" name="图片 10" descr="b_34976_AI_20090616105312.jpg"/>
            <p:cNvPicPr>
              <a:picLocks noChangeAspect="1"/>
            </p:cNvPicPr>
            <p:nvPr/>
          </p:nvPicPr>
          <p:blipFill>
            <a:blip r:embed="rId4" cstate="print">
              <a:clrChange>
                <a:clrFrom>
                  <a:srgbClr val="FFFFFF"/>
                </a:clrFrom>
                <a:clrTo>
                  <a:srgbClr val="FFFFFF">
                    <a:alpha val="0"/>
                  </a:srgbClr>
                </a:clrTo>
              </a:clrChange>
            </a:blip>
            <a:stretch>
              <a:fillRect/>
            </a:stretch>
          </p:blipFill>
          <p:spPr>
            <a:xfrm>
              <a:off x="-684584" y="72008"/>
              <a:ext cx="3784941" cy="5373216"/>
            </a:xfrm>
            <a:prstGeom prst="rect">
              <a:avLst/>
            </a:prstGeom>
          </p:spPr>
        </p:pic>
        <p:pic>
          <p:nvPicPr>
            <p:cNvPr id="12" name="图片 11"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652085" y="4275856"/>
              <a:ext cx="1584176" cy="1169368"/>
            </a:xfrm>
            <a:prstGeom prst="rect">
              <a:avLst/>
            </a:prstGeom>
          </p:spPr>
        </p:pic>
        <p:pic>
          <p:nvPicPr>
            <p:cNvPr id="13" name="图片 12"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2236261" y="4275856"/>
              <a:ext cx="1584176" cy="1169368"/>
            </a:xfrm>
            <a:prstGeom prst="rect">
              <a:avLst/>
            </a:prstGeom>
          </p:spPr>
        </p:pic>
        <p:pic>
          <p:nvPicPr>
            <p:cNvPr id="14" name="图片 13"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3676421" y="4275856"/>
              <a:ext cx="1584176" cy="1169368"/>
            </a:xfrm>
            <a:prstGeom prst="rect">
              <a:avLst/>
            </a:prstGeom>
          </p:spPr>
        </p:pic>
        <p:pic>
          <p:nvPicPr>
            <p:cNvPr id="15" name="图片 14"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5188589" y="4275856"/>
              <a:ext cx="1584176" cy="1169368"/>
            </a:xfrm>
            <a:prstGeom prst="rect">
              <a:avLst/>
            </a:prstGeom>
          </p:spPr>
        </p:pic>
        <p:pic>
          <p:nvPicPr>
            <p:cNvPr id="16" name="图片 15"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6628749" y="4275856"/>
              <a:ext cx="1584176" cy="1169368"/>
            </a:xfrm>
            <a:prstGeom prst="rect">
              <a:avLst/>
            </a:prstGeom>
          </p:spPr>
        </p:pic>
        <p:pic>
          <p:nvPicPr>
            <p:cNvPr id="17" name="图片 16" descr="eps4270.jpg"/>
            <p:cNvPicPr>
              <a:picLocks noChangeAspect="1"/>
            </p:cNvPicPr>
            <p:nvPr/>
          </p:nvPicPr>
          <p:blipFill>
            <a:blip r:embed="rId5" cstate="print">
              <a:clrChange>
                <a:clrFrom>
                  <a:srgbClr val="FFFFFF"/>
                </a:clrFrom>
                <a:clrTo>
                  <a:srgbClr val="FFFFFF">
                    <a:alpha val="0"/>
                  </a:srgbClr>
                </a:clrTo>
              </a:clrChange>
            </a:blip>
            <a:srcRect t="82949" r="50634"/>
            <a:stretch>
              <a:fillRect/>
            </a:stretch>
          </p:blipFill>
          <p:spPr>
            <a:xfrm>
              <a:off x="7600349" y="4275856"/>
              <a:ext cx="1584176" cy="1169368"/>
            </a:xfrm>
            <a:prstGeom prst="rect">
              <a:avLst/>
            </a:prstGeom>
          </p:spPr>
        </p:pic>
      </p:grpSp>
      <p:sp>
        <p:nvSpPr>
          <p:cNvPr id="4" name="TextBox 3"/>
          <p:cNvSpPr txBox="1"/>
          <p:nvPr/>
        </p:nvSpPr>
        <p:spPr>
          <a:xfrm>
            <a:off x="1763688" y="3933056"/>
            <a:ext cx="7056784" cy="769441"/>
          </a:xfrm>
          <a:prstGeom prst="rect">
            <a:avLst/>
          </a:prstGeom>
          <a:noFill/>
        </p:spPr>
        <p:txBody>
          <a:bodyPr wrap="square" rtlCol="0">
            <a:spAutoFit/>
          </a:bodyPr>
          <a:lstStyle/>
          <a:p>
            <a:pPr algn="r"/>
            <a:r>
              <a:rPr lang="en-US" altLang="zh-CN" sz="4400" b="1" dirty="0" smtClean="0">
                <a:latin typeface="Arial Black" pitchFamily="34" charset="0"/>
              </a:rPr>
              <a:t>Top 10 Survival Tools</a:t>
            </a:r>
            <a:endParaRPr lang="zh-CN" altLang="en-US" sz="4400" dirty="0"/>
          </a:p>
        </p:txBody>
      </p:sp>
      <p:cxnSp>
        <p:nvCxnSpPr>
          <p:cNvPr id="8" name="直接连接符 7"/>
          <p:cNvCxnSpPr/>
          <p:nvPr/>
        </p:nvCxnSpPr>
        <p:spPr>
          <a:xfrm>
            <a:off x="0" y="5445224"/>
            <a:ext cx="91440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7" name="图片 6" descr="deer-symbol.png"/>
          <p:cNvPicPr>
            <a:picLocks noChangeAspect="1"/>
          </p:cNvPicPr>
          <p:nvPr/>
        </p:nvPicPr>
        <p:blipFill>
          <a:blip r:embed="rId6" cstate="print"/>
          <a:stretch>
            <a:fillRect/>
          </a:stretch>
        </p:blipFill>
        <p:spPr>
          <a:xfrm>
            <a:off x="-1548680" y="4293096"/>
            <a:ext cx="1126050" cy="1126050"/>
          </a:xfrm>
          <a:prstGeom prst="rect">
            <a:avLst/>
          </a:prstGeom>
        </p:spPr>
      </p:pic>
      <p:pic>
        <p:nvPicPr>
          <p:cNvPr id="19" name="游戏音乐 - To Youth (My Sweet Roisin Dubh)(1).mp3">
            <a:hlinkClick r:id="" action="ppaction://media"/>
          </p:cNvPr>
          <p:cNvPicPr>
            <a:picLocks noRot="1" noChangeAspect="1"/>
          </p:cNvPicPr>
          <p:nvPr>
            <a:audioFile r:link="rId1"/>
          </p:nvPr>
        </p:nvPicPr>
        <p:blipFill>
          <a:blip r:embed="rId7" cstate="print"/>
          <a:stretch>
            <a:fillRect/>
          </a:stretch>
        </p:blipFill>
        <p:spPr>
          <a:xfrm>
            <a:off x="0" y="6553200"/>
            <a:ext cx="304800" cy="304800"/>
          </a:xfrm>
          <a:prstGeom prst="rect">
            <a:avLst/>
          </a:prstGeom>
        </p:spPr>
      </p:pic>
    </p:spTree>
  </p:cSld>
  <p:clrMapOvr>
    <a:masterClrMapping/>
  </p:clrMapOvr>
  <p:transition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2.5E-6 -1.85185E-6 C 0.00659 -0.04768 0.02291 -0.07592 0.04774 -0.1125 C 0.05034 -0.11643 0.05139 -0.12176 0.05451 -0.125 C 0.05746 -0.12778 0.06163 -0.12731 0.06475 -0.12916 C 0.09705 -0.14907 0.04271 -0.1243 0.09548 -0.14583 C 0.09878 -0.14722 0.10225 -0.14861 0.10555 -0.15 C 0.10885 -0.15139 0.11562 -0.15416 0.11562 -0.15393 C 0.13715 -0.15278 0.15885 -0.15231 0.18038 -0.15 C 0.18975 -0.14884 0.20694 -0.13403 0.21094 -0.12916 C 0.22465 -0.1125 0.23784 -0.09861 0.25173 -0.08333 C 0.2868 -0.04537 0.2592 -0.06898 0.28246 -0.05 C 0.28472 -0.04583 0.28646 -0.04097 0.28923 -0.0375 C 0.30295 -0.02083 0.29722 -0.03889 0.30625 -0.01666 C 0.31302 0.00023 0.31805 0.01759 0.32673 0.03334 C 0.33559 0.03056 0.34392 0.03009 0.35052 0.02084 C 0.3559 0.0132 0.35833 0.00301 0.36406 -0.00416 C 0.38021 -0.02407 0.38715 -0.0412 0.40833 -0.05416 C 0.42882 -0.09166 0.44861 -0.10185 0.47986 -0.12083 C 0.4835 -0.12315 0.48628 -0.12731 0.4901 -0.12916 C 0.50243 -0.13495 0.51805 -0.13704 0.5309 -0.14166 C 0.56684 -0.15416 0.51632 -0.13426 0.56493 -0.15416 C 0.57378 -0.15787 0.59219 -0.1625 0.59219 -0.16227 C 0.63073 -0.16111 0.66944 -0.16065 0.70798 -0.15833 C 0.71562 -0.15787 0.72448 -0.15787 0.73159 -0.15416 C 0.73628 -0.15208 0.73819 -0.14537 0.74201 -0.14166 C 0.74913 -0.13426 0.75746 -0.13009 0.7658 -0.125 C 0.77882 -0.10116 0.80069 -0.09074 0.81684 -0.07083 C 0.83958 -0.04305 0.80659 -0.07222 0.83385 -0.05 C 0.84896 -0.02222 0.86163 0.00185 0.88489 0.02084 C 0.90191 0.01389 0.91128 -0.00069 0.92587 -0.0125 C 0.93489 -0.0294 0.94948 -0.04282 0.96319 -0.05416 C 0.96857 -0.07361 0.96302 -0.06319 0.98021 -0.075 C 0.99896 -0.08773 1.01354 -0.10185 1.03472 -0.10833 C 1.04392 -0.11574 1.04774 -0.11967 1.0585 -0.125 C 1.06857 -0.12986 1.08038 -0.13009 1.08923 -0.1375 C 1.1092 -0.1537 1.1283 -0.15532 1.15052 -0.1625 C 1.17361 -0.17014 1.19757 -0.1875 1.22205 -0.1875 " pathEditMode="relative" rAng="0" ptsTypes="ffffffffffffffffffffffffffffffffffffA">
                                      <p:cBhvr>
                                        <p:cTn id="6" dur="2000" fill="hold"/>
                                        <p:tgtEl>
                                          <p:spTgt spid="7"/>
                                        </p:tgtEl>
                                        <p:attrNameLst>
                                          <p:attrName>ppt_x</p:attrName>
                                          <p:attrName>ppt_y</p:attrName>
                                        </p:attrNameLst>
                                      </p:cBhvr>
                                      <p:rCtr x="61100" y="-7700"/>
                                    </p:animMotion>
                                  </p:childTnLst>
                                </p:cTn>
                              </p:par>
                            </p:childTnLst>
                          </p:cTn>
                        </p:par>
                        <p:par>
                          <p:cTn id="7" fill="hold">
                            <p:stCondLst>
                              <p:cond delay="2000"/>
                            </p:stCondLst>
                            <p:childTnLst>
                              <p:par>
                                <p:cTn id="8" presetID="1" presetClass="mediacall" presetSubtype="0" fill="hold" nodeType="afterEffect">
                                  <p:stCondLst>
                                    <p:cond delay="0"/>
                                  </p:stCondLst>
                                  <p:childTnLst>
                                    <p:cmd type="call" cmd="playFrom(0.0)">
                                      <p:cBhvr>
                                        <p:cTn id="9" dur="1" fill="hold"/>
                                        <p:tgtEl>
                                          <p:spTgt spid="1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0" repeatCount="indefinite" fill="hold" display="0">
                  <p:stCondLst>
                    <p:cond delay="indefinite"/>
                  </p:stCondLst>
                  <p:endCondLst>
                    <p:cond evt="onPrev" delay="0">
                      <p:tgtEl>
                        <p:sldTgt/>
                      </p:tgtEl>
                    </p:cond>
                    <p:cond evt="onStopAudio" delay="0">
                      <p:tgtEl>
                        <p:sldTgt/>
                      </p:tgtEl>
                    </p:cond>
                  </p:endCondLst>
                </p:cTn>
                <p:tgtEl>
                  <p:spTgt spid="19"/>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b_34976_AI_20090616104943.jpg"/>
          <p:cNvPicPr>
            <a:picLocks noChangeAspect="1"/>
          </p:cNvPicPr>
          <p:nvPr/>
        </p:nvPicPr>
        <p:blipFill>
          <a:blip r:embed="rId3" cstate="print">
            <a:clrChange>
              <a:clrFrom>
                <a:srgbClr val="FFFFFF"/>
              </a:clrFrom>
              <a:clrTo>
                <a:srgbClr val="FFFFFF">
                  <a:alpha val="0"/>
                </a:srgbClr>
              </a:clrTo>
            </a:clrChange>
          </a:blip>
          <a:srcRect t="24876" r="3177"/>
          <a:stretch>
            <a:fillRect/>
          </a:stretch>
        </p:blipFill>
        <p:spPr>
          <a:xfrm>
            <a:off x="2123728" y="5289461"/>
            <a:ext cx="2664296" cy="901474"/>
          </a:xfrm>
          <a:prstGeom prst="rect">
            <a:avLst/>
          </a:prstGeom>
        </p:spPr>
      </p:pic>
      <p:sp>
        <p:nvSpPr>
          <p:cNvPr id="13" name="矩形 12"/>
          <p:cNvSpPr/>
          <p:nvPr/>
        </p:nvSpPr>
        <p:spPr>
          <a:xfrm>
            <a:off x="1763688" y="1628800"/>
            <a:ext cx="4299774" cy="584775"/>
          </a:xfrm>
          <a:prstGeom prst="rect">
            <a:avLst/>
          </a:prstGeom>
        </p:spPr>
        <p:txBody>
          <a:bodyPr wrap="square">
            <a:spAutoFit/>
          </a:bodyPr>
          <a:lstStyle/>
          <a:p>
            <a:r>
              <a:rPr lang="en-US" altLang="zh-CN" sz="3200" b="1" dirty="0" smtClean="0"/>
              <a:t>6. Flares</a:t>
            </a:r>
            <a:endParaRPr lang="en-US" altLang="zh-CN" sz="3200" b="1" dirty="0"/>
          </a:p>
        </p:txBody>
      </p:sp>
      <p:sp>
        <p:nvSpPr>
          <p:cNvPr id="14" name="矩形 13"/>
          <p:cNvSpPr/>
          <p:nvPr/>
        </p:nvSpPr>
        <p:spPr>
          <a:xfrm>
            <a:off x="1763688" y="2276872"/>
            <a:ext cx="6480720" cy="1569660"/>
          </a:xfrm>
          <a:prstGeom prst="rect">
            <a:avLst/>
          </a:prstGeom>
        </p:spPr>
        <p:txBody>
          <a:bodyPr wrap="square">
            <a:spAutoFit/>
          </a:bodyPr>
          <a:lstStyle/>
          <a:p>
            <a:r>
              <a:rPr lang="en-US" altLang="zh-CN" sz="2400" dirty="0" smtClean="0"/>
              <a:t>There are many different types of flares to choose from. Some require a gun and shoot into the sky. Others are handheld and emit a red flame that you hold and wave over your head.</a:t>
            </a:r>
            <a:endParaRPr lang="en-US" altLang="zh-CN" sz="2400" dirty="0"/>
          </a:p>
        </p:txBody>
      </p:sp>
      <p:sp>
        <p:nvSpPr>
          <p:cNvPr id="20" name="矩形 19"/>
          <p:cNvSpPr/>
          <p:nvPr/>
        </p:nvSpPr>
        <p:spPr>
          <a:xfrm>
            <a:off x="1763688" y="3861048"/>
            <a:ext cx="6480720" cy="646331"/>
          </a:xfrm>
          <a:prstGeom prst="rect">
            <a:avLst/>
          </a:prstGeom>
        </p:spPr>
        <p:txBody>
          <a:bodyPr wrap="square">
            <a:spAutoFit/>
          </a:bodyPr>
          <a:lstStyle/>
          <a:p>
            <a:r>
              <a:rPr lang="zh-CN" altLang="en-US" dirty="0" smtClean="0">
                <a:latin typeface="微软雅黑" pitchFamily="34" charset="-122"/>
                <a:ea typeface="微软雅黑" pitchFamily="34" charset="-122"/>
              </a:rPr>
              <a:t>目前市面上有各种照明弹。有的需要用枪支发射到空中，有的是手持式的，发出红色的火焰。你可以拿着它在头顶挥舞。</a:t>
            </a:r>
            <a:endParaRPr lang="en-US" altLang="zh-CN" dirty="0">
              <a:latin typeface="微软雅黑" pitchFamily="34" charset="-122"/>
              <a:ea typeface="微软雅黑" pitchFamily="34" charset="-122"/>
            </a:endParaRPr>
          </a:p>
        </p:txBody>
      </p:sp>
      <p:cxnSp>
        <p:nvCxnSpPr>
          <p:cNvPr id="25" name="直接连接符 24"/>
          <p:cNvCxnSpPr/>
          <p:nvPr/>
        </p:nvCxnSpPr>
        <p:spPr>
          <a:xfrm>
            <a:off x="0" y="1052736"/>
            <a:ext cx="68356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1872716" y="3609020"/>
            <a:ext cx="511256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83568" y="6165304"/>
            <a:ext cx="7848872"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8186092" y="6511652"/>
            <a:ext cx="69269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6" name="图片 15" descr="b_34976_AI_20090616104943.jpg"/>
          <p:cNvPicPr>
            <a:picLocks noChangeAspect="1"/>
          </p:cNvPicPr>
          <p:nvPr/>
        </p:nvPicPr>
        <p:blipFill>
          <a:blip r:embed="rId4" cstate="print">
            <a:clrChange>
              <a:clrFrom>
                <a:srgbClr val="FFFFFF"/>
              </a:clrFrom>
              <a:clrTo>
                <a:srgbClr val="FFFFFF">
                  <a:alpha val="0"/>
                </a:srgbClr>
              </a:clrTo>
            </a:clrChange>
          </a:blip>
          <a:srcRect t="24876" r="3177"/>
          <a:stretch>
            <a:fillRect/>
          </a:stretch>
        </p:blipFill>
        <p:spPr>
          <a:xfrm>
            <a:off x="683568" y="4284704"/>
            <a:ext cx="2880320" cy="1897839"/>
          </a:xfrm>
          <a:prstGeom prst="rect">
            <a:avLst/>
          </a:prstGeom>
        </p:spPr>
      </p:pic>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872626" y="1700808"/>
            <a:ext cx="4299774" cy="584775"/>
          </a:xfrm>
          <a:prstGeom prst="rect">
            <a:avLst/>
          </a:prstGeom>
        </p:spPr>
        <p:txBody>
          <a:bodyPr wrap="square">
            <a:spAutoFit/>
          </a:bodyPr>
          <a:lstStyle/>
          <a:p>
            <a:pPr algn="r"/>
            <a:r>
              <a:rPr lang="en-US" altLang="zh-CN" sz="3200" b="1" dirty="0" smtClean="0"/>
              <a:t>5. Survival Knife</a:t>
            </a:r>
            <a:endParaRPr lang="en-US" altLang="zh-CN" sz="3200" b="1" dirty="0"/>
          </a:p>
        </p:txBody>
      </p:sp>
      <p:sp>
        <p:nvSpPr>
          <p:cNvPr id="14" name="矩形 13"/>
          <p:cNvSpPr/>
          <p:nvPr/>
        </p:nvSpPr>
        <p:spPr>
          <a:xfrm>
            <a:off x="1763688" y="2203123"/>
            <a:ext cx="6480720" cy="1938992"/>
          </a:xfrm>
          <a:prstGeom prst="rect">
            <a:avLst/>
          </a:prstGeom>
        </p:spPr>
        <p:txBody>
          <a:bodyPr wrap="square">
            <a:spAutoFit/>
          </a:bodyPr>
          <a:lstStyle/>
          <a:p>
            <a:pPr algn="r"/>
            <a:r>
              <a:rPr lang="en-US" altLang="zh-CN" sz="2400" dirty="0" smtClean="0"/>
              <a:t>When it comes time to buy your survival knife or any knife, you get what you pay for. A cheap knife will have a dull and breakable blade. Once you have your knife you'll want to custom pack the handle depending on your needs.</a:t>
            </a:r>
            <a:endParaRPr lang="en-US" altLang="zh-CN" sz="2400" dirty="0"/>
          </a:p>
        </p:txBody>
      </p:sp>
      <p:sp>
        <p:nvSpPr>
          <p:cNvPr id="20" name="矩形 19"/>
          <p:cNvSpPr/>
          <p:nvPr/>
        </p:nvSpPr>
        <p:spPr>
          <a:xfrm>
            <a:off x="1763688" y="4149080"/>
            <a:ext cx="6480720" cy="923330"/>
          </a:xfrm>
          <a:prstGeom prst="rect">
            <a:avLst/>
          </a:prstGeom>
        </p:spPr>
        <p:txBody>
          <a:bodyPr wrap="square">
            <a:spAutoFit/>
          </a:bodyPr>
          <a:lstStyle/>
          <a:p>
            <a:pPr algn="r"/>
            <a:r>
              <a:rPr lang="zh-CN" altLang="en-US" dirty="0" smtClean="0">
                <a:latin typeface="微软雅黑" pitchFamily="34" charset="-122"/>
                <a:ea typeface="微软雅黑" pitchFamily="34" charset="-122"/>
              </a:rPr>
              <a:t>当你购买你的求生刀具或者任何刀具的时候，你会发现一分钱一分货。一把便宜的刀，刀刃很钝也很脆弱。一旦你有了自己的刀，你就可以根据自己的需求来改制刀具的把手。</a:t>
            </a:r>
            <a:endParaRPr lang="en-US" altLang="zh-CN" dirty="0">
              <a:latin typeface="微软雅黑" pitchFamily="34" charset="-122"/>
              <a:ea typeface="微软雅黑" pitchFamily="34" charset="-122"/>
            </a:endParaRPr>
          </a:p>
        </p:txBody>
      </p:sp>
      <p:cxnSp>
        <p:nvCxnSpPr>
          <p:cNvPr id="15" name="直接连接符 14"/>
          <p:cNvCxnSpPr/>
          <p:nvPr/>
        </p:nvCxnSpPr>
        <p:spPr>
          <a:xfrm rot="5400000">
            <a:off x="5103440" y="3429000"/>
            <a:ext cx="68580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descr="knife.png"/>
          <p:cNvPicPr>
            <a:picLocks noChangeAspect="1"/>
          </p:cNvPicPr>
          <p:nvPr/>
        </p:nvPicPr>
        <p:blipFill>
          <a:blip r:embed="rId3" cstate="print"/>
          <a:stretch>
            <a:fillRect/>
          </a:stretch>
        </p:blipFill>
        <p:spPr>
          <a:xfrm>
            <a:off x="5724128" y="0"/>
            <a:ext cx="2438400" cy="2438400"/>
          </a:xfrm>
          <a:prstGeom prst="rect">
            <a:avLst/>
          </a:prstGeom>
        </p:spPr>
      </p:pic>
      <p:sp>
        <p:nvSpPr>
          <p:cNvPr id="7" name="矩形 6"/>
          <p:cNvSpPr/>
          <p:nvPr/>
        </p:nvSpPr>
        <p:spPr>
          <a:xfrm>
            <a:off x="8559800" y="0"/>
            <a:ext cx="584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872626" y="2276872"/>
            <a:ext cx="4299774" cy="584775"/>
          </a:xfrm>
          <a:prstGeom prst="rect">
            <a:avLst/>
          </a:prstGeom>
        </p:spPr>
        <p:txBody>
          <a:bodyPr wrap="square">
            <a:spAutoFit/>
          </a:bodyPr>
          <a:lstStyle/>
          <a:p>
            <a:pPr algn="r"/>
            <a:r>
              <a:rPr lang="en-US" altLang="zh-CN" sz="3200" b="1" dirty="0" smtClean="0"/>
              <a:t>4. Multi-tool</a:t>
            </a:r>
          </a:p>
        </p:txBody>
      </p:sp>
      <p:sp>
        <p:nvSpPr>
          <p:cNvPr id="14" name="矩形 13"/>
          <p:cNvSpPr/>
          <p:nvPr/>
        </p:nvSpPr>
        <p:spPr>
          <a:xfrm>
            <a:off x="1763688" y="2779187"/>
            <a:ext cx="6480720" cy="1938992"/>
          </a:xfrm>
          <a:prstGeom prst="rect">
            <a:avLst/>
          </a:prstGeom>
        </p:spPr>
        <p:txBody>
          <a:bodyPr wrap="square">
            <a:spAutoFit/>
          </a:bodyPr>
          <a:lstStyle/>
          <a:p>
            <a:pPr algn="r"/>
            <a:r>
              <a:rPr lang="en-US" altLang="zh-CN" sz="2400" dirty="0" smtClean="0"/>
              <a:t>you'll have a number of options. They typically weigh between 5 and 10 ounces (141 to 283 grams). Most will come with flat and Phillips head screwdrivers, pokers, saw blades, and bottle and can openers.</a:t>
            </a:r>
            <a:endParaRPr lang="en-US" altLang="zh-CN" sz="2400" dirty="0"/>
          </a:p>
        </p:txBody>
      </p:sp>
      <p:sp>
        <p:nvSpPr>
          <p:cNvPr id="20" name="矩形 19"/>
          <p:cNvSpPr/>
          <p:nvPr/>
        </p:nvSpPr>
        <p:spPr>
          <a:xfrm>
            <a:off x="1187624" y="4725144"/>
            <a:ext cx="7056784" cy="646331"/>
          </a:xfrm>
          <a:prstGeom prst="rect">
            <a:avLst/>
          </a:prstGeom>
        </p:spPr>
        <p:txBody>
          <a:bodyPr wrap="square">
            <a:spAutoFit/>
          </a:bodyPr>
          <a:lstStyle/>
          <a:p>
            <a:pPr algn="r"/>
            <a:r>
              <a:rPr lang="zh-CN" altLang="en-US" dirty="0" smtClean="0">
                <a:latin typeface="微软雅黑" pitchFamily="34" charset="-122"/>
                <a:ea typeface="微软雅黑" pitchFamily="34" charset="-122"/>
              </a:rPr>
              <a:t>你会有很多的选择。一般的万用到都会有</a:t>
            </a:r>
            <a:r>
              <a:rPr lang="en-US" altLang="zh-CN" dirty="0" smtClean="0">
                <a:latin typeface="微软雅黑" pitchFamily="34" charset="-122"/>
                <a:ea typeface="微软雅黑" pitchFamily="34" charset="-122"/>
              </a:rPr>
              <a:t>5-10</a:t>
            </a:r>
            <a:r>
              <a:rPr lang="zh-CN" altLang="en-US" dirty="0" smtClean="0">
                <a:latin typeface="微软雅黑" pitchFamily="34" charset="-122"/>
                <a:ea typeface="微软雅黑" pitchFamily="34" charset="-122"/>
              </a:rPr>
              <a:t>盎司重（</a:t>
            </a:r>
            <a:r>
              <a:rPr lang="en-US" altLang="zh-CN" dirty="0" smtClean="0">
                <a:latin typeface="微软雅黑" pitchFamily="34" charset="-122"/>
                <a:ea typeface="微软雅黑" pitchFamily="34" charset="-122"/>
              </a:rPr>
              <a:t>141-283</a:t>
            </a:r>
            <a:r>
              <a:rPr lang="zh-CN" altLang="en-US" dirty="0" smtClean="0">
                <a:latin typeface="微软雅黑" pitchFamily="34" charset="-122"/>
                <a:ea typeface="微软雅黑" pitchFamily="34" charset="-122"/>
              </a:rPr>
              <a:t>克）。大部分会有一字和十字螺丝刀，小坠子，锯条和开瓶器。</a:t>
            </a:r>
            <a:endParaRPr lang="en-US" altLang="zh-CN" dirty="0">
              <a:latin typeface="微软雅黑" pitchFamily="34" charset="-122"/>
              <a:ea typeface="微软雅黑" pitchFamily="34" charset="-122"/>
            </a:endParaRPr>
          </a:p>
        </p:txBody>
      </p:sp>
      <p:cxnSp>
        <p:nvCxnSpPr>
          <p:cNvPr id="15" name="直接连接符 14"/>
          <p:cNvCxnSpPr/>
          <p:nvPr/>
        </p:nvCxnSpPr>
        <p:spPr>
          <a:xfrm rot="5400000">
            <a:off x="5103440" y="3429000"/>
            <a:ext cx="68580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7" name="图片 6" descr="Multi-tools.png"/>
          <p:cNvPicPr>
            <a:picLocks noChangeAspect="1"/>
          </p:cNvPicPr>
          <p:nvPr/>
        </p:nvPicPr>
        <p:blipFill>
          <a:blip r:embed="rId3" cstate="print"/>
          <a:stretch>
            <a:fillRect/>
          </a:stretch>
        </p:blipFill>
        <p:spPr>
          <a:xfrm rot="1466861">
            <a:off x="5148064" y="700763"/>
            <a:ext cx="2232248" cy="1618806"/>
          </a:xfrm>
          <a:prstGeom prst="rect">
            <a:avLst/>
          </a:prstGeom>
        </p:spPr>
      </p:pic>
    </p:spTree>
  </p:cSld>
  <p:clrMapOvr>
    <a:masterClrMapping/>
  </p:clrMapOvr>
  <p:transition>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rot="900000">
            <a:off x="3782332" y="1505668"/>
            <a:ext cx="4299774" cy="584775"/>
          </a:xfrm>
          <a:prstGeom prst="rect">
            <a:avLst/>
          </a:prstGeom>
        </p:spPr>
        <p:txBody>
          <a:bodyPr wrap="square">
            <a:spAutoFit/>
          </a:bodyPr>
          <a:lstStyle/>
          <a:p>
            <a:pPr algn="r"/>
            <a:r>
              <a:rPr lang="en-US" altLang="zh-CN" sz="3200" b="1" dirty="0" smtClean="0"/>
              <a:t>3. Snakebite Kit</a:t>
            </a:r>
          </a:p>
        </p:txBody>
      </p:sp>
      <p:sp>
        <p:nvSpPr>
          <p:cNvPr id="14" name="矩形 13"/>
          <p:cNvSpPr/>
          <p:nvPr/>
        </p:nvSpPr>
        <p:spPr>
          <a:xfrm rot="900000">
            <a:off x="1328136" y="1813488"/>
            <a:ext cx="6480720" cy="1938992"/>
          </a:xfrm>
          <a:prstGeom prst="rect">
            <a:avLst/>
          </a:prstGeom>
        </p:spPr>
        <p:txBody>
          <a:bodyPr wrap="square">
            <a:spAutoFit/>
          </a:bodyPr>
          <a:lstStyle/>
          <a:p>
            <a:pPr algn="r"/>
            <a:r>
              <a:rPr lang="en-US" altLang="zh-CN" sz="2400" dirty="0" smtClean="0"/>
              <a:t>The great outdoors is all fun and games until you have a rattlesnake attached to your calf. Although snakes are afraid of humans and will do their best to avoid you, they're a reality that you should be prepared to deal with.</a:t>
            </a:r>
            <a:endParaRPr lang="en-US" altLang="zh-CN" sz="2400" dirty="0"/>
          </a:p>
        </p:txBody>
      </p:sp>
      <p:sp>
        <p:nvSpPr>
          <p:cNvPr id="20" name="矩形 19"/>
          <p:cNvSpPr/>
          <p:nvPr/>
        </p:nvSpPr>
        <p:spPr>
          <a:xfrm rot="900000">
            <a:off x="908668" y="3698958"/>
            <a:ext cx="6480720" cy="923330"/>
          </a:xfrm>
          <a:prstGeom prst="rect">
            <a:avLst/>
          </a:prstGeom>
        </p:spPr>
        <p:txBody>
          <a:bodyPr wrap="square">
            <a:spAutoFit/>
          </a:bodyPr>
          <a:lstStyle/>
          <a:p>
            <a:pPr algn="r"/>
            <a:r>
              <a:rPr lang="zh-CN" altLang="en-US" dirty="0" smtClean="0">
                <a:latin typeface="微软雅黑" pitchFamily="34" charset="-122"/>
                <a:ea typeface="微软雅黑" pitchFamily="34" charset="-122"/>
              </a:rPr>
              <a:t>户外是美好的，在你被响尾蛇在腿肚子上狠狠的“亲”上一口之前。虽然蛇类非常怕人，会尽可能的躲着人类，但是事实是，你应该准备好应对这些家伙。</a:t>
            </a:r>
            <a:endParaRPr lang="en-US" altLang="zh-CN" dirty="0">
              <a:latin typeface="微软雅黑" pitchFamily="34" charset="-122"/>
              <a:ea typeface="微软雅黑" pitchFamily="34" charset="-122"/>
            </a:endParaRPr>
          </a:p>
        </p:txBody>
      </p:sp>
      <p:cxnSp>
        <p:nvCxnSpPr>
          <p:cNvPr id="15" name="直接连接符 14"/>
          <p:cNvCxnSpPr/>
          <p:nvPr/>
        </p:nvCxnSpPr>
        <p:spPr>
          <a:xfrm rot="5400000">
            <a:off x="8006072" y="526368"/>
            <a:ext cx="105273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a:off x="4837720" y="3163280"/>
            <a:ext cx="5805264" cy="1584176"/>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9" name="图片 8" descr="eps1996.jpg"/>
          <p:cNvPicPr>
            <a:picLocks noChangeAspect="1"/>
          </p:cNvPicPr>
          <p:nvPr/>
        </p:nvPicPr>
        <p:blipFill>
          <a:blip r:embed="rId3" cstate="print">
            <a:clrChange>
              <a:clrFrom>
                <a:srgbClr val="FFFFFF"/>
              </a:clrFrom>
              <a:clrTo>
                <a:srgbClr val="FFFFFF">
                  <a:alpha val="0"/>
                </a:srgbClr>
              </a:clrTo>
            </a:clrChange>
          </a:blip>
          <a:srcRect l="15980" t="17822" r="61340" b="61096"/>
          <a:stretch>
            <a:fillRect/>
          </a:stretch>
        </p:blipFill>
        <p:spPr>
          <a:xfrm>
            <a:off x="6732240" y="404664"/>
            <a:ext cx="1584176" cy="1368152"/>
          </a:xfrm>
          <a:prstGeom prst="rect">
            <a:avLst/>
          </a:prstGeom>
        </p:spPr>
      </p:pic>
      <p:pic>
        <p:nvPicPr>
          <p:cNvPr id="12" name="图片 11" descr="syringe.png"/>
          <p:cNvPicPr>
            <a:picLocks noChangeAspect="1"/>
          </p:cNvPicPr>
          <p:nvPr/>
        </p:nvPicPr>
        <p:blipFill>
          <a:blip r:embed="rId4" cstate="print"/>
          <a:stretch>
            <a:fillRect/>
          </a:stretch>
        </p:blipFill>
        <p:spPr>
          <a:xfrm>
            <a:off x="5103440" y="5112568"/>
            <a:ext cx="1484784" cy="1484784"/>
          </a:xfrm>
          <a:prstGeom prst="rect">
            <a:avLst/>
          </a:prstGeom>
        </p:spPr>
      </p:pic>
    </p:spTree>
  </p:cSld>
  <p:clrMapOvr>
    <a:masterClrMapping/>
  </p:clrMapOvr>
  <p:transition>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2576482" y="1196752"/>
            <a:ext cx="4299774" cy="584775"/>
          </a:xfrm>
          <a:prstGeom prst="rect">
            <a:avLst/>
          </a:prstGeom>
        </p:spPr>
        <p:txBody>
          <a:bodyPr wrap="square">
            <a:spAutoFit/>
          </a:bodyPr>
          <a:lstStyle/>
          <a:p>
            <a:pPr algn="r"/>
            <a:r>
              <a:rPr lang="en-US" altLang="zh-CN" sz="3200" b="1" dirty="0" smtClean="0"/>
              <a:t>2. Water Treatment</a:t>
            </a:r>
          </a:p>
        </p:txBody>
      </p:sp>
      <p:sp>
        <p:nvSpPr>
          <p:cNvPr id="14" name="矩形 13"/>
          <p:cNvSpPr/>
          <p:nvPr/>
        </p:nvSpPr>
        <p:spPr>
          <a:xfrm>
            <a:off x="419468" y="1772816"/>
            <a:ext cx="6480720" cy="1938992"/>
          </a:xfrm>
          <a:prstGeom prst="rect">
            <a:avLst/>
          </a:prstGeom>
        </p:spPr>
        <p:txBody>
          <a:bodyPr wrap="square">
            <a:spAutoFit/>
          </a:bodyPr>
          <a:lstStyle/>
          <a:p>
            <a:pPr algn="r"/>
            <a:r>
              <a:rPr lang="en-US" altLang="zh-CN" sz="2400" dirty="0" smtClean="0"/>
              <a:t>you should bring along more than one way of purifying water on any trek into the wild.</a:t>
            </a:r>
          </a:p>
          <a:p>
            <a:pPr algn="r"/>
            <a:r>
              <a:rPr lang="en-US" altLang="zh-CN" sz="2400" dirty="0" smtClean="0"/>
              <a:t>Water filters are your best option and they come in all shapes, sizes and prices. Some are no bigger than a large drinking straw. </a:t>
            </a:r>
          </a:p>
        </p:txBody>
      </p:sp>
      <p:sp>
        <p:nvSpPr>
          <p:cNvPr id="20" name="矩形 19"/>
          <p:cNvSpPr/>
          <p:nvPr/>
        </p:nvSpPr>
        <p:spPr>
          <a:xfrm>
            <a:off x="395536" y="3717032"/>
            <a:ext cx="6480720" cy="923330"/>
          </a:xfrm>
          <a:prstGeom prst="rect">
            <a:avLst/>
          </a:prstGeom>
        </p:spPr>
        <p:txBody>
          <a:bodyPr wrap="square">
            <a:spAutoFit/>
          </a:bodyPr>
          <a:lstStyle/>
          <a:p>
            <a:pPr algn="r"/>
            <a:r>
              <a:rPr lang="zh-CN" altLang="en-US" dirty="0" smtClean="0">
                <a:latin typeface="微软雅黑" pitchFamily="34" charset="-122"/>
                <a:ea typeface="微软雅黑" pitchFamily="34" charset="-122"/>
              </a:rPr>
              <a:t>你在出发前往荒野之前应该携带超过一种净化水源的工具。过滤器是你最好的选择，它们有各种形状，尺寸和价格。有些甚至和一支大的吸管一样大。</a:t>
            </a:r>
            <a:endParaRPr lang="en-US" altLang="zh-CN" dirty="0">
              <a:latin typeface="微软雅黑" pitchFamily="34" charset="-122"/>
              <a:ea typeface="微软雅黑" pitchFamily="34" charset="-122"/>
            </a:endParaRPr>
          </a:p>
        </p:txBody>
      </p:sp>
      <p:cxnSp>
        <p:nvCxnSpPr>
          <p:cNvPr id="7" name="直接连接符 6"/>
          <p:cNvCxnSpPr/>
          <p:nvPr/>
        </p:nvCxnSpPr>
        <p:spPr>
          <a:xfrm rot="5400000">
            <a:off x="3901616" y="3046648"/>
            <a:ext cx="609329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a:off x="6228184" y="4509120"/>
            <a:ext cx="2304256" cy="864096"/>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812360" y="3789040"/>
            <a:ext cx="133164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1" name="图片 10" descr="drinking-water.png"/>
          <p:cNvPicPr>
            <a:picLocks noChangeAspect="1"/>
          </p:cNvPicPr>
          <p:nvPr/>
        </p:nvPicPr>
        <p:blipFill>
          <a:blip r:embed="rId3" cstate="print"/>
          <a:stretch>
            <a:fillRect/>
          </a:stretch>
        </p:blipFill>
        <p:spPr>
          <a:xfrm>
            <a:off x="7492752" y="1700808"/>
            <a:ext cx="1651248" cy="1651248"/>
          </a:xfrm>
          <a:prstGeom prst="rect">
            <a:avLst/>
          </a:prstGeom>
        </p:spPr>
      </p:pic>
      <p:pic>
        <p:nvPicPr>
          <p:cNvPr id="15" name="图片 14" descr="drop.png"/>
          <p:cNvPicPr>
            <a:picLocks noChangeAspect="1"/>
          </p:cNvPicPr>
          <p:nvPr/>
        </p:nvPicPr>
        <p:blipFill>
          <a:blip r:embed="rId4" cstate="print"/>
          <a:stretch>
            <a:fillRect/>
          </a:stretch>
        </p:blipFill>
        <p:spPr>
          <a:xfrm>
            <a:off x="8066717" y="0"/>
            <a:ext cx="609739" cy="609739"/>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3000" accel="50000" decel="50000" fill="hold" nodeType="withEffect">
                                  <p:stCondLst>
                                    <p:cond delay="0"/>
                                  </p:stCondLst>
                                  <p:childTnLst>
                                    <p:animMotion origin="layout" path="M 0 0  L 0 0.33272  E" pathEditMode="relative" ptsTypes="">
                                      <p:cBhvr>
                                        <p:cTn id="6" dur="1000" fill="hold"/>
                                        <p:tgtEl>
                                          <p:spTgt spid="15"/>
                                        </p:tgtEl>
                                        <p:attrNameLst>
                                          <p:attrName>ppt_x</p:attrName>
                                          <p:attrName>ppt_y</p:attrName>
                                        </p:attrNameLst>
                                      </p:cBhvr>
                                    </p:animMotion>
                                  </p:childTnLst>
                                </p:cTn>
                              </p:par>
                              <p:par>
                                <p:cTn id="7" presetID="10" presetClass="exit" presetSubtype="0" repeatCount="3000" fill="hold" nodeType="withEffect">
                                  <p:stCondLst>
                                    <p:cond delay="0"/>
                                  </p:stCondLst>
                                  <p:childTnLst>
                                    <p:animEffect transition="out" filter="fade">
                                      <p:cBhvr>
                                        <p:cTn id="8" dur="1000"/>
                                        <p:tgtEl>
                                          <p:spTgt spid="15"/>
                                        </p:tgtEl>
                                      </p:cBhvr>
                                    </p:animEffect>
                                    <p:set>
                                      <p:cBhvr>
                                        <p:cTn id="9" dur="1" fill="hold">
                                          <p:stCondLst>
                                            <p:cond delay="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rot="900000">
            <a:off x="1838116" y="951133"/>
            <a:ext cx="4299774" cy="584775"/>
          </a:xfrm>
          <a:prstGeom prst="rect">
            <a:avLst/>
          </a:prstGeom>
        </p:spPr>
        <p:txBody>
          <a:bodyPr wrap="square">
            <a:spAutoFit/>
          </a:bodyPr>
          <a:lstStyle/>
          <a:p>
            <a:r>
              <a:rPr lang="en-US" altLang="zh-CN" sz="3200" b="1" dirty="0" smtClean="0"/>
              <a:t>1. Machete</a:t>
            </a:r>
          </a:p>
        </p:txBody>
      </p:sp>
      <p:sp>
        <p:nvSpPr>
          <p:cNvPr id="14" name="矩形 13"/>
          <p:cNvSpPr/>
          <p:nvPr/>
        </p:nvSpPr>
        <p:spPr>
          <a:xfrm rot="900000">
            <a:off x="1328136" y="1813489"/>
            <a:ext cx="6480720" cy="1938992"/>
          </a:xfrm>
          <a:prstGeom prst="rect">
            <a:avLst/>
          </a:prstGeom>
        </p:spPr>
        <p:txBody>
          <a:bodyPr wrap="square">
            <a:spAutoFit/>
          </a:bodyPr>
          <a:lstStyle/>
          <a:p>
            <a:r>
              <a:rPr lang="en-US" altLang="zh-CN" sz="2400" dirty="0" smtClean="0"/>
              <a:t>Survival experts will tell you that a machete is the most versatile tool you can have in the wilderness. </a:t>
            </a:r>
          </a:p>
          <a:p>
            <a:r>
              <a:rPr lang="en-US" altLang="zh-CN" sz="2400" dirty="0" smtClean="0"/>
              <a:t>A machete is a valuable survival tool and should be strapped to your backpack or on your hip if you plan on venturing into the wilderness.</a:t>
            </a:r>
            <a:endParaRPr lang="en-US" altLang="zh-CN" sz="2400" dirty="0"/>
          </a:p>
        </p:txBody>
      </p:sp>
      <p:sp>
        <p:nvSpPr>
          <p:cNvPr id="20" name="矩形 19"/>
          <p:cNvSpPr/>
          <p:nvPr/>
        </p:nvSpPr>
        <p:spPr>
          <a:xfrm rot="900000">
            <a:off x="908668" y="3698960"/>
            <a:ext cx="6480720" cy="923330"/>
          </a:xfrm>
          <a:prstGeom prst="rect">
            <a:avLst/>
          </a:prstGeom>
        </p:spPr>
        <p:txBody>
          <a:bodyPr wrap="square">
            <a:spAutoFit/>
          </a:bodyPr>
          <a:lstStyle/>
          <a:p>
            <a:r>
              <a:rPr lang="zh-CN" altLang="en-US" dirty="0" smtClean="0">
                <a:latin typeface="微软雅黑" pitchFamily="34" charset="-122"/>
                <a:ea typeface="微软雅黑" pitchFamily="34" charset="-122"/>
              </a:rPr>
              <a:t>生存专家会告诉你，大砍刀是你在野外用处最多的装备了。砍刀可以做很多事情，所以你在准备走入荒野的时候，你就应该把一把大砍刀绑在你的背包上，或者系在你的腰间。</a:t>
            </a:r>
            <a:endParaRPr lang="en-US" altLang="zh-CN" dirty="0">
              <a:latin typeface="微软雅黑" pitchFamily="34" charset="-122"/>
              <a:ea typeface="微软雅黑" pitchFamily="34" charset="-122"/>
            </a:endParaRPr>
          </a:p>
        </p:txBody>
      </p:sp>
      <p:cxnSp>
        <p:nvCxnSpPr>
          <p:cNvPr id="17" name="直接连接符 16"/>
          <p:cNvCxnSpPr/>
          <p:nvPr/>
        </p:nvCxnSpPr>
        <p:spPr>
          <a:xfrm>
            <a:off x="0" y="3789040"/>
            <a:ext cx="68356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683568" y="3789040"/>
            <a:ext cx="7848872" cy="2088232"/>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8532440" y="5877272"/>
            <a:ext cx="61156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8" name="图片 7" descr="knife-symbol.png"/>
          <p:cNvPicPr>
            <a:picLocks noChangeAspect="1"/>
          </p:cNvPicPr>
          <p:nvPr/>
        </p:nvPicPr>
        <p:blipFill>
          <a:blip r:embed="rId3" cstate="print"/>
          <a:stretch>
            <a:fillRect/>
          </a:stretch>
        </p:blipFill>
        <p:spPr>
          <a:xfrm rot="17444178">
            <a:off x="6004021" y="2103055"/>
            <a:ext cx="3926372" cy="3926372"/>
          </a:xfrm>
          <a:prstGeom prst="rect">
            <a:avLst/>
          </a:prstGeom>
        </p:spPr>
      </p:pic>
      <p:sp>
        <p:nvSpPr>
          <p:cNvPr id="9" name="矩形 8"/>
          <p:cNvSpPr/>
          <p:nvPr/>
        </p:nvSpPr>
        <p:spPr>
          <a:xfrm rot="901499">
            <a:off x="6829475" y="5593291"/>
            <a:ext cx="941437" cy="984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21267 -0.65619 L 2.77778E-7 -3.95564E-6 " pathEditMode="relative" ptsTypes="AA">
                                      <p:cBhvr>
                                        <p:cTn id="6" dur="500" fill="hold"/>
                                        <p:tgtEl>
                                          <p:spTgt spid="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9592" y="3140968"/>
            <a:ext cx="3524426" cy="1085490"/>
          </a:xfrm>
          <a:prstGeom prst="rect">
            <a:avLst/>
          </a:prstGeom>
        </p:spPr>
        <p:txBody>
          <a:bodyPr wrap="none">
            <a:spAutoFit/>
          </a:bodyPr>
          <a:lstStyle/>
          <a:p>
            <a:pPr lvl="0">
              <a:lnSpc>
                <a:spcPct val="150000"/>
              </a:lnSpc>
            </a:pPr>
            <a:r>
              <a:rPr lang="en-US" altLang="zh-CN" sz="4800" b="1" dirty="0" err="1" smtClean="0">
                <a:solidFill>
                  <a:prstClr val="black"/>
                </a:solidFill>
                <a:latin typeface="Arial Black" pitchFamily="34" charset="0"/>
                <a:ea typeface="微软雅黑" pitchFamily="34" charset="-122"/>
              </a:rPr>
              <a:t>Louiechot</a:t>
            </a:r>
            <a:endParaRPr lang="en-US" altLang="zh-CN" sz="4800" b="1" dirty="0" smtClean="0">
              <a:solidFill>
                <a:prstClr val="black"/>
              </a:solidFill>
              <a:latin typeface="Arial Black" pitchFamily="34" charset="0"/>
              <a:ea typeface="微软雅黑" pitchFamily="34" charset="-122"/>
            </a:endParaRPr>
          </a:p>
        </p:txBody>
      </p:sp>
      <p:cxnSp>
        <p:nvCxnSpPr>
          <p:cNvPr id="16" name="直接连接符 15"/>
          <p:cNvCxnSpPr/>
          <p:nvPr/>
        </p:nvCxnSpPr>
        <p:spPr>
          <a:xfrm rot="5400000" flipH="1" flipV="1">
            <a:off x="107504" y="3717032"/>
            <a:ext cx="115212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83568" y="3140968"/>
            <a:ext cx="410445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4644008" y="2996952"/>
            <a:ext cx="288032" cy="288032"/>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grpSp>
        <p:nvGrpSpPr>
          <p:cNvPr id="40" name="组合 39"/>
          <p:cNvGrpSpPr/>
          <p:nvPr/>
        </p:nvGrpSpPr>
        <p:grpSpPr>
          <a:xfrm>
            <a:off x="5962080" y="-1"/>
            <a:ext cx="1507232" cy="4454105"/>
            <a:chOff x="5962080" y="-1"/>
            <a:chExt cx="1507232" cy="4454105"/>
          </a:xfrm>
        </p:grpSpPr>
        <p:pic>
          <p:nvPicPr>
            <p:cNvPr id="20" name="图片 19" descr="marina.png"/>
            <p:cNvPicPr>
              <a:picLocks noChangeAspect="1"/>
            </p:cNvPicPr>
            <p:nvPr/>
          </p:nvPicPr>
          <p:blipFill>
            <a:blip r:embed="rId3" cstate="print"/>
            <a:stretch>
              <a:fillRect/>
            </a:stretch>
          </p:blipFill>
          <p:spPr>
            <a:xfrm rot="900000">
              <a:off x="5962080" y="2946872"/>
              <a:ext cx="1507232" cy="1507232"/>
            </a:xfrm>
            <a:prstGeom prst="rect">
              <a:avLst/>
            </a:prstGeom>
          </p:spPr>
        </p:pic>
        <p:cxnSp>
          <p:nvCxnSpPr>
            <p:cNvPr id="25" name="直接连接符 24"/>
            <p:cNvCxnSpPr>
              <a:stCxn id="20" idx="0"/>
            </p:cNvCxnSpPr>
            <p:nvPr/>
          </p:nvCxnSpPr>
          <p:spPr>
            <a:xfrm rot="16200000" flipV="1">
              <a:off x="5335218" y="1397022"/>
              <a:ext cx="2972552" cy="178505"/>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8" name="组合 37"/>
          <p:cNvGrpSpPr/>
          <p:nvPr/>
        </p:nvGrpSpPr>
        <p:grpSpPr>
          <a:xfrm>
            <a:off x="899592" y="260648"/>
            <a:ext cx="7838585" cy="3950153"/>
            <a:chOff x="899592" y="260648"/>
            <a:chExt cx="7838585" cy="3950153"/>
          </a:xfrm>
        </p:grpSpPr>
        <p:sp>
          <p:nvSpPr>
            <p:cNvPr id="28" name="椭圆 27"/>
            <p:cNvSpPr/>
            <p:nvPr/>
          </p:nvSpPr>
          <p:spPr>
            <a:xfrm>
              <a:off x="899592" y="908720"/>
              <a:ext cx="720080" cy="7200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3779912" y="1772816"/>
              <a:ext cx="720080" cy="7200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835696" y="1916832"/>
              <a:ext cx="360040" cy="36004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652120" y="1556792"/>
              <a:ext cx="360040" cy="36004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812360" y="2348880"/>
              <a:ext cx="720080" cy="7200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172400" y="3645024"/>
              <a:ext cx="565777" cy="56577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292080" y="404664"/>
              <a:ext cx="360040" cy="36004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139952" y="1423063"/>
              <a:ext cx="565777" cy="565777"/>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8316416" y="764704"/>
              <a:ext cx="308606" cy="30860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3203848" y="260648"/>
              <a:ext cx="720080" cy="72008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2000" fill="hold"/>
                                        <p:tgtEl>
                                          <p:spTgt spid="40"/>
                                        </p:tgtEl>
                                        <p:attrNameLst>
                                          <p:attrName>ppt_x</p:attrName>
                                        </p:attrNameLst>
                                      </p:cBhvr>
                                      <p:tavLst>
                                        <p:tav tm="0">
                                          <p:val>
                                            <p:strVal val="#ppt_x"/>
                                          </p:val>
                                        </p:tav>
                                        <p:tav tm="100000">
                                          <p:val>
                                            <p:strVal val="#ppt_x"/>
                                          </p:val>
                                        </p:tav>
                                      </p:tavLst>
                                    </p:anim>
                                    <p:anim calcmode="lin" valueType="num">
                                      <p:cBhvr additive="base">
                                        <p:cTn id="8" dur="2000" fill="hold"/>
                                        <p:tgtEl>
                                          <p:spTgt spid="40"/>
                                        </p:tgtEl>
                                        <p:attrNameLst>
                                          <p:attrName>ppt_y</p:attrName>
                                        </p:attrNameLst>
                                      </p:cBhvr>
                                      <p:tavLst>
                                        <p:tav tm="0">
                                          <p:val>
                                            <p:strVal val="0-#ppt_h/2"/>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1300BS3YZ-23H6.jpg"/>
          <p:cNvPicPr>
            <a:picLocks noChangeAspect="1"/>
          </p:cNvPicPr>
          <p:nvPr/>
        </p:nvPicPr>
        <p:blipFill>
          <a:blip r:embed="rId3" cstate="print">
            <a:clrChange>
              <a:clrFrom>
                <a:srgbClr val="FFFFFF"/>
              </a:clrFrom>
              <a:clrTo>
                <a:srgbClr val="FFFFFF">
                  <a:alpha val="0"/>
                </a:srgbClr>
              </a:clrTo>
            </a:clrChange>
          </a:blip>
          <a:stretch>
            <a:fillRect/>
          </a:stretch>
        </p:blipFill>
        <p:spPr>
          <a:xfrm>
            <a:off x="5364088" y="-758720"/>
            <a:ext cx="536439" cy="758720"/>
          </a:xfrm>
          <a:prstGeom prst="rect">
            <a:avLst/>
          </a:prstGeom>
        </p:spPr>
      </p:pic>
      <p:pic>
        <p:nvPicPr>
          <p:cNvPr id="20" name="图片 19" descr="20071221162740429_2.jpg"/>
          <p:cNvPicPr>
            <a:picLocks noChangeAspect="1"/>
          </p:cNvPicPr>
          <p:nvPr/>
        </p:nvPicPr>
        <p:blipFill>
          <a:blip r:embed="rId4" cstate="print"/>
          <a:stretch>
            <a:fillRect/>
          </a:stretch>
        </p:blipFill>
        <p:spPr>
          <a:xfrm>
            <a:off x="3491880" y="4465743"/>
            <a:ext cx="2880320" cy="2707673"/>
          </a:xfrm>
          <a:prstGeom prst="rect">
            <a:avLst/>
          </a:prstGeom>
        </p:spPr>
      </p:pic>
      <p:sp>
        <p:nvSpPr>
          <p:cNvPr id="19" name="矩形 18"/>
          <p:cNvSpPr/>
          <p:nvPr/>
        </p:nvSpPr>
        <p:spPr>
          <a:xfrm>
            <a:off x="755576" y="4437112"/>
            <a:ext cx="7344816" cy="24208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9343" y="4532927"/>
            <a:ext cx="7128792" cy="1200329"/>
          </a:xfrm>
          <a:prstGeom prst="rect">
            <a:avLst/>
          </a:prstGeom>
        </p:spPr>
        <p:txBody>
          <a:bodyPr wrap="square">
            <a:spAutoFit/>
          </a:bodyPr>
          <a:lstStyle/>
          <a:p>
            <a:r>
              <a:rPr lang="en-US" altLang="zh-CN" sz="2400" dirty="0" smtClean="0"/>
              <a:t>“There are many different situations that could lead to a survival scenario, and any of them could happen to you. “</a:t>
            </a:r>
            <a:endParaRPr lang="zh-CN" altLang="en-US" sz="2400" dirty="0"/>
          </a:p>
        </p:txBody>
      </p:sp>
      <p:cxnSp>
        <p:nvCxnSpPr>
          <p:cNvPr id="5" name="直接连接符 4"/>
          <p:cNvCxnSpPr/>
          <p:nvPr/>
        </p:nvCxnSpPr>
        <p:spPr>
          <a:xfrm>
            <a:off x="0" y="5445224"/>
            <a:ext cx="75557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flipH="1" flipV="1">
            <a:off x="251520" y="4941168"/>
            <a:ext cx="1008112"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37333" y="4437112"/>
            <a:ext cx="7363059"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flipH="1" flipV="1">
            <a:off x="6889948" y="5647556"/>
            <a:ext cx="242088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99592" y="5733256"/>
            <a:ext cx="7056784" cy="646331"/>
          </a:xfrm>
          <a:prstGeom prst="rect">
            <a:avLst/>
          </a:prstGeom>
        </p:spPr>
        <p:txBody>
          <a:bodyPr wrap="square">
            <a:spAutoFit/>
          </a:bodyPr>
          <a:lstStyle/>
          <a:p>
            <a:r>
              <a:rPr lang="zh-CN" altLang="en-US" dirty="0" smtClean="0">
                <a:latin typeface="微软雅黑" pitchFamily="34" charset="-122"/>
                <a:ea typeface="微软雅黑" pitchFamily="34" charset="-122"/>
              </a:rPr>
              <a:t>有无数种情况可以让人面临绝处逢生，而里面的任何一种情况都有可能发生在你身上。</a:t>
            </a:r>
            <a:endParaRPr lang="zh-CN" altLang="en-US" dirty="0">
              <a:latin typeface="微软雅黑" pitchFamily="34" charset="-122"/>
              <a:ea typeface="微软雅黑" pitchFamily="34" charset="-122"/>
            </a:endParaRPr>
          </a:p>
        </p:txBody>
      </p:sp>
      <p:pic>
        <p:nvPicPr>
          <p:cNvPr id="17" name="图片 16" descr="20071022125817316_2.jpg"/>
          <p:cNvPicPr>
            <a:picLocks noChangeAspect="1"/>
          </p:cNvPicPr>
          <p:nvPr/>
        </p:nvPicPr>
        <p:blipFill>
          <a:blip r:embed="rId5" cstate="print">
            <a:clrChange>
              <a:clrFrom>
                <a:srgbClr val="FFFFFF"/>
              </a:clrFrom>
              <a:clrTo>
                <a:srgbClr val="FFFFFF">
                  <a:alpha val="0"/>
                </a:srgbClr>
              </a:clrTo>
            </a:clrChange>
          </a:blip>
          <a:srcRect l="39763" t="28659" r="30313" b="61738"/>
          <a:stretch>
            <a:fillRect/>
          </a:stretch>
        </p:blipFill>
        <p:spPr>
          <a:xfrm>
            <a:off x="5004048" y="4113076"/>
            <a:ext cx="1368152" cy="324036"/>
          </a:xfrm>
          <a:prstGeom prst="rect">
            <a:avLst/>
          </a:prstGeom>
        </p:spPr>
      </p:pic>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2.22222E-6 4.07407E-6 L -2.22222E-6 0.85972 " pathEditMode="relative" rAng="0" ptsTypes="AA">
                                      <p:cBhvr>
                                        <p:cTn id="6" dur="2000" fill="hold"/>
                                        <p:tgtEl>
                                          <p:spTgt spid="18"/>
                                        </p:tgtEl>
                                        <p:attrNameLst>
                                          <p:attrName>ppt_x</p:attrName>
                                          <p:attrName>ppt_y</p:attrName>
                                        </p:attrNameLst>
                                      </p:cBhvr>
                                      <p:rCtr x="0" y="430"/>
                                    </p:animMotion>
                                  </p:childTnLst>
                                </p:cTn>
                              </p:par>
                              <p:par>
                                <p:cTn id="7" presetID="64" presetClass="path" presetSubtype="0" decel="50000" fill="hold" nodeType="withEffect">
                                  <p:stCondLst>
                                    <p:cond delay="1800"/>
                                  </p:stCondLst>
                                  <p:childTnLst>
                                    <p:animMotion origin="layout" path="M 2.77778E-7 -1.11111E-6 L 2.77778E-7 -0.14907 " pathEditMode="relative" rAng="0" ptsTypes="AA">
                                      <p:cBhvr>
                                        <p:cTn id="8" dur="1000" fill="hold"/>
                                        <p:tgtEl>
                                          <p:spTgt spid="20"/>
                                        </p:tgtEl>
                                        <p:attrNameLst>
                                          <p:attrName>ppt_x</p:attrName>
                                          <p:attrName>ppt_y</p:attrName>
                                        </p:attrNameLst>
                                      </p:cBhvr>
                                      <p:rCtr x="0" y="-75"/>
                                    </p:animMotion>
                                  </p:childTnLst>
                                </p:cTn>
                              </p:par>
                              <p:par>
                                <p:cTn id="9" presetID="42" presetClass="path" presetSubtype="0" decel="50000" fill="hold" nodeType="withEffect">
                                  <p:stCondLst>
                                    <p:cond delay="2800"/>
                                  </p:stCondLst>
                                  <p:childTnLst>
                                    <p:animMotion origin="layout" path="M 2.77778E-7 -0.14907 L 2.77778E-7 -0.00208 " pathEditMode="relative" rAng="0" ptsTypes="AA">
                                      <p:cBhvr>
                                        <p:cTn id="10" dur="500" fill="hold"/>
                                        <p:tgtEl>
                                          <p:spTgt spid="20"/>
                                        </p:tgtEl>
                                        <p:attrNameLst>
                                          <p:attrName>ppt_x</p:attrName>
                                          <p:attrName>ppt_y</p:attrName>
                                        </p:attrNameLst>
                                      </p:cBhvr>
                                      <p:rCtr x="0" y="7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755576" y="3933056"/>
            <a:ext cx="626469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5400000" flipH="1" flipV="1">
            <a:off x="-508" y="3176972"/>
            <a:ext cx="151216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37333" y="2420888"/>
            <a:ext cx="7363059"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flipH="1" flipV="1">
            <a:off x="6889948" y="1210444"/>
            <a:ext cx="242088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27584" y="3356992"/>
            <a:ext cx="7200800" cy="369332"/>
          </a:xfrm>
          <a:prstGeom prst="rect">
            <a:avLst/>
          </a:prstGeom>
        </p:spPr>
        <p:txBody>
          <a:bodyPr wrap="square">
            <a:spAutoFit/>
          </a:bodyPr>
          <a:lstStyle/>
          <a:p>
            <a:r>
              <a:rPr lang="zh-CN" altLang="en-US" dirty="0" smtClean="0">
                <a:latin typeface="微软雅黑" pitchFamily="34" charset="-122"/>
                <a:ea typeface="微软雅黑" pitchFamily="34" charset="-122"/>
              </a:rPr>
              <a:t>老话说的好</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有工具没机会用好过有机会用的时候没</a:t>
            </a:r>
            <a:r>
              <a:rPr lang="zh-CN" altLang="en-US" dirty="0">
                <a:latin typeface="微软雅黑" pitchFamily="34" charset="-122"/>
                <a:ea typeface="微软雅黑" pitchFamily="34" charset="-122"/>
              </a:rPr>
              <a:t>工具</a:t>
            </a:r>
            <a:r>
              <a:rPr lang="zh-CN" altLang="en-US" dirty="0" smtClean="0">
                <a:latin typeface="微软雅黑" pitchFamily="34" charset="-122"/>
                <a:ea typeface="微软雅黑" pitchFamily="34" charset="-122"/>
              </a:rPr>
              <a:t>。</a:t>
            </a:r>
            <a:endParaRPr lang="zh-CN" altLang="en-US" dirty="0">
              <a:latin typeface="微软雅黑" pitchFamily="34" charset="-122"/>
              <a:ea typeface="微软雅黑" pitchFamily="34" charset="-122"/>
            </a:endParaRPr>
          </a:p>
        </p:txBody>
      </p:sp>
      <p:sp>
        <p:nvSpPr>
          <p:cNvPr id="9" name="矩形 8"/>
          <p:cNvSpPr/>
          <p:nvPr/>
        </p:nvSpPr>
        <p:spPr>
          <a:xfrm>
            <a:off x="755576" y="2492896"/>
            <a:ext cx="7272808" cy="830997"/>
          </a:xfrm>
          <a:prstGeom prst="rect">
            <a:avLst/>
          </a:prstGeom>
        </p:spPr>
        <p:txBody>
          <a:bodyPr wrap="square">
            <a:spAutoFit/>
          </a:bodyPr>
          <a:lstStyle/>
          <a:p>
            <a:r>
              <a:rPr lang="en-US" altLang="zh-CN" sz="2400" dirty="0"/>
              <a:t>The old saying holds true -- it's better to have something and not need it than to need it and not have it. </a:t>
            </a:r>
            <a:endParaRPr lang="zh-CN" altLang="en-US" sz="2400" dirty="0"/>
          </a:p>
        </p:txBody>
      </p:sp>
      <p:cxnSp>
        <p:nvCxnSpPr>
          <p:cNvPr id="13" name="直接连接符 12"/>
          <p:cNvCxnSpPr/>
          <p:nvPr/>
        </p:nvCxnSpPr>
        <p:spPr>
          <a:xfrm rot="5400000" flipH="1" flipV="1">
            <a:off x="5557800" y="5395528"/>
            <a:ext cx="2924944"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7" name="图片 16" descr="2008623211813669_2.jpg"/>
          <p:cNvPicPr>
            <a:picLocks noChangeAspect="1"/>
          </p:cNvPicPr>
          <p:nvPr/>
        </p:nvPicPr>
        <p:blipFill>
          <a:blip r:embed="rId3" cstate="print">
            <a:clrChange>
              <a:clrFrom>
                <a:srgbClr val="FFFFFF"/>
              </a:clrFrom>
              <a:clrTo>
                <a:srgbClr val="FFFFFF">
                  <a:alpha val="0"/>
                </a:srgbClr>
              </a:clrTo>
            </a:clrChange>
          </a:blip>
          <a:srcRect l="38736" t="64700" r="38736"/>
          <a:stretch>
            <a:fillRect/>
          </a:stretch>
        </p:blipFill>
        <p:spPr>
          <a:xfrm>
            <a:off x="4644008" y="1344938"/>
            <a:ext cx="576064" cy="1075950"/>
          </a:xfrm>
          <a:prstGeom prst="rect">
            <a:avLst/>
          </a:prstGeom>
        </p:spPr>
      </p:pic>
      <p:sp>
        <p:nvSpPr>
          <p:cNvPr id="10" name="圆角矩形标注 9"/>
          <p:cNvSpPr/>
          <p:nvPr/>
        </p:nvSpPr>
        <p:spPr>
          <a:xfrm>
            <a:off x="2843808" y="404664"/>
            <a:ext cx="1512168" cy="1152128"/>
          </a:xfrm>
          <a:prstGeom prst="wedgeRoundRectCallout">
            <a:avLst>
              <a:gd name="adj1" fmla="val 67019"/>
              <a:gd name="adj2" fmla="val 34048"/>
              <a:gd name="adj3" fmla="val 1666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fishing.png"/>
          <p:cNvPicPr>
            <a:picLocks noChangeAspect="1"/>
          </p:cNvPicPr>
          <p:nvPr/>
        </p:nvPicPr>
        <p:blipFill>
          <a:blip r:embed="rId4" cstate="print"/>
          <a:stretch>
            <a:fillRect/>
          </a:stretch>
        </p:blipFill>
        <p:spPr>
          <a:xfrm>
            <a:off x="2915816" y="332656"/>
            <a:ext cx="1296144" cy="1296144"/>
          </a:xfrm>
          <a:prstGeom prst="rect">
            <a:avLst/>
          </a:prstGeom>
        </p:spPr>
      </p:pic>
      <p:pic>
        <p:nvPicPr>
          <p:cNvPr id="15" name="图片 14" descr="fish-hatchery.png"/>
          <p:cNvPicPr>
            <a:picLocks noChangeAspect="1"/>
          </p:cNvPicPr>
          <p:nvPr/>
        </p:nvPicPr>
        <p:blipFill>
          <a:blip r:embed="rId5" cstate="print"/>
          <a:stretch>
            <a:fillRect/>
          </a:stretch>
        </p:blipFill>
        <p:spPr>
          <a:xfrm flipH="1">
            <a:off x="3347864" y="5301208"/>
            <a:ext cx="792088" cy="792088"/>
          </a:xfrm>
          <a:prstGeom prst="rect">
            <a:avLst/>
          </a:prstGeom>
        </p:spPr>
      </p:pic>
      <p:pic>
        <p:nvPicPr>
          <p:cNvPr id="18" name="图片 17" descr="fish-hatchery.png"/>
          <p:cNvPicPr>
            <a:picLocks noChangeAspect="1"/>
          </p:cNvPicPr>
          <p:nvPr/>
        </p:nvPicPr>
        <p:blipFill>
          <a:blip r:embed="rId5" cstate="print"/>
          <a:stretch>
            <a:fillRect/>
          </a:stretch>
        </p:blipFill>
        <p:spPr>
          <a:xfrm>
            <a:off x="1835696" y="4365104"/>
            <a:ext cx="792088" cy="792088"/>
          </a:xfrm>
          <a:prstGeom prst="rect">
            <a:avLst/>
          </a:prstGeom>
        </p:spPr>
      </p:pic>
      <p:pic>
        <p:nvPicPr>
          <p:cNvPr id="19" name="图片 18" descr="fish-hatchery.png"/>
          <p:cNvPicPr>
            <a:picLocks noChangeAspect="1"/>
          </p:cNvPicPr>
          <p:nvPr/>
        </p:nvPicPr>
        <p:blipFill>
          <a:blip r:embed="rId5" cstate="print"/>
          <a:stretch>
            <a:fillRect/>
          </a:stretch>
        </p:blipFill>
        <p:spPr>
          <a:xfrm>
            <a:off x="5292080" y="4797152"/>
            <a:ext cx="792088" cy="792088"/>
          </a:xfrm>
          <a:prstGeom prst="rect">
            <a:avLst/>
          </a:prstGeom>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withEffect">
                                  <p:stCondLst>
                                    <p:cond delay="0"/>
                                  </p:stCondLst>
                                  <p:childTnLst>
                                    <p:animMotion origin="layout" path="M 0 0  L -0.25 0  E" pathEditMode="relative" ptsTypes="">
                                      <p:cBhvr>
                                        <p:cTn id="6" dur="2000" fill="hold"/>
                                        <p:tgtEl>
                                          <p:spTgt spid="19"/>
                                        </p:tgtEl>
                                        <p:attrNameLst>
                                          <p:attrName>ppt_x</p:attrName>
                                          <p:attrName>ppt_y</p:attrName>
                                        </p:attrNameLst>
                                      </p:cBhvr>
                                    </p:animMotion>
                                  </p:childTnLst>
                                </p:cTn>
                              </p:par>
                              <p:par>
                                <p:cTn id="7" presetID="35" presetClass="path" presetSubtype="0" accel="50000" decel="50000" fill="hold" nodeType="withEffect">
                                  <p:stCondLst>
                                    <p:cond delay="0"/>
                                  </p:stCondLst>
                                  <p:childTnLst>
                                    <p:animMotion origin="layout" path="M -3.61111E-6 2.40296E-7 L -0.16909 2.40296E-7 " pathEditMode="relative" rAng="0" ptsTypes="AA">
                                      <p:cBhvr>
                                        <p:cTn id="8" dur="2000" fill="hold"/>
                                        <p:tgtEl>
                                          <p:spTgt spid="18"/>
                                        </p:tgtEl>
                                        <p:attrNameLst>
                                          <p:attrName>ppt_x</p:attrName>
                                          <p:attrName>ppt_y</p:attrName>
                                        </p:attrNameLst>
                                      </p:cBhvr>
                                      <p:rCtr x="-85" y="0"/>
                                    </p:animMotion>
                                  </p:childTnLst>
                                </p:cTn>
                              </p:par>
                              <p:par>
                                <p:cTn id="9" presetID="63" presetClass="path" presetSubtype="0" accel="50000" decel="50000" fill="hold" nodeType="withEffect">
                                  <p:stCondLst>
                                    <p:cond delay="0"/>
                                  </p:stCondLst>
                                  <p:childTnLst>
                                    <p:animMotion origin="layout" path="M 5E-6 4.44444E-6 L 0.13004 4.44444E-6 " pathEditMode="relative" rAng="0" ptsTypes="AA">
                                      <p:cBhvr>
                                        <p:cTn id="10" dur="2000" fill="hold"/>
                                        <p:tgtEl>
                                          <p:spTgt spid="15"/>
                                        </p:tgtEl>
                                        <p:attrNameLst>
                                          <p:attrName>ppt_x</p:attrName>
                                          <p:attrName>ppt_y</p:attrName>
                                        </p:attrNameLst>
                                      </p:cBhvr>
                                      <p:rCtr x="65" y="0"/>
                                    </p:animMotion>
                                  </p:childTnLst>
                                </p:cTn>
                              </p:par>
                              <p:par>
                                <p:cTn id="11" presetID="42" presetClass="path" presetSubtype="0" repeatCount="5000" accel="50000" decel="50000" fill="hold" nodeType="withEffect">
                                  <p:stCondLst>
                                    <p:cond delay="500"/>
                                  </p:stCondLst>
                                  <p:childTnLst>
                                    <p:animMotion origin="layout" path="M 3.88889E-6 -0.02269 L 3.88889E-6 0.00486 " pathEditMode="relative" rAng="0" ptsTypes="AA">
                                      <p:cBhvr>
                                        <p:cTn id="12" dur="500" fill="hold"/>
                                        <p:tgtEl>
                                          <p:spTgt spid="17"/>
                                        </p:tgtEl>
                                        <p:attrNameLst>
                                          <p:attrName>ppt_x</p:attrName>
                                          <p:attrName>ppt_y</p:attrName>
                                        </p:attrNameLst>
                                      </p:cBhvr>
                                      <p:rCtr x="0" y="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a:off x="971600" y="3933056"/>
            <a:ext cx="1440160" cy="576064"/>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6200000" flipV="1">
            <a:off x="107504" y="3068960"/>
            <a:ext cx="1512168" cy="216024"/>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737333" y="1268760"/>
            <a:ext cx="6282939" cy="1152128"/>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rot="20968208">
            <a:off x="926476" y="2692843"/>
            <a:ext cx="7200800" cy="369332"/>
          </a:xfrm>
          <a:prstGeom prst="rect">
            <a:avLst/>
          </a:prstGeom>
        </p:spPr>
        <p:txBody>
          <a:bodyPr wrap="square">
            <a:spAutoFit/>
          </a:bodyPr>
          <a:lstStyle/>
          <a:p>
            <a:r>
              <a:rPr lang="zh-CN" altLang="en-US" dirty="0" smtClean="0">
                <a:latin typeface="微软雅黑" pitchFamily="34" charset="-122"/>
                <a:ea typeface="微软雅黑" pitchFamily="34" charset="-122"/>
              </a:rPr>
              <a:t>接下来，我们会</a:t>
            </a:r>
            <a:r>
              <a:rPr lang="zh-CN" altLang="en-US" dirty="0">
                <a:latin typeface="微软雅黑" pitchFamily="34" charset="-122"/>
                <a:ea typeface="微软雅黑" pitchFamily="34" charset="-122"/>
              </a:rPr>
              <a:t>带</a:t>
            </a:r>
            <a:r>
              <a:rPr lang="zh-CN" altLang="en-US" dirty="0" smtClean="0">
                <a:latin typeface="微软雅黑" pitchFamily="34" charset="-122"/>
                <a:ea typeface="微软雅黑" pitchFamily="34" charset="-122"/>
              </a:rPr>
              <a:t>你走进</a:t>
            </a:r>
            <a:r>
              <a:rPr lang="en-US" altLang="zh-CN" dirty="0" smtClean="0">
                <a:latin typeface="微软雅黑" pitchFamily="34" charset="-122"/>
                <a:ea typeface="微软雅黑" pitchFamily="34" charset="-122"/>
              </a:rPr>
              <a:t>10</a:t>
            </a:r>
            <a:r>
              <a:rPr lang="zh-CN" altLang="en-US" dirty="0" smtClean="0">
                <a:latin typeface="微软雅黑" pitchFamily="34" charset="-122"/>
                <a:ea typeface="微软雅黑" pitchFamily="34" charset="-122"/>
              </a:rPr>
              <a:t>种你应该时常带着的求生工具。</a:t>
            </a:r>
            <a:endParaRPr lang="zh-CN" altLang="en-US" dirty="0">
              <a:latin typeface="微软雅黑" pitchFamily="34" charset="-122"/>
              <a:ea typeface="微软雅黑" pitchFamily="34" charset="-122"/>
            </a:endParaRPr>
          </a:p>
        </p:txBody>
      </p:sp>
      <p:sp>
        <p:nvSpPr>
          <p:cNvPr id="9" name="矩形 8"/>
          <p:cNvSpPr/>
          <p:nvPr/>
        </p:nvSpPr>
        <p:spPr>
          <a:xfrm rot="20969868">
            <a:off x="812767" y="1919282"/>
            <a:ext cx="7272808" cy="830997"/>
          </a:xfrm>
          <a:prstGeom prst="rect">
            <a:avLst/>
          </a:prstGeom>
        </p:spPr>
        <p:txBody>
          <a:bodyPr wrap="square">
            <a:spAutoFit/>
          </a:bodyPr>
          <a:lstStyle/>
          <a:p>
            <a:r>
              <a:rPr lang="en-US" altLang="zh-CN" sz="2400" dirty="0" smtClean="0"/>
              <a:t>On the following pages, we'll walk you through the 10 items that should go in every survival kit.</a:t>
            </a:r>
            <a:endParaRPr lang="en-US" altLang="zh-CN" sz="2400" dirty="0"/>
          </a:p>
        </p:txBody>
      </p:sp>
      <p:cxnSp>
        <p:nvCxnSpPr>
          <p:cNvPr id="13" name="直接连接符 12"/>
          <p:cNvCxnSpPr/>
          <p:nvPr/>
        </p:nvCxnSpPr>
        <p:spPr>
          <a:xfrm rot="5400000" flipH="1" flipV="1">
            <a:off x="6385892" y="634380"/>
            <a:ext cx="126876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5400000">
            <a:off x="1187624" y="4499002"/>
            <a:ext cx="1224136" cy="1224136"/>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625252" y="6295628"/>
            <a:ext cx="1124744"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20964067">
            <a:off x="5313316" y="2978768"/>
            <a:ext cx="3036985" cy="1107996"/>
          </a:xfrm>
          <a:prstGeom prst="rect">
            <a:avLst/>
          </a:prstGeom>
          <a:noFill/>
        </p:spPr>
        <p:txBody>
          <a:bodyPr wrap="none" rtlCol="0">
            <a:spAutoFit/>
          </a:bodyPr>
          <a:lstStyle/>
          <a:p>
            <a:r>
              <a:rPr lang="en-US" altLang="zh-CN" sz="6600" b="1" dirty="0" smtClean="0"/>
              <a:t>10 Tools</a:t>
            </a:r>
            <a:endParaRPr lang="zh-CN" altLang="en-US" sz="6600" b="1" dirty="0" smtClean="0"/>
          </a:p>
        </p:txBody>
      </p:sp>
      <p:pic>
        <p:nvPicPr>
          <p:cNvPr id="12" name="图片 11" descr="rock-climbing.png"/>
          <p:cNvPicPr>
            <a:picLocks noChangeAspect="1"/>
          </p:cNvPicPr>
          <p:nvPr/>
        </p:nvPicPr>
        <p:blipFill>
          <a:blip r:embed="rId3" cstate="print"/>
          <a:stretch>
            <a:fillRect/>
          </a:stretch>
        </p:blipFill>
        <p:spPr>
          <a:xfrm>
            <a:off x="3471382" y="4005065"/>
            <a:ext cx="2438400" cy="2438400"/>
          </a:xfrm>
          <a:prstGeom prst="rect">
            <a:avLst/>
          </a:prstGeom>
        </p:spPr>
      </p:pic>
      <p:pic>
        <p:nvPicPr>
          <p:cNvPr id="14" name="图片 13" descr="2008414113215652_2.jpg"/>
          <p:cNvPicPr>
            <a:picLocks noChangeAspect="1"/>
          </p:cNvPicPr>
          <p:nvPr/>
        </p:nvPicPr>
        <p:blipFill>
          <a:blip r:embed="rId4" cstate="print">
            <a:clrChange>
              <a:clrFrom>
                <a:srgbClr val="FFFFFF"/>
              </a:clrFrom>
              <a:clrTo>
                <a:srgbClr val="FFFFFF">
                  <a:alpha val="0"/>
                </a:srgbClr>
              </a:clrTo>
            </a:clrChange>
          </a:blip>
          <a:srcRect t="28400" r="83075" b="53600"/>
          <a:stretch>
            <a:fillRect/>
          </a:stretch>
        </p:blipFill>
        <p:spPr>
          <a:xfrm>
            <a:off x="5868144" y="404664"/>
            <a:ext cx="1547664" cy="1080120"/>
          </a:xfrm>
          <a:prstGeom prst="rect">
            <a:avLst/>
          </a:prstGeom>
        </p:spPr>
      </p:pic>
      <p:pic>
        <p:nvPicPr>
          <p:cNvPr id="15" name="图片 14" descr="2008414113215652_2.jpg"/>
          <p:cNvPicPr>
            <a:picLocks noChangeAspect="1"/>
          </p:cNvPicPr>
          <p:nvPr/>
        </p:nvPicPr>
        <p:blipFill>
          <a:blip r:embed="rId4" cstate="print">
            <a:clrChange>
              <a:clrFrom>
                <a:srgbClr val="FFFFFF"/>
              </a:clrFrom>
              <a:clrTo>
                <a:srgbClr val="FFFFFF">
                  <a:alpha val="0"/>
                </a:srgbClr>
              </a:clrTo>
            </a:clrChange>
          </a:blip>
          <a:srcRect t="28400" r="83075" b="53600"/>
          <a:stretch>
            <a:fillRect/>
          </a:stretch>
        </p:blipFill>
        <p:spPr>
          <a:xfrm rot="20169720">
            <a:off x="314956" y="1713851"/>
            <a:ext cx="1259355" cy="878908"/>
          </a:xfrm>
          <a:prstGeom prst="rect">
            <a:avLst/>
          </a:prstGeom>
        </p:spPr>
      </p:pic>
      <p:pic>
        <p:nvPicPr>
          <p:cNvPr id="17" name="图片 16" descr="2008414113215652_2.jpg"/>
          <p:cNvPicPr>
            <a:picLocks noChangeAspect="1"/>
          </p:cNvPicPr>
          <p:nvPr/>
        </p:nvPicPr>
        <p:blipFill>
          <a:blip r:embed="rId4" cstate="print">
            <a:clrChange>
              <a:clrFrom>
                <a:srgbClr val="FFFFFF"/>
              </a:clrFrom>
              <a:clrTo>
                <a:srgbClr val="FFFFFF">
                  <a:alpha val="0"/>
                </a:srgbClr>
              </a:clrTo>
            </a:clrChange>
          </a:blip>
          <a:srcRect r="85050" b="71397"/>
          <a:stretch>
            <a:fillRect/>
          </a:stretch>
        </p:blipFill>
        <p:spPr>
          <a:xfrm rot="21052429">
            <a:off x="3428567" y="-580154"/>
            <a:ext cx="1944216" cy="2441104"/>
          </a:xfrm>
          <a:prstGeom prst="rect">
            <a:avLst/>
          </a:prstGeom>
          <a:noFill/>
          <a:ln>
            <a:noFill/>
          </a:ln>
        </p:spPr>
      </p:pic>
    </p:spTree>
  </p:cSld>
  <p:clrMapOvr>
    <a:masterClrMapping/>
  </p:clrMapOvr>
  <p:transition>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3" name="图片 22" descr="20081519334418_2.jpg"/>
          <p:cNvPicPr>
            <a:picLocks noChangeAspect="1"/>
          </p:cNvPicPr>
          <p:nvPr/>
        </p:nvPicPr>
        <p:blipFill>
          <a:blip r:embed="rId3" cstate="print"/>
          <a:srcRect t="5901"/>
          <a:stretch>
            <a:fillRect/>
          </a:stretch>
        </p:blipFill>
        <p:spPr>
          <a:xfrm rot="10800000">
            <a:off x="5724128" y="980728"/>
            <a:ext cx="3168352" cy="2981400"/>
          </a:xfrm>
          <a:prstGeom prst="rect">
            <a:avLst/>
          </a:prstGeom>
        </p:spPr>
      </p:pic>
      <p:cxnSp>
        <p:nvCxnSpPr>
          <p:cNvPr id="11" name="直接连接符 10"/>
          <p:cNvCxnSpPr/>
          <p:nvPr/>
        </p:nvCxnSpPr>
        <p:spPr>
          <a:xfrm>
            <a:off x="1187624" y="980728"/>
            <a:ext cx="770485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620286" y="980728"/>
            <a:ext cx="5111954" cy="584775"/>
          </a:xfrm>
          <a:prstGeom prst="rect">
            <a:avLst/>
          </a:prstGeom>
        </p:spPr>
        <p:txBody>
          <a:bodyPr wrap="square">
            <a:spAutoFit/>
          </a:bodyPr>
          <a:lstStyle/>
          <a:p>
            <a:r>
              <a:rPr lang="en-US" altLang="zh-CN" sz="3200" b="1" dirty="0" smtClean="0"/>
              <a:t>10. Compass and Map</a:t>
            </a:r>
          </a:p>
        </p:txBody>
      </p:sp>
      <p:cxnSp>
        <p:nvCxnSpPr>
          <p:cNvPr id="13" name="直接连接符 12"/>
          <p:cNvCxnSpPr/>
          <p:nvPr/>
        </p:nvCxnSpPr>
        <p:spPr>
          <a:xfrm rot="16200000" flipV="1">
            <a:off x="7034836" y="2829998"/>
            <a:ext cx="3744416" cy="45876"/>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323528" y="1484784"/>
            <a:ext cx="6264696" cy="1938992"/>
          </a:xfrm>
          <a:prstGeom prst="rect">
            <a:avLst/>
          </a:prstGeom>
        </p:spPr>
        <p:txBody>
          <a:bodyPr wrap="square">
            <a:spAutoFit/>
          </a:bodyPr>
          <a:lstStyle/>
          <a:p>
            <a:r>
              <a:rPr lang="en-US" altLang="zh-CN" sz="2400" dirty="0" smtClean="0"/>
              <a:t>If you have a compass and a map of the area you can pinpoint specific locations and get wherever you need. If you're stuck without a map, but you still have your compass, you can at least get going in the right direction.</a:t>
            </a:r>
            <a:endParaRPr lang="en-US" altLang="zh-CN" sz="2400" dirty="0"/>
          </a:p>
        </p:txBody>
      </p:sp>
      <p:sp>
        <p:nvSpPr>
          <p:cNvPr id="22" name="矩形 21"/>
          <p:cNvSpPr/>
          <p:nvPr/>
        </p:nvSpPr>
        <p:spPr>
          <a:xfrm>
            <a:off x="323528" y="3501008"/>
            <a:ext cx="6264696" cy="923330"/>
          </a:xfrm>
          <a:prstGeom prst="rect">
            <a:avLst/>
          </a:prstGeom>
        </p:spPr>
        <p:txBody>
          <a:bodyPr wrap="square">
            <a:spAutoFit/>
          </a:bodyPr>
          <a:lstStyle/>
          <a:p>
            <a:r>
              <a:rPr lang="zh-CN" altLang="en-US" dirty="0" smtClean="0">
                <a:latin typeface="微软雅黑" pitchFamily="34" charset="-122"/>
                <a:ea typeface="微软雅黑" pitchFamily="34" charset="-122"/>
              </a:rPr>
              <a:t>如果你有一个指南针和一幅该区域的地图，你可以定位你的精确位置并且找到你要去的任何地方。如果你在被困的时候没有地图却仍然有一个指南针，至少你可以找到正确的方向。</a:t>
            </a:r>
            <a:endParaRPr lang="en-US" altLang="zh-CN" dirty="0">
              <a:latin typeface="微软雅黑" pitchFamily="34" charset="-122"/>
              <a:ea typeface="微软雅黑" pitchFamily="34" charset="-122"/>
            </a:endParaRPr>
          </a:p>
        </p:txBody>
      </p:sp>
      <p:cxnSp>
        <p:nvCxnSpPr>
          <p:cNvPr id="24" name="直接连接符 23"/>
          <p:cNvCxnSpPr/>
          <p:nvPr/>
        </p:nvCxnSpPr>
        <p:spPr>
          <a:xfrm rot="10800000" flipV="1">
            <a:off x="8915400" y="4725144"/>
            <a:ext cx="228600" cy="5606"/>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5400000">
            <a:off x="697260" y="490364"/>
            <a:ext cx="98072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2" name="图片 11" descr="map-marker.png"/>
          <p:cNvPicPr>
            <a:picLocks noChangeAspect="1"/>
          </p:cNvPicPr>
          <p:nvPr/>
        </p:nvPicPr>
        <p:blipFill>
          <a:blip r:embed="rId4" cstate="print"/>
          <a:stretch>
            <a:fillRect/>
          </a:stretch>
        </p:blipFill>
        <p:spPr>
          <a:xfrm>
            <a:off x="5220072" y="4725144"/>
            <a:ext cx="720080" cy="720080"/>
          </a:xfrm>
          <a:prstGeom prst="rect">
            <a:avLst/>
          </a:prstGeom>
        </p:spPr>
      </p:pic>
      <p:cxnSp>
        <p:nvCxnSpPr>
          <p:cNvPr id="16" name="直接箭头连接符 15"/>
          <p:cNvCxnSpPr>
            <a:endCxn id="12" idx="2"/>
          </p:cNvCxnSpPr>
          <p:nvPr/>
        </p:nvCxnSpPr>
        <p:spPr>
          <a:xfrm flipV="1">
            <a:off x="2051720" y="5445224"/>
            <a:ext cx="3528392" cy="360040"/>
          </a:xfrm>
          <a:prstGeom prst="straightConnector1">
            <a:avLst/>
          </a:prstGeom>
          <a:ln w="76200">
            <a:solidFill>
              <a:schemeClr val="tx1"/>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0" name="图片 19" descr="accept.png"/>
          <p:cNvPicPr>
            <a:picLocks noChangeAspect="1"/>
          </p:cNvPicPr>
          <p:nvPr/>
        </p:nvPicPr>
        <p:blipFill>
          <a:blip r:embed="rId5" cstate="print">
            <a:biLevel thresh="50000"/>
          </a:blip>
          <a:stretch>
            <a:fillRect/>
          </a:stretch>
        </p:blipFill>
        <p:spPr>
          <a:xfrm>
            <a:off x="3851920" y="4797152"/>
            <a:ext cx="792088" cy="792088"/>
          </a:xfrm>
          <a:prstGeom prst="rect">
            <a:avLst/>
          </a:prstGeom>
        </p:spPr>
      </p:pic>
      <p:pic>
        <p:nvPicPr>
          <p:cNvPr id="25" name="图片 24" descr="compass.png"/>
          <p:cNvPicPr>
            <a:picLocks noChangeAspect="1"/>
          </p:cNvPicPr>
          <p:nvPr/>
        </p:nvPicPr>
        <p:blipFill>
          <a:blip r:embed="rId6" cstate="print">
            <a:biLevel thresh="50000"/>
          </a:blip>
          <a:stretch>
            <a:fillRect/>
          </a:stretch>
        </p:blipFill>
        <p:spPr>
          <a:xfrm>
            <a:off x="1619672" y="5301208"/>
            <a:ext cx="936104" cy="936104"/>
          </a:xfrm>
          <a:prstGeom prst="rect">
            <a:avLst/>
          </a:prstGeom>
        </p:spPr>
      </p:pic>
    </p:spTree>
  </p:cSld>
  <p:clrMapOvr>
    <a:overrideClrMapping bg1="lt1" tx1="dk1" bg2="lt2" tx2="dk2" accent1="accent1" accent2="accent2" accent3="accent3" accent4="accent4" accent5="accent5" accent6="accent6" hlink="hlink" folHlink="folHlink"/>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3" presetClass="entr" presetSubtype="16" fill="hold" nodeType="withEffect">
                                  <p:stCondLst>
                                    <p:cond delay="500"/>
                                  </p:stCondLst>
                                  <p:childTnLst>
                                    <p:set>
                                      <p:cBhvr>
                                        <p:cTn id="9" dur="1" fill="hold">
                                          <p:stCondLst>
                                            <p:cond delay="0"/>
                                          </p:stCondLst>
                                        </p:cTn>
                                        <p:tgtEl>
                                          <p:spTgt spid="20"/>
                                        </p:tgtEl>
                                        <p:attrNameLst>
                                          <p:attrName>style.visibility</p:attrName>
                                        </p:attrNameLst>
                                      </p:cBhvr>
                                      <p:to>
                                        <p:strVal val="visible"/>
                                      </p:to>
                                    </p:set>
                                    <p:anim calcmode="lin" valueType="num">
                                      <p:cBhvr>
                                        <p:cTn id="10" dur="500" fill="hold"/>
                                        <p:tgtEl>
                                          <p:spTgt spid="20"/>
                                        </p:tgtEl>
                                        <p:attrNameLst>
                                          <p:attrName>ppt_w</p:attrName>
                                        </p:attrNameLst>
                                      </p:cBhvr>
                                      <p:tavLst>
                                        <p:tav tm="0">
                                          <p:val>
                                            <p:fltVal val="0"/>
                                          </p:val>
                                        </p:tav>
                                        <p:tav tm="100000">
                                          <p:val>
                                            <p:strVal val="#ppt_w"/>
                                          </p:val>
                                        </p:tav>
                                      </p:tavLst>
                                    </p:anim>
                                    <p:anim calcmode="lin" valueType="num">
                                      <p:cBhvr>
                                        <p:cTn id="11" dur="500" fill="hold"/>
                                        <p:tgtEl>
                                          <p:spTgt spid="20"/>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467544" y="1562016"/>
            <a:ext cx="8064896" cy="1938992"/>
          </a:xfrm>
          <a:prstGeom prst="rect">
            <a:avLst/>
          </a:prstGeom>
        </p:spPr>
        <p:txBody>
          <a:bodyPr wrap="square">
            <a:spAutoFit/>
          </a:bodyPr>
          <a:lstStyle/>
          <a:p>
            <a:r>
              <a:rPr lang="en-US" altLang="zh-CN" sz="2400" dirty="0" smtClean="0"/>
              <a:t>Now that GPS is on the scene, compasses have taken a back seat. While a GPS may be better at pinpointing your exact location from any spot on Earth, it requires something you won't be able to provide in a worst case scenario -- a charged battery. </a:t>
            </a:r>
          </a:p>
        </p:txBody>
      </p:sp>
      <p:sp>
        <p:nvSpPr>
          <p:cNvPr id="22" name="矩形 21"/>
          <p:cNvSpPr/>
          <p:nvPr/>
        </p:nvSpPr>
        <p:spPr>
          <a:xfrm>
            <a:off x="539552" y="3657798"/>
            <a:ext cx="7992888" cy="923330"/>
          </a:xfrm>
          <a:prstGeom prst="rect">
            <a:avLst/>
          </a:prstGeom>
        </p:spPr>
        <p:txBody>
          <a:bodyPr wrap="square">
            <a:spAutoFit/>
          </a:bodyPr>
          <a:lstStyle/>
          <a:p>
            <a:r>
              <a:rPr lang="zh-CN" altLang="en-US" dirty="0" smtClean="0">
                <a:latin typeface="微软雅黑" pitchFamily="34" charset="-122"/>
                <a:ea typeface="微软雅黑" pitchFamily="34" charset="-122"/>
              </a:rPr>
              <a:t>如今</a:t>
            </a:r>
            <a:r>
              <a:rPr lang="en-US" altLang="zh-CN" dirty="0" smtClean="0">
                <a:latin typeface="微软雅黑" pitchFamily="34" charset="-122"/>
                <a:ea typeface="微软雅黑" pitchFamily="34" charset="-122"/>
              </a:rPr>
              <a:t>GPS</a:t>
            </a:r>
            <a:r>
              <a:rPr lang="zh-CN" altLang="en-US" dirty="0" smtClean="0">
                <a:latin typeface="微软雅黑" pitchFamily="34" charset="-122"/>
                <a:ea typeface="微软雅黑" pitchFamily="34" charset="-122"/>
              </a:rPr>
              <a:t>出现了，指南针已经退居幕后了。虽然</a:t>
            </a:r>
            <a:r>
              <a:rPr lang="en-US" altLang="zh-CN" dirty="0" smtClean="0">
                <a:latin typeface="微软雅黑" pitchFamily="34" charset="-122"/>
                <a:ea typeface="微软雅黑" pitchFamily="34" charset="-122"/>
              </a:rPr>
              <a:t>GPS</a:t>
            </a:r>
            <a:r>
              <a:rPr lang="zh-CN" altLang="en-US" dirty="0" smtClean="0">
                <a:latin typeface="微软雅黑" pitchFamily="34" charset="-122"/>
                <a:ea typeface="微软雅黑" pitchFamily="34" charset="-122"/>
              </a:rPr>
              <a:t>可以精确的指出你在地球的什么方位，但是它需要一个你在悲剧状况下往往拿不出来的东西</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充好电的电池</a:t>
            </a:r>
            <a:r>
              <a:rPr lang="zh-CN" altLang="en-US" dirty="0">
                <a:latin typeface="微软雅黑" pitchFamily="34" charset="-122"/>
                <a:ea typeface="微软雅黑" pitchFamily="34" charset="-122"/>
              </a:rPr>
              <a:t>。</a:t>
            </a:r>
            <a:endParaRPr lang="en-US" altLang="zh-CN" dirty="0">
              <a:latin typeface="微软雅黑" pitchFamily="34" charset="-122"/>
              <a:ea typeface="微软雅黑" pitchFamily="34" charset="-122"/>
            </a:endParaRPr>
          </a:p>
        </p:txBody>
      </p:sp>
      <p:cxnSp>
        <p:nvCxnSpPr>
          <p:cNvPr id="8" name="直接连接符 7"/>
          <p:cNvCxnSpPr/>
          <p:nvPr/>
        </p:nvCxnSpPr>
        <p:spPr>
          <a:xfrm rot="10800000">
            <a:off x="0" y="4725144"/>
            <a:ext cx="91440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6" name="图片 5" descr="battery_low (1).png"/>
          <p:cNvPicPr>
            <a:picLocks noChangeAspect="1"/>
          </p:cNvPicPr>
          <p:nvPr/>
        </p:nvPicPr>
        <p:blipFill>
          <a:blip r:embed="rId3" cstate="print">
            <a:biLevel thresh="50000"/>
          </a:blip>
          <a:stretch>
            <a:fillRect/>
          </a:stretch>
        </p:blipFill>
        <p:spPr>
          <a:xfrm>
            <a:off x="6084168" y="6137920"/>
            <a:ext cx="792088" cy="720080"/>
          </a:xfrm>
          <a:prstGeom prst="rect">
            <a:avLst/>
          </a:prstGeom>
        </p:spPr>
      </p:pic>
      <p:grpSp>
        <p:nvGrpSpPr>
          <p:cNvPr id="10" name="组合 9"/>
          <p:cNvGrpSpPr/>
          <p:nvPr/>
        </p:nvGrpSpPr>
        <p:grpSpPr>
          <a:xfrm>
            <a:off x="2771800" y="4869161"/>
            <a:ext cx="1440160" cy="1440160"/>
            <a:chOff x="1979713" y="4797153"/>
            <a:chExt cx="1440160" cy="1440160"/>
          </a:xfrm>
        </p:grpSpPr>
        <p:pic>
          <p:nvPicPr>
            <p:cNvPr id="5" name="图片 4" descr="ipad.png"/>
            <p:cNvPicPr>
              <a:picLocks noChangeAspect="1"/>
            </p:cNvPicPr>
            <p:nvPr/>
          </p:nvPicPr>
          <p:blipFill>
            <a:blip r:embed="rId4" cstate="print"/>
            <a:stretch>
              <a:fillRect/>
            </a:stretch>
          </p:blipFill>
          <p:spPr>
            <a:xfrm>
              <a:off x="1979713" y="4797153"/>
              <a:ext cx="1440160" cy="1440160"/>
            </a:xfrm>
            <a:prstGeom prst="rect">
              <a:avLst/>
            </a:prstGeom>
          </p:spPr>
        </p:pic>
        <p:pic>
          <p:nvPicPr>
            <p:cNvPr id="7" name="图片 6" descr="world_globe.png"/>
            <p:cNvPicPr>
              <a:picLocks noChangeAspect="1"/>
            </p:cNvPicPr>
            <p:nvPr/>
          </p:nvPicPr>
          <p:blipFill>
            <a:blip r:embed="rId5" cstate="print">
              <a:biLevel thresh="50000"/>
            </a:blip>
            <a:stretch>
              <a:fillRect/>
            </a:stretch>
          </p:blipFill>
          <p:spPr>
            <a:xfrm>
              <a:off x="2236957" y="4910381"/>
              <a:ext cx="893223" cy="893223"/>
            </a:xfrm>
            <a:prstGeom prst="rect">
              <a:avLst/>
            </a:prstGeom>
          </p:spPr>
        </p:pic>
      </p:grpSp>
      <p:pic>
        <p:nvPicPr>
          <p:cNvPr id="9" name="图片 8" descr="battery_full.png"/>
          <p:cNvPicPr>
            <a:picLocks noChangeAspect="1"/>
          </p:cNvPicPr>
          <p:nvPr/>
        </p:nvPicPr>
        <p:blipFill>
          <a:blip r:embed="rId6" cstate="print">
            <a:biLevel thresh="50000"/>
          </a:blip>
          <a:stretch>
            <a:fillRect/>
          </a:stretch>
        </p:blipFill>
        <p:spPr>
          <a:xfrm>
            <a:off x="3131839" y="6165304"/>
            <a:ext cx="792088" cy="792088"/>
          </a:xfrm>
          <a:prstGeom prst="rect">
            <a:avLst/>
          </a:prstGeom>
        </p:spPr>
      </p:pic>
      <p:pic>
        <p:nvPicPr>
          <p:cNvPr id="12" name="图片 11" descr="ipad.png"/>
          <p:cNvPicPr>
            <a:picLocks noChangeAspect="1"/>
          </p:cNvPicPr>
          <p:nvPr/>
        </p:nvPicPr>
        <p:blipFill>
          <a:blip r:embed="rId4" cstate="print"/>
          <a:stretch>
            <a:fillRect/>
          </a:stretch>
        </p:blipFill>
        <p:spPr>
          <a:xfrm>
            <a:off x="5724128" y="4869160"/>
            <a:ext cx="1440160" cy="1440160"/>
          </a:xfrm>
          <a:prstGeom prst="rect">
            <a:avLst/>
          </a:prstGeom>
        </p:spPr>
      </p:pic>
      <p:sp>
        <p:nvSpPr>
          <p:cNvPr id="14" name="燕尾形 13"/>
          <p:cNvSpPr/>
          <p:nvPr/>
        </p:nvSpPr>
        <p:spPr>
          <a:xfrm>
            <a:off x="4572000" y="5445224"/>
            <a:ext cx="648072" cy="648072"/>
          </a:xfrm>
          <a:prstGeom prst="chevron">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223120" y="5445224"/>
            <a:ext cx="1412776" cy="1412776"/>
            <a:chOff x="2223120" y="5445224"/>
            <a:chExt cx="1412776" cy="1412776"/>
          </a:xfrm>
        </p:grpSpPr>
        <p:pic>
          <p:nvPicPr>
            <p:cNvPr id="13" name="图片 12" descr="campfire.png"/>
            <p:cNvPicPr>
              <a:picLocks noChangeAspect="1"/>
            </p:cNvPicPr>
            <p:nvPr/>
          </p:nvPicPr>
          <p:blipFill>
            <a:blip r:embed="rId3" cstate="print"/>
            <a:srcRect t="50969"/>
            <a:stretch>
              <a:fillRect/>
            </a:stretch>
          </p:blipFill>
          <p:spPr>
            <a:xfrm>
              <a:off x="2223120" y="6165304"/>
              <a:ext cx="1412776" cy="692696"/>
            </a:xfrm>
            <a:prstGeom prst="rect">
              <a:avLst/>
            </a:prstGeom>
          </p:spPr>
        </p:pic>
        <p:sp>
          <p:nvSpPr>
            <p:cNvPr id="18" name="等腰三角形 17"/>
            <p:cNvSpPr/>
            <p:nvPr/>
          </p:nvSpPr>
          <p:spPr>
            <a:xfrm rot="10800000">
              <a:off x="2411760" y="6165304"/>
              <a:ext cx="936104" cy="144016"/>
            </a:xfrm>
            <a:prstGeom prst="triangle">
              <a:avLst>
                <a:gd name="adj" fmla="val 4837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2411760" y="5445224"/>
              <a:ext cx="864096"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descr="campfire.png"/>
          <p:cNvPicPr>
            <a:picLocks noChangeAspect="1"/>
          </p:cNvPicPr>
          <p:nvPr/>
        </p:nvPicPr>
        <p:blipFill>
          <a:blip r:embed="rId3" cstate="print"/>
          <a:stretch>
            <a:fillRect/>
          </a:stretch>
        </p:blipFill>
        <p:spPr>
          <a:xfrm>
            <a:off x="2195736" y="5445224"/>
            <a:ext cx="1412776" cy="1412776"/>
          </a:xfrm>
          <a:prstGeom prst="rect">
            <a:avLst/>
          </a:prstGeom>
        </p:spPr>
      </p:pic>
      <p:sp>
        <p:nvSpPr>
          <p:cNvPr id="21" name="矩形 20"/>
          <p:cNvSpPr/>
          <p:nvPr/>
        </p:nvSpPr>
        <p:spPr>
          <a:xfrm>
            <a:off x="179512" y="1646798"/>
            <a:ext cx="6624736" cy="1938992"/>
          </a:xfrm>
          <a:prstGeom prst="rect">
            <a:avLst/>
          </a:prstGeom>
        </p:spPr>
        <p:txBody>
          <a:bodyPr wrap="square">
            <a:spAutoFit/>
          </a:bodyPr>
          <a:lstStyle/>
          <a:p>
            <a:r>
              <a:rPr lang="en-US" altLang="zh-CN" sz="2400" dirty="0" smtClean="0"/>
              <a:t>In addition to a first aid kit, any backwoods hiker or car camper should pack a small fire starting kit. After you get a waterproof box, pack it with at least two lighters, some weatherproof matches, a flint and a small magnifying glass lens.</a:t>
            </a:r>
          </a:p>
        </p:txBody>
      </p:sp>
      <p:sp>
        <p:nvSpPr>
          <p:cNvPr id="22" name="矩形 21"/>
          <p:cNvSpPr/>
          <p:nvPr/>
        </p:nvSpPr>
        <p:spPr>
          <a:xfrm>
            <a:off x="179512" y="3585790"/>
            <a:ext cx="6565587" cy="923330"/>
          </a:xfrm>
          <a:prstGeom prst="rect">
            <a:avLst/>
          </a:prstGeom>
        </p:spPr>
        <p:txBody>
          <a:bodyPr wrap="square">
            <a:spAutoFit/>
          </a:bodyPr>
          <a:lstStyle/>
          <a:p>
            <a:r>
              <a:rPr lang="zh-CN" altLang="en-US" dirty="0" smtClean="0">
                <a:latin typeface="微软雅黑" pitchFamily="34" charset="-122"/>
                <a:ea typeface="微软雅黑" pitchFamily="34" charset="-122"/>
              </a:rPr>
              <a:t>除了急救包，所有荒野远足和自驾游的驴友都应该带一包生火工具。在准备好一个防水盒子之后，你可以在里面放至少两个打火机，一些万能火柴，一个打火石和一个小的放大镜。</a:t>
            </a:r>
            <a:endParaRPr lang="en-US" altLang="zh-CN" dirty="0">
              <a:latin typeface="微软雅黑" pitchFamily="34" charset="-122"/>
              <a:ea typeface="微软雅黑" pitchFamily="34" charset="-122"/>
            </a:endParaRPr>
          </a:p>
        </p:txBody>
      </p:sp>
      <p:cxnSp>
        <p:nvCxnSpPr>
          <p:cNvPr id="8" name="直接连接符 7"/>
          <p:cNvCxnSpPr/>
          <p:nvPr/>
        </p:nvCxnSpPr>
        <p:spPr>
          <a:xfrm rot="10800000">
            <a:off x="0" y="4725144"/>
            <a:ext cx="723629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5400000" flipH="1" flipV="1">
            <a:off x="7236296" y="3645024"/>
            <a:ext cx="1080120" cy="108012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flipH="1" flipV="1">
            <a:off x="6493904" y="1822512"/>
            <a:ext cx="3645024"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251520" y="1052736"/>
            <a:ext cx="5111954" cy="584775"/>
          </a:xfrm>
          <a:prstGeom prst="rect">
            <a:avLst/>
          </a:prstGeom>
        </p:spPr>
        <p:txBody>
          <a:bodyPr wrap="square">
            <a:spAutoFit/>
          </a:bodyPr>
          <a:lstStyle/>
          <a:p>
            <a:r>
              <a:rPr lang="en-US" altLang="zh-CN" sz="3200" b="1" dirty="0" smtClean="0"/>
              <a:t>9. Fire Starter</a:t>
            </a:r>
            <a:endParaRPr lang="en-US" altLang="zh-CN" sz="3200" b="1" dirty="0"/>
          </a:p>
        </p:txBody>
      </p:sp>
      <p:pic>
        <p:nvPicPr>
          <p:cNvPr id="10" name="图片 9" descr="search.png"/>
          <p:cNvPicPr>
            <a:picLocks noChangeAspect="1"/>
          </p:cNvPicPr>
          <p:nvPr/>
        </p:nvPicPr>
        <p:blipFill>
          <a:blip r:embed="rId4" cstate="print">
            <a:biLevel thresh="50000"/>
          </a:blip>
          <a:stretch>
            <a:fillRect/>
          </a:stretch>
        </p:blipFill>
        <p:spPr>
          <a:xfrm>
            <a:off x="7236296" y="4581128"/>
            <a:ext cx="1625970" cy="1625970"/>
          </a:xfrm>
          <a:prstGeom prst="rect">
            <a:avLst/>
          </a:prstGeom>
        </p:spPr>
      </p:pic>
      <p:cxnSp>
        <p:nvCxnSpPr>
          <p:cNvPr id="15" name="直接连接符 14"/>
          <p:cNvCxnSpPr/>
          <p:nvPr/>
        </p:nvCxnSpPr>
        <p:spPr>
          <a:xfrm rot="10800000" flipV="1">
            <a:off x="2843808" y="4869160"/>
            <a:ext cx="4608512" cy="15841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10800000" flipV="1">
            <a:off x="2843808" y="5733256"/>
            <a:ext cx="5040560" cy="7200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par>
                                <p:cTn id="11" presetID="10" presetClass="entr" presetSubtype="0" fill="hold" nodeType="withEffect">
                                  <p:stCondLst>
                                    <p:cond delay="150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rot="10800000">
            <a:off x="5436096" y="5949280"/>
            <a:ext cx="2877716"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rot="10800000">
            <a:off x="827584" y="4581128"/>
            <a:ext cx="4608512" cy="1368152"/>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flipH="1" flipV="1">
            <a:off x="7862056" y="6403640"/>
            <a:ext cx="90872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rot="10800000">
            <a:off x="827584" y="4581128"/>
            <a:ext cx="792088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2915816" y="4716433"/>
            <a:ext cx="5111954" cy="584775"/>
          </a:xfrm>
          <a:prstGeom prst="rect">
            <a:avLst/>
          </a:prstGeom>
        </p:spPr>
        <p:txBody>
          <a:bodyPr wrap="square">
            <a:spAutoFit/>
          </a:bodyPr>
          <a:lstStyle/>
          <a:p>
            <a:pPr algn="ctr"/>
            <a:r>
              <a:rPr lang="en-US" altLang="zh-CN" sz="3200" b="1" dirty="0" smtClean="0"/>
              <a:t>8. First Aid Kit</a:t>
            </a:r>
            <a:endParaRPr lang="en-US" altLang="zh-CN" sz="3200" b="1" dirty="0"/>
          </a:p>
        </p:txBody>
      </p:sp>
      <p:sp>
        <p:nvSpPr>
          <p:cNvPr id="14" name="矩形 13"/>
          <p:cNvSpPr/>
          <p:nvPr/>
        </p:nvSpPr>
        <p:spPr>
          <a:xfrm>
            <a:off x="971600" y="1569566"/>
            <a:ext cx="7704856" cy="1938992"/>
          </a:xfrm>
          <a:prstGeom prst="rect">
            <a:avLst/>
          </a:prstGeom>
        </p:spPr>
        <p:txBody>
          <a:bodyPr wrap="square">
            <a:spAutoFit/>
          </a:bodyPr>
          <a:lstStyle/>
          <a:p>
            <a:r>
              <a:rPr lang="en-US" altLang="zh-CN" sz="2400" dirty="0" smtClean="0"/>
              <a:t>It's just important to know what to pack. Begin with a supply of medications and wound-cleaning solution -- anti-bacterial ointments, alcohol, peroxide, pain reliever, antacid, aspirin and anti-histamine. You should also have some tweezers, gauze, bandages and eyewash on hand.</a:t>
            </a:r>
          </a:p>
        </p:txBody>
      </p:sp>
      <p:sp>
        <p:nvSpPr>
          <p:cNvPr id="20" name="矩形 19"/>
          <p:cNvSpPr/>
          <p:nvPr/>
        </p:nvSpPr>
        <p:spPr>
          <a:xfrm>
            <a:off x="971600" y="3513782"/>
            <a:ext cx="7704856" cy="923330"/>
          </a:xfrm>
          <a:prstGeom prst="rect">
            <a:avLst/>
          </a:prstGeom>
        </p:spPr>
        <p:txBody>
          <a:bodyPr wrap="square">
            <a:spAutoFit/>
          </a:bodyPr>
          <a:lstStyle/>
          <a:p>
            <a:r>
              <a:rPr lang="zh-CN" altLang="en-US" dirty="0" smtClean="0">
                <a:latin typeface="微软雅黑" pitchFamily="34" charset="-122"/>
                <a:ea typeface="微软雅黑" pitchFamily="34" charset="-122"/>
              </a:rPr>
              <a:t>（急救包）知道要带什么很重要。先准备一些必须的药物以及清创剂</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抗病毒药膏，酒精，双氧水，止痛药，抗酸剂，阿司匹林，抗组胺剂。你还应该带着镊子，纱布，绷带和眼药水。</a:t>
            </a:r>
            <a:endParaRPr lang="en-US" altLang="zh-CN" dirty="0">
              <a:latin typeface="微软雅黑" pitchFamily="34" charset="-122"/>
              <a:ea typeface="微软雅黑" pitchFamily="34" charset="-122"/>
            </a:endParaRPr>
          </a:p>
        </p:txBody>
      </p:sp>
      <p:cxnSp>
        <p:nvCxnSpPr>
          <p:cNvPr id="23" name="直接连接符 22"/>
          <p:cNvCxnSpPr/>
          <p:nvPr/>
        </p:nvCxnSpPr>
        <p:spPr>
          <a:xfrm rot="5400000" flipH="1" flipV="1">
            <a:off x="6983102" y="2803240"/>
            <a:ext cx="3501008"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745860" y="1052736"/>
            <a:ext cx="39814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043608" y="836712"/>
            <a:ext cx="4608512" cy="648072"/>
            <a:chOff x="1043608" y="836712"/>
            <a:chExt cx="4608512" cy="648072"/>
          </a:xfrm>
        </p:grpSpPr>
        <p:pic>
          <p:nvPicPr>
            <p:cNvPr id="27" name="图片 26" descr="first-aid-kit.png"/>
            <p:cNvPicPr>
              <a:picLocks noChangeAspect="1"/>
            </p:cNvPicPr>
            <p:nvPr/>
          </p:nvPicPr>
          <p:blipFill>
            <a:blip r:embed="rId3" cstate="print"/>
            <a:stretch>
              <a:fillRect/>
            </a:stretch>
          </p:blipFill>
          <p:spPr>
            <a:xfrm>
              <a:off x="1043608" y="836712"/>
              <a:ext cx="609739" cy="609739"/>
            </a:xfrm>
            <a:prstGeom prst="rect">
              <a:avLst/>
            </a:prstGeom>
          </p:spPr>
        </p:pic>
        <p:pic>
          <p:nvPicPr>
            <p:cNvPr id="12" name="图片 11" descr="26-bandaid.png"/>
            <p:cNvPicPr>
              <a:picLocks noChangeAspect="1"/>
            </p:cNvPicPr>
            <p:nvPr/>
          </p:nvPicPr>
          <p:blipFill>
            <a:blip r:embed="rId4" cstate="print"/>
            <a:stretch>
              <a:fillRect/>
            </a:stretch>
          </p:blipFill>
          <p:spPr>
            <a:xfrm>
              <a:off x="1835696" y="980728"/>
              <a:ext cx="504056" cy="504056"/>
            </a:xfrm>
            <a:prstGeom prst="rect">
              <a:avLst/>
            </a:prstGeom>
          </p:spPr>
        </p:pic>
        <p:pic>
          <p:nvPicPr>
            <p:cNvPr id="15" name="图片 14" descr="pill.png"/>
            <p:cNvPicPr>
              <a:picLocks noChangeAspect="1"/>
            </p:cNvPicPr>
            <p:nvPr/>
          </p:nvPicPr>
          <p:blipFill>
            <a:blip r:embed="rId5" cstate="print"/>
            <a:stretch>
              <a:fillRect/>
            </a:stretch>
          </p:blipFill>
          <p:spPr>
            <a:xfrm>
              <a:off x="2771800" y="1052736"/>
              <a:ext cx="432048" cy="432048"/>
            </a:xfrm>
            <a:prstGeom prst="rect">
              <a:avLst/>
            </a:prstGeom>
          </p:spPr>
        </p:pic>
        <p:pic>
          <p:nvPicPr>
            <p:cNvPr id="16" name="图片 15" descr="26-bandaid.png"/>
            <p:cNvPicPr>
              <a:picLocks noChangeAspect="1"/>
            </p:cNvPicPr>
            <p:nvPr/>
          </p:nvPicPr>
          <p:blipFill>
            <a:blip r:embed="rId4" cstate="print"/>
            <a:stretch>
              <a:fillRect/>
            </a:stretch>
          </p:blipFill>
          <p:spPr>
            <a:xfrm>
              <a:off x="2267744" y="980728"/>
              <a:ext cx="504056" cy="504056"/>
            </a:xfrm>
            <a:prstGeom prst="rect">
              <a:avLst/>
            </a:prstGeom>
          </p:spPr>
        </p:pic>
        <p:pic>
          <p:nvPicPr>
            <p:cNvPr id="17" name="图片 16" descr="pill.png"/>
            <p:cNvPicPr>
              <a:picLocks noChangeAspect="1"/>
            </p:cNvPicPr>
            <p:nvPr/>
          </p:nvPicPr>
          <p:blipFill>
            <a:blip r:embed="rId5" cstate="print"/>
            <a:stretch>
              <a:fillRect/>
            </a:stretch>
          </p:blipFill>
          <p:spPr>
            <a:xfrm>
              <a:off x="3275856" y="1052736"/>
              <a:ext cx="432048" cy="432048"/>
            </a:xfrm>
            <a:prstGeom prst="rect">
              <a:avLst/>
            </a:prstGeom>
          </p:spPr>
        </p:pic>
        <p:pic>
          <p:nvPicPr>
            <p:cNvPr id="19" name="图片 18" descr="pill.png"/>
            <p:cNvPicPr>
              <a:picLocks noChangeAspect="1"/>
            </p:cNvPicPr>
            <p:nvPr/>
          </p:nvPicPr>
          <p:blipFill>
            <a:blip r:embed="rId5" cstate="print"/>
            <a:stretch>
              <a:fillRect/>
            </a:stretch>
          </p:blipFill>
          <p:spPr>
            <a:xfrm>
              <a:off x="4283968" y="1052736"/>
              <a:ext cx="432048" cy="432048"/>
            </a:xfrm>
            <a:prstGeom prst="rect">
              <a:avLst/>
            </a:prstGeom>
          </p:spPr>
        </p:pic>
        <p:pic>
          <p:nvPicPr>
            <p:cNvPr id="22" name="图片 21" descr="pill.png"/>
            <p:cNvPicPr>
              <a:picLocks noChangeAspect="1"/>
            </p:cNvPicPr>
            <p:nvPr/>
          </p:nvPicPr>
          <p:blipFill>
            <a:blip r:embed="rId5" cstate="print"/>
            <a:stretch>
              <a:fillRect/>
            </a:stretch>
          </p:blipFill>
          <p:spPr>
            <a:xfrm>
              <a:off x="5220072" y="1052736"/>
              <a:ext cx="432048" cy="432048"/>
            </a:xfrm>
            <a:prstGeom prst="rect">
              <a:avLst/>
            </a:prstGeom>
          </p:spPr>
        </p:pic>
        <p:pic>
          <p:nvPicPr>
            <p:cNvPr id="24" name="图片 23" descr="pill.png"/>
            <p:cNvPicPr>
              <a:picLocks noChangeAspect="1"/>
            </p:cNvPicPr>
            <p:nvPr/>
          </p:nvPicPr>
          <p:blipFill>
            <a:blip r:embed="rId5" cstate="print"/>
            <a:stretch>
              <a:fillRect/>
            </a:stretch>
          </p:blipFill>
          <p:spPr>
            <a:xfrm>
              <a:off x="4788024" y="1052736"/>
              <a:ext cx="432048" cy="432048"/>
            </a:xfrm>
            <a:prstGeom prst="rect">
              <a:avLst/>
            </a:prstGeom>
          </p:spPr>
        </p:pic>
        <p:pic>
          <p:nvPicPr>
            <p:cNvPr id="26" name="图片 25" descr="pill.png"/>
            <p:cNvPicPr>
              <a:picLocks noChangeAspect="1"/>
            </p:cNvPicPr>
            <p:nvPr/>
          </p:nvPicPr>
          <p:blipFill>
            <a:blip r:embed="rId5" cstate="print"/>
            <a:stretch>
              <a:fillRect/>
            </a:stretch>
          </p:blipFill>
          <p:spPr>
            <a:xfrm>
              <a:off x="3779912" y="1052736"/>
              <a:ext cx="432048" cy="432048"/>
            </a:xfrm>
            <a:prstGeom prst="rect">
              <a:avLst/>
            </a:prstGeom>
          </p:spPr>
        </p:pic>
      </p:grpSp>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up)">
                                      <p:cBhvr>
                                        <p:cTn id="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971600" y="476672"/>
            <a:ext cx="5111954" cy="584775"/>
          </a:xfrm>
          <a:prstGeom prst="rect">
            <a:avLst/>
          </a:prstGeom>
        </p:spPr>
        <p:txBody>
          <a:bodyPr wrap="square">
            <a:spAutoFit/>
          </a:bodyPr>
          <a:lstStyle/>
          <a:p>
            <a:r>
              <a:rPr lang="en-US" altLang="zh-CN" sz="3200" b="1" dirty="0" smtClean="0"/>
              <a:t>7. Mirror</a:t>
            </a:r>
            <a:endParaRPr lang="en-US" altLang="zh-CN" sz="3200" b="1" dirty="0"/>
          </a:p>
        </p:txBody>
      </p:sp>
      <p:sp>
        <p:nvSpPr>
          <p:cNvPr id="14" name="矩形 13"/>
          <p:cNvSpPr/>
          <p:nvPr/>
        </p:nvSpPr>
        <p:spPr>
          <a:xfrm>
            <a:off x="971600" y="1124744"/>
            <a:ext cx="7704856" cy="2308324"/>
          </a:xfrm>
          <a:prstGeom prst="rect">
            <a:avLst/>
          </a:prstGeom>
        </p:spPr>
        <p:txBody>
          <a:bodyPr wrap="square">
            <a:spAutoFit/>
          </a:bodyPr>
          <a:lstStyle/>
          <a:p>
            <a:r>
              <a:rPr lang="en-US" altLang="zh-CN" sz="2400" dirty="0" smtClean="0"/>
              <a:t>Size isn't important here -- even a small 2 by 3 inch (5 by 7.6 centimeter) mirror flash can be seen from 100 miles (160 kilometers) away. Signal mirrors work best on clear days with direct sunlight, but you can also use them on overcast days. Not only that, but you can reflect headlights, flashlight beams and even bright moonlight for rescue.</a:t>
            </a:r>
            <a:endParaRPr lang="en-US" altLang="zh-CN" sz="2400" dirty="0"/>
          </a:p>
        </p:txBody>
      </p:sp>
      <p:sp>
        <p:nvSpPr>
          <p:cNvPr id="20" name="矩形 19"/>
          <p:cNvSpPr/>
          <p:nvPr/>
        </p:nvSpPr>
        <p:spPr>
          <a:xfrm>
            <a:off x="971600" y="3513782"/>
            <a:ext cx="7704856" cy="1200329"/>
          </a:xfrm>
          <a:prstGeom prst="rect">
            <a:avLst/>
          </a:prstGeom>
        </p:spPr>
        <p:txBody>
          <a:bodyPr wrap="square">
            <a:spAutoFit/>
          </a:bodyPr>
          <a:lstStyle/>
          <a:p>
            <a:r>
              <a:rPr lang="zh-CN" altLang="en-US" dirty="0" smtClean="0">
                <a:latin typeface="微软雅黑" pitchFamily="34" charset="-122"/>
                <a:ea typeface="微软雅黑" pitchFamily="34" charset="-122"/>
              </a:rPr>
              <a:t>尺寸在这儿并不重要</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即使一个</a:t>
            </a:r>
            <a:r>
              <a:rPr lang="en-US" altLang="zh-CN" dirty="0" smtClean="0">
                <a:latin typeface="微软雅黑" pitchFamily="34" charset="-122"/>
                <a:ea typeface="微软雅黑" pitchFamily="34" charset="-122"/>
              </a:rPr>
              <a:t>2*3</a:t>
            </a:r>
            <a:r>
              <a:rPr lang="zh-CN" altLang="en-US" dirty="0" smtClean="0">
                <a:latin typeface="微软雅黑" pitchFamily="34" charset="-122"/>
                <a:ea typeface="微软雅黑" pitchFamily="34" charset="-122"/>
              </a:rPr>
              <a:t>英寸的小镜子（</a:t>
            </a:r>
            <a:r>
              <a:rPr lang="en-US" altLang="zh-CN" dirty="0" smtClean="0">
                <a:latin typeface="微软雅黑" pitchFamily="34" charset="-122"/>
                <a:ea typeface="微软雅黑" pitchFamily="34" charset="-122"/>
              </a:rPr>
              <a:t>5*7.6</a:t>
            </a:r>
            <a:r>
              <a:rPr lang="zh-CN" altLang="en-US" dirty="0" smtClean="0">
                <a:latin typeface="微软雅黑" pitchFamily="34" charset="-122"/>
                <a:ea typeface="微软雅黑" pitchFamily="34" charset="-122"/>
              </a:rPr>
              <a:t>厘米）的反射光都可以在</a:t>
            </a:r>
            <a:r>
              <a:rPr lang="en-US" altLang="zh-CN" dirty="0" smtClean="0">
                <a:latin typeface="微软雅黑" pitchFamily="34" charset="-122"/>
                <a:ea typeface="微软雅黑" pitchFamily="34" charset="-122"/>
              </a:rPr>
              <a:t>100</a:t>
            </a:r>
            <a:r>
              <a:rPr lang="zh-CN" altLang="en-US" dirty="0" smtClean="0">
                <a:latin typeface="微软雅黑" pitchFamily="34" charset="-122"/>
                <a:ea typeface="微软雅黑" pitchFamily="34" charset="-122"/>
              </a:rPr>
              <a:t>英里（</a:t>
            </a:r>
            <a:r>
              <a:rPr lang="en-US" altLang="zh-CN" dirty="0" smtClean="0">
                <a:latin typeface="微软雅黑" pitchFamily="34" charset="-122"/>
                <a:ea typeface="微软雅黑" pitchFamily="34" charset="-122"/>
              </a:rPr>
              <a:t>160</a:t>
            </a:r>
            <a:r>
              <a:rPr lang="zh-CN" altLang="en-US" dirty="0" smtClean="0">
                <a:latin typeface="微软雅黑" pitchFamily="34" charset="-122"/>
                <a:ea typeface="微软雅黑" pitchFamily="34" charset="-122"/>
              </a:rPr>
              <a:t>公里）外被看到。打信号的镜子最好是在晴天直接反射太阳光，不过也可以用于阴天。 甚至，你可以用来反射头灯，手电筒甚至明亮的月光来求援。</a:t>
            </a:r>
            <a:endParaRPr lang="en-US" altLang="zh-CN" dirty="0">
              <a:latin typeface="微软雅黑" pitchFamily="34" charset="-122"/>
              <a:ea typeface="微软雅黑" pitchFamily="34" charset="-122"/>
            </a:endParaRPr>
          </a:p>
        </p:txBody>
      </p:sp>
      <p:cxnSp>
        <p:nvCxnSpPr>
          <p:cNvPr id="25" name="直接连接符 24"/>
          <p:cNvCxnSpPr/>
          <p:nvPr/>
        </p:nvCxnSpPr>
        <p:spPr>
          <a:xfrm>
            <a:off x="0" y="1052736"/>
            <a:ext cx="9144000" cy="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15" name="图片 14" descr="sun-3.png"/>
          <p:cNvPicPr>
            <a:picLocks noChangeAspect="1"/>
          </p:cNvPicPr>
          <p:nvPr/>
        </p:nvPicPr>
        <p:blipFill>
          <a:blip r:embed="rId3" cstate="print"/>
          <a:stretch>
            <a:fillRect/>
          </a:stretch>
        </p:blipFill>
        <p:spPr>
          <a:xfrm>
            <a:off x="683568" y="4725144"/>
            <a:ext cx="1718320" cy="1718320"/>
          </a:xfrm>
          <a:prstGeom prst="rect">
            <a:avLst/>
          </a:prstGeom>
        </p:spPr>
      </p:pic>
      <p:sp>
        <p:nvSpPr>
          <p:cNvPr id="16" name="矩形 15"/>
          <p:cNvSpPr/>
          <p:nvPr/>
        </p:nvSpPr>
        <p:spPr>
          <a:xfrm>
            <a:off x="4139952" y="6597352"/>
            <a:ext cx="1008112" cy="14401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grpSp>
        <p:nvGrpSpPr>
          <p:cNvPr id="10" name="组合 9"/>
          <p:cNvGrpSpPr/>
          <p:nvPr/>
        </p:nvGrpSpPr>
        <p:grpSpPr>
          <a:xfrm>
            <a:off x="1619672" y="5229200"/>
            <a:ext cx="6192688" cy="1368152"/>
            <a:chOff x="1619672" y="5229200"/>
            <a:chExt cx="6192688" cy="1368152"/>
          </a:xfrm>
        </p:grpSpPr>
        <p:cxnSp>
          <p:nvCxnSpPr>
            <p:cNvPr id="18" name="直接连接符 17"/>
            <p:cNvCxnSpPr>
              <a:endCxn id="16" idx="0"/>
            </p:cNvCxnSpPr>
            <p:nvPr/>
          </p:nvCxnSpPr>
          <p:spPr>
            <a:xfrm>
              <a:off x="1619672" y="5589240"/>
              <a:ext cx="3024336" cy="1008112"/>
            </a:xfrm>
            <a:prstGeom prst="line">
              <a:avLst/>
            </a:prstGeom>
          </p:spPr>
          <p:style>
            <a:lnRef idx="1">
              <a:schemeClr val="dk1"/>
            </a:lnRef>
            <a:fillRef idx="0">
              <a:schemeClr val="dk1"/>
            </a:fillRef>
            <a:effectRef idx="0">
              <a:schemeClr val="dk1"/>
            </a:effectRef>
            <a:fontRef idx="minor">
              <a:schemeClr val="tx1"/>
            </a:fontRef>
          </p:style>
        </p:cxnSp>
        <p:cxnSp>
          <p:nvCxnSpPr>
            <p:cNvPr id="19" name="直接连接符 18"/>
            <p:cNvCxnSpPr>
              <a:endCxn id="16" idx="0"/>
            </p:cNvCxnSpPr>
            <p:nvPr/>
          </p:nvCxnSpPr>
          <p:spPr>
            <a:xfrm rot="10800000" flipV="1">
              <a:off x="4644008" y="5229200"/>
              <a:ext cx="3168352" cy="1368152"/>
            </a:xfrm>
            <a:prstGeom prst="line">
              <a:avLst/>
            </a:prstGeom>
          </p:spPr>
          <p:style>
            <a:lnRef idx="1">
              <a:schemeClr val="dk1"/>
            </a:lnRef>
            <a:fillRef idx="0">
              <a:schemeClr val="dk1"/>
            </a:fillRef>
            <a:effectRef idx="0">
              <a:schemeClr val="dk1"/>
            </a:effectRef>
            <a:fontRef idx="minor">
              <a:schemeClr val="tx1"/>
            </a:fontRef>
          </p:style>
        </p:cxnSp>
      </p:gr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F7F7F"/>
      </a:hlink>
      <a:folHlink>
        <a:srgbClr val="A5A5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404</TotalTime>
  <Words>1216</Words>
  <Application>Microsoft Office PowerPoint</Application>
  <PresentationFormat>全屏显示(4:3)</PresentationFormat>
  <Paragraphs>59</Paragraphs>
  <Slides>16</Slides>
  <Notes>16</Notes>
  <HiddenSlides>0</HiddenSlides>
  <MMClips>1</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16</vt:i4>
      </vt:variant>
    </vt:vector>
  </HeadingPairs>
  <TitlesOfParts>
    <vt:vector size="22" baseType="lpstr">
      <vt:lpstr>宋体</vt:lpstr>
      <vt:lpstr>Calibri</vt:lpstr>
      <vt:lpstr>微软雅黑</vt:lpstr>
      <vt:lpstr>Arial</vt:lpstr>
      <vt:lpstr>Arial Black</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10种必备求生工具</dc:title>
  <dc:subject>10种必备求生工具</dc:subject>
  <dc:creator>Louiechot</dc:creator>
  <cp:keywords>求生 Luiechot PPT书摘</cp:keywords>
  <cp:lastModifiedBy>tc</cp:lastModifiedBy>
  <cp:revision>111</cp:revision>
  <dcterms:created xsi:type="dcterms:W3CDTF">2011-08-23T11:39:23Z</dcterms:created>
  <dcterms:modified xsi:type="dcterms:W3CDTF">2016-02-24T15:32:15Z</dcterms:modified>
  <cp:category>PPT书摘</cp:category>
</cp:coreProperties>
</file>