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54" r:id="rId2"/>
    <p:sldId id="371" r:id="rId3"/>
    <p:sldId id="368" r:id="rId4"/>
    <p:sldId id="379" r:id="rId5"/>
    <p:sldId id="372" r:id="rId6"/>
    <p:sldId id="419" r:id="rId7"/>
    <p:sldId id="420" r:id="rId8"/>
    <p:sldId id="378" r:id="rId9"/>
    <p:sldId id="380" r:id="rId10"/>
    <p:sldId id="382" r:id="rId11"/>
    <p:sldId id="383" r:id="rId12"/>
    <p:sldId id="384" r:id="rId13"/>
    <p:sldId id="385" r:id="rId14"/>
    <p:sldId id="386" r:id="rId15"/>
    <p:sldId id="387" r:id="rId16"/>
    <p:sldId id="390" r:id="rId17"/>
    <p:sldId id="395" r:id="rId18"/>
    <p:sldId id="393" r:id="rId19"/>
    <p:sldId id="389" r:id="rId20"/>
    <p:sldId id="391" r:id="rId21"/>
    <p:sldId id="394" r:id="rId22"/>
    <p:sldId id="392" r:id="rId23"/>
    <p:sldId id="398" r:id="rId24"/>
    <p:sldId id="400" r:id="rId25"/>
    <p:sldId id="402" r:id="rId26"/>
    <p:sldId id="399" r:id="rId27"/>
    <p:sldId id="403" r:id="rId28"/>
    <p:sldId id="410" r:id="rId29"/>
    <p:sldId id="404" r:id="rId30"/>
    <p:sldId id="408" r:id="rId31"/>
    <p:sldId id="406" r:id="rId32"/>
    <p:sldId id="417" r:id="rId33"/>
    <p:sldId id="409" r:id="rId34"/>
    <p:sldId id="401" r:id="rId35"/>
    <p:sldId id="411" r:id="rId36"/>
    <p:sldId id="370" r:id="rId37"/>
    <p:sldId id="413" r:id="rId38"/>
    <p:sldId id="415" r:id="rId39"/>
    <p:sldId id="414" r:id="rId40"/>
    <p:sldId id="416" r:id="rId41"/>
    <p:sldId id="418" r:id="rId42"/>
  </p:sldIdLst>
  <p:sldSz cx="9145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725"/>
    <a:srgbClr val="F14124"/>
    <a:srgbClr val="152F47"/>
    <a:srgbClr val="FFC000"/>
    <a:srgbClr val="05BAC8"/>
    <a:srgbClr val="21AB82"/>
    <a:srgbClr val="5DCEAF"/>
    <a:srgbClr val="1A92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6" autoAdjust="0"/>
    <p:restoredTop sz="99532" autoAdjust="0"/>
  </p:normalViewPr>
  <p:slideViewPr>
    <p:cSldViewPr snapToGrid="0">
      <p:cViewPr varScale="1">
        <p:scale>
          <a:sx n="105" d="100"/>
          <a:sy n="105" d="100"/>
        </p:scale>
        <p:origin x="-96" y="-288"/>
      </p:cViewPr>
      <p:guideLst>
        <p:guide orient="horz" pos="1869"/>
        <p:guide pos="4807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2CB3663-EAF6-4289-B665-1C3BAEC837DD}" type="datetimeFigureOut">
              <a:rPr lang="zh-CN" altLang="en-US"/>
              <a:pPr>
                <a:defRPr/>
              </a:pPr>
              <a:t>2015/11/20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E517ABC-76BE-4694-875C-F42D2473734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E69F7F-5682-4430-8078-45E2E8EA83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4E9E36-30A2-416F-A8D0-08F4745DEC7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16C71F-B573-4678-B192-C2F2F9C2EB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34C2C-3615-4A16-9385-06B3EFEEF17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8D096B-F585-4A46-A458-50F81F677A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0BC99-E077-4412-B7A3-80A179B2A01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66A3-3D17-4406-9BD2-33C4321394A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B4660A-23A3-4C7F-BFF9-C7E0EDBA906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C541AE-51DD-490C-A4FB-9B2478BFA04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9CD47E-7228-4D04-B611-EFF6BC25DAD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9A0D90-037C-4E76-89D0-0F1F669CAAA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91218F-B0D5-4D70-AB34-A5A1682D148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6DD00E-A890-455A-9E22-9291A0E57C0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44544F-1282-4BBA-B819-66301CEDB65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CE640A-98AD-4FA1-8984-4362D4F9FE0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0D163-2A91-41A8-B67F-F0FC5748DD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2A3A49-CD8A-4ACA-8C5C-A8A09234B6F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00911-611D-482E-B8CB-DF8C0EF5252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DCF245-254F-4C2F-B8E3-32E6EFDF6E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AF709-FF2D-48E5-85F0-6E8021E75BA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FBE2B1-88F2-4A97-9C4C-EEF541B61EF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E3C904-456D-4558-ADB4-539D9CB6B9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1C19DE-073D-427E-A71C-B910A9C8BA9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B51F8F-A74A-41F1-ABAE-4D00C42984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B4BC14-28ED-4019-BE90-8B0DF1D5398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6F67E6-E6FC-4F0B-9FBB-7C53F99AD0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42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4E80E-9A37-41C1-8FFD-B335F209C4F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CA532A-64C0-4BDB-8F0C-09F9710DB9E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27D710-D9BF-4A26-BCB3-0065ECCAA21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03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3F39AB-A978-47FA-B671-B761B854EC6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BAD194-A407-409D-A58C-D39FF797388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F09FC0-2D6B-4F71-B1D8-ABFA60D561A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2C20F2-0C9C-4288-A0BE-64765219FE9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1214B8-10A0-4392-B67A-C2A11C5AB70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FCAA14-1A9B-44E8-8628-4987BC2C06B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D57795-FFF0-45BC-A53A-CE8F3BBDDF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423C5E-35D3-4103-B483-FADD5E15F68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4"/>
          <p:cNvGraphicFramePr>
            <a:graphicFrameLocks noGrp="1"/>
          </p:cNvGraphicFramePr>
          <p:nvPr/>
        </p:nvGraphicFramePr>
        <p:xfrm>
          <a:off x="0" y="950913"/>
          <a:ext cx="1265238" cy="3567112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sp>
        <p:nvSpPr>
          <p:cNvPr id="3" name="矩形 10"/>
          <p:cNvSpPr>
            <a:spLocks noChangeArrowheads="1"/>
          </p:cNvSpPr>
          <p:nvPr userDrawn="1"/>
        </p:nvSpPr>
        <p:spPr bwMode="auto">
          <a:xfrm>
            <a:off x="-107950" y="955675"/>
            <a:ext cx="137636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4" name="流程图: 合并 15"/>
          <p:cNvSpPr>
            <a:spLocks noChangeArrowheads="1"/>
          </p:cNvSpPr>
          <p:nvPr userDrawn="1"/>
        </p:nvSpPr>
        <p:spPr bwMode="auto">
          <a:xfrm>
            <a:off x="584200" y="1546225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1547813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2138363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4"/>
          <p:cNvGraphicFramePr>
            <a:graphicFrameLocks noGrp="1"/>
          </p:cNvGraphicFramePr>
          <p:nvPr/>
        </p:nvGraphicFramePr>
        <p:xfrm>
          <a:off x="0" y="950913"/>
          <a:ext cx="1265238" cy="3567112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2141538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8963" y="2732088"/>
            <a:ext cx="87312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636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-1588" y="2736850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3327400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3"/>
          <p:cNvGraphicFramePr>
            <a:graphicFrameLocks noGrp="1"/>
          </p:cNvGraphicFramePr>
          <p:nvPr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3332163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5" name="流程图: 合并 11"/>
          <p:cNvSpPr>
            <a:spLocks noChangeArrowheads="1"/>
          </p:cNvSpPr>
          <p:nvPr userDrawn="1"/>
        </p:nvSpPr>
        <p:spPr bwMode="auto">
          <a:xfrm>
            <a:off x="584200" y="3919538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2"/>
          <p:cNvGraphicFramePr>
            <a:graphicFrameLocks noGrp="1"/>
          </p:cNvGraphicFramePr>
          <p:nvPr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第六章主题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3" name="直接连接符 12"/>
          <p:cNvCxnSpPr/>
          <p:nvPr userDrawn="1"/>
        </p:nvCxnSpPr>
        <p:spPr>
          <a:xfrm>
            <a:off x="12763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0" y="3927475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明年目标与计划</a:t>
            </a:r>
          </a:p>
        </p:txBody>
      </p:sp>
      <p:sp>
        <p:nvSpPr>
          <p:cNvPr id="5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5" r:id="rId8"/>
  </p:sldLayoutIdLst>
  <p:transition spd="slow" advClick="0" advTm="7000">
    <p:wipe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0" name="Picture 16" descr="sfds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标题 1"/>
          <p:cNvSpPr>
            <a:spLocks/>
          </p:cNvSpPr>
          <p:nvPr/>
        </p:nvSpPr>
        <p:spPr bwMode="auto">
          <a:xfrm>
            <a:off x="0" y="587375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10996" y="2084313"/>
            <a:ext cx="6176540" cy="114204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7283450" y="1819275"/>
            <a:ext cx="1604963" cy="16033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941513" y="2238375"/>
            <a:ext cx="52276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556000" y="2798763"/>
            <a:ext cx="1809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latin typeface="方正兰亭细黑_GBK"/>
              </a:rPr>
              <a:t>单击添加您的标题</a:t>
            </a:r>
          </a:p>
        </p:txBody>
      </p:sp>
      <p:sp>
        <p:nvSpPr>
          <p:cNvPr id="11547" name="Text Box 283"/>
          <p:cNvSpPr txBox="1">
            <a:spLocks noChangeArrowheads="1"/>
          </p:cNvSpPr>
          <p:nvPr/>
        </p:nvSpPr>
        <p:spPr bwMode="auto">
          <a:xfrm>
            <a:off x="7337425" y="2292350"/>
            <a:ext cx="1562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 rot="-3508670">
            <a:off x="7396956" y="1578769"/>
            <a:ext cx="276225" cy="2746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2" name="组合 2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531661">
            <a:off x="6215063" y="3235325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组合 48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3528725">
            <a:off x="5984875" y="1462088"/>
            <a:ext cx="91916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椭圆 54"/>
          <p:cNvSpPr>
            <a:spLocks noChangeArrowheads="1"/>
          </p:cNvSpPr>
          <p:nvPr/>
        </p:nvSpPr>
        <p:spPr bwMode="auto">
          <a:xfrm rot="-3528902">
            <a:off x="6404769" y="2856706"/>
            <a:ext cx="136525" cy="1381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Click="0" advTm="6000">
    <p:wipe dir="r"/>
    <p:sndAc>
      <p:stSnd>
        <p:snd r:embed="rId3" name="qiye4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/>
      <p:bldP spid="57" grpId="0"/>
      <p:bldP spid="11547" grpId="0"/>
      <p:bldP spid="12" grpId="0" animBg="1"/>
      <p:bldP spid="12" grpId="1" animBg="1"/>
      <p:bldP spid="12" grpId="2" animBg="1"/>
      <p:bldP spid="55" grpId="0" animBg="1"/>
      <p:bldP spid="55" grpId="1" animBg="1"/>
      <p:bldP spid="5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16375" y="1779588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03688" y="25066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03688" y="2781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03688" y="30559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需要解决问题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03688" y="3324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510213" y="25098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510213" y="2784475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我们的优势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510213" y="305276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47963" y="2724150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82863" y="1504950"/>
            <a:ext cx="1076325" cy="1093788"/>
            <a:chOff x="2262782" y="1446400"/>
            <a:chExt cx="1301106" cy="1301106"/>
          </a:xfrm>
        </p:grpSpPr>
        <p:sp>
          <p:nvSpPr>
            <p:cNvPr id="29708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828" y="1835410"/>
              <a:ext cx="687015" cy="58540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698625" y="2143125"/>
            <a:ext cx="1176338" cy="119538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47963" y="2590800"/>
            <a:ext cx="1011237" cy="311150"/>
            <a:chOff x="3838575" y="2712368"/>
            <a:chExt cx="1604974" cy="368530"/>
          </a:xfrm>
        </p:grpSpPr>
        <p:cxnSp>
          <p:nvCxnSpPr>
            <p:cNvPr id="31758" name="直接连接符 3"/>
            <p:cNvCxnSpPr>
              <a:cxnSpLocks noChangeShapeType="1"/>
            </p:cNvCxnSpPr>
            <p:nvPr/>
          </p:nvCxnSpPr>
          <p:spPr bwMode="auto">
            <a:xfrm>
              <a:off x="3838575" y="2892218"/>
              <a:ext cx="593181" cy="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59" name="直接连接符 4"/>
            <p:cNvCxnSpPr>
              <a:cxnSpLocks noChangeShapeType="1"/>
            </p:cNvCxnSpPr>
            <p:nvPr/>
          </p:nvCxnSpPr>
          <p:spPr bwMode="auto">
            <a:xfrm>
              <a:off x="4952634" y="2911353"/>
              <a:ext cx="490915" cy="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0" name="直接连接符 5"/>
            <p:cNvCxnSpPr>
              <a:cxnSpLocks noChangeShapeType="1"/>
            </p:cNvCxnSpPr>
            <p:nvPr/>
          </p:nvCxnSpPr>
          <p:spPr bwMode="auto">
            <a:xfrm flipV="1">
              <a:off x="4405565" y="2712368"/>
              <a:ext cx="186017" cy="189461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1" name="直接连接符 6"/>
            <p:cNvCxnSpPr>
              <a:cxnSpLocks noChangeShapeType="1"/>
            </p:cNvCxnSpPr>
            <p:nvPr/>
          </p:nvCxnSpPr>
          <p:spPr bwMode="auto">
            <a:xfrm flipV="1">
              <a:off x="4807526" y="2899283"/>
              <a:ext cx="171299" cy="174470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  <p:cxnSp>
          <p:nvCxnSpPr>
            <p:cNvPr id="31762" name="直接连接符 7"/>
            <p:cNvCxnSpPr>
              <a:cxnSpLocks noChangeShapeType="1"/>
            </p:cNvCxnSpPr>
            <p:nvPr/>
          </p:nvCxnSpPr>
          <p:spPr bwMode="auto">
            <a:xfrm flipH="1" flipV="1">
              <a:off x="4543202" y="2717130"/>
              <a:ext cx="316707" cy="363768"/>
            </a:xfrm>
            <a:prstGeom prst="line">
              <a:avLst/>
            </a:prstGeom>
            <a:noFill/>
            <a:ln w="76200" algn="ctr">
              <a:solidFill>
                <a:srgbClr val="B12725"/>
              </a:solidFill>
              <a:round/>
              <a:headEnd/>
              <a:tailEnd/>
            </a:ln>
          </p:spPr>
        </p:cxnSp>
      </p:grpSp>
      <p:grpSp>
        <p:nvGrpSpPr>
          <p:cNvPr id="9" name="组合 8"/>
          <p:cNvGrpSpPr/>
          <p:nvPr/>
        </p:nvGrpSpPr>
        <p:grpSpPr>
          <a:xfrm>
            <a:off x="3600204" y="1590290"/>
            <a:ext cx="2353487" cy="239204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184654" y="1606654"/>
            <a:ext cx="514894" cy="524048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35132" y="2479491"/>
            <a:ext cx="516307" cy="5245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84654" y="3397525"/>
            <a:ext cx="514894" cy="5237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5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5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33575" y="2530475"/>
            <a:ext cx="7112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产生背景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24550" y="162877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81738" y="2503488"/>
            <a:ext cx="18176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80100" y="343852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92563" y="2160588"/>
            <a:ext cx="14493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6" presetClass="emph" presetSubtype="0" repeatCount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2" name="直接连接符 501"/>
          <p:cNvCxnSpPr/>
          <p:nvPr/>
        </p:nvCxnSpPr>
        <p:spPr>
          <a:xfrm>
            <a:off x="7212013" y="5924550"/>
            <a:ext cx="12906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05025" y="4568825"/>
            <a:ext cx="2808288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3750" y="2241550"/>
            <a:ext cx="2082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dist" defTabSz="788988"/>
            <a:r>
              <a:rPr lang="zh-CN" altLang="en-US" sz="21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47925" y="3168650"/>
            <a:ext cx="131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47925" y="3395663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47925" y="3640138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39925" y="3968750"/>
            <a:ext cx="23256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678363" y="1062038"/>
            <a:ext cx="771525" cy="3209925"/>
          </a:xfrm>
          <a:custGeom>
            <a:avLst/>
            <a:gdLst>
              <a:gd name="T0" fmla="*/ 639140 w 931331"/>
              <a:gd name="T1" fmla="*/ 0 h 3822203"/>
              <a:gd name="T2" fmla="*/ 639140 w 931331"/>
              <a:gd name="T3" fmla="*/ 30636 h 3822203"/>
              <a:gd name="T4" fmla="*/ 638015 w 931331"/>
              <a:gd name="T5" fmla="*/ 30497 h 3822203"/>
              <a:gd name="T6" fmla="*/ 364928 w 931331"/>
              <a:gd name="T7" fmla="*/ 336468 h 3822203"/>
              <a:gd name="T8" fmla="*/ 364126 w 931331"/>
              <a:gd name="T9" fmla="*/ 346198 h 3822203"/>
              <a:gd name="T10" fmla="*/ 362324 w 931331"/>
              <a:gd name="T11" fmla="*/ 368094 h 3822203"/>
              <a:gd name="T12" fmla="*/ 362749 w 931331"/>
              <a:gd name="T13" fmla="*/ 373251 h 3822203"/>
              <a:gd name="T14" fmla="*/ 360508 w 931331"/>
              <a:gd name="T15" fmla="*/ 417234 h 3822203"/>
              <a:gd name="T16" fmla="*/ 360508 w 931331"/>
              <a:gd name="T17" fmla="*/ 1001991 h 3822203"/>
              <a:gd name="T18" fmla="*/ 104600 w 931331"/>
              <a:gd name="T19" fmla="*/ 1346662 h 3822203"/>
              <a:gd name="T20" fmla="*/ 104600 w 931331"/>
              <a:gd name="T21" fmla="*/ 1352029 h 3822203"/>
              <a:gd name="T22" fmla="*/ 360508 w 931331"/>
              <a:gd name="T23" fmla="*/ 1693740 h 3822203"/>
              <a:gd name="T24" fmla="*/ 360508 w 931331"/>
              <a:gd name="T25" fmla="*/ 2277939 h 3822203"/>
              <a:gd name="T26" fmla="*/ 362619 w 931331"/>
              <a:gd name="T27" fmla="*/ 2316911 h 3822203"/>
              <a:gd name="T28" fmla="*/ 362324 w 931331"/>
              <a:gd name="T29" fmla="*/ 2320494 h 3822203"/>
              <a:gd name="T30" fmla="*/ 363755 w 931331"/>
              <a:gd name="T31" fmla="*/ 2337863 h 3822203"/>
              <a:gd name="T32" fmla="*/ 365201 w 931331"/>
              <a:gd name="T33" fmla="*/ 2355435 h 3822203"/>
              <a:gd name="T34" fmla="*/ 638015 w 931331"/>
              <a:gd name="T35" fmla="*/ 2658091 h 3822203"/>
              <a:gd name="T36" fmla="*/ 639140 w 931331"/>
              <a:gd name="T37" fmla="*/ 2657950 h 3822203"/>
              <a:gd name="T38" fmla="*/ 639140 w 931331"/>
              <a:gd name="T39" fmla="*/ 2695728 h 3822203"/>
              <a:gd name="T40" fmla="*/ 348605 w 931331"/>
              <a:gd name="T41" fmla="*/ 2594475 h 3822203"/>
              <a:gd name="T42" fmla="*/ 255909 w 931331"/>
              <a:gd name="T43" fmla="*/ 2230553 h 3822203"/>
              <a:gd name="T44" fmla="*/ 255909 w 931331"/>
              <a:gd name="T45" fmla="*/ 1717617 h 3822203"/>
              <a:gd name="T46" fmla="*/ 209199 w 931331"/>
              <a:gd name="T47" fmla="*/ 1484937 h 3822203"/>
              <a:gd name="T48" fmla="*/ 0 w 931331"/>
              <a:gd name="T49" fmla="*/ 1383683 h 3822203"/>
              <a:gd name="T50" fmla="*/ 0 w 931331"/>
              <a:gd name="T51" fmla="*/ 1312047 h 3822203"/>
              <a:gd name="T52" fmla="*/ 203248 w 931331"/>
              <a:gd name="T53" fmla="*/ 1216345 h 3822203"/>
              <a:gd name="T54" fmla="*/ 255909 w 931331"/>
              <a:gd name="T55" fmla="*/ 978111 h 3822203"/>
              <a:gd name="T56" fmla="*/ 255909 w 931331"/>
              <a:gd name="T57" fmla="*/ 465177 h 3822203"/>
              <a:gd name="T58" fmla="*/ 348605 w 931331"/>
              <a:gd name="T59" fmla="*/ 101254 h 3822203"/>
              <a:gd name="T60" fmla="*/ 639140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5602288" y="1062038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5602288" y="1530350"/>
            <a:ext cx="2622550" cy="3952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5602288" y="1998663"/>
            <a:ext cx="2622550" cy="3968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5602288" y="2470150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5602288" y="29384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5602288" y="3408363"/>
            <a:ext cx="2622550" cy="395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5602288" y="38782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92800" y="1195388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92800" y="16637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92800" y="21320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92800" y="26035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92800" y="30718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92800" y="35401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92800" y="40100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58463" y="1179914"/>
            <a:ext cx="990267" cy="10050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22538" y="1377950"/>
            <a:ext cx="1041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2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  <a:endParaRPr lang="en-US" altLang="zh-CN" sz="22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2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8750" y="1316038"/>
            <a:ext cx="38687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984375" y="1233488"/>
            <a:ext cx="568325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23260" y="1843025"/>
            <a:ext cx="559460" cy="568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2457450" y="2447925"/>
            <a:ext cx="569913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9435" y="3052419"/>
            <a:ext cx="560121" cy="5691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2936875" y="3667125"/>
            <a:ext cx="568325" cy="5778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78138" y="1916113"/>
            <a:ext cx="368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116263" y="2525713"/>
            <a:ext cx="3384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13125" y="3113088"/>
            <a:ext cx="31543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52838" y="3778250"/>
            <a:ext cx="2976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 rot="5400000">
            <a:off x="6561931" y="3752057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 rot="5400000">
            <a:off x="6561931" y="2593182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 rot="5400000">
            <a:off x="6561931" y="1413669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72812" y="2502945"/>
            <a:ext cx="1421713" cy="46098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便民利民惠民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70861" y="1298236"/>
            <a:ext cx="1423373" cy="46163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解决生活麻烦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00386" y="3661714"/>
            <a:ext cx="1423710" cy="46097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圆角矩形 4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增加公司收入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10" grpId="0" animBg="1"/>
      <p:bldP spid="14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1924050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5" name="组合 1"/>
          <p:cNvGrpSpPr/>
          <p:nvPr/>
        </p:nvGrpSpPr>
        <p:grpSpPr>
          <a:xfrm>
            <a:off x="2319703" y="1400859"/>
            <a:ext cx="1194947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233738" y="2195513"/>
            <a:ext cx="306387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7015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70363" y="2352675"/>
            <a:ext cx="2024062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6430963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5442" y="1437998"/>
            <a:ext cx="1195756" cy="1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45390" y="1400859"/>
            <a:ext cx="1195755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540375" y="2195513"/>
            <a:ext cx="307975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7802563" y="2195513"/>
            <a:ext cx="309562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244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消费习惯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850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政策扶持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39950" y="2811463"/>
            <a:ext cx="16097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78325" y="2805113"/>
            <a:ext cx="16065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638925" y="2811463"/>
            <a:ext cx="1608138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1" grpId="0" animBg="1"/>
      <p:bldP spid="15" grpId="0"/>
      <p:bldP spid="19" grpId="0" animBg="1"/>
      <p:bldP spid="20" grpId="0" animBg="1"/>
      <p:bldP spid="13" grpId="0" animBg="1"/>
      <p:bldP spid="14" grpId="0" animBg="1"/>
      <p:bldP spid="16" grpId="0"/>
      <p:bldP spid="17" grpId="0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" name="直接连接符 4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空心弧 39"/>
          <p:cNvSpPr/>
          <p:nvPr/>
        </p:nvSpPr>
        <p:spPr>
          <a:xfrm rot="5400000">
            <a:off x="1521620" y="1383506"/>
            <a:ext cx="2640012" cy="2416175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3789363" y="16732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 bwMode="auto">
          <a:xfrm>
            <a:off x="3838575" y="4464050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 bwMode="auto">
          <a:xfrm>
            <a:off x="4660900" y="2619375"/>
            <a:ext cx="13335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87" idx="2"/>
          </p:cNvCxnSpPr>
          <p:nvPr/>
        </p:nvCxnSpPr>
        <p:spPr bwMode="auto">
          <a:xfrm>
            <a:off x="4516438" y="36036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324475" y="11350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处于起步阶段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300663" y="13319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719263" y="1639888"/>
            <a:ext cx="1868487" cy="1900237"/>
            <a:chOff x="1103084" y="2155824"/>
            <a:chExt cx="3176815" cy="3176815"/>
          </a:xfrm>
        </p:grpSpPr>
        <p:sp>
          <p:nvSpPr>
            <p:cNvPr id="39971" name="椭圆 71"/>
            <p:cNvSpPr>
              <a:spLocks noChangeArrowheads="1"/>
            </p:cNvSpPr>
            <p:nvPr/>
          </p:nvSpPr>
          <p:spPr bwMode="auto"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ea typeface="微软雅黑" pitchFamily="34" charset="-122"/>
                <a:cs typeface="Arial" charset="0"/>
              </a:endParaRPr>
            </a:p>
          </p:txBody>
        </p:sp>
        <p:grpSp>
          <p:nvGrpSpPr>
            <p:cNvPr id="39972" name="椭圆 72"/>
            <p:cNvGrpSpPr>
              <a:grpSpLocks/>
            </p:cNvGrpSpPr>
            <p:nvPr/>
          </p:nvGrpSpPr>
          <p:grpSpPr bwMode="auto">
            <a:xfrm>
              <a:off x="1270392" y="2327067"/>
              <a:ext cx="2836776" cy="2836776"/>
              <a:chOff x="719328" y="1859280"/>
              <a:chExt cx="2017776" cy="2017776"/>
            </a:xfrm>
          </p:grpSpPr>
          <p:pic>
            <p:nvPicPr>
              <p:cNvPr id="39973" name="椭圆 7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19328" y="1859280"/>
                <a:ext cx="2017776" cy="2017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74" name="Text Box 39"/>
              <p:cNvSpPr txBox="1">
                <a:spLocks noChangeArrowheads="1"/>
              </p:cNvSpPr>
              <p:nvPr/>
            </p:nvSpPr>
            <p:spPr bwMode="auto">
              <a:xfrm>
                <a:off x="1021122" y="2158275"/>
                <a:ext cx="1418045" cy="14180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74" name="椭圆 73"/>
          <p:cNvSpPr>
            <a:spLocks noChangeArrowheads="1"/>
          </p:cNvSpPr>
          <p:nvPr/>
        </p:nvSpPr>
        <p:spPr bwMode="auto">
          <a:xfrm>
            <a:off x="3157538" y="1254125"/>
            <a:ext cx="307975" cy="3127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5" name="椭圆 74"/>
          <p:cNvSpPr>
            <a:spLocks noChangeArrowheads="1"/>
          </p:cNvSpPr>
          <p:nvPr/>
        </p:nvSpPr>
        <p:spPr bwMode="auto">
          <a:xfrm>
            <a:off x="3811588" y="2058988"/>
            <a:ext cx="309562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6" name="椭圆 75"/>
          <p:cNvSpPr>
            <a:spLocks noChangeArrowheads="1"/>
          </p:cNvSpPr>
          <p:nvPr/>
        </p:nvSpPr>
        <p:spPr bwMode="auto">
          <a:xfrm>
            <a:off x="3794125" y="2886075"/>
            <a:ext cx="311150" cy="3127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7" name="椭圆 76"/>
          <p:cNvSpPr>
            <a:spLocks noChangeArrowheads="1"/>
          </p:cNvSpPr>
          <p:nvPr/>
        </p:nvSpPr>
        <p:spPr bwMode="auto">
          <a:xfrm>
            <a:off x="3157538" y="3598863"/>
            <a:ext cx="307975" cy="3143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21200" y="1076325"/>
            <a:ext cx="709613" cy="720725"/>
            <a:chOff x="3989630" y="984316"/>
            <a:chExt cx="858956" cy="858956"/>
          </a:xfrm>
        </p:grpSpPr>
        <p:grpSp>
          <p:nvGrpSpPr>
            <p:cNvPr id="78" name="组合 77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3996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7" name="Freeform 846"/>
              <p:cNvSpPr>
                <a:spLocks/>
              </p:cNvSpPr>
              <p:nvPr/>
            </p:nvSpPr>
            <p:spPr bwMode="auto">
              <a:xfrm>
                <a:off x="3452495" y="2721741"/>
                <a:ext cx="239399" cy="234797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847"/>
              <p:cNvSpPr>
                <a:spLocks/>
              </p:cNvSpPr>
              <p:nvPr/>
            </p:nvSpPr>
            <p:spPr bwMode="auto">
              <a:xfrm>
                <a:off x="3546839" y="2667111"/>
                <a:ext cx="44814" cy="139483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95875" y="1817688"/>
            <a:ext cx="711200" cy="722312"/>
            <a:chOff x="4684712" y="1948340"/>
            <a:chExt cx="858956" cy="858956"/>
          </a:xfrm>
        </p:grpSpPr>
        <p:grpSp>
          <p:nvGrpSpPr>
            <p:cNvPr id="81" name="组合 80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84" name="Freeform 168"/>
            <p:cNvSpPr>
              <a:spLocks noChangeAspect="1" noEditPoints="1"/>
            </p:cNvSpPr>
            <p:nvPr/>
          </p:nvSpPr>
          <p:spPr bwMode="auto">
            <a:xfrm>
              <a:off x="4918624" y="2222073"/>
              <a:ext cx="425643" cy="36434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22863" y="2695575"/>
            <a:ext cx="709612" cy="722313"/>
            <a:chOff x="4716016" y="2993953"/>
            <a:chExt cx="858956" cy="858956"/>
          </a:xfrm>
        </p:grpSpPr>
        <p:grpSp>
          <p:nvGrpSpPr>
            <p:cNvPr id="85" name="组合 84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6" name="同心圆 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88" name="Freeform 203"/>
            <p:cNvSpPr>
              <a:spLocks noChangeAspect="1" noEditPoints="1"/>
            </p:cNvSpPr>
            <p:nvPr/>
          </p:nvSpPr>
          <p:spPr bwMode="auto">
            <a:xfrm>
              <a:off x="4973511" y="3241257"/>
              <a:ext cx="370869" cy="35679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25963" y="3427413"/>
            <a:ext cx="712787" cy="722312"/>
            <a:chOff x="3996846" y="3864636"/>
            <a:chExt cx="858956" cy="858956"/>
          </a:xfrm>
        </p:grpSpPr>
        <p:grpSp>
          <p:nvGrpSpPr>
            <p:cNvPr id="89" name="组合 8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95" name="Freeform 110"/>
            <p:cNvSpPr>
              <a:spLocks noChangeAspect="1" noEditPoints="1"/>
            </p:cNvSpPr>
            <p:nvPr/>
          </p:nvSpPr>
          <p:spPr bwMode="auto">
            <a:xfrm>
              <a:off x="4211107" y="4064745"/>
              <a:ext cx="424696" cy="37567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5862638" y="18589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整体规模较小</a:t>
            </a: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5837238" y="20558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919788" y="27241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市场占有率低</a:t>
            </a: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897563" y="2921000"/>
            <a:ext cx="251777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5364163" y="351790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市场认知度低</a:t>
            </a: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5340350" y="3713163"/>
            <a:ext cx="25146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3" grpId="0"/>
      <p:bldP spid="64" grpId="0"/>
      <p:bldP spid="74" grpId="0" animBg="1"/>
      <p:bldP spid="75" grpId="0" animBg="1"/>
      <p:bldP spid="76" grpId="0" animBg="1"/>
      <p:bldP spid="77" grpId="0" animBg="1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05263" y="1901825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92575" y="26289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92575" y="29035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92575" y="31781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产品功能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92575" y="34464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网络营销方案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99100" y="2632075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线下推广方案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499100" y="2906713"/>
            <a:ext cx="16621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执行方式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499100" y="3175000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利润来源分析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36850" y="2846388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71750" y="1627188"/>
            <a:ext cx="1076325" cy="1093787"/>
            <a:chOff x="2262782" y="1446400"/>
            <a:chExt cx="1301106" cy="1301106"/>
          </a:xfrm>
        </p:grpSpPr>
        <p:sp>
          <p:nvSpPr>
            <p:cNvPr id="41996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4071" y="1776869"/>
              <a:ext cx="713881" cy="706261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3386138" y="24177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时间进度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2987675" y="3333750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效益预测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51613" y="24066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操作方式科学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61088" y="3335338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资金准备充足</a:t>
            </a:r>
          </a:p>
        </p:txBody>
      </p:sp>
      <p:sp>
        <p:nvSpPr>
          <p:cNvPr id="6" name="椭圆 34"/>
          <p:cNvSpPr>
            <a:spLocks/>
          </p:cNvSpPr>
          <p:nvPr/>
        </p:nvSpPr>
        <p:spPr bwMode="auto">
          <a:xfrm rot="-5400000">
            <a:off x="4474369" y="2221706"/>
            <a:ext cx="769938" cy="9747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670718" y="2191541"/>
            <a:ext cx="747197" cy="98494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>
            <a:spLocks/>
          </p:cNvSpPr>
          <p:nvPr/>
        </p:nvSpPr>
        <p:spPr bwMode="auto">
          <a:xfrm rot="5400000">
            <a:off x="5188744" y="3136106"/>
            <a:ext cx="769938" cy="9747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4034242" y="3107628"/>
            <a:ext cx="747198" cy="98613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46800" y="3619500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74863" y="270668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76400" y="36179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1613" y="26781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3400" y="149701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主要任务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43625" y="1527175"/>
            <a:ext cx="13144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团队协作能力强</a:t>
            </a:r>
          </a:p>
        </p:txBody>
      </p:sp>
      <p:sp>
        <p:nvSpPr>
          <p:cNvPr id="20" name="椭圆 34"/>
          <p:cNvSpPr>
            <a:spLocks/>
          </p:cNvSpPr>
          <p:nvPr/>
        </p:nvSpPr>
        <p:spPr bwMode="auto">
          <a:xfrm rot="5400000">
            <a:off x="5200650" y="1320800"/>
            <a:ext cx="769938" cy="973138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4045582" y="1292673"/>
            <a:ext cx="746295" cy="98494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32513" y="177006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736725" y="177323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4311650" y="1601788"/>
            <a:ext cx="457200" cy="3952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773613" y="2484438"/>
            <a:ext cx="431800" cy="43815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4306888" y="3416300"/>
            <a:ext cx="428625" cy="374650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240338" y="1636713"/>
            <a:ext cx="495300" cy="3429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711825" y="2473325"/>
            <a:ext cx="431800" cy="43338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KSO_Shape"/>
          <p:cNvSpPr/>
          <p:nvPr/>
        </p:nvSpPr>
        <p:spPr>
          <a:xfrm>
            <a:off x="5262563" y="3422650"/>
            <a:ext cx="398462" cy="404813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燕尾形 1"/>
          <p:cNvSpPr>
            <a:spLocks noChangeArrowheads="1"/>
          </p:cNvSpPr>
          <p:nvPr/>
        </p:nvSpPr>
        <p:spPr bwMode="auto">
          <a:xfrm>
            <a:off x="2393950" y="2401888"/>
            <a:ext cx="673100" cy="744537"/>
          </a:xfrm>
          <a:prstGeom prst="chevron">
            <a:avLst>
              <a:gd name="adj" fmla="val 54431"/>
            </a:avLst>
          </a:prstGeom>
          <a:solidFill>
            <a:srgbClr val="A6A6A6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2984500" y="2401888"/>
            <a:ext cx="681038" cy="744537"/>
          </a:xfrm>
          <a:prstGeom prst="chevron">
            <a:avLst>
              <a:gd name="adj" fmla="val 54431"/>
            </a:avLst>
          </a:prstGeom>
          <a:solidFill>
            <a:srgbClr val="7F7F7F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燕尾形 3"/>
          <p:cNvSpPr>
            <a:spLocks noChangeArrowheads="1"/>
          </p:cNvSpPr>
          <p:nvPr/>
        </p:nvSpPr>
        <p:spPr bwMode="auto">
          <a:xfrm>
            <a:off x="3582988" y="2401888"/>
            <a:ext cx="674687" cy="744537"/>
          </a:xfrm>
          <a:prstGeom prst="chevron">
            <a:avLst>
              <a:gd name="adj" fmla="val 54431"/>
            </a:avLst>
          </a:prstGeom>
          <a:solidFill>
            <a:srgbClr val="595959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燕尾形 4"/>
          <p:cNvSpPr>
            <a:spLocks noChangeArrowheads="1"/>
          </p:cNvSpPr>
          <p:nvPr/>
        </p:nvSpPr>
        <p:spPr bwMode="auto">
          <a:xfrm>
            <a:off x="4156075" y="2401888"/>
            <a:ext cx="676275" cy="744537"/>
          </a:xfrm>
          <a:prstGeom prst="chevron">
            <a:avLst>
              <a:gd name="adj" fmla="val 54431"/>
            </a:avLst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2374900"/>
            <a:ext cx="0" cy="4143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63838" y="1881188"/>
            <a:ext cx="0" cy="9112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924425" y="3671888"/>
            <a:ext cx="28575" cy="9461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11538" y="3671888"/>
            <a:ext cx="0" cy="3698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>
            <a:spLocks noChangeArrowheads="1"/>
          </p:cNvSpPr>
          <p:nvPr/>
        </p:nvSpPr>
        <p:spPr bwMode="auto">
          <a:xfrm>
            <a:off x="1617663" y="2395538"/>
            <a:ext cx="4883150" cy="749300"/>
          </a:xfrm>
          <a:prstGeom prst="homePlate">
            <a:avLst>
              <a:gd name="adj" fmla="val 47248"/>
            </a:avLst>
          </a:prstGeom>
          <a:noFill/>
          <a:ln w="12700" algn="ctr">
            <a:solidFill>
              <a:srgbClr val="A6A6A6"/>
            </a:solidFill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796088" y="1449388"/>
            <a:ext cx="178911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393950" y="1258888"/>
            <a:ext cx="1922463" cy="373062"/>
            <a:chOff x="814328" y="3219334"/>
            <a:chExt cx="2266827" cy="432536"/>
          </a:xfrm>
        </p:grpSpPr>
        <p:grpSp>
          <p:nvGrpSpPr>
            <p:cNvPr id="46110" name="组合 32"/>
            <p:cNvGrpSpPr>
              <a:grpSpLocks/>
            </p:cNvGrpSpPr>
            <p:nvPr/>
          </p:nvGrpSpPr>
          <p:grpSpPr bwMode="auto"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6" name="椭圆 35"/>
              <p:cNvSpPr>
                <a:spLocks noChangeArrowheads="1"/>
              </p:cNvSpPr>
              <p:nvPr/>
            </p:nvSpPr>
            <p:spPr bwMode="auto">
              <a:xfrm>
                <a:off x="2271312" y="3350914"/>
                <a:ext cx="394287" cy="394703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11" name="TextBox 33"/>
            <p:cNvSpPr txBox="1">
              <a:spLocks noChangeArrowheads="1"/>
            </p:cNvSpPr>
            <p:nvPr/>
          </p:nvSpPr>
          <p:spPr bwMode="auto">
            <a:xfrm>
              <a:off x="1140032" y="3318725"/>
              <a:ext cx="192614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强大的执行力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927350" y="3446463"/>
            <a:ext cx="1924050" cy="373062"/>
            <a:chOff x="814325" y="3219334"/>
            <a:chExt cx="2266826" cy="432536"/>
          </a:xfrm>
        </p:grpSpPr>
        <p:grpSp>
          <p:nvGrpSpPr>
            <p:cNvPr id="46106" name="组合 41"/>
            <p:cNvGrpSpPr>
              <a:grpSpLocks/>
            </p:cNvGrpSpPr>
            <p:nvPr/>
          </p:nvGrpSpPr>
          <p:grpSpPr bwMode="auto"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5" name="椭圆 44"/>
              <p:cNvSpPr>
                <a:spLocks noChangeArrowheads="1"/>
              </p:cNvSpPr>
              <p:nvPr/>
            </p:nvSpPr>
            <p:spPr bwMode="auto">
              <a:xfrm>
                <a:off x="2287840" y="3371933"/>
                <a:ext cx="393961" cy="39236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7" name="TextBox 42"/>
            <p:cNvSpPr txBox="1">
              <a:spLocks noChangeArrowheads="1"/>
            </p:cNvSpPr>
            <p:nvPr/>
          </p:nvSpPr>
          <p:spPr bwMode="auto">
            <a:xfrm>
              <a:off x="1250110" y="3331609"/>
              <a:ext cx="180672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对该项目的深刻理解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3546475" y="1681163"/>
            <a:ext cx="1925638" cy="371475"/>
            <a:chOff x="814328" y="3219334"/>
            <a:chExt cx="2266829" cy="432536"/>
          </a:xfrm>
        </p:grpSpPr>
        <p:grpSp>
          <p:nvGrpSpPr>
            <p:cNvPr id="46102" name="组合 48"/>
            <p:cNvGrpSpPr>
              <a:grpSpLocks/>
            </p:cNvGrpSpPr>
            <p:nvPr/>
          </p:nvGrpSpPr>
          <p:grpSpPr bwMode="auto"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 bwMode="auto">
              <a:xfrm>
                <a:off x="2306720" y="3376993"/>
                <a:ext cx="393637" cy="391700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3" name="TextBox 49"/>
            <p:cNvSpPr txBox="1">
              <a:spLocks noChangeArrowheads="1"/>
            </p:cNvSpPr>
            <p:nvPr/>
          </p:nvSpPr>
          <p:spPr bwMode="auto">
            <a:xfrm>
              <a:off x="1182478" y="3332089"/>
              <a:ext cx="1850091" cy="195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精准的营销能力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178300" y="3930650"/>
            <a:ext cx="1927225" cy="373063"/>
            <a:chOff x="814328" y="3219334"/>
            <a:chExt cx="2266828" cy="432536"/>
          </a:xfrm>
        </p:grpSpPr>
        <p:grpSp>
          <p:nvGrpSpPr>
            <p:cNvPr id="46098" name="组合 56"/>
            <p:cNvGrpSpPr>
              <a:grpSpLocks/>
            </p:cNvGrpSpPr>
            <p:nvPr/>
          </p:nvGrpSpPr>
          <p:grpSpPr bwMode="auto"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0" name="椭圆 59"/>
              <p:cNvSpPr>
                <a:spLocks noChangeArrowheads="1"/>
              </p:cNvSpPr>
              <p:nvPr/>
            </p:nvSpPr>
            <p:spPr bwMode="auto">
              <a:xfrm>
                <a:off x="2280549" y="3388282"/>
                <a:ext cx="393313" cy="394704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9" name="TextBox 57"/>
            <p:cNvSpPr txBox="1">
              <a:spLocks noChangeArrowheads="1"/>
            </p:cNvSpPr>
            <p:nvPr/>
          </p:nvSpPr>
          <p:spPr bwMode="auto">
            <a:xfrm>
              <a:off x="1085078" y="3344493"/>
              <a:ext cx="1926991" cy="195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丰富的产品运营经验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73674" y="2046056"/>
            <a:ext cx="1405441" cy="1361476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2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043113" y="1250950"/>
            <a:ext cx="2640012" cy="3319463"/>
            <a:chOff x="865232" y="1286330"/>
            <a:chExt cx="4013321" cy="4966128"/>
          </a:xfrm>
        </p:grpSpPr>
        <p:pic>
          <p:nvPicPr>
            <p:cNvPr id="48161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2" name="Rectangle 4"/>
            <p:cNvSpPr>
              <a:spLocks noChangeArrowheads="1"/>
            </p:cNvSpPr>
            <p:nvPr/>
          </p:nvSpPr>
          <p:spPr bwMode="auto">
            <a:xfrm>
              <a:off x="1454212" y="1875344"/>
              <a:ext cx="2840124" cy="369919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 algn="ctr">
              <a:noFill/>
              <a:miter lim="800000"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en-US" altLang="zh-CN" sz="27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35550" y="35036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026025" y="3765550"/>
            <a:ext cx="159385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851650" y="3503613"/>
            <a:ext cx="6969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38950" y="3765550"/>
            <a:ext cx="1595438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026025" y="1423988"/>
            <a:ext cx="1871663" cy="296862"/>
            <a:chOff x="814328" y="3219334"/>
            <a:chExt cx="2797200" cy="432536"/>
          </a:xfrm>
        </p:grpSpPr>
        <p:grpSp>
          <p:nvGrpSpPr>
            <p:cNvPr id="48157" name="组合 23"/>
            <p:cNvGrpSpPr>
              <a:grpSpLocks/>
            </p:cNvGrpSpPr>
            <p:nvPr/>
          </p:nvGrpSpPr>
          <p:grpSpPr bwMode="auto"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2306389" y="3420530"/>
                <a:ext cx="279978" cy="27882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8" name="TextBox 24"/>
            <p:cNvSpPr txBox="1">
              <a:spLocks noChangeArrowheads="1"/>
            </p:cNvSpPr>
            <p:nvPr/>
          </p:nvSpPr>
          <p:spPr bwMode="auto">
            <a:xfrm>
              <a:off x="1225315" y="3330359"/>
              <a:ext cx="2189438" cy="198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27613" y="1789113"/>
            <a:ext cx="2411412" cy="293687"/>
            <a:chOff x="814327" y="3219334"/>
            <a:chExt cx="3603522" cy="432536"/>
          </a:xfrm>
        </p:grpSpPr>
        <p:grpSp>
          <p:nvGrpSpPr>
            <p:cNvPr id="48153" name="组合 30"/>
            <p:cNvGrpSpPr>
              <a:grpSpLocks/>
            </p:cNvGrpSpPr>
            <p:nvPr/>
          </p:nvGrpSpPr>
          <p:grpSpPr bwMode="auto"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34" name="椭圆 33"/>
              <p:cNvSpPr>
                <a:spLocks noChangeArrowheads="1"/>
              </p:cNvSpPr>
              <p:nvPr/>
            </p:nvSpPr>
            <p:spPr bwMode="auto">
              <a:xfrm>
                <a:off x="2306376" y="3419022"/>
                <a:ext cx="279950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4" name="TextBox 31"/>
            <p:cNvSpPr txBox="1">
              <a:spLocks noChangeArrowheads="1"/>
            </p:cNvSpPr>
            <p:nvPr/>
          </p:nvSpPr>
          <p:spPr bwMode="auto">
            <a:xfrm>
              <a:off x="1225517" y="3331560"/>
              <a:ext cx="29879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点击输入标题文本及描述说明</a:t>
              </a: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035550" y="2151063"/>
            <a:ext cx="1985963" cy="293687"/>
            <a:chOff x="814328" y="3219334"/>
            <a:chExt cx="2967344" cy="432536"/>
          </a:xfrm>
        </p:grpSpPr>
        <p:grpSp>
          <p:nvGrpSpPr>
            <p:cNvPr id="48149" name="组合 37"/>
            <p:cNvGrpSpPr>
              <a:grpSpLocks/>
            </p:cNvGrpSpPr>
            <p:nvPr/>
          </p:nvGrpSpPr>
          <p:grpSpPr bwMode="auto"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6359" y="3419022"/>
                <a:ext cx="279914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50" name="TextBox 38"/>
            <p:cNvSpPr txBox="1">
              <a:spLocks noChangeArrowheads="1"/>
            </p:cNvSpPr>
            <p:nvPr/>
          </p:nvSpPr>
          <p:spPr bwMode="auto">
            <a:xfrm>
              <a:off x="1222930" y="3331560"/>
              <a:ext cx="2371882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035550" y="2514600"/>
            <a:ext cx="1630363" cy="293688"/>
            <a:chOff x="814328" y="3219334"/>
            <a:chExt cx="2437200" cy="432536"/>
          </a:xfrm>
        </p:grpSpPr>
        <p:grpSp>
          <p:nvGrpSpPr>
            <p:cNvPr id="48145" name="组合 44"/>
            <p:cNvGrpSpPr>
              <a:grpSpLocks/>
            </p:cNvGrpSpPr>
            <p:nvPr/>
          </p:nvGrpSpPr>
          <p:grpSpPr bwMode="auto"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8" name="椭圆 47"/>
              <p:cNvSpPr>
                <a:spLocks noChangeArrowheads="1"/>
              </p:cNvSpPr>
              <p:nvPr/>
            </p:nvSpPr>
            <p:spPr bwMode="auto">
              <a:xfrm>
                <a:off x="2306423" y="3419023"/>
                <a:ext cx="280050" cy="281839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46" name="TextBox 45"/>
            <p:cNvSpPr txBox="1">
              <a:spLocks noChangeArrowheads="1"/>
            </p:cNvSpPr>
            <p:nvPr/>
          </p:nvSpPr>
          <p:spPr bwMode="auto">
            <a:xfrm>
              <a:off x="1223020" y="3331560"/>
              <a:ext cx="19113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49838" y="2876550"/>
            <a:ext cx="1938337" cy="295275"/>
            <a:chOff x="814328" y="3219334"/>
            <a:chExt cx="2896922" cy="432536"/>
          </a:xfrm>
        </p:grpSpPr>
        <p:grpSp>
          <p:nvGrpSpPr>
            <p:cNvPr id="48141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6393" y="3421256"/>
                <a:ext cx="279984" cy="277375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8142" name="TextBox 52"/>
            <p:cNvSpPr txBox="1">
              <a:spLocks noChangeArrowheads="1"/>
            </p:cNvSpPr>
            <p:nvPr/>
          </p:nvSpPr>
          <p:spPr bwMode="auto">
            <a:xfrm>
              <a:off x="1225327" y="3330956"/>
              <a:ext cx="2333978" cy="199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点击输入标题描述文本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24313" y="1744663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marL="0" lvl="1"/>
            <a:r>
              <a:rPr lang="zh-CN" altLang="en-US" sz="36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29088" y="2611438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29088" y="2936875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29088" y="3263900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项目成员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29088" y="3584575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832475" y="2614613"/>
            <a:ext cx="2008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832475" y="2941638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公司大事记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832475" y="3262313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90788" y="2868613"/>
            <a:ext cx="903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  <a:endParaRPr lang="zh-CN" altLang="en-US" sz="1600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6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7"/>
          <p:cNvSpPr>
            <a:spLocks/>
          </p:cNvSpPr>
          <p:nvPr/>
        </p:nvSpPr>
        <p:spPr bwMode="auto">
          <a:xfrm>
            <a:off x="3548063" y="1428750"/>
            <a:ext cx="831850" cy="2668588"/>
          </a:xfrm>
          <a:custGeom>
            <a:avLst/>
            <a:gdLst>
              <a:gd name="T0" fmla="*/ 2147483647 w 1750"/>
              <a:gd name="T1" fmla="*/ 2147483647 h 5527"/>
              <a:gd name="T2" fmla="*/ 2147483647 w 1750"/>
              <a:gd name="T3" fmla="*/ 2147483647 h 5527"/>
              <a:gd name="T4" fmla="*/ 2147483647 w 1750"/>
              <a:gd name="T5" fmla="*/ 2147483647 h 5527"/>
              <a:gd name="T6" fmla="*/ 2147483647 w 1750"/>
              <a:gd name="T7" fmla="*/ 2147483647 h 5527"/>
              <a:gd name="T8" fmla="*/ 0 w 1750"/>
              <a:gd name="T9" fmla="*/ 2147483647 h 5527"/>
              <a:gd name="T10" fmla="*/ 2147483647 w 1750"/>
              <a:gd name="T11" fmla="*/ 0 h 5527"/>
              <a:gd name="T12" fmla="*/ 2147483647 w 1750"/>
              <a:gd name="T13" fmla="*/ 2147483647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0"/>
              <a:gd name="T22" fmla="*/ 0 h 5527"/>
              <a:gd name="T23" fmla="*/ 1750 w 1750"/>
              <a:gd name="T24" fmla="*/ 5527 h 55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476750" y="2093913"/>
            <a:ext cx="915988" cy="476250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4614863" y="3051175"/>
            <a:ext cx="777875" cy="484188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4165600" y="2820988"/>
            <a:ext cx="1227138" cy="0"/>
          </a:xfrm>
          <a:prstGeom prst="line">
            <a:avLst/>
          </a:prstGeom>
          <a:noFill/>
          <a:ln w="38100">
            <a:solidFill>
              <a:srgbClr val="F14124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椭圆 64"/>
          <p:cNvSpPr>
            <a:spLocks noChangeArrowheads="1"/>
          </p:cNvSpPr>
          <p:nvPr/>
        </p:nvSpPr>
        <p:spPr bwMode="auto">
          <a:xfrm>
            <a:off x="5513388" y="2397125"/>
            <a:ext cx="871537" cy="8874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3548063" y="1228725"/>
            <a:ext cx="950912" cy="966788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6" name="KSO_Shape"/>
            <p:cNvSpPr>
              <a:spLocks/>
            </p:cNvSpPr>
            <p:nvPr/>
          </p:nvSpPr>
          <p:spPr bwMode="auto">
            <a:xfrm>
              <a:off x="2678040" y="1165215"/>
              <a:ext cx="489456" cy="57015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3128963" y="2336800"/>
            <a:ext cx="950912" cy="965200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2089061" y="2561549"/>
              <a:ext cx="648768" cy="48599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811588" y="3502025"/>
            <a:ext cx="949325" cy="965200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68" name="KSO_Shape"/>
            <p:cNvSpPr>
              <a:spLocks/>
            </p:cNvSpPr>
            <p:nvPr/>
          </p:nvSpPr>
          <p:spPr bwMode="auto">
            <a:xfrm>
              <a:off x="2802927" y="3812160"/>
              <a:ext cx="521035" cy="438717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6567488" y="1803400"/>
            <a:ext cx="166846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30000"/>
              </a:lnSpc>
            </a:pP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414588" y="1520825"/>
            <a:ext cx="8572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76475" y="1798638"/>
            <a:ext cx="99536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1863725" y="2643188"/>
            <a:ext cx="11033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935163" y="2921000"/>
            <a:ext cx="963612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424113" y="3819525"/>
            <a:ext cx="965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13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424113" y="4097338"/>
            <a:ext cx="9652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524500" y="2570163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8" grpId="0" animBg="1"/>
      <p:bldP spid="39" grpId="0" animBg="1"/>
      <p:bldP spid="40" grpId="0" animBg="1"/>
      <p:bldP spid="65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011363" y="1362075"/>
            <a:ext cx="22987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32538" y="21812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21025" y="3354388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4725" y="2449513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300" b="1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7613" y="1581150"/>
            <a:ext cx="164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951413" y="1158875"/>
            <a:ext cx="1503362" cy="1522413"/>
            <a:chOff x="4477142" y="1107713"/>
            <a:chExt cx="1816608" cy="18105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41" name="TextBox 10"/>
            <p:cNvSpPr txBox="1">
              <a:spLocks noChangeArrowheads="1"/>
            </p:cNvSpPr>
            <p:nvPr/>
          </p:nvSpPr>
          <p:spPr bwMode="auto">
            <a:xfrm>
              <a:off x="5317347" y="1628778"/>
              <a:ext cx="498752" cy="402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03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352800" y="1843088"/>
            <a:ext cx="1500188" cy="1524000"/>
            <a:chOff x="2617862" y="2058689"/>
            <a:chExt cx="1816608" cy="18166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39" name="TextBox 15"/>
            <p:cNvSpPr txBox="1">
              <a:spLocks noChangeArrowheads="1"/>
            </p:cNvSpPr>
            <p:nvPr/>
          </p:nvSpPr>
          <p:spPr bwMode="auto">
            <a:xfrm>
              <a:off x="3425243" y="2569610"/>
              <a:ext cx="499808" cy="40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02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87525" y="2798763"/>
            <a:ext cx="1500188" cy="1525587"/>
            <a:chOff x="648854" y="3058433"/>
            <a:chExt cx="1816608" cy="181660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2237" name="TextBox 20"/>
            <p:cNvSpPr txBox="1">
              <a:spLocks noChangeArrowheads="1"/>
            </p:cNvSpPr>
            <p:nvPr/>
          </p:nvSpPr>
          <p:spPr bwMode="auto">
            <a:xfrm>
              <a:off x="1483148" y="3591506"/>
              <a:ext cx="499808" cy="402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rgbClr val="B12725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01</a:t>
              </a:r>
              <a:endParaRPr lang="zh-CN" altLang="en-US" sz="1700">
                <a:solidFill>
                  <a:srgbClr val="B12725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32538" y="28368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32538" y="35099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34"/>
          <p:cNvSpPr>
            <a:spLocks/>
          </p:cNvSpPr>
          <p:nvPr/>
        </p:nvSpPr>
        <p:spPr bwMode="auto">
          <a:xfrm rot="10800000">
            <a:off x="3951288" y="1725613"/>
            <a:ext cx="889000" cy="1163637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4120547" y="2755937"/>
            <a:ext cx="879566" cy="115839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9" name="椭圆 34"/>
          <p:cNvSpPr>
            <a:spLocks/>
          </p:cNvSpPr>
          <p:nvPr/>
        </p:nvSpPr>
        <p:spPr bwMode="auto">
          <a:xfrm>
            <a:off x="5135563" y="2616200"/>
            <a:ext cx="890587" cy="116522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4973268" y="1560035"/>
            <a:ext cx="878319" cy="115857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5360988" y="3144838"/>
            <a:ext cx="442912" cy="395287"/>
          </a:xfrm>
          <a:custGeom>
            <a:avLst/>
            <a:gdLst>
              <a:gd name="T0" fmla="*/ 2147483647 w 785"/>
              <a:gd name="T1" fmla="*/ 0 h 690"/>
              <a:gd name="T2" fmla="*/ 2147483647 w 785"/>
              <a:gd name="T3" fmla="*/ 2147483647 h 690"/>
              <a:gd name="T4" fmla="*/ 2147483647 w 785"/>
              <a:gd name="T5" fmla="*/ 2147483647 h 690"/>
              <a:gd name="T6" fmla="*/ 2147483647 w 785"/>
              <a:gd name="T7" fmla="*/ 2147483647 h 690"/>
              <a:gd name="T8" fmla="*/ 2147483647 w 785"/>
              <a:gd name="T9" fmla="*/ 2147483647 h 690"/>
              <a:gd name="T10" fmla="*/ 0 w 785"/>
              <a:gd name="T11" fmla="*/ 2147483647 h 690"/>
              <a:gd name="T12" fmla="*/ 2147483647 w 785"/>
              <a:gd name="T13" fmla="*/ 2147483647 h 690"/>
              <a:gd name="T14" fmla="*/ 2147483647 w 785"/>
              <a:gd name="T15" fmla="*/ 2147483647 h 690"/>
              <a:gd name="T16" fmla="*/ 2147483647 w 785"/>
              <a:gd name="T17" fmla="*/ 2147483647 h 690"/>
              <a:gd name="T18" fmla="*/ 2147483647 w 785"/>
              <a:gd name="T19" fmla="*/ 2147483647 h 690"/>
              <a:gd name="T20" fmla="*/ 2147483647 w 785"/>
              <a:gd name="T21" fmla="*/ 2147483647 h 690"/>
              <a:gd name="T22" fmla="*/ 2147483647 w 785"/>
              <a:gd name="T23" fmla="*/ 2147483647 h 690"/>
              <a:gd name="T24" fmla="*/ 2147483647 w 785"/>
              <a:gd name="T25" fmla="*/ 2147483647 h 690"/>
              <a:gd name="T26" fmla="*/ 2147483647 w 785"/>
              <a:gd name="T27" fmla="*/ 2147483647 h 690"/>
              <a:gd name="T28" fmla="*/ 2147483647 w 785"/>
              <a:gd name="T29" fmla="*/ 2147483647 h 690"/>
              <a:gd name="T30" fmla="*/ 2147483647 w 785"/>
              <a:gd name="T31" fmla="*/ 2147483647 h 690"/>
              <a:gd name="T32" fmla="*/ 2147483647 w 785"/>
              <a:gd name="T33" fmla="*/ 2147483647 h 690"/>
              <a:gd name="T34" fmla="*/ 2147483647 w 785"/>
              <a:gd name="T35" fmla="*/ 2147483647 h 690"/>
              <a:gd name="T36" fmla="*/ 2147483647 w 785"/>
              <a:gd name="T37" fmla="*/ 2147483647 h 690"/>
              <a:gd name="T38" fmla="*/ 2147483647 w 785"/>
              <a:gd name="T39" fmla="*/ 2147483647 h 690"/>
              <a:gd name="T40" fmla="*/ 2147483647 w 785"/>
              <a:gd name="T41" fmla="*/ 2147483647 h 690"/>
              <a:gd name="T42" fmla="*/ 2147483647 w 785"/>
              <a:gd name="T43" fmla="*/ 2147483647 h 690"/>
              <a:gd name="T44" fmla="*/ 2147483647 w 785"/>
              <a:gd name="T45" fmla="*/ 2147483647 h 690"/>
              <a:gd name="T46" fmla="*/ 2147483647 w 785"/>
              <a:gd name="T47" fmla="*/ 2147483647 h 690"/>
              <a:gd name="T48" fmla="*/ 2147483647 w 785"/>
              <a:gd name="T49" fmla="*/ 2147483647 h 690"/>
              <a:gd name="T50" fmla="*/ 2147483647 w 785"/>
              <a:gd name="T51" fmla="*/ 2147483647 h 690"/>
              <a:gd name="T52" fmla="*/ 2147483647 w 785"/>
              <a:gd name="T53" fmla="*/ 2147483647 h 690"/>
              <a:gd name="T54" fmla="*/ 2147483647 w 785"/>
              <a:gd name="T55" fmla="*/ 2147483647 h 690"/>
              <a:gd name="T56" fmla="*/ 2147483647 w 785"/>
              <a:gd name="T57" fmla="*/ 2147483647 h 690"/>
              <a:gd name="T58" fmla="*/ 2147483647 w 785"/>
              <a:gd name="T59" fmla="*/ 2147483647 h 690"/>
              <a:gd name="T60" fmla="*/ 2147483647 w 785"/>
              <a:gd name="T61" fmla="*/ 2147483647 h 690"/>
              <a:gd name="T62" fmla="*/ 2147483647 w 785"/>
              <a:gd name="T63" fmla="*/ 2147483647 h 690"/>
              <a:gd name="T64" fmla="*/ 2147483647 w 785"/>
              <a:gd name="T65" fmla="*/ 2147483647 h 690"/>
              <a:gd name="T66" fmla="*/ 2147483647 w 785"/>
              <a:gd name="T67" fmla="*/ 2147483647 h 690"/>
              <a:gd name="T68" fmla="*/ 2147483647 w 785"/>
              <a:gd name="T69" fmla="*/ 2147483647 h 690"/>
              <a:gd name="T70" fmla="*/ 2147483647 w 785"/>
              <a:gd name="T71" fmla="*/ 2147483647 h 690"/>
              <a:gd name="T72" fmla="*/ 2147483647 w 785"/>
              <a:gd name="T73" fmla="*/ 2147483647 h 690"/>
              <a:gd name="T74" fmla="*/ 2147483647 w 785"/>
              <a:gd name="T75" fmla="*/ 2147483647 h 690"/>
              <a:gd name="T76" fmla="*/ 2147483647 w 785"/>
              <a:gd name="T77" fmla="*/ 2147483647 h 690"/>
              <a:gd name="T78" fmla="*/ 2147483647 w 785"/>
              <a:gd name="T79" fmla="*/ 2147483647 h 690"/>
              <a:gd name="T80" fmla="*/ 2147483647 w 785"/>
              <a:gd name="T81" fmla="*/ 2147483647 h 690"/>
              <a:gd name="T82" fmla="*/ 2147483647 w 785"/>
              <a:gd name="T83" fmla="*/ 2147483647 h 690"/>
              <a:gd name="T84" fmla="*/ 2147483647 w 785"/>
              <a:gd name="T85" fmla="*/ 2147483647 h 690"/>
              <a:gd name="T86" fmla="*/ 2147483647 w 785"/>
              <a:gd name="T87" fmla="*/ 2147483647 h 690"/>
              <a:gd name="T88" fmla="*/ 2147483647 w 785"/>
              <a:gd name="T89" fmla="*/ 2147483647 h 690"/>
              <a:gd name="T90" fmla="*/ 2147483647 w 785"/>
              <a:gd name="T91" fmla="*/ 2147483647 h 690"/>
              <a:gd name="T92" fmla="*/ 2147483647 w 785"/>
              <a:gd name="T93" fmla="*/ 2147483647 h 690"/>
              <a:gd name="T94" fmla="*/ 2147483647 w 785"/>
              <a:gd name="T95" fmla="*/ 2147483647 h 690"/>
              <a:gd name="T96" fmla="*/ 2147483647 w 785"/>
              <a:gd name="T97" fmla="*/ 2147483647 h 690"/>
              <a:gd name="T98" fmla="*/ 2147483647 w 785"/>
              <a:gd name="T99" fmla="*/ 2147483647 h 690"/>
              <a:gd name="T100" fmla="*/ 2147483647 w 785"/>
              <a:gd name="T101" fmla="*/ 2147483647 h 690"/>
              <a:gd name="T102" fmla="*/ 2147483647 w 785"/>
              <a:gd name="T103" fmla="*/ 2147483647 h 690"/>
              <a:gd name="T104" fmla="*/ 2147483647 w 785"/>
              <a:gd name="T105" fmla="*/ 2147483647 h 690"/>
              <a:gd name="T106" fmla="*/ 2147483647 w 785"/>
              <a:gd name="T107" fmla="*/ 2147483647 h 690"/>
              <a:gd name="T108" fmla="*/ 2147483647 w 785"/>
              <a:gd name="T109" fmla="*/ 2147483647 h 690"/>
              <a:gd name="T110" fmla="*/ 2147483647 w 785"/>
              <a:gd name="T111" fmla="*/ 2147483647 h 690"/>
              <a:gd name="T112" fmla="*/ 2147483647 w 785"/>
              <a:gd name="T113" fmla="*/ 2147483647 h 690"/>
              <a:gd name="T114" fmla="*/ 2147483647 w 785"/>
              <a:gd name="T115" fmla="*/ 2147483647 h 690"/>
              <a:gd name="T116" fmla="*/ 2147483647 w 785"/>
              <a:gd name="T117" fmla="*/ 2147483647 h 690"/>
              <a:gd name="T118" fmla="*/ 2147483647 w 785"/>
              <a:gd name="T119" fmla="*/ 2147483647 h 690"/>
              <a:gd name="T120" fmla="*/ 2147483647 w 785"/>
              <a:gd name="T121" fmla="*/ 2147483647 h 690"/>
              <a:gd name="T122" fmla="*/ 2147483647 w 785"/>
              <a:gd name="T123" fmla="*/ 2147483647 h 690"/>
              <a:gd name="T124" fmla="*/ 2147483647 w 785"/>
              <a:gd name="T125" fmla="*/ 2147483647 h 6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5"/>
              <a:gd name="T190" fmla="*/ 0 h 690"/>
              <a:gd name="T191" fmla="*/ 785 w 785"/>
              <a:gd name="T192" fmla="*/ 690 h 6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206488" y="3144886"/>
            <a:ext cx="435787" cy="380173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4179888" y="1987550"/>
            <a:ext cx="460375" cy="387350"/>
            <a:chOff x="3376613" y="2879725"/>
            <a:chExt cx="558800" cy="460375"/>
          </a:xfrm>
        </p:grpSpPr>
        <p:sp>
          <p:nvSpPr>
            <p:cNvPr id="54291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2147483647 w 580"/>
                <a:gd name="T1" fmla="*/ 2147483647 h 528"/>
                <a:gd name="T2" fmla="*/ 2147483647 w 580"/>
                <a:gd name="T3" fmla="*/ 2147483647 h 528"/>
                <a:gd name="T4" fmla="*/ 2147483647 w 580"/>
                <a:gd name="T5" fmla="*/ 0 h 528"/>
                <a:gd name="T6" fmla="*/ 0 w 580"/>
                <a:gd name="T7" fmla="*/ 2147483647 h 528"/>
                <a:gd name="T8" fmla="*/ 2147483647 w 580"/>
                <a:gd name="T9" fmla="*/ 2147483647 h 528"/>
                <a:gd name="T10" fmla="*/ 2147483647 w 580"/>
                <a:gd name="T11" fmla="*/ 2147483647 h 528"/>
                <a:gd name="T12" fmla="*/ 2147483647 w 580"/>
                <a:gd name="T13" fmla="*/ 2147483647 h 528"/>
                <a:gd name="T14" fmla="*/ 2147483647 w 580"/>
                <a:gd name="T15" fmla="*/ 2147483647 h 528"/>
                <a:gd name="T16" fmla="*/ 2147483647 w 580"/>
                <a:gd name="T17" fmla="*/ 2147483647 h 528"/>
                <a:gd name="T18" fmla="*/ 2147483647 w 580"/>
                <a:gd name="T19" fmla="*/ 2147483647 h 528"/>
                <a:gd name="T20" fmla="*/ 2147483647 w 580"/>
                <a:gd name="T21" fmla="*/ 2147483647 h 528"/>
                <a:gd name="T22" fmla="*/ 2147483647 w 580"/>
                <a:gd name="T23" fmla="*/ 2147483647 h 528"/>
                <a:gd name="T24" fmla="*/ 2147483647 w 580"/>
                <a:gd name="T25" fmla="*/ 2147483647 h 528"/>
                <a:gd name="T26" fmla="*/ 2147483647 w 580"/>
                <a:gd name="T27" fmla="*/ 2147483647 h 528"/>
                <a:gd name="T28" fmla="*/ 2147483647 w 580"/>
                <a:gd name="T29" fmla="*/ 2147483647 h 528"/>
                <a:gd name="T30" fmla="*/ 2147483647 w 580"/>
                <a:gd name="T31" fmla="*/ 2147483647 h 528"/>
                <a:gd name="T32" fmla="*/ 2147483647 w 580"/>
                <a:gd name="T33" fmla="*/ 2147483647 h 528"/>
                <a:gd name="T34" fmla="*/ 2147483647 w 580"/>
                <a:gd name="T35" fmla="*/ 2147483647 h 528"/>
                <a:gd name="T36" fmla="*/ 2147483647 w 580"/>
                <a:gd name="T37" fmla="*/ 2147483647 h 528"/>
                <a:gd name="T38" fmla="*/ 2147483647 w 580"/>
                <a:gd name="T39" fmla="*/ 2147483647 h 528"/>
                <a:gd name="T40" fmla="*/ 2147483647 w 580"/>
                <a:gd name="T41" fmla="*/ 2147483647 h 528"/>
                <a:gd name="T42" fmla="*/ 2147483647 w 580"/>
                <a:gd name="T43" fmla="*/ 2147483647 h 528"/>
                <a:gd name="T44" fmla="*/ 2147483647 w 580"/>
                <a:gd name="T45" fmla="*/ 2147483647 h 528"/>
                <a:gd name="T46" fmla="*/ 2147483647 w 580"/>
                <a:gd name="T47" fmla="*/ 2147483647 h 528"/>
                <a:gd name="T48" fmla="*/ 2147483647 w 580"/>
                <a:gd name="T49" fmla="*/ 2147483647 h 5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0"/>
                <a:gd name="T76" fmla="*/ 0 h 528"/>
                <a:gd name="T77" fmla="*/ 580 w 580"/>
                <a:gd name="T78" fmla="*/ 528 h 5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2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147483647 h 446"/>
                <a:gd name="T2" fmla="*/ 2147483647 w 493"/>
                <a:gd name="T3" fmla="*/ 2147483647 h 446"/>
                <a:gd name="T4" fmla="*/ 2147483647 w 493"/>
                <a:gd name="T5" fmla="*/ 2147483647 h 446"/>
                <a:gd name="T6" fmla="*/ 2147483647 w 493"/>
                <a:gd name="T7" fmla="*/ 2147483647 h 446"/>
                <a:gd name="T8" fmla="*/ 2147483647 w 493"/>
                <a:gd name="T9" fmla="*/ 2147483647 h 446"/>
                <a:gd name="T10" fmla="*/ 2147483647 w 493"/>
                <a:gd name="T11" fmla="*/ 2147483647 h 446"/>
                <a:gd name="T12" fmla="*/ 2147483647 w 493"/>
                <a:gd name="T13" fmla="*/ 2147483647 h 446"/>
                <a:gd name="T14" fmla="*/ 2147483647 w 493"/>
                <a:gd name="T15" fmla="*/ 2147483647 h 446"/>
                <a:gd name="T16" fmla="*/ 2147483647 w 493"/>
                <a:gd name="T17" fmla="*/ 0 h 446"/>
                <a:gd name="T18" fmla="*/ 0 w 493"/>
                <a:gd name="T19" fmla="*/ 2147483647 h 446"/>
                <a:gd name="T20" fmla="*/ 2147483647 w 493"/>
                <a:gd name="T21" fmla="*/ 2147483647 h 446"/>
                <a:gd name="T22" fmla="*/ 2147483647 w 493"/>
                <a:gd name="T23" fmla="*/ 2147483647 h 446"/>
                <a:gd name="T24" fmla="*/ 2147483647 w 493"/>
                <a:gd name="T25" fmla="*/ 2147483647 h 446"/>
                <a:gd name="T26" fmla="*/ 2147483647 w 493"/>
                <a:gd name="T27" fmla="*/ 2147483647 h 446"/>
                <a:gd name="T28" fmla="*/ 2147483647 w 493"/>
                <a:gd name="T29" fmla="*/ 2147483647 h 446"/>
                <a:gd name="T30" fmla="*/ 2147483647 w 493"/>
                <a:gd name="T31" fmla="*/ 2147483647 h 446"/>
                <a:gd name="T32" fmla="*/ 2147483647 w 493"/>
                <a:gd name="T33" fmla="*/ 2147483647 h 446"/>
                <a:gd name="T34" fmla="*/ 2147483647 w 493"/>
                <a:gd name="T35" fmla="*/ 2147483647 h 446"/>
                <a:gd name="T36" fmla="*/ 2147483647 w 493"/>
                <a:gd name="T37" fmla="*/ 2147483647 h 446"/>
                <a:gd name="T38" fmla="*/ 2147483647 w 493"/>
                <a:gd name="T39" fmla="*/ 2147483647 h 446"/>
                <a:gd name="T40" fmla="*/ 2147483647 w 493"/>
                <a:gd name="T41" fmla="*/ 2147483647 h 446"/>
                <a:gd name="T42" fmla="*/ 2147483647 w 493"/>
                <a:gd name="T43" fmla="*/ 2147483647 h 4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3"/>
                <a:gd name="T67" fmla="*/ 0 h 446"/>
                <a:gd name="T68" fmla="*/ 493 w 493"/>
                <a:gd name="T69" fmla="*/ 446 h 4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/>
          </p:cNvSpPr>
          <p:nvPr/>
        </p:nvSpPr>
        <p:spPr bwMode="auto">
          <a:xfrm>
            <a:off x="5313363" y="1911350"/>
            <a:ext cx="474662" cy="457200"/>
          </a:xfrm>
          <a:custGeom>
            <a:avLst/>
            <a:gdLst>
              <a:gd name="T0" fmla="*/ 2147483647 w 836"/>
              <a:gd name="T1" fmla="*/ 2147483647 h 795"/>
              <a:gd name="T2" fmla="*/ 2147483647 w 836"/>
              <a:gd name="T3" fmla="*/ 2147483647 h 795"/>
              <a:gd name="T4" fmla="*/ 2147483647 w 836"/>
              <a:gd name="T5" fmla="*/ 2147483647 h 795"/>
              <a:gd name="T6" fmla="*/ 2147483647 w 836"/>
              <a:gd name="T7" fmla="*/ 2147483647 h 795"/>
              <a:gd name="T8" fmla="*/ 2147483647 w 836"/>
              <a:gd name="T9" fmla="*/ 2147483647 h 795"/>
              <a:gd name="T10" fmla="*/ 2147483647 w 836"/>
              <a:gd name="T11" fmla="*/ 2147483647 h 795"/>
              <a:gd name="T12" fmla="*/ 2147483647 w 836"/>
              <a:gd name="T13" fmla="*/ 2147483647 h 795"/>
              <a:gd name="T14" fmla="*/ 2147483647 w 836"/>
              <a:gd name="T15" fmla="*/ 2147483647 h 795"/>
              <a:gd name="T16" fmla="*/ 2147483647 w 836"/>
              <a:gd name="T17" fmla="*/ 2147483647 h 795"/>
              <a:gd name="T18" fmla="*/ 2147483647 w 836"/>
              <a:gd name="T19" fmla="*/ 2147483647 h 795"/>
              <a:gd name="T20" fmla="*/ 2147483647 w 836"/>
              <a:gd name="T21" fmla="*/ 0 h 795"/>
              <a:gd name="T22" fmla="*/ 2147483647 w 836"/>
              <a:gd name="T23" fmla="*/ 2147483647 h 795"/>
              <a:gd name="T24" fmla="*/ 0 w 836"/>
              <a:gd name="T25" fmla="*/ 2147483647 h 795"/>
              <a:gd name="T26" fmla="*/ 2147483647 w 836"/>
              <a:gd name="T27" fmla="*/ 2147483647 h 795"/>
              <a:gd name="T28" fmla="*/ 2147483647 w 836"/>
              <a:gd name="T29" fmla="*/ 2147483647 h 795"/>
              <a:gd name="T30" fmla="*/ 2147483647 w 836"/>
              <a:gd name="T31" fmla="*/ 2147483647 h 795"/>
              <a:gd name="T32" fmla="*/ 2147483647 w 836"/>
              <a:gd name="T33" fmla="*/ 2147483647 h 795"/>
              <a:gd name="T34" fmla="*/ 2147483647 w 836"/>
              <a:gd name="T35" fmla="*/ 2147483647 h 795"/>
              <a:gd name="T36" fmla="*/ 2147483647 w 836"/>
              <a:gd name="T37" fmla="*/ 2147483647 h 795"/>
              <a:gd name="T38" fmla="*/ 2147483647 w 836"/>
              <a:gd name="T39" fmla="*/ 2147483647 h 7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795"/>
              <a:gd name="T62" fmla="*/ 836 w 836"/>
              <a:gd name="T63" fmla="*/ 795 h 7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226175" y="2146300"/>
            <a:ext cx="1941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226175" y="1897063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空间推广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35700" y="3319463"/>
            <a:ext cx="19399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235700" y="3070225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本地论坛推广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01813" y="3394075"/>
            <a:ext cx="19431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801813" y="3144838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微博推广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95463" y="2159000"/>
            <a:ext cx="19367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795463" y="1911350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微信推广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68750" y="1835150"/>
            <a:ext cx="1733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56063" y="2562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产品开发计划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56063" y="28368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市场开拓计划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56063" y="31115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56063" y="337978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销售网络布局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62588" y="2565400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0338" y="2779713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5238" y="1560513"/>
            <a:ext cx="1076325" cy="1093787"/>
            <a:chOff x="2262782" y="1446400"/>
            <a:chExt cx="1301106" cy="1301106"/>
          </a:xfrm>
        </p:grpSpPr>
        <p:sp>
          <p:nvSpPr>
            <p:cNvPr id="5633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666" y="1805196"/>
              <a:ext cx="694691" cy="59106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1"/>
          <p:cNvPicPr>
            <a:picLocks noChangeAspect="1"/>
          </p:cNvPicPr>
          <p:nvPr/>
        </p:nvPicPr>
        <p:blipFill>
          <a:blip r:embed="rId3"/>
          <a:srcRect b="13326"/>
          <a:stretch>
            <a:fillRect/>
          </a:stretch>
        </p:blipFill>
        <p:spPr bwMode="auto">
          <a:xfrm>
            <a:off x="1062038" y="1936750"/>
            <a:ext cx="1295400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0200" y="1951038"/>
            <a:ext cx="1031875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63775" y="3216275"/>
            <a:ext cx="11096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高速立柱广告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202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73438" y="2670175"/>
            <a:ext cx="1103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楼宇电梯视频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68838" y="2532063"/>
            <a:ext cx="1031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大型楼体广告位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102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03913" y="2633663"/>
            <a:ext cx="11318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地铁风亭广告位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96125" y="3155950"/>
            <a:ext cx="11287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机场媒体广告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30575" y="3652838"/>
            <a:ext cx="370998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3078163" y="3657600"/>
            <a:ext cx="146050" cy="611188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1 h 3822203"/>
              <a:gd name="T4" fmla="*/ 22863 w 931331"/>
              <a:gd name="T5" fmla="*/ 1106 h 3822203"/>
              <a:gd name="T6" fmla="*/ 13077 w 931331"/>
              <a:gd name="T7" fmla="*/ 12198 h 3822203"/>
              <a:gd name="T8" fmla="*/ 13048 w 931331"/>
              <a:gd name="T9" fmla="*/ 12551 h 3822203"/>
              <a:gd name="T10" fmla="*/ 12984 w 931331"/>
              <a:gd name="T11" fmla="*/ 13345 h 3822203"/>
              <a:gd name="T12" fmla="*/ 12999 w 931331"/>
              <a:gd name="T13" fmla="*/ 13532 h 3822203"/>
              <a:gd name="T14" fmla="*/ 12919 w 931331"/>
              <a:gd name="T15" fmla="*/ 15127 h 3822203"/>
              <a:gd name="T16" fmla="*/ 12919 w 931331"/>
              <a:gd name="T17" fmla="*/ 36327 h 3822203"/>
              <a:gd name="T18" fmla="*/ 3748 w 931331"/>
              <a:gd name="T19" fmla="*/ 48822 h 3822203"/>
              <a:gd name="T20" fmla="*/ 3748 w 931331"/>
              <a:gd name="T21" fmla="*/ 49017 h 3822203"/>
              <a:gd name="T22" fmla="*/ 12919 w 931331"/>
              <a:gd name="T23" fmla="*/ 61405 h 3822203"/>
              <a:gd name="T24" fmla="*/ 12919 w 931331"/>
              <a:gd name="T25" fmla="*/ 82585 h 3822203"/>
              <a:gd name="T26" fmla="*/ 12994 w 931331"/>
              <a:gd name="T27" fmla="*/ 83998 h 3822203"/>
              <a:gd name="T28" fmla="*/ 12984 w 931331"/>
              <a:gd name="T29" fmla="*/ 84128 h 3822203"/>
              <a:gd name="T30" fmla="*/ 13035 w 931331"/>
              <a:gd name="T31" fmla="*/ 84758 h 3822203"/>
              <a:gd name="T32" fmla="*/ 13087 w 931331"/>
              <a:gd name="T33" fmla="*/ 85395 h 3822203"/>
              <a:gd name="T34" fmla="*/ 22863 w 931331"/>
              <a:gd name="T35" fmla="*/ 96367 h 3822203"/>
              <a:gd name="T36" fmla="*/ 22903 w 931331"/>
              <a:gd name="T37" fmla="*/ 96362 h 3822203"/>
              <a:gd name="T38" fmla="*/ 22903 w 931331"/>
              <a:gd name="T39" fmla="*/ 97732 h 3822203"/>
              <a:gd name="T40" fmla="*/ 12492 w 931331"/>
              <a:gd name="T41" fmla="*/ 94061 h 3822203"/>
              <a:gd name="T42" fmla="*/ 9170 w 931331"/>
              <a:gd name="T43" fmla="*/ 80867 h 3822203"/>
              <a:gd name="T44" fmla="*/ 9170 w 931331"/>
              <a:gd name="T45" fmla="*/ 62271 h 3822203"/>
              <a:gd name="T46" fmla="*/ 7497 w 931331"/>
              <a:gd name="T47" fmla="*/ 53835 h 3822203"/>
              <a:gd name="T48" fmla="*/ 0 w 931331"/>
              <a:gd name="T49" fmla="*/ 50165 h 3822203"/>
              <a:gd name="T50" fmla="*/ 0 w 931331"/>
              <a:gd name="T51" fmla="*/ 47567 h 3822203"/>
              <a:gd name="T52" fmla="*/ 7283 w 931331"/>
              <a:gd name="T53" fmla="*/ 44098 h 3822203"/>
              <a:gd name="T54" fmla="*/ 9170 w 931331"/>
              <a:gd name="T55" fmla="*/ 35461 h 3822203"/>
              <a:gd name="T56" fmla="*/ 9170 w 931331"/>
              <a:gd name="T57" fmla="*/ 16865 h 3822203"/>
              <a:gd name="T58" fmla="*/ 12492 w 931331"/>
              <a:gd name="T59" fmla="*/ 3671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7165975" y="3621088"/>
            <a:ext cx="141288" cy="612775"/>
          </a:xfrm>
          <a:custGeom>
            <a:avLst/>
            <a:gdLst>
              <a:gd name="T0" fmla="*/ 21434 w 931331"/>
              <a:gd name="T1" fmla="*/ 0 h 3822203"/>
              <a:gd name="T2" fmla="*/ 21434 w 931331"/>
              <a:gd name="T3" fmla="*/ 1116 h 3822203"/>
              <a:gd name="T4" fmla="*/ 21396 w 931331"/>
              <a:gd name="T5" fmla="*/ 1111 h 3822203"/>
              <a:gd name="T6" fmla="*/ 12238 w 931331"/>
              <a:gd name="T7" fmla="*/ 12262 h 3822203"/>
              <a:gd name="T8" fmla="*/ 12211 w 931331"/>
              <a:gd name="T9" fmla="*/ 12616 h 3822203"/>
              <a:gd name="T10" fmla="*/ 12151 w 931331"/>
              <a:gd name="T11" fmla="*/ 13414 h 3822203"/>
              <a:gd name="T12" fmla="*/ 12165 w 931331"/>
              <a:gd name="T13" fmla="*/ 13602 h 3822203"/>
              <a:gd name="T14" fmla="*/ 12090 w 931331"/>
              <a:gd name="T15" fmla="*/ 15205 h 3822203"/>
              <a:gd name="T16" fmla="*/ 12090 w 931331"/>
              <a:gd name="T17" fmla="*/ 36515 h 3822203"/>
              <a:gd name="T18" fmla="*/ 3508 w 931331"/>
              <a:gd name="T19" fmla="*/ 49076 h 3822203"/>
              <a:gd name="T20" fmla="*/ 3508 w 931331"/>
              <a:gd name="T21" fmla="*/ 49272 h 3822203"/>
              <a:gd name="T22" fmla="*/ 12090 w 931331"/>
              <a:gd name="T23" fmla="*/ 61725 h 3822203"/>
              <a:gd name="T24" fmla="*/ 12090 w 931331"/>
              <a:gd name="T25" fmla="*/ 83015 h 3822203"/>
              <a:gd name="T26" fmla="*/ 12161 w 931331"/>
              <a:gd name="T27" fmla="*/ 84435 h 3822203"/>
              <a:gd name="T28" fmla="*/ 12151 w 931331"/>
              <a:gd name="T29" fmla="*/ 84565 h 3822203"/>
              <a:gd name="T30" fmla="*/ 12199 w 931331"/>
              <a:gd name="T31" fmla="*/ 85198 h 3822203"/>
              <a:gd name="T32" fmla="*/ 12247 w 931331"/>
              <a:gd name="T33" fmla="*/ 85839 h 3822203"/>
              <a:gd name="T34" fmla="*/ 21396 w 931331"/>
              <a:gd name="T35" fmla="*/ 96868 h 3822203"/>
              <a:gd name="T36" fmla="*/ 21434 w 931331"/>
              <a:gd name="T37" fmla="*/ 96863 h 3822203"/>
              <a:gd name="T38" fmla="*/ 21434 w 931331"/>
              <a:gd name="T39" fmla="*/ 98240 h 3822203"/>
              <a:gd name="T40" fmla="*/ 11691 w 931331"/>
              <a:gd name="T41" fmla="*/ 94550 h 3822203"/>
              <a:gd name="T42" fmla="*/ 8582 w 931331"/>
              <a:gd name="T43" fmla="*/ 81288 h 3822203"/>
              <a:gd name="T44" fmla="*/ 8582 w 931331"/>
              <a:gd name="T45" fmla="*/ 62595 h 3822203"/>
              <a:gd name="T46" fmla="*/ 7016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6816 w 931331"/>
              <a:gd name="T53" fmla="*/ 44327 h 3822203"/>
              <a:gd name="T54" fmla="*/ 8582 w 931331"/>
              <a:gd name="T55" fmla="*/ 35645 h 3822203"/>
              <a:gd name="T56" fmla="*/ 8582 w 931331"/>
              <a:gd name="T57" fmla="*/ 16952 h 3822203"/>
              <a:gd name="T58" fmla="*/ 11691 w 931331"/>
              <a:gd name="T59" fmla="*/ 3690 h 3822203"/>
              <a:gd name="T60" fmla="*/ 2143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244725" y="1968500"/>
            <a:ext cx="1085850" cy="1104900"/>
            <a:chOff x="792868" y="618113"/>
            <a:chExt cx="1314008" cy="1314008"/>
          </a:xfrm>
        </p:grpSpPr>
        <p:grpSp>
          <p:nvGrpSpPr>
            <p:cNvPr id="20" name="组合 1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5" name="椭圆 22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389313" y="1366838"/>
            <a:ext cx="1087437" cy="1104900"/>
            <a:chOff x="792868" y="618113"/>
            <a:chExt cx="1314008" cy="1314008"/>
          </a:xfrm>
        </p:grpSpPr>
        <p:grpSp>
          <p:nvGrpSpPr>
            <p:cNvPr id="36" name="组合 3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3" name="椭圆 3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697413" y="1200150"/>
            <a:ext cx="1089025" cy="1106488"/>
            <a:chOff x="792868" y="618113"/>
            <a:chExt cx="1314008" cy="1314008"/>
          </a:xfrm>
        </p:grpSpPr>
        <p:grpSp>
          <p:nvGrpSpPr>
            <p:cNvPr id="41" name="组合 4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91" name="椭圆 4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72175" y="1366838"/>
            <a:ext cx="1085850" cy="1104900"/>
            <a:chOff x="792868" y="618113"/>
            <a:chExt cx="1314008" cy="1314008"/>
          </a:xfrm>
        </p:grpSpPr>
        <p:grpSp>
          <p:nvGrpSpPr>
            <p:cNvPr id="46" name="组合 4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89" name="椭圆 4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124700" y="1973263"/>
            <a:ext cx="1089025" cy="1104900"/>
            <a:chOff x="792868" y="618113"/>
            <a:chExt cx="1314008" cy="1314008"/>
          </a:xfrm>
        </p:grpSpPr>
        <p:grpSp>
          <p:nvGrpSpPr>
            <p:cNvPr id="51" name="组合 5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8387" name="椭圆 5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264E-6 3.7037E-6 L -0.2862 -0.00324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1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5619E-6 L 0.31771 0.73033 " pathEditMode="relative" rAng="0" ptsTypes="AA">
                                      <p:cBhvr>
                                        <p:cTn id="27" dur="6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365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3.45679E-6 L 0.17066 0.86913 " pathEditMode="relative" rAng="0" ptsTypes="AA">
                                      <p:cBhvr>
                                        <p:cTn id="31" dur="6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4345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2.00555E-6 L 0 0.88121 " pathEditMode="relative" rAng="0" ptsTypes="AA">
                                      <p:cBhvr>
                                        <p:cTn id="35" dur="6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29497E-6 L -0.17049 0.86671 " pathEditMode="relative" rAng="0" ptsTypes="AA">
                                      <p:cBhvr>
                                        <p:cTn id="39" dur="6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4332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2.89108E-6 L -0.32778 0.75902 " pathEditMode="relative" rAng="0" ptsTypes="AA">
                                      <p:cBhvr>
                                        <p:cTn id="43" dur="6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37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222500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83025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32438" y="3286125"/>
            <a:ext cx="116681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6450" y="3286125"/>
            <a:ext cx="11668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5" name="燕尾形箭头 34"/>
          <p:cNvSpPr>
            <a:spLocks noChangeArrowheads="1"/>
          </p:cNvSpPr>
          <p:nvPr/>
        </p:nvSpPr>
        <p:spPr bwMode="auto">
          <a:xfrm>
            <a:off x="1862138" y="2309813"/>
            <a:ext cx="6786562" cy="192087"/>
          </a:xfrm>
          <a:prstGeom prst="notchedRightArrow">
            <a:avLst>
              <a:gd name="adj1" fmla="val 50000"/>
              <a:gd name="adj2" fmla="val 49234"/>
            </a:avLst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ea typeface="微软雅黑" pitchFamily="34" charset="-122"/>
              <a:cs typeface="Arial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98613" y="1412875"/>
            <a:ext cx="2152650" cy="2189163"/>
            <a:chOff x="939185" y="3186156"/>
            <a:chExt cx="1401669" cy="1401669"/>
          </a:xfrm>
        </p:grpSpPr>
        <p:grpSp>
          <p:nvGrpSpPr>
            <p:cNvPr id="3" name="组合 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43" name="TextBox 3"/>
            <p:cNvSpPr txBox="1">
              <a:spLocks noChangeArrowheads="1"/>
            </p:cNvSpPr>
            <p:nvPr/>
          </p:nvSpPr>
          <p:spPr bwMode="auto">
            <a:xfrm>
              <a:off x="1468429" y="3742148"/>
              <a:ext cx="533378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日程安排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225800" y="1419225"/>
            <a:ext cx="2149475" cy="2181225"/>
            <a:chOff x="939107" y="3187441"/>
            <a:chExt cx="1401669" cy="1398386"/>
          </a:xfrm>
        </p:grpSpPr>
        <p:grpSp>
          <p:nvGrpSpPr>
            <p:cNvPr id="8" name="组合 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41" name="TextBox 8"/>
            <p:cNvSpPr txBox="1">
              <a:spLocks noChangeArrowheads="1"/>
            </p:cNvSpPr>
            <p:nvPr/>
          </p:nvSpPr>
          <p:spPr bwMode="auto">
            <a:xfrm>
              <a:off x="1468097" y="3741096"/>
              <a:ext cx="534167" cy="178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行动策略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29175" y="1412875"/>
            <a:ext cx="2155825" cy="2189163"/>
            <a:chOff x="940314" y="3186156"/>
            <a:chExt cx="1401669" cy="1401669"/>
          </a:xfrm>
        </p:grpSpPr>
        <p:grpSp>
          <p:nvGrpSpPr>
            <p:cNvPr id="19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39" name="TextBox 13"/>
            <p:cNvSpPr txBox="1">
              <a:spLocks noChangeArrowheads="1"/>
            </p:cNvSpPr>
            <p:nvPr/>
          </p:nvSpPr>
          <p:spPr bwMode="auto">
            <a:xfrm>
              <a:off x="1468778" y="3742148"/>
              <a:ext cx="532593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客户服务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430963" y="1420813"/>
            <a:ext cx="2147887" cy="2184400"/>
            <a:chOff x="941346" y="3185737"/>
            <a:chExt cx="1398386" cy="1401669"/>
          </a:xfrm>
        </p:grpSpPr>
        <p:grpSp>
          <p:nvGrpSpPr>
            <p:cNvPr id="18" name="组合 1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0437" name="TextBox 18"/>
            <p:cNvSpPr txBox="1">
              <a:spLocks noChangeArrowheads="1"/>
            </p:cNvSpPr>
            <p:nvPr/>
          </p:nvSpPr>
          <p:spPr bwMode="auto">
            <a:xfrm>
              <a:off x="1469487" y="3738867"/>
              <a:ext cx="533309" cy="178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后勤保障</a:t>
              </a:r>
            </a:p>
          </p:txBody>
        </p:sp>
      </p:grp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2155825" y="1525588"/>
            <a:ext cx="533400" cy="5413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775075" y="1525588"/>
            <a:ext cx="534988" cy="5413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5411788" y="1530350"/>
            <a:ext cx="531812" cy="5413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7019925" y="1530350"/>
            <a:ext cx="534988" cy="5413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Freeform 34"/>
          <p:cNvSpPr>
            <a:spLocks noEditPoints="1"/>
          </p:cNvSpPr>
          <p:nvPr/>
        </p:nvSpPr>
        <p:spPr bwMode="auto">
          <a:xfrm>
            <a:off x="2303463" y="1652588"/>
            <a:ext cx="274637" cy="287337"/>
          </a:xfrm>
          <a:custGeom>
            <a:avLst/>
            <a:gdLst>
              <a:gd name="T0" fmla="*/ 2147483647 w 447"/>
              <a:gd name="T1" fmla="*/ 2147483647 h 460"/>
              <a:gd name="T2" fmla="*/ 2147483647 w 447"/>
              <a:gd name="T3" fmla="*/ 2147483647 h 460"/>
              <a:gd name="T4" fmla="*/ 2147483647 w 447"/>
              <a:gd name="T5" fmla="*/ 2147483647 h 460"/>
              <a:gd name="T6" fmla="*/ 2147483647 w 447"/>
              <a:gd name="T7" fmla="*/ 2147483647 h 460"/>
              <a:gd name="T8" fmla="*/ 2147483647 w 447"/>
              <a:gd name="T9" fmla="*/ 2147483647 h 460"/>
              <a:gd name="T10" fmla="*/ 2147483647 w 447"/>
              <a:gd name="T11" fmla="*/ 2147483647 h 460"/>
              <a:gd name="T12" fmla="*/ 2147483647 w 447"/>
              <a:gd name="T13" fmla="*/ 2147483647 h 460"/>
              <a:gd name="T14" fmla="*/ 2147483647 w 447"/>
              <a:gd name="T15" fmla="*/ 2147483647 h 460"/>
              <a:gd name="T16" fmla="*/ 2147483647 w 447"/>
              <a:gd name="T17" fmla="*/ 2147483647 h 460"/>
              <a:gd name="T18" fmla="*/ 0 w 447"/>
              <a:gd name="T19" fmla="*/ 2147483647 h 460"/>
              <a:gd name="T20" fmla="*/ 2147483647 w 447"/>
              <a:gd name="T21" fmla="*/ 2147483647 h 460"/>
              <a:gd name="T22" fmla="*/ 2147483647 w 447"/>
              <a:gd name="T23" fmla="*/ 2147483647 h 460"/>
              <a:gd name="T24" fmla="*/ 2147483647 w 447"/>
              <a:gd name="T25" fmla="*/ 2147483647 h 460"/>
              <a:gd name="T26" fmla="*/ 2147483647 w 447"/>
              <a:gd name="T27" fmla="*/ 2147483647 h 460"/>
              <a:gd name="T28" fmla="*/ 2147483647 w 447"/>
              <a:gd name="T29" fmla="*/ 2147483647 h 460"/>
              <a:gd name="T30" fmla="*/ 2147483647 w 447"/>
              <a:gd name="T31" fmla="*/ 2147483647 h 460"/>
              <a:gd name="T32" fmla="*/ 2147483647 w 447"/>
              <a:gd name="T33" fmla="*/ 2147483647 h 460"/>
              <a:gd name="T34" fmla="*/ 2147483647 w 447"/>
              <a:gd name="T35" fmla="*/ 2147483647 h 460"/>
              <a:gd name="T36" fmla="*/ 2147483647 w 447"/>
              <a:gd name="T37" fmla="*/ 2147483647 h 460"/>
              <a:gd name="T38" fmla="*/ 2147483647 w 447"/>
              <a:gd name="T39" fmla="*/ 2147483647 h 460"/>
              <a:gd name="T40" fmla="*/ 2147483647 w 447"/>
              <a:gd name="T41" fmla="*/ 2147483647 h 460"/>
              <a:gd name="T42" fmla="*/ 2147483647 w 447"/>
              <a:gd name="T43" fmla="*/ 2147483647 h 460"/>
              <a:gd name="T44" fmla="*/ 2147483647 w 447"/>
              <a:gd name="T45" fmla="*/ 2147483647 h 460"/>
              <a:gd name="T46" fmla="*/ 2147483647 w 447"/>
              <a:gd name="T47" fmla="*/ 2147483647 h 460"/>
              <a:gd name="T48" fmla="*/ 2147483647 w 447"/>
              <a:gd name="T49" fmla="*/ 2147483647 h 460"/>
              <a:gd name="T50" fmla="*/ 2147483647 w 447"/>
              <a:gd name="T51" fmla="*/ 2147483647 h 460"/>
              <a:gd name="T52" fmla="*/ 2147483647 w 447"/>
              <a:gd name="T53" fmla="*/ 2147483647 h 460"/>
              <a:gd name="T54" fmla="*/ 2147483647 w 447"/>
              <a:gd name="T55" fmla="*/ 2147483647 h 460"/>
              <a:gd name="T56" fmla="*/ 2147483647 w 447"/>
              <a:gd name="T57" fmla="*/ 2147483647 h 460"/>
              <a:gd name="T58" fmla="*/ 2147483647 w 447"/>
              <a:gd name="T59" fmla="*/ 2147483647 h 460"/>
              <a:gd name="T60" fmla="*/ 2147483647 w 447"/>
              <a:gd name="T61" fmla="*/ 2147483647 h 460"/>
              <a:gd name="T62" fmla="*/ 2147483647 w 447"/>
              <a:gd name="T63" fmla="*/ 2147483647 h 460"/>
              <a:gd name="T64" fmla="*/ 2147483647 w 447"/>
              <a:gd name="T65" fmla="*/ 2147483647 h 460"/>
              <a:gd name="T66" fmla="*/ 2147483647 w 447"/>
              <a:gd name="T67" fmla="*/ 2147483647 h 460"/>
              <a:gd name="T68" fmla="*/ 2147483647 w 447"/>
              <a:gd name="T69" fmla="*/ 2147483647 h 460"/>
              <a:gd name="T70" fmla="*/ 2147483647 w 447"/>
              <a:gd name="T71" fmla="*/ 2147483647 h 460"/>
              <a:gd name="T72" fmla="*/ 2147483647 w 447"/>
              <a:gd name="T73" fmla="*/ 2147483647 h 460"/>
              <a:gd name="T74" fmla="*/ 2147483647 w 447"/>
              <a:gd name="T75" fmla="*/ 2147483647 h 460"/>
              <a:gd name="T76" fmla="*/ 2147483647 w 447"/>
              <a:gd name="T77" fmla="*/ 2147483647 h 460"/>
              <a:gd name="T78" fmla="*/ 2147483647 w 447"/>
              <a:gd name="T79" fmla="*/ 2147483647 h 460"/>
              <a:gd name="T80" fmla="*/ 2147483647 w 447"/>
              <a:gd name="T81" fmla="*/ 2147483647 h 460"/>
              <a:gd name="T82" fmla="*/ 2147483647 w 447"/>
              <a:gd name="T83" fmla="*/ 2147483647 h 460"/>
              <a:gd name="T84" fmla="*/ 2147483647 w 447"/>
              <a:gd name="T85" fmla="*/ 2147483647 h 460"/>
              <a:gd name="T86" fmla="*/ 2147483647 w 447"/>
              <a:gd name="T87" fmla="*/ 2147483647 h 4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47"/>
              <a:gd name="T133" fmla="*/ 0 h 460"/>
              <a:gd name="T134" fmla="*/ 447 w 447"/>
              <a:gd name="T135" fmla="*/ 460 h 4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16363" y="1670050"/>
            <a:ext cx="255587" cy="254000"/>
          </a:xfrm>
          <a:custGeom>
            <a:avLst/>
            <a:gdLst>
              <a:gd name="T0" fmla="*/ 2147483647 w 389"/>
              <a:gd name="T1" fmla="*/ 2147483647 h 385"/>
              <a:gd name="T2" fmla="*/ 2147483647 w 389"/>
              <a:gd name="T3" fmla="*/ 2147483647 h 385"/>
              <a:gd name="T4" fmla="*/ 2147483647 w 389"/>
              <a:gd name="T5" fmla="*/ 2147483647 h 385"/>
              <a:gd name="T6" fmla="*/ 2147483647 w 389"/>
              <a:gd name="T7" fmla="*/ 2147483647 h 385"/>
              <a:gd name="T8" fmla="*/ 2147483647 w 389"/>
              <a:gd name="T9" fmla="*/ 2147483647 h 385"/>
              <a:gd name="T10" fmla="*/ 2147483647 w 389"/>
              <a:gd name="T11" fmla="*/ 2147483647 h 385"/>
              <a:gd name="T12" fmla="*/ 2147483647 w 389"/>
              <a:gd name="T13" fmla="*/ 2147483647 h 385"/>
              <a:gd name="T14" fmla="*/ 2147483647 w 389"/>
              <a:gd name="T15" fmla="*/ 2147483647 h 385"/>
              <a:gd name="T16" fmla="*/ 2147483647 w 389"/>
              <a:gd name="T17" fmla="*/ 2147483647 h 385"/>
              <a:gd name="T18" fmla="*/ 2147483647 w 389"/>
              <a:gd name="T19" fmla="*/ 2147483647 h 385"/>
              <a:gd name="T20" fmla="*/ 2147483647 w 389"/>
              <a:gd name="T21" fmla="*/ 2147483647 h 385"/>
              <a:gd name="T22" fmla="*/ 2147483647 w 389"/>
              <a:gd name="T23" fmla="*/ 2147483647 h 385"/>
              <a:gd name="T24" fmla="*/ 2147483647 w 389"/>
              <a:gd name="T25" fmla="*/ 2147483647 h 385"/>
              <a:gd name="T26" fmla="*/ 2147483647 w 389"/>
              <a:gd name="T27" fmla="*/ 2147483647 h 385"/>
              <a:gd name="T28" fmla="*/ 2147483647 w 389"/>
              <a:gd name="T29" fmla="*/ 2147483647 h 385"/>
              <a:gd name="T30" fmla="*/ 0 w 389"/>
              <a:gd name="T31" fmla="*/ 2147483647 h 385"/>
              <a:gd name="T32" fmla="*/ 2147483647 w 389"/>
              <a:gd name="T33" fmla="*/ 2147483647 h 385"/>
              <a:gd name="T34" fmla="*/ 2147483647 w 389"/>
              <a:gd name="T35" fmla="*/ 2147483647 h 385"/>
              <a:gd name="T36" fmla="*/ 2147483647 w 389"/>
              <a:gd name="T37" fmla="*/ 2147483647 h 385"/>
              <a:gd name="T38" fmla="*/ 2147483647 w 389"/>
              <a:gd name="T39" fmla="*/ 0 h 385"/>
              <a:gd name="T40" fmla="*/ 2147483647 w 389"/>
              <a:gd name="T41" fmla="*/ 2147483647 h 385"/>
              <a:gd name="T42" fmla="*/ 2147483647 w 389"/>
              <a:gd name="T43" fmla="*/ 2147483647 h 385"/>
              <a:gd name="T44" fmla="*/ 2147483647 w 389"/>
              <a:gd name="T45" fmla="*/ 2147483647 h 385"/>
              <a:gd name="T46" fmla="*/ 2147483647 w 389"/>
              <a:gd name="T47" fmla="*/ 2147483647 h 385"/>
              <a:gd name="T48" fmla="*/ 2147483647 w 389"/>
              <a:gd name="T49" fmla="*/ 2147483647 h 385"/>
              <a:gd name="T50" fmla="*/ 2147483647 w 389"/>
              <a:gd name="T51" fmla="*/ 2147483647 h 385"/>
              <a:gd name="T52" fmla="*/ 2147483647 w 389"/>
              <a:gd name="T53" fmla="*/ 2147483647 h 385"/>
              <a:gd name="T54" fmla="*/ 2147483647 w 389"/>
              <a:gd name="T55" fmla="*/ 2147483647 h 385"/>
              <a:gd name="T56" fmla="*/ 2147483647 w 389"/>
              <a:gd name="T57" fmla="*/ 2147483647 h 385"/>
              <a:gd name="T58" fmla="*/ 2147483647 w 389"/>
              <a:gd name="T59" fmla="*/ 2147483647 h 385"/>
              <a:gd name="T60" fmla="*/ 2147483647 w 389"/>
              <a:gd name="T61" fmla="*/ 2147483647 h 385"/>
              <a:gd name="T62" fmla="*/ 2147483647 w 389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9"/>
              <a:gd name="T97" fmla="*/ 0 h 385"/>
              <a:gd name="T98" fmla="*/ 389 w 389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7177088" y="1682750"/>
            <a:ext cx="244475" cy="266700"/>
          </a:xfrm>
          <a:custGeom>
            <a:avLst/>
            <a:gdLst>
              <a:gd name="T0" fmla="*/ 2147483647 w 433"/>
              <a:gd name="T1" fmla="*/ 2147483647 h 469"/>
              <a:gd name="T2" fmla="*/ 2147483647 w 433"/>
              <a:gd name="T3" fmla="*/ 2147483647 h 469"/>
              <a:gd name="T4" fmla="*/ 2147483647 w 433"/>
              <a:gd name="T5" fmla="*/ 2147483647 h 469"/>
              <a:gd name="T6" fmla="*/ 2147483647 w 433"/>
              <a:gd name="T7" fmla="*/ 0 h 469"/>
              <a:gd name="T8" fmla="*/ 2147483647 w 433"/>
              <a:gd name="T9" fmla="*/ 2147483647 h 469"/>
              <a:gd name="T10" fmla="*/ 2147483647 w 433"/>
              <a:gd name="T11" fmla="*/ 2147483647 h 469"/>
              <a:gd name="T12" fmla="*/ 2147483647 w 433"/>
              <a:gd name="T13" fmla="*/ 2147483647 h 469"/>
              <a:gd name="T14" fmla="*/ 2147483647 w 433"/>
              <a:gd name="T15" fmla="*/ 2147483647 h 469"/>
              <a:gd name="T16" fmla="*/ 2147483647 w 433"/>
              <a:gd name="T17" fmla="*/ 2147483647 h 469"/>
              <a:gd name="T18" fmla="*/ 2147483647 w 433"/>
              <a:gd name="T19" fmla="*/ 2147483647 h 469"/>
              <a:gd name="T20" fmla="*/ 2147483647 w 433"/>
              <a:gd name="T21" fmla="*/ 2147483647 h 469"/>
              <a:gd name="T22" fmla="*/ 2147483647 w 433"/>
              <a:gd name="T23" fmla="*/ 2147483647 h 469"/>
              <a:gd name="T24" fmla="*/ 2147483647 w 433"/>
              <a:gd name="T25" fmla="*/ 2147483647 h 469"/>
              <a:gd name="T26" fmla="*/ 2147483647 w 433"/>
              <a:gd name="T27" fmla="*/ 2147483647 h 469"/>
              <a:gd name="T28" fmla="*/ 0 w 433"/>
              <a:gd name="T29" fmla="*/ 2147483647 h 469"/>
              <a:gd name="T30" fmla="*/ 0 w 433"/>
              <a:gd name="T31" fmla="*/ 2147483647 h 469"/>
              <a:gd name="T32" fmla="*/ 2147483647 w 433"/>
              <a:gd name="T33" fmla="*/ 2147483647 h 469"/>
              <a:gd name="T34" fmla="*/ 2147483647 w 433"/>
              <a:gd name="T35" fmla="*/ 2147483647 h 469"/>
              <a:gd name="T36" fmla="*/ 2147483647 w 433"/>
              <a:gd name="T37" fmla="*/ 2147483647 h 469"/>
              <a:gd name="T38" fmla="*/ 2147483647 w 433"/>
              <a:gd name="T39" fmla="*/ 2147483647 h 469"/>
              <a:gd name="T40" fmla="*/ 2147483647 w 433"/>
              <a:gd name="T41" fmla="*/ 2147483647 h 469"/>
              <a:gd name="T42" fmla="*/ 2147483647 w 433"/>
              <a:gd name="T43" fmla="*/ 2147483647 h 469"/>
              <a:gd name="T44" fmla="*/ 2147483647 w 433"/>
              <a:gd name="T45" fmla="*/ 2147483647 h 469"/>
              <a:gd name="T46" fmla="*/ 2147483647 w 433"/>
              <a:gd name="T47" fmla="*/ 2147483647 h 469"/>
              <a:gd name="T48" fmla="*/ 2147483647 w 433"/>
              <a:gd name="T49" fmla="*/ 2147483647 h 469"/>
              <a:gd name="T50" fmla="*/ 2147483647 w 433"/>
              <a:gd name="T51" fmla="*/ 2147483647 h 469"/>
              <a:gd name="T52" fmla="*/ 2147483647 w 433"/>
              <a:gd name="T53" fmla="*/ 2147483647 h 469"/>
              <a:gd name="T54" fmla="*/ 2147483647 w 433"/>
              <a:gd name="T55" fmla="*/ 2147483647 h 469"/>
              <a:gd name="T56" fmla="*/ 2147483647 w 433"/>
              <a:gd name="T57" fmla="*/ 2147483647 h 469"/>
              <a:gd name="T58" fmla="*/ 2147483647 w 433"/>
              <a:gd name="T59" fmla="*/ 2147483647 h 46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3"/>
              <a:gd name="T91" fmla="*/ 0 h 469"/>
              <a:gd name="T92" fmla="*/ 433 w 433"/>
              <a:gd name="T93" fmla="*/ 469 h 46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5567363" y="1644650"/>
            <a:ext cx="239712" cy="304800"/>
          </a:xfrm>
          <a:custGeom>
            <a:avLst/>
            <a:gdLst>
              <a:gd name="T0" fmla="*/ 2147483647 w 355"/>
              <a:gd name="T1" fmla="*/ 2147483647 h 447"/>
              <a:gd name="T2" fmla="*/ 2147483647 w 355"/>
              <a:gd name="T3" fmla="*/ 2147483647 h 447"/>
              <a:gd name="T4" fmla="*/ 2147483647 w 355"/>
              <a:gd name="T5" fmla="*/ 2147483647 h 447"/>
              <a:gd name="T6" fmla="*/ 2147483647 w 355"/>
              <a:gd name="T7" fmla="*/ 2147483647 h 447"/>
              <a:gd name="T8" fmla="*/ 2147483647 w 355"/>
              <a:gd name="T9" fmla="*/ 2147483647 h 447"/>
              <a:gd name="T10" fmla="*/ 2147483647 w 355"/>
              <a:gd name="T11" fmla="*/ 2147483647 h 447"/>
              <a:gd name="T12" fmla="*/ 2147483647 w 355"/>
              <a:gd name="T13" fmla="*/ 2147483647 h 447"/>
              <a:gd name="T14" fmla="*/ 2147483647 w 355"/>
              <a:gd name="T15" fmla="*/ 2147483647 h 447"/>
              <a:gd name="T16" fmla="*/ 2147483647 w 355"/>
              <a:gd name="T17" fmla="*/ 0 h 447"/>
              <a:gd name="T18" fmla="*/ 2147483647 w 355"/>
              <a:gd name="T19" fmla="*/ 2147483647 h 447"/>
              <a:gd name="T20" fmla="*/ 2147483647 w 355"/>
              <a:gd name="T21" fmla="*/ 2147483647 h 447"/>
              <a:gd name="T22" fmla="*/ 2147483647 w 355"/>
              <a:gd name="T23" fmla="*/ 2147483647 h 447"/>
              <a:gd name="T24" fmla="*/ 2147483647 w 355"/>
              <a:gd name="T25" fmla="*/ 2147483647 h 447"/>
              <a:gd name="T26" fmla="*/ 2147483647 w 355"/>
              <a:gd name="T27" fmla="*/ 2147483647 h 447"/>
              <a:gd name="T28" fmla="*/ 2147483647 w 355"/>
              <a:gd name="T29" fmla="*/ 2147483647 h 447"/>
              <a:gd name="T30" fmla="*/ 2147483647 w 355"/>
              <a:gd name="T31" fmla="*/ 2147483647 h 447"/>
              <a:gd name="T32" fmla="*/ 2147483647 w 355"/>
              <a:gd name="T33" fmla="*/ 2147483647 h 447"/>
              <a:gd name="T34" fmla="*/ 2147483647 w 355"/>
              <a:gd name="T35" fmla="*/ 2147483647 h 447"/>
              <a:gd name="T36" fmla="*/ 2147483647 w 355"/>
              <a:gd name="T37" fmla="*/ 2147483647 h 447"/>
              <a:gd name="T38" fmla="*/ 2147483647 w 355"/>
              <a:gd name="T39" fmla="*/ 2147483647 h 447"/>
              <a:gd name="T40" fmla="*/ 2147483647 w 355"/>
              <a:gd name="T41" fmla="*/ 2147483647 h 447"/>
              <a:gd name="T42" fmla="*/ 2147483647 w 355"/>
              <a:gd name="T43" fmla="*/ 2147483647 h 447"/>
              <a:gd name="T44" fmla="*/ 2147483647 w 355"/>
              <a:gd name="T45" fmla="*/ 2147483647 h 447"/>
              <a:gd name="T46" fmla="*/ 2147483647 w 355"/>
              <a:gd name="T47" fmla="*/ 2147483647 h 447"/>
              <a:gd name="T48" fmla="*/ 2147483647 w 355"/>
              <a:gd name="T49" fmla="*/ 2147483647 h 447"/>
              <a:gd name="T50" fmla="*/ 2147483647 w 355"/>
              <a:gd name="T51" fmla="*/ 2147483647 h 447"/>
              <a:gd name="T52" fmla="*/ 2147483647 w 355"/>
              <a:gd name="T53" fmla="*/ 2147483647 h 447"/>
              <a:gd name="T54" fmla="*/ 2147483647 w 355"/>
              <a:gd name="T55" fmla="*/ 2147483647 h 447"/>
              <a:gd name="T56" fmla="*/ 2147483647 w 355"/>
              <a:gd name="T57" fmla="*/ 2147483647 h 447"/>
              <a:gd name="T58" fmla="*/ 2147483647 w 355"/>
              <a:gd name="T59" fmla="*/ 2147483647 h 447"/>
              <a:gd name="T60" fmla="*/ 2147483647 w 355"/>
              <a:gd name="T61" fmla="*/ 2147483647 h 447"/>
              <a:gd name="T62" fmla="*/ 2147483647 w 355"/>
              <a:gd name="T63" fmla="*/ 2147483647 h 447"/>
              <a:gd name="T64" fmla="*/ 2147483647 w 355"/>
              <a:gd name="T65" fmla="*/ 2147483647 h 4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5"/>
              <a:gd name="T100" fmla="*/ 0 h 447"/>
              <a:gd name="T101" fmla="*/ 355 w 355"/>
              <a:gd name="T102" fmla="*/ 447 h 4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2" grpId="0"/>
      <p:bldP spid="33" grpId="0"/>
      <p:bldP spid="34" grpId="0"/>
      <p:bldP spid="3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26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204274" y="1650583"/>
            <a:ext cx="1662332" cy="16897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354263" y="3230563"/>
            <a:ext cx="227012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2668588" y="3335338"/>
            <a:ext cx="10953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809875" y="3171825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3333750" y="32750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127250" y="30734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370138" y="3108325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640138" y="3219450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0013" y="153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168900" y="1874838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80013" y="1954213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68900" y="232410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80013" y="237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68900" y="2733675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80013" y="280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168900" y="316071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80013" y="322580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6" name="直接连接符 25"/>
          <p:cNvCxnSpPr/>
          <p:nvPr/>
        </p:nvCxnSpPr>
        <p:spPr>
          <a:xfrm>
            <a:off x="5168900" y="359886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80013" y="364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168900" y="400685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4173538" y="155416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943350" y="2916238"/>
            <a:ext cx="134938" cy="1412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773488" y="3016250"/>
            <a:ext cx="112712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4171950" y="1974850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4171950" y="2403475"/>
            <a:ext cx="228600" cy="2333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171950" y="2827338"/>
            <a:ext cx="227013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173538" y="3248025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4171950" y="366871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6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81263" y="2365375"/>
            <a:ext cx="1158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代理商推广</a:t>
            </a:r>
            <a:endParaRPr lang="en-US" altLang="zh-CN" sz="17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25"/>
          <p:cNvCxnSpPr/>
          <p:nvPr/>
        </p:nvCxnSpPr>
        <p:spPr bwMode="auto">
          <a:xfrm>
            <a:off x="6143625" y="1460500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746750" y="2962275"/>
            <a:ext cx="931863" cy="509588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5437" y="5446876"/>
              <a:ext cx="397062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8904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18188" y="2003425"/>
            <a:ext cx="936625" cy="471488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59952" y="3124000"/>
              <a:ext cx="572367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05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252788" y="1341438"/>
            <a:ext cx="1076325" cy="228600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33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>
              <a:endCxn id="62" idx="25"/>
            </p:cNvCxnSpPr>
            <p:nvPr/>
          </p:nvCxnSpPr>
          <p:spPr>
            <a:xfrm>
              <a:off x="3961540" y="2010025"/>
              <a:ext cx="51958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319463" y="2878138"/>
            <a:ext cx="796925" cy="700087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333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5422" y="4210024"/>
              <a:ext cx="388339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351213" y="2460625"/>
            <a:ext cx="1547812" cy="273050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1550" cy="379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89340" y="3717285"/>
              <a:ext cx="462834" cy="32213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1644650" y="1209675"/>
            <a:ext cx="14747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617663" y="1503363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644650" y="2322513"/>
            <a:ext cx="15065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1620838" y="2582863"/>
            <a:ext cx="1509712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1644650" y="3462338"/>
            <a:ext cx="14811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1643063" y="3735388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6950075" y="1141413"/>
            <a:ext cx="13223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6948488" y="14351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6950075" y="2333625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6948488" y="26035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950075" y="3340100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6948488" y="3624263"/>
            <a:ext cx="15065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391025" y="3162300"/>
            <a:ext cx="1230313" cy="1331913"/>
          </a:xfrm>
          <a:custGeom>
            <a:avLst/>
            <a:gdLst>
              <a:gd name="T0" fmla="*/ 2147483647 w 957"/>
              <a:gd name="T1" fmla="*/ 2147483647 h 1020"/>
              <a:gd name="T2" fmla="*/ 2147483647 w 957"/>
              <a:gd name="T3" fmla="*/ 2147483647 h 1020"/>
              <a:gd name="T4" fmla="*/ 2147483647 w 957"/>
              <a:gd name="T5" fmla="*/ 2147483647 h 1020"/>
              <a:gd name="T6" fmla="*/ 2147483647 w 957"/>
              <a:gd name="T7" fmla="*/ 2147483647 h 1020"/>
              <a:gd name="T8" fmla="*/ 2147483647 w 957"/>
              <a:gd name="T9" fmla="*/ 2147483647 h 1020"/>
              <a:gd name="T10" fmla="*/ 2147483647 w 957"/>
              <a:gd name="T11" fmla="*/ 2147483647 h 1020"/>
              <a:gd name="T12" fmla="*/ 2147483647 w 957"/>
              <a:gd name="T13" fmla="*/ 2147483647 h 1020"/>
              <a:gd name="T14" fmla="*/ 2147483647 w 957"/>
              <a:gd name="T15" fmla="*/ 2147483647 h 1020"/>
              <a:gd name="T16" fmla="*/ 2147483647 w 957"/>
              <a:gd name="T17" fmla="*/ 2147483647 h 1020"/>
              <a:gd name="T18" fmla="*/ 2147483647 w 957"/>
              <a:gd name="T19" fmla="*/ 2147483647 h 1020"/>
              <a:gd name="T20" fmla="*/ 2147483647 w 957"/>
              <a:gd name="T21" fmla="*/ 2147483647 h 1020"/>
              <a:gd name="T22" fmla="*/ 2147483647 w 957"/>
              <a:gd name="T23" fmla="*/ 2147483647 h 1020"/>
              <a:gd name="T24" fmla="*/ 2147483647 w 957"/>
              <a:gd name="T25" fmla="*/ 2147483647 h 1020"/>
              <a:gd name="T26" fmla="*/ 2147483647 w 957"/>
              <a:gd name="T27" fmla="*/ 2147483647 h 1020"/>
              <a:gd name="T28" fmla="*/ 2147483647 w 957"/>
              <a:gd name="T29" fmla="*/ 2147483647 h 1020"/>
              <a:gd name="T30" fmla="*/ 2147483647 w 957"/>
              <a:gd name="T31" fmla="*/ 2147483647 h 1020"/>
              <a:gd name="T32" fmla="*/ 2147483647 w 957"/>
              <a:gd name="T33" fmla="*/ 2147483647 h 1020"/>
              <a:gd name="T34" fmla="*/ 2147483647 w 957"/>
              <a:gd name="T35" fmla="*/ 2147483647 h 1020"/>
              <a:gd name="T36" fmla="*/ 2147483647 w 957"/>
              <a:gd name="T37" fmla="*/ 2147483647 h 1020"/>
              <a:gd name="T38" fmla="*/ 2147483647 w 957"/>
              <a:gd name="T39" fmla="*/ 2147483647 h 1020"/>
              <a:gd name="T40" fmla="*/ 2147483647 w 957"/>
              <a:gd name="T41" fmla="*/ 2147483647 h 1020"/>
              <a:gd name="T42" fmla="*/ 2147483647 w 957"/>
              <a:gd name="T43" fmla="*/ 2147483647 h 1020"/>
              <a:gd name="T44" fmla="*/ 2147483647 w 957"/>
              <a:gd name="T45" fmla="*/ 2147483647 h 1020"/>
              <a:gd name="T46" fmla="*/ 2147483647 w 957"/>
              <a:gd name="T47" fmla="*/ 2147483647 h 1020"/>
              <a:gd name="T48" fmla="*/ 2147483647 w 957"/>
              <a:gd name="T49" fmla="*/ 2147483647 h 1020"/>
              <a:gd name="T50" fmla="*/ 2147483647 w 957"/>
              <a:gd name="T51" fmla="*/ 2147483647 h 1020"/>
              <a:gd name="T52" fmla="*/ 2147483647 w 957"/>
              <a:gd name="T53" fmla="*/ 2147483647 h 1020"/>
              <a:gd name="T54" fmla="*/ 2147483647 w 957"/>
              <a:gd name="T55" fmla="*/ 2147483647 h 1020"/>
              <a:gd name="T56" fmla="*/ 2147483647 w 957"/>
              <a:gd name="T57" fmla="*/ 2147483647 h 1020"/>
              <a:gd name="T58" fmla="*/ 2147483647 w 957"/>
              <a:gd name="T59" fmla="*/ 2147483647 h 1020"/>
              <a:gd name="T60" fmla="*/ 2147483647 w 957"/>
              <a:gd name="T61" fmla="*/ 2147483647 h 1020"/>
              <a:gd name="T62" fmla="*/ 2147483647 w 957"/>
              <a:gd name="T63" fmla="*/ 2147483647 h 1020"/>
              <a:gd name="T64" fmla="*/ 2147483647 w 957"/>
              <a:gd name="T65" fmla="*/ 2147483647 h 1020"/>
              <a:gd name="T66" fmla="*/ 2147483647 w 957"/>
              <a:gd name="T67" fmla="*/ 2147483647 h 1020"/>
              <a:gd name="T68" fmla="*/ 2147483647 w 957"/>
              <a:gd name="T69" fmla="*/ 2147483647 h 1020"/>
              <a:gd name="T70" fmla="*/ 2147483647 w 957"/>
              <a:gd name="T71" fmla="*/ 2147483647 h 1020"/>
              <a:gd name="T72" fmla="*/ 2147483647 w 957"/>
              <a:gd name="T73" fmla="*/ 2147483647 h 1020"/>
              <a:gd name="T74" fmla="*/ 2147483647 w 957"/>
              <a:gd name="T75" fmla="*/ 2147483647 h 1020"/>
              <a:gd name="T76" fmla="*/ 2147483647 w 957"/>
              <a:gd name="T77" fmla="*/ 2147483647 h 1020"/>
              <a:gd name="T78" fmla="*/ 2147483647 w 957"/>
              <a:gd name="T79" fmla="*/ 2147483647 h 1020"/>
              <a:gd name="T80" fmla="*/ 2147483647 w 957"/>
              <a:gd name="T81" fmla="*/ 2147483647 h 1020"/>
              <a:gd name="T82" fmla="*/ 2147483647 w 957"/>
              <a:gd name="T83" fmla="*/ 2147483647 h 1020"/>
              <a:gd name="T84" fmla="*/ 2147483647 w 957"/>
              <a:gd name="T85" fmla="*/ 2147483647 h 1020"/>
              <a:gd name="T86" fmla="*/ 2147483647 w 957"/>
              <a:gd name="T87" fmla="*/ 2147483647 h 1020"/>
              <a:gd name="T88" fmla="*/ 2147483647 w 957"/>
              <a:gd name="T89" fmla="*/ 2147483647 h 1020"/>
              <a:gd name="T90" fmla="*/ 2147483647 w 957"/>
              <a:gd name="T91" fmla="*/ 2147483647 h 1020"/>
              <a:gd name="T92" fmla="*/ 2147483647 w 957"/>
              <a:gd name="T93" fmla="*/ 2147483647 h 1020"/>
              <a:gd name="T94" fmla="*/ 2147483647 w 957"/>
              <a:gd name="T95" fmla="*/ 2147483647 h 1020"/>
              <a:gd name="T96" fmla="*/ 2147483647 w 957"/>
              <a:gd name="T97" fmla="*/ 2147483647 h 1020"/>
              <a:gd name="T98" fmla="*/ 2147483647 w 957"/>
              <a:gd name="T99" fmla="*/ 2147483647 h 1020"/>
              <a:gd name="T100" fmla="*/ 2147483647 w 957"/>
              <a:gd name="T101" fmla="*/ 2147483647 h 1020"/>
              <a:gd name="T102" fmla="*/ 2147483647 w 957"/>
              <a:gd name="T103" fmla="*/ 2147483647 h 1020"/>
              <a:gd name="T104" fmla="*/ 2147483647 w 957"/>
              <a:gd name="T105" fmla="*/ 2147483647 h 1020"/>
              <a:gd name="T106" fmla="*/ 2147483647 w 957"/>
              <a:gd name="T107" fmla="*/ 2147483647 h 1020"/>
              <a:gd name="T108" fmla="*/ 2147483647 w 957"/>
              <a:gd name="T109" fmla="*/ 2147483647 h 1020"/>
              <a:gd name="T110" fmla="*/ 2147483647 w 957"/>
              <a:gd name="T111" fmla="*/ 2147483647 h 1020"/>
              <a:gd name="T112" fmla="*/ 2147483647 w 957"/>
              <a:gd name="T113" fmla="*/ 2147483647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578924" y="2407680"/>
            <a:ext cx="643030" cy="6523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72638" y="1606523"/>
            <a:ext cx="748621" cy="7602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24608" y="1392157"/>
            <a:ext cx="929513" cy="9409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84040" y="2610891"/>
            <a:ext cx="691929" cy="7018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72721" y="2502026"/>
            <a:ext cx="676047" cy="685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4148138" y="2030413"/>
            <a:ext cx="369887" cy="37782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4" name="椭圆 83"/>
          <p:cNvSpPr>
            <a:spLocks noChangeArrowheads="1"/>
          </p:cNvSpPr>
          <p:nvPr/>
        </p:nvSpPr>
        <p:spPr bwMode="auto">
          <a:xfrm>
            <a:off x="3967163" y="1649413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5" name="椭圆 84"/>
          <p:cNvSpPr>
            <a:spLocks noChangeArrowheads="1"/>
          </p:cNvSpPr>
          <p:nvPr/>
        </p:nvSpPr>
        <p:spPr bwMode="auto">
          <a:xfrm>
            <a:off x="5973763" y="2422525"/>
            <a:ext cx="254000" cy="2603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5173663" y="1925638"/>
            <a:ext cx="222250" cy="22701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4230688" y="3240088"/>
            <a:ext cx="287337" cy="2921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8" name="椭圆 87"/>
          <p:cNvSpPr>
            <a:spLocks noChangeArrowheads="1"/>
          </p:cNvSpPr>
          <p:nvPr/>
        </p:nvSpPr>
        <p:spPr bwMode="auto">
          <a:xfrm>
            <a:off x="5114925" y="2774950"/>
            <a:ext cx="173038" cy="1778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5827713" y="1520825"/>
            <a:ext cx="204787" cy="2063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0" name="椭圆 89"/>
          <p:cNvSpPr>
            <a:spLocks noChangeArrowheads="1"/>
          </p:cNvSpPr>
          <p:nvPr/>
        </p:nvSpPr>
        <p:spPr bwMode="auto">
          <a:xfrm>
            <a:off x="3195638" y="1241425"/>
            <a:ext cx="214312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3189288" y="2346325"/>
            <a:ext cx="211137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189288" y="3468688"/>
            <a:ext cx="211137" cy="2190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" name="椭圆 102"/>
          <p:cNvSpPr>
            <a:spLocks noChangeArrowheads="1"/>
          </p:cNvSpPr>
          <p:nvPr/>
        </p:nvSpPr>
        <p:spPr bwMode="auto">
          <a:xfrm>
            <a:off x="6648450" y="1209675"/>
            <a:ext cx="212725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4" name="椭圆 103"/>
          <p:cNvSpPr>
            <a:spLocks noChangeArrowheads="1"/>
          </p:cNvSpPr>
          <p:nvPr/>
        </p:nvSpPr>
        <p:spPr bwMode="auto">
          <a:xfrm>
            <a:off x="6656388" y="2351088"/>
            <a:ext cx="214312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5" name="椭圆 104"/>
          <p:cNvSpPr>
            <a:spLocks noChangeArrowheads="1"/>
          </p:cNvSpPr>
          <p:nvPr/>
        </p:nvSpPr>
        <p:spPr bwMode="auto">
          <a:xfrm>
            <a:off x="6648450" y="3360738"/>
            <a:ext cx="212725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5372100" y="2251075"/>
            <a:ext cx="82550" cy="82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7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7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2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7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98663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7257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30003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7501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543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72891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05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93963" y="1724025"/>
            <a:ext cx="1076325" cy="1093788"/>
            <a:chOff x="2262782" y="1446400"/>
            <a:chExt cx="1301106" cy="1301106"/>
          </a:xfrm>
        </p:grpSpPr>
        <p:sp>
          <p:nvSpPr>
            <p:cNvPr id="6657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7908" y="1757986"/>
              <a:ext cx="690853" cy="660939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7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1"/>
          <p:cNvSpPr txBox="1">
            <a:spLocks noChangeArrowheads="1"/>
          </p:cNvSpPr>
          <p:nvPr/>
        </p:nvSpPr>
        <p:spPr bwMode="auto">
          <a:xfrm>
            <a:off x="2306638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收入来源一</a:t>
            </a:r>
          </a:p>
        </p:txBody>
      </p: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009775" y="362743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325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收入来源二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52900" y="4056063"/>
            <a:ext cx="815975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4056063"/>
            <a:ext cx="814387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9775" y="331628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09775" y="30067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9775" y="2697163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9775" y="238760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9775" y="207645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9775" y="17621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247900" y="1516063"/>
            <a:ext cx="3692525" cy="2479675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4131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556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10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96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939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894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9775" y="14573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9775" y="3938588"/>
            <a:ext cx="1793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63800" y="1825625"/>
            <a:ext cx="534988" cy="217011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63800" y="1978025"/>
            <a:ext cx="534988" cy="2017713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75025" y="2446338"/>
            <a:ext cx="536575" cy="1549400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375025" y="2697163"/>
            <a:ext cx="536575" cy="1298575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294188" y="2911475"/>
            <a:ext cx="534987" cy="108426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294188" y="3316288"/>
            <a:ext cx="534987" cy="679450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216525" y="3065463"/>
            <a:ext cx="534988" cy="930275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216525" y="3267075"/>
            <a:ext cx="534988" cy="728663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307138" y="1816100"/>
            <a:ext cx="2027237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2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307138" y="1409700"/>
            <a:ext cx="1701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7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288088" y="3000375"/>
            <a:ext cx="1881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2600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2600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307138" y="2801938"/>
            <a:ext cx="11938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316663" y="3765550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316663" y="4054475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333875" y="2676525"/>
            <a:ext cx="4699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406775" y="2227263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246688" y="28527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865313" y="4075113"/>
            <a:ext cx="4413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800"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555875" y="2057400"/>
            <a:ext cx="3508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3465513" y="2763838"/>
            <a:ext cx="350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4386263" y="3376613"/>
            <a:ext cx="35083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5292725" y="3357563"/>
            <a:ext cx="3492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840538" y="3787775"/>
            <a:ext cx="317500" cy="153988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840538" y="4067175"/>
            <a:ext cx="317500" cy="155575"/>
          </a:xfrm>
          <a:prstGeom prst="rect">
            <a:avLst/>
          </a:prstGeom>
          <a:solidFill>
            <a:srgbClr val="B12725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2508250" y="16208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1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6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1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4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6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2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300"/>
                            </p:stCondLst>
                            <p:childTnLst>
                              <p:par>
                                <p:cTn id="1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5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944563" y="835025"/>
            <a:ext cx="7312025" cy="3754438"/>
          </a:xfrm>
          <a:prstGeom prst="roundRect">
            <a:avLst>
              <a:gd name="adj" fmla="val 3926"/>
            </a:avLst>
          </a:prstGeom>
          <a:solidFill>
            <a:srgbClr val="F2F2F2"/>
          </a:solidFill>
          <a:ln w="38100" algn="ctr">
            <a:solidFill>
              <a:srgbClr val="B12725"/>
            </a:solidFill>
            <a:round/>
            <a:headEnd/>
            <a:tailEnd/>
          </a:ln>
        </p:spPr>
        <p:txBody>
          <a:bodyPr lIns="68589" tIns="34295" rIns="68589" bIns="34295"/>
          <a:lstStyle/>
          <a:p>
            <a:pPr defTabSz="612775"/>
            <a:endParaRPr lang="zh-CN" altLang="en-US">
              <a:latin typeface="Calibri" pitchFamily="34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331913" y="1306513"/>
            <a:ext cx="4271962" cy="28305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54438" tIns="27219" rIns="54438" bIns="27219">
            <a:spAutoFit/>
          </a:bodyPr>
          <a:lstStyle/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49425" y="608013"/>
            <a:ext cx="1395413" cy="455612"/>
            <a:chOff x="2332469" y="809238"/>
            <a:chExt cx="1859969" cy="608493"/>
          </a:xfrm>
        </p:grpSpPr>
        <p:sp>
          <p:nvSpPr>
            <p:cNvPr id="15366" name="圆角矩形 4"/>
            <p:cNvSpPr>
              <a:spLocks noChangeArrowheads="1"/>
            </p:cNvSpPr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rgbClr val="B12725"/>
            </a:solidFill>
            <a:ln w="19050" algn="ctr">
              <a:noFill/>
              <a:round/>
              <a:headEnd/>
              <a:tailEnd/>
            </a:ln>
          </p:spPr>
          <p:txBody>
            <a:bodyPr lIns="81623" tIns="40811" rIns="81623" bIns="40811"/>
            <a:lstStyle/>
            <a:p>
              <a:pPr algn="ctr" defTabSz="815975"/>
              <a:endParaRPr lang="zh-CN" altLang="en-US" sz="2100">
                <a:solidFill>
                  <a:schemeClr val="bg1"/>
                </a:solidFill>
                <a:latin typeface="Calibri Light"/>
                <a:ea typeface="微软雅黑" pitchFamily="34" charset="-122"/>
              </a:endParaRPr>
            </a:p>
          </p:txBody>
        </p:sp>
        <p:sp>
          <p:nvSpPr>
            <p:cNvPr id="15367" name="矩形 5"/>
            <p:cNvSpPr>
              <a:spLocks noChangeArrowheads="1"/>
            </p:cNvSpPr>
            <p:nvPr/>
          </p:nvSpPr>
          <p:spPr bwMode="auto">
            <a:xfrm>
              <a:off x="2605177" y="923027"/>
              <a:ext cx="1276709" cy="37956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68589" tIns="34295" rIns="68589" bIns="34295" anchor="ctr"/>
            <a:lstStyle/>
            <a:p>
              <a:pPr algn="ctr" defTabSz="685800"/>
              <a:r>
                <a:rPr lang="zh-CN" altLang="en-US" sz="2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前 言</a:t>
              </a:r>
            </a:p>
          </p:txBody>
        </p:sp>
      </p:grp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946775" y="1403350"/>
            <a:ext cx="1960563" cy="124142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946775" y="2790825"/>
            <a:ext cx="1960563" cy="1243013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2450" y="1520825"/>
            <a:ext cx="1133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培育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家门店，服务4000万居民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62450" y="2471738"/>
            <a:ext cx="11334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年销售额达到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亿元人民币，净利润达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千万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62450" y="3490913"/>
            <a:ext cx="11334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开设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个控股子公司，实施管理运营，员工总数达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53113" y="1676400"/>
            <a:ext cx="244316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将疏通社区的资金流、信息流、物流阻碍，提供一体化社区服务，就是实践居民对美好生活的向往！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882900" y="1593850"/>
            <a:ext cx="1389063" cy="85725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936875" y="2860675"/>
            <a:ext cx="13557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882900" y="3170238"/>
            <a:ext cx="1349375" cy="8810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2903538" y="1063625"/>
            <a:ext cx="1624012" cy="1654175"/>
            <a:chOff x="1865376" y="835152"/>
            <a:chExt cx="1969008" cy="1969008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6" name="TextBox 43"/>
            <p:cNvSpPr txBox="1">
              <a:spLocks noChangeArrowheads="1"/>
            </p:cNvSpPr>
            <p:nvPr/>
          </p:nvSpPr>
          <p:spPr bwMode="auto">
            <a:xfrm>
              <a:off x="2490916" y="1300004"/>
              <a:ext cx="1054757" cy="72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家门店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3481388" y="2392363"/>
            <a:ext cx="884237" cy="898525"/>
            <a:chOff x="2509485" y="2337659"/>
            <a:chExt cx="1068059" cy="1068059"/>
          </a:xfrm>
        </p:grpSpPr>
        <p:grpSp>
          <p:nvGrpSpPr>
            <p:cNvPr id="65" name="组合 64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4" name="TextBox 52"/>
            <p:cNvSpPr txBox="1">
              <a:spLocks noChangeArrowheads="1"/>
            </p:cNvSpPr>
            <p:nvPr/>
          </p:nvSpPr>
          <p:spPr bwMode="auto">
            <a:xfrm>
              <a:off x="2535078" y="2508930"/>
              <a:ext cx="1025937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endParaRPr lang="en-US" altLang="zh-CN" sz="3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元年销售额</a:t>
              </a: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3489325" y="3475038"/>
            <a:ext cx="895350" cy="896937"/>
            <a:chOff x="2495829" y="3579862"/>
            <a:chExt cx="1081715" cy="1068059"/>
          </a:xfrm>
        </p:grpSpPr>
        <p:grpSp>
          <p:nvGrpSpPr>
            <p:cNvPr id="71" name="组合 70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70692" name="TextBox 56"/>
            <p:cNvSpPr txBox="1">
              <a:spLocks noChangeArrowheads="1"/>
            </p:cNvSpPr>
            <p:nvPr/>
          </p:nvSpPr>
          <p:spPr bwMode="auto">
            <a:xfrm>
              <a:off x="2501541" y="3740656"/>
              <a:ext cx="1076003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algn="ctr" defTabSz="788988"/>
              <a:r>
                <a:rPr lang="zh-CN" altLang="en-US" sz="1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个子公司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671638" y="2105025"/>
            <a:ext cx="1204912" cy="1225550"/>
            <a:chOff x="792868" y="618113"/>
            <a:chExt cx="1314008" cy="1314008"/>
          </a:xfrm>
        </p:grpSpPr>
        <p:grpSp>
          <p:nvGrpSpPr>
            <p:cNvPr id="29" name="组合 28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70688" name="椭圆 29"/>
            <p:cNvGrpSpPr>
              <a:grpSpLocks/>
            </p:cNvGrpSpPr>
            <p:nvPr/>
          </p:nvGrpSpPr>
          <p:grpSpPr bwMode="auto">
            <a:xfrm>
              <a:off x="853553" y="676767"/>
              <a:ext cx="1197663" cy="1197663"/>
              <a:chOff x="445008" y="2139696"/>
              <a:chExt cx="1328928" cy="1328928"/>
            </a:xfrm>
          </p:grpSpPr>
          <p:pic>
            <p:nvPicPr>
              <p:cNvPr id="70689" name="椭圆 2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45008" y="2139696"/>
                <a:ext cx="1328928" cy="1328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0690" name="Text Box 100"/>
              <p:cNvSpPr txBox="1">
                <a:spLocks noChangeArrowheads="1"/>
              </p:cNvSpPr>
              <p:nvPr/>
            </p:nvSpPr>
            <p:spPr bwMode="auto">
              <a:xfrm>
                <a:off x="644533" y="2336515"/>
                <a:ext cx="932111" cy="93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578600" y="1250950"/>
            <a:ext cx="1120775" cy="365125"/>
            <a:chOff x="814328" y="3219334"/>
            <a:chExt cx="1356392" cy="432536"/>
          </a:xfrm>
        </p:grpSpPr>
        <p:grpSp>
          <p:nvGrpSpPr>
            <p:cNvPr id="70683" name="组合 74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78" name="椭圆 77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84" name="TextBox 75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实现民通</a:t>
              </a:r>
              <a:endParaRPr lang="zh-CN" altLang="en-US" sz="1200" b="1">
                <a:solidFill>
                  <a:srgbClr val="B12725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5853113" y="2763838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五年后将持续经济拉动增长，促进产业融合，催生新型商业业态！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5853113" y="3794125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将使公司成为就业大平台，社区大数据，成为市场经济下的政府好帮手！</a:t>
            </a: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569075" y="2287588"/>
            <a:ext cx="1120775" cy="365125"/>
            <a:chOff x="814328" y="3219334"/>
            <a:chExt cx="1356392" cy="432536"/>
          </a:xfrm>
        </p:grpSpPr>
        <p:grpSp>
          <p:nvGrpSpPr>
            <p:cNvPr id="70679" name="组合 8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0" name="圆角矩形 8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89" name="椭圆 88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80" name="TextBox 86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实现商通</a:t>
              </a: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569075" y="3314700"/>
            <a:ext cx="1120775" cy="361950"/>
            <a:chOff x="814328" y="3219334"/>
            <a:chExt cx="1356392" cy="432536"/>
          </a:xfrm>
        </p:grpSpPr>
        <p:grpSp>
          <p:nvGrpSpPr>
            <p:cNvPr id="70675" name="组合 92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96" name="椭圆 95"/>
              <p:cNvSpPr>
                <a:spLocks noChangeArrowheads="1"/>
              </p:cNvSpPr>
              <p:nvPr/>
            </p:nvSpPr>
            <p:spPr bwMode="auto">
              <a:xfrm>
                <a:off x="2308011" y="3420324"/>
                <a:ext cx="277917" cy="279238"/>
              </a:xfrm>
              <a:prstGeom prst="ellipse">
                <a:avLst/>
              </a:prstGeom>
              <a:solidFill>
                <a:srgbClr val="B12725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0676" name="TextBox 93"/>
            <p:cNvSpPr txBox="1">
              <a:spLocks noChangeArrowheads="1"/>
            </p:cNvSpPr>
            <p:nvPr/>
          </p:nvSpPr>
          <p:spPr bwMode="auto">
            <a:xfrm>
              <a:off x="1223552" y="3331263"/>
              <a:ext cx="787706" cy="218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实现政通</a:t>
              </a:r>
              <a:endParaRPr lang="zh-CN" altLang="en-US" sz="1200" b="1">
                <a:solidFill>
                  <a:srgbClr val="B12725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5446E-6 L 0.17847 0.88793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3" grpId="0"/>
      <p:bldP spid="82" grpId="0"/>
      <p:bldP spid="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59" name="组合 35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9" name="Straight Connector 29"/>
          <p:cNvCxnSpPr>
            <a:stCxn id="728" idx="2"/>
            <a:endCxn id="725" idx="2"/>
          </p:cNvCxnSpPr>
          <p:nvPr/>
        </p:nvCxnSpPr>
        <p:spPr>
          <a:xfrm flipH="1" flipV="1">
            <a:off x="268284325" y="893675188"/>
            <a:ext cx="392113" cy="84613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2" name="Straight Connector 29"/>
          <p:cNvCxnSpPr>
            <a:endCxn id="728" idx="2"/>
          </p:cNvCxnSpPr>
          <p:nvPr/>
        </p:nvCxnSpPr>
        <p:spPr>
          <a:xfrm>
            <a:off x="266244388" y="892998913"/>
            <a:ext cx="2432050" cy="152241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Straight Connector 29"/>
          <p:cNvCxnSpPr>
            <a:cxnSpLocks noChangeShapeType="1"/>
          </p:cNvCxnSpPr>
          <p:nvPr/>
        </p:nvCxnSpPr>
        <p:spPr bwMode="auto">
          <a:xfrm flipH="1" flipV="1">
            <a:off x="264653713" y="893257675"/>
            <a:ext cx="1328737" cy="5180013"/>
          </a:xfrm>
          <a:prstGeom prst="line">
            <a:avLst/>
          </a:prstGeom>
          <a:noFill/>
          <a:ln w="6350" algn="ctr">
            <a:solidFill>
              <a:srgbClr val="0076A3"/>
            </a:solidFill>
            <a:miter lim="800000"/>
            <a:headEnd/>
            <a:tailEnd/>
          </a:ln>
        </p:spPr>
      </p:cxn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969301" y="1172278"/>
            <a:ext cx="3159699" cy="2701592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7767638" y="2452688"/>
            <a:ext cx="252412" cy="2492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020050" y="2701925"/>
            <a:ext cx="1230313" cy="79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096125" y="2930525"/>
            <a:ext cx="252413" cy="2476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7348538" y="3170238"/>
            <a:ext cx="1901825" cy="79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656513" y="3644900"/>
            <a:ext cx="317500" cy="2047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974013" y="3644900"/>
            <a:ext cx="12763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043738" y="4121150"/>
            <a:ext cx="252412" cy="2492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7296150" y="4370388"/>
            <a:ext cx="195421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002463" y="2079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002463" y="247015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7002463" y="287020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7002463" y="3476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682750" y="2168525"/>
            <a:ext cx="18446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33" tIns="39517" rIns="79033" bIns="39517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>
            <a:spLocks noChangeArrowheads="1"/>
          </p:cNvSpPr>
          <p:nvPr/>
        </p:nvSpPr>
        <p:spPr bwMode="auto">
          <a:xfrm>
            <a:off x="1597025" y="1636713"/>
            <a:ext cx="2025650" cy="24987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1924050" y="1824038"/>
            <a:ext cx="185738" cy="1920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3" name="椭圆 92"/>
          <p:cNvSpPr>
            <a:spLocks noChangeArrowheads="1"/>
          </p:cNvSpPr>
          <p:nvPr/>
        </p:nvSpPr>
        <p:spPr bwMode="auto">
          <a:xfrm>
            <a:off x="2197100" y="19288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5" name="椭圆 94"/>
          <p:cNvSpPr>
            <a:spLocks noChangeArrowheads="1"/>
          </p:cNvSpPr>
          <p:nvPr/>
        </p:nvSpPr>
        <p:spPr bwMode="auto">
          <a:xfrm>
            <a:off x="2863850" y="1868488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6" name="椭圆 95"/>
          <p:cNvSpPr>
            <a:spLocks noChangeArrowheads="1"/>
          </p:cNvSpPr>
          <p:nvPr/>
        </p:nvSpPr>
        <p:spPr bwMode="auto">
          <a:xfrm>
            <a:off x="1641475" y="1665288"/>
            <a:ext cx="241300" cy="2460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7" name="椭圆 96"/>
          <p:cNvSpPr>
            <a:spLocks noChangeArrowheads="1"/>
          </p:cNvSpPr>
          <p:nvPr/>
        </p:nvSpPr>
        <p:spPr bwMode="auto">
          <a:xfrm>
            <a:off x="1898650" y="17018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8" name="椭圆 97"/>
          <p:cNvSpPr>
            <a:spLocks noChangeArrowheads="1"/>
          </p:cNvSpPr>
          <p:nvPr/>
        </p:nvSpPr>
        <p:spPr bwMode="auto">
          <a:xfrm>
            <a:off x="3167063" y="1812925"/>
            <a:ext cx="230187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471863" y="1508125"/>
            <a:ext cx="139700" cy="1428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0" name="椭圆 99"/>
          <p:cNvSpPr>
            <a:spLocks noChangeArrowheads="1"/>
          </p:cNvSpPr>
          <p:nvPr/>
        </p:nvSpPr>
        <p:spPr bwMode="auto">
          <a:xfrm>
            <a:off x="3300413" y="1608138"/>
            <a:ext cx="11588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1547813" y="1296988"/>
            <a:ext cx="1765300" cy="1009650"/>
            <a:chOff x="248579" y="3009008"/>
            <a:chExt cx="2133600" cy="120700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2737" name="TextBox 102"/>
            <p:cNvSpPr txBox="1">
              <a:spLocks noChangeArrowheads="1"/>
            </p:cNvSpPr>
            <p:nvPr/>
          </p:nvSpPr>
          <p:spPr bwMode="auto">
            <a:xfrm>
              <a:off x="831865" y="3331636"/>
              <a:ext cx="1321987" cy="237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全国发展规划</a:t>
              </a:r>
              <a:endParaRPr lang="zh-CN" altLang="en-US" sz="1300" b="1">
                <a:solidFill>
                  <a:srgbClr val="C00000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94" name="椭圆 93"/>
          <p:cNvSpPr>
            <a:spLocks noChangeArrowheads="1"/>
          </p:cNvSpPr>
          <p:nvPr/>
        </p:nvSpPr>
        <p:spPr bwMode="auto">
          <a:xfrm>
            <a:off x="2339975" y="1797050"/>
            <a:ext cx="225425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1731963" y="1531938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9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9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77" grpId="0"/>
      <p:bldP spid="78" grpId="0"/>
      <p:bldP spid="79" grpId="0"/>
      <p:bldP spid="80" grpId="0"/>
      <p:bldP spid="82" grpId="0"/>
      <p:bldP spid="82" grpId="1"/>
      <p:bldP spid="88" grpId="0" animBg="1"/>
      <p:bldP spid="92" grpId="0" animBg="1"/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94" grpId="0" animBg="1"/>
      <p:bldP spid="10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31988"/>
            <a:ext cx="29146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明年计划于目标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6590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29337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083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4766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6622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PART 06</a:t>
            </a:r>
            <a:endParaRPr lang="zh-CN" altLang="en-US">
              <a:solidFill>
                <a:srgbClr val="B127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08075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9" name="直接连接符 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五角星 1"/>
          <p:cNvSpPr>
            <a:spLocks/>
          </p:cNvSpPr>
          <p:nvPr/>
        </p:nvSpPr>
        <p:spPr bwMode="auto">
          <a:xfrm>
            <a:off x="3009900" y="1824038"/>
            <a:ext cx="1790700" cy="1817687"/>
          </a:xfrm>
          <a:custGeom>
            <a:avLst/>
            <a:gdLst>
              <a:gd name="T0" fmla="*/ 612325 w 2165350"/>
              <a:gd name="T1" fmla="*/ 0 h 2165350"/>
              <a:gd name="T2" fmla="*/ 2 w 2165350"/>
              <a:gd name="T3" fmla="*/ 489243 h 2165350"/>
              <a:gd name="T4" fmla="*/ 233886 w 2165350"/>
              <a:gd name="T5" fmla="*/ 1280853 h 2165350"/>
              <a:gd name="T6" fmla="*/ 990764 w 2165350"/>
              <a:gd name="T7" fmla="*/ 1280853 h 2165350"/>
              <a:gd name="T8" fmla="*/ 1224649 w 2165350"/>
              <a:gd name="T9" fmla="*/ 489243 h 216535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669138 w 2165350"/>
              <a:gd name="T16" fmla="*/ 827094 h 2165350"/>
              <a:gd name="T17" fmla="*/ 1496211 w 2165350"/>
              <a:gd name="T18" fmla="*/ 1654169 h 21653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5350" h="2165350">
                <a:moveTo>
                  <a:pt x="2" y="827088"/>
                </a:moveTo>
                <a:lnTo>
                  <a:pt x="827095" y="827094"/>
                </a:lnTo>
                <a:lnTo>
                  <a:pt x="1082675" y="0"/>
                </a:lnTo>
                <a:lnTo>
                  <a:pt x="1338255" y="827094"/>
                </a:lnTo>
                <a:lnTo>
                  <a:pt x="2165348" y="827088"/>
                </a:lnTo>
                <a:lnTo>
                  <a:pt x="1496213" y="1338253"/>
                </a:lnTo>
                <a:lnTo>
                  <a:pt x="1751806" y="2165343"/>
                </a:lnTo>
                <a:lnTo>
                  <a:pt x="1082675" y="1654169"/>
                </a:lnTo>
                <a:lnTo>
                  <a:pt x="413544" y="2165343"/>
                </a:lnTo>
                <a:lnTo>
                  <a:pt x="669137" y="1338253"/>
                </a:lnTo>
                <a:close/>
              </a:path>
            </a:pathLst>
          </a:custGeom>
          <a:noFill/>
          <a:ln w="76200" cap="flat" cmpd="sng" algn="ctr">
            <a:solidFill>
              <a:srgbClr val="B12725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2879725" y="2106613"/>
            <a:ext cx="1754188" cy="1785937"/>
            <a:chOff x="3333600" y="2543929"/>
            <a:chExt cx="2121408" cy="2121408"/>
          </a:xfrm>
        </p:grpSpPr>
        <p:grpSp>
          <p:nvGrpSpPr>
            <p:cNvPr id="33" name="组合 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5803" name="TextBox 4"/>
            <p:cNvSpPr txBox="1">
              <a:spLocks noChangeArrowheads="1"/>
            </p:cNvSpPr>
            <p:nvPr/>
          </p:nvSpPr>
          <p:spPr bwMode="auto">
            <a:xfrm>
              <a:off x="4224399" y="3109638"/>
              <a:ext cx="683459" cy="67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6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支出</a:t>
              </a:r>
              <a:endParaRPr lang="en-US" altLang="zh-CN" sz="1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600" b="1">
                  <a:solidFill>
                    <a:srgbClr val="B12725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en-US" altLang="zh-CN" sz="1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593975" y="2227263"/>
            <a:ext cx="587375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3611563" y="1389063"/>
            <a:ext cx="587375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640263" y="2227263"/>
            <a:ext cx="588962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233863" y="3438525"/>
            <a:ext cx="585787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998788" y="3427413"/>
            <a:ext cx="585787" cy="5969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47963" y="153987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19713" y="23923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其他成本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00613" y="365442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人员成本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90688" y="24209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办公成本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11375" y="36147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营销成本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38838" y="1250950"/>
            <a:ext cx="2365375" cy="1022350"/>
            <a:chOff x="248764" y="3004920"/>
            <a:chExt cx="2859024" cy="1213104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5801" name="TextBox 19"/>
            <p:cNvSpPr txBox="1">
              <a:spLocks noChangeArrowheads="1"/>
            </p:cNvSpPr>
            <p:nvPr/>
          </p:nvSpPr>
          <p:spPr bwMode="auto">
            <a:xfrm>
              <a:off x="831046" y="3332684"/>
              <a:ext cx="2000712" cy="23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4588" y="204628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24588" y="273843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24588" y="34639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625850" y="1581150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05088" y="2424113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56138" y="2424113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014663" y="3633788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43388" y="3638550"/>
            <a:ext cx="5572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/>
          <p:cNvSpPr>
            <a:spLocks/>
          </p:cNvSpPr>
          <p:nvPr/>
        </p:nvSpPr>
        <p:spPr bwMode="auto">
          <a:xfrm>
            <a:off x="3619500" y="1881188"/>
            <a:ext cx="2879725" cy="1512887"/>
          </a:xfrm>
          <a:custGeom>
            <a:avLst/>
            <a:gdLst>
              <a:gd name="T0" fmla="*/ 27684 w 3477652"/>
              <a:gd name="T1" fmla="*/ 3429 h 1802173"/>
              <a:gd name="T2" fmla="*/ 1972910 w 3477652"/>
              <a:gd name="T3" fmla="*/ 27833 h 1802173"/>
              <a:gd name="T4" fmla="*/ 980779 w 3477652"/>
              <a:gd name="T5" fmla="*/ 1065626 h 1802173"/>
              <a:gd name="T6" fmla="*/ 27684 w 3477652"/>
              <a:gd name="T7" fmla="*/ 3429 h 1802173"/>
              <a:gd name="T8" fmla="*/ 0 60000 65536"/>
              <a:gd name="T9" fmla="*/ 0 60000 65536"/>
              <a:gd name="T10" fmla="*/ 0 60000 65536"/>
              <a:gd name="T11" fmla="*/ 0 60000 65536"/>
              <a:gd name="T12" fmla="*/ 0 w 3477652"/>
              <a:gd name="T13" fmla="*/ 0 h 1802173"/>
              <a:gd name="T14" fmla="*/ 3477652 w 3477652"/>
              <a:gd name="T15" fmla="*/ 1802173 h 1802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rgbClr val="B12725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63813" y="17287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用途一</a:t>
            </a: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3362325" y="1863725"/>
            <a:ext cx="1914525" cy="20638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3859213" y="1662113"/>
            <a:ext cx="1498600" cy="1054100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568825" y="1544638"/>
            <a:ext cx="627063" cy="1779587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4968875" y="1581150"/>
            <a:ext cx="669925" cy="1717675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 flipV="1">
            <a:off x="4733925" y="1609725"/>
            <a:ext cx="1465263" cy="1054100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cxnSp>
        <p:nvCxnSpPr>
          <p:cNvPr id="5" name="直接连接符 12"/>
          <p:cNvCxnSpPr>
            <a:cxnSpLocks noChangeShapeType="1"/>
          </p:cNvCxnSpPr>
          <p:nvPr/>
        </p:nvCxnSpPr>
        <p:spPr bwMode="auto">
          <a:xfrm>
            <a:off x="5276850" y="1863725"/>
            <a:ext cx="1390650" cy="11113"/>
          </a:xfrm>
          <a:prstGeom prst="line">
            <a:avLst/>
          </a:prstGeom>
          <a:noFill/>
          <a:ln w="76200" algn="ctr">
            <a:solidFill>
              <a:srgbClr val="B12725"/>
            </a:solidFill>
            <a:round/>
            <a:headEnd/>
            <a:tailEnd/>
          </a:ln>
        </p:spPr>
      </p:cxnSp>
      <p:sp>
        <p:nvSpPr>
          <p:cNvPr id="6" name="椭圆 13"/>
          <p:cNvSpPr>
            <a:spLocks noChangeArrowheads="1"/>
          </p:cNvSpPr>
          <p:nvPr/>
        </p:nvSpPr>
        <p:spPr bwMode="auto">
          <a:xfrm>
            <a:off x="3636963" y="2444750"/>
            <a:ext cx="546100" cy="5540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4279900" y="3041650"/>
            <a:ext cx="549275" cy="55562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364163" y="2978150"/>
            <a:ext cx="546100" cy="5524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5940425" y="2347913"/>
            <a:ext cx="546100" cy="55245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6188075" y="1617663"/>
            <a:ext cx="546100" cy="554037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06513" y="1962150"/>
            <a:ext cx="21129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81325" y="26955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用途二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22438" y="2930525"/>
            <a:ext cx="21145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735388" y="34813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78088" y="3717925"/>
            <a:ext cx="21097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770563" y="3498850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用途四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64188" y="37353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454775" y="271303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用途五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48400" y="29479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59625" y="18192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用途六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635750" y="2090738"/>
            <a:ext cx="2112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940175" y="1054100"/>
            <a:ext cx="1909763" cy="1936750"/>
            <a:chOff x="3224784" y="886208"/>
            <a:chExt cx="2304288" cy="2304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7854" name="TextBox 21"/>
            <p:cNvSpPr txBox="1">
              <a:spLocks noChangeArrowheads="1"/>
            </p:cNvSpPr>
            <p:nvPr/>
          </p:nvSpPr>
          <p:spPr bwMode="auto">
            <a:xfrm>
              <a:off x="4084822" y="1615270"/>
              <a:ext cx="988373" cy="5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  <a:endPara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3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主要用途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8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5" grpId="0" animBg="1"/>
      <p:bldP spid="2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"/>
          <p:cNvGrpSpPr/>
          <p:nvPr/>
        </p:nvGrpSpPr>
        <p:grpSpPr>
          <a:xfrm>
            <a:off x="2246620" y="1397433"/>
            <a:ext cx="1663237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7293" y="1397433"/>
            <a:ext cx="166433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7409" y="1397433"/>
            <a:ext cx="166452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39329" y="1397433"/>
            <a:ext cx="1664523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82875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703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292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59563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068888" y="2787650"/>
            <a:ext cx="414337" cy="4206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011863" y="2973388"/>
            <a:ext cx="230187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3394075" y="2974975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3149600" y="3074988"/>
            <a:ext cx="114300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6391275" y="2978150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816350" y="2973388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704013" y="30845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468813" y="3001963"/>
            <a:ext cx="206375" cy="209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6846888" y="29733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4716463" y="29813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7370763" y="3021013"/>
            <a:ext cx="111125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6162675" y="28209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2997200" y="3084513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5011738" y="284956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937000" y="2927350"/>
            <a:ext cx="265113" cy="2714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5483225" y="29718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282825" y="2973388"/>
            <a:ext cx="227013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2047875" y="3084513"/>
            <a:ext cx="109538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3576638" y="2820988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2682875" y="3019425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6407150" y="2857500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7677150" y="29686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05163" y="3667125"/>
            <a:ext cx="3709987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2952750" y="3671888"/>
            <a:ext cx="146050" cy="611187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1 h 3822203"/>
              <a:gd name="T4" fmla="*/ 22863 w 931331"/>
              <a:gd name="T5" fmla="*/ 1106 h 3822203"/>
              <a:gd name="T6" fmla="*/ 13077 w 931331"/>
              <a:gd name="T7" fmla="*/ 12198 h 3822203"/>
              <a:gd name="T8" fmla="*/ 13048 w 931331"/>
              <a:gd name="T9" fmla="*/ 12551 h 3822203"/>
              <a:gd name="T10" fmla="*/ 12984 w 931331"/>
              <a:gd name="T11" fmla="*/ 13345 h 3822203"/>
              <a:gd name="T12" fmla="*/ 12999 w 931331"/>
              <a:gd name="T13" fmla="*/ 13532 h 3822203"/>
              <a:gd name="T14" fmla="*/ 12919 w 931331"/>
              <a:gd name="T15" fmla="*/ 15126 h 3822203"/>
              <a:gd name="T16" fmla="*/ 12919 w 931331"/>
              <a:gd name="T17" fmla="*/ 36326 h 3822203"/>
              <a:gd name="T18" fmla="*/ 3748 w 931331"/>
              <a:gd name="T19" fmla="*/ 48822 h 3822203"/>
              <a:gd name="T20" fmla="*/ 3748 w 931331"/>
              <a:gd name="T21" fmla="*/ 49017 h 3822203"/>
              <a:gd name="T22" fmla="*/ 12919 w 931331"/>
              <a:gd name="T23" fmla="*/ 61405 h 3822203"/>
              <a:gd name="T24" fmla="*/ 12919 w 931331"/>
              <a:gd name="T25" fmla="*/ 82585 h 3822203"/>
              <a:gd name="T26" fmla="*/ 12994 w 931331"/>
              <a:gd name="T27" fmla="*/ 83998 h 3822203"/>
              <a:gd name="T28" fmla="*/ 12984 w 931331"/>
              <a:gd name="T29" fmla="*/ 84128 h 3822203"/>
              <a:gd name="T30" fmla="*/ 13035 w 931331"/>
              <a:gd name="T31" fmla="*/ 84757 h 3822203"/>
              <a:gd name="T32" fmla="*/ 13087 w 931331"/>
              <a:gd name="T33" fmla="*/ 85394 h 3822203"/>
              <a:gd name="T34" fmla="*/ 22863 w 931331"/>
              <a:gd name="T35" fmla="*/ 96367 h 3822203"/>
              <a:gd name="T36" fmla="*/ 22903 w 931331"/>
              <a:gd name="T37" fmla="*/ 96362 h 3822203"/>
              <a:gd name="T38" fmla="*/ 22903 w 931331"/>
              <a:gd name="T39" fmla="*/ 97732 h 3822203"/>
              <a:gd name="T40" fmla="*/ 12492 w 931331"/>
              <a:gd name="T41" fmla="*/ 94061 h 3822203"/>
              <a:gd name="T42" fmla="*/ 9170 w 931331"/>
              <a:gd name="T43" fmla="*/ 80867 h 3822203"/>
              <a:gd name="T44" fmla="*/ 9170 w 931331"/>
              <a:gd name="T45" fmla="*/ 62271 h 3822203"/>
              <a:gd name="T46" fmla="*/ 7497 w 931331"/>
              <a:gd name="T47" fmla="*/ 53835 h 3822203"/>
              <a:gd name="T48" fmla="*/ 0 w 931331"/>
              <a:gd name="T49" fmla="*/ 50164 h 3822203"/>
              <a:gd name="T50" fmla="*/ 0 w 931331"/>
              <a:gd name="T51" fmla="*/ 47567 h 3822203"/>
              <a:gd name="T52" fmla="*/ 7283 w 931331"/>
              <a:gd name="T53" fmla="*/ 44098 h 3822203"/>
              <a:gd name="T54" fmla="*/ 9170 w 931331"/>
              <a:gd name="T55" fmla="*/ 35461 h 3822203"/>
              <a:gd name="T56" fmla="*/ 9170 w 931331"/>
              <a:gd name="T57" fmla="*/ 16865 h 3822203"/>
              <a:gd name="T58" fmla="*/ 12492 w 931331"/>
              <a:gd name="T59" fmla="*/ 3671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flipH="1">
            <a:off x="7040563" y="3635375"/>
            <a:ext cx="141287" cy="612775"/>
          </a:xfrm>
          <a:custGeom>
            <a:avLst/>
            <a:gdLst>
              <a:gd name="T0" fmla="*/ 21434 w 931331"/>
              <a:gd name="T1" fmla="*/ 0 h 3822203"/>
              <a:gd name="T2" fmla="*/ 21434 w 931331"/>
              <a:gd name="T3" fmla="*/ 1116 h 3822203"/>
              <a:gd name="T4" fmla="*/ 21396 w 931331"/>
              <a:gd name="T5" fmla="*/ 1111 h 3822203"/>
              <a:gd name="T6" fmla="*/ 12238 w 931331"/>
              <a:gd name="T7" fmla="*/ 12262 h 3822203"/>
              <a:gd name="T8" fmla="*/ 12211 w 931331"/>
              <a:gd name="T9" fmla="*/ 12616 h 3822203"/>
              <a:gd name="T10" fmla="*/ 12151 w 931331"/>
              <a:gd name="T11" fmla="*/ 13414 h 3822203"/>
              <a:gd name="T12" fmla="*/ 12165 w 931331"/>
              <a:gd name="T13" fmla="*/ 13602 h 3822203"/>
              <a:gd name="T14" fmla="*/ 12090 w 931331"/>
              <a:gd name="T15" fmla="*/ 15205 h 3822203"/>
              <a:gd name="T16" fmla="*/ 12090 w 931331"/>
              <a:gd name="T17" fmla="*/ 36515 h 3822203"/>
              <a:gd name="T18" fmla="*/ 3508 w 931331"/>
              <a:gd name="T19" fmla="*/ 49076 h 3822203"/>
              <a:gd name="T20" fmla="*/ 3508 w 931331"/>
              <a:gd name="T21" fmla="*/ 49272 h 3822203"/>
              <a:gd name="T22" fmla="*/ 12090 w 931331"/>
              <a:gd name="T23" fmla="*/ 61725 h 3822203"/>
              <a:gd name="T24" fmla="*/ 12090 w 931331"/>
              <a:gd name="T25" fmla="*/ 83015 h 3822203"/>
              <a:gd name="T26" fmla="*/ 12161 w 931331"/>
              <a:gd name="T27" fmla="*/ 84435 h 3822203"/>
              <a:gd name="T28" fmla="*/ 12151 w 931331"/>
              <a:gd name="T29" fmla="*/ 84565 h 3822203"/>
              <a:gd name="T30" fmla="*/ 12199 w 931331"/>
              <a:gd name="T31" fmla="*/ 85198 h 3822203"/>
              <a:gd name="T32" fmla="*/ 12247 w 931331"/>
              <a:gd name="T33" fmla="*/ 85839 h 3822203"/>
              <a:gd name="T34" fmla="*/ 21396 w 931331"/>
              <a:gd name="T35" fmla="*/ 96868 h 3822203"/>
              <a:gd name="T36" fmla="*/ 21434 w 931331"/>
              <a:gd name="T37" fmla="*/ 96863 h 3822203"/>
              <a:gd name="T38" fmla="*/ 21434 w 931331"/>
              <a:gd name="T39" fmla="*/ 98240 h 3822203"/>
              <a:gd name="T40" fmla="*/ 11691 w 931331"/>
              <a:gd name="T41" fmla="*/ 94550 h 3822203"/>
              <a:gd name="T42" fmla="*/ 8582 w 931331"/>
              <a:gd name="T43" fmla="*/ 81288 h 3822203"/>
              <a:gd name="T44" fmla="*/ 8582 w 931331"/>
              <a:gd name="T45" fmla="*/ 62595 h 3822203"/>
              <a:gd name="T46" fmla="*/ 7016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6816 w 931331"/>
              <a:gd name="T53" fmla="*/ 44327 h 3822203"/>
              <a:gd name="T54" fmla="*/ 8582 w 931331"/>
              <a:gd name="T55" fmla="*/ 35645 h 3822203"/>
              <a:gd name="T56" fmla="*/ 8582 w 931331"/>
              <a:gd name="T57" fmla="*/ 16952 h 3822203"/>
              <a:gd name="T58" fmla="*/ 11691 w 931331"/>
              <a:gd name="T59" fmla="*/ 3690 h 3822203"/>
              <a:gd name="T60" fmla="*/ 2143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600"/>
                            </p:stCondLst>
                            <p:childTnLst>
                              <p:par>
                                <p:cTn id="15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10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3498850" y="1077913"/>
            <a:ext cx="3267075" cy="3319462"/>
          </a:xfrm>
          <a:prstGeom prst="ellips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" name="椭圆 34"/>
          <p:cNvSpPr>
            <a:spLocks/>
          </p:cNvSpPr>
          <p:nvPr/>
        </p:nvSpPr>
        <p:spPr bwMode="auto">
          <a:xfrm rot="-2700000">
            <a:off x="5294313" y="2370138"/>
            <a:ext cx="1219200" cy="15906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8100000">
            <a:off x="3877660" y="1266433"/>
            <a:ext cx="1496691" cy="197466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656013" y="1139825"/>
            <a:ext cx="768350" cy="781050"/>
            <a:chOff x="2779187" y="1131590"/>
            <a:chExt cx="928717" cy="928717"/>
          </a:xfrm>
        </p:grpSpPr>
        <p:sp>
          <p:nvSpPr>
            <p:cNvPr id="6" name="椭圆 5"/>
            <p:cNvSpPr>
              <a:spLocks noChangeArrowheads="1"/>
            </p:cNvSpPr>
            <p:nvPr/>
          </p:nvSpPr>
          <p:spPr bwMode="auto">
            <a:xfrm>
              <a:off x="2779187" y="1131590"/>
              <a:ext cx="928717" cy="928717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37" name="TextBox 6"/>
            <p:cNvSpPr txBox="1">
              <a:spLocks noChangeArrowheads="1"/>
            </p:cNvSpPr>
            <p:nvPr/>
          </p:nvSpPr>
          <p:spPr bwMode="auto">
            <a:xfrm>
              <a:off x="2799333" y="1346781"/>
              <a:ext cx="878352" cy="54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所需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091238" y="3294063"/>
            <a:ext cx="741362" cy="749300"/>
            <a:chOff x="5736633" y="2828278"/>
            <a:chExt cx="938798" cy="928717"/>
          </a:xfrm>
        </p:grpSpPr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5736633" y="2828278"/>
              <a:ext cx="928747" cy="928717"/>
            </a:xfrm>
            <a:prstGeom prst="ellipse">
              <a:avLst/>
            </a:prstGeom>
            <a:solidFill>
              <a:srgbClr val="B12725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35" name="TextBox 8"/>
            <p:cNvSpPr txBox="1">
              <a:spLocks noChangeArrowheads="1"/>
            </p:cNvSpPr>
            <p:nvPr/>
          </p:nvSpPr>
          <p:spPr bwMode="auto">
            <a:xfrm>
              <a:off x="5797813" y="3036846"/>
              <a:ext cx="877618" cy="56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现有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11375" y="1825625"/>
            <a:ext cx="11922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53263" y="2593975"/>
            <a:ext cx="11842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2413" y="1987550"/>
            <a:ext cx="908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7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8175" y="3136900"/>
            <a:ext cx="6651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/>
      <p:bldP spid="12" grpId="0"/>
      <p:bldP spid="1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66925" y="1211263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59909" y="1611179"/>
            <a:ext cx="336668" cy="34335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5948" y="1580755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97181" y="1786176"/>
            <a:ext cx="290379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69727" y="1578461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64392" y="1759690"/>
            <a:ext cx="181752" cy="18454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35641" y="1781490"/>
            <a:ext cx="241122" cy="24550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3443" y="2004351"/>
            <a:ext cx="181403" cy="18470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7685" y="1594505"/>
            <a:ext cx="289705" cy="2943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6511" y="1600401"/>
            <a:ext cx="23779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9720" y="1601151"/>
            <a:ext cx="320337" cy="3252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57550" y="1844675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新市场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1896" y="2236287"/>
            <a:ext cx="336667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75595" y="2207366"/>
            <a:ext cx="181055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0238" y="2412942"/>
            <a:ext cx="289628" cy="293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63176" y="2203409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20994" y="2408399"/>
            <a:ext cx="241123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07055" y="2628962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36051" y="2226465"/>
            <a:ext cx="238647" cy="24207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81735" y="2225007"/>
            <a:ext cx="319266" cy="3253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840288" y="169068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新项目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633984" y="2074921"/>
            <a:ext cx="336668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58438" y="2044863"/>
            <a:ext cx="181752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43807" y="2041919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37677" y="2222763"/>
            <a:ext cx="182100" cy="18483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23729" y="2289145"/>
            <a:ext cx="241610" cy="24550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17920" y="2294130"/>
            <a:ext cx="181403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38586" y="2058346"/>
            <a:ext cx="289705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418774" y="2064685"/>
            <a:ext cx="23766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863094" y="2063833"/>
            <a:ext cx="319750" cy="32571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929313" y="22304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新模式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5846922" y="2593270"/>
            <a:ext cx="18239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" name="同心圆 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60390" y="2797954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932290" y="259033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627878" y="2771172"/>
            <a:ext cx="182100" cy="18448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97034" y="2793733"/>
            <a:ext cx="240781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08132" y="2611954"/>
            <a:ext cx="23808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952440" y="2612392"/>
            <a:ext cx="319266" cy="32512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079394" y="2331682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42091" y="243865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557706" y="2219710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24188" y="2622482"/>
            <a:ext cx="336668" cy="3433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547135" y="292633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228409" y="2605615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7180263" y="1473200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新思路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7097931" y="1834602"/>
            <a:ext cx="182100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10227" y="2040173"/>
            <a:ext cx="290073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182370" y="1831658"/>
            <a:ext cx="18175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877960" y="201346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647697" y="2035951"/>
            <a:ext cx="240148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72451" y="1837080"/>
            <a:ext cx="23864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00905" y="1853229"/>
            <a:ext cx="320336" cy="32503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971782" y="1864663"/>
            <a:ext cx="337275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28111" y="2257711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717745" y="1846593"/>
            <a:ext cx="289705" cy="2949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2249488" y="3622675"/>
            <a:ext cx="57308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</a:t>
            </a:r>
            <a:endParaRPr lang="en-US" altLang="zh-CN" sz="900"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59" name="Freeform 5"/>
          <p:cNvSpPr>
            <a:spLocks/>
          </p:cNvSpPr>
          <p:nvPr/>
        </p:nvSpPr>
        <p:spPr bwMode="auto">
          <a:xfrm>
            <a:off x="1955800" y="3627438"/>
            <a:ext cx="147638" cy="611187"/>
          </a:xfrm>
          <a:custGeom>
            <a:avLst/>
            <a:gdLst>
              <a:gd name="T0" fmla="*/ 23404 w 931331"/>
              <a:gd name="T1" fmla="*/ 0 h 3822203"/>
              <a:gd name="T2" fmla="*/ 23404 w 931331"/>
              <a:gd name="T3" fmla="*/ 1111 h 3822203"/>
              <a:gd name="T4" fmla="*/ 23363 w 931331"/>
              <a:gd name="T5" fmla="*/ 1106 h 3822203"/>
              <a:gd name="T6" fmla="*/ 13363 w 931331"/>
              <a:gd name="T7" fmla="*/ 12198 h 3822203"/>
              <a:gd name="T8" fmla="*/ 13334 w 931331"/>
              <a:gd name="T9" fmla="*/ 12551 h 3822203"/>
              <a:gd name="T10" fmla="*/ 13268 w 931331"/>
              <a:gd name="T11" fmla="*/ 13345 h 3822203"/>
              <a:gd name="T12" fmla="*/ 13283 w 931331"/>
              <a:gd name="T13" fmla="*/ 13532 h 3822203"/>
              <a:gd name="T14" fmla="*/ 13201 w 931331"/>
              <a:gd name="T15" fmla="*/ 15126 h 3822203"/>
              <a:gd name="T16" fmla="*/ 13201 w 931331"/>
              <a:gd name="T17" fmla="*/ 36326 h 3822203"/>
              <a:gd name="T18" fmla="*/ 3830 w 931331"/>
              <a:gd name="T19" fmla="*/ 48822 h 3822203"/>
              <a:gd name="T20" fmla="*/ 3830 w 931331"/>
              <a:gd name="T21" fmla="*/ 49017 h 3822203"/>
              <a:gd name="T22" fmla="*/ 13201 w 931331"/>
              <a:gd name="T23" fmla="*/ 61405 h 3822203"/>
              <a:gd name="T24" fmla="*/ 13201 w 931331"/>
              <a:gd name="T25" fmla="*/ 82585 h 3822203"/>
              <a:gd name="T26" fmla="*/ 13278 w 931331"/>
              <a:gd name="T27" fmla="*/ 83998 h 3822203"/>
              <a:gd name="T28" fmla="*/ 13268 w 931331"/>
              <a:gd name="T29" fmla="*/ 84128 h 3822203"/>
              <a:gd name="T30" fmla="*/ 13320 w 931331"/>
              <a:gd name="T31" fmla="*/ 84757 h 3822203"/>
              <a:gd name="T32" fmla="*/ 13373 w 931331"/>
              <a:gd name="T33" fmla="*/ 85394 h 3822203"/>
              <a:gd name="T34" fmla="*/ 23363 w 931331"/>
              <a:gd name="T35" fmla="*/ 96367 h 3822203"/>
              <a:gd name="T36" fmla="*/ 23404 w 931331"/>
              <a:gd name="T37" fmla="*/ 96362 h 3822203"/>
              <a:gd name="T38" fmla="*/ 23404 w 931331"/>
              <a:gd name="T39" fmla="*/ 97732 h 3822203"/>
              <a:gd name="T40" fmla="*/ 12765 w 931331"/>
              <a:gd name="T41" fmla="*/ 94061 h 3822203"/>
              <a:gd name="T42" fmla="*/ 9371 w 931331"/>
              <a:gd name="T43" fmla="*/ 80867 h 3822203"/>
              <a:gd name="T44" fmla="*/ 9371 w 931331"/>
              <a:gd name="T45" fmla="*/ 62271 h 3822203"/>
              <a:gd name="T46" fmla="*/ 7660 w 931331"/>
              <a:gd name="T47" fmla="*/ 53835 h 3822203"/>
              <a:gd name="T48" fmla="*/ 0 w 931331"/>
              <a:gd name="T49" fmla="*/ 50164 h 3822203"/>
              <a:gd name="T50" fmla="*/ 0 w 931331"/>
              <a:gd name="T51" fmla="*/ 47567 h 3822203"/>
              <a:gd name="T52" fmla="*/ 7443 w 931331"/>
              <a:gd name="T53" fmla="*/ 44098 h 3822203"/>
              <a:gd name="T54" fmla="*/ 9371 w 931331"/>
              <a:gd name="T55" fmla="*/ 35461 h 3822203"/>
              <a:gd name="T56" fmla="*/ 9371 w 931331"/>
              <a:gd name="T57" fmla="*/ 16865 h 3822203"/>
              <a:gd name="T58" fmla="*/ 12765 w 931331"/>
              <a:gd name="T59" fmla="*/ 3671 h 3822203"/>
              <a:gd name="T60" fmla="*/ 23404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5"/>
          <p:cNvSpPr>
            <a:spLocks/>
          </p:cNvSpPr>
          <p:nvPr/>
        </p:nvSpPr>
        <p:spPr bwMode="auto">
          <a:xfrm flipH="1">
            <a:off x="8150225" y="3590925"/>
            <a:ext cx="146050" cy="612775"/>
          </a:xfrm>
          <a:custGeom>
            <a:avLst/>
            <a:gdLst>
              <a:gd name="T0" fmla="*/ 22903 w 931331"/>
              <a:gd name="T1" fmla="*/ 0 h 3822203"/>
              <a:gd name="T2" fmla="*/ 22903 w 931331"/>
              <a:gd name="T3" fmla="*/ 1116 h 3822203"/>
              <a:gd name="T4" fmla="*/ 22863 w 931331"/>
              <a:gd name="T5" fmla="*/ 1111 h 3822203"/>
              <a:gd name="T6" fmla="*/ 13077 w 931331"/>
              <a:gd name="T7" fmla="*/ 12262 h 3822203"/>
              <a:gd name="T8" fmla="*/ 13048 w 931331"/>
              <a:gd name="T9" fmla="*/ 12616 h 3822203"/>
              <a:gd name="T10" fmla="*/ 12984 w 931331"/>
              <a:gd name="T11" fmla="*/ 13414 h 3822203"/>
              <a:gd name="T12" fmla="*/ 12999 w 931331"/>
              <a:gd name="T13" fmla="*/ 13602 h 3822203"/>
              <a:gd name="T14" fmla="*/ 12919 w 931331"/>
              <a:gd name="T15" fmla="*/ 15205 h 3822203"/>
              <a:gd name="T16" fmla="*/ 12919 w 931331"/>
              <a:gd name="T17" fmla="*/ 36515 h 3822203"/>
              <a:gd name="T18" fmla="*/ 3748 w 931331"/>
              <a:gd name="T19" fmla="*/ 49076 h 3822203"/>
              <a:gd name="T20" fmla="*/ 3748 w 931331"/>
              <a:gd name="T21" fmla="*/ 49272 h 3822203"/>
              <a:gd name="T22" fmla="*/ 12919 w 931331"/>
              <a:gd name="T23" fmla="*/ 61725 h 3822203"/>
              <a:gd name="T24" fmla="*/ 12919 w 931331"/>
              <a:gd name="T25" fmla="*/ 83015 h 3822203"/>
              <a:gd name="T26" fmla="*/ 12994 w 931331"/>
              <a:gd name="T27" fmla="*/ 84435 h 3822203"/>
              <a:gd name="T28" fmla="*/ 12984 w 931331"/>
              <a:gd name="T29" fmla="*/ 84565 h 3822203"/>
              <a:gd name="T30" fmla="*/ 13035 w 931331"/>
              <a:gd name="T31" fmla="*/ 85198 h 3822203"/>
              <a:gd name="T32" fmla="*/ 13087 w 931331"/>
              <a:gd name="T33" fmla="*/ 85839 h 3822203"/>
              <a:gd name="T34" fmla="*/ 22863 w 931331"/>
              <a:gd name="T35" fmla="*/ 96868 h 3822203"/>
              <a:gd name="T36" fmla="*/ 22903 w 931331"/>
              <a:gd name="T37" fmla="*/ 96863 h 3822203"/>
              <a:gd name="T38" fmla="*/ 22903 w 931331"/>
              <a:gd name="T39" fmla="*/ 98240 h 3822203"/>
              <a:gd name="T40" fmla="*/ 12492 w 931331"/>
              <a:gd name="T41" fmla="*/ 94550 h 3822203"/>
              <a:gd name="T42" fmla="*/ 9170 w 931331"/>
              <a:gd name="T43" fmla="*/ 81288 h 3822203"/>
              <a:gd name="T44" fmla="*/ 9170 w 931331"/>
              <a:gd name="T45" fmla="*/ 62595 h 3822203"/>
              <a:gd name="T46" fmla="*/ 7497 w 931331"/>
              <a:gd name="T47" fmla="*/ 54115 h 3822203"/>
              <a:gd name="T48" fmla="*/ 0 w 931331"/>
              <a:gd name="T49" fmla="*/ 50425 h 3822203"/>
              <a:gd name="T50" fmla="*/ 0 w 931331"/>
              <a:gd name="T51" fmla="*/ 47815 h 3822203"/>
              <a:gd name="T52" fmla="*/ 7283 w 931331"/>
              <a:gd name="T53" fmla="*/ 44327 h 3822203"/>
              <a:gd name="T54" fmla="*/ 9170 w 931331"/>
              <a:gd name="T55" fmla="*/ 35645 h 3822203"/>
              <a:gd name="T56" fmla="*/ 9170 w 931331"/>
              <a:gd name="T57" fmla="*/ 16952 h 3822203"/>
              <a:gd name="T58" fmla="*/ 12492 w 931331"/>
              <a:gd name="T59" fmla="*/ 3690 h 3822203"/>
              <a:gd name="T60" fmla="*/ 2290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61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7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82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141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14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14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149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153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155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157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159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18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20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22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224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226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228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230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232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234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236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00"/>
                            </p:stCondLst>
                            <p:childTnLst>
                              <p:par>
                                <p:cTn id="2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95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97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99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01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03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05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07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0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1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13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500"/>
                            </p:stCondLst>
                            <p:childTnLst>
                              <p:par>
                                <p:cTn id="3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372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374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376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78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80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82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84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86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88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90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500"/>
                            </p:stCondLst>
                            <p:childTnLst>
                              <p:par>
                                <p:cTn id="3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000"/>
                            </p:stCondLst>
                            <p:childTnLst>
                              <p:par>
                                <p:cTn id="39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6500"/>
                            </p:stCondLst>
                            <p:childTnLst>
                              <p:par>
                                <p:cTn id="4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59" grpId="0"/>
      <p:bldP spid="87" grpId="0"/>
      <p:bldP spid="127" grpId="0"/>
      <p:bldP spid="158" grpId="0"/>
      <p:bldP spid="158" grpId="1"/>
      <p:bldP spid="159" grpId="0" animBg="1"/>
      <p:bldP spid="160" grpId="0" animBg="1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Box 135"/>
          <p:cNvSpPr txBox="1">
            <a:spLocks noChangeArrowheads="1"/>
          </p:cNvSpPr>
          <p:nvPr/>
        </p:nvSpPr>
        <p:spPr bwMode="auto">
          <a:xfrm>
            <a:off x="10366375" y="5670550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500">
                <a:latin typeface="Calibri" pitchFamily="34" charset="0"/>
              </a:rPr>
              <a:t>延时符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571750" y="1978025"/>
            <a:ext cx="528161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5476875" y="1493838"/>
            <a:ext cx="925513" cy="9398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81933" y="1500757"/>
            <a:ext cx="911281" cy="925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481263" y="1493838"/>
            <a:ext cx="925512" cy="939800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86808" y="1512378"/>
            <a:ext cx="911281" cy="9259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552700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2013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49713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2014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57838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2015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65963" y="2660650"/>
            <a:ext cx="6477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2016</a:t>
            </a:r>
            <a:r>
              <a:rPr lang="zh-CN" altLang="en-US" sz="1300">
                <a:solidFill>
                  <a:srgbClr val="C00000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rgbClr val="C00000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21586" y="2947810"/>
            <a:ext cx="1423710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圆角矩形 4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19695" y="2947810"/>
            <a:ext cx="142337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17828" y="2947810"/>
            <a:ext cx="142228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14819" y="2947810"/>
            <a:ext cx="1423373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26218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7925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911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778625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  <p:bldP spid="38" grpId="0"/>
      <p:bldP spid="39" grpId="0"/>
      <p:bldP spid="40" grpId="0"/>
      <p:bldP spid="41" grpId="0"/>
      <p:bldP spid="59" grpId="0"/>
      <p:bldP spid="60" grpId="0"/>
      <p:bldP spid="61" grpId="0"/>
      <p:bldP spid="62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8938" y="1133475"/>
            <a:ext cx="698500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，内容详尽简要清晰足够表达标题，准确无误。添加文字内容，内容详尽简要清晰。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</p:txBody>
      </p:sp>
      <p:sp>
        <p:nvSpPr>
          <p:cNvPr id="43" name="椭圆 34"/>
          <p:cNvSpPr>
            <a:spLocks/>
          </p:cNvSpPr>
          <p:nvPr/>
        </p:nvSpPr>
        <p:spPr bwMode="auto">
          <a:xfrm rot="5400000">
            <a:off x="3919538" y="2330450"/>
            <a:ext cx="904875" cy="11461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2580674" y="2323525"/>
            <a:ext cx="878091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64" name="椭圆 34"/>
          <p:cNvSpPr>
            <a:spLocks/>
          </p:cNvSpPr>
          <p:nvPr/>
        </p:nvSpPr>
        <p:spPr bwMode="auto">
          <a:xfrm rot="5400000">
            <a:off x="6623050" y="2330450"/>
            <a:ext cx="904875" cy="1146175"/>
          </a:xfrm>
          <a:custGeom>
            <a:avLst/>
            <a:gdLst/>
            <a:ahLst/>
            <a:cxnLst>
              <a:cxn ang="0">
                <a:pos x="548270" y="0"/>
              </a:cxn>
              <a:cxn ang="0">
                <a:pos x="721662" y="346785"/>
              </a:cxn>
              <a:cxn ang="0">
                <a:pos x="1118836" y="879471"/>
              </a:cxn>
              <a:cxn ang="0">
                <a:pos x="559418" y="1438889"/>
              </a:cxn>
              <a:cxn ang="0">
                <a:pos x="0" y="879471"/>
              </a:cxn>
              <a:cxn ang="0">
                <a:pos x="370781" y="354978"/>
              </a:cxn>
            </a:cxnLst>
            <a:rect l="0" t="0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B12725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 rot="5400000">
            <a:off x="5284529" y="2323525"/>
            <a:ext cx="878320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341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C00000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8020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16731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532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rgbClr val="B12725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1" grpId="0"/>
      <p:bldP spid="72" grpId="0"/>
      <p:bldP spid="73" grpId="0"/>
      <p:bldP spid="7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67"/>
          <p:cNvCxnSpPr/>
          <p:nvPr/>
        </p:nvCxnSpPr>
        <p:spPr>
          <a:xfrm>
            <a:off x="10563225" y="3468688"/>
            <a:ext cx="0" cy="1520825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640013" y="2327275"/>
            <a:ext cx="5092700" cy="22717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281238" y="862013"/>
            <a:ext cx="2073275" cy="1801812"/>
            <a:chOff x="4399970" y="2070555"/>
            <a:chExt cx="2072640" cy="1804416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6" name="TextBox 33"/>
            <p:cNvSpPr>
              <a:spLocks noChangeArrowheads="1"/>
            </p:cNvSpPr>
            <p:nvPr/>
          </p:nvSpPr>
          <p:spPr bwMode="auto">
            <a:xfrm>
              <a:off x="5141375" y="2640994"/>
              <a:ext cx="679266" cy="335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476625" y="842963"/>
            <a:ext cx="2073275" cy="1804987"/>
            <a:chOff x="4402023" y="2069467"/>
            <a:chExt cx="2072640" cy="1804416"/>
          </a:xfrm>
        </p:grpSpPr>
        <p:grpSp>
          <p:nvGrpSpPr>
            <p:cNvPr id="25" name="组合 2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4" name="TextBox 33"/>
            <p:cNvSpPr>
              <a:spLocks noChangeArrowheads="1"/>
            </p:cNvSpPr>
            <p:nvPr/>
          </p:nvSpPr>
          <p:spPr bwMode="auto">
            <a:xfrm>
              <a:off x="5141375" y="2640474"/>
              <a:ext cx="679266" cy="33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41850" y="873125"/>
            <a:ext cx="2073275" cy="1806575"/>
            <a:chOff x="4399530" y="2069851"/>
            <a:chExt cx="2072640" cy="1804416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2" name="TextBox 33"/>
            <p:cNvSpPr>
              <a:spLocks noChangeArrowheads="1"/>
            </p:cNvSpPr>
            <p:nvPr/>
          </p:nvSpPr>
          <p:spPr bwMode="auto">
            <a:xfrm>
              <a:off x="5046151" y="2656340"/>
              <a:ext cx="842733" cy="27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816600" y="885825"/>
            <a:ext cx="2073275" cy="1804988"/>
            <a:chOff x="4402159" y="2070480"/>
            <a:chExt cx="2072640" cy="1804416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0" name="TextBox 33"/>
            <p:cNvSpPr>
              <a:spLocks noChangeArrowheads="1"/>
            </p:cNvSpPr>
            <p:nvPr/>
          </p:nvSpPr>
          <p:spPr bwMode="auto">
            <a:xfrm>
              <a:off x="5125504" y="2524660"/>
              <a:ext cx="679266" cy="548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行动力强</a:t>
              </a:r>
            </a:p>
          </p:txBody>
        </p:sp>
      </p:grp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>
            <a:spLocks noChangeArrowheads="1"/>
          </p:cNvSpPr>
          <p:nvPr/>
        </p:nvSpPr>
        <p:spPr bwMode="auto">
          <a:xfrm>
            <a:off x="1603375" y="1020763"/>
            <a:ext cx="71659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</a:t>
            </a:r>
            <a:r>
              <a:rPr lang="zh-CN" altLang="en-US" sz="1200">
                <a:latin typeface="方正兰亭细黑_GBK_M"/>
              </a:rPr>
              <a:t>。</a:t>
            </a:r>
            <a:endParaRPr lang="en-US" altLang="zh-CN" sz="1200">
              <a:latin typeface="方正兰亭细黑_GBK_M"/>
            </a:endParaRP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6262688" y="1939925"/>
            <a:ext cx="1738312" cy="1765300"/>
            <a:chOff x="6083808" y="1577994"/>
            <a:chExt cx="2103120" cy="2103120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32" name="TextBox 89"/>
            <p:cNvSpPr txBox="1">
              <a:spLocks noChangeArrowheads="1"/>
            </p:cNvSpPr>
            <p:nvPr/>
          </p:nvSpPr>
          <p:spPr bwMode="auto">
            <a:xfrm>
              <a:off x="6948104" y="2296686"/>
              <a:ext cx="737532" cy="30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措施五</a:t>
              </a: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724025" y="1925638"/>
            <a:ext cx="1741488" cy="1765300"/>
            <a:chOff x="597408" y="1559706"/>
            <a:chExt cx="2103120" cy="2103120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30" name="TextBox 95"/>
            <p:cNvSpPr txBox="1">
              <a:spLocks noChangeArrowheads="1"/>
            </p:cNvSpPr>
            <p:nvPr/>
          </p:nvSpPr>
          <p:spPr bwMode="auto">
            <a:xfrm>
              <a:off x="1463273" y="2282395"/>
              <a:ext cx="736301" cy="308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措施四</a:t>
              </a: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5041900" y="2109788"/>
            <a:ext cx="2122488" cy="2160587"/>
            <a:chOff x="4608576" y="1779162"/>
            <a:chExt cx="2566416" cy="2572512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8" name="TextBox 100"/>
            <p:cNvSpPr txBox="1">
              <a:spLocks noChangeArrowheads="1"/>
            </p:cNvSpPr>
            <p:nvPr/>
          </p:nvSpPr>
          <p:spPr bwMode="auto">
            <a:xfrm>
              <a:off x="5591377" y="2688330"/>
              <a:ext cx="967445" cy="39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措施三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2532063" y="2103438"/>
            <a:ext cx="2122487" cy="2162175"/>
            <a:chOff x="1572768" y="1773066"/>
            <a:chExt cx="2566416" cy="257251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6" name="TextBox 105"/>
            <p:cNvSpPr txBox="1">
              <a:spLocks noChangeArrowheads="1"/>
            </p:cNvSpPr>
            <p:nvPr/>
          </p:nvSpPr>
          <p:spPr bwMode="auto">
            <a:xfrm>
              <a:off x="2555569" y="2681567"/>
              <a:ext cx="967445" cy="398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措施二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3589338" y="2349500"/>
            <a:ext cx="2552700" cy="2587625"/>
            <a:chOff x="2852928" y="2065674"/>
            <a:chExt cx="3084576" cy="30784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90124" name="TextBox 110"/>
            <p:cNvSpPr txBox="1">
              <a:spLocks noChangeArrowheads="1"/>
            </p:cNvSpPr>
            <p:nvPr/>
          </p:nvSpPr>
          <p:spPr bwMode="auto">
            <a:xfrm>
              <a:off x="3942505" y="3166750"/>
              <a:ext cx="1243038" cy="508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2300" b="1">
                  <a:solidFill>
                    <a:srgbClr val="C00000"/>
                  </a:solidFill>
                  <a:latin typeface="方正兰亭细黑_GBK"/>
                  <a:ea typeface="微软雅黑" pitchFamily="34" charset="-122"/>
                </a:rPr>
                <a:t>措施一</a:t>
              </a: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3" name="Picture 13" descr="sfds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标题 1"/>
          <p:cNvSpPr>
            <a:spLocks/>
          </p:cNvSpPr>
          <p:nvPr/>
        </p:nvSpPr>
        <p:spPr bwMode="auto">
          <a:xfrm>
            <a:off x="-26988" y="587375"/>
            <a:ext cx="7048501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20521" y="2149400"/>
            <a:ext cx="6176540" cy="114204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0" y="1373339"/>
              <a:ext cx="376460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48" name="椭圆 47"/>
          <p:cNvSpPr>
            <a:spLocks noChangeArrowheads="1"/>
          </p:cNvSpPr>
          <p:nvPr/>
        </p:nvSpPr>
        <p:spPr bwMode="auto">
          <a:xfrm>
            <a:off x="7292975" y="1874838"/>
            <a:ext cx="1604963" cy="16033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536950" y="2293938"/>
            <a:ext cx="2216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B12725"/>
                </a:solidFill>
                <a:latin typeface="微软雅黑" pitchFamily="34" charset="-122"/>
                <a:ea typeface="微软雅黑" pitchFamily="34" charset="-122"/>
              </a:rPr>
              <a:t>谢谢观看！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3270250" y="2854325"/>
            <a:ext cx="2667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latin typeface="方正兰亭细黑_GBK"/>
              </a:rPr>
              <a:t>新年计划</a:t>
            </a:r>
            <a:r>
              <a:rPr lang="en-US" altLang="zh-CN" sz="1600">
                <a:latin typeface="方正兰亭细黑_GBK"/>
              </a:rPr>
              <a:t>/</a:t>
            </a:r>
            <a:r>
              <a:rPr lang="zh-CN" altLang="en-US" sz="1600">
                <a:latin typeface="方正兰亭细黑_GBK"/>
              </a:rPr>
              <a:t>年终总结</a:t>
            </a:r>
            <a:r>
              <a:rPr lang="en-US" altLang="zh-CN" sz="1600">
                <a:latin typeface="方正兰亭细黑_GBK"/>
              </a:rPr>
              <a:t>PPT</a:t>
            </a:r>
            <a:r>
              <a:rPr lang="zh-CN" altLang="en-US" sz="1600">
                <a:latin typeface="方正兰亭细黑_GBK"/>
              </a:rPr>
              <a:t>模板</a:t>
            </a:r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auto">
          <a:xfrm>
            <a:off x="7346950" y="2347913"/>
            <a:ext cx="1562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800"/>
            <a:r>
              <a:rPr lang="en-US" altLang="zh-CN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 rot="-3508670">
            <a:off x="7406481" y="1634332"/>
            <a:ext cx="276225" cy="27463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2" name="组合 2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531661">
            <a:off x="6224588" y="18669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组合 4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528725">
            <a:off x="5994401" y="1517650"/>
            <a:ext cx="91916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椭圆 54"/>
          <p:cNvSpPr>
            <a:spLocks noChangeArrowheads="1"/>
          </p:cNvSpPr>
          <p:nvPr/>
        </p:nvSpPr>
        <p:spPr bwMode="auto">
          <a:xfrm rot="-3528902">
            <a:off x="6414294" y="2912269"/>
            <a:ext cx="136525" cy="13811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6 -4.19753E-6 L 0.13021 -0.19259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63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2.59259E-6 L 0.14375 0.17222 " pathEditMode="relative" rAng="0" ptsTypes="AA">
                                      <p:cBhvr>
                                        <p:cTn id="59" dur="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861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3.20988E-6 L 0.0625 0.20555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1027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33333E-6 -1.60494E-6 L 0.16875 -0.04074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8" y="-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6" grpId="0"/>
      <p:bldP spid="57" grpId="0"/>
      <p:bldP spid="112650" grpId="0"/>
      <p:bldP spid="12" grpId="0" animBg="1"/>
      <p:bldP spid="12" grpId="1" animBg="1"/>
      <p:bldP spid="12" grpId="2" animBg="1"/>
      <p:bldP spid="55" grpId="0" animBg="1"/>
      <p:bldP spid="55" grpId="1" animBg="1"/>
      <p:bldP spid="5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803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4808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16550" y="3636963"/>
            <a:ext cx="1189038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83425" y="3636963"/>
            <a:ext cx="119062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28937" y="1319904"/>
            <a:ext cx="1287771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7517" y="1319904"/>
            <a:ext cx="1288936" cy="141910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7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64508" y="1319904"/>
            <a:ext cx="1290101" cy="1419102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8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4299" y="1319904"/>
            <a:ext cx="1288734" cy="1419102"/>
            <a:chOff x="6817263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椭圆 8"/>
            <p:cNvSpPr/>
            <p:nvPr/>
          </p:nvSpPr>
          <p:spPr>
            <a:xfrm>
              <a:off x="6887326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9" name="椭圆 8"/>
            <p:cNvSpPr/>
            <p:nvPr/>
          </p:nvSpPr>
          <p:spPr>
            <a:xfrm>
              <a:off x="6817263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49488" y="2811463"/>
            <a:ext cx="849312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91795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8800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王姓名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54875" y="2811463"/>
            <a:ext cx="84931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068513" y="3133725"/>
            <a:ext cx="1125537" cy="361950"/>
            <a:chOff x="814328" y="3219334"/>
            <a:chExt cx="1356392" cy="432536"/>
          </a:xfrm>
        </p:grpSpPr>
        <p:grpSp>
          <p:nvGrpSpPr>
            <p:cNvPr id="19487" name="组合 3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7442" y="3420324"/>
                <a:ext cx="279170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8" name="TextBox 43"/>
            <p:cNvSpPr txBox="1">
              <a:spLocks noChangeArrowheads="1"/>
            </p:cNvSpPr>
            <p:nvPr/>
          </p:nvSpPr>
          <p:spPr bwMode="auto">
            <a:xfrm>
              <a:off x="1225646" y="3331262"/>
              <a:ext cx="786286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748088" y="3130550"/>
            <a:ext cx="1119187" cy="363538"/>
            <a:chOff x="814328" y="3219334"/>
            <a:chExt cx="1356392" cy="432536"/>
          </a:xfrm>
        </p:grpSpPr>
        <p:grpSp>
          <p:nvGrpSpPr>
            <p:cNvPr id="1948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8199" y="3419735"/>
                <a:ext cx="278311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4" name="TextBox 52"/>
            <p:cNvSpPr txBox="1">
              <a:spLocks noChangeArrowheads="1"/>
            </p:cNvSpPr>
            <p:nvPr/>
          </p:nvSpPr>
          <p:spPr bwMode="auto">
            <a:xfrm>
              <a:off x="1226056" y="3332708"/>
              <a:ext cx="784975" cy="21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449888" y="3130550"/>
            <a:ext cx="1120775" cy="363538"/>
            <a:chOff x="814328" y="3219334"/>
            <a:chExt cx="1356392" cy="432536"/>
          </a:xfrm>
        </p:grpSpPr>
        <p:grpSp>
          <p:nvGrpSpPr>
            <p:cNvPr id="19479" name="组合 5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2" name="椭圆 61"/>
              <p:cNvSpPr>
                <a:spLocks noChangeArrowheads="1"/>
              </p:cNvSpPr>
              <p:nvPr/>
            </p:nvSpPr>
            <p:spPr bwMode="auto">
              <a:xfrm>
                <a:off x="2308009" y="3419735"/>
                <a:ext cx="277917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0" name="TextBox 59"/>
            <p:cNvSpPr txBox="1">
              <a:spLocks noChangeArrowheads="1"/>
            </p:cNvSpPr>
            <p:nvPr/>
          </p:nvSpPr>
          <p:spPr bwMode="auto">
            <a:xfrm>
              <a:off x="1221630" y="3332662"/>
              <a:ext cx="789627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7119938" y="3119438"/>
            <a:ext cx="1117600" cy="361950"/>
            <a:chOff x="814328" y="3219334"/>
            <a:chExt cx="1356392" cy="432536"/>
          </a:xfrm>
        </p:grpSpPr>
        <p:grpSp>
          <p:nvGrpSpPr>
            <p:cNvPr id="19475" name="组合 6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9" name="椭圆 68"/>
              <p:cNvSpPr>
                <a:spLocks noChangeArrowheads="1"/>
              </p:cNvSpPr>
              <p:nvPr/>
            </p:nvSpPr>
            <p:spPr bwMode="auto">
              <a:xfrm>
                <a:off x="2305946" y="3420324"/>
                <a:ext cx="281151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76" name="TextBox 66"/>
            <p:cNvSpPr txBox="1">
              <a:spLocks noChangeArrowheads="1"/>
            </p:cNvSpPr>
            <p:nvPr/>
          </p:nvSpPr>
          <p:spPr bwMode="auto">
            <a:xfrm>
              <a:off x="1222787" y="3331334"/>
              <a:ext cx="788017" cy="218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9" grpId="0"/>
      <p:bldP spid="25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" name="直接连接符 2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3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35300" y="1135021"/>
            <a:ext cx="1287770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3670300" y="1217613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16325" y="1981200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135300" y="2839592"/>
            <a:ext cx="1287770" cy="141929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692525" y="1552575"/>
            <a:ext cx="1122363" cy="363538"/>
            <a:chOff x="814328" y="3219334"/>
            <a:chExt cx="1356392" cy="432536"/>
          </a:xfrm>
        </p:grpSpPr>
        <p:grpSp>
          <p:nvGrpSpPr>
            <p:cNvPr id="99341" name="组合 27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1" name="椭圆 30"/>
              <p:cNvSpPr>
                <a:spLocks noChangeArrowheads="1"/>
              </p:cNvSpPr>
              <p:nvPr/>
            </p:nvSpPr>
            <p:spPr bwMode="auto">
              <a:xfrm>
                <a:off x="2307821" y="3419735"/>
                <a:ext cx="279958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9344" name="TextBox 28"/>
            <p:cNvSpPr txBox="1">
              <a:spLocks noChangeArrowheads="1"/>
            </p:cNvSpPr>
            <p:nvPr/>
          </p:nvSpPr>
          <p:spPr bwMode="auto">
            <a:xfrm>
              <a:off x="1224891" y="3332662"/>
              <a:ext cx="786592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sp>
        <p:nvSpPr>
          <p:cNvPr id="41" name="矩形 9"/>
          <p:cNvSpPr>
            <a:spLocks noChangeArrowheads="1"/>
          </p:cNvSpPr>
          <p:nvPr/>
        </p:nvSpPr>
        <p:spPr bwMode="auto">
          <a:xfrm>
            <a:off x="3670300" y="2827338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田姓名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616325" y="3614738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692525" y="3167063"/>
            <a:ext cx="1122363" cy="361950"/>
            <a:chOff x="814328" y="3219334"/>
            <a:chExt cx="1356392" cy="432536"/>
          </a:xfrm>
        </p:grpSpPr>
        <p:grpSp>
          <p:nvGrpSpPr>
            <p:cNvPr id="99348" name="组合 43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7" name="椭圆 46"/>
              <p:cNvSpPr>
                <a:spLocks noChangeArrowheads="1"/>
              </p:cNvSpPr>
              <p:nvPr/>
            </p:nvSpPr>
            <p:spPr bwMode="auto">
              <a:xfrm>
                <a:off x="2307821" y="3420324"/>
                <a:ext cx="279958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99351" name="TextBox 44"/>
            <p:cNvSpPr txBox="1">
              <a:spLocks noChangeArrowheads="1"/>
            </p:cNvSpPr>
            <p:nvPr/>
          </p:nvSpPr>
          <p:spPr bwMode="auto">
            <a:xfrm>
              <a:off x="1224891" y="3331262"/>
              <a:ext cx="786592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95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5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95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  <p:bldP spid="23" grpId="0"/>
      <p:bldP spid="23" grpId="1"/>
      <p:bldP spid="41" grpId="0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>
            <a:grpSpLocks/>
          </p:cNvGrpSpPr>
          <p:nvPr/>
        </p:nvGrpSpPr>
        <p:grpSpPr bwMode="auto">
          <a:xfrm rot="5400000">
            <a:off x="1127125" y="3536950"/>
            <a:ext cx="1477963" cy="906463"/>
            <a:chOff x="58318" y="3388334"/>
            <a:chExt cx="2432147" cy="1506416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圆角矩形 16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2" name="TextBox 164"/>
            <p:cNvSpPr txBox="1">
              <a:spLocks noChangeArrowheads="1"/>
            </p:cNvSpPr>
            <p:nvPr/>
          </p:nvSpPr>
          <p:spPr bwMode="auto">
            <a:xfrm rot="-5400000">
              <a:off x="854795" y="3337161"/>
              <a:ext cx="329775" cy="1123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化工开发部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8" name="组合 167"/>
          <p:cNvGrpSpPr>
            <a:grpSpLocks/>
          </p:cNvGrpSpPr>
          <p:nvPr/>
        </p:nvGrpSpPr>
        <p:grpSpPr bwMode="auto">
          <a:xfrm rot="5400000">
            <a:off x="1415256" y="3539332"/>
            <a:ext cx="1484313" cy="908050"/>
            <a:chOff x="54938" y="3386620"/>
            <a:chExt cx="2440560" cy="150641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1" name="圆角矩形 17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5" name="TextBox 169"/>
            <p:cNvSpPr txBox="1">
              <a:spLocks noChangeArrowheads="1"/>
            </p:cNvSpPr>
            <p:nvPr/>
          </p:nvSpPr>
          <p:spPr bwMode="auto">
            <a:xfrm rot="-5400000">
              <a:off x="800013" y="3560818"/>
              <a:ext cx="326566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采购部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3" name="组合 172"/>
          <p:cNvGrpSpPr>
            <a:grpSpLocks/>
          </p:cNvGrpSpPr>
          <p:nvPr/>
        </p:nvGrpSpPr>
        <p:grpSpPr bwMode="auto">
          <a:xfrm rot="5400000">
            <a:off x="1710531" y="3542507"/>
            <a:ext cx="1482725" cy="900112"/>
            <a:chOff x="57109" y="3388713"/>
            <a:chExt cx="2432144" cy="1506416"/>
          </a:xfrm>
        </p:grpSpPr>
        <p:grpSp>
          <p:nvGrpSpPr>
            <p:cNvPr id="174" name="组合 17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圆角矩形 17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68" name="TextBox 174"/>
            <p:cNvSpPr txBox="1">
              <a:spLocks noChangeArrowheads="1"/>
            </p:cNvSpPr>
            <p:nvPr/>
          </p:nvSpPr>
          <p:spPr bwMode="auto">
            <a:xfrm rot="-5400000">
              <a:off x="685280" y="3673548"/>
              <a:ext cx="332103" cy="44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仓库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8" name="组合 177"/>
          <p:cNvGrpSpPr>
            <a:grpSpLocks/>
          </p:cNvGrpSpPr>
          <p:nvPr/>
        </p:nvGrpSpPr>
        <p:grpSpPr bwMode="auto">
          <a:xfrm rot="5400000">
            <a:off x="2006600" y="3540125"/>
            <a:ext cx="1482725" cy="904875"/>
            <a:chOff x="57109" y="3383275"/>
            <a:chExt cx="2432144" cy="1514831"/>
          </a:xfrm>
        </p:grpSpPr>
        <p:grpSp>
          <p:nvGrpSpPr>
            <p:cNvPr id="179" name="组合 1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1" name="圆角矩形 1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1" name="TextBox 179"/>
            <p:cNvSpPr txBox="1">
              <a:spLocks noChangeArrowheads="1"/>
            </p:cNvSpPr>
            <p:nvPr/>
          </p:nvSpPr>
          <p:spPr bwMode="auto">
            <a:xfrm rot="-5400000">
              <a:off x="797205" y="3564260"/>
              <a:ext cx="332199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3" name="组合 182"/>
          <p:cNvGrpSpPr>
            <a:grpSpLocks/>
          </p:cNvGrpSpPr>
          <p:nvPr/>
        </p:nvGrpSpPr>
        <p:grpSpPr bwMode="auto">
          <a:xfrm rot="5400000">
            <a:off x="2299494" y="3542507"/>
            <a:ext cx="1479550" cy="906462"/>
            <a:chOff x="59852" y="3386617"/>
            <a:chExt cx="2432144" cy="150641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圆角矩形 1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4" name="TextBox 184"/>
            <p:cNvSpPr txBox="1">
              <a:spLocks noChangeArrowheads="1"/>
            </p:cNvSpPr>
            <p:nvPr/>
          </p:nvSpPr>
          <p:spPr bwMode="auto">
            <a:xfrm rot="-5400000">
              <a:off x="801813" y="3559152"/>
              <a:ext cx="327138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电子厂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8" name="组合 187"/>
          <p:cNvGrpSpPr>
            <a:grpSpLocks/>
          </p:cNvGrpSpPr>
          <p:nvPr/>
        </p:nvGrpSpPr>
        <p:grpSpPr bwMode="auto">
          <a:xfrm rot="5400000">
            <a:off x="2588418" y="3542507"/>
            <a:ext cx="1484313" cy="901700"/>
            <a:chOff x="53821" y="3388379"/>
            <a:chExt cx="2440560" cy="150641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1" name="圆角矩形 1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2" name="圆角矩形 19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77" name="TextBox 189"/>
            <p:cNvSpPr txBox="1">
              <a:spLocks noChangeArrowheads="1"/>
            </p:cNvSpPr>
            <p:nvPr/>
          </p:nvSpPr>
          <p:spPr bwMode="auto">
            <a:xfrm rot="-5400000">
              <a:off x="797703" y="3560870"/>
              <a:ext cx="334170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>
            <a:grpSpLocks/>
          </p:cNvGrpSpPr>
          <p:nvPr/>
        </p:nvGrpSpPr>
        <p:grpSpPr bwMode="auto">
          <a:xfrm rot="5400000">
            <a:off x="2888457" y="3545681"/>
            <a:ext cx="1479550" cy="900113"/>
            <a:chOff x="59852" y="3390494"/>
            <a:chExt cx="2432144" cy="1506416"/>
          </a:xfrm>
        </p:grpSpPr>
        <p:grpSp>
          <p:nvGrpSpPr>
            <p:cNvPr id="279" name="组合 2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1" name="圆角矩形 2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2" name="圆角矩形 2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0" name="TextBox 279"/>
            <p:cNvSpPr txBox="1">
              <a:spLocks noChangeArrowheads="1"/>
            </p:cNvSpPr>
            <p:nvPr/>
          </p:nvSpPr>
          <p:spPr bwMode="auto">
            <a:xfrm rot="-5400000">
              <a:off x="799331" y="3559981"/>
              <a:ext cx="332103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3" name="组合 282"/>
          <p:cNvGrpSpPr>
            <a:grpSpLocks/>
          </p:cNvGrpSpPr>
          <p:nvPr/>
        </p:nvGrpSpPr>
        <p:grpSpPr bwMode="auto">
          <a:xfrm rot="5400000">
            <a:off x="3179763" y="3543300"/>
            <a:ext cx="1482725" cy="904875"/>
            <a:chOff x="58950" y="3383647"/>
            <a:chExt cx="2432144" cy="1514831"/>
          </a:xfrm>
        </p:grpSpPr>
        <p:grpSp>
          <p:nvGrpSpPr>
            <p:cNvPr id="284" name="组合 2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6" name="圆角矩形 2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7" name="圆角矩形 2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3" name="TextBox 284"/>
            <p:cNvSpPr txBox="1">
              <a:spLocks noChangeArrowheads="1"/>
            </p:cNvSpPr>
            <p:nvPr/>
          </p:nvSpPr>
          <p:spPr bwMode="auto">
            <a:xfrm rot="-5400000">
              <a:off x="796441" y="3564633"/>
              <a:ext cx="3322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8" name="组合 287"/>
          <p:cNvGrpSpPr>
            <a:grpSpLocks/>
          </p:cNvGrpSpPr>
          <p:nvPr/>
        </p:nvGrpSpPr>
        <p:grpSpPr bwMode="auto">
          <a:xfrm rot="5400000">
            <a:off x="3469481" y="3548857"/>
            <a:ext cx="1482725" cy="906462"/>
            <a:chOff x="58796" y="3388468"/>
            <a:chExt cx="2432144" cy="1506416"/>
          </a:xfrm>
        </p:grpSpPr>
        <p:grpSp>
          <p:nvGrpSpPr>
            <p:cNvPr id="289" name="组合 2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1" name="圆角矩形 2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2" name="圆角矩形 29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6" name="TextBox 289"/>
            <p:cNvSpPr txBox="1">
              <a:spLocks noChangeArrowheads="1"/>
            </p:cNvSpPr>
            <p:nvPr/>
          </p:nvSpPr>
          <p:spPr bwMode="auto">
            <a:xfrm rot="-5400000">
              <a:off x="798817" y="3559086"/>
              <a:ext cx="327138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3" name="组合 292"/>
          <p:cNvGrpSpPr>
            <a:grpSpLocks/>
          </p:cNvGrpSpPr>
          <p:nvPr/>
        </p:nvGrpSpPr>
        <p:grpSpPr bwMode="auto">
          <a:xfrm rot="5400000">
            <a:off x="3780632" y="3550444"/>
            <a:ext cx="1479550" cy="909637"/>
            <a:chOff x="58547" y="3384661"/>
            <a:chExt cx="2432144" cy="1514831"/>
          </a:xfrm>
        </p:grpSpPr>
        <p:grpSp>
          <p:nvGrpSpPr>
            <p:cNvPr id="294" name="组合 29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6" name="圆角矩形 29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7" name="圆角矩形 29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89" name="TextBox 294"/>
            <p:cNvSpPr txBox="1">
              <a:spLocks noChangeArrowheads="1"/>
            </p:cNvSpPr>
            <p:nvPr/>
          </p:nvSpPr>
          <p:spPr bwMode="auto">
            <a:xfrm rot="-5400000">
              <a:off x="849751" y="3333829"/>
              <a:ext cx="32781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人力资源部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 rot="5400000">
            <a:off x="4074319" y="3547269"/>
            <a:ext cx="1479550" cy="906462"/>
            <a:chOff x="55492" y="3383801"/>
            <a:chExt cx="2432144" cy="151483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1" name="圆角矩形 30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2" name="圆角矩形 30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2" name="TextBox 299"/>
            <p:cNvSpPr txBox="1">
              <a:spLocks noChangeArrowheads="1"/>
            </p:cNvSpPr>
            <p:nvPr/>
          </p:nvSpPr>
          <p:spPr bwMode="auto">
            <a:xfrm rot="-5400000">
              <a:off x="797823" y="3560508"/>
              <a:ext cx="331619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法务部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3" name="组合 302"/>
          <p:cNvGrpSpPr>
            <a:grpSpLocks/>
          </p:cNvGrpSpPr>
          <p:nvPr/>
        </p:nvGrpSpPr>
        <p:grpSpPr bwMode="auto">
          <a:xfrm rot="5400000">
            <a:off x="4364831" y="3556795"/>
            <a:ext cx="1482725" cy="900112"/>
            <a:chOff x="60528" y="3390503"/>
            <a:chExt cx="2432144" cy="1506416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6" name="圆角矩形 30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5" name="TextBox 304"/>
            <p:cNvSpPr txBox="1">
              <a:spLocks noChangeArrowheads="1"/>
            </p:cNvSpPr>
            <p:nvPr/>
          </p:nvSpPr>
          <p:spPr bwMode="auto">
            <a:xfrm rot="-5400000">
              <a:off x="798067" y="3560709"/>
              <a:ext cx="33210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总务室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8" name="组合 307"/>
          <p:cNvGrpSpPr>
            <a:grpSpLocks/>
          </p:cNvGrpSpPr>
          <p:nvPr/>
        </p:nvGrpSpPr>
        <p:grpSpPr bwMode="auto">
          <a:xfrm rot="5400000">
            <a:off x="4655345" y="3548856"/>
            <a:ext cx="1484312" cy="911225"/>
            <a:chOff x="54283" y="3384180"/>
            <a:chExt cx="2440560" cy="1514831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1" name="圆角矩形 3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398" name="TextBox 309"/>
            <p:cNvSpPr txBox="1">
              <a:spLocks noChangeArrowheads="1"/>
            </p:cNvSpPr>
            <p:nvPr/>
          </p:nvSpPr>
          <p:spPr bwMode="auto">
            <a:xfrm rot="-5400000">
              <a:off x="800311" y="3563402"/>
              <a:ext cx="329884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电脑室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3" name="组合 312"/>
          <p:cNvGrpSpPr>
            <a:grpSpLocks/>
          </p:cNvGrpSpPr>
          <p:nvPr/>
        </p:nvGrpSpPr>
        <p:grpSpPr bwMode="auto">
          <a:xfrm rot="5400000">
            <a:off x="4949032" y="3552031"/>
            <a:ext cx="1484312" cy="904875"/>
            <a:chOff x="54283" y="3387158"/>
            <a:chExt cx="2440560" cy="1506416"/>
          </a:xfrm>
        </p:grpSpPr>
        <p:grpSp>
          <p:nvGrpSpPr>
            <p:cNvPr id="314" name="组合 3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6" name="圆角矩形 3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7" name="圆角矩形 31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1" name="TextBox 314"/>
            <p:cNvSpPr txBox="1">
              <a:spLocks noChangeArrowheads="1"/>
            </p:cNvSpPr>
            <p:nvPr/>
          </p:nvSpPr>
          <p:spPr bwMode="auto">
            <a:xfrm rot="-5400000">
              <a:off x="913636" y="3448266"/>
              <a:ext cx="327712" cy="897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文管中心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8" name="组合 317"/>
          <p:cNvGrpSpPr>
            <a:grpSpLocks/>
          </p:cNvGrpSpPr>
          <p:nvPr/>
        </p:nvGrpSpPr>
        <p:grpSpPr bwMode="auto">
          <a:xfrm rot="5400000">
            <a:off x="5249069" y="3555207"/>
            <a:ext cx="1479550" cy="900112"/>
            <a:chOff x="57027" y="3390503"/>
            <a:chExt cx="2432147" cy="1506416"/>
          </a:xfrm>
        </p:grpSpPr>
        <p:grpSp>
          <p:nvGrpSpPr>
            <p:cNvPr id="319" name="组合 3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1" name="圆角矩形 3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2" name="圆角矩形 3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4" name="TextBox 319"/>
            <p:cNvSpPr txBox="1">
              <a:spLocks noChangeArrowheads="1"/>
            </p:cNvSpPr>
            <p:nvPr/>
          </p:nvSpPr>
          <p:spPr bwMode="auto">
            <a:xfrm rot="-5400000">
              <a:off x="911329" y="3447776"/>
              <a:ext cx="332102" cy="89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会计</a:t>
              </a:r>
              <a:r>
                <a:rPr lang="zh-CN" altLang="en-US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3" name="组合 322"/>
          <p:cNvGrpSpPr>
            <a:grpSpLocks/>
          </p:cNvGrpSpPr>
          <p:nvPr/>
        </p:nvGrpSpPr>
        <p:grpSpPr bwMode="auto">
          <a:xfrm rot="5400000">
            <a:off x="5533231" y="3550444"/>
            <a:ext cx="1482725" cy="909638"/>
            <a:chOff x="59412" y="3383846"/>
            <a:chExt cx="2432144" cy="1514831"/>
          </a:xfrm>
        </p:grpSpPr>
        <p:grpSp>
          <p:nvGrpSpPr>
            <p:cNvPr id="324" name="组合 3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6" name="圆角矩形 3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" name="圆角矩形 3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07" name="TextBox 324"/>
            <p:cNvSpPr txBox="1">
              <a:spLocks noChangeArrowheads="1"/>
            </p:cNvSpPr>
            <p:nvPr/>
          </p:nvSpPr>
          <p:spPr bwMode="auto">
            <a:xfrm rot="-5400000">
              <a:off x="799094" y="3558160"/>
              <a:ext cx="327817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证券部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8" name="组合 327"/>
          <p:cNvGrpSpPr>
            <a:grpSpLocks/>
          </p:cNvGrpSpPr>
          <p:nvPr/>
        </p:nvGrpSpPr>
        <p:grpSpPr bwMode="auto">
          <a:xfrm rot="5400000">
            <a:off x="5838032" y="3555206"/>
            <a:ext cx="1479550" cy="900113"/>
            <a:chOff x="57026" y="3385961"/>
            <a:chExt cx="2432144" cy="1506416"/>
          </a:xfrm>
        </p:grpSpPr>
        <p:grpSp>
          <p:nvGrpSpPr>
            <p:cNvPr id="329" name="组合 3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1" name="圆角矩形 3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2" name="圆角矩形 3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0" name="TextBox 329"/>
            <p:cNvSpPr txBox="1">
              <a:spLocks noChangeArrowheads="1"/>
            </p:cNvSpPr>
            <p:nvPr/>
          </p:nvSpPr>
          <p:spPr bwMode="auto">
            <a:xfrm rot="-5400000">
              <a:off x="937423" y="3224124"/>
              <a:ext cx="332103" cy="1346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股份制办公室</a:t>
              </a:r>
              <a:endParaRPr lang="zh-CN" altLang="zh-CN" sz="9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3" name="组合 332"/>
          <p:cNvGrpSpPr>
            <a:grpSpLocks/>
          </p:cNvGrpSpPr>
          <p:nvPr/>
        </p:nvGrpSpPr>
        <p:grpSpPr bwMode="auto">
          <a:xfrm rot="5400000">
            <a:off x="6132513" y="3557588"/>
            <a:ext cx="1477962" cy="900112"/>
            <a:chOff x="56124" y="3387532"/>
            <a:chExt cx="2432144" cy="1506416"/>
          </a:xfrm>
        </p:grpSpPr>
        <p:grpSp>
          <p:nvGrpSpPr>
            <p:cNvPr id="334" name="组合 3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6" name="圆角矩形 3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7" name="圆角矩形 3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3" name="TextBox 334"/>
            <p:cNvSpPr txBox="1">
              <a:spLocks noChangeArrowheads="1"/>
            </p:cNvSpPr>
            <p:nvPr/>
          </p:nvSpPr>
          <p:spPr bwMode="auto">
            <a:xfrm rot="-5400000">
              <a:off x="825311" y="3334646"/>
              <a:ext cx="332103" cy="1123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对外投资部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8" name="组合 337"/>
          <p:cNvGrpSpPr>
            <a:grpSpLocks/>
          </p:cNvGrpSpPr>
          <p:nvPr/>
        </p:nvGrpSpPr>
        <p:grpSpPr bwMode="auto">
          <a:xfrm rot="5400000">
            <a:off x="6418263" y="3559175"/>
            <a:ext cx="1481137" cy="906463"/>
            <a:chOff x="55970" y="3383937"/>
            <a:chExt cx="2432144" cy="1514831"/>
          </a:xfrm>
        </p:grpSpPr>
        <p:grpSp>
          <p:nvGrpSpPr>
            <p:cNvPr id="339" name="组合 3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1" name="圆角矩形 3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2" name="圆角矩形 34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6" name="TextBox 339"/>
            <p:cNvSpPr txBox="1">
              <a:spLocks noChangeArrowheads="1"/>
            </p:cNvSpPr>
            <p:nvPr/>
          </p:nvSpPr>
          <p:spPr bwMode="auto">
            <a:xfrm rot="-5400000">
              <a:off x="908093" y="3447585"/>
              <a:ext cx="334271" cy="896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商务中心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3" name="组合 342"/>
          <p:cNvGrpSpPr>
            <a:grpSpLocks/>
          </p:cNvGrpSpPr>
          <p:nvPr/>
        </p:nvGrpSpPr>
        <p:grpSpPr bwMode="auto">
          <a:xfrm rot="5400000">
            <a:off x="6719888" y="3560763"/>
            <a:ext cx="1477962" cy="900112"/>
            <a:chOff x="60387" y="3388580"/>
            <a:chExt cx="2432144" cy="1506416"/>
          </a:xfrm>
        </p:grpSpPr>
        <p:grpSp>
          <p:nvGrpSpPr>
            <p:cNvPr id="344" name="组合 3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6" name="圆角矩形 3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7" name="圆角矩形 34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19" name="TextBox 344"/>
            <p:cNvSpPr txBox="1">
              <a:spLocks noChangeArrowheads="1"/>
            </p:cNvSpPr>
            <p:nvPr/>
          </p:nvSpPr>
          <p:spPr bwMode="auto">
            <a:xfrm rot="-5400000">
              <a:off x="798225" y="3560361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销售部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8" name="组合 347"/>
          <p:cNvGrpSpPr>
            <a:grpSpLocks/>
          </p:cNvGrpSpPr>
          <p:nvPr/>
        </p:nvGrpSpPr>
        <p:grpSpPr bwMode="auto">
          <a:xfrm rot="5400000">
            <a:off x="7009607" y="3552031"/>
            <a:ext cx="1479550" cy="906463"/>
            <a:chOff x="57332" y="3387723"/>
            <a:chExt cx="2432144" cy="1506416"/>
          </a:xfrm>
        </p:grpSpPr>
        <p:grpSp>
          <p:nvGrpSpPr>
            <p:cNvPr id="349" name="组合 3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1" name="圆角矩形 3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2" name="圆角矩形 35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2" name="TextBox 349"/>
            <p:cNvSpPr txBox="1">
              <a:spLocks noChangeArrowheads="1"/>
            </p:cNvSpPr>
            <p:nvPr/>
          </p:nvSpPr>
          <p:spPr bwMode="auto">
            <a:xfrm rot="-5400000">
              <a:off x="827999" y="3333196"/>
              <a:ext cx="32713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售后服务部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3" name="组合 352"/>
          <p:cNvGrpSpPr>
            <a:grpSpLocks/>
          </p:cNvGrpSpPr>
          <p:nvPr/>
        </p:nvGrpSpPr>
        <p:grpSpPr bwMode="auto">
          <a:xfrm rot="5400000">
            <a:off x="7300913" y="3559175"/>
            <a:ext cx="1487487" cy="900113"/>
            <a:chOff x="53953" y="3386008"/>
            <a:chExt cx="2440560" cy="1506416"/>
          </a:xfrm>
        </p:grpSpPr>
        <p:grpSp>
          <p:nvGrpSpPr>
            <p:cNvPr id="354" name="组合 3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6" name="圆角矩形 3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5" name="TextBox 354"/>
            <p:cNvSpPr txBox="1">
              <a:spLocks noChangeArrowheads="1"/>
            </p:cNvSpPr>
            <p:nvPr/>
          </p:nvSpPr>
          <p:spPr bwMode="auto">
            <a:xfrm rot="-5400000">
              <a:off x="796926" y="3561445"/>
              <a:ext cx="332103" cy="672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外贸部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8" name="组合 357"/>
          <p:cNvGrpSpPr>
            <a:grpSpLocks/>
          </p:cNvGrpSpPr>
          <p:nvPr/>
        </p:nvGrpSpPr>
        <p:grpSpPr bwMode="auto">
          <a:xfrm rot="5400000">
            <a:off x="7599363" y="3557588"/>
            <a:ext cx="1477962" cy="900112"/>
            <a:chOff x="56123" y="3388101"/>
            <a:chExt cx="2432144" cy="1506416"/>
          </a:xfrm>
        </p:grpSpPr>
        <p:grpSp>
          <p:nvGrpSpPr>
            <p:cNvPr id="359" name="组合 35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1" name="圆角矩形 36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2" name="圆角矩形 36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28" name="TextBox 359"/>
            <p:cNvSpPr txBox="1">
              <a:spLocks noChangeArrowheads="1"/>
            </p:cNvSpPr>
            <p:nvPr/>
          </p:nvSpPr>
          <p:spPr bwMode="auto">
            <a:xfrm rot="-5400000">
              <a:off x="799186" y="3559882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加工部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3100388" y="2095500"/>
            <a:ext cx="53975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/>
          <p:cNvCxnSpPr/>
          <p:nvPr/>
        </p:nvCxnSpPr>
        <p:spPr>
          <a:xfrm>
            <a:off x="1936750" y="2598738"/>
            <a:ext cx="2570163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/>
          <p:cNvCxnSpPr/>
          <p:nvPr/>
        </p:nvCxnSpPr>
        <p:spPr>
          <a:xfrm>
            <a:off x="5537200" y="2619375"/>
            <a:ext cx="10922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248525" y="2624138"/>
            <a:ext cx="122555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直接连接符 373"/>
          <p:cNvCxnSpPr/>
          <p:nvPr/>
        </p:nvCxnSpPr>
        <p:spPr>
          <a:xfrm>
            <a:off x="5270500" y="1354138"/>
            <a:ext cx="11113" cy="10937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连接符 378"/>
          <p:cNvCxnSpPr/>
          <p:nvPr/>
        </p:nvCxnSpPr>
        <p:spPr>
          <a:xfrm>
            <a:off x="8472488" y="2095500"/>
            <a:ext cx="4762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3117850" y="2095500"/>
            <a:ext cx="4763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19589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2676525" y="2600325"/>
            <a:ext cx="15875" cy="1295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35845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447992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5537200" y="2619375"/>
            <a:ext cx="17463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619875" y="2620963"/>
            <a:ext cx="9525" cy="12779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7337425" y="2619375"/>
            <a:ext cx="0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8040688" y="2624138"/>
            <a:ext cx="0" cy="12842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6362700" y="1652588"/>
            <a:ext cx="1460500" cy="920750"/>
            <a:chOff x="28551" y="2921965"/>
            <a:chExt cx="2440560" cy="151483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46" name="TextBox 104"/>
            <p:cNvSpPr txBox="1">
              <a:spLocks noChangeArrowheads="1"/>
            </p:cNvSpPr>
            <p:nvPr/>
          </p:nvSpPr>
          <p:spPr bwMode="auto">
            <a:xfrm>
              <a:off x="1108234" y="3332013"/>
              <a:ext cx="790529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经营副总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935163" y="1673225"/>
            <a:ext cx="1457325" cy="915988"/>
            <a:chOff x="33012" y="2925236"/>
            <a:chExt cx="2432144" cy="1506415"/>
          </a:xfrm>
        </p:grpSpPr>
        <p:grpSp>
          <p:nvGrpSpPr>
            <p:cNvPr id="94" name="组合 9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49" name="TextBox 94"/>
            <p:cNvSpPr txBox="1">
              <a:spLocks noChangeArrowheads="1"/>
            </p:cNvSpPr>
            <p:nvPr/>
          </p:nvSpPr>
          <p:spPr bwMode="auto">
            <a:xfrm>
              <a:off x="1106016" y="3332516"/>
              <a:ext cx="794818" cy="224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99" name="直接连接符 398"/>
          <p:cNvCxnSpPr/>
          <p:nvPr/>
        </p:nvCxnSpPr>
        <p:spPr>
          <a:xfrm>
            <a:off x="1817688" y="3892550"/>
            <a:ext cx="34766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/>
          <p:cNvCxnSpPr/>
          <p:nvPr/>
        </p:nvCxnSpPr>
        <p:spPr>
          <a:xfrm>
            <a:off x="2508250" y="3892550"/>
            <a:ext cx="36988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3219450" y="3892550"/>
            <a:ext cx="71913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4291013" y="3892550"/>
            <a:ext cx="3841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409"/>
          <p:cNvCxnSpPr/>
          <p:nvPr/>
        </p:nvCxnSpPr>
        <p:spPr>
          <a:xfrm>
            <a:off x="5005388" y="3898900"/>
            <a:ext cx="108108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/>
          <p:nvPr/>
        </p:nvCxnSpPr>
        <p:spPr>
          <a:xfrm>
            <a:off x="6435725" y="3895725"/>
            <a:ext cx="409575" cy="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/>
          <p:nvPr/>
        </p:nvCxnSpPr>
        <p:spPr>
          <a:xfrm>
            <a:off x="7129463" y="3898900"/>
            <a:ext cx="384175" cy="158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/>
          <p:cNvCxnSpPr/>
          <p:nvPr/>
        </p:nvCxnSpPr>
        <p:spPr>
          <a:xfrm>
            <a:off x="7843838" y="3900488"/>
            <a:ext cx="384175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/>
          <p:cNvCxnSpPr/>
          <p:nvPr/>
        </p:nvCxnSpPr>
        <p:spPr>
          <a:xfrm>
            <a:off x="18176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直接连接符 435"/>
          <p:cNvCxnSpPr/>
          <p:nvPr/>
        </p:nvCxnSpPr>
        <p:spPr>
          <a:xfrm>
            <a:off x="2162175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2508250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/>
          <p:cNvCxnSpPr/>
          <p:nvPr/>
        </p:nvCxnSpPr>
        <p:spPr>
          <a:xfrm>
            <a:off x="2876550" y="38957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>
            <a:off x="322103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>
            <a:off x="3938588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/>
          <p:cNvCxnSpPr/>
          <p:nvPr/>
        </p:nvCxnSpPr>
        <p:spPr>
          <a:xfrm>
            <a:off x="42814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直接连接符 443"/>
          <p:cNvCxnSpPr/>
          <p:nvPr/>
        </p:nvCxnSpPr>
        <p:spPr>
          <a:xfrm>
            <a:off x="4657725" y="390366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直接连接符 444"/>
          <p:cNvCxnSpPr/>
          <p:nvPr/>
        </p:nvCxnSpPr>
        <p:spPr>
          <a:xfrm>
            <a:off x="5373688" y="39084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>
            <a:off x="5718175" y="390366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直接连接符 446"/>
          <p:cNvCxnSpPr/>
          <p:nvPr/>
        </p:nvCxnSpPr>
        <p:spPr>
          <a:xfrm>
            <a:off x="5003800" y="3905250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接连接符 447"/>
          <p:cNvCxnSpPr/>
          <p:nvPr/>
        </p:nvCxnSpPr>
        <p:spPr>
          <a:xfrm>
            <a:off x="6440488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>
            <a:off x="6805613" y="3908425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/>
          <p:nvPr/>
        </p:nvCxnSpPr>
        <p:spPr>
          <a:xfrm>
            <a:off x="6081713" y="391001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直接连接符 452"/>
          <p:cNvCxnSpPr/>
          <p:nvPr/>
        </p:nvCxnSpPr>
        <p:spPr>
          <a:xfrm>
            <a:off x="7505700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连接符 453"/>
          <p:cNvCxnSpPr/>
          <p:nvPr/>
        </p:nvCxnSpPr>
        <p:spPr>
          <a:xfrm>
            <a:off x="7848600" y="39084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直接连接符 454"/>
          <p:cNvCxnSpPr/>
          <p:nvPr/>
        </p:nvCxnSpPr>
        <p:spPr>
          <a:xfrm>
            <a:off x="7134225" y="391001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接连接符 455"/>
          <p:cNvCxnSpPr/>
          <p:nvPr/>
        </p:nvCxnSpPr>
        <p:spPr>
          <a:xfrm>
            <a:off x="8570913" y="3917950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接连接符 457"/>
          <p:cNvCxnSpPr/>
          <p:nvPr/>
        </p:nvCxnSpPr>
        <p:spPr>
          <a:xfrm>
            <a:off x="8212138" y="391477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>
            <a:grpSpLocks/>
          </p:cNvGrpSpPr>
          <p:nvPr/>
        </p:nvGrpSpPr>
        <p:grpSpPr bwMode="auto">
          <a:xfrm rot="5400000">
            <a:off x="957262" y="2465388"/>
            <a:ext cx="1482725" cy="901700"/>
            <a:chOff x="58656" y="3386034"/>
            <a:chExt cx="2432144" cy="150641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圆角矩形 1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79" name="TextBox 109"/>
            <p:cNvSpPr txBox="1">
              <a:spLocks noChangeArrowheads="1"/>
            </p:cNvSpPr>
            <p:nvPr/>
          </p:nvSpPr>
          <p:spPr bwMode="auto">
            <a:xfrm rot="-5400000">
              <a:off x="795161" y="3561979"/>
              <a:ext cx="334170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研发部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 rot="5400000">
            <a:off x="1546225" y="2457450"/>
            <a:ext cx="1482725" cy="904875"/>
            <a:chOff x="55601" y="3387073"/>
            <a:chExt cx="2432144" cy="150641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2" name="TextBox 114"/>
            <p:cNvSpPr txBox="1">
              <a:spLocks noChangeArrowheads="1"/>
            </p:cNvSpPr>
            <p:nvPr/>
          </p:nvSpPr>
          <p:spPr bwMode="auto">
            <a:xfrm rot="-5400000">
              <a:off x="800544" y="3561222"/>
              <a:ext cx="32771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资料部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 rot="5400000">
            <a:off x="2299494" y="2466181"/>
            <a:ext cx="1482725" cy="900113"/>
            <a:chOff x="58656" y="3387050"/>
            <a:chExt cx="2432144" cy="150641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5" name="TextBox 119"/>
            <p:cNvSpPr txBox="1">
              <a:spLocks noChangeArrowheads="1"/>
            </p:cNvSpPr>
            <p:nvPr/>
          </p:nvSpPr>
          <p:spPr bwMode="auto">
            <a:xfrm rot="-5400000">
              <a:off x="796195" y="3562571"/>
              <a:ext cx="332103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 rot="5400000">
            <a:off x="3038476" y="2462212"/>
            <a:ext cx="1484312" cy="900113"/>
            <a:chOff x="54392" y="3389668"/>
            <a:chExt cx="2440560" cy="150641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圆角矩形 1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88" name="TextBox 124"/>
            <p:cNvSpPr txBox="1">
              <a:spLocks noChangeArrowheads="1"/>
            </p:cNvSpPr>
            <p:nvPr/>
          </p:nvSpPr>
          <p:spPr bwMode="auto">
            <a:xfrm rot="-5400000">
              <a:off x="799311" y="3561731"/>
              <a:ext cx="33210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5400000">
            <a:off x="3924301" y="2457450"/>
            <a:ext cx="1479550" cy="904875"/>
            <a:chOff x="57679" y="3383878"/>
            <a:chExt cx="2432144" cy="1514831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1" name="圆角矩形 1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1" name="TextBox 129"/>
            <p:cNvSpPr txBox="1">
              <a:spLocks noChangeArrowheads="1"/>
            </p:cNvSpPr>
            <p:nvPr/>
          </p:nvSpPr>
          <p:spPr bwMode="auto">
            <a:xfrm rot="-5400000">
              <a:off x="837535" y="3335732"/>
              <a:ext cx="33485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行政人事部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 rot="5400000">
            <a:off x="4802981" y="2455069"/>
            <a:ext cx="1482725" cy="909638"/>
            <a:chOff x="55601" y="3383284"/>
            <a:chExt cx="2432144" cy="151483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4" name="TextBox 134"/>
            <p:cNvSpPr txBox="1">
              <a:spLocks noChangeArrowheads="1"/>
            </p:cNvSpPr>
            <p:nvPr/>
          </p:nvSpPr>
          <p:spPr bwMode="auto">
            <a:xfrm rot="-5400000">
              <a:off x="839552" y="3333653"/>
              <a:ext cx="327817" cy="1119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信息管理部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>
            <a:grpSpLocks/>
          </p:cNvGrpSpPr>
          <p:nvPr/>
        </p:nvGrpSpPr>
        <p:grpSpPr bwMode="auto">
          <a:xfrm rot="5400000">
            <a:off x="5399881" y="2464594"/>
            <a:ext cx="1482725" cy="903288"/>
            <a:chOff x="58656" y="3384322"/>
            <a:chExt cx="2432144" cy="1514831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1" name="圆角矩形 1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497" name="TextBox 139"/>
            <p:cNvSpPr txBox="1">
              <a:spLocks noChangeArrowheads="1"/>
            </p:cNvSpPr>
            <p:nvPr/>
          </p:nvSpPr>
          <p:spPr bwMode="auto">
            <a:xfrm rot="-5400000">
              <a:off x="795854" y="3560891"/>
              <a:ext cx="332784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财务部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>
            <a:grpSpLocks/>
          </p:cNvGrpSpPr>
          <p:nvPr/>
        </p:nvGrpSpPr>
        <p:grpSpPr bwMode="auto">
          <a:xfrm rot="5400000">
            <a:off x="5983288" y="2459038"/>
            <a:ext cx="1484312" cy="906462"/>
            <a:chOff x="54392" y="3383210"/>
            <a:chExt cx="2440560" cy="1514831"/>
          </a:xfrm>
        </p:grpSpPr>
        <p:grpSp>
          <p:nvGrpSpPr>
            <p:cNvPr id="144" name="组合 1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圆角矩形 1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0" name="TextBox 144"/>
            <p:cNvSpPr txBox="1">
              <a:spLocks noChangeArrowheads="1"/>
            </p:cNvSpPr>
            <p:nvPr/>
          </p:nvSpPr>
          <p:spPr bwMode="auto">
            <a:xfrm rot="-5400000">
              <a:off x="798225" y="3558509"/>
              <a:ext cx="33427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 rot="5400000">
            <a:off x="6716713" y="2465388"/>
            <a:ext cx="1477962" cy="900112"/>
            <a:chOff x="60730" y="3389512"/>
            <a:chExt cx="2432144" cy="150641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圆角矩形 1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3" name="TextBox 149"/>
            <p:cNvSpPr txBox="1">
              <a:spLocks noChangeArrowheads="1"/>
            </p:cNvSpPr>
            <p:nvPr/>
          </p:nvSpPr>
          <p:spPr bwMode="auto">
            <a:xfrm rot="-5400000">
              <a:off x="798568" y="3561293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营销部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 rot="5400000">
            <a:off x="7423944" y="2466181"/>
            <a:ext cx="1482725" cy="900113"/>
            <a:chOff x="58656" y="3389535"/>
            <a:chExt cx="2432144" cy="150641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圆角矩形 1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06" name="TextBox 154"/>
            <p:cNvSpPr txBox="1">
              <a:spLocks noChangeArrowheads="1"/>
            </p:cNvSpPr>
            <p:nvPr/>
          </p:nvSpPr>
          <p:spPr bwMode="auto">
            <a:xfrm rot="-5400000">
              <a:off x="796196" y="3562399"/>
              <a:ext cx="3321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国际部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4391025" y="933450"/>
            <a:ext cx="1458913" cy="922338"/>
            <a:chOff x="32758" y="2926219"/>
            <a:chExt cx="2432144" cy="1506415"/>
          </a:xfrm>
        </p:grpSpPr>
        <p:grpSp>
          <p:nvGrpSpPr>
            <p:cNvPr id="84" name="组合 8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圆角矩形 8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00509" name="TextBox 84"/>
            <p:cNvSpPr txBox="1">
              <a:spLocks noChangeArrowheads="1"/>
            </p:cNvSpPr>
            <p:nvPr/>
          </p:nvSpPr>
          <p:spPr bwMode="auto">
            <a:xfrm>
              <a:off x="1019514" y="3330695"/>
              <a:ext cx="953400" cy="222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董事会</a:t>
              </a:r>
              <a:endParaRPr lang="zh-CN" altLang="zh-CN" sz="9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4383088" y="1290638"/>
            <a:ext cx="1455737" cy="920750"/>
            <a:chOff x="29312" y="2923393"/>
            <a:chExt cx="2432144" cy="1514831"/>
          </a:xfrm>
        </p:grpSpPr>
        <p:grpSp>
          <p:nvGrpSpPr>
            <p:cNvPr id="89" name="组合 8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1" name="圆角矩形 9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12" name="TextBox 89"/>
            <p:cNvSpPr txBox="1">
              <a:spLocks noChangeArrowheads="1"/>
            </p:cNvSpPr>
            <p:nvPr/>
          </p:nvSpPr>
          <p:spPr bwMode="auto">
            <a:xfrm>
              <a:off x="1110265" y="3333442"/>
              <a:ext cx="788427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总经理</a:t>
              </a:r>
              <a:endParaRPr lang="zh-CN" altLang="zh-CN" sz="9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4375150" y="1660525"/>
            <a:ext cx="1460500" cy="927100"/>
            <a:chOff x="27951" y="2921998"/>
            <a:chExt cx="2440560" cy="1514831"/>
          </a:xfrm>
        </p:grpSpPr>
        <p:grpSp>
          <p:nvGrpSpPr>
            <p:cNvPr id="99" name="组合 9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圆角矩形 10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515" name="TextBox 99"/>
            <p:cNvSpPr txBox="1">
              <a:spLocks noChangeArrowheads="1"/>
            </p:cNvSpPr>
            <p:nvPr/>
          </p:nvSpPr>
          <p:spPr bwMode="auto">
            <a:xfrm>
              <a:off x="1112940" y="3331832"/>
              <a:ext cx="785224" cy="22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4" name="直接连接符 463"/>
          <p:cNvCxnSpPr/>
          <p:nvPr/>
        </p:nvCxnSpPr>
        <p:spPr>
          <a:xfrm>
            <a:off x="3586163" y="3903663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888946" y="1605712"/>
            <a:ext cx="520739" cy="529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807075" y="2012950"/>
            <a:ext cx="579438" cy="588963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latin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1475" y="2492392"/>
            <a:ext cx="735921" cy="749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932363" y="2860675"/>
            <a:ext cx="817562" cy="8286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9077" y="2557653"/>
            <a:ext cx="1125464" cy="11436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592513" y="1574800"/>
            <a:ext cx="1323975" cy="1347788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54813" y="1752600"/>
            <a:ext cx="615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29413" y="1514475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669088" y="2520950"/>
            <a:ext cx="1073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门户网站发布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举办品牌运营大会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72263" y="22796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76988" y="3333750"/>
            <a:ext cx="1301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研制成功自主产权品牌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59525" y="30670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02250" y="4132263"/>
            <a:ext cx="1501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产品同时在线人数达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02250" y="381793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17800" y="3706813"/>
            <a:ext cx="16160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公司年销售额达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万人民币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82875" y="3382963"/>
            <a:ext cx="10985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87588" y="2074863"/>
            <a:ext cx="1187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公司获市科技进步奖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成立产品研究院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82825" y="177958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3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 animBg="1"/>
      <p:bldP spid="9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5962650" y="1477963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诚信铸就品质</a:t>
            </a: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6480175" y="1874838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创新引领未来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1757363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远见力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46400" y="35575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18000" y="3041650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感召力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22713" y="2016125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决策力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98700" y="26558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创新力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044897" y="1956060"/>
            <a:ext cx="809231" cy="819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2341563" y="3055938"/>
            <a:ext cx="601662" cy="612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224338" y="276066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8933" y="2211544"/>
            <a:ext cx="517213" cy="5241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4172" y="3751254"/>
            <a:ext cx="18134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18542" y="2427507"/>
            <a:ext cx="237790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4170363" y="158591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772025" y="37719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56308" y="3090253"/>
            <a:ext cx="526906" cy="5352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3113088" y="13557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3700463" y="291941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91175" y="2386013"/>
            <a:ext cx="28590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"/>
                            </p:stCondLst>
                            <p:childTnLst>
                              <p:par>
                                <p:cTn id="9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50"/>
                            </p:stCondLst>
                            <p:childTnLst>
                              <p:par>
                                <p:cTn id="10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4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  <p:bldP spid="24" grpId="0" animBg="1"/>
      <p:bldP spid="25" grpId="0" animBg="1"/>
      <p:bldP spid="29" grpId="0" animBg="1"/>
      <p:bldP spid="30" grpId="0" animBg="1"/>
      <p:bldP spid="31" grpId="0"/>
      <p:bldP spid="31" grpId="1"/>
    </p:bldLst>
  </p:timing>
</p:sld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7488</TotalTime>
  <Words>5951</Words>
  <Application>Microsoft Office PowerPoint</Application>
  <PresentationFormat>自定义</PresentationFormat>
  <Paragraphs>512</Paragraphs>
  <Slides>41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Calibri Light</vt:lpstr>
      <vt:lpstr>Calibri</vt:lpstr>
      <vt:lpstr>微软雅黑</vt:lpstr>
      <vt:lpstr>方正兰亭细黑_GBK</vt:lpstr>
      <vt:lpstr>Wingdings</vt:lpstr>
      <vt:lpstr>Impact</vt:lpstr>
      <vt:lpstr>造字工房劲黑（非商用）常规体</vt:lpstr>
      <vt:lpstr>微软雅黑 Light</vt:lpstr>
      <vt:lpstr>方正兰亭细黑_GBK_M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</dc:creator>
  <cp:lastModifiedBy>Windows 用户</cp:lastModifiedBy>
  <cp:revision>1076</cp:revision>
  <dcterms:created xsi:type="dcterms:W3CDTF">2014-06-18T03:33:50Z</dcterms:created>
  <dcterms:modified xsi:type="dcterms:W3CDTF">2015-11-20T02:22:45Z</dcterms:modified>
</cp:coreProperties>
</file>