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4"/>
  </p:notesMasterIdLst>
  <p:sldIdLst>
    <p:sldId id="363" r:id="rId2"/>
    <p:sldId id="328" r:id="rId3"/>
    <p:sldId id="355" r:id="rId4"/>
    <p:sldId id="349" r:id="rId5"/>
    <p:sldId id="347" r:id="rId6"/>
    <p:sldId id="299" r:id="rId7"/>
    <p:sldId id="319" r:id="rId8"/>
    <p:sldId id="348" r:id="rId9"/>
    <p:sldId id="297" r:id="rId10"/>
    <p:sldId id="296" r:id="rId11"/>
    <p:sldId id="339" r:id="rId12"/>
    <p:sldId id="302" r:id="rId13"/>
    <p:sldId id="303" r:id="rId14"/>
    <p:sldId id="300" r:id="rId15"/>
    <p:sldId id="315" r:id="rId16"/>
    <p:sldId id="301" r:id="rId17"/>
    <p:sldId id="351" r:id="rId18"/>
    <p:sldId id="340" r:id="rId19"/>
    <p:sldId id="304" r:id="rId20"/>
    <p:sldId id="318" r:id="rId21"/>
    <p:sldId id="272" r:id="rId22"/>
    <p:sldId id="273" r:id="rId23"/>
    <p:sldId id="305" r:id="rId24"/>
    <p:sldId id="306" r:id="rId25"/>
    <p:sldId id="341" r:id="rId26"/>
    <p:sldId id="350" r:id="rId27"/>
    <p:sldId id="313" r:id="rId28"/>
    <p:sldId id="279" r:id="rId29"/>
    <p:sldId id="281" r:id="rId30"/>
    <p:sldId id="282" r:id="rId31"/>
    <p:sldId id="352" r:id="rId32"/>
    <p:sldId id="342" r:id="rId33"/>
    <p:sldId id="309" r:id="rId34"/>
    <p:sldId id="317" r:id="rId35"/>
    <p:sldId id="284" r:id="rId36"/>
    <p:sldId id="311" r:id="rId37"/>
    <p:sldId id="310" r:id="rId38"/>
    <p:sldId id="312" r:id="rId39"/>
    <p:sldId id="353" r:id="rId40"/>
    <p:sldId id="356" r:id="rId41"/>
    <p:sldId id="358" r:id="rId42"/>
    <p:sldId id="364"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846" y="66"/>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0-5A5D-407C-BFBF-F74F6F3FC47D}"/>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1-5A5D-407C-BFBF-F74F6F3FC47D}"/>
            </c:ext>
          </c:extLst>
        </c:ser>
        <c:dLbls>
          <c:showLegendKey val="0"/>
          <c:showVal val="0"/>
          <c:showCatName val="0"/>
          <c:showSerName val="0"/>
          <c:showPercent val="0"/>
          <c:showBubbleSize val="0"/>
        </c:dLbls>
        <c:gapWidth val="20"/>
        <c:axId val="420333824"/>
        <c:axId val="420446208"/>
      </c:barChart>
      <c:catAx>
        <c:axId val="420333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420446208"/>
        <c:crosses val="autoZero"/>
        <c:auto val="1"/>
        <c:lblAlgn val="ctr"/>
        <c:lblOffset val="100"/>
        <c:noMultiLvlLbl val="0"/>
      </c:catAx>
      <c:valAx>
        <c:axId val="420446208"/>
        <c:scaling>
          <c:orientation val="minMax"/>
        </c:scaling>
        <c:delete val="1"/>
        <c:axPos val="l"/>
        <c:majorGridlines>
          <c:spPr>
            <a:ln w="9525" cap="flat" cmpd="sng" algn="ctr">
              <a:noFill/>
              <a:prstDash val="solid"/>
              <a:round/>
            </a:ln>
            <a:effectLst/>
          </c:spPr>
        </c:majorGridlines>
        <c:numFmt formatCode="General" sourceLinked="1"/>
        <c:majorTickMark val="none"/>
        <c:minorTickMark val="none"/>
        <c:tickLblPos val="nextTo"/>
        <c:crossAx val="42033382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42</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390C9-E209-452A-AF2C-23D0DB5DF8D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第一部分  点击此处输入您的标题</a:t>
            </a:r>
          </a:p>
        </p:txBody>
      </p:sp>
      <p:sp>
        <p:nvSpPr>
          <p:cNvPr id="3" name="日期占位符 2"/>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2018/1/14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2.jpe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17.jpeg"/><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2256816"/>
            <a:ext cx="609600" cy="609600"/>
          </a:xfrm>
          <a:prstGeom prst="rect">
            <a:avLst/>
          </a:prstGeom>
        </p:spPr>
      </p:pic>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611065" cy="1107996"/>
          </a:xfrm>
          <a:prstGeom prst="rect">
            <a:avLst/>
          </a:prstGeom>
          <a:noFill/>
        </p:spPr>
        <p:txBody>
          <a:bodyPr wrap="none" rtlCol="0">
            <a:spAutoFit/>
          </a:bodyPr>
          <a:lstStyle/>
          <a:p>
            <a:r>
              <a:rPr lang="en-US" altLang="zh-CN" sz="6600" b="1" dirty="0">
                <a:solidFill>
                  <a:srgbClr val="4F81BD"/>
                </a:solidFill>
                <a:latin typeface="方正正大黑简体" pitchFamily="2" charset="-122"/>
                <a:ea typeface="方正正大黑简体" pitchFamily="2" charset="-122"/>
              </a:rPr>
              <a:t>2</a:t>
            </a:r>
            <a:endParaRPr lang="zh-CN" altLang="en-US" sz="6600" b="1"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611065" cy="1107996"/>
          </a:xfrm>
          <a:prstGeom prst="rect">
            <a:avLst/>
          </a:prstGeom>
          <a:noFill/>
        </p:spPr>
        <p:txBody>
          <a:bodyPr wrap="none" rtlCol="0">
            <a:spAutoFit/>
          </a:bodyPr>
          <a:lstStyle/>
          <a:p>
            <a:r>
              <a:rPr lang="en-US" altLang="zh-CN" sz="6600" b="1" dirty="0">
                <a:solidFill>
                  <a:srgbClr val="C0504D"/>
                </a:solidFill>
                <a:latin typeface="方正正大黑简体" pitchFamily="2" charset="-122"/>
                <a:ea typeface="方正正大黑简体" pitchFamily="2" charset="-122"/>
              </a:rPr>
              <a:t>0</a:t>
            </a:r>
            <a:endParaRPr lang="zh-CN" altLang="en-US" sz="6600" b="1"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11065" cy="1107996"/>
          </a:xfrm>
          <a:prstGeom prst="rect">
            <a:avLst/>
          </a:prstGeom>
          <a:noFill/>
        </p:spPr>
        <p:txBody>
          <a:bodyPr wrap="none" rtlCol="0">
            <a:spAutoFit/>
          </a:bodyPr>
          <a:lstStyle/>
          <a:p>
            <a:r>
              <a:rPr lang="en-US" altLang="zh-CN" sz="6600" b="1" dirty="0">
                <a:solidFill>
                  <a:srgbClr val="8064A2"/>
                </a:solidFill>
                <a:latin typeface="方正正大黑简体" pitchFamily="2" charset="-122"/>
                <a:ea typeface="方正正大黑简体" pitchFamily="2" charset="-122"/>
              </a:rPr>
              <a:t>1</a:t>
            </a:r>
            <a:endParaRPr lang="zh-CN" altLang="en-US" sz="6600" b="1"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6631" cy="1107996"/>
          </a:xfrm>
          <a:prstGeom prst="rect">
            <a:avLst/>
          </a:prstGeom>
          <a:noFill/>
        </p:spPr>
        <p:txBody>
          <a:bodyPr wrap="none" rtlCol="0">
            <a:spAutoFit/>
          </a:bodyPr>
          <a:lstStyle/>
          <a:p>
            <a:r>
              <a:rPr lang="en-US" altLang="zh-CN" sz="6600" b="1" dirty="0">
                <a:solidFill>
                  <a:srgbClr val="9BBB59"/>
                </a:solidFill>
                <a:latin typeface="方正正大黑简体" pitchFamily="2" charset="-122"/>
                <a:ea typeface="方正正大黑简体" pitchFamily="2" charset="-122"/>
              </a:rPr>
              <a:t>8</a:t>
            </a:r>
            <a:endParaRPr lang="zh-CN" altLang="en-US" sz="6600" b="1"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年终总结  新年计划 述职报告  工作汇报</a:t>
            </a: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here</a:t>
            </a: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框架完整的</a:t>
            </a: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年终总结暨新年计划</a:t>
            </a: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grpSp>
      <p:pic>
        <p:nvPicPr>
          <p:cNvPr id="39" name="Picture 2" descr="C:\Users\Administrator\Desktop\手.png"/>
          <p:cNvPicPr>
            <a:picLocks noChangeAspect="1" noChangeArrowheads="1"/>
          </p:cNvPicPr>
          <p:nvPr/>
        </p:nvPicPr>
        <p:blipFill>
          <a:blip r:embed="rId6"/>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animEffect transition="in" filter="fade">
                                      <p:cBhvr>
                                        <p:cTn id="9" dur="1500"/>
                                        <p:tgtEl>
                                          <p:spTgt spid="63"/>
                                        </p:tgtEl>
                                      </p:cBhvr>
                                    </p:animEffect>
                                  </p:childTnLst>
                                </p:cTn>
                              </p:par>
                              <p:par>
                                <p:cTn id="10" presetID="8" presetClass="emph" presetSubtype="0" decel="58000" fill="hold" grpId="1" nodeType="withEffect">
                                  <p:stCondLst>
                                    <p:cond delay="0"/>
                                  </p:stCondLst>
                                  <p:childTnLst>
                                    <p:animRot by="-21600000">
                                      <p:cBhvr>
                                        <p:cTn id="11" dur="1500" fill="hold"/>
                                        <p:tgtEl>
                                          <p:spTgt spid="63"/>
                                        </p:tgtEl>
                                        <p:attrNameLst>
                                          <p:attrName>r</p:attrName>
                                        </p:attrNameLst>
                                      </p:cBhvr>
                                    </p:animRot>
                                  </p:childTnLst>
                                </p:cTn>
                              </p:par>
                              <p:par>
                                <p:cTn id="12"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63"/>
                                        </p:tgtEl>
                                        <p:attrNameLst>
                                          <p:attrName>ppt_x</p:attrName>
                                          <p:attrName>ppt_y</p:attrName>
                                        </p:attrNameLst>
                                      </p:cBhvr>
                                    </p:animMotion>
                                  </p:childTnLst>
                                </p:cTn>
                              </p:par>
                              <p:par>
                                <p:cTn id="14" presetID="10" presetClass="entr" presetSubtype="0"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500"/>
                                        <p:tgtEl>
                                          <p:spTgt spid="99"/>
                                        </p:tgtEl>
                                      </p:cBhvr>
                                    </p:animEffect>
                                  </p:childTnLst>
                                </p:cTn>
                              </p:par>
                              <p:par>
                                <p:cTn id="17" presetID="8" presetClass="emph" presetSubtype="0" decel="58000" fill="hold" grpId="1" nodeType="withEffect">
                                  <p:stCondLst>
                                    <p:cond delay="0"/>
                                  </p:stCondLst>
                                  <p:childTnLst>
                                    <p:animRot by="21600000">
                                      <p:cBhvr>
                                        <p:cTn id="18" dur="1500" fill="hold"/>
                                        <p:tgtEl>
                                          <p:spTgt spid="99"/>
                                        </p:tgtEl>
                                        <p:attrNameLst>
                                          <p:attrName>r</p:attrName>
                                        </p:attrNameLst>
                                      </p:cBhvr>
                                    </p:animRot>
                                  </p:childTnLst>
                                </p:cTn>
                              </p:par>
                              <p:par>
                                <p:cTn id="19"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99"/>
                                        </p:tgtEl>
                                        <p:attrNameLst>
                                          <p:attrName>ppt_x</p:attrName>
                                          <p:attrName>ppt_y</p:attrName>
                                        </p:attrNameLst>
                                      </p:cBhvr>
                                    </p:animMotion>
                                  </p:childTnLst>
                                </p:cTn>
                              </p:par>
                              <p:par>
                                <p:cTn id="21" presetID="10"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500"/>
                                        <p:tgtEl>
                                          <p:spTgt spid="101"/>
                                        </p:tgtEl>
                                      </p:cBhvr>
                                    </p:animEffect>
                                  </p:childTnLst>
                                </p:cTn>
                              </p:par>
                              <p:par>
                                <p:cTn id="24" presetID="8" presetClass="emph" presetSubtype="0" decel="58000" fill="hold" grpId="1" nodeType="withEffect">
                                  <p:stCondLst>
                                    <p:cond delay="0"/>
                                  </p:stCondLst>
                                  <p:childTnLst>
                                    <p:animRot by="-21600000">
                                      <p:cBhvr>
                                        <p:cTn id="25" dur="1500" fill="hold"/>
                                        <p:tgtEl>
                                          <p:spTgt spid="101"/>
                                        </p:tgtEl>
                                        <p:attrNameLst>
                                          <p:attrName>r</p:attrName>
                                        </p:attrNameLst>
                                      </p:cBhvr>
                                    </p:animRot>
                                  </p:childTnLst>
                                </p:cTn>
                              </p:par>
                              <p:par>
                                <p:cTn id="26"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101"/>
                                        </p:tgtEl>
                                        <p:attrNameLst>
                                          <p:attrName>ppt_x</p:attrName>
                                          <p:attrName>ppt_y</p:attrName>
                                        </p:attrNameLst>
                                      </p:cBhvr>
                                    </p:animMotion>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500"/>
                                        <p:tgtEl>
                                          <p:spTgt spid="103"/>
                                        </p:tgtEl>
                                      </p:cBhvr>
                                    </p:animEffect>
                                  </p:childTnLst>
                                </p:cTn>
                              </p:par>
                              <p:par>
                                <p:cTn id="31" presetID="8" presetClass="emph" presetSubtype="0" decel="58000" fill="hold" grpId="1" nodeType="withEffect">
                                  <p:stCondLst>
                                    <p:cond delay="0"/>
                                  </p:stCondLst>
                                  <p:childTnLst>
                                    <p:animRot by="-21600000">
                                      <p:cBhvr>
                                        <p:cTn id="32" dur="1500" fill="hold"/>
                                        <p:tgtEl>
                                          <p:spTgt spid="103"/>
                                        </p:tgtEl>
                                        <p:attrNameLst>
                                          <p:attrName>r</p:attrName>
                                        </p:attrNameLst>
                                      </p:cBhvr>
                                    </p:animRot>
                                  </p:childTnLst>
                                </p:cTn>
                              </p:par>
                              <p:par>
                                <p:cTn id="33"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103"/>
                                        </p:tgtEl>
                                        <p:attrNameLst>
                                          <p:attrName>ppt_x</p:attrName>
                                          <p:attrName>ppt_y</p:attrName>
                                        </p:attrNameLst>
                                      </p:cBhvr>
                                    </p:animMotion>
                                  </p:childTnLst>
                                </p:cTn>
                              </p:par>
                            </p:childTnLst>
                          </p:cTn>
                        </p:par>
                        <p:par>
                          <p:cTn id="35" fill="hold">
                            <p:stCondLst>
                              <p:cond delay="0"/>
                            </p:stCondLst>
                            <p:childTnLst>
                              <p:par>
                                <p:cTn id="36" presetID="10" presetClass="entr" presetSubtype="0" fill="hold" grpId="1"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64" presetClass="path" presetSubtype="0" accel="50000" decel="50000" fill="hold" grpId="0" nodeType="withEffect">
                                  <p:stCondLst>
                                    <p:cond delay="0"/>
                                  </p:stCondLst>
                                  <p:childTnLst>
                                    <p:animMotion origin="layout" path="M -3.05556E-6 0.03612 L -3.05556E-6 -4.19753E-6 " pathEditMode="relative" rAng="0" ptsTypes="AA">
                                      <p:cBhvr>
                                        <p:cTn id="40" dur="750" fill="hold"/>
                                        <p:tgtEl>
                                          <p:spTgt spid="61"/>
                                        </p:tgtEl>
                                        <p:attrNameLst>
                                          <p:attrName>ppt_x</p:attrName>
                                          <p:attrName>ppt_y</p:attrName>
                                        </p:attrNameLst>
                                      </p:cBhvr>
                                      <p:rCtr x="0" y="-1821"/>
                                    </p:animMotion>
                                  </p:childTnLst>
                                </p:cTn>
                              </p:par>
                              <p:par>
                                <p:cTn id="41" presetID="10" presetClass="entr" presetSubtype="0" fill="hold" grpId="0" nodeType="withEffect">
                                  <p:stCondLst>
                                    <p:cond delay="25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childTnLst>
                                </p:cTn>
                              </p:par>
                              <p:par>
                                <p:cTn id="44" presetID="10" presetClass="entr" presetSubtype="0" fill="hold" grpId="1" nodeType="withEffect">
                                  <p:stCondLst>
                                    <p:cond delay="25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64" presetClass="path" presetSubtype="0" accel="50000" decel="50000" fill="hold" grpId="0" nodeType="withEffect">
                                  <p:stCondLst>
                                    <p:cond delay="250"/>
                                  </p:stCondLst>
                                  <p:childTnLst>
                                    <p:animMotion origin="layout" path="M -3.05556E-6 0.03612 L -3.05556E-6 -4.19753E-6 " pathEditMode="relative" rAng="0" ptsTypes="AA">
                                      <p:cBhvr>
                                        <p:cTn id="48" dur="750" fill="hold"/>
                                        <p:tgtEl>
                                          <p:spTgt spid="98"/>
                                        </p:tgtEl>
                                        <p:attrNameLst>
                                          <p:attrName>ppt_x</p:attrName>
                                          <p:attrName>ppt_y</p:attrName>
                                        </p:attrNameLst>
                                      </p:cBhvr>
                                      <p:rCtr x="0" y="-1821"/>
                                    </p:animMotion>
                                  </p:childTnLst>
                                </p:cTn>
                              </p:par>
                              <p:par>
                                <p:cTn id="49" presetID="10" presetClass="entr" presetSubtype="0" fill="hold" grpId="0" nodeType="withEffect">
                                  <p:stCondLst>
                                    <p:cond delay="50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1" nodeType="withEffect">
                                  <p:stCondLst>
                                    <p:cond delay="50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500"/>
                                        <p:tgtEl>
                                          <p:spTgt spid="100"/>
                                        </p:tgtEl>
                                      </p:cBhvr>
                                    </p:animEffect>
                                  </p:childTnLst>
                                </p:cTn>
                              </p:par>
                              <p:par>
                                <p:cTn id="55" presetID="64" presetClass="path" presetSubtype="0" accel="50000" decel="50000" fill="hold" grpId="0" nodeType="withEffect">
                                  <p:stCondLst>
                                    <p:cond delay="500"/>
                                  </p:stCondLst>
                                  <p:childTnLst>
                                    <p:animMotion origin="layout" path="M -3.05556E-6 0.03612 L -3.05556E-6 -4.19753E-6 " pathEditMode="relative" rAng="0" ptsTypes="AA">
                                      <p:cBhvr>
                                        <p:cTn id="56" dur="750" fill="hold"/>
                                        <p:tgtEl>
                                          <p:spTgt spid="100"/>
                                        </p:tgtEl>
                                        <p:attrNameLst>
                                          <p:attrName>ppt_x</p:attrName>
                                          <p:attrName>ppt_y</p:attrName>
                                        </p:attrNameLst>
                                      </p:cBhvr>
                                      <p:rCtr x="0" y="-1821"/>
                                    </p:animMotion>
                                  </p:childTnLst>
                                </p:cTn>
                              </p:par>
                              <p:par>
                                <p:cTn id="57" presetID="10" presetClass="entr" presetSubtype="0" fill="hold" grpId="0" nodeType="withEffect">
                                  <p:stCondLst>
                                    <p:cond delay="75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1" nodeType="withEffect">
                                  <p:stCondLst>
                                    <p:cond delay="75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64" presetClass="path" presetSubtype="0" accel="50000" decel="50000" fill="hold" grpId="0" nodeType="withEffect">
                                  <p:stCondLst>
                                    <p:cond delay="750"/>
                                  </p:stCondLst>
                                  <p:childTnLst>
                                    <p:animMotion origin="layout" path="M -3.05556E-6 0.03612 L -3.05556E-6 -4.19753E-6 " pathEditMode="relative" rAng="0" ptsTypes="AA">
                                      <p:cBhvr>
                                        <p:cTn id="64" dur="750" fill="hold"/>
                                        <p:tgtEl>
                                          <p:spTgt spid="102"/>
                                        </p:tgtEl>
                                        <p:attrNameLst>
                                          <p:attrName>ppt_x</p:attrName>
                                          <p:attrName>ppt_y</p:attrName>
                                        </p:attrNameLst>
                                      </p:cBhvr>
                                      <p:rCtr x="0" y="-1821"/>
                                    </p:animMotion>
                                  </p:childTnLst>
                                </p:cTn>
                              </p:par>
                              <p:par>
                                <p:cTn id="65" presetID="10" presetClass="entr" presetSubtype="0" fill="hold" grpId="0"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1000"/>
                            </p:stCondLst>
                            <p:childTnLst>
                              <p:par>
                                <p:cTn id="76" presetID="1"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childTnLst>
                                </p:cTn>
                              </p:par>
                              <p:par>
                                <p:cTn id="78" presetID="63" presetClass="path" presetSubtype="0" accel="50000" decel="50000" fill="hold" nodeType="withEffect">
                                  <p:stCondLst>
                                    <p:cond delay="0"/>
                                  </p:stCondLst>
                                  <p:childTnLst>
                                    <p:animMotion origin="layout" path="M 4.44444E-6 -4.78691E-6 L 0.575 -4.78691E-6 " pathEditMode="relative" rAng="0" ptsTypes="AA">
                                      <p:cBhvr>
                                        <p:cTn id="79" dur="2000" fill="hold"/>
                                        <p:tgtEl>
                                          <p:spTgt spid="27"/>
                                        </p:tgtEl>
                                        <p:attrNameLst>
                                          <p:attrName>ppt_x</p:attrName>
                                          <p:attrName>ppt_y</p:attrName>
                                        </p:attrNameLst>
                                      </p:cBhvr>
                                      <p:rCtr x="28750" y="0"/>
                                    </p:animMotion>
                                  </p:childTnLst>
                                </p:cTn>
                              </p:par>
                              <p:par>
                                <p:cTn id="80" presetID="22" presetClass="entr" presetSubtype="8" fill="hold" grpId="0" nodeType="withEffect">
                                  <p:stCondLst>
                                    <p:cond delay="25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1750"/>
                                        <p:tgtEl>
                                          <p:spTgt spid="26"/>
                                        </p:tgtEl>
                                      </p:cBhvr>
                                    </p:animEffect>
                                  </p:childTnLst>
                                </p:cTn>
                              </p:par>
                              <p:par>
                                <p:cTn id="83" presetID="1"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63" presetClass="path" presetSubtype="0" accel="50000" decel="50000" fill="hold" nodeType="withEffect">
                                  <p:stCondLst>
                                    <p:cond delay="0"/>
                                  </p:stCondLst>
                                  <p:childTnLst>
                                    <p:animMotion origin="layout" path="M -4.16667E-6 4.93827E-6 L 0.58351 4.93827E-6 " pathEditMode="relative" rAng="0" ptsTypes="AA">
                                      <p:cBhvr>
                                        <p:cTn id="86" dur="2000" fill="hold"/>
                                        <p:tgtEl>
                                          <p:spTgt spid="39"/>
                                        </p:tgtEl>
                                        <p:attrNameLst>
                                          <p:attrName>ppt_x</p:attrName>
                                          <p:attrName>ppt_y</p:attrName>
                                        </p:attrNameLst>
                                      </p:cBhvr>
                                      <p:rCtr x="29167" y="0"/>
                                    </p:animMotion>
                                  </p:childTnLst>
                                </p:cTn>
                              </p:par>
                            </p:childTnLst>
                          </p:cTn>
                        </p:par>
                        <p:par>
                          <p:cTn id="87" fill="hold">
                            <p:stCondLst>
                              <p:cond delay="100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xit" presetSubtype="0" fill="hold" nodeType="withEffect">
                                  <p:stCondLst>
                                    <p:cond delay="0"/>
                                  </p:stCondLst>
                                  <p:childTnLst>
                                    <p:animEffect transition="out" filter="fade">
                                      <p:cBhvr>
                                        <p:cTn id="94" dur="1000"/>
                                        <p:tgtEl>
                                          <p:spTgt spid="39"/>
                                        </p:tgtEl>
                                      </p:cBhvr>
                                    </p:animEffect>
                                    <p:anim calcmode="lin" valueType="num">
                                      <p:cBhvr>
                                        <p:cTn id="95" dur="1000"/>
                                        <p:tgtEl>
                                          <p:spTgt spid="39"/>
                                        </p:tgtEl>
                                        <p:attrNameLst>
                                          <p:attrName>ppt_x</p:attrName>
                                        </p:attrNameLst>
                                      </p:cBhvr>
                                      <p:tavLst>
                                        <p:tav tm="0">
                                          <p:val>
                                            <p:strVal val="ppt_x"/>
                                          </p:val>
                                        </p:tav>
                                        <p:tav tm="100000">
                                          <p:val>
                                            <p:strVal val="ppt_x"/>
                                          </p:val>
                                        </p:tav>
                                      </p:tavLst>
                                    </p:anim>
                                    <p:anim calcmode="lin" valueType="num">
                                      <p:cBhvr>
                                        <p:cTn id="96" dur="1000"/>
                                        <p:tgtEl>
                                          <p:spTgt spid="39"/>
                                        </p:tgtEl>
                                        <p:attrNameLst>
                                          <p:attrName>ppt_y</p:attrName>
                                        </p:attrNameLst>
                                      </p:cBhvr>
                                      <p:tavLst>
                                        <p:tav tm="0">
                                          <p:val>
                                            <p:strVal val="ppt_y"/>
                                          </p:val>
                                        </p:tav>
                                        <p:tav tm="100000">
                                          <p:val>
                                            <p:strVal val="ppt_y+.1"/>
                                          </p:val>
                                        </p:tav>
                                      </p:tavLst>
                                    </p:anim>
                                    <p:set>
                                      <p:cBhvr>
                                        <p:cTn id="97" dur="1" fill="hold">
                                          <p:stCondLst>
                                            <p:cond delay="999"/>
                                          </p:stCondLst>
                                        </p:cTn>
                                        <p:tgtEl>
                                          <p:spTgt spid="39"/>
                                        </p:tgtEl>
                                        <p:attrNameLst>
                                          <p:attrName>style.visibility</p:attrName>
                                        </p:attrNameLst>
                                      </p:cBhvr>
                                      <p:to>
                                        <p:strVal val="hidden"/>
                                      </p:to>
                                    </p:se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2"/>
                </p:tgtEl>
              </p:cMediaNode>
            </p:audio>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团队成员介绍</a:t>
            </a:r>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anose="020B0503020204020204" pitchFamily="34" charset="-122"/>
                <a:ea typeface="微软雅黑" panose="020B0503020204020204" pitchFamily="34" charset="-122"/>
                <a:cs typeface="+mj-cs"/>
              </a:rPr>
              <a:t>张姓名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anose="020B0503020204020204" pitchFamily="34" charset="-122"/>
                <a:ea typeface="微软雅黑" panose="020B0503020204020204" pitchFamily="34" charset="-122"/>
                <a:cs typeface="+mj-cs"/>
              </a:rPr>
              <a:t>王姓名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anose="020B0503020204020204" pitchFamily="34" charset="-122"/>
                <a:ea typeface="微软雅黑" panose="020B0503020204020204" pitchFamily="34" charset="-122"/>
                <a:cs typeface="+mj-cs"/>
              </a:rPr>
              <a:t>李姓名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21"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C0504D"/>
                  </a:solidFill>
                  <a:latin typeface="微软雅黑" panose="020B0503020204020204" pitchFamily="34" charset="-122"/>
                  <a:ea typeface="微软雅黑" panose="020B0503020204020204" pitchFamily="34" charset="-122"/>
                </a:rPr>
                <a:t>职位名称</a:t>
              </a:r>
            </a:p>
          </p:txBody>
        </p:sp>
      </p:grpSp>
      <p:grpSp>
        <p:nvGrpSpPr>
          <p:cNvPr id="23" name="组合 22"/>
          <p:cNvGrpSpPr/>
          <p:nvPr/>
        </p:nvGrpSpPr>
        <p:grpSpPr>
          <a:xfrm>
            <a:off x="2817608" y="3179909"/>
            <a:ext cx="1487487" cy="363538"/>
            <a:chOff x="852265" y="3147814"/>
            <a:chExt cx="1487487" cy="363538"/>
          </a:xfrm>
        </p:grpSpPr>
        <p:sp>
          <p:nvSpPr>
            <p:cNvPr id="24"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25"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4F81BD"/>
                  </a:solidFill>
                  <a:latin typeface="微软雅黑" panose="020B0503020204020204" pitchFamily="34" charset="-122"/>
                  <a:ea typeface="微软雅黑" panose="020B0503020204020204" pitchFamily="34" charset="-122"/>
                </a:rPr>
                <a:t>职位名称</a:t>
              </a:r>
            </a:p>
          </p:txBody>
        </p:sp>
      </p:grpSp>
      <p:grpSp>
        <p:nvGrpSpPr>
          <p:cNvPr id="27" name="组合 26"/>
          <p:cNvGrpSpPr/>
          <p:nvPr/>
        </p:nvGrpSpPr>
        <p:grpSpPr>
          <a:xfrm>
            <a:off x="4815728" y="3179909"/>
            <a:ext cx="1487487" cy="363538"/>
            <a:chOff x="852265" y="3147814"/>
            <a:chExt cx="1487487" cy="363538"/>
          </a:xfrm>
        </p:grpSpPr>
        <p:sp>
          <p:nvSpPr>
            <p:cNvPr id="28"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29"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8064A2"/>
                  </a:solidFill>
                  <a:latin typeface="微软雅黑" panose="020B0503020204020204" pitchFamily="34" charset="-122"/>
                  <a:ea typeface="微软雅黑" panose="020B0503020204020204" pitchFamily="34" charset="-122"/>
                </a:rPr>
                <a:t>职位名称</a:t>
              </a:r>
            </a:p>
          </p:txBody>
        </p:sp>
      </p:grpSp>
      <p:grpSp>
        <p:nvGrpSpPr>
          <p:cNvPr id="31" name="组合 30"/>
          <p:cNvGrpSpPr/>
          <p:nvPr/>
        </p:nvGrpSpPr>
        <p:grpSpPr>
          <a:xfrm>
            <a:off x="6804248" y="3179909"/>
            <a:ext cx="1487487" cy="363538"/>
            <a:chOff x="852265" y="3147814"/>
            <a:chExt cx="1487487" cy="363538"/>
          </a:xfrm>
        </p:grpSpPr>
        <p:sp>
          <p:nvSpPr>
            <p:cNvPr id="32"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33"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9BBB59"/>
                  </a:solidFill>
                  <a:latin typeface="微软雅黑" panose="020B0503020204020204" pitchFamily="34" charset="-122"/>
                  <a:ea typeface="微软雅黑" panose="020B0503020204020204" pitchFamily="34" charset="-122"/>
                </a:rPr>
                <a:t>职位名称</a:t>
              </a: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2</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anose="020B0503020204020204" pitchFamily="34" charset="-122"/>
                <a:ea typeface="微软雅黑" panose="020B0503020204020204"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与上年度对比</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二项重点工作</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四项重点工作</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工作中的提升</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与上一年度对比</a:t>
            </a:r>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anose="02010600030101010101"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anose="02010600030101010101"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anose="02010600030101010101"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anose="02010600030101010101"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anose="02010600030101010101"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方正正大黑简体" pitchFamily="2" charset="-122"/>
              </a:rPr>
              <a:t>2014</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方正正大黑简体" pitchFamily="2" charset="-122"/>
              </a:rPr>
              <a:t>工作情况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方正正大黑简体" pitchFamily="2" charset="-122"/>
              </a:rPr>
              <a:t>2015</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方正正大黑简体" pitchFamily="2" charset="-122"/>
              </a:rPr>
              <a:t>年工作情况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anose="02010600030101010101"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anose="02010600030101010101"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anose="02010600030101010101"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anose="02010600030101010101"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微软雅黑" panose="020B0503020204020204" pitchFamily="34" charset="-122"/>
                  <a:ea typeface="微软雅黑" panose="020B0503020204020204" pitchFamily="34" charset="-122"/>
                </a:rPr>
                <a:t>VS</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四项重点工作完成情况</a:t>
            </a:r>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四项重点工作完成情况</a:t>
            </a:r>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完成中的四个问题</a:t>
            </a:r>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完成中的四个提升</a:t>
            </a:r>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协调能力</a:t>
            </a: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latin typeface="微软雅黑" panose="020B0503020204020204" pitchFamily="34" charset="-122"/>
              <a:ea typeface="微软雅黑" panose="020B0503020204020204"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管理能力</a:t>
            </a: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latin typeface="微软雅黑" panose="020B0503020204020204" pitchFamily="34" charset="-122"/>
              <a:ea typeface="微软雅黑" panose="020B0503020204020204"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执行能力</a:t>
            </a: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latin typeface="微软雅黑" panose="020B0503020204020204" pitchFamily="34" charset="-122"/>
              <a:ea typeface="微软雅黑" panose="020B0503020204020204"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合作能力</a:t>
            </a: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点击此处添加标题</a:t>
            </a:r>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1" name="Freeform 140"/>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p:spPr>
        <p:txBody>
          <a:bodyPr vert="horz" wrap="square" lIns="68580" tIns="34290" rIns="68580" bIns="34290" numCol="1" anchor="t" anchorCtr="0" compatLnSpc="1"/>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2"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200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5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30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350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400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4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5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550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600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65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3</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8064A2"/>
                </a:solidFill>
                <a:latin typeface="微软雅黑" panose="020B0503020204020204" pitchFamily="34" charset="-122"/>
                <a:ea typeface="微软雅黑" panose="020B0503020204020204" pitchFamily="34" charset="-122"/>
              </a:rPr>
              <a:t>项目成果展示</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完成项目汇总</a:t>
            </a: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完成项目一</a:t>
            </a: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完成项目二</a:t>
            </a: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成功经分享</a:t>
            </a:r>
          </a:p>
        </p:txBody>
      </p:sp>
      <p:sp>
        <p:nvSpPr>
          <p:cNvPr id="14" name="TextBox 13"/>
          <p:cNvSpPr txBox="1"/>
          <p:nvPr/>
        </p:nvSpPr>
        <p:spPr>
          <a:xfrm>
            <a:off x="1510355" y="2643221"/>
            <a:ext cx="6296357"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a:t>
            </a: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已完成项目汇总</a:t>
            </a:r>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a:latin typeface="微软雅黑" panose="020B0503020204020204" pitchFamily="34" charset="-122"/>
                <a:ea typeface="微软雅黑" panose="020B0503020204020204" pitchFamily="34" charset="-122"/>
              </a:rPr>
              <a:t>项目名称一</a:t>
            </a: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anose="020B0503020204020204" pitchFamily="34" charset="-122"/>
                <a:ea typeface="微软雅黑" panose="020B0503020204020204"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anose="020B0503020204020204" pitchFamily="34" charset="-122"/>
                <a:ea typeface="微软雅黑" panose="020B0503020204020204"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anose="020B0503020204020204" pitchFamily="34" charset="-122"/>
                <a:ea typeface="微软雅黑" panose="020B0503020204020204"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a:latin typeface="微软雅黑" panose="020B0503020204020204" pitchFamily="34" charset="-122"/>
                <a:ea typeface="微软雅黑" panose="020B0503020204020204" pitchFamily="34" charset="-122"/>
              </a:rPr>
              <a:t>项目名称五</a:t>
            </a: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微软雅黑 Light" panose="020B0502040204020203" pitchFamily="34" charset="-122"/>
                <a:ea typeface="微软雅黑 Light" panose="020B0502040204020203" pitchFamily="34" charset="-122"/>
              </a:rPr>
              <a:t>……</a:t>
            </a:r>
          </a:p>
        </p:txBody>
      </p:sp>
      <p:sp>
        <p:nvSpPr>
          <p:cNvPr id="48"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49"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1475656" y="1995686"/>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a:latin typeface="微软雅黑" panose="020B0503020204020204" pitchFamily="34" charset="-122"/>
                <a:ea typeface="微软雅黑" panose="020B0503020204020204" pitchFamily="34" charset="-122"/>
                <a:cs typeface="Arial" panose="020B0604020202020204" pitchFamily="34" charset="0"/>
              </a:rPr>
              <a:t>目录</a:t>
            </a: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anose="020B0604020202020204" pitchFamily="34" charset="0"/>
                <a:cs typeface="Arial" panose="020B0604020202020204" pitchFamily="34" charset="0"/>
              </a:rPr>
              <a:t>1</a:t>
            </a:r>
            <a:endParaRPr lang="zh-CN" altLang="en-US" sz="2400" dirty="0">
              <a:latin typeface="Arial" panose="020B0604020202020204" pitchFamily="34" charset="0"/>
              <a:cs typeface="Arial" panose="020B0604020202020204"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anose="020B0604020202020204" pitchFamily="34" charset="0"/>
                <a:cs typeface="Arial" panose="020B0604020202020204" pitchFamily="34" charset="0"/>
              </a:rPr>
              <a:t>2</a:t>
            </a:r>
            <a:endParaRPr lang="zh-CN" altLang="en-US" sz="2400" dirty="0">
              <a:latin typeface="Arial" panose="020B0604020202020204" pitchFamily="34" charset="0"/>
              <a:cs typeface="Arial" panose="020B0604020202020204"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anose="020B0604020202020204" pitchFamily="34" charset="0"/>
                <a:cs typeface="Arial" panose="020B0604020202020204" pitchFamily="34" charset="0"/>
              </a:rPr>
              <a:t>3</a:t>
            </a:r>
            <a:endParaRPr lang="zh-CN" altLang="en-US" sz="2400" dirty="0">
              <a:latin typeface="Arial" panose="020B0604020202020204" pitchFamily="34" charset="0"/>
              <a:cs typeface="Arial" panose="020B0604020202020204"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anose="020B0604020202020204" pitchFamily="34" charset="0"/>
                <a:cs typeface="Arial" panose="020B0604020202020204" pitchFamily="34" charset="0"/>
              </a:rPr>
              <a:t>4</a:t>
            </a:r>
            <a:endParaRPr lang="zh-CN" altLang="en-US" sz="2400" dirty="0">
              <a:latin typeface="Arial" panose="020B0604020202020204" pitchFamily="34" charset="0"/>
              <a:cs typeface="Arial" panose="020B0604020202020204"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a:solidFill>
                  <a:srgbClr val="C0504D"/>
                </a:solidFill>
                <a:latin typeface="微软雅黑" panose="020B0503020204020204" pitchFamily="34" charset="-122"/>
                <a:ea typeface="微软雅黑" panose="020B0503020204020204" pitchFamily="34" charset="-122"/>
              </a:rPr>
              <a:t>年终工作概述：</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此处添加说明文字</a:t>
            </a: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a:solidFill>
                  <a:srgbClr val="4F81BD"/>
                </a:solidFill>
                <a:latin typeface="微软雅黑" panose="020B0503020204020204" pitchFamily="34" charset="-122"/>
                <a:ea typeface="微软雅黑" panose="020B0503020204020204" pitchFamily="34" charset="-122"/>
              </a:rPr>
              <a:t>工作完成情况：</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a:solidFill>
                  <a:srgbClr val="8064A2"/>
                </a:solidFill>
                <a:latin typeface="微软雅黑" panose="020B0503020204020204" pitchFamily="34" charset="-122"/>
                <a:ea typeface="微软雅黑" panose="020B0503020204020204" pitchFamily="34" charset="-122"/>
              </a:rPr>
              <a:t>成功项目展示：</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a:solidFill>
                  <a:srgbClr val="9BBB59"/>
                </a:solidFill>
                <a:latin typeface="微软雅黑" panose="020B0503020204020204" pitchFamily="34" charset="-122"/>
                <a:ea typeface="微软雅黑" panose="020B0503020204020204" pitchFamily="34" charset="-122"/>
              </a:rPr>
              <a:t>工作不足之处：</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anose="020B0604020202020204" pitchFamily="34" charset="0"/>
                <a:cs typeface="Arial" panose="020B0604020202020204" pitchFamily="34" charset="0"/>
              </a:rPr>
              <a:t>5</a:t>
            </a:r>
            <a:endParaRPr lang="zh-CN" altLang="en-US" sz="2400" dirty="0">
              <a:latin typeface="Arial" panose="020B0604020202020204" pitchFamily="34" charset="0"/>
              <a:cs typeface="Arial" panose="020B0604020202020204"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a:solidFill>
                  <a:srgbClr val="C0504D"/>
                </a:solidFill>
                <a:latin typeface="微软雅黑" panose="020B0503020204020204" pitchFamily="34" charset="-122"/>
                <a:ea typeface="微软雅黑" panose="020B0503020204020204" pitchFamily="34" charset="-122"/>
              </a:rPr>
              <a:t>明年工作计划：</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此处添加说明文字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25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375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25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475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25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575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完成项目之一</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3">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rPr>
                <a:t>1</a:t>
              </a:r>
              <a:endPar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Group 13"/>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rPr>
                <a:t>2</a:t>
              </a:r>
              <a:endPar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 name="Content Placeholder 2"/>
          <p:cNvSpPr txBox="1"/>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anose="020F0502020204030204" charset="0"/>
              </a:defRPr>
            </a:lvl1pPr>
            <a:lvl2pPr marL="742950" indent="-285750">
              <a:defRPr sz="2400">
                <a:solidFill>
                  <a:schemeClr val="tx1"/>
                </a:solidFill>
                <a:latin typeface="Calibri" panose="020F0502020204030204" charset="0"/>
              </a:defRPr>
            </a:lvl2pPr>
            <a:lvl3pPr>
              <a:defRPr sz="2000">
                <a:solidFill>
                  <a:schemeClr val="tx1"/>
                </a:solidFill>
                <a:latin typeface="Calibri" panose="020F0502020204030204" charset="0"/>
              </a:defRPr>
            </a:lvl3pPr>
            <a:lvl4pPr>
              <a:defRPr>
                <a:solidFill>
                  <a:schemeClr val="tx1"/>
                </a:solidFill>
                <a:latin typeface="Calibri" panose="020F0502020204030204" charset="0"/>
              </a:defRPr>
            </a:lvl4pPr>
            <a:lvl5pPr>
              <a:defRPr>
                <a:solidFill>
                  <a:schemeClr val="tx1"/>
                </a:solidFill>
                <a:latin typeface="Calibri" panose="020F0502020204030204" charset="0"/>
              </a:defRPr>
            </a:lvl5pPr>
            <a:lvl6pPr fontAlgn="base">
              <a:spcAft>
                <a:spcPct val="0"/>
              </a:spcAft>
              <a:defRPr>
                <a:solidFill>
                  <a:schemeClr val="tx1"/>
                </a:solidFill>
                <a:latin typeface="Calibri" panose="020F0502020204030204" charset="0"/>
              </a:defRPr>
            </a:lvl6pPr>
            <a:lvl7pPr fontAlgn="base">
              <a:spcAft>
                <a:spcPct val="0"/>
              </a:spcAft>
              <a:defRPr>
                <a:solidFill>
                  <a:schemeClr val="tx1"/>
                </a:solidFill>
                <a:latin typeface="Calibri" panose="020F0502020204030204" charset="0"/>
              </a:defRPr>
            </a:lvl7pPr>
            <a:lvl8pPr fontAlgn="base">
              <a:spcAft>
                <a:spcPct val="0"/>
              </a:spcAft>
              <a:defRPr>
                <a:solidFill>
                  <a:schemeClr val="tx1"/>
                </a:solidFill>
                <a:latin typeface="Calibri" panose="020F0502020204030204" charset="0"/>
              </a:defRPr>
            </a:lvl8pPr>
            <a:lvl9pPr fontAlgn="base">
              <a:spcAft>
                <a:spcPct val="0"/>
              </a:spcAft>
              <a:defRPr>
                <a:solidFill>
                  <a:schemeClr val="tx1"/>
                </a:solidFill>
                <a:latin typeface="Calibri" panose="020F0502020204030204" charset="0"/>
              </a:defRPr>
            </a:lvl9pPr>
          </a:lstStyle>
          <a:p>
            <a:r>
              <a:rPr lang="zh-CN" altLang="en-US" sz="105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bg1">
                    <a:lumMod val="95000"/>
                  </a:schemeClr>
                </a:solidFill>
                <a:latin typeface="微软雅黑" panose="020B0503020204020204" pitchFamily="34" charset="-122"/>
                <a:ea typeface="微软雅黑" panose="020B0503020204020204" pitchFamily="34" charset="-122"/>
              </a:rPr>
              <a:t>……</a:t>
            </a:r>
          </a:p>
          <a:p>
            <a:r>
              <a:rPr lang="zh-CN" altLang="en-US" sz="105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bg1">
                    <a:lumMod val="95000"/>
                  </a:schemeClr>
                </a:solidFill>
                <a:latin typeface="微软雅黑" panose="020B0503020204020204" pitchFamily="34" charset="-122"/>
                <a:ea typeface="微软雅黑" panose="020B0503020204020204" pitchFamily="34" charset="-122"/>
              </a:rPr>
              <a:t>……</a:t>
            </a:r>
          </a:p>
          <a:p>
            <a:endParaRPr lang="en-US" altLang="zh-CN" sz="105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bg1">
                    <a:lumMod val="95000"/>
                  </a:schemeClr>
                </a:solidFill>
                <a:latin typeface="微软雅黑" panose="020B0503020204020204" pitchFamily="34" charset="-122"/>
                <a:ea typeface="微软雅黑" panose="020B0503020204020204" pitchFamily="34" charset="-122"/>
              </a:rPr>
              <a:t>……</a:t>
            </a: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bg1">
                    <a:lumMod val="9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完成项目之二</a:t>
            </a:r>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完成项目三</a:t>
            </a:r>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4"/>
          </a:graphicData>
        </a:graphic>
      </p:graphicFrame>
      <p:sp>
        <p:nvSpPr>
          <p:cNvPr id="3" name="矩形 2"/>
          <p:cNvSpPr/>
          <p:nvPr/>
        </p:nvSpPr>
        <p:spPr>
          <a:xfrm>
            <a:off x="1197148" y="1897487"/>
            <a:ext cx="2556000" cy="14400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重点项目展望</a:t>
            </a:r>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294"/>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295"/>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成功经验分享</a:t>
            </a: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0"/>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1"/>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12"/>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13"/>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4"/>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5"/>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16"/>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7"/>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8"/>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9"/>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20"/>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28"/>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29"/>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31"/>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2"/>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3"/>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4"/>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35"/>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37"/>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44" name="Group 344"/>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61" name="Group 332"/>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5" name="Group 347"/>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57" name="Group 342"/>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6" name="Group 346"/>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53" name="Group 341"/>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7" name="Group 345"/>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49" name="Group 333"/>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730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80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4</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anose="020B0503020204020204" pitchFamily="34" charset="-122"/>
                <a:ea typeface="微软雅黑" panose="020B0503020204020204"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认识上的不足</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管理上的不足</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其他不足之处</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改善不足对策</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认识上的不足</a:t>
            </a:r>
          </a:p>
        </p:txBody>
      </p:sp>
      <p:grpSp>
        <p:nvGrpSpPr>
          <p:cNvPr id="6" name="组合 5"/>
          <p:cNvGrpSpPr/>
          <p:nvPr/>
        </p:nvGrpSpPr>
        <p:grpSpPr>
          <a:xfrm>
            <a:off x="4764660" y="3456707"/>
            <a:ext cx="1010953" cy="1008922"/>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33" name="Freeform 98"/>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4" name="Freeform 106"/>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3</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对手认识不够</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5" name="Content Placeholder 2"/>
          <p:cNvSpPr txBox="1"/>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市场分析不透</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Content Placeholder 2"/>
          <p:cNvSpPr txBox="1"/>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团队合作不力</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1" name="Content Placeholder 2"/>
          <p:cNvSpPr txBox="1"/>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行动速度迟缓</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Content Placeholder 2"/>
          <p:cNvSpPr txBox="1"/>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anose="020B0604020202020204" pitchFamily="34" charset="0"/>
                <a:cs typeface="Arial" panose="020B0604020202020204"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anose="020B0604020202020204" pitchFamily="34" charset="0"/>
                  <a:cs typeface="Arial" panose="020B0604020202020204" pitchFamily="34" charset="0"/>
                </a:rPr>
                <a:t>4</a:t>
              </a:r>
              <a:endParaRPr lang="en-US" altLang="zh-CN" dirty="0">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管理上的不足之处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ysClr val="windowText" lastClr="000000"/>
              </a:solidFill>
              <a:latin typeface="Arial" panose="020B0604020202020204" pitchFamily="34" charset="0"/>
              <a:ea typeface="宋体" panose="02010600030101010101" pitchFamily="2" charset="-122"/>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a:solidFill>
                  <a:schemeClr val="accent1"/>
                </a:solidFill>
                <a:latin typeface="微软雅黑" panose="020B0503020204020204" pitchFamily="34" charset="-122"/>
                <a:ea typeface="微软雅黑" panose="020B0503020204020204" pitchFamily="34" charset="-122"/>
              </a:rPr>
              <a:t>文本</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文本</a:t>
            </a:r>
            <a:endParaRPr lang="en-GB" altLang="zh-CN" b="1" dirty="0">
              <a:solidFill>
                <a:schemeClr val="accent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文本</a:t>
            </a:r>
            <a:endParaRPr lang="en-GB" altLang="zh-CN" b="1" dirty="0">
              <a:solidFill>
                <a:schemeClr val="accent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文本</a:t>
            </a:r>
            <a:endParaRPr lang="en-GB" altLang="zh-CN" b="1" dirty="0">
              <a:solidFill>
                <a:schemeClr val="accent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文本</a:t>
            </a:r>
            <a:endParaRPr lang="en-GB" altLang="zh-CN" b="1" dirty="0">
              <a:solidFill>
                <a:schemeClr val="accent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文本</a:t>
            </a:r>
            <a:endParaRPr lang="en-GB" altLang="zh-CN"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a:t>第四部分  其他不足之处</a:t>
            </a:r>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4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6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65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70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75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80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85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其他不足之处</a:t>
            </a:r>
          </a:p>
        </p:txBody>
      </p:sp>
      <p:pic>
        <p:nvPicPr>
          <p:cNvPr id="68"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3" name="矩形 22"/>
          <p:cNvSpPr/>
          <p:nvPr/>
        </p:nvSpPr>
        <p:spPr>
          <a:xfrm>
            <a:off x="1288985" y="1389323"/>
            <a:ext cx="3332246" cy="206036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1</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anose="020B0503020204020204" pitchFamily="34" charset="-122"/>
                <a:ea typeface="微软雅黑" panose="020B0503020204020204" pitchFamily="34" charset="-122"/>
              </a:rPr>
              <a:t>年度工作概况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年度工作概述</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具体工作明细</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重点工作回顾</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五项工作概述</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a:extLst>
              <a:ext uri="{28A0092B-C50C-407E-A947-70E740481C1C}">
                <a14:useLocalDpi xmlns:a14="http://schemas.microsoft.com/office/drawing/2010/main" val="0"/>
              </a:ext>
            </a:extLst>
          </a:blip>
          <a:srcRect l="35016" r="16077"/>
          <a:stretch>
            <a:fillRect/>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改善不足对策</a:t>
            </a:r>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a:t>
            </a:r>
          </a:p>
          <a:p>
            <a:pPr algn="ctr"/>
            <a:r>
              <a:rPr lang="zh-CN" altLang="en-US" sz="11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点击此处添加标题</a:t>
            </a:r>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chemeClr val="tx1">
                  <a:lumMod val="65000"/>
                  <a:lumOff val="35000"/>
                </a:schemeClr>
              </a:solidFill>
              <a:latin typeface="Arial" panose="020B0604020202020204" pitchFamily="34" charset="0"/>
              <a:ea typeface="宋体" panose="02010600030101010101" pitchFamily="2" charset="-122"/>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bg1">
                    <a:lumMod val="9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bg1">
                    <a:lumMod val="95000"/>
                  </a:schemeClr>
                </a:solidFill>
                <a:latin typeface="微软雅黑" panose="020B0503020204020204" pitchFamily="34" charset="-122"/>
                <a:ea typeface="微软雅黑" panose="020B0503020204020204"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5</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anose="020B0503020204020204" pitchFamily="34" charset="-122"/>
                <a:ea typeface="微软雅黑" panose="020B0503020204020204"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明年计划思路</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完成目标规划</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实施步骤概述</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anose="020B0503020204020204" pitchFamily="34" charset="-122"/>
                <a:ea typeface="微软雅黑" panose="020B0503020204020204" pitchFamily="34" charset="-122"/>
              </a:rPr>
              <a:t>产业分布计划</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在此输入章节概述文本内容，文字尽量言简意赅的描述本章节的基本内容</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即可创艺设计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总体月份计划思路</a:t>
            </a:r>
          </a:p>
        </p:txBody>
      </p:sp>
      <p:grpSp>
        <p:nvGrpSpPr>
          <p:cNvPr id="22" name="Group 59"/>
          <p:cNvGrpSpPr/>
          <p:nvPr/>
        </p:nvGrpSpPr>
        <p:grpSpPr bwMode="auto">
          <a:xfrm>
            <a:off x="4665845" y="2058841"/>
            <a:ext cx="1949054" cy="676275"/>
            <a:chOff x="2437" y="1458"/>
            <a:chExt cx="1637" cy="568"/>
          </a:xfrm>
        </p:grpSpPr>
        <p:sp>
          <p:nvSpPr>
            <p:cNvPr id="58"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p:nvPr/>
        </p:nvGrpSpPr>
        <p:grpSpPr bwMode="auto">
          <a:xfrm>
            <a:off x="2579870" y="2468416"/>
            <a:ext cx="1947863" cy="676275"/>
            <a:chOff x="697" y="1704"/>
            <a:chExt cx="1636" cy="568"/>
          </a:xfrm>
        </p:grpSpPr>
        <p:sp>
          <p:nvSpPr>
            <p:cNvPr id="5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p:nvPr/>
        </p:nvGrpSpPr>
        <p:grpSpPr bwMode="auto">
          <a:xfrm>
            <a:off x="4512255" y="1049191"/>
            <a:ext cx="171450" cy="3584972"/>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defRPr/>
              </a:pPr>
              <a:endParaRPr lang="zh-CN" altLang="en-US" kern="0">
                <a:solidFill>
                  <a:sysClr val="windowText" lastClr="000000"/>
                </a:solidFill>
              </a:endParaRPr>
            </a:p>
          </p:txBody>
        </p:sp>
      </p:grpSp>
      <p:grpSp>
        <p:nvGrpSpPr>
          <p:cNvPr id="32" name="Group 81"/>
          <p:cNvGrpSpPr/>
          <p:nvPr/>
        </p:nvGrpSpPr>
        <p:grpSpPr bwMode="auto">
          <a:xfrm>
            <a:off x="3313295" y="1833813"/>
            <a:ext cx="1243013" cy="660797"/>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p:nvPr/>
        </p:nvGrpSpPr>
        <p:grpSpPr bwMode="auto">
          <a:xfrm>
            <a:off x="2239351" y="3480448"/>
            <a:ext cx="2300288" cy="604838"/>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p:nvPr/>
        </p:nvGrpSpPr>
        <p:grpSpPr bwMode="auto">
          <a:xfrm>
            <a:off x="4650366" y="3091113"/>
            <a:ext cx="2461023" cy="604838"/>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p:nvPr/>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p:nvPr/>
          </p:nvGrpSpPr>
          <p:grpSpPr bwMode="auto">
            <a:xfrm>
              <a:off x="2414" y="1092"/>
              <a:ext cx="1047" cy="555"/>
              <a:chOff x="2414" y="1104"/>
              <a:chExt cx="975" cy="555"/>
            </a:xfrm>
          </p:grpSpPr>
          <p:sp>
            <p:nvSpPr>
              <p:cNvPr id="38"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anose="020B0503020204020204" pitchFamily="34" charset="-122"/>
                <a:ea typeface="微软雅黑" panose="020B0503020204020204" pitchFamily="34" charset="-122"/>
              </a:rPr>
              <a:t>3</a:t>
            </a:r>
            <a:r>
              <a:rPr lang="zh-CN" altLang="en-US" sz="12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anose="020B0503020204020204" pitchFamily="34" charset="-122"/>
                <a:ea typeface="微软雅黑" panose="020B0503020204020204" pitchFamily="34" charset="-122"/>
              </a:rPr>
              <a:t>5</a:t>
            </a:r>
            <a:r>
              <a:rPr lang="zh-CN" altLang="en-US" sz="12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anose="020B0503020204020204" pitchFamily="34" charset="-122"/>
                <a:ea typeface="微软雅黑" panose="020B0503020204020204" pitchFamily="34" charset="-122"/>
              </a:rPr>
              <a:t>6</a:t>
            </a:r>
            <a:r>
              <a:rPr lang="zh-CN" altLang="en-US" sz="12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a:solidFill>
                  <a:schemeClr val="bg1">
                    <a:lumMod val="95000"/>
                  </a:schemeClr>
                </a:solidFill>
                <a:latin typeface="微软雅黑" panose="020B0503020204020204" pitchFamily="34" charset="-122"/>
                <a:ea typeface="微软雅黑" panose="020B0503020204020204" pitchFamily="34" charset="-122"/>
              </a:rPr>
              <a:t>8</a:t>
            </a:r>
            <a:r>
              <a:rPr lang="zh-CN" altLang="en-US" sz="12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a:solidFill>
                  <a:schemeClr val="bg1">
                    <a:lumMod val="95000"/>
                  </a:schemeClr>
                </a:solidFill>
                <a:latin typeface="微软雅黑" panose="020B0503020204020204" pitchFamily="34" charset="-122"/>
                <a:ea typeface="微软雅黑" panose="020B0503020204020204" pitchFamily="34" charset="-122"/>
              </a:rPr>
              <a:t>12</a:t>
            </a:r>
            <a:r>
              <a:rPr lang="zh-CN" altLang="en-US" sz="12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2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4" name="Rectangle 72"/>
          <p:cNvSpPr/>
          <p:nvPr/>
        </p:nvSpPr>
        <p:spPr>
          <a:xfrm>
            <a:off x="7141828" y="3151820"/>
            <a:ext cx="186175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必须完成的目标规划</a:t>
            </a:r>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产业全球化实施步骤</a:t>
            </a:r>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添加文本</a:t>
            </a:r>
          </a:p>
        </p:txBody>
      </p:sp>
      <p:sp>
        <p:nvSpPr>
          <p:cNvPr id="95" name="AutoShape 117"/>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24" name="Rectangle 61"/>
          <p:cNvSpPr/>
          <p:nvPr/>
        </p:nvSpPr>
        <p:spPr>
          <a:xfrm>
            <a:off x="3632824"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25" name="Rectangle 62"/>
          <p:cNvSpPr/>
          <p:nvPr/>
        </p:nvSpPr>
        <p:spPr>
          <a:xfrm>
            <a:off x="6407950"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能力提升计划</a:t>
            </a:r>
          </a:p>
        </p:txBody>
      </p:sp>
      <p:grpSp>
        <p:nvGrpSpPr>
          <p:cNvPr id="44" name="组合 72"/>
          <p:cNvGrpSpPr/>
          <p:nvPr/>
        </p:nvGrpSpPr>
        <p:grpSpPr>
          <a:xfrm>
            <a:off x="4659854" y="2053084"/>
            <a:ext cx="1323083" cy="2667013"/>
            <a:chOff x="4281488" y="2009843"/>
            <a:chExt cx="1204912" cy="2428808"/>
          </a:xfrm>
        </p:grpSpPr>
        <p:sp>
          <p:nvSpPr>
            <p:cNvPr id="54" name="Freeform 59"/>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28" name="TextBox 27"/>
          <p:cNvSpPr txBox="1"/>
          <p:nvPr/>
        </p:nvSpPr>
        <p:spPr>
          <a:xfrm>
            <a:off x="6142806" y="2536057"/>
            <a:ext cx="2466850" cy="400110"/>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能力提升步骤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产业分布与计划</a:t>
            </a:r>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59" name="Rectangle 460"/>
          <p:cNvSpPr/>
          <p:nvPr/>
        </p:nvSpPr>
        <p:spPr>
          <a:xfrm>
            <a:off x="3695340" y="1419619"/>
            <a:ext cx="4896544" cy="577081"/>
          </a:xfrm>
          <a:prstGeom prst="rect">
            <a:avLst/>
          </a:prstGeom>
        </p:spPr>
        <p:txBody>
          <a:bodyPr wrap="square" lIns="68580" tIns="34290" rIns="68580" bIns="34290">
            <a:spAutoFit/>
          </a:bodyPr>
          <a:lstStyle/>
          <a:p>
            <a:pPr algn="r">
              <a:lnSpc>
                <a:spcPct val="1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r">
              <a:lnSpc>
                <a:spcPct val="1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1"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2"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3"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4"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5"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6"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7"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8"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9"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0"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1"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2"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3"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4"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5"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6"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7"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8"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9"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0"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1"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2"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3"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4"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5"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7"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8"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9"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0"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2"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3"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4"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5"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3"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4"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5"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6"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7"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8"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0"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1"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2"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3"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4"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5"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7"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8"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9"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0"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2"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3"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5"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6"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8"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9"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0"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1"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3"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4"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5"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6"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1"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2"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5"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8"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9"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0"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1"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3"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4"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5"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7"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8"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9"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0"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1"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2"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3"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4"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5"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6"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7"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8"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9"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0"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1"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2"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3"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4"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5"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8"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1"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2"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3"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4"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5"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6"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7"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8"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0"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2"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4"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6"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7"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8"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9"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3"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6"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7"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8"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9"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0"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1"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2"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3"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4"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5"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8"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9"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0"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1"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2"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3"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4"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5"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6"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7"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9"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0"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1"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2"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3"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4"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5"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6"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7"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8"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0"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1"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3"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4"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5"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6"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7"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8"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9"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0"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1"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2"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4"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5"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6"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7"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8"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9"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4"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5"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6"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7"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9"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0"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1"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4"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5"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6"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1"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2"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3"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4"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6"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8"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3"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4"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5"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6"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9"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1"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2"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4"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5"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7"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8"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0"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1"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添加文本</a:t>
            </a:r>
          </a:p>
        </p:txBody>
      </p:sp>
      <p:sp>
        <p:nvSpPr>
          <p:cNvPr id="445" name="Rectangle 1292"/>
          <p:cNvSpPr/>
          <p:nvPr/>
        </p:nvSpPr>
        <p:spPr>
          <a:xfrm>
            <a:off x="3695340" y="3794309"/>
            <a:ext cx="5028777" cy="577081"/>
          </a:xfrm>
          <a:prstGeom prst="rect">
            <a:avLst/>
          </a:prstGeom>
        </p:spPr>
        <p:txBody>
          <a:bodyPr wrap="square" lIns="68580" tIns="34290" rIns="68580" bIns="34290">
            <a:spAutoFit/>
          </a:bodyPr>
          <a:lstStyle/>
          <a:p>
            <a:pPr>
              <a:lnSpc>
                <a:spcPct val="1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产业分布与计划</a:t>
            </a:r>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1"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2"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3"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4"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5"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6"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7"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8"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09"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0"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1"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2"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3"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4"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5"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6"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7"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8"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19"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0"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1"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2"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3"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4"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5"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2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3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4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5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6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7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8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59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sp>
          <p:nvSpPr>
            <p:cNvPr id="60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a:solidFill>
                  <a:srgbClr val="8064A2"/>
                </a:solidFill>
                <a:latin typeface="微软雅黑" panose="020B0503020204020204" pitchFamily="34" charset="-122"/>
                <a:ea typeface="微软雅黑" panose="020B0503020204020204" pitchFamily="34" charset="-122"/>
              </a:rPr>
              <a:t>单击添加标题一</a:t>
            </a: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anose="020B0503020204020204" pitchFamily="34" charset="-122"/>
                <a:ea typeface="微软雅黑" panose="020B0503020204020204" pitchFamily="34" charset="-122"/>
              </a:rPr>
              <a:t>单击添加标题二</a:t>
            </a: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anose="020B0503020204020204" pitchFamily="34" charset="-122"/>
                <a:ea typeface="微软雅黑" panose="020B0503020204020204" pitchFamily="34" charset="-122"/>
              </a:rPr>
              <a:t>单击添加标题三</a:t>
            </a: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工作概况</a:t>
            </a:r>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总体目标顺利完成</a:t>
            </a:r>
            <a:endPar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团队建设更加完善</a:t>
            </a:r>
            <a:endPar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工作能力直线上升</a:t>
            </a:r>
            <a:endPar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备用图标供选择 以便表达不同主题</a:t>
            </a:r>
          </a:p>
        </p:txBody>
      </p:sp>
      <p:sp>
        <p:nvSpPr>
          <p:cNvPr id="166" name="Freeform 5"/>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p:spPr>
        <p:txBody>
          <a:bodyPr vert="horz" wrap="square" lIns="68562" tIns="34281" rIns="68562" bIns="34281" numCol="1" anchor="t" anchorCtr="0" compatLnSpc="1"/>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4" name="Freeform 23"/>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5" name="Freeform 24"/>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0" name="Freeform 29"/>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1" name="Freeform 30"/>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2" name="Freeform 31"/>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3" name="Freeform 32"/>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4" name="Freeform 33"/>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5" name="Freeform 34"/>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1" name="Freeform 40"/>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3">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工作总结就是把一个时间段的工作进行一次全面系统的总检查、 </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总评价、总分析、总研究，并分析成绩的不足，从而得出引以</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为戒的经验。</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总结是应用写作的一种，是对已经做过的工作进行理性的思考。</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总结与计划是相辅相成的，要以工作计划为依据，订计划总是</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在总结经验的基础上进行的。</a:t>
            </a:r>
            <a:endParaRPr lang="en-US" altLang="zh-CN" sz="1000" dirty="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a:solidFill>
                  <a:srgbClr val="C0504D"/>
                </a:solidFill>
                <a:latin typeface="微软雅黑" panose="020B0503020204020204" pitchFamily="34" charset="-122"/>
                <a:ea typeface="微软雅黑" panose="020B0503020204020204" pitchFamily="34" charset="-122"/>
              </a:rPr>
              <a:t>写出下一季度誓言，再续辉煌！</a:t>
            </a:r>
            <a:endParaRPr lang="en-US" altLang="zh-CN" sz="2000" b="1" dirty="0">
              <a:solidFill>
                <a:srgbClr val="C0504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4" name="TextBox 93"/>
          <p:cNvSpPr txBox="1"/>
          <p:nvPr/>
        </p:nvSpPr>
        <p:spPr>
          <a:xfrm>
            <a:off x="2170045" y="1564753"/>
            <a:ext cx="611065" cy="1107996"/>
          </a:xfrm>
          <a:prstGeom prst="rect">
            <a:avLst/>
          </a:prstGeom>
          <a:noFill/>
        </p:spPr>
        <p:txBody>
          <a:bodyPr wrap="none" rtlCol="0">
            <a:spAutoFit/>
          </a:bodyPr>
          <a:lstStyle/>
          <a:p>
            <a:r>
              <a:rPr lang="en-US" altLang="zh-CN" sz="6600" b="1" dirty="0">
                <a:solidFill>
                  <a:srgbClr val="4F81BD"/>
                </a:solidFill>
                <a:latin typeface="方正正大黑简体" pitchFamily="2" charset="-122"/>
                <a:ea typeface="方正正大黑简体" pitchFamily="2" charset="-122"/>
              </a:rPr>
              <a:t>2</a:t>
            </a:r>
            <a:endParaRPr lang="zh-CN" altLang="en-US" sz="6600" b="1"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611065" cy="1107996"/>
          </a:xfrm>
          <a:prstGeom prst="rect">
            <a:avLst/>
          </a:prstGeom>
          <a:noFill/>
        </p:spPr>
        <p:txBody>
          <a:bodyPr wrap="none" rtlCol="0">
            <a:spAutoFit/>
          </a:bodyPr>
          <a:lstStyle/>
          <a:p>
            <a:r>
              <a:rPr lang="en-US" altLang="zh-CN" sz="6600" b="1" dirty="0">
                <a:solidFill>
                  <a:srgbClr val="C0504D"/>
                </a:solidFill>
                <a:latin typeface="方正正大黑简体" pitchFamily="2" charset="-122"/>
                <a:ea typeface="方正正大黑简体" pitchFamily="2" charset="-122"/>
              </a:rPr>
              <a:t>0</a:t>
            </a:r>
            <a:endParaRPr lang="zh-CN" altLang="en-US" sz="6600" b="1"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11065" cy="1107996"/>
          </a:xfrm>
          <a:prstGeom prst="rect">
            <a:avLst/>
          </a:prstGeom>
          <a:noFill/>
        </p:spPr>
        <p:txBody>
          <a:bodyPr wrap="none" rtlCol="0">
            <a:spAutoFit/>
          </a:bodyPr>
          <a:lstStyle/>
          <a:p>
            <a:r>
              <a:rPr lang="en-US" altLang="zh-CN" sz="6600" b="1" dirty="0">
                <a:solidFill>
                  <a:srgbClr val="8064A2"/>
                </a:solidFill>
                <a:latin typeface="方正正大黑简体" pitchFamily="2" charset="-122"/>
                <a:ea typeface="方正正大黑简体" pitchFamily="2" charset="-122"/>
              </a:rPr>
              <a:t>1</a:t>
            </a:r>
            <a:endParaRPr lang="zh-CN" altLang="en-US" sz="6600" b="1"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607859" cy="1107996"/>
          </a:xfrm>
          <a:prstGeom prst="rect">
            <a:avLst/>
          </a:prstGeom>
          <a:noFill/>
        </p:spPr>
        <p:txBody>
          <a:bodyPr wrap="none" rtlCol="0">
            <a:spAutoFit/>
          </a:bodyPr>
          <a:lstStyle/>
          <a:p>
            <a:r>
              <a:rPr lang="en-US" altLang="zh-CN" sz="6600" b="1" dirty="0">
                <a:solidFill>
                  <a:srgbClr val="9BBB59"/>
                </a:solidFill>
                <a:latin typeface="方正正大黑简体" pitchFamily="2" charset="-122"/>
                <a:ea typeface="方正正大黑简体" pitchFamily="2" charset="-122"/>
              </a:rPr>
              <a:t>7</a:t>
            </a:r>
            <a:endParaRPr lang="zh-CN" altLang="en-US" sz="6600" b="1"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年终总结  新年计划 述职报告  工作汇报</a:t>
            </a: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here</a:t>
            </a: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汇报完毕原创设计感谢欣赏</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2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3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具体工作明细</a:t>
            </a:r>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8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重点工作回顾</a:t>
            </a:r>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四项工作概况</a:t>
            </a:r>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05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四项工作概况</a:t>
            </a:r>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a:t>
            </a: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rPr>
              <a:t>项内容创艺设计</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公司发展大事件</a:t>
            </a:r>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1" y="connsiteY0-2"/>
              </a:cxn>
              <a:cxn ang="0">
                <a:pos x="connsiteX1-3" y="connsiteY1-4"/>
              </a:cxn>
              <a:cxn ang="0">
                <a:pos x="connsiteX2-5" y="connsiteY2-6"/>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ea typeface="+mn-ea"/>
              </a:rPr>
              <a:t>点击此处添加内容</a:t>
            </a:r>
            <a:endParaRPr lang="en-US" altLang="zh-CN" sz="1100" dirty="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4319</Words>
  <Application>Microsoft Office PowerPoint</Application>
  <PresentationFormat>全屏显示(16:9)</PresentationFormat>
  <Paragraphs>479</Paragraphs>
  <Slides>42</Slides>
  <Notes>42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Gill Sans</vt:lpstr>
      <vt:lpstr>方正兰亭粗黑_GBK</vt:lpstr>
      <vt:lpstr>方正兰亭黑_GBK</vt:lpstr>
      <vt:lpstr>方正正大黑简体</vt:lpstr>
      <vt:lpstr>宋体</vt:lpstr>
      <vt:lpstr>微软雅黑</vt:lpstr>
      <vt:lpstr>微软雅黑 Light</vt:lpstr>
      <vt:lpstr>Arial</vt:lpstr>
      <vt:lpstr>Calibri</vt:lpstr>
      <vt:lpstr>Wingdings</vt: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vector>
  </TitlesOfParts>
  <Company>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subject>铭恒优品</dc:subject>
  <dc:creator>铭恒优品</dc:creator>
  <cp:keywords>https://shop576669486.taobao.com</cp:keywords>
  <dc:description>https://shop576669486.taobao.com</dc:description>
  <cp:lastModifiedBy>扬</cp:lastModifiedBy>
  <cp:revision>224</cp:revision>
  <dcterms:created xsi:type="dcterms:W3CDTF">2015-08-22T03:26:00Z</dcterms:created>
  <dcterms:modified xsi:type="dcterms:W3CDTF">2018-01-14T09:07:17Z</dcterms:modified>
  <cp:category>https://shop576669486.taobao.com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