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9" r:id="rId3"/>
    <p:sldId id="281" r:id="rId4"/>
    <p:sldId id="282" r:id="rId5"/>
    <p:sldId id="283" r:id="rId6"/>
    <p:sldId id="284" r:id="rId7"/>
    <p:sldId id="285" r:id="rId8"/>
    <p:sldId id="280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75" r:id="rId2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CC0000"/>
    <a:srgbClr val="F30DE3"/>
    <a:srgbClr val="FBFBFB"/>
    <a:srgbClr val="292929"/>
    <a:srgbClr val="FFFFFF"/>
    <a:srgbClr val="FFFF00"/>
    <a:srgbClr val="F9F9F9"/>
    <a:srgbClr val="F7F7F7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>
      <p:cViewPr varScale="1">
        <p:scale>
          <a:sx n="109" d="100"/>
          <a:sy n="109" d="100"/>
        </p:scale>
        <p:origin x="8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F3AF6-11E0-43D2-9978-0AE73DEBE886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07C2A-48AF-4BC9-97DC-B2745F2E0AE9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9CCD2-154A-4907-BFDE-1895877F48F4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E0F34-3A81-47FC-BA2E-135E656F4C5B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00338-222C-4FA5-99EC-746BCCCEE4C6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8DF96-47C8-436A-B2B6-AAA4B0D81711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F2B5D-11D3-4A62-B2CA-EE84025BD931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D2C85-7E9E-4277-B631-A5A3795CE35A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FB88E-B9CC-4079-B1E1-71CD79F9265A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DEE44-28AB-4FDE-95AE-F51E2D3905BA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AABA9-7DE9-4A59-8BFC-E0274CD2DC17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EFC4B-9E6A-4870-A253-9F242D642E1D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>
              <a:defRPr/>
            </a:pPr>
            <a:fld id="{9CD00183-90A6-4064-8452-8F11D777D7BB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5.wdp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6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image" Target="../media/image9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2.png"/><Relationship Id="rId7" Type="http://schemas.microsoft.com/office/2007/relationships/hdphoto" Target="../media/hdphoto3.wdp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jpeg"/><Relationship Id="rId5" Type="http://schemas.microsoft.com/office/2007/relationships/hdphoto" Target="../media/hdphoto2.wdp"/><Relationship Id="rId4" Type="http://schemas.openxmlformats.org/officeDocument/2006/relationships/image" Target="../media/image13.jpeg"/><Relationship Id="rId9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8.jpeg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9.png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872627" y="2207099"/>
            <a:ext cx="3643589" cy="10793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611560" y="908720"/>
            <a:ext cx="8195801" cy="2737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215832" bIns="209484" anchor="ctr">
            <a:spAutoFit/>
          </a:bodyPr>
          <a:lstStyle/>
          <a:p>
            <a:pPr algn="ctr"/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借鉴中英项目经验，改革教学内容、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教学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方法和评价制度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教育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体制改革试验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项目实施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 况 汇 报</a:t>
            </a:r>
          </a:p>
          <a:p>
            <a:pPr algn="ctr" eaLnBrk="0" hangingPunct="0"/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0984" y="6236336"/>
            <a:ext cx="1695822" cy="14619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267597" y="6236337"/>
            <a:ext cx="1695822" cy="146191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814212" y="6236337"/>
            <a:ext cx="1695822" cy="146191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360827" y="6236337"/>
            <a:ext cx="1695822" cy="146191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491634" y="4701250"/>
            <a:ext cx="1695822" cy="146191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038249" y="4701250"/>
            <a:ext cx="1695822" cy="1461915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584863" y="4701250"/>
            <a:ext cx="1695822" cy="146191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908626" y="6248284"/>
            <a:ext cx="1695822" cy="146191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132662" y="4713197"/>
            <a:ext cx="1695822" cy="146191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864423" y="6865441"/>
            <a:ext cx="133081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PPTS</a:t>
            </a:r>
            <a:r>
              <a:rPr 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创意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出品</a:t>
            </a:r>
            <a:endParaRPr 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5" name="Object 6" descr="221342190540609"/>
          <p:cNvGraphicFramePr>
            <a:graphicFrameLocks noChangeAspect="1"/>
          </p:cNvGraphicFramePr>
          <p:nvPr/>
        </p:nvGraphicFramePr>
        <p:xfrm>
          <a:off x="1113850" y="6317846"/>
          <a:ext cx="831958" cy="56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r:id="rId5" imgW="937260" imgH="734060" progId="">
                  <p:embed/>
                </p:oleObj>
              </mc:Choice>
              <mc:Fallback>
                <p:oleObj r:id="rId5" imgW="937260" imgH="734060" progId="">
                  <p:embed/>
                  <p:pic>
                    <p:nvPicPr>
                      <p:cNvPr id="0" name="图片 30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lum bright="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3850" y="6317846"/>
                        <a:ext cx="831958" cy="567538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510214" y="662929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教法改革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81492" y="6609623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内容改革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105828" y="6609623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评价制度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2872627" y="3101808"/>
            <a:ext cx="3643589" cy="3271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5" name="Text Box 10"/>
          <p:cNvSpPr txBox="1">
            <a:spLocks noChangeArrowheads="1"/>
          </p:cNvSpPr>
          <p:nvPr/>
        </p:nvSpPr>
        <p:spPr bwMode="auto">
          <a:xfrm>
            <a:off x="3003635" y="3059668"/>
            <a:ext cx="34563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临夏州项目执行小组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46861" y="5345340"/>
            <a:ext cx="7489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chemeClr val="bg1">
                    <a:lumMod val="95000"/>
                  </a:schemeClr>
                </a:solidFill>
              </a:rPr>
              <a:t>A</a:t>
            </a:r>
            <a:endParaRPr lang="zh-CN" altLang="en-US" sz="6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64088" y="5345340"/>
            <a:ext cx="7489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chemeClr val="bg1">
                    <a:lumMod val="95000"/>
                  </a:schemeClr>
                </a:solidFill>
              </a:rPr>
              <a:t>B</a:t>
            </a:r>
            <a:endParaRPr lang="zh-CN" altLang="en-US" sz="6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63437" y="5345340"/>
            <a:ext cx="79541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chemeClr val="bg1">
                    <a:lumMod val="95000"/>
                  </a:schemeClr>
                </a:solidFill>
              </a:rPr>
              <a:t>C</a:t>
            </a:r>
            <a:endParaRPr lang="zh-CN" altLang="en-US" sz="6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68895" y="583720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66461" y="583720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394653" y="583720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9" descr="怀抱文案.JPG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0"/>
          <a:stretch>
            <a:fillRect/>
          </a:stretch>
        </p:blipFill>
        <p:spPr bwMode="auto">
          <a:xfrm>
            <a:off x="611560" y="3191668"/>
            <a:ext cx="3149600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3761160" y="3191668"/>
            <a:ext cx="4843288" cy="25415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770536" y="3191668"/>
            <a:ext cx="1602928" cy="126521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11560" y="1700808"/>
            <a:ext cx="7992888" cy="14908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611560" y="1700808"/>
            <a:ext cx="3149600" cy="14908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六边形 53"/>
          <p:cNvSpPr/>
          <p:nvPr/>
        </p:nvSpPr>
        <p:spPr>
          <a:xfrm rot="1826164">
            <a:off x="1685297" y="1956088"/>
            <a:ext cx="945237" cy="814859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1835696" y="1874099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2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050214" y="1772816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产出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2280" y="2420888"/>
            <a:ext cx="12522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 smtClean="0">
                <a:solidFill>
                  <a:schemeClr val="bg1"/>
                </a:solidFill>
              </a:rPr>
              <a:t>chanchu</a:t>
            </a:r>
            <a:endParaRPr lang="zh-CN" altLang="en-US" sz="2200" dirty="0">
              <a:solidFill>
                <a:schemeClr val="bg1"/>
              </a:solidFill>
            </a:endParaRPr>
          </a:p>
        </p:txBody>
      </p:sp>
      <p:sp>
        <p:nvSpPr>
          <p:cNvPr id="57" name="六边形 56"/>
          <p:cNvSpPr/>
          <p:nvPr/>
        </p:nvSpPr>
        <p:spPr>
          <a:xfrm rot="1826164">
            <a:off x="7971767" y="6123839"/>
            <a:ext cx="584804" cy="50414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六边形 57"/>
          <p:cNvSpPr/>
          <p:nvPr/>
        </p:nvSpPr>
        <p:spPr>
          <a:xfrm rot="1826164">
            <a:off x="7207988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六边形 58"/>
          <p:cNvSpPr/>
          <p:nvPr/>
        </p:nvSpPr>
        <p:spPr>
          <a:xfrm rot="1826164">
            <a:off x="8576140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11560" y="3191668"/>
            <a:ext cx="3149600" cy="2541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11" descr="slide0030_image055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52523"/>
            <a:ext cx="2952328" cy="240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矩形 23"/>
          <p:cNvSpPr/>
          <p:nvPr/>
        </p:nvSpPr>
        <p:spPr>
          <a:xfrm>
            <a:off x="5364088" y="4468039"/>
            <a:ext cx="1602928" cy="126521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7001520" y="3191668"/>
            <a:ext cx="1602928" cy="126521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6154069" y="3188039"/>
            <a:ext cx="891591" cy="830997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实录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7718413" y="3191667"/>
            <a:ext cx="891591" cy="830997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4494201" y="3191668"/>
            <a:ext cx="891591" cy="830997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3761160" y="4880813"/>
            <a:ext cx="891591" cy="830997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5385792" y="4880812"/>
            <a:ext cx="891591" cy="830997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办法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6948264" y="4902259"/>
            <a:ext cx="891591" cy="830997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评价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6504858" y="1956401"/>
            <a:ext cx="545357" cy="494726"/>
            <a:chOff x="6414133" y="1874098"/>
            <a:chExt cx="636083" cy="577029"/>
          </a:xfrm>
        </p:grpSpPr>
        <p:sp>
          <p:nvSpPr>
            <p:cNvPr id="37" name="半闭框 36"/>
            <p:cNvSpPr/>
            <p:nvPr/>
          </p:nvSpPr>
          <p:spPr>
            <a:xfrm rot="16200000">
              <a:off x="6443660" y="1844572"/>
              <a:ext cx="577029" cy="636082"/>
            </a:xfrm>
            <a:prstGeom prst="halfFrame">
              <a:avLst>
                <a:gd name="adj1" fmla="val 6457"/>
                <a:gd name="adj2" fmla="val 869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 flipV="1">
              <a:off x="6414133" y="1916832"/>
              <a:ext cx="606139" cy="504056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9" descr="怀抱文案.JPG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0"/>
          <a:stretch>
            <a:fillRect/>
          </a:stretch>
        </p:blipFill>
        <p:spPr bwMode="auto">
          <a:xfrm>
            <a:off x="611560" y="3191668"/>
            <a:ext cx="3149600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3761160" y="3191668"/>
            <a:ext cx="4843288" cy="2541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770536" y="3191668"/>
            <a:ext cx="1602928" cy="126521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11560" y="1700808"/>
            <a:ext cx="7992888" cy="14908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611560" y="1700808"/>
            <a:ext cx="3149600" cy="14908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六边形 53"/>
          <p:cNvSpPr/>
          <p:nvPr/>
        </p:nvSpPr>
        <p:spPr>
          <a:xfrm rot="1826164">
            <a:off x="1685297" y="1956088"/>
            <a:ext cx="945237" cy="814859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1835696" y="1874099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3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050214" y="1772816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2280" y="2420888"/>
            <a:ext cx="14253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bg1"/>
                </a:solidFill>
              </a:rPr>
              <a:t>chengguo</a:t>
            </a:r>
            <a:endParaRPr lang="zh-CN" altLang="en-US" sz="2200" dirty="0">
              <a:solidFill>
                <a:schemeClr val="bg1"/>
              </a:solidFill>
            </a:endParaRPr>
          </a:p>
        </p:txBody>
      </p:sp>
      <p:sp>
        <p:nvSpPr>
          <p:cNvPr id="57" name="六边形 56"/>
          <p:cNvSpPr/>
          <p:nvPr/>
        </p:nvSpPr>
        <p:spPr>
          <a:xfrm rot="1826164">
            <a:off x="7971767" y="6123839"/>
            <a:ext cx="584804" cy="50414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六边形 57"/>
          <p:cNvSpPr/>
          <p:nvPr/>
        </p:nvSpPr>
        <p:spPr>
          <a:xfrm rot="1826164">
            <a:off x="7207988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六边形 58"/>
          <p:cNvSpPr/>
          <p:nvPr/>
        </p:nvSpPr>
        <p:spPr>
          <a:xfrm rot="1826164">
            <a:off x="8576140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11560" y="3191668"/>
            <a:ext cx="3149600" cy="2541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5364088" y="4468039"/>
            <a:ext cx="1602928" cy="126521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7001520" y="3191668"/>
            <a:ext cx="1602928" cy="126521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6154069" y="3188039"/>
            <a:ext cx="891591" cy="830997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实录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7718413" y="3191667"/>
            <a:ext cx="891591" cy="830997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4494201" y="3191668"/>
            <a:ext cx="891591" cy="830997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3761160" y="4880813"/>
            <a:ext cx="891591" cy="830997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5385792" y="4880812"/>
            <a:ext cx="891591" cy="830997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办法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6948264" y="4902259"/>
            <a:ext cx="891591" cy="830997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评价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6" name="图片 14" descr="未命名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59" b="2287"/>
          <a:stretch>
            <a:fillRect/>
          </a:stretch>
        </p:blipFill>
        <p:spPr bwMode="auto">
          <a:xfrm>
            <a:off x="611560" y="3188039"/>
            <a:ext cx="3312368" cy="243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" name="组合 39"/>
          <p:cNvGrpSpPr/>
          <p:nvPr/>
        </p:nvGrpSpPr>
        <p:grpSpPr>
          <a:xfrm>
            <a:off x="6504858" y="1956401"/>
            <a:ext cx="545357" cy="494726"/>
            <a:chOff x="6414133" y="1874098"/>
            <a:chExt cx="636083" cy="577029"/>
          </a:xfrm>
        </p:grpSpPr>
        <p:sp>
          <p:nvSpPr>
            <p:cNvPr id="41" name="半闭框 40"/>
            <p:cNvSpPr/>
            <p:nvPr/>
          </p:nvSpPr>
          <p:spPr>
            <a:xfrm rot="16200000">
              <a:off x="6443660" y="1844572"/>
              <a:ext cx="577029" cy="636082"/>
            </a:xfrm>
            <a:prstGeom prst="halfFrame">
              <a:avLst>
                <a:gd name="adj1" fmla="val 6457"/>
                <a:gd name="adj2" fmla="val 869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 flipV="1">
              <a:off x="6414133" y="1916832"/>
              <a:ext cx="606139" cy="504056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761160" y="3191668"/>
            <a:ext cx="4843288" cy="2541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761160" y="4005064"/>
            <a:ext cx="4843288" cy="93610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11560" y="1700808"/>
            <a:ext cx="7992888" cy="14908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611560" y="1700808"/>
            <a:ext cx="3149600" cy="149086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六边形 56"/>
          <p:cNvSpPr/>
          <p:nvPr/>
        </p:nvSpPr>
        <p:spPr>
          <a:xfrm rot="1826164">
            <a:off x="7971767" y="6123839"/>
            <a:ext cx="584804" cy="50414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六边形 57"/>
          <p:cNvSpPr/>
          <p:nvPr/>
        </p:nvSpPr>
        <p:spPr>
          <a:xfrm rot="1826164">
            <a:off x="7207988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六边形 58"/>
          <p:cNvSpPr/>
          <p:nvPr/>
        </p:nvSpPr>
        <p:spPr>
          <a:xfrm rot="1826164">
            <a:off x="8576140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11560" y="3191668"/>
            <a:ext cx="3149600" cy="2541588"/>
          </a:xfrm>
          <a:prstGeom prst="rect">
            <a:avLst/>
          </a:prstGeom>
          <a:solidFill>
            <a:srgbClr val="FB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14" descr="未命名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59" b="2287"/>
          <a:stretch>
            <a:fillRect/>
          </a:stretch>
        </p:blipFill>
        <p:spPr bwMode="auto">
          <a:xfrm>
            <a:off x="611560" y="3188039"/>
            <a:ext cx="3312368" cy="243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矩形 23"/>
          <p:cNvSpPr/>
          <p:nvPr/>
        </p:nvSpPr>
        <p:spPr>
          <a:xfrm>
            <a:off x="611560" y="4005064"/>
            <a:ext cx="3149600" cy="936104"/>
          </a:xfrm>
          <a:prstGeom prst="rect">
            <a:avLst/>
          </a:prstGeom>
          <a:solidFill>
            <a:schemeClr val="bg1">
              <a:lumMod val="85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1448360" y="1772816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90426" y="2420888"/>
            <a:ext cx="14253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bg1"/>
                </a:solidFill>
              </a:rPr>
              <a:t>chengguo</a:t>
            </a:r>
            <a:endParaRPr lang="zh-CN" altLang="en-US" sz="2200" dirty="0">
              <a:solidFill>
                <a:schemeClr val="bg1"/>
              </a:solidFill>
            </a:endParaRPr>
          </a:p>
        </p:txBody>
      </p:sp>
      <p:sp>
        <p:nvSpPr>
          <p:cNvPr id="31" name="六边形 30"/>
          <p:cNvSpPr/>
          <p:nvPr/>
        </p:nvSpPr>
        <p:spPr>
          <a:xfrm rot="1826164">
            <a:off x="4315602" y="2203425"/>
            <a:ext cx="584804" cy="504141"/>
          </a:xfrm>
          <a:prstGeom prst="hexagon">
            <a:avLst>
              <a:gd name="adj" fmla="val 29407"/>
              <a:gd name="vf" fmla="val 1154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4373004" y="2066945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C000"/>
                </a:solidFill>
              </a:rPr>
              <a:t>1</a:t>
            </a:r>
            <a:endParaRPr lang="zh-CN" altLang="en-US" sz="4000" b="1" dirty="0">
              <a:solidFill>
                <a:srgbClr val="FFC000"/>
              </a:solidFill>
            </a:endParaRPr>
          </a:p>
        </p:txBody>
      </p:sp>
      <p:sp>
        <p:nvSpPr>
          <p:cNvPr id="32" name="Text Box 3"/>
          <p:cNvSpPr txBox="1">
            <a:spLocks noChangeArrowheads="1"/>
          </p:cNvSpPr>
          <p:nvPr/>
        </p:nvSpPr>
        <p:spPr bwMode="auto">
          <a:xfrm>
            <a:off x="3942994" y="3323092"/>
            <a:ext cx="4319587" cy="4572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项目内容融入了学校发展计划 </a:t>
            </a: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3942994" y="4195936"/>
            <a:ext cx="4014787" cy="4572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突出了中英项目成果的延续 </a:t>
            </a:r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3942994" y="5161319"/>
            <a:ext cx="4321175" cy="4572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项目实验实现了学校的校本化 </a:t>
            </a:r>
          </a:p>
        </p:txBody>
      </p: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2123728" y="3322518"/>
            <a:ext cx="100860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借 鉴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 Box 9"/>
          <p:cNvSpPr txBox="1">
            <a:spLocks noChangeArrowheads="1"/>
          </p:cNvSpPr>
          <p:nvPr/>
        </p:nvSpPr>
        <p:spPr bwMode="auto">
          <a:xfrm>
            <a:off x="2123728" y="4200351"/>
            <a:ext cx="100860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载 体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2123728" y="5085184"/>
            <a:ext cx="100860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成 效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 Box 11"/>
          <p:cNvSpPr txBox="1">
            <a:spLocks noChangeArrowheads="1"/>
          </p:cNvSpPr>
          <p:nvPr/>
        </p:nvSpPr>
        <p:spPr bwMode="auto">
          <a:xfrm>
            <a:off x="4952072" y="2185700"/>
            <a:ext cx="34163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科学管理与学校发展</a:t>
            </a:r>
          </a:p>
        </p:txBody>
      </p:sp>
      <p:grpSp>
        <p:nvGrpSpPr>
          <p:cNvPr id="42" name="组合 41"/>
          <p:cNvGrpSpPr/>
          <p:nvPr/>
        </p:nvGrpSpPr>
        <p:grpSpPr>
          <a:xfrm flipH="1">
            <a:off x="3254028" y="3501008"/>
            <a:ext cx="222281" cy="201644"/>
            <a:chOff x="6414133" y="1874098"/>
            <a:chExt cx="636083" cy="577029"/>
          </a:xfrm>
          <a:solidFill>
            <a:srgbClr val="FF0000"/>
          </a:solidFill>
        </p:grpSpPr>
        <p:sp>
          <p:nvSpPr>
            <p:cNvPr id="48" name="半闭框 47"/>
            <p:cNvSpPr/>
            <p:nvPr/>
          </p:nvSpPr>
          <p:spPr>
            <a:xfrm rot="16200000">
              <a:off x="6443660" y="1844572"/>
              <a:ext cx="577029" cy="636082"/>
            </a:xfrm>
            <a:prstGeom prst="halfFrame">
              <a:avLst>
                <a:gd name="adj1" fmla="val 6457"/>
                <a:gd name="adj2" fmla="val 8698"/>
              </a:avLst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49" name="直接连接符 48"/>
            <p:cNvCxnSpPr/>
            <p:nvPr/>
          </p:nvCxnSpPr>
          <p:spPr>
            <a:xfrm flipV="1">
              <a:off x="6414133" y="1916832"/>
              <a:ext cx="606139" cy="504056"/>
            </a:xfrm>
            <a:prstGeom prst="line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组合 49"/>
          <p:cNvGrpSpPr/>
          <p:nvPr/>
        </p:nvGrpSpPr>
        <p:grpSpPr>
          <a:xfrm flipH="1">
            <a:off x="3250502" y="4365104"/>
            <a:ext cx="222281" cy="201644"/>
            <a:chOff x="6414133" y="1874098"/>
            <a:chExt cx="636083" cy="577029"/>
          </a:xfrm>
          <a:solidFill>
            <a:srgbClr val="FF0000"/>
          </a:solidFill>
        </p:grpSpPr>
        <p:sp>
          <p:nvSpPr>
            <p:cNvPr id="51" name="半闭框 50"/>
            <p:cNvSpPr/>
            <p:nvPr/>
          </p:nvSpPr>
          <p:spPr>
            <a:xfrm rot="16200000">
              <a:off x="6443660" y="1844572"/>
              <a:ext cx="577029" cy="636082"/>
            </a:xfrm>
            <a:prstGeom prst="halfFrame">
              <a:avLst>
                <a:gd name="adj1" fmla="val 6457"/>
                <a:gd name="adj2" fmla="val 8698"/>
              </a:avLst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 flipV="1">
              <a:off x="6414133" y="1916832"/>
              <a:ext cx="606139" cy="504056"/>
            </a:xfrm>
            <a:prstGeom prst="line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 flipH="1">
            <a:off x="3250502" y="5229200"/>
            <a:ext cx="222281" cy="201644"/>
            <a:chOff x="6414133" y="1874098"/>
            <a:chExt cx="636083" cy="577029"/>
          </a:xfrm>
          <a:solidFill>
            <a:srgbClr val="FF0000"/>
          </a:solidFill>
        </p:grpSpPr>
        <p:sp>
          <p:nvSpPr>
            <p:cNvPr id="61" name="半闭框 60"/>
            <p:cNvSpPr/>
            <p:nvPr/>
          </p:nvSpPr>
          <p:spPr>
            <a:xfrm rot="16200000">
              <a:off x="6443660" y="1844572"/>
              <a:ext cx="577029" cy="636082"/>
            </a:xfrm>
            <a:prstGeom prst="halfFrame">
              <a:avLst>
                <a:gd name="adj1" fmla="val 6457"/>
                <a:gd name="adj2" fmla="val 8698"/>
              </a:avLst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 flipV="1">
              <a:off x="6414133" y="1916832"/>
              <a:ext cx="606139" cy="504056"/>
            </a:xfrm>
            <a:prstGeom prst="line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六边形 62"/>
          <p:cNvSpPr/>
          <p:nvPr/>
        </p:nvSpPr>
        <p:spPr>
          <a:xfrm rot="1826164">
            <a:off x="779514" y="3477976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六边形 63"/>
          <p:cNvSpPr/>
          <p:nvPr/>
        </p:nvSpPr>
        <p:spPr>
          <a:xfrm rot="1826164">
            <a:off x="779514" y="427236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六边形 64"/>
          <p:cNvSpPr/>
          <p:nvPr/>
        </p:nvSpPr>
        <p:spPr>
          <a:xfrm rot="1826164">
            <a:off x="779514" y="5141878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761160" y="3191668"/>
            <a:ext cx="4843288" cy="25415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761160" y="4005064"/>
            <a:ext cx="4843288" cy="9361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11560" y="1700808"/>
            <a:ext cx="7992888" cy="14908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611560" y="1700808"/>
            <a:ext cx="3149600" cy="149086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六边形 56"/>
          <p:cNvSpPr/>
          <p:nvPr/>
        </p:nvSpPr>
        <p:spPr>
          <a:xfrm rot="1826164">
            <a:off x="7971767" y="6123839"/>
            <a:ext cx="584804" cy="50414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六边形 57"/>
          <p:cNvSpPr/>
          <p:nvPr/>
        </p:nvSpPr>
        <p:spPr>
          <a:xfrm rot="1826164">
            <a:off x="7207988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六边形 58"/>
          <p:cNvSpPr/>
          <p:nvPr/>
        </p:nvSpPr>
        <p:spPr>
          <a:xfrm rot="1826164">
            <a:off x="8576140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11560" y="3191668"/>
            <a:ext cx="3149600" cy="2541588"/>
          </a:xfrm>
          <a:prstGeom prst="rect">
            <a:avLst/>
          </a:prstGeom>
          <a:solidFill>
            <a:srgbClr val="FB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14" descr="未命名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59" b="2287"/>
          <a:stretch>
            <a:fillRect/>
          </a:stretch>
        </p:blipFill>
        <p:spPr bwMode="auto">
          <a:xfrm>
            <a:off x="611560" y="3188039"/>
            <a:ext cx="3312368" cy="243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矩形 23"/>
          <p:cNvSpPr/>
          <p:nvPr/>
        </p:nvSpPr>
        <p:spPr>
          <a:xfrm>
            <a:off x="611560" y="4005064"/>
            <a:ext cx="3149600" cy="936104"/>
          </a:xfrm>
          <a:prstGeom prst="rect">
            <a:avLst/>
          </a:prstGeom>
          <a:solidFill>
            <a:schemeClr val="bg1">
              <a:lumMod val="85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1448360" y="1772816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90426" y="2420888"/>
            <a:ext cx="14253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bg1"/>
                </a:solidFill>
              </a:rPr>
              <a:t>chengguo</a:t>
            </a:r>
            <a:endParaRPr lang="zh-CN" altLang="en-US" sz="2200" dirty="0">
              <a:solidFill>
                <a:schemeClr val="bg1"/>
              </a:solidFill>
            </a:endParaRPr>
          </a:p>
        </p:txBody>
      </p:sp>
      <p:sp>
        <p:nvSpPr>
          <p:cNvPr id="31" name="六边形 30"/>
          <p:cNvSpPr/>
          <p:nvPr/>
        </p:nvSpPr>
        <p:spPr>
          <a:xfrm rot="1826164">
            <a:off x="4315602" y="2203425"/>
            <a:ext cx="584804" cy="504141"/>
          </a:xfrm>
          <a:prstGeom prst="hexagon">
            <a:avLst>
              <a:gd name="adj" fmla="val 29407"/>
              <a:gd name="vf" fmla="val 1154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4373004" y="2066945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C000"/>
                </a:solidFill>
              </a:rPr>
              <a:t>2</a:t>
            </a:r>
            <a:endParaRPr lang="zh-CN" altLang="en-US" sz="4000" b="1" dirty="0">
              <a:solidFill>
                <a:srgbClr val="FFC000"/>
              </a:solidFill>
            </a:endParaRPr>
          </a:p>
        </p:txBody>
      </p:sp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2123728" y="5085184"/>
            <a:ext cx="100860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成 效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 flipH="1">
            <a:off x="3254028" y="3501008"/>
            <a:ext cx="222281" cy="201644"/>
            <a:chOff x="6414133" y="1874098"/>
            <a:chExt cx="636083" cy="577029"/>
          </a:xfrm>
          <a:solidFill>
            <a:srgbClr val="FF0000"/>
          </a:solidFill>
        </p:grpSpPr>
        <p:sp>
          <p:nvSpPr>
            <p:cNvPr id="48" name="半闭框 47"/>
            <p:cNvSpPr/>
            <p:nvPr/>
          </p:nvSpPr>
          <p:spPr>
            <a:xfrm rot="16200000">
              <a:off x="6443660" y="1844572"/>
              <a:ext cx="577029" cy="636082"/>
            </a:xfrm>
            <a:prstGeom prst="halfFrame">
              <a:avLst>
                <a:gd name="adj1" fmla="val 6457"/>
                <a:gd name="adj2" fmla="val 8698"/>
              </a:avLst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49" name="直接连接符 48"/>
            <p:cNvCxnSpPr/>
            <p:nvPr/>
          </p:nvCxnSpPr>
          <p:spPr>
            <a:xfrm flipV="1">
              <a:off x="6414133" y="1916832"/>
              <a:ext cx="606139" cy="504056"/>
            </a:xfrm>
            <a:prstGeom prst="line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组合 49"/>
          <p:cNvGrpSpPr/>
          <p:nvPr/>
        </p:nvGrpSpPr>
        <p:grpSpPr>
          <a:xfrm flipH="1">
            <a:off x="3250502" y="4365104"/>
            <a:ext cx="222281" cy="201644"/>
            <a:chOff x="6414133" y="1874098"/>
            <a:chExt cx="636083" cy="577029"/>
          </a:xfrm>
          <a:solidFill>
            <a:srgbClr val="FF0000"/>
          </a:solidFill>
        </p:grpSpPr>
        <p:sp>
          <p:nvSpPr>
            <p:cNvPr id="51" name="半闭框 50"/>
            <p:cNvSpPr/>
            <p:nvPr/>
          </p:nvSpPr>
          <p:spPr>
            <a:xfrm rot="16200000">
              <a:off x="6443660" y="1844572"/>
              <a:ext cx="577029" cy="636082"/>
            </a:xfrm>
            <a:prstGeom prst="halfFrame">
              <a:avLst>
                <a:gd name="adj1" fmla="val 6457"/>
                <a:gd name="adj2" fmla="val 8698"/>
              </a:avLst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 flipV="1">
              <a:off x="6414133" y="1916832"/>
              <a:ext cx="606139" cy="504056"/>
            </a:xfrm>
            <a:prstGeom prst="line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 flipH="1">
            <a:off x="3250502" y="5229200"/>
            <a:ext cx="222281" cy="201644"/>
            <a:chOff x="6414133" y="1874098"/>
            <a:chExt cx="636083" cy="577029"/>
          </a:xfrm>
          <a:solidFill>
            <a:srgbClr val="FF0000"/>
          </a:solidFill>
        </p:grpSpPr>
        <p:sp>
          <p:nvSpPr>
            <p:cNvPr id="61" name="半闭框 60"/>
            <p:cNvSpPr/>
            <p:nvPr/>
          </p:nvSpPr>
          <p:spPr>
            <a:xfrm rot="16200000">
              <a:off x="6443660" y="1844572"/>
              <a:ext cx="577029" cy="636082"/>
            </a:xfrm>
            <a:prstGeom prst="halfFrame">
              <a:avLst>
                <a:gd name="adj1" fmla="val 6457"/>
                <a:gd name="adj2" fmla="val 8698"/>
              </a:avLst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 flipV="1">
              <a:off x="6414133" y="1916832"/>
              <a:ext cx="606139" cy="504056"/>
            </a:xfrm>
            <a:prstGeom prst="line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六边形 62"/>
          <p:cNvSpPr/>
          <p:nvPr/>
        </p:nvSpPr>
        <p:spPr>
          <a:xfrm rot="1826164">
            <a:off x="779514" y="3477976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六边形 63"/>
          <p:cNvSpPr/>
          <p:nvPr/>
        </p:nvSpPr>
        <p:spPr>
          <a:xfrm rot="1826164">
            <a:off x="779514" y="427236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六边形 64"/>
          <p:cNvSpPr/>
          <p:nvPr/>
        </p:nvSpPr>
        <p:spPr>
          <a:xfrm rot="1826164">
            <a:off x="779514" y="5141878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3930005" y="3353295"/>
            <a:ext cx="3228769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民族性 地方性 适切性 </a:t>
            </a:r>
          </a:p>
        </p:txBody>
      </p:sp>
      <p:sp>
        <p:nvSpPr>
          <p:cNvPr id="41" name="Text Box 4"/>
          <p:cNvSpPr txBox="1">
            <a:spLocks noChangeArrowheads="1"/>
          </p:cNvSpPr>
          <p:nvPr/>
        </p:nvSpPr>
        <p:spPr bwMode="auto">
          <a:xfrm>
            <a:off x="3930005" y="4178780"/>
            <a:ext cx="4627562" cy="4572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各种学生活动纳入学校课程管理 </a:t>
            </a:r>
          </a:p>
        </p:txBody>
      </p:sp>
      <p:sp>
        <p:nvSpPr>
          <p:cNvPr id="43" name="Text Box 5"/>
          <p:cNvSpPr txBox="1">
            <a:spLocks noChangeArrowheads="1"/>
          </p:cNvSpPr>
          <p:nvPr/>
        </p:nvSpPr>
        <p:spPr bwMode="auto">
          <a:xfrm>
            <a:off x="3930005" y="5085184"/>
            <a:ext cx="4014788" cy="4572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学生全面发展 学校特色发展</a:t>
            </a:r>
          </a:p>
        </p:txBody>
      </p:sp>
      <p:sp>
        <p:nvSpPr>
          <p:cNvPr id="44" name="Text Box 8"/>
          <p:cNvSpPr txBox="1">
            <a:spLocks noChangeArrowheads="1"/>
          </p:cNvSpPr>
          <p:nvPr/>
        </p:nvSpPr>
        <p:spPr bwMode="auto">
          <a:xfrm>
            <a:off x="2157021" y="3337828"/>
            <a:ext cx="100860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特 色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 Box 9"/>
          <p:cNvSpPr txBox="1">
            <a:spLocks noChangeArrowheads="1"/>
          </p:cNvSpPr>
          <p:nvPr/>
        </p:nvSpPr>
        <p:spPr bwMode="auto">
          <a:xfrm>
            <a:off x="2157021" y="4201924"/>
            <a:ext cx="100860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 动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4952072" y="2159278"/>
            <a:ext cx="34163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开发了若干学校课程</a:t>
            </a:r>
          </a:p>
        </p:txBody>
      </p: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9" descr="怀抱文案.JPG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0"/>
          <a:stretch>
            <a:fillRect/>
          </a:stretch>
        </p:blipFill>
        <p:spPr bwMode="auto">
          <a:xfrm>
            <a:off x="611560" y="3191668"/>
            <a:ext cx="3149600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611560" y="1700808"/>
            <a:ext cx="7992888" cy="40324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761160" y="3191668"/>
            <a:ext cx="4843288" cy="19089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611560" y="1700808"/>
            <a:ext cx="3149600" cy="14908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六边形 56"/>
          <p:cNvSpPr/>
          <p:nvPr/>
        </p:nvSpPr>
        <p:spPr>
          <a:xfrm rot="1826164">
            <a:off x="7971767" y="6123839"/>
            <a:ext cx="584804" cy="50414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六边形 57"/>
          <p:cNvSpPr/>
          <p:nvPr/>
        </p:nvSpPr>
        <p:spPr>
          <a:xfrm rot="1826164">
            <a:off x="7207988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六边形 58"/>
          <p:cNvSpPr/>
          <p:nvPr/>
        </p:nvSpPr>
        <p:spPr>
          <a:xfrm rot="1826164">
            <a:off x="8576140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11560" y="3191668"/>
            <a:ext cx="3149600" cy="2541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3770536" y="3191668"/>
            <a:ext cx="4833912" cy="1908979"/>
            <a:chOff x="3770536" y="3191668"/>
            <a:chExt cx="4833912" cy="2541588"/>
          </a:xfrm>
          <a:solidFill>
            <a:schemeClr val="bg1">
              <a:lumMod val="65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3770536" y="3191668"/>
              <a:ext cx="1602928" cy="126521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5364088" y="4468039"/>
              <a:ext cx="1602928" cy="126521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7001520" y="3191668"/>
              <a:ext cx="1602928" cy="126521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Text Box 3"/>
          <p:cNvSpPr txBox="1">
            <a:spLocks noChangeArrowheads="1"/>
          </p:cNvSpPr>
          <p:nvPr/>
        </p:nvSpPr>
        <p:spPr bwMode="auto">
          <a:xfrm>
            <a:off x="4427984" y="3302000"/>
            <a:ext cx="982961" cy="46166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 文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 Box 11"/>
          <p:cNvSpPr txBox="1">
            <a:spLocks noChangeArrowheads="1"/>
          </p:cNvSpPr>
          <p:nvPr/>
        </p:nvSpPr>
        <p:spPr bwMode="auto">
          <a:xfrm>
            <a:off x="4952072" y="2042845"/>
            <a:ext cx="3057247" cy="95410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构建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了平等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参与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式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课堂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模式</a:t>
            </a:r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5997575" y="3302000"/>
            <a:ext cx="982961" cy="46166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 动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 Box 13"/>
          <p:cNvSpPr txBox="1">
            <a:spLocks noChangeArrowheads="1"/>
          </p:cNvSpPr>
          <p:nvPr/>
        </p:nvSpPr>
        <p:spPr bwMode="auto">
          <a:xfrm>
            <a:off x="7621487" y="3302000"/>
            <a:ext cx="982961" cy="46166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 究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 Box 14"/>
          <p:cNvSpPr txBox="1">
            <a:spLocks noChangeArrowheads="1"/>
          </p:cNvSpPr>
          <p:nvPr/>
        </p:nvSpPr>
        <p:spPr bwMode="auto">
          <a:xfrm>
            <a:off x="4427984" y="4179888"/>
            <a:ext cx="982961" cy="46166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 等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 Box 15"/>
          <p:cNvSpPr txBox="1">
            <a:spLocks noChangeArrowheads="1"/>
          </p:cNvSpPr>
          <p:nvPr/>
        </p:nvSpPr>
        <p:spPr bwMode="auto">
          <a:xfrm>
            <a:off x="5997575" y="4179888"/>
            <a:ext cx="982961" cy="46166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 体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 Box 16"/>
          <p:cNvSpPr txBox="1">
            <a:spLocks noChangeArrowheads="1"/>
          </p:cNvSpPr>
          <p:nvPr/>
        </p:nvSpPr>
        <p:spPr bwMode="auto">
          <a:xfrm>
            <a:off x="7597403" y="4179888"/>
            <a:ext cx="935037" cy="45720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 元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 Box 17"/>
          <p:cNvSpPr txBox="1">
            <a:spLocks noChangeArrowheads="1"/>
          </p:cNvSpPr>
          <p:nvPr/>
        </p:nvSpPr>
        <p:spPr bwMode="auto">
          <a:xfrm>
            <a:off x="4940995" y="5157192"/>
            <a:ext cx="2511325" cy="45720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以农村包围城市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448360" y="1772816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490426" y="2420888"/>
            <a:ext cx="14253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bg1"/>
                </a:solidFill>
              </a:rPr>
              <a:t>chengguo</a:t>
            </a:r>
            <a:endParaRPr lang="zh-CN" altLang="en-US" sz="2200" dirty="0">
              <a:solidFill>
                <a:schemeClr val="bg1"/>
              </a:solidFill>
            </a:endParaRPr>
          </a:p>
        </p:txBody>
      </p:sp>
      <p:sp>
        <p:nvSpPr>
          <p:cNvPr id="51" name="六边形 50"/>
          <p:cNvSpPr/>
          <p:nvPr/>
        </p:nvSpPr>
        <p:spPr>
          <a:xfrm rot="1826164">
            <a:off x="4315602" y="2203425"/>
            <a:ext cx="584804" cy="504141"/>
          </a:xfrm>
          <a:prstGeom prst="hexagon">
            <a:avLst>
              <a:gd name="adj" fmla="val 29407"/>
              <a:gd name="vf" fmla="val 1154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4373004" y="2066945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C000"/>
                </a:solidFill>
              </a:rPr>
              <a:t>3</a:t>
            </a:r>
            <a:endParaRPr lang="zh-CN" altLang="en-US" sz="4000" b="1" dirty="0">
              <a:solidFill>
                <a:srgbClr val="FFC000"/>
              </a:solidFill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11560" y="2996952"/>
            <a:ext cx="3149600" cy="2953643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-40000"/>
                      </a14:imgEffect>
                    </a14:imgLayer>
                  </a14:imgProps>
                </a:ext>
              </a:extLst>
            </a:blip>
            <a:srcRect/>
            <a:stretch>
              <a:fillRect t="7777" b="7777"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5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9" descr="怀抱文案.JPG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0"/>
          <a:stretch>
            <a:fillRect/>
          </a:stretch>
        </p:blipFill>
        <p:spPr bwMode="auto">
          <a:xfrm>
            <a:off x="611560" y="3191668"/>
            <a:ext cx="3149600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611560" y="1700808"/>
            <a:ext cx="7992888" cy="40324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761160" y="3191668"/>
            <a:ext cx="4843288" cy="254158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611560" y="1700808"/>
            <a:ext cx="3149600" cy="14908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六边形 56"/>
          <p:cNvSpPr/>
          <p:nvPr/>
        </p:nvSpPr>
        <p:spPr>
          <a:xfrm rot="1826164">
            <a:off x="7971767" y="6123839"/>
            <a:ext cx="584804" cy="50414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六边形 57"/>
          <p:cNvSpPr/>
          <p:nvPr/>
        </p:nvSpPr>
        <p:spPr>
          <a:xfrm rot="1826164">
            <a:off x="7207988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六边形 58"/>
          <p:cNvSpPr/>
          <p:nvPr/>
        </p:nvSpPr>
        <p:spPr>
          <a:xfrm rot="1826164">
            <a:off x="8576140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11560" y="3191668"/>
            <a:ext cx="3149600" cy="2541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3770536" y="3191668"/>
            <a:ext cx="4833912" cy="2541588"/>
            <a:chOff x="3770536" y="3191668"/>
            <a:chExt cx="4833912" cy="2541588"/>
          </a:xfrm>
          <a:solidFill>
            <a:srgbClr val="00B0F0"/>
          </a:solidFill>
        </p:grpSpPr>
        <p:sp>
          <p:nvSpPr>
            <p:cNvPr id="4" name="矩形 3"/>
            <p:cNvSpPr/>
            <p:nvPr/>
          </p:nvSpPr>
          <p:spPr>
            <a:xfrm>
              <a:off x="3770536" y="3191668"/>
              <a:ext cx="1602928" cy="126521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5364088" y="4468039"/>
              <a:ext cx="1602928" cy="126521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7001520" y="3191668"/>
              <a:ext cx="1602928" cy="126521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448360" y="1772816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490426" y="2420888"/>
            <a:ext cx="14253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bg1"/>
                </a:solidFill>
              </a:rPr>
              <a:t>chengguo</a:t>
            </a:r>
            <a:endParaRPr lang="zh-CN" altLang="en-US" sz="2200" dirty="0">
              <a:solidFill>
                <a:schemeClr val="bg1"/>
              </a:solidFill>
            </a:endParaRPr>
          </a:p>
        </p:txBody>
      </p:sp>
      <p:sp>
        <p:nvSpPr>
          <p:cNvPr id="51" name="六边形 50"/>
          <p:cNvSpPr/>
          <p:nvPr/>
        </p:nvSpPr>
        <p:spPr>
          <a:xfrm rot="1826164">
            <a:off x="4315602" y="2203425"/>
            <a:ext cx="584804" cy="504141"/>
          </a:xfrm>
          <a:prstGeom prst="hexagon">
            <a:avLst>
              <a:gd name="adj" fmla="val 29407"/>
              <a:gd name="vf" fmla="val 1154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4373004" y="2066945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C000"/>
                </a:solidFill>
              </a:rPr>
              <a:t>4</a:t>
            </a:r>
            <a:endParaRPr lang="zh-CN" altLang="en-US" sz="4000" b="1" dirty="0">
              <a:solidFill>
                <a:srgbClr val="FFC000"/>
              </a:solidFill>
            </a:endParaRPr>
          </a:p>
        </p:txBody>
      </p:sp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3923928" y="3547864"/>
            <a:ext cx="1562100" cy="4572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勤于学习 </a:t>
            </a: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4987805" y="2184628"/>
            <a:ext cx="3057247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本土化专家在成长</a:t>
            </a:r>
          </a:p>
        </p:txBody>
      </p: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5508104" y="3573016"/>
            <a:ext cx="1562100" cy="4572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思维活跃 </a:t>
            </a:r>
          </a:p>
        </p:txBody>
      </p:sp>
      <p:sp>
        <p:nvSpPr>
          <p:cNvPr id="35" name="Text Box 8"/>
          <p:cNvSpPr txBox="1">
            <a:spLocks noChangeArrowheads="1"/>
          </p:cNvSpPr>
          <p:nvPr/>
        </p:nvSpPr>
        <p:spPr bwMode="auto">
          <a:xfrm>
            <a:off x="7114356" y="3573016"/>
            <a:ext cx="1562100" cy="4572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善于探究 </a:t>
            </a: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5458172" y="4972050"/>
            <a:ext cx="1562100" cy="4572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勇于创新 </a:t>
            </a:r>
          </a:p>
        </p:txBody>
      </p:sp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7114356" y="4972050"/>
            <a:ext cx="1562100" cy="4572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自我发展 </a:t>
            </a:r>
          </a:p>
        </p:txBody>
      </p:sp>
      <p:pic>
        <p:nvPicPr>
          <p:cNvPr id="41" name="图片 40" descr="学习01.jpg"/>
          <p:cNvPicPr>
            <a:picLocks noChangeAspect="1"/>
          </p:cNvPicPr>
          <p:nvPr/>
        </p:nvPicPr>
        <p:blipFill rotWithShape="1">
          <a:blip r:embed="rId3"/>
          <a:srcRect l="25139" t="29590" r="24500" b="8455"/>
          <a:stretch>
            <a:fillRect/>
          </a:stretch>
        </p:blipFill>
        <p:spPr>
          <a:xfrm>
            <a:off x="611560" y="3191668"/>
            <a:ext cx="3149600" cy="25202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  <a:headEnd/>
            <a:tailEnd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8" name="直接连接符 7"/>
          <p:cNvCxnSpPr/>
          <p:nvPr/>
        </p:nvCxnSpPr>
        <p:spPr>
          <a:xfrm>
            <a:off x="611560" y="3191668"/>
            <a:ext cx="79928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Box 9"/>
          <p:cNvSpPr txBox="1">
            <a:spLocks noChangeArrowheads="1"/>
          </p:cNvSpPr>
          <p:nvPr/>
        </p:nvSpPr>
        <p:spPr bwMode="auto">
          <a:xfrm>
            <a:off x="3946004" y="4988024"/>
            <a:ext cx="1415772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精神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9" descr="怀抱文案.JPG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0"/>
          <a:stretch>
            <a:fillRect/>
          </a:stretch>
        </p:blipFill>
        <p:spPr bwMode="auto">
          <a:xfrm>
            <a:off x="611560" y="3191668"/>
            <a:ext cx="3149600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611560" y="1700808"/>
            <a:ext cx="7992888" cy="40324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761160" y="3191668"/>
            <a:ext cx="4843288" cy="254158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611560" y="1700808"/>
            <a:ext cx="3149600" cy="14908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六边形 56"/>
          <p:cNvSpPr/>
          <p:nvPr/>
        </p:nvSpPr>
        <p:spPr>
          <a:xfrm rot="1826164">
            <a:off x="7971767" y="6123839"/>
            <a:ext cx="584804" cy="50414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六边形 57"/>
          <p:cNvSpPr/>
          <p:nvPr/>
        </p:nvSpPr>
        <p:spPr>
          <a:xfrm rot="1826164">
            <a:off x="7207988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六边形 58"/>
          <p:cNvSpPr/>
          <p:nvPr/>
        </p:nvSpPr>
        <p:spPr>
          <a:xfrm rot="1826164">
            <a:off x="8576140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11560" y="3191668"/>
            <a:ext cx="3149600" cy="2541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770536" y="4077071"/>
            <a:ext cx="4833912" cy="86409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1448360" y="1772816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490426" y="2420888"/>
            <a:ext cx="14253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bg1"/>
                </a:solidFill>
              </a:rPr>
              <a:t>chengguo</a:t>
            </a:r>
            <a:endParaRPr lang="zh-CN" altLang="en-US" sz="2200" dirty="0">
              <a:solidFill>
                <a:schemeClr val="bg1"/>
              </a:solidFill>
            </a:endParaRPr>
          </a:p>
        </p:txBody>
      </p:sp>
      <p:sp>
        <p:nvSpPr>
          <p:cNvPr id="51" name="六边形 50"/>
          <p:cNvSpPr/>
          <p:nvPr/>
        </p:nvSpPr>
        <p:spPr>
          <a:xfrm rot="1826164">
            <a:off x="4315602" y="2203425"/>
            <a:ext cx="584804" cy="504141"/>
          </a:xfrm>
          <a:prstGeom prst="hexagon">
            <a:avLst>
              <a:gd name="adj" fmla="val 29407"/>
              <a:gd name="vf" fmla="val 1154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4373004" y="2066945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C000"/>
                </a:solidFill>
              </a:rPr>
              <a:t>5</a:t>
            </a:r>
            <a:endParaRPr lang="zh-CN" altLang="en-US" sz="4000" b="1" dirty="0">
              <a:solidFill>
                <a:srgbClr val="FFC000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11560" y="3191668"/>
            <a:ext cx="79928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4996001" y="2113111"/>
            <a:ext cx="2339102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学校特色发展</a:t>
            </a:r>
          </a:p>
        </p:txBody>
      </p:sp>
      <p:sp>
        <p:nvSpPr>
          <p:cNvPr id="38" name="矩形标注 37"/>
          <p:cNvSpPr/>
          <p:nvPr/>
        </p:nvSpPr>
        <p:spPr>
          <a:xfrm>
            <a:off x="4171900" y="5017169"/>
            <a:ext cx="4000500" cy="500063"/>
          </a:xfrm>
          <a:prstGeom prst="wedgeRectCallout">
            <a:avLst>
              <a:gd name="adj1" fmla="val 72468"/>
              <a:gd name="adj2" fmla="val -60403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校园文化</a:t>
            </a:r>
            <a:r>
              <a:rPr lang="en-US" altLang="zh-CN" sz="2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育人氛围更加浓郁</a:t>
            </a:r>
          </a:p>
        </p:txBody>
      </p:sp>
      <p:sp>
        <p:nvSpPr>
          <p:cNvPr id="39" name="矩形标注 38"/>
          <p:cNvSpPr/>
          <p:nvPr/>
        </p:nvSpPr>
        <p:spPr>
          <a:xfrm>
            <a:off x="4171900" y="4225081"/>
            <a:ext cx="4000500" cy="500063"/>
          </a:xfrm>
          <a:prstGeom prst="wedgeRectCallout">
            <a:avLst>
              <a:gd name="adj1" fmla="val 72468"/>
              <a:gd name="adj2" fmla="val 2547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学校有了自己的办学愿景 </a:t>
            </a:r>
          </a:p>
        </p:txBody>
      </p:sp>
      <p:sp>
        <p:nvSpPr>
          <p:cNvPr id="43" name="矩形标注 42"/>
          <p:cNvSpPr/>
          <p:nvPr/>
        </p:nvSpPr>
        <p:spPr>
          <a:xfrm>
            <a:off x="4171900" y="3360985"/>
            <a:ext cx="4000500" cy="500063"/>
          </a:xfrm>
          <a:prstGeom prst="wedgeRectCallout">
            <a:avLst>
              <a:gd name="adj1" fmla="val 75840"/>
              <a:gd name="adj2" fmla="val 65498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学校管理者理念提升 </a:t>
            </a:r>
          </a:p>
        </p:txBody>
      </p:sp>
      <p:pic>
        <p:nvPicPr>
          <p:cNvPr id="44" name="图片 43" descr="快乐小学生07.jpg"/>
          <p:cNvPicPr>
            <a:picLocks noChangeAspect="1"/>
          </p:cNvPicPr>
          <p:nvPr/>
        </p:nvPicPr>
        <p:blipFill rotWithShape="1">
          <a:blip r:embed="rId3"/>
          <a:srcRect t="-1007" b="-1007"/>
          <a:stretch>
            <a:fillRect/>
          </a:stretch>
        </p:blipFill>
        <p:spPr>
          <a:xfrm>
            <a:off x="611561" y="3198959"/>
            <a:ext cx="3149599" cy="2534297"/>
          </a:xfrm>
          <a:prstGeom prst="rect">
            <a:avLst/>
          </a:prstGeom>
          <a:ln w="190500" cap="rnd">
            <a:noFill/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5" name="Text Box 22"/>
          <p:cNvSpPr txBox="1">
            <a:spLocks noChangeArrowheads="1"/>
          </p:cNvSpPr>
          <p:nvPr/>
        </p:nvSpPr>
        <p:spPr bwMode="auto">
          <a:xfrm>
            <a:off x="1674127" y="5301208"/>
            <a:ext cx="1097673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学生发展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9" descr="怀抱文案.JPG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0"/>
          <a:stretch>
            <a:fillRect/>
          </a:stretch>
        </p:blipFill>
        <p:spPr bwMode="auto">
          <a:xfrm>
            <a:off x="611560" y="3191668"/>
            <a:ext cx="3149600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611560" y="1700808"/>
            <a:ext cx="7992888" cy="40324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611560" y="1700808"/>
            <a:ext cx="3149600" cy="14908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六边形 56"/>
          <p:cNvSpPr/>
          <p:nvPr/>
        </p:nvSpPr>
        <p:spPr>
          <a:xfrm rot="1826164">
            <a:off x="7971767" y="6123839"/>
            <a:ext cx="584804" cy="50414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六边形 57"/>
          <p:cNvSpPr/>
          <p:nvPr/>
        </p:nvSpPr>
        <p:spPr>
          <a:xfrm rot="1826164">
            <a:off x="7207988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六边形 58"/>
          <p:cNvSpPr/>
          <p:nvPr/>
        </p:nvSpPr>
        <p:spPr>
          <a:xfrm rot="1826164">
            <a:off x="8576140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11560" y="3191668"/>
            <a:ext cx="7992888" cy="254158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1448360" y="1772816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490426" y="2420888"/>
            <a:ext cx="14253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bg1"/>
                </a:solidFill>
              </a:rPr>
              <a:t>chengguo</a:t>
            </a:r>
            <a:endParaRPr lang="zh-CN" altLang="en-US" sz="2200" dirty="0">
              <a:solidFill>
                <a:schemeClr val="bg1"/>
              </a:solidFill>
            </a:endParaRPr>
          </a:p>
        </p:txBody>
      </p:sp>
      <p:sp>
        <p:nvSpPr>
          <p:cNvPr id="51" name="六边形 50"/>
          <p:cNvSpPr/>
          <p:nvPr/>
        </p:nvSpPr>
        <p:spPr>
          <a:xfrm rot="1826164">
            <a:off x="4083335" y="2203425"/>
            <a:ext cx="584804" cy="504141"/>
          </a:xfrm>
          <a:prstGeom prst="hexagon">
            <a:avLst>
              <a:gd name="adj" fmla="val 29407"/>
              <a:gd name="vf" fmla="val 1154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4140737" y="2066945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C000"/>
                </a:solidFill>
              </a:rPr>
              <a:t>6</a:t>
            </a:r>
            <a:endParaRPr lang="zh-CN" altLang="en-US" sz="4000" b="1" dirty="0">
              <a:solidFill>
                <a:srgbClr val="FFC000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11560" y="3191668"/>
            <a:ext cx="79928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4644008" y="2184628"/>
            <a:ext cx="37753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形成了强大的教改合力</a:t>
            </a:r>
          </a:p>
        </p:txBody>
      </p:sp>
      <p:sp>
        <p:nvSpPr>
          <p:cNvPr id="35" name="椭圆 34"/>
          <p:cNvSpPr/>
          <p:nvPr/>
        </p:nvSpPr>
        <p:spPr>
          <a:xfrm>
            <a:off x="791394" y="3465191"/>
            <a:ext cx="1296518" cy="1296518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76200">
            <a:solidFill>
              <a:schemeClr val="bg1">
                <a:lumMod val="85000"/>
              </a:schemeClr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3959746" y="3465191"/>
            <a:ext cx="1296518" cy="1296518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76200">
            <a:solidFill>
              <a:schemeClr val="bg1">
                <a:lumMod val="85000"/>
              </a:schemeClr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7163915" y="3429000"/>
            <a:ext cx="1296518" cy="1296518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  <a:ln w="76200">
            <a:solidFill>
              <a:schemeClr val="bg1">
                <a:lumMod val="85000"/>
              </a:schemeClr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2267744" y="3212976"/>
            <a:ext cx="1512168" cy="25415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5436096" y="3212976"/>
            <a:ext cx="1529854" cy="25415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11560" y="5301208"/>
            <a:ext cx="7992888" cy="432048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Text Box 8"/>
          <p:cNvSpPr txBox="1">
            <a:spLocks noChangeArrowheads="1"/>
          </p:cNvSpPr>
          <p:nvPr/>
        </p:nvSpPr>
        <p:spPr bwMode="auto">
          <a:xfrm>
            <a:off x="925265" y="5332566"/>
            <a:ext cx="15585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各级专家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 Box 9"/>
          <p:cNvSpPr txBox="1">
            <a:spLocks noChangeArrowheads="1"/>
          </p:cNvSpPr>
          <p:nvPr/>
        </p:nvSpPr>
        <p:spPr bwMode="auto">
          <a:xfrm>
            <a:off x="3923928" y="5332566"/>
            <a:ext cx="13388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项目实施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者</a:t>
            </a:r>
          </a:p>
        </p:txBody>
      </p:sp>
      <p:sp>
        <p:nvSpPr>
          <p:cNvPr id="55" name="Text Box 10"/>
          <p:cNvSpPr txBox="1">
            <a:spLocks noChangeArrowheads="1"/>
          </p:cNvSpPr>
          <p:nvPr/>
        </p:nvSpPr>
        <p:spPr bwMode="auto">
          <a:xfrm>
            <a:off x="7387006" y="5332566"/>
            <a:ext cx="8771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共同体</a:t>
            </a:r>
          </a:p>
        </p:txBody>
      </p:sp>
      <p:grpSp>
        <p:nvGrpSpPr>
          <p:cNvPr id="61" name="组合 60"/>
          <p:cNvGrpSpPr/>
          <p:nvPr/>
        </p:nvGrpSpPr>
        <p:grpSpPr>
          <a:xfrm rot="19142523" flipH="1">
            <a:off x="2751149" y="3967736"/>
            <a:ext cx="545357" cy="494726"/>
            <a:chOff x="6414133" y="1874098"/>
            <a:chExt cx="636083" cy="577029"/>
          </a:xfrm>
        </p:grpSpPr>
        <p:sp>
          <p:nvSpPr>
            <p:cNvPr id="62" name="半闭框 61"/>
            <p:cNvSpPr/>
            <p:nvPr/>
          </p:nvSpPr>
          <p:spPr>
            <a:xfrm rot="16200000">
              <a:off x="6443660" y="1844572"/>
              <a:ext cx="577029" cy="636082"/>
            </a:xfrm>
            <a:prstGeom prst="halfFrame">
              <a:avLst>
                <a:gd name="adj1" fmla="val 6457"/>
                <a:gd name="adj2" fmla="val 869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63" name="直接连接符 62"/>
            <p:cNvCxnSpPr/>
            <p:nvPr/>
          </p:nvCxnSpPr>
          <p:spPr>
            <a:xfrm flipV="1">
              <a:off x="6414133" y="1916832"/>
              <a:ext cx="606139" cy="504056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 rot="19142523" flipH="1">
            <a:off x="5947473" y="3979234"/>
            <a:ext cx="545357" cy="494726"/>
            <a:chOff x="6414133" y="1874098"/>
            <a:chExt cx="636083" cy="577029"/>
          </a:xfrm>
        </p:grpSpPr>
        <p:sp>
          <p:nvSpPr>
            <p:cNvPr id="65" name="半闭框 64"/>
            <p:cNvSpPr/>
            <p:nvPr/>
          </p:nvSpPr>
          <p:spPr>
            <a:xfrm rot="16200000">
              <a:off x="6443660" y="1844572"/>
              <a:ext cx="577029" cy="636082"/>
            </a:xfrm>
            <a:prstGeom prst="halfFrame">
              <a:avLst>
                <a:gd name="adj1" fmla="val 6457"/>
                <a:gd name="adj2" fmla="val 869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66" name="直接连接符 65"/>
            <p:cNvCxnSpPr/>
            <p:nvPr/>
          </p:nvCxnSpPr>
          <p:spPr>
            <a:xfrm flipV="1">
              <a:off x="6414133" y="1916832"/>
              <a:ext cx="606139" cy="504056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六边形 66"/>
          <p:cNvSpPr/>
          <p:nvPr/>
        </p:nvSpPr>
        <p:spPr>
          <a:xfrm rot="1826164">
            <a:off x="2364334" y="3330354"/>
            <a:ext cx="233997" cy="201722"/>
          </a:xfrm>
          <a:prstGeom prst="hexagon">
            <a:avLst>
              <a:gd name="adj" fmla="val 29407"/>
              <a:gd name="vf" fmla="val 11547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六边形 67"/>
          <p:cNvSpPr/>
          <p:nvPr/>
        </p:nvSpPr>
        <p:spPr>
          <a:xfrm rot="1826164">
            <a:off x="5595321" y="3332876"/>
            <a:ext cx="233997" cy="201722"/>
          </a:xfrm>
          <a:prstGeom prst="hexagon">
            <a:avLst>
              <a:gd name="adj" fmla="val 29407"/>
              <a:gd name="vf" fmla="val 11547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2" b="6024"/>
          <a:stretch>
            <a:fillRect/>
          </a:stretch>
        </p:blipFill>
        <p:spPr>
          <a:xfrm>
            <a:off x="0" y="1052736"/>
            <a:ext cx="9144000" cy="503086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 rot="16200000">
            <a:off x="2016074" y="-909229"/>
            <a:ext cx="5147351" cy="9108506"/>
          </a:xfrm>
          <a:prstGeom prst="rect">
            <a:avLst/>
          </a:prstGeom>
          <a:gradFill flip="none" rotWithShape="1">
            <a:gsLst>
              <a:gs pos="1000">
                <a:srgbClr val="00B0F0">
                  <a:alpha val="37000"/>
                  <a:lumMod val="8000"/>
                </a:srgbClr>
              </a:gs>
              <a:gs pos="100000">
                <a:schemeClr val="bg1">
                  <a:alpha val="6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六边形 35"/>
          <p:cNvSpPr/>
          <p:nvPr/>
        </p:nvSpPr>
        <p:spPr>
          <a:xfrm rot="1826164">
            <a:off x="317145" y="1278741"/>
            <a:ext cx="945237" cy="814859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TextBox 10"/>
          <p:cNvSpPr txBox="1">
            <a:spLocks noChangeArrowheads="1"/>
          </p:cNvSpPr>
          <p:nvPr/>
        </p:nvSpPr>
        <p:spPr bwMode="auto">
          <a:xfrm>
            <a:off x="5347671" y="3775708"/>
            <a:ext cx="2608705" cy="40011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体会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六边形 13"/>
          <p:cNvSpPr/>
          <p:nvPr/>
        </p:nvSpPr>
        <p:spPr>
          <a:xfrm rot="1826164">
            <a:off x="1453953" y="2829216"/>
            <a:ext cx="2476986" cy="2134263"/>
          </a:xfrm>
          <a:prstGeom prst="hexagon">
            <a:avLst>
              <a:gd name="adj" fmla="val 29407"/>
              <a:gd name="vf" fmla="val 115470"/>
            </a:avLst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1964727" y="3571606"/>
            <a:ext cx="141577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与分享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30" y="1322337"/>
            <a:ext cx="727666" cy="727666"/>
          </a:xfrm>
          <a:prstGeom prst="rect">
            <a:avLst/>
          </a:prstGeom>
          <a:effectLst/>
        </p:spPr>
      </p:pic>
      <p:sp>
        <p:nvSpPr>
          <p:cNvPr id="8" name="椭圆 7"/>
          <p:cNvSpPr/>
          <p:nvPr/>
        </p:nvSpPr>
        <p:spPr>
          <a:xfrm>
            <a:off x="2411760" y="2923534"/>
            <a:ext cx="612576" cy="61257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六边形 43"/>
          <p:cNvSpPr/>
          <p:nvPr/>
        </p:nvSpPr>
        <p:spPr>
          <a:xfrm rot="1826164">
            <a:off x="8292285" y="5831531"/>
            <a:ext cx="584804" cy="50414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六边形 45"/>
          <p:cNvSpPr/>
          <p:nvPr/>
        </p:nvSpPr>
        <p:spPr>
          <a:xfrm rot="1826164">
            <a:off x="7496020" y="6144571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六边形 46"/>
          <p:cNvSpPr/>
          <p:nvPr/>
        </p:nvSpPr>
        <p:spPr>
          <a:xfrm rot="1826164">
            <a:off x="8730384" y="5385890"/>
            <a:ext cx="328957" cy="283584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2387715" y="2840793"/>
            <a:ext cx="5645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isInverted="1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403648" y="2138637"/>
            <a:ext cx="6192688" cy="287453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1568895" y="2276872"/>
            <a:ext cx="5883425" cy="2592288"/>
          </a:xfrm>
          <a:prstGeom prst="rect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六边形 17"/>
          <p:cNvSpPr/>
          <p:nvPr/>
        </p:nvSpPr>
        <p:spPr>
          <a:xfrm rot="1826164">
            <a:off x="3703305" y="1652328"/>
            <a:ext cx="1758079" cy="1515584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六边形 18"/>
          <p:cNvSpPr/>
          <p:nvPr/>
        </p:nvSpPr>
        <p:spPr>
          <a:xfrm rot="1826164">
            <a:off x="4663178" y="3610571"/>
            <a:ext cx="2050629" cy="1767782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66F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六边形 19"/>
          <p:cNvSpPr/>
          <p:nvPr/>
        </p:nvSpPr>
        <p:spPr>
          <a:xfrm rot="1826164">
            <a:off x="2307603" y="3610572"/>
            <a:ext cx="2050629" cy="1767782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92D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20"/>
          <p:cNvSpPr/>
          <p:nvPr/>
        </p:nvSpPr>
        <p:spPr>
          <a:xfrm rot="1826164">
            <a:off x="1134049" y="1666356"/>
            <a:ext cx="2050629" cy="1767782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00B0F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六边形 21"/>
          <p:cNvSpPr/>
          <p:nvPr/>
        </p:nvSpPr>
        <p:spPr>
          <a:xfrm rot="1826164">
            <a:off x="5887314" y="1666356"/>
            <a:ext cx="2050629" cy="1767782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3874460" y="1994621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体会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61212" y="1881128"/>
            <a:ext cx="121058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领导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重视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效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实施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保证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83768" y="3831734"/>
            <a:ext cx="1709122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组织管理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机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制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大胆创新和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精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心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的项目设计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实施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54958" y="3861048"/>
            <a:ext cx="146706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专业化的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指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导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和支持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成功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12381" y="1973461"/>
            <a:ext cx="180049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全面促进学校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育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教学工作是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项目实施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根本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六边形 28"/>
          <p:cNvSpPr/>
          <p:nvPr/>
        </p:nvSpPr>
        <p:spPr>
          <a:xfrm rot="1826164">
            <a:off x="6830500" y="1707679"/>
            <a:ext cx="164257" cy="14160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六边形 29"/>
          <p:cNvSpPr/>
          <p:nvPr/>
        </p:nvSpPr>
        <p:spPr>
          <a:xfrm rot="1826164">
            <a:off x="2077234" y="1642061"/>
            <a:ext cx="164257" cy="14160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六边形 30"/>
          <p:cNvSpPr/>
          <p:nvPr/>
        </p:nvSpPr>
        <p:spPr>
          <a:xfrm rot="1826164">
            <a:off x="3256200" y="3615789"/>
            <a:ext cx="164257" cy="14160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六边形 31"/>
          <p:cNvSpPr/>
          <p:nvPr/>
        </p:nvSpPr>
        <p:spPr>
          <a:xfrm rot="1826164">
            <a:off x="5606364" y="3638484"/>
            <a:ext cx="164257" cy="14160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720984" y="6236337"/>
            <a:ext cx="1695822" cy="6216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2267597" y="6236338"/>
            <a:ext cx="1695822" cy="6216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3814212" y="6236338"/>
            <a:ext cx="1695822" cy="62166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5360827" y="6236338"/>
            <a:ext cx="1695822" cy="62166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6908626" y="6248285"/>
            <a:ext cx="1695822" cy="6216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isInverted="1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294" b="-11294"/>
          <a:stretch>
            <a:fillRect/>
          </a:stretch>
        </p:blipFill>
        <p:spPr>
          <a:xfrm>
            <a:off x="35496" y="332656"/>
            <a:ext cx="9108504" cy="678535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矩形 5"/>
          <p:cNvSpPr/>
          <p:nvPr/>
        </p:nvSpPr>
        <p:spPr>
          <a:xfrm rot="16200000">
            <a:off x="1816697" y="-800471"/>
            <a:ext cx="5546106" cy="9108506"/>
          </a:xfrm>
          <a:prstGeom prst="rect">
            <a:avLst/>
          </a:prstGeom>
          <a:gradFill flip="none" rotWithShape="1">
            <a:gsLst>
              <a:gs pos="1000">
                <a:srgbClr val="00B0F0">
                  <a:alpha val="37000"/>
                  <a:lumMod val="8000"/>
                </a:srgbClr>
              </a:gs>
              <a:gs pos="100000">
                <a:schemeClr val="bg1">
                  <a:alpha val="6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六边形 35"/>
          <p:cNvSpPr/>
          <p:nvPr/>
        </p:nvSpPr>
        <p:spPr>
          <a:xfrm rot="1826164">
            <a:off x="317145" y="1278741"/>
            <a:ext cx="945237" cy="814859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8"/>
          <p:cNvSpPr txBox="1">
            <a:spLocks noChangeArrowheads="1"/>
          </p:cNvSpPr>
          <p:nvPr/>
        </p:nvSpPr>
        <p:spPr bwMode="auto">
          <a:xfrm>
            <a:off x="5868144" y="2996952"/>
            <a:ext cx="1960633" cy="40011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组织机构保障</a:t>
            </a:r>
          </a:p>
        </p:txBody>
      </p:sp>
      <p:sp>
        <p:nvSpPr>
          <p:cNvPr id="38" name="TextBox 9"/>
          <p:cNvSpPr txBox="1">
            <a:spLocks noChangeArrowheads="1"/>
          </p:cNvSpPr>
          <p:nvPr/>
        </p:nvSpPr>
        <p:spPr bwMode="auto">
          <a:xfrm>
            <a:off x="6105228" y="3384273"/>
            <a:ext cx="1723549" cy="40011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领会精神 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10"/>
          <p:cNvSpPr txBox="1">
            <a:spLocks noChangeArrowheads="1"/>
          </p:cNvSpPr>
          <p:nvPr/>
        </p:nvSpPr>
        <p:spPr bwMode="auto">
          <a:xfrm>
            <a:off x="5220072" y="3775708"/>
            <a:ext cx="2608705" cy="400110"/>
          </a:xfrm>
          <a:prstGeom prst="rect">
            <a:avLst/>
          </a:prstGeom>
          <a:solidFill>
            <a:srgbClr val="F30DE3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确定试点单位</a:t>
            </a:r>
          </a:p>
        </p:txBody>
      </p:sp>
      <p:sp>
        <p:nvSpPr>
          <p:cNvPr id="40" name="TextBox 11"/>
          <p:cNvSpPr txBox="1">
            <a:spLocks noChangeArrowheads="1"/>
          </p:cNvSpPr>
          <p:nvPr/>
        </p:nvSpPr>
        <p:spPr bwMode="auto">
          <a:xfrm>
            <a:off x="5724128" y="4175818"/>
            <a:ext cx="2104649" cy="4001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宣传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动员 </a:t>
            </a:r>
          </a:p>
        </p:txBody>
      </p:sp>
      <p:sp>
        <p:nvSpPr>
          <p:cNvPr id="41" name="TextBox 12"/>
          <p:cNvSpPr txBox="1">
            <a:spLocks noChangeArrowheads="1"/>
          </p:cNvSpPr>
          <p:nvPr/>
        </p:nvSpPr>
        <p:spPr bwMode="auto">
          <a:xfrm>
            <a:off x="6300192" y="4589306"/>
            <a:ext cx="1528585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全面推进</a:t>
            </a:r>
          </a:p>
        </p:txBody>
      </p:sp>
      <p:sp>
        <p:nvSpPr>
          <p:cNvPr id="14" name="六边形 13"/>
          <p:cNvSpPr/>
          <p:nvPr/>
        </p:nvSpPr>
        <p:spPr>
          <a:xfrm rot="1826164">
            <a:off x="1453953" y="2902634"/>
            <a:ext cx="2476986" cy="2134263"/>
          </a:xfrm>
          <a:prstGeom prst="hexagon">
            <a:avLst>
              <a:gd name="adj" fmla="val 29407"/>
              <a:gd name="vf" fmla="val 115470"/>
            </a:avLst>
          </a:prstGeom>
          <a:gradFill>
            <a:gsLst>
              <a:gs pos="1000">
                <a:schemeClr val="bg1">
                  <a:lumMod val="95000"/>
                  <a:alpha val="88000"/>
                </a:schemeClr>
              </a:gs>
              <a:gs pos="100000">
                <a:schemeClr val="bg1">
                  <a:alpha val="66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1842898" y="3645024"/>
            <a:ext cx="165943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 们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 行 动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30" y="1322337"/>
            <a:ext cx="727666" cy="727666"/>
          </a:xfrm>
          <a:prstGeom prst="rect">
            <a:avLst/>
          </a:prstGeom>
          <a:effectLst/>
        </p:spPr>
      </p:pic>
      <p:sp>
        <p:nvSpPr>
          <p:cNvPr id="8" name="椭圆 7"/>
          <p:cNvSpPr/>
          <p:nvPr/>
        </p:nvSpPr>
        <p:spPr>
          <a:xfrm>
            <a:off x="2411760" y="2996952"/>
            <a:ext cx="612576" cy="6125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387715" y="2914211"/>
            <a:ext cx="6094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六边形 43"/>
          <p:cNvSpPr/>
          <p:nvPr/>
        </p:nvSpPr>
        <p:spPr>
          <a:xfrm rot="1826164">
            <a:off x="8292285" y="5831531"/>
            <a:ext cx="584804" cy="50414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六边形 45"/>
          <p:cNvSpPr/>
          <p:nvPr/>
        </p:nvSpPr>
        <p:spPr>
          <a:xfrm rot="1826164">
            <a:off x="7496020" y="6144571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六边形 46"/>
          <p:cNvSpPr/>
          <p:nvPr/>
        </p:nvSpPr>
        <p:spPr>
          <a:xfrm rot="1826164">
            <a:off x="8730384" y="5385890"/>
            <a:ext cx="328957" cy="283584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2000">
        <p14:switch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六边形 1"/>
          <p:cNvSpPr/>
          <p:nvPr/>
        </p:nvSpPr>
        <p:spPr>
          <a:xfrm rot="1924795">
            <a:off x="569905" y="2060325"/>
            <a:ext cx="2608955" cy="2212967"/>
          </a:xfrm>
          <a:prstGeom prst="hexagon">
            <a:avLst>
              <a:gd name="adj" fmla="val 31070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8" name="Text Box 5"/>
          <p:cNvSpPr txBox="1">
            <a:spLocks noChangeArrowheads="1"/>
          </p:cNvSpPr>
          <p:nvPr/>
        </p:nvSpPr>
        <p:spPr bwMode="auto">
          <a:xfrm>
            <a:off x="1699480" y="2469857"/>
            <a:ext cx="265649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600" b="1" dirty="0" smtClean="0">
                <a:solidFill>
                  <a:schemeClr val="bg1"/>
                </a:solidFill>
                <a:ea typeface="黑体" panose="02010609060101010101" pitchFamily="2" charset="-122"/>
              </a:rPr>
              <a:t>谢</a:t>
            </a:r>
            <a:r>
              <a:rPr lang="zh-CN" altLang="en-US" sz="9600" b="1" dirty="0" smtClean="0">
                <a:ea typeface="黑体" panose="02010609060101010101" pitchFamily="2" charset="-122"/>
              </a:rPr>
              <a:t>谢</a:t>
            </a:r>
            <a:endParaRPr lang="zh-CN" altLang="en-US" sz="9600" b="1" dirty="0">
              <a:ea typeface="黑体" panose="02010609060101010101" pitchFamily="2" charset="-122"/>
            </a:endParaRPr>
          </a:p>
        </p:txBody>
      </p:sp>
      <p:sp>
        <p:nvSpPr>
          <p:cNvPr id="1029" name="Text Box 6"/>
          <p:cNvSpPr txBox="1">
            <a:spLocks noChangeArrowheads="1"/>
          </p:cNvSpPr>
          <p:nvPr/>
        </p:nvSpPr>
        <p:spPr bwMode="auto">
          <a:xfrm>
            <a:off x="6012160" y="3543399"/>
            <a:ext cx="24929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dirty="0" smtClean="0">
                <a:solidFill>
                  <a:srgbClr val="00B0F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20XX.6.XX</a:t>
            </a:r>
            <a:r>
              <a:rPr lang="zh-CN" altLang="en-US" sz="2400" dirty="0" smtClean="0">
                <a:solidFill>
                  <a:srgbClr val="00B0F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修</a:t>
            </a:r>
            <a:r>
              <a:rPr lang="zh-CN" altLang="en-US" sz="2400" dirty="0" smtClean="0">
                <a:solidFill>
                  <a:srgbClr val="00B0F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改稿</a:t>
            </a:r>
            <a:endParaRPr lang="en-US" altLang="zh-CN" sz="2400" dirty="0">
              <a:solidFill>
                <a:srgbClr val="00B0F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283968" y="3261945"/>
            <a:ext cx="4169618" cy="33855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</a:rPr>
              <a:t>国家教育体制改革试点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项目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601916" y="6429375"/>
            <a:ext cx="17145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3" name="Text Box 4"/>
          <p:cNvSpPr txBox="1">
            <a:spLocks noChangeArrowheads="1"/>
          </p:cNvSpPr>
          <p:nvPr/>
        </p:nvSpPr>
        <p:spPr bwMode="auto">
          <a:xfrm>
            <a:off x="6621275" y="6429375"/>
            <a:ext cx="18421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日制作</a:t>
            </a:r>
            <a:endParaRPr 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2000">
        <p14:warp dir="in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1259632" y="1412776"/>
            <a:ext cx="4152099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高度重视，成立领导机构</a:t>
            </a:r>
          </a:p>
        </p:txBody>
      </p:sp>
      <p:sp>
        <p:nvSpPr>
          <p:cNvPr id="13" name="矩形 12"/>
          <p:cNvSpPr/>
          <p:nvPr/>
        </p:nvSpPr>
        <p:spPr>
          <a:xfrm rot="5400000">
            <a:off x="2938853" y="3308024"/>
            <a:ext cx="2092409" cy="146191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5400000">
            <a:off x="4386570" y="3308024"/>
            <a:ext cx="2092408" cy="1461915"/>
          </a:xfrm>
          <a:prstGeom prst="rect">
            <a:avLst/>
          </a:prstGeom>
          <a:solidFill>
            <a:srgbClr val="F30D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rot="5400000">
            <a:off x="5840929" y="3308024"/>
            <a:ext cx="2092409" cy="146191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六边形 43"/>
          <p:cNvSpPr/>
          <p:nvPr/>
        </p:nvSpPr>
        <p:spPr>
          <a:xfrm rot="1826164">
            <a:off x="317145" y="1278741"/>
            <a:ext cx="945237" cy="814859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505069" y="1224505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1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54100" y="4405174"/>
            <a:ext cx="4363991" cy="680012"/>
          </a:xfrm>
          <a:prstGeom prst="rect">
            <a:avLst/>
          </a:prstGeom>
          <a:solidFill>
            <a:srgbClr val="00B0F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3372035" y="4469050"/>
            <a:ext cx="1287532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领导小组 </a:t>
            </a:r>
          </a:p>
        </p:txBody>
      </p:sp>
      <p:sp>
        <p:nvSpPr>
          <p:cNvPr id="36" name="Text Box 6"/>
          <p:cNvSpPr txBox="1">
            <a:spLocks noChangeArrowheads="1"/>
          </p:cNvSpPr>
          <p:nvPr/>
        </p:nvSpPr>
        <p:spPr bwMode="auto">
          <a:xfrm>
            <a:off x="4788024" y="4469050"/>
            <a:ext cx="1287532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执行小组 </a:t>
            </a: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6228184" y="4469050"/>
            <a:ext cx="1287532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专家小组 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371" y="3094000"/>
            <a:ext cx="1219200" cy="12192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145904"/>
            <a:ext cx="1219200" cy="12192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457" y="3119400"/>
            <a:ext cx="1219200" cy="1219200"/>
          </a:xfrm>
          <a:prstGeom prst="rect">
            <a:avLst/>
          </a:prstGeom>
        </p:spPr>
      </p:pic>
      <p:sp>
        <p:nvSpPr>
          <p:cNvPr id="47" name="矩形 46"/>
          <p:cNvSpPr/>
          <p:nvPr/>
        </p:nvSpPr>
        <p:spPr>
          <a:xfrm>
            <a:off x="720984" y="6236337"/>
            <a:ext cx="1695822" cy="6216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267597" y="6236338"/>
            <a:ext cx="1695822" cy="6216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814212" y="6236338"/>
            <a:ext cx="1695822" cy="62166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5360827" y="6236338"/>
            <a:ext cx="1695822" cy="62166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908626" y="6248285"/>
            <a:ext cx="1695822" cy="6216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Text Box 4"/>
          <p:cNvSpPr txBox="1">
            <a:spLocks noChangeArrowheads="1"/>
          </p:cNvSpPr>
          <p:nvPr/>
        </p:nvSpPr>
        <p:spPr bwMode="auto">
          <a:xfrm>
            <a:off x="1163579" y="6525344"/>
            <a:ext cx="104067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PPTS</a:t>
            </a:r>
            <a:r>
              <a:rPr 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创意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出品</a:t>
            </a:r>
            <a:endParaRPr 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9" name="Object 6" descr="221342190540609"/>
          <p:cNvGraphicFramePr>
            <a:graphicFrameLocks noChangeAspect="1"/>
          </p:cNvGraphicFramePr>
          <p:nvPr/>
        </p:nvGraphicFramePr>
        <p:xfrm>
          <a:off x="755576" y="6469523"/>
          <a:ext cx="504056" cy="343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0" r:id="rId6" imgW="937260" imgH="734060" progId="">
                  <p:embed/>
                </p:oleObj>
              </mc:Choice>
              <mc:Fallback>
                <p:oleObj r:id="rId6" imgW="937260" imgH="734060" progId="">
                  <p:embed/>
                  <p:pic>
                    <p:nvPicPr>
                      <p:cNvPr id="0" name="图片 358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lum bright="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6469523"/>
                        <a:ext cx="504056" cy="343853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1317611" y="1412776"/>
            <a:ext cx="505458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传达会议精神，安排试点工作 </a:t>
            </a:r>
          </a:p>
        </p:txBody>
      </p:sp>
      <p:sp>
        <p:nvSpPr>
          <p:cNvPr id="47" name="六边形 46"/>
          <p:cNvSpPr/>
          <p:nvPr/>
        </p:nvSpPr>
        <p:spPr>
          <a:xfrm rot="1826164">
            <a:off x="317145" y="1278741"/>
            <a:ext cx="945237" cy="814859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TextBox 47"/>
          <p:cNvSpPr txBox="1"/>
          <p:nvPr/>
        </p:nvSpPr>
        <p:spPr>
          <a:xfrm>
            <a:off x="505069" y="1224505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2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 rot="5400000">
            <a:off x="2938853" y="3308024"/>
            <a:ext cx="2092409" cy="146191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 rot="5400000">
            <a:off x="4386570" y="3308024"/>
            <a:ext cx="2092408" cy="1461915"/>
          </a:xfrm>
          <a:prstGeom prst="rect">
            <a:avLst/>
          </a:prstGeom>
          <a:solidFill>
            <a:srgbClr val="F30D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 rot="5400000">
            <a:off x="5840929" y="3308024"/>
            <a:ext cx="2092409" cy="146191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3254100" y="4405174"/>
            <a:ext cx="4363991" cy="680012"/>
          </a:xfrm>
          <a:prstGeom prst="rect">
            <a:avLst/>
          </a:prstGeom>
          <a:solidFill>
            <a:srgbClr val="00B0F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4788024" y="4469050"/>
            <a:ext cx="1287532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基本原则 </a:t>
            </a:r>
          </a:p>
        </p:txBody>
      </p:sp>
      <p:sp>
        <p:nvSpPr>
          <p:cNvPr id="41" name="Text Box 5"/>
          <p:cNvSpPr txBox="1">
            <a:spLocks noChangeArrowheads="1"/>
          </p:cNvSpPr>
          <p:nvPr/>
        </p:nvSpPr>
        <p:spPr bwMode="auto">
          <a:xfrm>
            <a:off x="6278761" y="4469050"/>
            <a:ext cx="1287532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计划分工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575" y="3333338"/>
            <a:ext cx="1384338" cy="74373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778" y="3175716"/>
            <a:ext cx="550729" cy="901356"/>
          </a:xfrm>
          <a:prstGeom prst="rect">
            <a:avLst/>
          </a:prstGeom>
        </p:spPr>
      </p:pic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3384969" y="4469050"/>
            <a:ext cx="1285929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指导思想 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4891154" y="3333338"/>
            <a:ext cx="975059" cy="630023"/>
            <a:chOff x="1809750" y="1640583"/>
            <a:chExt cx="5524500" cy="356959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7594" l="10000" r="9775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9750" y="1647825"/>
              <a:ext cx="5524500" cy="3562350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2571039" y="1640583"/>
              <a:ext cx="4641028" cy="350466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矩形 51"/>
          <p:cNvSpPr/>
          <p:nvPr/>
        </p:nvSpPr>
        <p:spPr>
          <a:xfrm>
            <a:off x="720984" y="6236337"/>
            <a:ext cx="1695822" cy="6216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2267597" y="6236338"/>
            <a:ext cx="1695822" cy="6216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3814212" y="6236338"/>
            <a:ext cx="1695822" cy="62166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5360827" y="6236338"/>
            <a:ext cx="1695822" cy="62166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6908626" y="6248285"/>
            <a:ext cx="1695822" cy="6216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Text Box 4"/>
          <p:cNvSpPr txBox="1">
            <a:spLocks noChangeArrowheads="1"/>
          </p:cNvSpPr>
          <p:nvPr/>
        </p:nvSpPr>
        <p:spPr bwMode="auto">
          <a:xfrm>
            <a:off x="2763288" y="6525344"/>
            <a:ext cx="104067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PPTS</a:t>
            </a:r>
            <a:r>
              <a:rPr 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创意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出品</a:t>
            </a:r>
            <a:endParaRPr 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8" name="Object 6" descr="221342190540609"/>
          <p:cNvGraphicFramePr>
            <a:graphicFrameLocks noChangeAspect="1"/>
          </p:cNvGraphicFramePr>
          <p:nvPr/>
        </p:nvGraphicFramePr>
        <p:xfrm>
          <a:off x="2355285" y="6469523"/>
          <a:ext cx="504056" cy="343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3" r:id="rId7" imgW="937260" imgH="734060" progId="">
                  <p:embed/>
                </p:oleObj>
              </mc:Choice>
              <mc:Fallback>
                <p:oleObj r:id="rId7" imgW="937260" imgH="734060" progId="">
                  <p:embed/>
                  <p:pic>
                    <p:nvPicPr>
                      <p:cNvPr id="0" name="图片 368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lum bright="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5285" y="6469523"/>
                        <a:ext cx="504056" cy="343853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1331640" y="1412776"/>
            <a:ext cx="34163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确定项目试点县、校</a:t>
            </a:r>
          </a:p>
        </p:txBody>
      </p:sp>
      <p:sp>
        <p:nvSpPr>
          <p:cNvPr id="52" name="矩形 51"/>
          <p:cNvSpPr/>
          <p:nvPr/>
        </p:nvSpPr>
        <p:spPr>
          <a:xfrm rot="5400000">
            <a:off x="2938853" y="3308024"/>
            <a:ext cx="2092409" cy="146191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 rot="5400000">
            <a:off x="4386570" y="3308024"/>
            <a:ext cx="2092408" cy="146191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 rot="5400000">
            <a:off x="5840929" y="3308024"/>
            <a:ext cx="2092409" cy="1461915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3254100" y="4405174"/>
            <a:ext cx="4363991" cy="680012"/>
          </a:xfrm>
          <a:prstGeom prst="rect">
            <a:avLst/>
          </a:prstGeom>
          <a:solidFill>
            <a:srgbClr val="00B0F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 Box 3"/>
          <p:cNvSpPr txBox="1">
            <a:spLocks noChangeArrowheads="1"/>
          </p:cNvSpPr>
          <p:nvPr/>
        </p:nvSpPr>
        <p:spPr bwMode="auto">
          <a:xfrm>
            <a:off x="3391506" y="4541058"/>
            <a:ext cx="1029449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和政县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4953600" y="4541058"/>
            <a:ext cx="1031051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康乐县 </a:t>
            </a: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6269227" y="4509120"/>
            <a:ext cx="1348446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493" y="3140968"/>
            <a:ext cx="918827" cy="84089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237698"/>
            <a:ext cx="955900" cy="716925"/>
          </a:xfrm>
          <a:prstGeom prst="ellipse">
            <a:avLst/>
          </a:prstGeom>
          <a:effectLst>
            <a:outerShdw blurRad="50800" dist="38100" dir="2700000" algn="tl" rotWithShape="0">
              <a:schemeClr val="bg1">
                <a:alpha val="82000"/>
              </a:scheme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31619" y="3222523"/>
            <a:ext cx="996365" cy="747274"/>
          </a:xfrm>
          <a:prstGeom prst="ellipse">
            <a:avLst/>
          </a:prstGeom>
          <a:effectLst>
            <a:outerShdw blurRad="50800" dist="38100" dir="2700000" algn="tl" rotWithShape="0">
              <a:schemeClr val="bg1">
                <a:alpha val="65000"/>
              </a:schemeClr>
            </a:outerShdw>
          </a:effectLst>
        </p:spPr>
      </p:pic>
      <p:sp>
        <p:nvSpPr>
          <p:cNvPr id="56" name="六边形 55"/>
          <p:cNvSpPr/>
          <p:nvPr/>
        </p:nvSpPr>
        <p:spPr>
          <a:xfrm rot="1826164">
            <a:off x="317145" y="1278741"/>
            <a:ext cx="945237" cy="814859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505069" y="1224505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3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20984" y="6236337"/>
            <a:ext cx="1695822" cy="6216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2267597" y="6236338"/>
            <a:ext cx="1695822" cy="6216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3814212" y="6236338"/>
            <a:ext cx="1695822" cy="62166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5360827" y="6236338"/>
            <a:ext cx="1695822" cy="62166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6908626" y="6248285"/>
            <a:ext cx="1695822" cy="6216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Text Box 4"/>
          <p:cNvSpPr txBox="1">
            <a:spLocks noChangeArrowheads="1"/>
          </p:cNvSpPr>
          <p:nvPr/>
        </p:nvSpPr>
        <p:spPr bwMode="auto">
          <a:xfrm>
            <a:off x="4275456" y="6525344"/>
            <a:ext cx="104067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PPTS</a:t>
            </a:r>
            <a:r>
              <a:rPr 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创意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出品</a:t>
            </a:r>
            <a:endParaRPr 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4" name="Object 6" descr="221342190540609"/>
          <p:cNvGraphicFramePr>
            <a:graphicFrameLocks noChangeAspect="1"/>
          </p:cNvGraphicFramePr>
          <p:nvPr/>
        </p:nvGraphicFramePr>
        <p:xfrm>
          <a:off x="3867453" y="6469523"/>
          <a:ext cx="504056" cy="343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3" r:id="rId8" imgW="937260" imgH="734060" progId="">
                  <p:embed/>
                </p:oleObj>
              </mc:Choice>
              <mc:Fallback>
                <p:oleObj r:id="rId8" imgW="937260" imgH="734060" progId="">
                  <p:embed/>
                  <p:pic>
                    <p:nvPicPr>
                      <p:cNvPr id="0" name="图片 379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lum bright="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7453" y="6469523"/>
                        <a:ext cx="504056" cy="343853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209115" y="1412776"/>
            <a:ext cx="48750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加强宣传引导  营造体改氛围</a:t>
            </a:r>
          </a:p>
        </p:txBody>
      </p:sp>
      <p:sp>
        <p:nvSpPr>
          <p:cNvPr id="52" name="矩形 51"/>
          <p:cNvSpPr/>
          <p:nvPr/>
        </p:nvSpPr>
        <p:spPr>
          <a:xfrm rot="5400000">
            <a:off x="2938853" y="3308024"/>
            <a:ext cx="2092409" cy="146191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 rot="5400000">
            <a:off x="4386570" y="3308024"/>
            <a:ext cx="2092408" cy="1461915"/>
          </a:xfrm>
          <a:prstGeom prst="rect">
            <a:avLst/>
          </a:prstGeom>
          <a:solidFill>
            <a:srgbClr val="FF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 rot="5400000">
            <a:off x="5840929" y="3308024"/>
            <a:ext cx="2092409" cy="1461915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3254100" y="4405174"/>
            <a:ext cx="4363991" cy="680012"/>
          </a:xfrm>
          <a:prstGeom prst="rect">
            <a:avLst/>
          </a:prstGeom>
          <a:solidFill>
            <a:srgbClr val="00B0F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3298768" y="4469050"/>
            <a:ext cx="1345240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舆论导向</a:t>
            </a:r>
            <a:r>
              <a:rPr lang="zh-CN" altLang="en-US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</a:p>
        </p:txBody>
      </p:sp>
      <p:sp>
        <p:nvSpPr>
          <p:cNvPr id="41" name="Text Box 4"/>
          <p:cNvSpPr txBox="1">
            <a:spLocks noChangeArrowheads="1"/>
          </p:cNvSpPr>
          <p:nvPr/>
        </p:nvSpPr>
        <p:spPr bwMode="auto">
          <a:xfrm>
            <a:off x="4809332" y="4469050"/>
            <a:ext cx="1346844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电视广播 </a:t>
            </a:r>
          </a:p>
        </p:txBody>
      </p:sp>
      <p:sp>
        <p:nvSpPr>
          <p:cNvPr id="45" name="Text Box 5"/>
          <p:cNvSpPr txBox="1">
            <a:spLocks noChangeArrowheads="1"/>
          </p:cNvSpPr>
          <p:nvPr/>
        </p:nvSpPr>
        <p:spPr bwMode="auto">
          <a:xfrm>
            <a:off x="6320135" y="4469050"/>
            <a:ext cx="1346844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平面媒体 </a:t>
            </a: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591" y="3220897"/>
            <a:ext cx="790116" cy="7901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300000">
            <a:off x="6485137" y="3206304"/>
            <a:ext cx="901940" cy="8271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171" y="3267613"/>
            <a:ext cx="887259" cy="665444"/>
          </a:xfrm>
          <a:prstGeom prst="ellipse">
            <a:avLst/>
          </a:prstGeom>
        </p:spPr>
      </p:pic>
      <p:sp>
        <p:nvSpPr>
          <p:cNvPr id="56" name="六边形 55"/>
          <p:cNvSpPr/>
          <p:nvPr/>
        </p:nvSpPr>
        <p:spPr>
          <a:xfrm rot="1826164">
            <a:off x="317145" y="1278741"/>
            <a:ext cx="945237" cy="814859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505069" y="1224505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4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20984" y="6236337"/>
            <a:ext cx="1695822" cy="6216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2267597" y="6236338"/>
            <a:ext cx="1695822" cy="6216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3814212" y="6236338"/>
            <a:ext cx="1695822" cy="62166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5360827" y="6236338"/>
            <a:ext cx="1695822" cy="62166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6908626" y="6248285"/>
            <a:ext cx="1695822" cy="6216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Text Box 4"/>
          <p:cNvSpPr txBox="1">
            <a:spLocks noChangeArrowheads="1"/>
          </p:cNvSpPr>
          <p:nvPr/>
        </p:nvSpPr>
        <p:spPr bwMode="auto">
          <a:xfrm>
            <a:off x="5844099" y="6525344"/>
            <a:ext cx="104067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PPTS</a:t>
            </a:r>
            <a:r>
              <a:rPr 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创意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出品</a:t>
            </a:r>
            <a:endParaRPr 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4" name="Object 6" descr="221342190540609"/>
          <p:cNvGraphicFramePr>
            <a:graphicFrameLocks noChangeAspect="1"/>
          </p:cNvGraphicFramePr>
          <p:nvPr/>
        </p:nvGraphicFramePr>
        <p:xfrm>
          <a:off x="5436096" y="6469523"/>
          <a:ext cx="504056" cy="343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4" r:id="rId6" imgW="937260" imgH="734060" progId="">
                  <p:embed/>
                </p:oleObj>
              </mc:Choice>
              <mc:Fallback>
                <p:oleObj r:id="rId6" imgW="937260" imgH="734060" progId="">
                  <p:embed/>
                  <p:pic>
                    <p:nvPicPr>
                      <p:cNvPr id="0" name="图片 389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lum bright="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6469523"/>
                        <a:ext cx="504056" cy="343853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1259632" y="1412776"/>
            <a:ext cx="34163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项目，我们一起走过</a:t>
            </a:r>
          </a:p>
        </p:txBody>
      </p:sp>
      <p:sp>
        <p:nvSpPr>
          <p:cNvPr id="80" name="TextBox 79"/>
          <p:cNvSpPr txBox="1"/>
          <p:nvPr/>
        </p:nvSpPr>
        <p:spPr bwMode="auto">
          <a:xfrm>
            <a:off x="6156176" y="2658733"/>
            <a:ext cx="1495775" cy="2308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 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项目启动</a:t>
            </a:r>
          </a:p>
        </p:txBody>
      </p:sp>
      <p:sp>
        <p:nvSpPr>
          <p:cNvPr id="81" name="六边形 80"/>
          <p:cNvSpPr/>
          <p:nvPr/>
        </p:nvSpPr>
        <p:spPr>
          <a:xfrm rot="1826164">
            <a:off x="4655666" y="2356233"/>
            <a:ext cx="1523467" cy="1313333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TextBox 81"/>
          <p:cNvSpPr txBox="1"/>
          <p:nvPr/>
        </p:nvSpPr>
        <p:spPr bwMode="auto">
          <a:xfrm>
            <a:off x="6156176" y="2894541"/>
            <a:ext cx="2510667" cy="2308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>
            <a:spAutoFit/>
          </a:bodyPr>
          <a:lstStyle/>
          <a:p>
            <a:pPr marL="342900" indent="-342900" defTabSz="-635">
              <a:tabLst>
                <a:tab pos="485775" algn="l"/>
              </a:tabLst>
              <a:defRPr/>
            </a:pP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23/26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帮助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学校总结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梳理中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英项目经验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TextBox 82"/>
          <p:cNvSpPr txBox="1"/>
          <p:nvPr/>
        </p:nvSpPr>
        <p:spPr bwMode="auto">
          <a:xfrm>
            <a:off x="6156176" y="3124225"/>
            <a:ext cx="2249500" cy="2308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>
            <a:spAutoFit/>
          </a:bodyPr>
          <a:lstStyle/>
          <a:p>
            <a:pPr marL="342900" indent="-342900" defTabSz="-635">
              <a:tabLst>
                <a:tab pos="485775" algn="l"/>
              </a:tabLst>
              <a:defRPr/>
            </a:pP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20/11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日  开会动员推进项目  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2634977"/>
            <a:ext cx="1114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2011</a:t>
            </a:r>
            <a:endParaRPr lang="zh-CN" altLang="en-US" sz="36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4" name="六边形 83"/>
          <p:cNvSpPr/>
          <p:nvPr/>
        </p:nvSpPr>
        <p:spPr>
          <a:xfrm rot="1826164">
            <a:off x="3142959" y="3260337"/>
            <a:ext cx="1556467" cy="1341782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TextBox 84"/>
          <p:cNvSpPr txBox="1"/>
          <p:nvPr/>
        </p:nvSpPr>
        <p:spPr>
          <a:xfrm>
            <a:off x="3313576" y="3574757"/>
            <a:ext cx="1114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2012</a:t>
            </a:r>
            <a:endParaRPr lang="zh-CN" altLang="en-US" sz="36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6" name="TextBox 85"/>
          <p:cNvSpPr txBox="1"/>
          <p:nvPr/>
        </p:nvSpPr>
        <p:spPr bwMode="auto">
          <a:xfrm>
            <a:off x="1810608" y="3438118"/>
            <a:ext cx="1354943" cy="2308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wrap="square">
            <a:spAutoFit/>
          </a:bodyPr>
          <a:lstStyle/>
          <a:p>
            <a:pPr marL="342900" indent="-342900" algn="r" defTabSz="-635" eaLnBrk="0" hangingPunct="0">
              <a:tabLst>
                <a:tab pos="485775" algn="l"/>
              </a:tabLst>
              <a:defRPr/>
            </a:pP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14/18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日专业培训</a:t>
            </a:r>
            <a:endParaRPr lang="en-US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TextBox 86"/>
          <p:cNvSpPr txBox="1"/>
          <p:nvPr/>
        </p:nvSpPr>
        <p:spPr bwMode="auto">
          <a:xfrm>
            <a:off x="1957886" y="3670476"/>
            <a:ext cx="1207665" cy="23083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>
            <a:spAutoFit/>
          </a:bodyPr>
          <a:lstStyle/>
          <a:p>
            <a:pPr marL="342900" indent="-342900" algn="r" defTabSz="-635" eaLnBrk="0" hangingPunct="0">
              <a:tabLst>
                <a:tab pos="485775" algn="l"/>
              </a:tabLst>
              <a:defRPr/>
            </a:pP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2/3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督查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</a:t>
            </a:r>
            <a:endParaRPr lang="en-US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TextBox 87"/>
          <p:cNvSpPr txBox="1"/>
          <p:nvPr/>
        </p:nvSpPr>
        <p:spPr bwMode="auto">
          <a:xfrm>
            <a:off x="1277380" y="3918248"/>
            <a:ext cx="1888171" cy="230832"/>
          </a:xfrm>
          <a:prstGeom prst="rect">
            <a:avLst/>
          </a:prstGeom>
          <a:solidFill>
            <a:srgbClr val="F30DE3"/>
          </a:solidFill>
          <a:ln>
            <a:noFill/>
          </a:ln>
        </p:spPr>
        <p:txBody>
          <a:bodyPr wrap="square">
            <a:spAutoFit/>
          </a:bodyPr>
          <a:lstStyle/>
          <a:p>
            <a:pPr marL="342900" indent="-342900" algn="r" defTabSz="-635">
              <a:tabLst>
                <a:tab pos="485775" algn="l"/>
              </a:tabLst>
              <a:defRPr/>
            </a:pP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31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/11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督查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TextBox 88"/>
          <p:cNvSpPr txBox="1"/>
          <p:nvPr/>
        </p:nvSpPr>
        <p:spPr bwMode="auto">
          <a:xfrm>
            <a:off x="793396" y="4149080"/>
            <a:ext cx="2372155" cy="230832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txBody>
          <a:bodyPr wrap="square">
            <a:spAutoFit/>
          </a:bodyPr>
          <a:lstStyle/>
          <a:p>
            <a:pPr marL="342900" indent="-342900" algn="r" defTabSz="-635">
              <a:tabLst>
                <a:tab pos="485775" algn="l"/>
              </a:tabLst>
              <a:defRPr/>
            </a:pP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XX/21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日针对性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实效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性督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</a:t>
            </a:r>
            <a:endParaRPr lang="en-US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TextBox 89"/>
          <p:cNvSpPr txBox="1"/>
          <p:nvPr/>
        </p:nvSpPr>
        <p:spPr bwMode="auto">
          <a:xfrm>
            <a:off x="6156176" y="4438244"/>
            <a:ext cx="2249500" cy="2308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square">
            <a:spAutoFit/>
          </a:bodyPr>
          <a:lstStyle/>
          <a:p>
            <a:pPr marL="342900" indent="-342900" defTabSz="-635">
              <a:tabLst>
                <a:tab pos="485775" algn="l"/>
              </a:tabLst>
              <a:defRPr/>
            </a:pP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7/8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日解读文本把握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TextBox 90"/>
          <p:cNvSpPr txBox="1"/>
          <p:nvPr/>
        </p:nvSpPr>
        <p:spPr bwMode="auto">
          <a:xfrm>
            <a:off x="6156176" y="4676376"/>
            <a:ext cx="1584176" cy="2308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wrap="square">
            <a:spAutoFit/>
          </a:bodyPr>
          <a:lstStyle/>
          <a:p>
            <a:pPr marL="342900" indent="-342900" defTabSz="-635" eaLnBrk="0" hangingPunct="0">
              <a:tabLst>
                <a:tab pos="485775" algn="l"/>
              </a:tabLst>
              <a:defRPr/>
            </a:pP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8/9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日深入调研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TextBox 91"/>
          <p:cNvSpPr txBox="1"/>
          <p:nvPr/>
        </p:nvSpPr>
        <p:spPr bwMode="auto">
          <a:xfrm>
            <a:off x="6156175" y="4907208"/>
            <a:ext cx="2392449" cy="23083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>
            <a:spAutoFit/>
          </a:bodyPr>
          <a:lstStyle/>
          <a:p>
            <a:pPr marL="342900" indent="-342900" defTabSz="-635" eaLnBrk="0" hangingPunct="0">
              <a:tabLst>
                <a:tab pos="485775" algn="l"/>
              </a:tabLst>
              <a:defRPr/>
            </a:pP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日专题培训推进项目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六边形 92"/>
          <p:cNvSpPr/>
          <p:nvPr/>
        </p:nvSpPr>
        <p:spPr>
          <a:xfrm rot="1826164">
            <a:off x="4655127" y="4090823"/>
            <a:ext cx="1556467" cy="1341782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4860032" y="4438853"/>
            <a:ext cx="1114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2013</a:t>
            </a:r>
            <a:endParaRPr lang="zh-CN" altLang="en-US" sz="36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5" name="六边形 94"/>
          <p:cNvSpPr/>
          <p:nvPr/>
        </p:nvSpPr>
        <p:spPr>
          <a:xfrm rot="1826164">
            <a:off x="3224798" y="3330888"/>
            <a:ext cx="1392789" cy="1200681"/>
          </a:xfrm>
          <a:prstGeom prst="hexagon">
            <a:avLst>
              <a:gd name="adj" fmla="val 29407"/>
              <a:gd name="vf" fmla="val 115470"/>
            </a:avLst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六边形 95"/>
          <p:cNvSpPr/>
          <p:nvPr/>
        </p:nvSpPr>
        <p:spPr>
          <a:xfrm rot="1826164">
            <a:off x="4720091" y="4167970"/>
            <a:ext cx="1392789" cy="1200681"/>
          </a:xfrm>
          <a:prstGeom prst="hexagon">
            <a:avLst>
              <a:gd name="adj" fmla="val 29407"/>
              <a:gd name="vf" fmla="val 115470"/>
            </a:avLst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六边形 96"/>
          <p:cNvSpPr/>
          <p:nvPr/>
        </p:nvSpPr>
        <p:spPr>
          <a:xfrm rot="1826164">
            <a:off x="4703715" y="2409616"/>
            <a:ext cx="1392789" cy="1200681"/>
          </a:xfrm>
          <a:prstGeom prst="hexagon">
            <a:avLst>
              <a:gd name="adj" fmla="val 29407"/>
              <a:gd name="vf" fmla="val 115470"/>
            </a:avLst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六边形 42"/>
          <p:cNvSpPr/>
          <p:nvPr/>
        </p:nvSpPr>
        <p:spPr>
          <a:xfrm rot="1826164">
            <a:off x="317145" y="1278741"/>
            <a:ext cx="945237" cy="814859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505069" y="1224505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5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20984" y="6236337"/>
            <a:ext cx="1695822" cy="6216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2267597" y="6236338"/>
            <a:ext cx="1695822" cy="6216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3814212" y="6236338"/>
            <a:ext cx="1695822" cy="62166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5360827" y="6236338"/>
            <a:ext cx="1695822" cy="62166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6908626" y="6248285"/>
            <a:ext cx="1695822" cy="6216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Text Box 4"/>
          <p:cNvSpPr txBox="1">
            <a:spLocks noChangeArrowheads="1"/>
          </p:cNvSpPr>
          <p:nvPr/>
        </p:nvSpPr>
        <p:spPr bwMode="auto">
          <a:xfrm>
            <a:off x="7443808" y="6525344"/>
            <a:ext cx="104067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PPTS</a:t>
            </a:r>
            <a:r>
              <a:rPr 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创意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出品</a:t>
            </a:r>
            <a:endParaRPr 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1" name="Object 6" descr="221342190540609"/>
          <p:cNvGraphicFramePr>
            <a:graphicFrameLocks noChangeAspect="1"/>
          </p:cNvGraphicFramePr>
          <p:nvPr/>
        </p:nvGraphicFramePr>
        <p:xfrm>
          <a:off x="7035805" y="6469523"/>
          <a:ext cx="504056" cy="343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6" r:id="rId3" imgW="937260" imgH="734060" progId="">
                  <p:embed/>
                </p:oleObj>
              </mc:Choice>
              <mc:Fallback>
                <p:oleObj r:id="rId3" imgW="937260" imgH="734060" progId="">
                  <p:embed/>
                  <p:pic>
                    <p:nvPicPr>
                      <p:cNvPr id="0" name="图片 399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5805" y="6469523"/>
                        <a:ext cx="504056" cy="343853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1246"/>
            <a:ext cx="9144000" cy="44764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540" y="3289463"/>
            <a:ext cx="3547684" cy="2268674"/>
          </a:xfrm>
          <a:prstGeom prst="rect">
            <a:avLst/>
          </a:prstGeom>
        </p:spPr>
      </p:pic>
      <p:sp>
        <p:nvSpPr>
          <p:cNvPr id="36" name="六边形 35"/>
          <p:cNvSpPr/>
          <p:nvPr/>
        </p:nvSpPr>
        <p:spPr>
          <a:xfrm rot="1826164">
            <a:off x="317145" y="1278741"/>
            <a:ext cx="945237" cy="814859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六边形 23"/>
          <p:cNvSpPr/>
          <p:nvPr/>
        </p:nvSpPr>
        <p:spPr>
          <a:xfrm rot="1826164">
            <a:off x="1053482" y="2614601"/>
            <a:ext cx="2476986" cy="2134263"/>
          </a:xfrm>
          <a:prstGeom prst="hexagon">
            <a:avLst>
              <a:gd name="adj" fmla="val 29407"/>
              <a:gd name="vf" fmla="val 115470"/>
            </a:avLst>
          </a:prstGeom>
          <a:gradFill>
            <a:gsLst>
              <a:gs pos="1000">
                <a:srgbClr val="FFFF00"/>
              </a:gs>
              <a:gs pos="100000">
                <a:schemeClr val="bg1">
                  <a:alpha val="66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1487312" y="3380799"/>
            <a:ext cx="156966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报告</a:t>
            </a:r>
            <a:endParaRPr lang="en-US" altLang="zh-CN" sz="3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与进展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2011289" y="2708919"/>
            <a:ext cx="612576" cy="61257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2056794" y="2660968"/>
            <a:ext cx="5709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六边形 31"/>
          <p:cNvSpPr/>
          <p:nvPr/>
        </p:nvSpPr>
        <p:spPr>
          <a:xfrm rot="1826164">
            <a:off x="5755114" y="2483761"/>
            <a:ext cx="1170978" cy="1009463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六边形 33"/>
          <p:cNvSpPr/>
          <p:nvPr/>
        </p:nvSpPr>
        <p:spPr>
          <a:xfrm rot="1826164">
            <a:off x="7123266" y="2505322"/>
            <a:ext cx="1170978" cy="1009463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六边形 34"/>
          <p:cNvSpPr/>
          <p:nvPr/>
        </p:nvSpPr>
        <p:spPr>
          <a:xfrm rot="1826164">
            <a:off x="6403186" y="3634065"/>
            <a:ext cx="1170978" cy="1009463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5868485" y="266096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69589" y="2700209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产出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516557" y="3880164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 Box 4"/>
          <p:cNvSpPr txBox="1">
            <a:spLocks noChangeArrowheads="1"/>
          </p:cNvSpPr>
          <p:nvPr/>
        </p:nvSpPr>
        <p:spPr bwMode="auto">
          <a:xfrm>
            <a:off x="617418" y="6433393"/>
            <a:ext cx="133081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PPTS</a:t>
            </a:r>
            <a:r>
              <a:rPr 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创意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出品</a:t>
            </a:r>
            <a:endParaRPr 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0" name="Object 6" descr="221342190540609"/>
          <p:cNvGraphicFramePr>
            <a:graphicFrameLocks noChangeAspect="1"/>
          </p:cNvGraphicFramePr>
          <p:nvPr/>
        </p:nvGraphicFramePr>
        <p:xfrm>
          <a:off x="179512" y="6333978"/>
          <a:ext cx="576348" cy="393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9" r:id="rId6" imgW="937260" imgH="734060" progId="">
                  <p:embed/>
                </p:oleObj>
              </mc:Choice>
              <mc:Fallback>
                <p:oleObj r:id="rId6" imgW="937260" imgH="734060" progId="">
                  <p:embed/>
                  <p:pic>
                    <p:nvPicPr>
                      <p:cNvPr id="0" name="图片 409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lum bright="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6333978"/>
                        <a:ext cx="576348" cy="393168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67" y="1382074"/>
            <a:ext cx="608191" cy="608191"/>
          </a:xfrm>
          <a:prstGeom prst="rect">
            <a:avLst/>
          </a:prstGeom>
        </p:spPr>
      </p:pic>
      <p:sp>
        <p:nvSpPr>
          <p:cNvPr id="51" name="六边形 50"/>
          <p:cNvSpPr/>
          <p:nvPr/>
        </p:nvSpPr>
        <p:spPr>
          <a:xfrm rot="1826164">
            <a:off x="7971767" y="6123839"/>
            <a:ext cx="584804" cy="50414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六边形 51"/>
          <p:cNvSpPr/>
          <p:nvPr/>
        </p:nvSpPr>
        <p:spPr>
          <a:xfrm rot="1826164">
            <a:off x="7207988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六边形 52"/>
          <p:cNvSpPr/>
          <p:nvPr/>
        </p:nvSpPr>
        <p:spPr>
          <a:xfrm rot="1826164">
            <a:off x="8576140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051246"/>
            <a:ext cx="9144000" cy="58067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9" descr="怀抱文案.JPG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0"/>
          <a:stretch>
            <a:fillRect/>
          </a:stretch>
        </p:blipFill>
        <p:spPr bwMode="auto">
          <a:xfrm>
            <a:off x="611560" y="3191668"/>
            <a:ext cx="3149600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4"/>
          <p:cNvSpPr>
            <a:spLocks noChangeArrowheads="1"/>
          </p:cNvSpPr>
          <p:nvPr/>
        </p:nvSpPr>
        <p:spPr bwMode="auto">
          <a:xfrm rot="731230">
            <a:off x="1121148" y="3656806"/>
            <a:ext cx="1800225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215832" bIns="209484" anchor="ctr">
            <a:spAutoFit/>
          </a:bodyPr>
          <a:lstStyle/>
          <a:p>
            <a:pPr algn="ctr"/>
            <a:r>
              <a:rPr lang="zh-CN" altLang="en-US" sz="700" dirty="0">
                <a:ea typeface="黑体" panose="02010609060101010101" pitchFamily="2" charset="-122"/>
              </a:rPr>
              <a:t>临夏州实施</a:t>
            </a:r>
          </a:p>
          <a:p>
            <a:pPr algn="ctr"/>
            <a:r>
              <a:rPr lang="en-US" altLang="zh-CN" sz="700" dirty="0">
                <a:ea typeface="黑体" panose="02010609060101010101" pitchFamily="2" charset="-122"/>
              </a:rPr>
              <a:t>《</a:t>
            </a:r>
            <a:r>
              <a:rPr lang="zh-CN" altLang="en-US" sz="700" dirty="0">
                <a:ea typeface="黑体" panose="02010609060101010101" pitchFamily="2" charset="-122"/>
              </a:rPr>
              <a:t>借鉴中英项目经验，改革教学内容、教</a:t>
            </a:r>
          </a:p>
          <a:p>
            <a:pPr algn="ctr"/>
            <a:r>
              <a:rPr lang="zh-CN" altLang="en-US" sz="700" dirty="0">
                <a:ea typeface="黑体" panose="02010609060101010101" pitchFamily="2" charset="-122"/>
              </a:rPr>
              <a:t>学方法和评价制度</a:t>
            </a:r>
            <a:r>
              <a:rPr lang="en-US" altLang="zh-CN" sz="700" dirty="0">
                <a:ea typeface="黑体" panose="02010609060101010101" pitchFamily="2" charset="-122"/>
              </a:rPr>
              <a:t>》</a:t>
            </a:r>
            <a:r>
              <a:rPr lang="zh-CN" altLang="en-US" sz="700" dirty="0">
                <a:ea typeface="黑体" panose="02010609060101010101" pitchFamily="2" charset="-122"/>
              </a:rPr>
              <a:t>教育体制改革试验</a:t>
            </a:r>
            <a:endParaRPr lang="en-US" altLang="zh-CN" sz="700" dirty="0">
              <a:ea typeface="黑体" panose="02010609060101010101" pitchFamily="2" charset="-122"/>
            </a:endParaRPr>
          </a:p>
          <a:p>
            <a:pPr algn="ctr"/>
            <a:endParaRPr lang="en-US" altLang="zh-CN" sz="700" dirty="0">
              <a:ea typeface="黑体" panose="02010609060101010101" pitchFamily="2" charset="-122"/>
            </a:endParaRPr>
          </a:p>
          <a:p>
            <a:pPr algn="ctr"/>
            <a:endParaRPr lang="en-US" altLang="zh-CN" sz="700" dirty="0">
              <a:ea typeface="黑体" panose="02010609060101010101" pitchFamily="2" charset="-122"/>
            </a:endParaRPr>
          </a:p>
          <a:p>
            <a:pPr algn="ctr"/>
            <a:endParaRPr lang="en-US" altLang="zh-CN" sz="700" dirty="0">
              <a:ea typeface="黑体" panose="02010609060101010101" pitchFamily="2" charset="-122"/>
            </a:endParaRPr>
          </a:p>
          <a:p>
            <a:pPr algn="ctr"/>
            <a:endParaRPr lang="en-US" altLang="zh-CN" sz="700" dirty="0">
              <a:ea typeface="黑体" panose="02010609060101010101" pitchFamily="2" charset="-122"/>
            </a:endParaRPr>
          </a:p>
          <a:p>
            <a:pPr algn="ctr"/>
            <a:endParaRPr lang="en-US" altLang="zh-CN" sz="700" dirty="0">
              <a:ea typeface="黑体" panose="02010609060101010101" pitchFamily="2" charset="-122"/>
            </a:endParaRPr>
          </a:p>
          <a:p>
            <a:pPr algn="ctr"/>
            <a:r>
              <a:rPr lang="zh-CN" altLang="en-US" sz="1600" dirty="0">
                <a:ea typeface="黑体" panose="02010609060101010101" pitchFamily="2" charset="-122"/>
              </a:rPr>
              <a:t>项目报告</a:t>
            </a:r>
            <a:endParaRPr lang="en-US" altLang="zh-CN" sz="1600" dirty="0">
              <a:ea typeface="黑体" panose="0201060906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61160" y="3191668"/>
            <a:ext cx="4843288" cy="254158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761160" y="4005064"/>
            <a:ext cx="4843288" cy="9361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 Box 5"/>
          <p:cNvSpPr txBox="1">
            <a:spLocks noChangeArrowheads="1"/>
          </p:cNvSpPr>
          <p:nvPr/>
        </p:nvSpPr>
        <p:spPr bwMode="auto">
          <a:xfrm>
            <a:off x="3995936" y="5167723"/>
            <a:ext cx="4584909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实施项目以来取得的进步与发展 </a:t>
            </a:r>
          </a:p>
        </p:txBody>
      </p:sp>
      <p:sp>
        <p:nvSpPr>
          <p:cNvPr id="44" name="Text Box 4"/>
          <p:cNvSpPr txBox="1">
            <a:spLocks noChangeArrowheads="1"/>
          </p:cNvSpPr>
          <p:nvPr/>
        </p:nvSpPr>
        <p:spPr bwMode="auto">
          <a:xfrm>
            <a:off x="3995936" y="4273061"/>
            <a:ext cx="3661580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依托项目开展的主要工作 </a:t>
            </a:r>
          </a:p>
        </p:txBody>
      </p:sp>
      <p:sp>
        <p:nvSpPr>
          <p:cNvPr id="43" name="Text Box 3"/>
          <p:cNvSpPr txBox="1">
            <a:spLocks noChangeArrowheads="1"/>
          </p:cNvSpPr>
          <p:nvPr/>
        </p:nvSpPr>
        <p:spPr bwMode="auto">
          <a:xfrm>
            <a:off x="3995936" y="3356992"/>
            <a:ext cx="1868488" cy="4572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认识与理解 </a:t>
            </a:r>
          </a:p>
        </p:txBody>
      </p:sp>
      <p:sp>
        <p:nvSpPr>
          <p:cNvPr id="5" name="矩形 4"/>
          <p:cNvSpPr/>
          <p:nvPr/>
        </p:nvSpPr>
        <p:spPr>
          <a:xfrm>
            <a:off x="611560" y="1700808"/>
            <a:ext cx="7992888" cy="14908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611560" y="1700808"/>
            <a:ext cx="3149600" cy="14908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六边形 53"/>
          <p:cNvSpPr/>
          <p:nvPr/>
        </p:nvSpPr>
        <p:spPr>
          <a:xfrm rot="1826164">
            <a:off x="1685297" y="1956088"/>
            <a:ext cx="945237" cy="814859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1835696" y="1874099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1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050214" y="1772816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64288" y="2420888"/>
            <a:ext cx="11272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 smtClean="0">
                <a:solidFill>
                  <a:schemeClr val="bg1"/>
                </a:solidFill>
              </a:rPr>
              <a:t>baogao</a:t>
            </a:r>
            <a:endParaRPr lang="zh-CN" altLang="en-US" sz="2200" dirty="0">
              <a:solidFill>
                <a:schemeClr val="bg1"/>
              </a:solidFill>
            </a:endParaRPr>
          </a:p>
        </p:txBody>
      </p:sp>
      <p:sp>
        <p:nvSpPr>
          <p:cNvPr id="57" name="六边形 56"/>
          <p:cNvSpPr/>
          <p:nvPr/>
        </p:nvSpPr>
        <p:spPr>
          <a:xfrm rot="1826164">
            <a:off x="7971767" y="6123839"/>
            <a:ext cx="584804" cy="50414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六边形 57"/>
          <p:cNvSpPr/>
          <p:nvPr/>
        </p:nvSpPr>
        <p:spPr>
          <a:xfrm rot="1826164">
            <a:off x="7207988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六边形 58"/>
          <p:cNvSpPr/>
          <p:nvPr/>
        </p:nvSpPr>
        <p:spPr>
          <a:xfrm rot="1826164">
            <a:off x="8576140" y="6432603"/>
            <a:ext cx="292402" cy="252071"/>
          </a:xfrm>
          <a:prstGeom prst="hexagon">
            <a:avLst>
              <a:gd name="adj" fmla="val 29407"/>
              <a:gd name="vf" fmla="val 11547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6504858" y="1956401"/>
            <a:ext cx="545357" cy="494726"/>
            <a:chOff x="6414133" y="1874098"/>
            <a:chExt cx="636083" cy="577029"/>
          </a:xfrm>
        </p:grpSpPr>
        <p:sp>
          <p:nvSpPr>
            <p:cNvPr id="60" name="半闭框 59"/>
            <p:cNvSpPr/>
            <p:nvPr/>
          </p:nvSpPr>
          <p:spPr>
            <a:xfrm rot="16200000">
              <a:off x="6443660" y="1844572"/>
              <a:ext cx="577029" cy="636082"/>
            </a:xfrm>
            <a:prstGeom prst="halfFrame">
              <a:avLst>
                <a:gd name="adj1" fmla="val 6457"/>
                <a:gd name="adj2" fmla="val 869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V="1">
              <a:off x="6414133" y="1916832"/>
              <a:ext cx="606139" cy="504056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2672613" y="260648"/>
            <a:ext cx="39876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国家教育体制改革试点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06-128-234]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6660232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35496" y="417294"/>
            <a:ext cx="2483768" cy="0"/>
          </a:xfrm>
          <a:prstGeom prst="line">
            <a:avLst/>
          </a:prstGeom>
          <a:ln w="1016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689</Words>
  <Application>Microsoft Office PowerPoint</Application>
  <PresentationFormat>全屏显示(4:3)</PresentationFormat>
  <Paragraphs>218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20</vt:i4>
      </vt:variant>
    </vt:vector>
  </HeadingPairs>
  <TitlesOfParts>
    <vt:vector size="25" baseType="lpstr">
      <vt:lpstr>黑体</vt:lpstr>
      <vt:lpstr>宋体</vt:lpstr>
      <vt:lpstr>微软雅黑</vt:lpstr>
      <vt:lpstr>Arial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lastModifiedBy>Administrator</cp:lastModifiedBy>
  <cp:revision>134</cp:revision>
  <dcterms:created xsi:type="dcterms:W3CDTF">2013-05-14T11:13:00Z</dcterms:created>
  <dcterms:modified xsi:type="dcterms:W3CDTF">2019-09-28T02:47:11Z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