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12192000" cy="6858000"/>
  <p:notesSz cx="6858000" cy="9144000"/>
  <p:embeddedFontLst>
    <p:embeddedFont>
      <p:font typeface="Calibri Light" charset="0"/>
      <p:regular r:id="rId10"/>
    </p:embeddedFon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微软雅黑" pitchFamily="34" charset="-122"/>
      <p:regular r:id="rId15"/>
      <p:bold r:id="rId16"/>
    </p:embeddedFont>
    <p:embeddedFont>
      <p:font typeface="Avenir LT Std 35 Light" pitchFamily="2" charset="-122"/>
      <p:regular r:id="rId17"/>
    </p:embeddedFont>
    <p:embeddedFont>
      <p:font typeface="方正兰亭黑简体" pitchFamily="2" charset="-122"/>
      <p:regular r:id="rId18"/>
    </p:embeddedFont>
    <p:embeddedFont>
      <p:font typeface="方正正黑简体" pitchFamily="2" charset="-122"/>
      <p:regular r:id="rId19"/>
    </p:embeddedFont>
    <p:embeddedFont>
      <p:font typeface="方正正大黑简体" pitchFamily="2" charset="-122"/>
      <p:regular r:id="rId20"/>
    </p:embeddedFont>
    <p:embeddedFont>
      <p:font typeface="方正兰亭粗黑_GBK" charset="-122"/>
      <p:regular r:id="rId21"/>
    </p:embeddedFont>
    <p:embeddedFont>
      <p:font typeface="Impact" pitchFamily="34" charset="0"/>
      <p:regular r:id="rId2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font" Target="fonts/font1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5614C-C6EC-4FEB-B1E0-D401B454F22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92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5B1B1-2E7B-48DB-A39A-4B89C5D4B9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243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86D80-4C02-4A61-AC58-69A97D5ADCA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95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5350BEF3-E37D-42F8-9CE7-7C9DFC5D216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8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51750-D750-48A1-83D8-9BF2A5E538F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0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C6CA0-AEBF-4EA0-AB39-AFC6BAF6A0F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8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ADA02-A2CB-4B58-A016-1988768789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7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4A49F-5375-42BA-8D87-AB9EF239CDD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73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98773-A2ED-4E2D-BBB5-9066C37125E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4742D-5434-4337-845C-18C3C044AD0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7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0CC29-CA59-4B98-A2A6-8D5C4F07006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5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9B57C-7DD6-45A4-9CC9-0447DD00331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0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DF85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6B8AAC7-0FE0-40E4-9FEE-0BC9E20C599C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43CD505-B46D-409D-8258-625154F91B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6D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7"/>
          <p:cNvSpPr>
            <a:spLocks noChangeArrowheads="1"/>
          </p:cNvSpPr>
          <p:nvPr/>
        </p:nvSpPr>
        <p:spPr bwMode="auto">
          <a:xfrm>
            <a:off x="139700" y="2678113"/>
            <a:ext cx="5981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  <a:sym typeface="方正正大黑简体" pitchFamily="2" charset="-122"/>
              </a:rPr>
              <a:t>企业为何要做</a:t>
            </a:r>
            <a:endParaRPr lang="en-US" sz="6000">
              <a:solidFill>
                <a:schemeClr val="bg1"/>
              </a:solidFill>
              <a:latin typeface="方正正大黑简体" pitchFamily="2" charset="-122"/>
              <a:ea typeface="方正正大黑简体" pitchFamily="2" charset="-122"/>
              <a:sym typeface="方正正大黑简体" pitchFamily="2" charset="-122"/>
            </a:endParaRPr>
          </a:p>
          <a:p>
            <a:r>
              <a:rPr lang="en-US" sz="600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  <a:sym typeface="方正正大黑简体" pitchFamily="2" charset="-122"/>
              </a:rPr>
              <a:t>ISO9001</a:t>
            </a:r>
            <a:r>
              <a:rPr lang="zh-CN" altLang="en-US" sz="600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  <a:sym typeface="方正正大黑简体" pitchFamily="2" charset="-122"/>
              </a:rPr>
              <a:t>认证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0" y="5556250"/>
            <a:ext cx="12192000" cy="1301750"/>
          </a:xfrm>
          <a:prstGeom prst="rect">
            <a:avLst/>
          </a:prstGeom>
          <a:solidFill>
            <a:srgbClr val="4F3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07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1553">
            <a:off x="5605463" y="563563"/>
            <a:ext cx="6577012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7" name="组合 38"/>
          <p:cNvGrpSpPr>
            <a:grpSpLocks/>
          </p:cNvGrpSpPr>
          <p:nvPr/>
        </p:nvGrpSpPr>
        <p:grpSpPr bwMode="auto">
          <a:xfrm>
            <a:off x="34925" y="6683375"/>
            <a:ext cx="12138025" cy="363538"/>
            <a:chOff x="0" y="0"/>
            <a:chExt cx="12137762" cy="362518"/>
          </a:xfrm>
        </p:grpSpPr>
      </p:grpSp>
      <p:sp>
        <p:nvSpPr>
          <p:cNvPr id="3107" name="文本框 39"/>
          <p:cNvSpPr>
            <a:spLocks noChangeArrowheads="1"/>
          </p:cNvSpPr>
          <p:nvPr/>
        </p:nvSpPr>
        <p:spPr bwMode="auto">
          <a:xfrm>
            <a:off x="139700" y="5618163"/>
            <a:ext cx="70643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在各类产品广告中，我们经常会看到该产品</a:t>
            </a:r>
            <a:r>
              <a:rPr lang="zh-CN" altLang="en-US">
                <a:solidFill>
                  <a:schemeClr val="bg1"/>
                </a:solidFill>
                <a:latin typeface="Arial"/>
                <a:ea typeface="方正正黑简体" pitchFamily="2" charset="-122"/>
                <a:sym typeface="方正正黑简体" pitchFamily="2" charset="-122"/>
              </a:rPr>
              <a:t>“</a:t>
            </a:r>
            <a:r>
              <a:rPr lang="zh-CN" alt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获得</a:t>
            </a:r>
            <a:r>
              <a:rPr 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ISO9001</a:t>
            </a:r>
            <a:r>
              <a:rPr lang="zh-CN" alt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认证</a:t>
            </a:r>
            <a:r>
              <a:rPr lang="zh-CN" altLang="en-US">
                <a:solidFill>
                  <a:schemeClr val="bg1"/>
                </a:solidFill>
                <a:latin typeface="Arial"/>
                <a:ea typeface="方正正黑简体" pitchFamily="2" charset="-122"/>
                <a:sym typeface="方正正黑简体" pitchFamily="2" charset="-122"/>
              </a:rPr>
              <a:t>”</a:t>
            </a:r>
            <a:r>
              <a:rPr lang="zh-CN" alt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的字样，这个所谓的</a:t>
            </a:r>
            <a:r>
              <a:rPr 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ISO</a:t>
            </a:r>
            <a:r>
              <a:rPr lang="zh-CN" altLang="en-US">
                <a:solidFill>
                  <a:schemeClr val="bg1"/>
                </a:solidFill>
                <a:latin typeface="方正正黑简体" pitchFamily="2" charset="-122"/>
                <a:ea typeface="方正正黑简体" pitchFamily="2" charset="-122"/>
                <a:sym typeface="方正正黑简体" pitchFamily="2" charset="-122"/>
              </a:rPr>
              <a:t>认证到底有什么作用呢？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2"/>
          <p:cNvSpPr>
            <a:spLocks noChangeArrowheads="1"/>
          </p:cNvSpPr>
          <p:nvPr/>
        </p:nvSpPr>
        <p:spPr bwMode="auto">
          <a:xfrm>
            <a:off x="406400" y="533400"/>
            <a:ext cx="419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什么事</a:t>
            </a:r>
            <a:r>
              <a:rPr 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ISO</a:t>
            </a:r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？</a:t>
            </a:r>
          </a:p>
        </p:txBody>
      </p:sp>
      <p:grpSp>
        <p:nvGrpSpPr>
          <p:cNvPr id="4099" name="组合 8"/>
          <p:cNvGrpSpPr>
            <a:grpSpLocks/>
          </p:cNvGrpSpPr>
          <p:nvPr/>
        </p:nvGrpSpPr>
        <p:grpSpPr bwMode="auto">
          <a:xfrm>
            <a:off x="568325" y="2330450"/>
            <a:ext cx="9974263" cy="812800"/>
            <a:chOff x="0" y="0"/>
            <a:chExt cx="9973734" cy="812800"/>
          </a:xfrm>
        </p:grpSpPr>
        <p:sp>
          <p:nvSpPr>
            <p:cNvPr id="4100" name="圆角矩形 3"/>
            <p:cNvSpPr>
              <a:spLocks noChangeArrowheads="1"/>
            </p:cNvSpPr>
            <p:nvPr/>
          </p:nvSpPr>
          <p:spPr bwMode="auto">
            <a:xfrm rot="10800000" flipV="1">
              <a:off x="0" y="0"/>
              <a:ext cx="9973734" cy="812800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1" name="文本框 4"/>
            <p:cNvSpPr>
              <a:spLocks noChangeArrowheads="1"/>
            </p:cNvSpPr>
            <p:nvPr/>
          </p:nvSpPr>
          <p:spPr bwMode="auto">
            <a:xfrm>
              <a:off x="89996" y="115371"/>
              <a:ext cx="98837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ISO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全称是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International Organization for Standardization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，就是</a:t>
              </a:r>
              <a:r>
                <a:rPr lang="zh-CN" altLang="en-US">
                  <a:solidFill>
                    <a:srgbClr val="4F3050"/>
                  </a:solidFill>
                  <a:latin typeface="Arial"/>
                  <a:ea typeface="方正兰亭黑简体" pitchFamily="2" charset="-122"/>
                  <a:sym typeface="方正兰亭黑简体" pitchFamily="2" charset="-122"/>
                </a:rPr>
                <a:t>“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国际标准化组织</a:t>
              </a:r>
              <a:r>
                <a:rPr lang="zh-CN" altLang="en-US">
                  <a:solidFill>
                    <a:srgbClr val="4F3050"/>
                  </a:solidFill>
                  <a:latin typeface="Arial"/>
                  <a:ea typeface="方正兰亭黑简体" pitchFamily="2" charset="-122"/>
                  <a:sym typeface="方正兰亭黑简体" pitchFamily="2" charset="-122"/>
                </a:rPr>
                <a:t>”</a:t>
              </a:r>
              <a:endParaRPr lang="zh-CN" altLang="en-US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</p:grpSp>
      <p:sp>
        <p:nvSpPr>
          <p:cNvPr id="4102" name="右箭头 5"/>
          <p:cNvSpPr>
            <a:spLocks noChangeArrowheads="1"/>
          </p:cNvSpPr>
          <p:nvPr/>
        </p:nvSpPr>
        <p:spPr bwMode="auto">
          <a:xfrm>
            <a:off x="568325" y="4230688"/>
            <a:ext cx="1568450" cy="1470025"/>
          </a:xfrm>
          <a:prstGeom prst="rightArrow">
            <a:avLst>
              <a:gd name="adj1" fmla="val 50000"/>
              <a:gd name="adj2" fmla="val 49954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文本框 6"/>
          <p:cNvSpPr>
            <a:spLocks noChangeArrowheads="1"/>
          </p:cNvSpPr>
          <p:nvPr/>
        </p:nvSpPr>
        <p:spPr bwMode="auto">
          <a:xfrm>
            <a:off x="2171700" y="4781550"/>
            <a:ext cx="831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宗旨：</a:t>
            </a:r>
          </a:p>
        </p:txBody>
      </p:sp>
      <p:sp>
        <p:nvSpPr>
          <p:cNvPr id="4104" name="圆角矩形 7"/>
          <p:cNvSpPr>
            <a:spLocks noChangeArrowheads="1"/>
          </p:cNvSpPr>
          <p:nvPr/>
        </p:nvSpPr>
        <p:spPr bwMode="auto">
          <a:xfrm>
            <a:off x="3033713" y="4781550"/>
            <a:ext cx="7507287" cy="725488"/>
          </a:xfrm>
          <a:prstGeom prst="roundRect">
            <a:avLst>
              <a:gd name="adj" fmla="val 1107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solidFill>
                  <a:srgbClr val="4F3050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在世界上促进标准化及其相关活动的发展，以便于商品和服务的国际交换，在智力、科学、技术和经济领域开展合作。</a:t>
            </a:r>
            <a:r>
              <a:rPr lang="zh-CN" altLang="en-US">
                <a:solidFill>
                  <a:srgbClr val="4F3050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endParaRPr lang="zh-CN" altLang="en-US">
              <a:solidFill>
                <a:srgbClr val="4F3050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5"/>
          <p:cNvGrpSpPr>
            <a:grpSpLocks/>
          </p:cNvGrpSpPr>
          <p:nvPr/>
        </p:nvGrpSpPr>
        <p:grpSpPr bwMode="auto">
          <a:xfrm>
            <a:off x="642938" y="533400"/>
            <a:ext cx="2413000" cy="1744663"/>
            <a:chOff x="0" y="0"/>
            <a:chExt cx="3050596" cy="2206280"/>
          </a:xfrm>
        </p:grpSpPr>
        <p:sp>
          <p:nvSpPr>
            <p:cNvPr id="5123" name="矩形 4"/>
            <p:cNvSpPr>
              <a:spLocks noChangeArrowheads="1"/>
            </p:cNvSpPr>
            <p:nvPr/>
          </p:nvSpPr>
          <p:spPr bwMode="auto">
            <a:xfrm>
              <a:off x="0" y="0"/>
              <a:ext cx="3050596" cy="2206280"/>
            </a:xfrm>
            <a:prstGeom prst="rect">
              <a:avLst/>
            </a:prstGeom>
            <a:solidFill>
              <a:srgbClr val="005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5124" name="图片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959" y="242918"/>
              <a:ext cx="2142677" cy="172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5" name="文本框 7"/>
          <p:cNvSpPr>
            <a:spLocks noChangeArrowheads="1"/>
          </p:cNvSpPr>
          <p:nvPr/>
        </p:nvSpPr>
        <p:spPr bwMode="auto">
          <a:xfrm>
            <a:off x="3224213" y="1011238"/>
            <a:ext cx="2921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054A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International Organization for Standardization</a:t>
            </a:r>
            <a:endParaRPr lang="zh-CN" altLang="en-US">
              <a:solidFill>
                <a:srgbClr val="0054A4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126" name="圆角矩形 8"/>
          <p:cNvSpPr>
            <a:spLocks noChangeArrowheads="1"/>
          </p:cNvSpPr>
          <p:nvPr/>
        </p:nvSpPr>
        <p:spPr bwMode="auto">
          <a:xfrm>
            <a:off x="5572125" y="1168400"/>
            <a:ext cx="4113213" cy="525463"/>
          </a:xfrm>
          <a:prstGeom prst="roundRect">
            <a:avLst>
              <a:gd name="adj" fmla="val 16667"/>
            </a:avLst>
          </a:prstGeom>
          <a:solidFill>
            <a:srgbClr val="0054A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现有</a:t>
            </a:r>
            <a:r>
              <a:rPr lang="en-US" sz="2400">
                <a:solidFill>
                  <a:srgbClr val="FFFFFF"/>
                </a:solidFill>
                <a:latin typeface="Avenir LT Std 35 Light" pitchFamily="2" charset="0"/>
                <a:ea typeface="微软雅黑" pitchFamily="34" charset="-122"/>
                <a:sym typeface="Avenir LT Std 35 Light" pitchFamily="2" charset="0"/>
              </a:rPr>
              <a:t>117</a:t>
            </a:r>
            <a:r>
              <a:rPr lang="zh-CN" altLang="en-US" sz="160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个成员，包括</a:t>
            </a:r>
            <a:r>
              <a:rPr lang="en-US" sz="2400">
                <a:solidFill>
                  <a:srgbClr val="FFFFFF"/>
                </a:solidFill>
                <a:latin typeface="Avenir LT Std 35 Light" pitchFamily="2" charset="0"/>
                <a:ea typeface="微软雅黑" pitchFamily="34" charset="-122"/>
                <a:sym typeface="Avenir LT Std 35 Light" pitchFamily="2" charset="0"/>
              </a:rPr>
              <a:t>117</a:t>
            </a:r>
            <a:r>
              <a:rPr lang="zh-CN" altLang="en-US" sz="160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个国家和地区</a:t>
            </a:r>
          </a:p>
        </p:txBody>
      </p:sp>
      <p:sp>
        <p:nvSpPr>
          <p:cNvPr id="5127" name="任意多边形 10"/>
          <p:cNvSpPr>
            <a:spLocks/>
          </p:cNvSpPr>
          <p:nvPr/>
        </p:nvSpPr>
        <p:spPr bwMode="auto">
          <a:xfrm>
            <a:off x="3224213" y="1827213"/>
            <a:ext cx="3176587" cy="903287"/>
          </a:xfrm>
          <a:custGeom>
            <a:avLst/>
            <a:gdLst>
              <a:gd name="T0" fmla="*/ 0 w 3606800"/>
              <a:gd name="T1" fmla="*/ 448734 h 902142"/>
              <a:gd name="T2" fmla="*/ 1837267 w 3606800"/>
              <a:gd name="T3" fmla="*/ 889000 h 902142"/>
              <a:gd name="T4" fmla="*/ 3606800 w 3606800"/>
              <a:gd name="T5" fmla="*/ 0 h 902142"/>
              <a:gd name="T6" fmla="*/ 0 60000 65536"/>
              <a:gd name="T7" fmla="*/ 0 60000 65536"/>
              <a:gd name="T8" fmla="*/ 0 60000 65536"/>
              <a:gd name="T9" fmla="*/ 0 w 3606800"/>
              <a:gd name="T10" fmla="*/ 0 h 902142"/>
              <a:gd name="T11" fmla="*/ 3606800 w 3606800"/>
              <a:gd name="T12" fmla="*/ 902142 h 9021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06800" h="902142">
                <a:moveTo>
                  <a:pt x="0" y="448734"/>
                </a:moveTo>
                <a:cubicBezTo>
                  <a:pt x="618067" y="706261"/>
                  <a:pt x="1236134" y="963789"/>
                  <a:pt x="1837267" y="889000"/>
                </a:cubicBezTo>
                <a:cubicBezTo>
                  <a:pt x="2438400" y="814211"/>
                  <a:pt x="3311878" y="128411"/>
                  <a:pt x="3606800" y="0"/>
                </a:cubicBezTo>
              </a:path>
            </a:pathLst>
          </a:custGeom>
          <a:noFill/>
          <a:ln w="12700" cap="flat" cmpd="sng">
            <a:solidFill>
              <a:srgbClr val="FFC000"/>
            </a:solidFill>
            <a:prstDash val="dash"/>
            <a:bevel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圆角矩形 11"/>
          <p:cNvSpPr>
            <a:spLocks noChangeArrowheads="1"/>
          </p:cNvSpPr>
          <p:nvPr/>
        </p:nvSpPr>
        <p:spPr bwMode="auto">
          <a:xfrm>
            <a:off x="642938" y="2903538"/>
            <a:ext cx="4641850" cy="3865562"/>
          </a:xfrm>
          <a:prstGeom prst="roundRect">
            <a:avLst>
              <a:gd name="adj" fmla="val 6755"/>
            </a:avLst>
          </a:prstGeom>
          <a:gradFill rotWithShape="1">
            <a:gsLst>
              <a:gs pos="0">
                <a:srgbClr val="B75759"/>
              </a:gs>
              <a:gs pos="20000">
                <a:srgbClr val="B75759"/>
              </a:gs>
              <a:gs pos="20999">
                <a:srgbClr val="4F3050"/>
              </a:gs>
              <a:gs pos="100000">
                <a:srgbClr val="4F305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250000"/>
              </a:lnSpc>
            </a:pPr>
            <a:endParaRPr lang="zh-CN" altLang="zh-CN">
              <a:solidFill>
                <a:srgbClr val="FFFFFF"/>
              </a:solidFill>
              <a:latin typeface="方正正黑简体" pitchFamily="2" charset="-122"/>
              <a:ea typeface="方正正黑简体" pitchFamily="2" charset="-122"/>
              <a:sym typeface="方正正黑简体" pitchFamily="2" charset="-122"/>
            </a:endParaRPr>
          </a:p>
        </p:txBody>
      </p:sp>
      <p:sp>
        <p:nvSpPr>
          <p:cNvPr id="5129" name="文本框 12"/>
          <p:cNvSpPr>
            <a:spLocks noChangeArrowheads="1"/>
          </p:cNvSpPr>
          <p:nvPr/>
        </p:nvSpPr>
        <p:spPr bwMode="auto">
          <a:xfrm>
            <a:off x="788988" y="2909888"/>
            <a:ext cx="507682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ISO9000</a:t>
            </a:r>
            <a:r>
              <a:rPr lang="zh-CN" alt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标准族主要包括：</a:t>
            </a:r>
            <a:endParaRPr lang="en-US" sz="24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ISO9000</a:t>
            </a:r>
            <a:r>
              <a:rPr lang="zh-CN" alt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统一概念术语</a:t>
            </a:r>
            <a:endParaRPr lang="en-US" sz="24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sz="2400">
                <a:solidFill>
                  <a:srgbClr val="C898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2400">
                <a:solidFill>
                  <a:srgbClr val="C898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质量管理标准</a:t>
            </a:r>
            <a:endParaRPr lang="en-US" sz="2400">
              <a:solidFill>
                <a:srgbClr val="C89800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ISO9004</a:t>
            </a:r>
            <a:r>
              <a:rPr lang="zh-CN" alt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组织业绩提高指南</a:t>
            </a:r>
            <a:endParaRPr lang="en-US" sz="24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ISO9011</a:t>
            </a:r>
            <a:r>
              <a:rPr lang="zh-CN" altLang="en-US" sz="2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审核指南</a:t>
            </a:r>
            <a:endParaRPr lang="zh-CN" altLang="en-US"/>
          </a:p>
        </p:txBody>
      </p:sp>
      <p:sp>
        <p:nvSpPr>
          <p:cNvPr id="5130" name="椭圆 16"/>
          <p:cNvSpPr>
            <a:spLocks noChangeArrowheads="1"/>
          </p:cNvSpPr>
          <p:nvPr/>
        </p:nvSpPr>
        <p:spPr bwMode="auto">
          <a:xfrm>
            <a:off x="7750175" y="2397125"/>
            <a:ext cx="3937000" cy="3937000"/>
          </a:xfrm>
          <a:prstGeom prst="ellipse">
            <a:avLst/>
          </a:prstGeom>
          <a:solidFill>
            <a:srgbClr val="DF857A"/>
          </a:solidFill>
          <a:ln w="57150" cap="flat" cmpd="sng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anchor="ctr"/>
          <a:lstStyle/>
          <a:p>
            <a:pPr algn="just">
              <a:lnSpc>
                <a:spcPct val="150000"/>
              </a:lnSpc>
            </a:pPr>
            <a:endParaRPr lang="zh-CN" altLang="zh-CN" sz="2000">
              <a:solidFill>
                <a:srgbClr val="FFFFFF"/>
              </a:solidFill>
              <a:latin typeface="方正正黑简体" pitchFamily="2" charset="-122"/>
              <a:ea typeface="方正正黑简体" pitchFamily="2" charset="-122"/>
              <a:sym typeface="方正正黑简体" pitchFamily="2" charset="-122"/>
            </a:endParaRPr>
          </a:p>
        </p:txBody>
      </p:sp>
      <p:sp>
        <p:nvSpPr>
          <p:cNvPr id="5131" name="直接连接符 19"/>
          <p:cNvSpPr>
            <a:spLocks noChangeShapeType="1"/>
          </p:cNvSpPr>
          <p:nvPr/>
        </p:nvSpPr>
        <p:spPr bwMode="auto">
          <a:xfrm flipV="1">
            <a:off x="4197350" y="3762375"/>
            <a:ext cx="3178175" cy="1065213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直接连接符 22"/>
          <p:cNvSpPr>
            <a:spLocks noChangeShapeType="1"/>
          </p:cNvSpPr>
          <p:nvPr/>
        </p:nvSpPr>
        <p:spPr bwMode="auto">
          <a:xfrm>
            <a:off x="7375525" y="3762375"/>
            <a:ext cx="461963" cy="0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文本框 23"/>
          <p:cNvSpPr>
            <a:spLocks noChangeArrowheads="1"/>
          </p:cNvSpPr>
          <p:nvPr/>
        </p:nvSpPr>
        <p:spPr bwMode="auto">
          <a:xfrm>
            <a:off x="8094663" y="3505200"/>
            <a:ext cx="32480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其中</a:t>
            </a:r>
            <a:r>
              <a:rPr 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9001</a:t>
            </a:r>
            <a:r>
              <a:rPr lang="zh-CN" alt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是迄今为止世界上最成熟的质量框架，全球有</a:t>
            </a:r>
            <a:r>
              <a:rPr 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161</a:t>
            </a:r>
            <a:r>
              <a:rPr lang="zh-CN" alt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个国家</a:t>
            </a:r>
            <a:r>
              <a:rPr 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地区的超过</a:t>
            </a:r>
            <a:r>
              <a:rPr 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75</a:t>
            </a:r>
            <a:r>
              <a:rPr lang="zh-CN" altLang="en-US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万家组织正在使用这一框架。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"/>
          <p:cNvSpPr>
            <a:spLocks noChangeArrowheads="1"/>
          </p:cNvSpPr>
          <p:nvPr/>
        </p:nvSpPr>
        <p:spPr bwMode="auto">
          <a:xfrm>
            <a:off x="355600" y="317500"/>
            <a:ext cx="419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采购方高度认可</a:t>
            </a:r>
          </a:p>
        </p:txBody>
      </p:sp>
      <p:grpSp>
        <p:nvGrpSpPr>
          <p:cNvPr id="6147" name="组合 3"/>
          <p:cNvGrpSpPr>
            <a:grpSpLocks/>
          </p:cNvGrpSpPr>
          <p:nvPr/>
        </p:nvGrpSpPr>
        <p:grpSpPr bwMode="auto">
          <a:xfrm>
            <a:off x="517525" y="1042988"/>
            <a:ext cx="10998200" cy="812800"/>
            <a:chOff x="0" y="0"/>
            <a:chExt cx="9973734" cy="812800"/>
          </a:xfrm>
        </p:grpSpPr>
        <p:sp>
          <p:nvSpPr>
            <p:cNvPr id="6148" name="圆角矩形 4"/>
            <p:cNvSpPr>
              <a:spLocks noChangeArrowheads="1"/>
            </p:cNvSpPr>
            <p:nvPr/>
          </p:nvSpPr>
          <p:spPr bwMode="auto">
            <a:xfrm rot="10800000" flipV="1">
              <a:off x="0" y="0"/>
              <a:ext cx="9973734" cy="812800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49" name="文本框 5"/>
            <p:cNvSpPr>
              <a:spLocks noChangeArrowheads="1"/>
            </p:cNvSpPr>
            <p:nvPr/>
          </p:nvSpPr>
          <p:spPr bwMode="auto">
            <a:xfrm>
              <a:off x="89996" y="115371"/>
              <a:ext cx="988373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中国官方组织调查结果显示，几乎所有国内外采购商都会把获得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ISO9001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（质量管理体系）认证作为选择供应商的重要依据。</a:t>
              </a:r>
            </a:p>
          </p:txBody>
        </p:sp>
      </p:grpSp>
      <p:grpSp>
        <p:nvGrpSpPr>
          <p:cNvPr id="6150" name="组合 11"/>
          <p:cNvGrpSpPr>
            <a:grpSpLocks/>
          </p:cNvGrpSpPr>
          <p:nvPr/>
        </p:nvGrpSpPr>
        <p:grpSpPr bwMode="auto">
          <a:xfrm>
            <a:off x="1089025" y="1830388"/>
            <a:ext cx="2727325" cy="4394200"/>
            <a:chOff x="0" y="0"/>
            <a:chExt cx="2727973" cy="4394051"/>
          </a:xfrm>
        </p:grpSpPr>
        <p:sp>
          <p:nvSpPr>
            <p:cNvPr id="6151" name="圆角矩形 10"/>
            <p:cNvSpPr>
              <a:spLocks noChangeArrowheads="1"/>
            </p:cNvSpPr>
            <p:nvPr/>
          </p:nvSpPr>
          <p:spPr bwMode="auto">
            <a:xfrm>
              <a:off x="394" y="1173682"/>
              <a:ext cx="2019600" cy="3220369"/>
            </a:xfrm>
            <a:prstGeom prst="roundRect">
              <a:avLst>
                <a:gd name="adj" fmla="val 7968"/>
              </a:avLst>
            </a:prstGeom>
            <a:noFill/>
            <a:ln w="19050" cap="flat" cmpd="sng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2" name="圆角矩形 9"/>
            <p:cNvSpPr>
              <a:spLocks noChangeArrowheads="1"/>
            </p:cNvSpPr>
            <p:nvPr/>
          </p:nvSpPr>
          <p:spPr bwMode="auto">
            <a:xfrm rot="2700000">
              <a:off x="-296172" y="1004544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153" name="组合 8"/>
            <p:cNvGrpSpPr>
              <a:grpSpLocks/>
            </p:cNvGrpSpPr>
            <p:nvPr/>
          </p:nvGrpSpPr>
          <p:grpSpPr bwMode="auto">
            <a:xfrm>
              <a:off x="0" y="293544"/>
              <a:ext cx="2020388" cy="2020388"/>
              <a:chOff x="0" y="0"/>
              <a:chExt cx="2020388" cy="2020388"/>
            </a:xfrm>
          </p:grpSpPr>
          <p:sp>
            <p:nvSpPr>
              <p:cNvPr id="6154" name="椭圆 7"/>
              <p:cNvSpPr>
                <a:spLocks noChangeArrowheads="1"/>
              </p:cNvSpPr>
              <p:nvPr/>
            </p:nvSpPr>
            <p:spPr bwMode="auto">
              <a:xfrm>
                <a:off x="394" y="394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6156" name="组合 90"/>
          <p:cNvGrpSpPr>
            <a:grpSpLocks/>
          </p:cNvGrpSpPr>
          <p:nvPr/>
        </p:nvGrpSpPr>
        <p:grpSpPr bwMode="auto">
          <a:xfrm>
            <a:off x="5072063" y="1830388"/>
            <a:ext cx="2728912" cy="4394200"/>
            <a:chOff x="0" y="0"/>
            <a:chExt cx="2727973" cy="4394051"/>
          </a:xfrm>
        </p:grpSpPr>
        <p:sp>
          <p:nvSpPr>
            <p:cNvPr id="6157" name="圆角矩形 93"/>
            <p:cNvSpPr>
              <a:spLocks noChangeArrowheads="1"/>
            </p:cNvSpPr>
            <p:nvPr/>
          </p:nvSpPr>
          <p:spPr bwMode="auto">
            <a:xfrm>
              <a:off x="394" y="1173682"/>
              <a:ext cx="2019600" cy="3220369"/>
            </a:xfrm>
            <a:prstGeom prst="roundRect">
              <a:avLst>
                <a:gd name="adj" fmla="val 7968"/>
              </a:avLst>
            </a:prstGeom>
            <a:noFill/>
            <a:ln w="19050" cap="flat" cmpd="sng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8" name="圆角矩形 91"/>
            <p:cNvSpPr>
              <a:spLocks noChangeArrowheads="1"/>
            </p:cNvSpPr>
            <p:nvPr/>
          </p:nvSpPr>
          <p:spPr bwMode="auto">
            <a:xfrm rot="2700000">
              <a:off x="-296172" y="1004544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159" name="组合 92"/>
            <p:cNvGrpSpPr>
              <a:grpSpLocks/>
            </p:cNvGrpSpPr>
            <p:nvPr/>
          </p:nvGrpSpPr>
          <p:grpSpPr bwMode="auto">
            <a:xfrm>
              <a:off x="0" y="293544"/>
              <a:ext cx="2020388" cy="2020388"/>
              <a:chOff x="0" y="0"/>
              <a:chExt cx="2020388" cy="2020388"/>
            </a:xfrm>
          </p:grpSpPr>
          <p:sp>
            <p:nvSpPr>
              <p:cNvPr id="6160" name="椭圆 94"/>
              <p:cNvSpPr>
                <a:spLocks noChangeArrowheads="1"/>
              </p:cNvSpPr>
              <p:nvPr/>
            </p:nvSpPr>
            <p:spPr bwMode="auto">
              <a:xfrm>
                <a:off x="394" y="394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6162" name="组合 96"/>
          <p:cNvGrpSpPr>
            <a:grpSpLocks/>
          </p:cNvGrpSpPr>
          <p:nvPr/>
        </p:nvGrpSpPr>
        <p:grpSpPr bwMode="auto">
          <a:xfrm>
            <a:off x="9059863" y="1830388"/>
            <a:ext cx="2728912" cy="4394200"/>
            <a:chOff x="0" y="0"/>
            <a:chExt cx="2727973" cy="4394051"/>
          </a:xfrm>
        </p:grpSpPr>
        <p:sp>
          <p:nvSpPr>
            <p:cNvPr id="6163" name="圆角矩形 99"/>
            <p:cNvSpPr>
              <a:spLocks noChangeArrowheads="1"/>
            </p:cNvSpPr>
            <p:nvPr/>
          </p:nvSpPr>
          <p:spPr bwMode="auto">
            <a:xfrm>
              <a:off x="394" y="1173682"/>
              <a:ext cx="2019600" cy="3220369"/>
            </a:xfrm>
            <a:prstGeom prst="roundRect">
              <a:avLst>
                <a:gd name="adj" fmla="val 7968"/>
              </a:avLst>
            </a:prstGeom>
            <a:noFill/>
            <a:ln w="19050" cap="flat" cmpd="sng">
              <a:solidFill>
                <a:schemeClr val="bg1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4" name="圆角矩形 97"/>
            <p:cNvSpPr>
              <a:spLocks noChangeArrowheads="1"/>
            </p:cNvSpPr>
            <p:nvPr/>
          </p:nvSpPr>
          <p:spPr bwMode="auto">
            <a:xfrm rot="2700000">
              <a:off x="-296172" y="1004544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165" name="组合 98"/>
            <p:cNvGrpSpPr>
              <a:grpSpLocks/>
            </p:cNvGrpSpPr>
            <p:nvPr/>
          </p:nvGrpSpPr>
          <p:grpSpPr bwMode="auto">
            <a:xfrm>
              <a:off x="0" y="293544"/>
              <a:ext cx="2020388" cy="2020388"/>
              <a:chOff x="0" y="0"/>
              <a:chExt cx="2020388" cy="2020388"/>
            </a:xfrm>
          </p:grpSpPr>
          <p:sp>
            <p:nvSpPr>
              <p:cNvPr id="6166" name="椭圆 100"/>
              <p:cNvSpPr>
                <a:spLocks noChangeArrowheads="1"/>
              </p:cNvSpPr>
              <p:nvPr/>
            </p:nvSpPr>
            <p:spPr bwMode="auto">
              <a:xfrm>
                <a:off x="394" y="394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6168" name="文本框 102"/>
          <p:cNvSpPr>
            <a:spLocks noChangeArrowheads="1"/>
          </p:cNvSpPr>
          <p:nvPr/>
        </p:nvSpPr>
        <p:spPr bwMode="auto">
          <a:xfrm>
            <a:off x="1693863" y="3133725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93%</a:t>
            </a:r>
          </a:p>
        </p:txBody>
      </p:sp>
      <p:sp>
        <p:nvSpPr>
          <p:cNvPr id="6169" name="文本框 103"/>
          <p:cNvSpPr>
            <a:spLocks noChangeArrowheads="1"/>
          </p:cNvSpPr>
          <p:nvPr/>
        </p:nvSpPr>
        <p:spPr bwMode="auto">
          <a:xfrm>
            <a:off x="5719763" y="3133725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98%</a:t>
            </a:r>
          </a:p>
        </p:txBody>
      </p:sp>
      <p:sp>
        <p:nvSpPr>
          <p:cNvPr id="6170" name="文本框 104"/>
          <p:cNvSpPr>
            <a:spLocks noChangeArrowheads="1"/>
          </p:cNvSpPr>
          <p:nvPr/>
        </p:nvSpPr>
        <p:spPr bwMode="auto">
          <a:xfrm>
            <a:off x="9666288" y="3133725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75%</a:t>
            </a:r>
          </a:p>
        </p:txBody>
      </p:sp>
      <p:sp>
        <p:nvSpPr>
          <p:cNvPr id="6171" name="文本框 106"/>
          <p:cNvSpPr>
            <a:spLocks noChangeArrowheads="1"/>
          </p:cNvSpPr>
          <p:nvPr/>
        </p:nvSpPr>
        <p:spPr bwMode="auto">
          <a:xfrm>
            <a:off x="1089025" y="4481513"/>
            <a:ext cx="2014538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采购商表示他们将获得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（质量管理体系）认证作为选择供应商的重要依据</a:t>
            </a:r>
            <a:endParaRPr lang="zh-CN" altLang="en-US"/>
          </a:p>
        </p:txBody>
      </p:sp>
      <p:sp>
        <p:nvSpPr>
          <p:cNvPr id="6172" name="文本框 107"/>
          <p:cNvSpPr>
            <a:spLocks noChangeArrowheads="1"/>
          </p:cNvSpPr>
          <p:nvPr/>
        </p:nvSpPr>
        <p:spPr bwMode="auto">
          <a:xfrm>
            <a:off x="5054600" y="4481513"/>
            <a:ext cx="2014538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采购对获得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认证的供应商生产的产品质量表示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满意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endParaRPr lang="zh-CN" altLang="en-US"/>
          </a:p>
        </p:txBody>
      </p:sp>
      <p:sp>
        <p:nvSpPr>
          <p:cNvPr id="6173" name="文本框 108"/>
          <p:cNvSpPr>
            <a:spLocks noChangeArrowheads="1"/>
          </p:cNvSpPr>
          <p:nvPr/>
        </p:nvSpPr>
        <p:spPr bwMode="auto">
          <a:xfrm>
            <a:off x="9064625" y="4475163"/>
            <a:ext cx="20161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采购对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认证机构的信誉看法为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好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或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很好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直接连接符 49"/>
          <p:cNvSpPr>
            <a:spLocks noChangeShapeType="1"/>
          </p:cNvSpPr>
          <p:nvPr/>
        </p:nvSpPr>
        <p:spPr bwMode="auto">
          <a:xfrm flipH="1">
            <a:off x="8975725" y="3328988"/>
            <a:ext cx="342900" cy="1447800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" name="直接连接符 42"/>
          <p:cNvSpPr>
            <a:spLocks noChangeShapeType="1"/>
          </p:cNvSpPr>
          <p:nvPr/>
        </p:nvSpPr>
        <p:spPr bwMode="auto">
          <a:xfrm>
            <a:off x="2681288" y="3648075"/>
            <a:ext cx="534987" cy="1128713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2" name="直接连接符 44"/>
          <p:cNvSpPr>
            <a:spLocks noChangeShapeType="1"/>
          </p:cNvSpPr>
          <p:nvPr/>
        </p:nvSpPr>
        <p:spPr bwMode="auto">
          <a:xfrm flipH="1">
            <a:off x="4903788" y="3554413"/>
            <a:ext cx="496887" cy="1222375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文本框 3"/>
          <p:cNvSpPr>
            <a:spLocks noChangeArrowheads="1"/>
          </p:cNvSpPr>
          <p:nvPr/>
        </p:nvSpPr>
        <p:spPr bwMode="auto">
          <a:xfrm>
            <a:off x="406400" y="266700"/>
            <a:ext cx="8378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获得认证后确有实际收益</a:t>
            </a:r>
          </a:p>
        </p:txBody>
      </p:sp>
      <p:grpSp>
        <p:nvGrpSpPr>
          <p:cNvPr id="7174" name="组合 4"/>
          <p:cNvGrpSpPr>
            <a:grpSpLocks/>
          </p:cNvGrpSpPr>
          <p:nvPr/>
        </p:nvGrpSpPr>
        <p:grpSpPr bwMode="auto">
          <a:xfrm>
            <a:off x="568325" y="990600"/>
            <a:ext cx="10998200" cy="596900"/>
            <a:chOff x="0" y="0"/>
            <a:chExt cx="9973734" cy="596267"/>
          </a:xfrm>
        </p:grpSpPr>
        <p:sp>
          <p:nvSpPr>
            <p:cNvPr id="7175" name="圆角矩形 5"/>
            <p:cNvSpPr>
              <a:spLocks noChangeArrowheads="1"/>
            </p:cNvSpPr>
            <p:nvPr/>
          </p:nvSpPr>
          <p:spPr bwMode="auto">
            <a:xfrm rot="10800000" flipV="1">
              <a:off x="0" y="0"/>
              <a:ext cx="9973734" cy="596267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6" name="文本框 6"/>
            <p:cNvSpPr>
              <a:spLocks noChangeArrowheads="1"/>
            </p:cNvSpPr>
            <p:nvPr/>
          </p:nvSpPr>
          <p:spPr bwMode="auto">
            <a:xfrm>
              <a:off x="89996" y="115371"/>
              <a:ext cx="98837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既然采购商认可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ISO9001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的标准，自然企业也要千方百计满足，才能让产品卖得出去，获得更好的收益。</a:t>
              </a:r>
            </a:p>
          </p:txBody>
        </p:sp>
      </p:grpSp>
      <p:grpSp>
        <p:nvGrpSpPr>
          <p:cNvPr id="7177" name="组合 22"/>
          <p:cNvGrpSpPr>
            <a:grpSpLocks/>
          </p:cNvGrpSpPr>
          <p:nvPr/>
        </p:nvGrpSpPr>
        <p:grpSpPr bwMode="auto">
          <a:xfrm>
            <a:off x="930275" y="1604963"/>
            <a:ext cx="2844800" cy="4062412"/>
            <a:chOff x="0" y="0"/>
            <a:chExt cx="2844438" cy="4061410"/>
          </a:xfrm>
        </p:grpSpPr>
        <p:sp>
          <p:nvSpPr>
            <p:cNvPr id="7178" name="圆角矩形 9"/>
            <p:cNvSpPr>
              <a:spLocks noChangeArrowheads="1"/>
            </p:cNvSpPr>
            <p:nvPr/>
          </p:nvSpPr>
          <p:spPr bwMode="auto">
            <a:xfrm rot="2700000">
              <a:off x="-179707" y="1037267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179" name="组合 21"/>
            <p:cNvGrpSpPr>
              <a:grpSpLocks/>
            </p:cNvGrpSpPr>
            <p:nvPr/>
          </p:nvGrpSpPr>
          <p:grpSpPr bwMode="auto">
            <a:xfrm>
              <a:off x="0" y="0"/>
              <a:ext cx="2235199" cy="2655582"/>
              <a:chOff x="0" y="0"/>
              <a:chExt cx="2235199" cy="2655582"/>
            </a:xfrm>
          </p:grpSpPr>
          <p:pic>
            <p:nvPicPr>
              <p:cNvPr id="7180" name="图表 1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35199" cy="2655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1" name="椭圆 20"/>
              <p:cNvSpPr>
                <a:spLocks noChangeArrowheads="1"/>
              </p:cNvSpPr>
              <p:nvPr/>
            </p:nvSpPr>
            <p:spPr bwMode="auto">
              <a:xfrm>
                <a:off x="397599" y="607791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7182" name="组合 23"/>
          <p:cNvGrpSpPr>
            <a:grpSpLocks/>
          </p:cNvGrpSpPr>
          <p:nvPr/>
        </p:nvGrpSpPr>
        <p:grpSpPr bwMode="auto">
          <a:xfrm>
            <a:off x="5002213" y="1600200"/>
            <a:ext cx="2843212" cy="4060825"/>
            <a:chOff x="0" y="0"/>
            <a:chExt cx="2844438" cy="4061410"/>
          </a:xfrm>
        </p:grpSpPr>
        <p:sp>
          <p:nvSpPr>
            <p:cNvPr id="7183" name="圆角矩形 24"/>
            <p:cNvSpPr>
              <a:spLocks noChangeArrowheads="1"/>
            </p:cNvSpPr>
            <p:nvPr/>
          </p:nvSpPr>
          <p:spPr bwMode="auto">
            <a:xfrm rot="2700000">
              <a:off x="-179707" y="1037267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184" name="组合 25"/>
            <p:cNvGrpSpPr>
              <a:grpSpLocks/>
            </p:cNvGrpSpPr>
            <p:nvPr/>
          </p:nvGrpSpPr>
          <p:grpSpPr bwMode="auto">
            <a:xfrm>
              <a:off x="0" y="0"/>
              <a:ext cx="2235199" cy="2655582"/>
              <a:chOff x="0" y="0"/>
              <a:chExt cx="2235199" cy="2655582"/>
            </a:xfrm>
          </p:grpSpPr>
          <p:pic>
            <p:nvPicPr>
              <p:cNvPr id="7185" name="图表 26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35199" cy="2655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6" name="椭圆 27"/>
              <p:cNvSpPr>
                <a:spLocks noChangeArrowheads="1"/>
              </p:cNvSpPr>
              <p:nvPr/>
            </p:nvSpPr>
            <p:spPr bwMode="auto">
              <a:xfrm>
                <a:off x="397599" y="607791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7187" name="组合 28"/>
          <p:cNvGrpSpPr>
            <a:grpSpLocks/>
          </p:cNvGrpSpPr>
          <p:nvPr/>
        </p:nvGrpSpPr>
        <p:grpSpPr bwMode="auto">
          <a:xfrm>
            <a:off x="9072563" y="1600200"/>
            <a:ext cx="2843212" cy="4060825"/>
            <a:chOff x="0" y="0"/>
            <a:chExt cx="2844438" cy="4061410"/>
          </a:xfrm>
        </p:grpSpPr>
        <p:sp>
          <p:nvSpPr>
            <p:cNvPr id="7188" name="圆角矩形 29"/>
            <p:cNvSpPr>
              <a:spLocks noChangeArrowheads="1"/>
            </p:cNvSpPr>
            <p:nvPr/>
          </p:nvSpPr>
          <p:spPr bwMode="auto">
            <a:xfrm rot="2700000">
              <a:off x="-179707" y="1037267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189" name="组合 30"/>
            <p:cNvGrpSpPr>
              <a:grpSpLocks/>
            </p:cNvGrpSpPr>
            <p:nvPr/>
          </p:nvGrpSpPr>
          <p:grpSpPr bwMode="auto">
            <a:xfrm>
              <a:off x="0" y="0"/>
              <a:ext cx="2235199" cy="2655582"/>
              <a:chOff x="0" y="0"/>
              <a:chExt cx="2235199" cy="2655582"/>
            </a:xfrm>
          </p:grpSpPr>
          <p:pic>
            <p:nvPicPr>
              <p:cNvPr id="7190" name="图表 31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35199" cy="2655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91" name="椭圆 32"/>
              <p:cNvSpPr>
                <a:spLocks noChangeArrowheads="1"/>
              </p:cNvSpPr>
              <p:nvPr/>
            </p:nvSpPr>
            <p:spPr bwMode="auto">
              <a:xfrm>
                <a:off x="397599" y="607791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7192" name="圆角矩形 34"/>
          <p:cNvSpPr>
            <a:spLocks noChangeArrowheads="1"/>
          </p:cNvSpPr>
          <p:nvPr/>
        </p:nvSpPr>
        <p:spPr bwMode="auto">
          <a:xfrm>
            <a:off x="617538" y="4778375"/>
            <a:ext cx="2862262" cy="12636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3" name="圆角矩形 35"/>
          <p:cNvSpPr>
            <a:spLocks noChangeArrowheads="1"/>
          </p:cNvSpPr>
          <p:nvPr/>
        </p:nvSpPr>
        <p:spPr bwMode="auto">
          <a:xfrm>
            <a:off x="4686300" y="4778375"/>
            <a:ext cx="2860675" cy="12636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4" name="圆角矩形 36"/>
          <p:cNvSpPr>
            <a:spLocks noChangeArrowheads="1"/>
          </p:cNvSpPr>
          <p:nvPr/>
        </p:nvSpPr>
        <p:spPr bwMode="auto">
          <a:xfrm>
            <a:off x="8753475" y="4778375"/>
            <a:ext cx="2862263" cy="12636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5" name="文本框 38"/>
          <p:cNvSpPr>
            <a:spLocks noChangeArrowheads="1"/>
          </p:cNvSpPr>
          <p:nvPr/>
        </p:nvSpPr>
        <p:spPr bwMode="auto">
          <a:xfrm>
            <a:off x="617538" y="4835525"/>
            <a:ext cx="2862262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获证企业认为建立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管理体系并获得认证的投入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值得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或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“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非常值得</a:t>
            </a:r>
            <a:r>
              <a:rPr lang="zh-CN" altLang="en-US" sz="1600">
                <a:solidFill>
                  <a:schemeClr val="bg1"/>
                </a:solidFill>
                <a:latin typeface="Arial"/>
                <a:ea typeface="方正兰亭黑简体" pitchFamily="2" charset="-122"/>
                <a:sym typeface="方正兰亭黑简体" pitchFamily="2" charset="-122"/>
              </a:rPr>
              <a:t>”</a:t>
            </a:r>
            <a:endParaRPr lang="zh-CN" altLang="en-US" sz="16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</p:txBody>
      </p:sp>
      <p:sp>
        <p:nvSpPr>
          <p:cNvPr id="7196" name="文本框 39"/>
          <p:cNvSpPr>
            <a:spLocks noChangeArrowheads="1"/>
          </p:cNvSpPr>
          <p:nvPr/>
        </p:nvSpPr>
        <p:spPr bwMode="auto">
          <a:xfrm>
            <a:off x="4679950" y="4829175"/>
            <a:ext cx="2860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企业表示认证带来的年收益在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10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万元至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100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万元之间的</a:t>
            </a:r>
          </a:p>
        </p:txBody>
      </p:sp>
      <p:sp>
        <p:nvSpPr>
          <p:cNvPr id="7197" name="文本框 40"/>
          <p:cNvSpPr>
            <a:spLocks noChangeArrowheads="1"/>
          </p:cNvSpPr>
          <p:nvPr/>
        </p:nvSpPr>
        <p:spPr bwMode="auto">
          <a:xfrm>
            <a:off x="8743950" y="4829175"/>
            <a:ext cx="28622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企业表示认证带来的年收益超过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100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万元</a:t>
            </a:r>
          </a:p>
        </p:txBody>
      </p:sp>
      <p:sp>
        <p:nvSpPr>
          <p:cNvPr id="7198" name="圆角矩形 50"/>
          <p:cNvSpPr>
            <a:spLocks noChangeArrowheads="1"/>
          </p:cNvSpPr>
          <p:nvPr/>
        </p:nvSpPr>
        <p:spPr bwMode="auto">
          <a:xfrm>
            <a:off x="3248025" y="6308725"/>
            <a:ext cx="5561013" cy="363538"/>
          </a:xfrm>
          <a:prstGeom prst="roundRect">
            <a:avLst>
              <a:gd name="adj" fmla="val 2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绝大多数企业表示从实施</a:t>
            </a:r>
            <a:r>
              <a:rPr 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中得到了显著的好处</a:t>
            </a:r>
          </a:p>
        </p:txBody>
      </p:sp>
      <p:sp>
        <p:nvSpPr>
          <p:cNvPr id="7199" name="文本框 51"/>
          <p:cNvSpPr>
            <a:spLocks noChangeArrowheads="1"/>
          </p:cNvSpPr>
          <p:nvPr/>
        </p:nvSpPr>
        <p:spPr bwMode="auto">
          <a:xfrm>
            <a:off x="1652588" y="2635250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93%</a:t>
            </a:r>
          </a:p>
        </p:txBody>
      </p:sp>
      <p:sp>
        <p:nvSpPr>
          <p:cNvPr id="7200" name="文本框 52"/>
          <p:cNvSpPr>
            <a:spLocks noChangeArrowheads="1"/>
          </p:cNvSpPr>
          <p:nvPr/>
        </p:nvSpPr>
        <p:spPr bwMode="auto">
          <a:xfrm>
            <a:off x="5705475" y="2635250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39%</a:t>
            </a:r>
          </a:p>
        </p:txBody>
      </p:sp>
      <p:sp>
        <p:nvSpPr>
          <p:cNvPr id="7201" name="文本框 53"/>
          <p:cNvSpPr>
            <a:spLocks noChangeArrowheads="1"/>
          </p:cNvSpPr>
          <p:nvPr/>
        </p:nvSpPr>
        <p:spPr bwMode="auto">
          <a:xfrm>
            <a:off x="9780588" y="2686050"/>
            <a:ext cx="80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37%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82"/>
          <p:cNvGrpSpPr>
            <a:grpSpLocks/>
          </p:cNvGrpSpPr>
          <p:nvPr/>
        </p:nvGrpSpPr>
        <p:grpSpPr bwMode="auto">
          <a:xfrm>
            <a:off x="614363" y="1787525"/>
            <a:ext cx="3983037" cy="3497263"/>
            <a:chOff x="0" y="0"/>
            <a:chExt cx="2507" cy="1860"/>
          </a:xfrm>
        </p:grpSpPr>
        <p:sp>
          <p:nvSpPr>
            <p:cNvPr id="8195" name="Freeform 3"/>
            <p:cNvSpPr>
              <a:spLocks noChangeArrowheads="1"/>
            </p:cNvSpPr>
            <p:nvPr/>
          </p:nvSpPr>
          <p:spPr bwMode="auto">
            <a:xfrm>
              <a:off x="1834" y="811"/>
              <a:ext cx="322" cy="195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196" name="Freeform 4"/>
            <p:cNvSpPr>
              <a:spLocks noChangeArrowheads="1"/>
            </p:cNvSpPr>
            <p:nvPr/>
          </p:nvSpPr>
          <p:spPr bwMode="auto">
            <a:xfrm>
              <a:off x="1951" y="1302"/>
              <a:ext cx="216" cy="241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197" name="Freeform 5"/>
            <p:cNvSpPr>
              <a:spLocks noChangeArrowheads="1"/>
            </p:cNvSpPr>
            <p:nvPr/>
          </p:nvSpPr>
          <p:spPr bwMode="auto">
            <a:xfrm>
              <a:off x="1867" y="1615"/>
              <a:ext cx="42" cy="25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198" name="Freeform 6"/>
            <p:cNvSpPr>
              <a:spLocks noChangeArrowheads="1"/>
            </p:cNvSpPr>
            <p:nvPr/>
          </p:nvSpPr>
          <p:spPr bwMode="auto">
            <a:xfrm>
              <a:off x="2189" y="1424"/>
              <a:ext cx="76" cy="174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199" name="Freeform 7"/>
            <p:cNvSpPr>
              <a:spLocks noChangeArrowheads="1"/>
            </p:cNvSpPr>
            <p:nvPr/>
          </p:nvSpPr>
          <p:spPr bwMode="auto">
            <a:xfrm>
              <a:off x="1651" y="1469"/>
              <a:ext cx="379" cy="282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0" name="Freeform 8"/>
            <p:cNvSpPr>
              <a:spLocks noChangeArrowheads="1"/>
            </p:cNvSpPr>
            <p:nvPr/>
          </p:nvSpPr>
          <p:spPr bwMode="auto">
            <a:xfrm>
              <a:off x="1364" y="1442"/>
              <a:ext cx="395" cy="25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1" name="Freeform 9"/>
            <p:cNvSpPr>
              <a:spLocks noChangeArrowheads="1"/>
            </p:cNvSpPr>
            <p:nvPr/>
          </p:nvSpPr>
          <p:spPr bwMode="auto">
            <a:xfrm>
              <a:off x="1601" y="1758"/>
              <a:ext cx="126" cy="102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1003" y="1308"/>
              <a:ext cx="452" cy="415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1820" y="1225"/>
              <a:ext cx="238" cy="292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4" name="Freeform 12"/>
            <p:cNvSpPr>
              <a:spLocks noChangeArrowheads="1"/>
            </p:cNvSpPr>
            <p:nvPr/>
          </p:nvSpPr>
          <p:spPr bwMode="auto">
            <a:xfrm>
              <a:off x="1581" y="1253"/>
              <a:ext cx="273" cy="271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5" name="Freeform 13"/>
            <p:cNvSpPr>
              <a:spLocks noChangeArrowheads="1"/>
            </p:cNvSpPr>
            <p:nvPr/>
          </p:nvSpPr>
          <p:spPr bwMode="auto">
            <a:xfrm>
              <a:off x="1317" y="1306"/>
              <a:ext cx="303" cy="237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6" name="Freeform 14"/>
            <p:cNvSpPr>
              <a:spLocks noChangeArrowheads="1"/>
            </p:cNvSpPr>
            <p:nvPr/>
          </p:nvSpPr>
          <p:spPr bwMode="auto">
            <a:xfrm>
              <a:off x="2029" y="1144"/>
              <a:ext cx="190" cy="198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7" name="Freeform 15"/>
            <p:cNvSpPr>
              <a:spLocks noChangeArrowheads="1"/>
            </p:cNvSpPr>
            <p:nvPr/>
          </p:nvSpPr>
          <p:spPr bwMode="auto">
            <a:xfrm>
              <a:off x="1849" y="1000"/>
              <a:ext cx="238" cy="25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8" name="Freeform 16"/>
            <p:cNvSpPr>
              <a:spLocks noChangeArrowheads="1"/>
            </p:cNvSpPr>
            <p:nvPr/>
          </p:nvSpPr>
          <p:spPr bwMode="auto">
            <a:xfrm>
              <a:off x="2153" y="1119"/>
              <a:ext cx="42" cy="39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09" name="Freeform 17"/>
            <p:cNvSpPr>
              <a:spLocks noChangeArrowheads="1"/>
            </p:cNvSpPr>
            <p:nvPr/>
          </p:nvSpPr>
          <p:spPr bwMode="auto">
            <a:xfrm>
              <a:off x="1905" y="964"/>
              <a:ext cx="282" cy="196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0" name="Freeform 18"/>
            <p:cNvSpPr>
              <a:spLocks noChangeArrowheads="1"/>
            </p:cNvSpPr>
            <p:nvPr/>
          </p:nvSpPr>
          <p:spPr bwMode="auto">
            <a:xfrm>
              <a:off x="1550" y="1094"/>
              <a:ext cx="383" cy="211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1" name="Freeform 19"/>
            <p:cNvSpPr>
              <a:spLocks noChangeArrowheads="1"/>
            </p:cNvSpPr>
            <p:nvPr/>
          </p:nvSpPr>
          <p:spPr bwMode="auto">
            <a:xfrm>
              <a:off x="1015" y="1062"/>
              <a:ext cx="615" cy="412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2" name="Freeform 20"/>
            <p:cNvSpPr>
              <a:spLocks noChangeArrowheads="1"/>
            </p:cNvSpPr>
            <p:nvPr/>
          </p:nvSpPr>
          <p:spPr bwMode="auto">
            <a:xfrm>
              <a:off x="119" y="905"/>
              <a:ext cx="968" cy="465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3" name="Freeform 21"/>
            <p:cNvSpPr>
              <a:spLocks noChangeArrowheads="1"/>
            </p:cNvSpPr>
            <p:nvPr/>
          </p:nvSpPr>
          <p:spPr bwMode="auto">
            <a:xfrm>
              <a:off x="652" y="788"/>
              <a:ext cx="626" cy="39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4" name="Freeform 22"/>
            <p:cNvSpPr>
              <a:spLocks noChangeArrowheads="1"/>
            </p:cNvSpPr>
            <p:nvPr/>
          </p:nvSpPr>
          <p:spPr bwMode="auto">
            <a:xfrm>
              <a:off x="867" y="629"/>
              <a:ext cx="679" cy="513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5" name="Freeform 23"/>
            <p:cNvSpPr>
              <a:spLocks noChangeArrowheads="1"/>
            </p:cNvSpPr>
            <p:nvPr/>
          </p:nvSpPr>
          <p:spPr bwMode="auto">
            <a:xfrm>
              <a:off x="0" y="265"/>
              <a:ext cx="1001" cy="673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6" name="Freeform 24"/>
            <p:cNvSpPr>
              <a:spLocks noChangeArrowheads="1"/>
            </p:cNvSpPr>
            <p:nvPr/>
          </p:nvSpPr>
          <p:spPr bwMode="auto">
            <a:xfrm>
              <a:off x="1413" y="780"/>
              <a:ext cx="249" cy="391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7" name="Freeform 25"/>
            <p:cNvSpPr>
              <a:spLocks noChangeArrowheads="1"/>
            </p:cNvSpPr>
            <p:nvPr/>
          </p:nvSpPr>
          <p:spPr bwMode="auto">
            <a:xfrm>
              <a:off x="1624" y="928"/>
              <a:ext cx="299" cy="237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8" name="Freeform 26"/>
            <p:cNvSpPr>
              <a:spLocks noChangeArrowheads="1"/>
            </p:cNvSpPr>
            <p:nvPr/>
          </p:nvSpPr>
          <p:spPr bwMode="auto">
            <a:xfrm>
              <a:off x="1613" y="716"/>
              <a:ext cx="172" cy="312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19" name="Freeform 27"/>
            <p:cNvSpPr>
              <a:spLocks noChangeArrowheads="1"/>
            </p:cNvSpPr>
            <p:nvPr/>
          </p:nvSpPr>
          <p:spPr bwMode="auto">
            <a:xfrm>
              <a:off x="1745" y="596"/>
              <a:ext cx="266" cy="339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0" name="Freeform 28"/>
            <p:cNvSpPr>
              <a:spLocks noChangeArrowheads="1"/>
            </p:cNvSpPr>
            <p:nvPr/>
          </p:nvSpPr>
          <p:spPr bwMode="auto">
            <a:xfrm>
              <a:off x="1884" y="716"/>
              <a:ext cx="53" cy="82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1" name="Freeform 29"/>
            <p:cNvSpPr>
              <a:spLocks noChangeArrowheads="1"/>
            </p:cNvSpPr>
            <p:nvPr/>
          </p:nvSpPr>
          <p:spPr bwMode="auto">
            <a:xfrm>
              <a:off x="1820" y="682"/>
              <a:ext cx="83" cy="7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2" name="Freeform 30"/>
            <p:cNvSpPr>
              <a:spLocks noChangeArrowheads="1"/>
            </p:cNvSpPr>
            <p:nvPr/>
          </p:nvSpPr>
          <p:spPr bwMode="auto">
            <a:xfrm>
              <a:off x="1347" y="795"/>
              <a:ext cx="137" cy="20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3" name="Freeform 31"/>
            <p:cNvSpPr>
              <a:spLocks noChangeArrowheads="1"/>
            </p:cNvSpPr>
            <p:nvPr/>
          </p:nvSpPr>
          <p:spPr bwMode="auto">
            <a:xfrm>
              <a:off x="1040" y="23"/>
              <a:ext cx="1098" cy="876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4" name="Freeform 32"/>
            <p:cNvSpPr>
              <a:spLocks noChangeArrowheads="1"/>
            </p:cNvSpPr>
            <p:nvPr/>
          </p:nvSpPr>
          <p:spPr bwMode="auto">
            <a:xfrm>
              <a:off x="1962" y="513"/>
              <a:ext cx="288" cy="246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5" name="Freeform 33"/>
            <p:cNvSpPr>
              <a:spLocks noChangeArrowheads="1"/>
            </p:cNvSpPr>
            <p:nvPr/>
          </p:nvSpPr>
          <p:spPr bwMode="auto">
            <a:xfrm>
              <a:off x="2030" y="373"/>
              <a:ext cx="416" cy="253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6" name="Freeform 34"/>
            <p:cNvSpPr>
              <a:spLocks noChangeArrowheads="1"/>
            </p:cNvSpPr>
            <p:nvPr/>
          </p:nvSpPr>
          <p:spPr bwMode="auto">
            <a:xfrm>
              <a:off x="1938" y="0"/>
              <a:ext cx="569" cy="457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8227" name="Freeform 35"/>
            <p:cNvSpPr>
              <a:spLocks noChangeArrowheads="1"/>
            </p:cNvSpPr>
            <p:nvPr/>
          </p:nvSpPr>
          <p:spPr bwMode="auto">
            <a:xfrm>
              <a:off x="1878" y="723"/>
              <a:ext cx="25" cy="27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latin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8228" name="文本框 175"/>
          <p:cNvSpPr>
            <a:spLocks noChangeArrowheads="1"/>
          </p:cNvSpPr>
          <p:nvPr/>
        </p:nvSpPr>
        <p:spPr bwMode="auto">
          <a:xfrm>
            <a:off x="406400" y="266700"/>
            <a:ext cx="8378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ISO</a:t>
            </a:r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认证在中国发展迅猛</a:t>
            </a:r>
          </a:p>
        </p:txBody>
      </p:sp>
      <p:grpSp>
        <p:nvGrpSpPr>
          <p:cNvPr id="8229" name="组合 176"/>
          <p:cNvGrpSpPr>
            <a:grpSpLocks/>
          </p:cNvGrpSpPr>
          <p:nvPr/>
        </p:nvGrpSpPr>
        <p:grpSpPr bwMode="auto">
          <a:xfrm>
            <a:off x="568325" y="990600"/>
            <a:ext cx="10998200" cy="596900"/>
            <a:chOff x="0" y="0"/>
            <a:chExt cx="9973734" cy="596267"/>
          </a:xfrm>
        </p:grpSpPr>
        <p:sp>
          <p:nvSpPr>
            <p:cNvPr id="8230" name="圆角矩形 177"/>
            <p:cNvSpPr>
              <a:spLocks noChangeArrowheads="1"/>
            </p:cNvSpPr>
            <p:nvPr/>
          </p:nvSpPr>
          <p:spPr bwMode="auto">
            <a:xfrm rot="10800000" flipV="1">
              <a:off x="0" y="0"/>
              <a:ext cx="9973734" cy="596267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31" name="文本框 178"/>
            <p:cNvSpPr>
              <a:spLocks noChangeArrowheads="1"/>
            </p:cNvSpPr>
            <p:nvPr/>
          </p:nvSpPr>
          <p:spPr bwMode="auto">
            <a:xfrm>
              <a:off x="89996" y="115371"/>
              <a:ext cx="98837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我国从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1991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年起正式开展认证工作，在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1994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年开始采用</a:t>
              </a:r>
              <a:r>
                <a:rPr 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ISO9000</a:t>
              </a:r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族标准版本后，认证工作突飞猛进。</a:t>
              </a:r>
            </a:p>
          </p:txBody>
        </p:sp>
      </p:grpSp>
      <p:grpSp>
        <p:nvGrpSpPr>
          <p:cNvPr id="8232" name="组合 180"/>
          <p:cNvGrpSpPr>
            <a:grpSpLocks/>
          </p:cNvGrpSpPr>
          <p:nvPr/>
        </p:nvGrpSpPr>
        <p:grpSpPr bwMode="auto">
          <a:xfrm>
            <a:off x="8289925" y="4171950"/>
            <a:ext cx="2844800" cy="4060825"/>
            <a:chOff x="0" y="0"/>
            <a:chExt cx="2844438" cy="4061410"/>
          </a:xfrm>
        </p:grpSpPr>
        <p:sp>
          <p:nvSpPr>
            <p:cNvPr id="8233" name="圆角矩形 181"/>
            <p:cNvSpPr>
              <a:spLocks noChangeArrowheads="1"/>
            </p:cNvSpPr>
            <p:nvPr/>
          </p:nvSpPr>
          <p:spPr bwMode="auto">
            <a:xfrm rot="2700000">
              <a:off x="-179707" y="1037267"/>
              <a:ext cx="4028687" cy="2019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71616"/>
                </a:gs>
                <a:gs pos="51999">
                  <a:srgbClr val="3A3838"/>
                </a:gs>
                <a:gs pos="70999">
                  <a:srgbClr val="8D5F59"/>
                </a:gs>
                <a:gs pos="100000">
                  <a:srgbClr val="DF857A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234" name="组合 182"/>
            <p:cNvGrpSpPr>
              <a:grpSpLocks/>
            </p:cNvGrpSpPr>
            <p:nvPr/>
          </p:nvGrpSpPr>
          <p:grpSpPr bwMode="auto">
            <a:xfrm>
              <a:off x="0" y="0"/>
              <a:ext cx="2235199" cy="2655582"/>
              <a:chOff x="0" y="0"/>
              <a:chExt cx="2235199" cy="2655582"/>
            </a:xfrm>
          </p:grpSpPr>
          <p:pic>
            <p:nvPicPr>
              <p:cNvPr id="8235" name="图表 183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35199" cy="2655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36" name="椭圆 184"/>
              <p:cNvSpPr>
                <a:spLocks noChangeArrowheads="1"/>
              </p:cNvSpPr>
              <p:nvPr/>
            </p:nvSpPr>
            <p:spPr bwMode="auto">
              <a:xfrm>
                <a:off x="415599" y="625791"/>
                <a:ext cx="1404000" cy="140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8237" name="组合 189"/>
          <p:cNvGrpSpPr>
            <a:grpSpLocks/>
          </p:cNvGrpSpPr>
          <p:nvPr/>
        </p:nvGrpSpPr>
        <p:grpSpPr bwMode="auto">
          <a:xfrm>
            <a:off x="2784475" y="3709988"/>
            <a:ext cx="504825" cy="503237"/>
            <a:chOff x="0" y="0"/>
            <a:chExt cx="504000" cy="504000"/>
          </a:xfrm>
        </p:grpSpPr>
        <p:sp>
          <p:nvSpPr>
            <p:cNvPr id="8238" name="椭圆 185"/>
            <p:cNvSpPr>
              <a:spLocks noChangeArrowheads="1"/>
            </p:cNvSpPr>
            <p:nvPr/>
          </p:nvSpPr>
          <p:spPr bwMode="auto">
            <a:xfrm>
              <a:off x="0" y="0"/>
              <a:ext cx="504000" cy="504000"/>
            </a:xfrm>
            <a:prstGeom prst="ellipse">
              <a:avLst/>
            </a:prstGeom>
            <a:solidFill>
              <a:schemeClr val="bg1"/>
            </a:solidFill>
            <a:ln w="12700" cap="flat" cmpd="sng">
              <a:solidFill>
                <a:srgbClr val="4F305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39" name="椭圆 186"/>
            <p:cNvSpPr>
              <a:spLocks noChangeArrowheads="1"/>
            </p:cNvSpPr>
            <p:nvPr/>
          </p:nvSpPr>
          <p:spPr bwMode="auto">
            <a:xfrm>
              <a:off x="54000" y="54000"/>
              <a:ext cx="396000" cy="396000"/>
            </a:xfrm>
            <a:prstGeom prst="ellipse">
              <a:avLst/>
            </a:prstGeom>
            <a:solidFill>
              <a:srgbClr val="4F3050"/>
            </a:solidFill>
            <a:ln w="12700" cap="flat" cmpd="sng">
              <a:solidFill>
                <a:srgbClr val="4F305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8240" name="任意多边形 190"/>
          <p:cNvSpPr>
            <a:spLocks/>
          </p:cNvSpPr>
          <p:nvPr/>
        </p:nvSpPr>
        <p:spPr bwMode="auto">
          <a:xfrm>
            <a:off x="3154363" y="4181475"/>
            <a:ext cx="5362575" cy="1870075"/>
          </a:xfrm>
          <a:custGeom>
            <a:avLst/>
            <a:gdLst>
              <a:gd name="T0" fmla="*/ 0 w 5363110"/>
              <a:gd name="T1" fmla="*/ 0 h 1869897"/>
              <a:gd name="T2" fmla="*/ 2065106 w 5363110"/>
              <a:gd name="T3" fmla="*/ 1356189 h 1869897"/>
              <a:gd name="T4" fmla="*/ 5363110 w 5363110"/>
              <a:gd name="T5" fmla="*/ 1869897 h 1869897"/>
              <a:gd name="T6" fmla="*/ 0 60000 65536"/>
              <a:gd name="T7" fmla="*/ 0 60000 65536"/>
              <a:gd name="T8" fmla="*/ 0 60000 65536"/>
              <a:gd name="T9" fmla="*/ 0 w 5363110"/>
              <a:gd name="T10" fmla="*/ 0 h 1869897"/>
              <a:gd name="T11" fmla="*/ 5363110 w 5363110"/>
              <a:gd name="T12" fmla="*/ 1869897 h 18698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363110" h="1869897">
                <a:moveTo>
                  <a:pt x="0" y="0"/>
                </a:moveTo>
                <a:cubicBezTo>
                  <a:pt x="585627" y="522270"/>
                  <a:pt x="1171254" y="1044540"/>
                  <a:pt x="2065106" y="1356189"/>
                </a:cubicBezTo>
                <a:cubicBezTo>
                  <a:pt x="2958958" y="1667839"/>
                  <a:pt x="4161034" y="1768868"/>
                  <a:pt x="5363110" y="1869897"/>
                </a:cubicBezTo>
              </a:path>
            </a:pathLst>
          </a:custGeom>
          <a:noFill/>
          <a:ln w="12700" cap="flat" cmpd="sng">
            <a:solidFill>
              <a:srgbClr val="4F3050"/>
            </a:solidFill>
            <a:prstDash val="dash"/>
            <a:bevel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41" name="文本框 191"/>
          <p:cNvSpPr>
            <a:spLocks noChangeArrowheads="1"/>
          </p:cNvSpPr>
          <p:nvPr/>
        </p:nvSpPr>
        <p:spPr bwMode="auto">
          <a:xfrm rot="908789">
            <a:off x="4446588" y="5246688"/>
            <a:ext cx="26098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连续多年居世界第一位</a:t>
            </a:r>
          </a:p>
        </p:txBody>
      </p:sp>
      <p:sp>
        <p:nvSpPr>
          <p:cNvPr id="8242" name="直接连接符 194"/>
          <p:cNvSpPr>
            <a:spLocks noChangeShapeType="1"/>
          </p:cNvSpPr>
          <p:nvPr/>
        </p:nvSpPr>
        <p:spPr bwMode="auto">
          <a:xfrm flipV="1">
            <a:off x="10125075" y="4397375"/>
            <a:ext cx="273050" cy="514350"/>
          </a:xfrm>
          <a:prstGeom prst="line">
            <a:avLst/>
          </a:prstGeom>
          <a:noFill/>
          <a:ln w="6350" cap="flat" cmpd="sng">
            <a:solidFill>
              <a:srgbClr val="4F3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3" name="直接连接符 196"/>
          <p:cNvSpPr>
            <a:spLocks noChangeShapeType="1"/>
          </p:cNvSpPr>
          <p:nvPr/>
        </p:nvSpPr>
        <p:spPr bwMode="auto">
          <a:xfrm>
            <a:off x="10393363" y="4397375"/>
            <a:ext cx="301625" cy="1588"/>
          </a:xfrm>
          <a:prstGeom prst="line">
            <a:avLst/>
          </a:prstGeom>
          <a:noFill/>
          <a:ln w="6350" cap="flat" cmpd="sng">
            <a:solidFill>
              <a:srgbClr val="4F3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4" name="文本框 198"/>
          <p:cNvSpPr>
            <a:spLocks noChangeArrowheads="1"/>
          </p:cNvSpPr>
          <p:nvPr/>
        </p:nvSpPr>
        <p:spPr bwMode="auto">
          <a:xfrm>
            <a:off x="10621963" y="4108450"/>
            <a:ext cx="966787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4F3050"/>
                </a:solidFill>
                <a:latin typeface="方正兰亭粗黑_GBK" charset="-122"/>
                <a:sym typeface="方正兰亭粗黑_GBK" charset="-122"/>
              </a:rPr>
              <a:t>30%</a:t>
            </a:r>
          </a:p>
        </p:txBody>
      </p:sp>
      <p:sp>
        <p:nvSpPr>
          <p:cNvPr id="8245" name="文本框 199"/>
          <p:cNvSpPr>
            <a:spLocks noChangeArrowheads="1"/>
          </p:cNvSpPr>
          <p:nvPr/>
        </p:nvSpPr>
        <p:spPr bwMode="auto">
          <a:xfrm>
            <a:off x="7883525" y="3606800"/>
            <a:ext cx="3267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目前，中国</a:t>
            </a:r>
            <a:r>
              <a:rPr 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ISO9001</a:t>
            </a:r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认证书数量已超过</a:t>
            </a:r>
            <a:r>
              <a:rPr 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31</a:t>
            </a:r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万张</a:t>
            </a:r>
          </a:p>
        </p:txBody>
      </p:sp>
      <p:grpSp>
        <p:nvGrpSpPr>
          <p:cNvPr id="8246" name="组合 208"/>
          <p:cNvGrpSpPr>
            <a:grpSpLocks/>
          </p:cNvGrpSpPr>
          <p:nvPr/>
        </p:nvGrpSpPr>
        <p:grpSpPr bwMode="auto">
          <a:xfrm>
            <a:off x="4335463" y="2074863"/>
            <a:ext cx="1236662" cy="1222375"/>
            <a:chOff x="0" y="0"/>
            <a:chExt cx="1236947" cy="1222082"/>
          </a:xfrm>
        </p:grpSpPr>
        <p:sp>
          <p:nvSpPr>
            <p:cNvPr id="8247" name="椭圆 202"/>
            <p:cNvSpPr>
              <a:spLocks noChangeArrowheads="1"/>
            </p:cNvSpPr>
            <p:nvPr/>
          </p:nvSpPr>
          <p:spPr bwMode="auto">
            <a:xfrm>
              <a:off x="0" y="1018739"/>
              <a:ext cx="203343" cy="203343"/>
            </a:xfrm>
            <a:prstGeom prst="ellipse">
              <a:avLst/>
            </a:prstGeom>
            <a:noFill/>
            <a:ln w="28575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8" name="直接连接符 204"/>
            <p:cNvSpPr>
              <a:spLocks noChangeShapeType="1"/>
            </p:cNvSpPr>
            <p:nvPr/>
          </p:nvSpPr>
          <p:spPr bwMode="auto">
            <a:xfrm flipV="1">
              <a:off x="186449" y="0"/>
              <a:ext cx="742273" cy="1046112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9" name="直接连接符 206"/>
            <p:cNvSpPr>
              <a:spLocks noChangeShapeType="1"/>
            </p:cNvSpPr>
            <p:nvPr/>
          </p:nvSpPr>
          <p:spPr bwMode="auto">
            <a:xfrm>
              <a:off x="928722" y="0"/>
              <a:ext cx="308225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50" name="组合 209"/>
          <p:cNvGrpSpPr>
            <a:grpSpLocks/>
          </p:cNvGrpSpPr>
          <p:nvPr/>
        </p:nvGrpSpPr>
        <p:grpSpPr bwMode="auto">
          <a:xfrm>
            <a:off x="4349750" y="2593975"/>
            <a:ext cx="1236663" cy="1222375"/>
            <a:chOff x="0" y="0"/>
            <a:chExt cx="1236947" cy="1222082"/>
          </a:xfrm>
        </p:grpSpPr>
        <p:sp>
          <p:nvSpPr>
            <p:cNvPr id="8251" name="椭圆 210"/>
            <p:cNvSpPr>
              <a:spLocks noChangeArrowheads="1"/>
            </p:cNvSpPr>
            <p:nvPr/>
          </p:nvSpPr>
          <p:spPr bwMode="auto">
            <a:xfrm>
              <a:off x="0" y="1018739"/>
              <a:ext cx="203343" cy="203343"/>
            </a:xfrm>
            <a:prstGeom prst="ellipse">
              <a:avLst/>
            </a:prstGeom>
            <a:noFill/>
            <a:ln w="28575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52" name="直接连接符 211"/>
            <p:cNvSpPr>
              <a:spLocks noChangeShapeType="1"/>
            </p:cNvSpPr>
            <p:nvPr/>
          </p:nvSpPr>
          <p:spPr bwMode="auto">
            <a:xfrm flipV="1">
              <a:off x="186449" y="0"/>
              <a:ext cx="742273" cy="1046112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3" name="直接连接符 212"/>
            <p:cNvSpPr>
              <a:spLocks noChangeShapeType="1"/>
            </p:cNvSpPr>
            <p:nvPr/>
          </p:nvSpPr>
          <p:spPr bwMode="auto">
            <a:xfrm>
              <a:off x="928722" y="0"/>
              <a:ext cx="308225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54" name="组合 213"/>
          <p:cNvGrpSpPr>
            <a:grpSpLocks/>
          </p:cNvGrpSpPr>
          <p:nvPr/>
        </p:nvGrpSpPr>
        <p:grpSpPr bwMode="auto">
          <a:xfrm>
            <a:off x="4332288" y="3127375"/>
            <a:ext cx="1236662" cy="1222375"/>
            <a:chOff x="0" y="0"/>
            <a:chExt cx="1236947" cy="1222082"/>
          </a:xfrm>
        </p:grpSpPr>
        <p:sp>
          <p:nvSpPr>
            <p:cNvPr id="8255" name="椭圆 214"/>
            <p:cNvSpPr>
              <a:spLocks noChangeArrowheads="1"/>
            </p:cNvSpPr>
            <p:nvPr/>
          </p:nvSpPr>
          <p:spPr bwMode="auto">
            <a:xfrm>
              <a:off x="0" y="1018739"/>
              <a:ext cx="203343" cy="203343"/>
            </a:xfrm>
            <a:prstGeom prst="ellipse">
              <a:avLst/>
            </a:prstGeom>
            <a:noFill/>
            <a:ln w="28575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56" name="直接连接符 215"/>
            <p:cNvSpPr>
              <a:spLocks noChangeShapeType="1"/>
            </p:cNvSpPr>
            <p:nvPr/>
          </p:nvSpPr>
          <p:spPr bwMode="auto">
            <a:xfrm flipV="1">
              <a:off x="186449" y="0"/>
              <a:ext cx="742273" cy="1046112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7" name="直接连接符 216"/>
            <p:cNvSpPr>
              <a:spLocks noChangeShapeType="1"/>
            </p:cNvSpPr>
            <p:nvPr/>
          </p:nvSpPr>
          <p:spPr bwMode="auto">
            <a:xfrm>
              <a:off x="928722" y="0"/>
              <a:ext cx="308225" cy="1"/>
            </a:xfrm>
            <a:prstGeom prst="line">
              <a:avLst/>
            </a:prstGeom>
            <a:noFill/>
            <a:ln w="635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58" name="文本框 217"/>
          <p:cNvSpPr>
            <a:spLocks noChangeArrowheads="1"/>
          </p:cNvSpPr>
          <p:nvPr/>
        </p:nvSpPr>
        <p:spPr bwMode="auto">
          <a:xfrm>
            <a:off x="5541963" y="1920875"/>
            <a:ext cx="36560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1988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年等效采用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ISO9000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标准</a:t>
            </a:r>
          </a:p>
        </p:txBody>
      </p:sp>
      <p:sp>
        <p:nvSpPr>
          <p:cNvPr id="8259" name="文本框 218"/>
          <p:cNvSpPr>
            <a:spLocks noChangeArrowheads="1"/>
          </p:cNvSpPr>
          <p:nvPr/>
        </p:nvSpPr>
        <p:spPr bwMode="auto">
          <a:xfrm>
            <a:off x="5541963" y="2422525"/>
            <a:ext cx="36560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1992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年将等效采用改为等同采用</a:t>
            </a:r>
          </a:p>
        </p:txBody>
      </p:sp>
      <p:sp>
        <p:nvSpPr>
          <p:cNvPr id="8260" name="文本框 219"/>
          <p:cNvSpPr>
            <a:spLocks noChangeArrowheads="1"/>
          </p:cNvSpPr>
          <p:nvPr/>
        </p:nvSpPr>
        <p:spPr bwMode="auto">
          <a:xfrm>
            <a:off x="5575300" y="2976563"/>
            <a:ext cx="3657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1994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年等同采用</a:t>
            </a:r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ISO9000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族标准版本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0"/>
          <p:cNvSpPr>
            <a:spLocks noChangeArrowheads="1"/>
          </p:cNvSpPr>
          <p:nvPr/>
        </p:nvSpPr>
        <p:spPr bwMode="auto">
          <a:xfrm>
            <a:off x="406400" y="266700"/>
            <a:ext cx="8378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国内认证机构市场混乱</a:t>
            </a:r>
          </a:p>
        </p:txBody>
      </p:sp>
      <p:grpSp>
        <p:nvGrpSpPr>
          <p:cNvPr id="9219" name="组合 31"/>
          <p:cNvGrpSpPr>
            <a:grpSpLocks/>
          </p:cNvGrpSpPr>
          <p:nvPr/>
        </p:nvGrpSpPr>
        <p:grpSpPr bwMode="auto">
          <a:xfrm>
            <a:off x="568325" y="990600"/>
            <a:ext cx="10998200" cy="596900"/>
            <a:chOff x="0" y="0"/>
            <a:chExt cx="9973734" cy="596267"/>
          </a:xfrm>
        </p:grpSpPr>
        <p:sp>
          <p:nvSpPr>
            <p:cNvPr id="9220" name="圆角矩形 32"/>
            <p:cNvSpPr>
              <a:spLocks noChangeArrowheads="1"/>
            </p:cNvSpPr>
            <p:nvPr/>
          </p:nvSpPr>
          <p:spPr bwMode="auto">
            <a:xfrm rot="10800000" flipV="1">
              <a:off x="0" y="0"/>
              <a:ext cx="9973734" cy="596267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1" name="文本框 33"/>
            <p:cNvSpPr>
              <a:spLocks noChangeArrowheads="1"/>
            </p:cNvSpPr>
            <p:nvPr/>
          </p:nvSpPr>
          <p:spPr bwMode="auto">
            <a:xfrm>
              <a:off x="89996" y="115371"/>
              <a:ext cx="98837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我国的认证机构过多，竞争相当激烈，在开发市场中不可避免地出现了一些问题，让认证含金量降低。</a:t>
              </a:r>
            </a:p>
          </p:txBody>
        </p:sp>
      </p:grpSp>
      <p:grpSp>
        <p:nvGrpSpPr>
          <p:cNvPr id="9222" name="组合 53"/>
          <p:cNvGrpSpPr>
            <a:grpSpLocks/>
          </p:cNvGrpSpPr>
          <p:nvPr/>
        </p:nvGrpSpPr>
        <p:grpSpPr bwMode="auto">
          <a:xfrm>
            <a:off x="2155825" y="5100638"/>
            <a:ext cx="7669213" cy="815975"/>
            <a:chOff x="0" y="0"/>
            <a:chExt cx="7668642" cy="815690"/>
          </a:xfrm>
        </p:grpSpPr>
        <p:sp>
          <p:nvSpPr>
            <p:cNvPr id="9223" name="任意多边形 38"/>
            <p:cNvSpPr>
              <a:spLocks noChangeArrowheads="1"/>
            </p:cNvSpPr>
            <p:nvPr/>
          </p:nvSpPr>
          <p:spPr bwMode="auto">
            <a:xfrm>
              <a:off x="40175" y="0"/>
              <a:ext cx="7628467" cy="815690"/>
            </a:xfrm>
            <a:custGeom>
              <a:avLst/>
              <a:gdLst>
                <a:gd name="T0" fmla="*/ 0 w 7628467"/>
                <a:gd name="T1" fmla="*/ 0 h 1145242"/>
                <a:gd name="T2" fmla="*/ 7628467 w 7628467"/>
                <a:gd name="T3" fmla="*/ 0 h 1145242"/>
                <a:gd name="T4" fmla="*/ 7628467 w 7628467"/>
                <a:gd name="T5" fmla="*/ 857735 h 1145242"/>
                <a:gd name="T6" fmla="*/ 360274 w 7628467"/>
                <a:gd name="T7" fmla="*/ 857735 h 1145242"/>
                <a:gd name="T8" fmla="*/ 0 w 7628467"/>
                <a:gd name="T9" fmla="*/ 1145242 h 1145242"/>
                <a:gd name="T10" fmla="*/ 0 w 7628467"/>
                <a:gd name="T11" fmla="*/ 791636 h 1145242"/>
                <a:gd name="T12" fmla="*/ 0 w 7628467"/>
                <a:gd name="T13" fmla="*/ 791636 h 11452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628467"/>
                <a:gd name="T22" fmla="*/ 0 h 1145242"/>
                <a:gd name="T23" fmla="*/ 7628467 w 7628467"/>
                <a:gd name="T24" fmla="*/ 1145242 h 11452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628467" h="1145242">
                  <a:moveTo>
                    <a:pt x="0" y="0"/>
                  </a:moveTo>
                  <a:lnTo>
                    <a:pt x="7628467" y="0"/>
                  </a:lnTo>
                  <a:lnTo>
                    <a:pt x="7628467" y="857735"/>
                  </a:lnTo>
                  <a:lnTo>
                    <a:pt x="360274" y="857735"/>
                  </a:lnTo>
                  <a:lnTo>
                    <a:pt x="0" y="1145242"/>
                  </a:lnTo>
                  <a:lnTo>
                    <a:pt x="0" y="791636"/>
                  </a:lnTo>
                  <a:lnTo>
                    <a:pt x="0" y="791636"/>
                  </a:lnTo>
                  <a:close/>
                </a:path>
              </a:pathLst>
            </a:custGeom>
            <a:noFill/>
            <a:ln w="12700" cap="flat" cmpd="sng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4" name="文本框 39"/>
            <p:cNvSpPr>
              <a:spLocks noChangeArrowheads="1"/>
            </p:cNvSpPr>
            <p:nvPr/>
          </p:nvSpPr>
          <p:spPr bwMode="auto">
            <a:xfrm>
              <a:off x="0" y="57622"/>
              <a:ext cx="7628467" cy="59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rgbClr val="4F3050"/>
                  </a:solidFill>
                  <a:latin typeface="Arial"/>
                  <a:ea typeface="方正兰亭黑简体" pitchFamily="2" charset="-122"/>
                  <a:sym typeface="方正兰亭黑简体" pitchFamily="2" charset="-122"/>
                </a:rPr>
                <a:t>“</a:t>
              </a:r>
              <a:r>
                <a:rPr lang="zh-CN" altLang="en-US" sz="1400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我们公司拿一个</a:t>
              </a:r>
              <a:r>
                <a:rPr lang="en-US" sz="1400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ISO9000</a:t>
              </a:r>
              <a:r>
                <a:rPr lang="zh-CN" altLang="en-US" sz="1400">
                  <a:solidFill>
                    <a:srgbClr val="4F3050"/>
                  </a:solidFill>
                  <a:latin typeface="方正兰亭黑简体" pitchFamily="2" charset="-122"/>
                  <a:ea typeface="方正兰亭黑简体" pitchFamily="2" charset="-122"/>
                  <a:sym typeface="方正兰亭黑简体" pitchFamily="2" charset="-122"/>
                </a:rPr>
                <a:t>认证的证书出来，客户根本就不会理睬。因为大家都知道你这个只要花钱就能够取得。</a:t>
              </a:r>
              <a:r>
                <a:rPr lang="zh-CN" altLang="en-US" sz="1400">
                  <a:solidFill>
                    <a:srgbClr val="4F3050"/>
                  </a:solidFill>
                  <a:latin typeface="Arial"/>
                  <a:ea typeface="方正兰亭黑简体" pitchFamily="2" charset="-122"/>
                  <a:sym typeface="方正兰亭黑简体" pitchFamily="2" charset="-122"/>
                </a:rPr>
                <a:t>”</a:t>
              </a:r>
              <a:endParaRPr lang="zh-CN" altLang="en-US" sz="14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</p:grpSp>
      <p:sp>
        <p:nvSpPr>
          <p:cNvPr id="9225" name="文本框 40"/>
          <p:cNvSpPr>
            <a:spLocks noChangeArrowheads="1"/>
          </p:cNvSpPr>
          <p:nvPr/>
        </p:nvSpPr>
        <p:spPr bwMode="auto">
          <a:xfrm>
            <a:off x="1987550" y="5929313"/>
            <a:ext cx="1962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某企业负责人：</a:t>
            </a:r>
          </a:p>
        </p:txBody>
      </p:sp>
      <p:sp>
        <p:nvSpPr>
          <p:cNvPr id="9226" name="圆角矩形 41"/>
          <p:cNvSpPr>
            <a:spLocks noChangeArrowheads="1"/>
          </p:cNvSpPr>
          <p:nvPr/>
        </p:nvSpPr>
        <p:spPr bwMode="auto">
          <a:xfrm>
            <a:off x="2625725" y="6280150"/>
            <a:ext cx="6883400" cy="454025"/>
          </a:xfrm>
          <a:prstGeom prst="roundRect">
            <a:avLst>
              <a:gd name="adj" fmla="val 45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企业现在一般采用二方审核，由客户派人按照</a:t>
            </a:r>
            <a:r>
              <a:rPr 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ISO</a:t>
            </a:r>
            <a:r>
              <a:rPr lang="zh-CN" altLang="en-US" sz="1600">
                <a:solidFill>
                  <a:srgbClr val="4F305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标准对供应商重新审核</a:t>
            </a:r>
          </a:p>
        </p:txBody>
      </p:sp>
      <p:grpSp>
        <p:nvGrpSpPr>
          <p:cNvPr id="9227" name="组合 52"/>
          <p:cNvGrpSpPr>
            <a:grpSpLocks/>
          </p:cNvGrpSpPr>
          <p:nvPr/>
        </p:nvGrpSpPr>
        <p:grpSpPr bwMode="auto">
          <a:xfrm>
            <a:off x="1339850" y="1736725"/>
            <a:ext cx="8945563" cy="3357563"/>
            <a:chOff x="0" y="0"/>
            <a:chExt cx="9919730" cy="3724075"/>
          </a:xfrm>
        </p:grpSpPr>
        <p:grpSp>
          <p:nvGrpSpPr>
            <p:cNvPr id="9228" name="组合 22"/>
            <p:cNvGrpSpPr>
              <a:grpSpLocks/>
            </p:cNvGrpSpPr>
            <p:nvPr/>
          </p:nvGrpSpPr>
          <p:grpSpPr bwMode="auto">
            <a:xfrm>
              <a:off x="3464580" y="0"/>
              <a:ext cx="2785474" cy="1456672"/>
              <a:chOff x="0" y="0"/>
              <a:chExt cx="2648504" cy="1452822"/>
            </a:xfrm>
          </p:grpSpPr>
          <p:sp>
            <p:nvSpPr>
              <p:cNvPr id="9229" name="流程图: 数据 20"/>
              <p:cNvSpPr>
                <a:spLocks noChangeArrowheads="1"/>
              </p:cNvSpPr>
              <p:nvPr/>
            </p:nvSpPr>
            <p:spPr bwMode="auto">
              <a:xfrm flipV="1">
                <a:off x="0" y="675503"/>
                <a:ext cx="2648504" cy="777319"/>
              </a:xfrm>
              <a:prstGeom prst="flowChartInputOutput">
                <a:avLst/>
              </a:prstGeom>
              <a:gradFill rotWithShape="1">
                <a:gsLst>
                  <a:gs pos="0">
                    <a:srgbClr val="757070"/>
                  </a:gs>
                  <a:gs pos="59999">
                    <a:srgbClr val="AEABAB"/>
                  </a:gs>
                  <a:gs pos="100000">
                    <a:srgbClr val="DF857A"/>
                  </a:gs>
                </a:gsLst>
                <a:lin ang="162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30" name="流程图: 数据 3"/>
              <p:cNvSpPr>
                <a:spLocks noChangeArrowheads="1"/>
              </p:cNvSpPr>
              <p:nvPr/>
            </p:nvSpPr>
            <p:spPr bwMode="auto">
              <a:xfrm rot="3173441" flipV="1">
                <a:off x="1659164" y="491650"/>
                <a:ext cx="1408127" cy="424827"/>
              </a:xfrm>
              <a:custGeom>
                <a:avLst/>
                <a:gdLst>
                  <a:gd name="T0" fmla="*/ 0 w 9619"/>
                  <a:gd name="T1" fmla="*/ 9761 h 9761"/>
                  <a:gd name="T2" fmla="*/ 3877 w 9619"/>
                  <a:gd name="T3" fmla="*/ 349 h 9761"/>
                  <a:gd name="T4" fmla="*/ 9619 w 9619"/>
                  <a:gd name="T5" fmla="*/ 0 h 9761"/>
                  <a:gd name="T6" fmla="*/ 6192 w 9619"/>
                  <a:gd name="T7" fmla="*/ 8938 h 9761"/>
                  <a:gd name="T8" fmla="*/ 0 w 9619"/>
                  <a:gd name="T9" fmla="*/ 9761 h 97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19"/>
                  <a:gd name="T16" fmla="*/ 0 h 9761"/>
                  <a:gd name="T17" fmla="*/ 9619 w 9619"/>
                  <a:gd name="T18" fmla="*/ 9761 h 97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19" h="9761">
                    <a:moveTo>
                      <a:pt x="0" y="9761"/>
                    </a:moveTo>
                    <a:lnTo>
                      <a:pt x="3877" y="349"/>
                    </a:lnTo>
                    <a:lnTo>
                      <a:pt x="9619" y="0"/>
                    </a:lnTo>
                    <a:lnTo>
                      <a:pt x="6192" y="8938"/>
                    </a:lnTo>
                    <a:lnTo>
                      <a:pt x="0" y="976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A3838"/>
                  </a:gs>
                  <a:gs pos="59999">
                    <a:srgbClr val="AEABAB"/>
                  </a:gs>
                  <a:gs pos="100000">
                    <a:srgbClr val="DF857A"/>
                  </a:gs>
                </a:gsLst>
                <a:lin ang="30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31" name="矩形 19"/>
              <p:cNvSpPr>
                <a:spLocks noChangeArrowheads="1"/>
              </p:cNvSpPr>
              <p:nvPr/>
            </p:nvSpPr>
            <p:spPr bwMode="auto">
              <a:xfrm>
                <a:off x="0" y="14549"/>
                <a:ext cx="2120334" cy="66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zh-CN" altLang="en-US">
                    <a:solidFill>
                      <a:srgbClr val="4F3050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三大问题</a:t>
                </a:r>
              </a:p>
            </p:txBody>
          </p:sp>
        </p:grpSp>
        <p:cxnSp>
          <p:nvCxnSpPr>
            <p:cNvPr id="9232" name="直接连接符 24"/>
            <p:cNvCxnSpPr>
              <a:cxnSpLocks noChangeShapeType="1"/>
              <a:stCxn id="9231" idx="1"/>
              <a:endCxn id="9237" idx="0"/>
            </p:cNvCxnSpPr>
            <p:nvPr/>
          </p:nvCxnSpPr>
          <p:spPr bwMode="auto">
            <a:xfrm rot="10800000" flipV="1">
              <a:off x="1032052" y="345941"/>
              <a:ext cx="2432529" cy="1172602"/>
            </a:xfrm>
            <a:prstGeom prst="bentConnector2">
              <a:avLst/>
            </a:prstGeom>
            <a:noFill/>
            <a:ln w="12700" cap="flat" cmpd="sng">
              <a:solidFill>
                <a:schemeClr val="bg1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3" name="直接连接符 26"/>
            <p:cNvCxnSpPr>
              <a:cxnSpLocks noChangeShapeType="1"/>
              <a:stCxn id="9231" idx="3"/>
              <a:endCxn id="9244" idx="0"/>
            </p:cNvCxnSpPr>
            <p:nvPr/>
          </p:nvCxnSpPr>
          <p:spPr bwMode="auto">
            <a:xfrm>
              <a:off x="5694569" y="345941"/>
              <a:ext cx="2692492" cy="1168355"/>
            </a:xfrm>
            <a:prstGeom prst="bentConnector2">
              <a:avLst/>
            </a:prstGeom>
            <a:noFill/>
            <a:ln w="12700" cap="flat" cmpd="sng">
              <a:solidFill>
                <a:schemeClr val="bg1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4" name="直接连接符 28"/>
            <p:cNvCxnSpPr>
              <a:cxnSpLocks noChangeShapeType="1"/>
              <a:stCxn id="9231" idx="2"/>
              <a:endCxn id="9241" idx="0"/>
            </p:cNvCxnSpPr>
            <p:nvPr/>
          </p:nvCxnSpPr>
          <p:spPr bwMode="auto">
            <a:xfrm>
              <a:off x="4579575" y="677294"/>
              <a:ext cx="48486" cy="837002"/>
            </a:xfrm>
            <a:prstGeom prst="line">
              <a:avLst/>
            </a:prstGeom>
            <a:noFill/>
            <a:ln w="12700" cap="flat" cmpd="sng">
              <a:solidFill>
                <a:schemeClr val="bg1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235" name="组合 50"/>
            <p:cNvGrpSpPr>
              <a:grpSpLocks/>
            </p:cNvGrpSpPr>
            <p:nvPr/>
          </p:nvGrpSpPr>
          <p:grpSpPr bwMode="auto">
            <a:xfrm>
              <a:off x="0" y="1471722"/>
              <a:ext cx="9919730" cy="2252353"/>
              <a:chOff x="0" y="0"/>
              <a:chExt cx="9919730" cy="2252353"/>
            </a:xfrm>
          </p:grpSpPr>
          <p:grpSp>
            <p:nvGrpSpPr>
              <p:cNvPr id="9236" name="组合 9"/>
              <p:cNvGrpSpPr>
                <a:grpSpLocks/>
              </p:cNvGrpSpPr>
              <p:nvPr/>
            </p:nvGrpSpPr>
            <p:grpSpPr bwMode="auto">
              <a:xfrm>
                <a:off x="9040" y="22272"/>
                <a:ext cx="2555680" cy="2226615"/>
                <a:chOff x="0" y="0"/>
                <a:chExt cx="2929466" cy="2677169"/>
              </a:xfrm>
            </p:grpSpPr>
            <p:sp>
              <p:nvSpPr>
                <p:cNvPr id="9237" name="矩形 1"/>
                <p:cNvSpPr>
                  <a:spLocks noChangeArrowheads="1"/>
                </p:cNvSpPr>
                <p:nvPr/>
              </p:nvSpPr>
              <p:spPr bwMode="auto">
                <a:xfrm>
                  <a:off x="0" y="29516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 sz="1600">
                    <a:solidFill>
                      <a:srgbClr val="FFFFFF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endParaRPr>
                </a:p>
              </p:txBody>
            </p:sp>
            <p:sp>
              <p:nvSpPr>
                <p:cNvPr id="9238" name="流程图: 数据 2"/>
                <p:cNvSpPr>
                  <a:spLocks noChangeArrowheads="1"/>
                </p:cNvSpPr>
                <p:nvPr/>
              </p:nvSpPr>
              <p:spPr bwMode="auto">
                <a:xfrm flipV="1">
                  <a:off x="0" y="1231782"/>
                  <a:ext cx="2929466" cy="1413933"/>
                </a:xfrm>
                <a:prstGeom prst="flowChartInputOutput">
                  <a:avLst/>
                </a:prstGeom>
                <a:gradFill rotWithShape="1">
                  <a:gsLst>
                    <a:gs pos="0">
                      <a:srgbClr val="757070"/>
                    </a:gs>
                    <a:gs pos="59999">
                      <a:srgbClr val="AEABAB"/>
                    </a:gs>
                    <a:gs pos="100000">
                      <a:srgbClr val="DF857A"/>
                    </a:gs>
                  </a:gsLst>
                  <a:lin ang="162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sp>
              <p:nvSpPr>
                <p:cNvPr id="9239" name="流程图: 数据 3"/>
                <p:cNvSpPr>
                  <a:spLocks noChangeArrowheads="1"/>
                </p:cNvSpPr>
                <p:nvPr/>
              </p:nvSpPr>
              <p:spPr bwMode="auto">
                <a:xfrm rot="3846063" flipV="1">
                  <a:off x="1294003" y="1055538"/>
                  <a:ext cx="2677169" cy="566094"/>
                </a:xfrm>
                <a:custGeom>
                  <a:avLst/>
                  <a:gdLst>
                    <a:gd name="T0" fmla="*/ 0 w 10144"/>
                    <a:gd name="T1" fmla="*/ 11232 h 11232"/>
                    <a:gd name="T2" fmla="*/ 4242 w 10144"/>
                    <a:gd name="T3" fmla="*/ 1035 h 11232"/>
                    <a:gd name="T4" fmla="*/ 10144 w 10144"/>
                    <a:gd name="T5" fmla="*/ 0 h 11232"/>
                    <a:gd name="T6" fmla="*/ 6579 w 10144"/>
                    <a:gd name="T7" fmla="*/ 9240 h 11232"/>
                    <a:gd name="T8" fmla="*/ 0 w 10144"/>
                    <a:gd name="T9" fmla="*/ 11232 h 112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144"/>
                    <a:gd name="T16" fmla="*/ 0 h 11232"/>
                    <a:gd name="T17" fmla="*/ 10144 w 10144"/>
                    <a:gd name="T18" fmla="*/ 11232 h 112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144" h="11232">
                      <a:moveTo>
                        <a:pt x="0" y="11232"/>
                      </a:moveTo>
                      <a:lnTo>
                        <a:pt x="4242" y="1035"/>
                      </a:lnTo>
                      <a:lnTo>
                        <a:pt x="10144" y="0"/>
                      </a:lnTo>
                      <a:lnTo>
                        <a:pt x="6579" y="9240"/>
                      </a:lnTo>
                      <a:lnTo>
                        <a:pt x="0" y="112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A3838"/>
                    </a:gs>
                    <a:gs pos="59999">
                      <a:srgbClr val="AEABAB"/>
                    </a:gs>
                    <a:gs pos="100000">
                      <a:srgbClr val="DF857A"/>
                    </a:gs>
                  </a:gsLst>
                  <a:lin ang="30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</p:grpSp>
          <p:grpSp>
            <p:nvGrpSpPr>
              <p:cNvPr id="9240" name="组合 10"/>
              <p:cNvGrpSpPr>
                <a:grpSpLocks/>
              </p:cNvGrpSpPr>
              <p:nvPr/>
            </p:nvGrpSpPr>
            <p:grpSpPr bwMode="auto">
              <a:xfrm>
                <a:off x="3605050" y="42574"/>
                <a:ext cx="2555680" cy="2175905"/>
                <a:chOff x="0" y="0"/>
                <a:chExt cx="2929466" cy="2616199"/>
              </a:xfrm>
            </p:grpSpPr>
            <p:sp>
              <p:nvSpPr>
                <p:cNvPr id="9241" name="矩形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sp>
              <p:nvSpPr>
                <p:cNvPr id="9242" name="流程图: 数据 12"/>
                <p:cNvSpPr>
                  <a:spLocks noChangeArrowheads="1"/>
                </p:cNvSpPr>
                <p:nvPr/>
              </p:nvSpPr>
              <p:spPr bwMode="auto">
                <a:xfrm flipV="1">
                  <a:off x="0" y="1202266"/>
                  <a:ext cx="2929466" cy="1413933"/>
                </a:xfrm>
                <a:prstGeom prst="flowChartInputOutput">
                  <a:avLst/>
                </a:prstGeom>
                <a:gradFill rotWithShape="1">
                  <a:gsLst>
                    <a:gs pos="0">
                      <a:srgbClr val="757070"/>
                    </a:gs>
                    <a:gs pos="59999">
                      <a:srgbClr val="AEABAB"/>
                    </a:gs>
                    <a:gs pos="100000">
                      <a:srgbClr val="DF857A"/>
                    </a:gs>
                  </a:gsLst>
                  <a:lin ang="162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</p:grpSp>
          <p:grpSp>
            <p:nvGrpSpPr>
              <p:cNvPr id="9243" name="组合 14"/>
              <p:cNvGrpSpPr>
                <a:grpSpLocks/>
              </p:cNvGrpSpPr>
              <p:nvPr/>
            </p:nvGrpSpPr>
            <p:grpSpPr bwMode="auto">
              <a:xfrm>
                <a:off x="7364050" y="42574"/>
                <a:ext cx="2555680" cy="2175905"/>
                <a:chOff x="0" y="0"/>
                <a:chExt cx="2929466" cy="2616199"/>
              </a:xfrm>
            </p:grpSpPr>
            <p:sp>
              <p:nvSpPr>
                <p:cNvPr id="9244" name="矩形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sp>
              <p:nvSpPr>
                <p:cNvPr id="9245" name="流程图: 数据 16"/>
                <p:cNvSpPr>
                  <a:spLocks noChangeArrowheads="1"/>
                </p:cNvSpPr>
                <p:nvPr/>
              </p:nvSpPr>
              <p:spPr bwMode="auto">
                <a:xfrm flipV="1">
                  <a:off x="0" y="1202266"/>
                  <a:ext cx="2929466" cy="1413933"/>
                </a:xfrm>
                <a:prstGeom prst="flowChartInputOutput">
                  <a:avLst/>
                </a:prstGeom>
                <a:gradFill rotWithShape="1">
                  <a:gsLst>
                    <a:gs pos="0">
                      <a:srgbClr val="757070"/>
                    </a:gs>
                    <a:gs pos="59999">
                      <a:srgbClr val="AEABAB"/>
                    </a:gs>
                    <a:gs pos="100000">
                      <a:srgbClr val="DF857A"/>
                    </a:gs>
                  </a:gsLst>
                  <a:lin ang="162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</p:grpSp>
          <p:sp>
            <p:nvSpPr>
              <p:cNvPr id="9246" name="流程图: 数据 3"/>
              <p:cNvSpPr>
                <a:spLocks noChangeArrowheads="1"/>
              </p:cNvSpPr>
              <p:nvPr/>
            </p:nvSpPr>
            <p:spPr bwMode="auto">
              <a:xfrm rot="3846063" flipV="1">
                <a:off x="4780770" y="890153"/>
                <a:ext cx="2242450" cy="481950"/>
              </a:xfrm>
              <a:custGeom>
                <a:avLst/>
                <a:gdLst>
                  <a:gd name="T0" fmla="*/ 0 w 10162"/>
                  <a:gd name="T1" fmla="*/ 11063 h 11063"/>
                  <a:gd name="T2" fmla="*/ 4291 w 10162"/>
                  <a:gd name="T3" fmla="*/ 1045 h 11063"/>
                  <a:gd name="T4" fmla="*/ 10162 w 10162"/>
                  <a:gd name="T5" fmla="*/ 0 h 11063"/>
                  <a:gd name="T6" fmla="*/ 6615 w 10162"/>
                  <a:gd name="T7" fmla="*/ 9326 h 11063"/>
                  <a:gd name="T8" fmla="*/ 0 w 10162"/>
                  <a:gd name="T9" fmla="*/ 11063 h 110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62"/>
                  <a:gd name="T16" fmla="*/ 0 h 11063"/>
                  <a:gd name="T17" fmla="*/ 10162 w 10162"/>
                  <a:gd name="T18" fmla="*/ 11063 h 110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62" h="11063">
                    <a:moveTo>
                      <a:pt x="0" y="11063"/>
                    </a:moveTo>
                    <a:lnTo>
                      <a:pt x="4291" y="1045"/>
                    </a:lnTo>
                    <a:lnTo>
                      <a:pt x="10162" y="0"/>
                    </a:lnTo>
                    <a:lnTo>
                      <a:pt x="6615" y="9326"/>
                    </a:lnTo>
                    <a:lnTo>
                      <a:pt x="0" y="1106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A3838"/>
                  </a:gs>
                  <a:gs pos="59999">
                    <a:srgbClr val="AEABAB"/>
                  </a:gs>
                  <a:gs pos="100000">
                    <a:srgbClr val="DF857A"/>
                  </a:gs>
                </a:gsLst>
                <a:lin ang="30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7" name="流程图: 数据 3"/>
              <p:cNvSpPr>
                <a:spLocks noChangeArrowheads="1"/>
              </p:cNvSpPr>
              <p:nvPr/>
            </p:nvSpPr>
            <p:spPr bwMode="auto">
              <a:xfrm rot="3846063" flipV="1">
                <a:off x="8553383" y="893892"/>
                <a:ext cx="2223033" cy="482167"/>
              </a:xfrm>
              <a:custGeom>
                <a:avLst/>
                <a:gdLst>
                  <a:gd name="T0" fmla="*/ 0 w 10074"/>
                  <a:gd name="T1" fmla="*/ 11068 h 11068"/>
                  <a:gd name="T2" fmla="*/ 4274 w 10074"/>
                  <a:gd name="T3" fmla="*/ 870 h 11068"/>
                  <a:gd name="T4" fmla="*/ 10074 w 10074"/>
                  <a:gd name="T5" fmla="*/ 0 h 11068"/>
                  <a:gd name="T6" fmla="*/ 6598 w 10074"/>
                  <a:gd name="T7" fmla="*/ 9151 h 11068"/>
                  <a:gd name="T8" fmla="*/ 0 w 10074"/>
                  <a:gd name="T9" fmla="*/ 11068 h 110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74"/>
                  <a:gd name="T16" fmla="*/ 0 h 11068"/>
                  <a:gd name="T17" fmla="*/ 10074 w 10074"/>
                  <a:gd name="T18" fmla="*/ 11068 h 110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74" h="11068">
                    <a:moveTo>
                      <a:pt x="0" y="11068"/>
                    </a:moveTo>
                    <a:lnTo>
                      <a:pt x="4274" y="870"/>
                    </a:lnTo>
                    <a:lnTo>
                      <a:pt x="10074" y="0"/>
                    </a:lnTo>
                    <a:lnTo>
                      <a:pt x="6598" y="9151"/>
                    </a:lnTo>
                    <a:lnTo>
                      <a:pt x="0" y="110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A3838"/>
                  </a:gs>
                  <a:gs pos="59999">
                    <a:srgbClr val="AEABAB"/>
                  </a:gs>
                  <a:gs pos="100000">
                    <a:srgbClr val="DF857A"/>
                  </a:gs>
                </a:gsLst>
                <a:lin ang="30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8" name="文本框 43"/>
              <p:cNvSpPr>
                <a:spLocks noChangeArrowheads="1"/>
              </p:cNvSpPr>
              <p:nvPr/>
            </p:nvSpPr>
            <p:spPr bwMode="auto">
              <a:xfrm>
                <a:off x="0" y="33257"/>
                <a:ext cx="2046021" cy="766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认证机构本身的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“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官方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”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或半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“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官方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”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身份，有逼迫企业之嫌</a:t>
                </a:r>
              </a:p>
            </p:txBody>
          </p:sp>
          <p:sp>
            <p:nvSpPr>
              <p:cNvPr id="9249" name="文本框 47"/>
              <p:cNvSpPr>
                <a:spLocks noChangeArrowheads="1"/>
              </p:cNvSpPr>
              <p:nvPr/>
            </p:nvSpPr>
            <p:spPr bwMode="auto">
              <a:xfrm>
                <a:off x="3579136" y="0"/>
                <a:ext cx="2046021" cy="990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认证机构与咨询机构存在或明或暗的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“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母子</a:t>
                </a:r>
                <a:r>
                  <a:rPr lang="zh-CN" altLang="en-US" sz="1400">
                    <a:solidFill>
                      <a:schemeClr val="bg1"/>
                    </a:solidFill>
                    <a:latin typeface="Arial"/>
                    <a:ea typeface="方正兰亭黑简体" pitchFamily="2" charset="-122"/>
                    <a:sym typeface="方正兰亭黑简体" pitchFamily="2" charset="-122"/>
                  </a:rPr>
                  <a:t>”</a:t>
                </a:r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关系，使认证变成走过场</a:t>
                </a:r>
              </a:p>
            </p:txBody>
          </p:sp>
          <p:sp>
            <p:nvSpPr>
              <p:cNvPr id="9250" name="文本框 48"/>
              <p:cNvSpPr>
                <a:spLocks noChangeArrowheads="1"/>
              </p:cNvSpPr>
              <p:nvPr/>
            </p:nvSpPr>
            <p:spPr bwMode="auto">
              <a:xfrm>
                <a:off x="7274049" y="23142"/>
                <a:ext cx="2136022" cy="990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方正兰亭黑简体" pitchFamily="2" charset="-122"/>
                    <a:ea typeface="方正兰亭黑简体" pitchFamily="2" charset="-122"/>
                    <a:sym typeface="方正兰亭黑简体" pitchFamily="2" charset="-122"/>
                  </a:rPr>
                  <a:t>认证和咨询之前已经收了企业的钱，于是总是千方百计让企业过关等等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0"/>
            <a:ext cx="1441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0243" name="直接连接符 3"/>
          <p:cNvSpPr>
            <a:spLocks noChangeShapeType="1"/>
          </p:cNvSpPr>
          <p:nvPr/>
        </p:nvSpPr>
        <p:spPr bwMode="auto">
          <a:xfrm flipV="1">
            <a:off x="2346325" y="4049713"/>
            <a:ext cx="2063750" cy="2063750"/>
          </a:xfrm>
          <a:prstGeom prst="line">
            <a:avLst/>
          </a:prstGeom>
          <a:noFill/>
          <a:ln w="38100" cap="flat" cmpd="sng">
            <a:solidFill>
              <a:srgbClr val="FF6D5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4" name="直接连接符 4"/>
          <p:cNvSpPr>
            <a:spLocks noChangeShapeType="1"/>
          </p:cNvSpPr>
          <p:nvPr/>
        </p:nvSpPr>
        <p:spPr bwMode="auto">
          <a:xfrm>
            <a:off x="4410075" y="4049713"/>
            <a:ext cx="600075" cy="1662112"/>
          </a:xfrm>
          <a:prstGeom prst="line">
            <a:avLst/>
          </a:prstGeom>
          <a:noFill/>
          <a:ln w="38100" cap="flat" cmpd="sng">
            <a:solidFill>
              <a:srgbClr val="FF6D5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直接连接符 5"/>
          <p:cNvSpPr>
            <a:spLocks noChangeShapeType="1"/>
          </p:cNvSpPr>
          <p:nvPr/>
        </p:nvSpPr>
        <p:spPr bwMode="auto">
          <a:xfrm flipV="1">
            <a:off x="5010150" y="2976563"/>
            <a:ext cx="1808163" cy="2744787"/>
          </a:xfrm>
          <a:prstGeom prst="line">
            <a:avLst/>
          </a:prstGeom>
          <a:noFill/>
          <a:ln w="38100" cap="flat" cmpd="sng">
            <a:solidFill>
              <a:srgbClr val="FF6D5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直接连接符 6"/>
          <p:cNvSpPr>
            <a:spLocks noChangeShapeType="1"/>
          </p:cNvSpPr>
          <p:nvPr/>
        </p:nvSpPr>
        <p:spPr bwMode="auto">
          <a:xfrm>
            <a:off x="6810375" y="2976563"/>
            <a:ext cx="1436688" cy="2105025"/>
          </a:xfrm>
          <a:prstGeom prst="line">
            <a:avLst/>
          </a:prstGeom>
          <a:noFill/>
          <a:ln w="38100" cap="flat" cmpd="sng">
            <a:solidFill>
              <a:srgbClr val="FF6D5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直接箭头连接符 7"/>
          <p:cNvSpPr>
            <a:spLocks noChangeShapeType="1"/>
          </p:cNvSpPr>
          <p:nvPr/>
        </p:nvSpPr>
        <p:spPr bwMode="auto">
          <a:xfrm flipV="1">
            <a:off x="8239125" y="609600"/>
            <a:ext cx="2943225" cy="4471988"/>
          </a:xfrm>
          <a:prstGeom prst="straightConnector1">
            <a:avLst/>
          </a:prstGeom>
          <a:noFill/>
          <a:ln w="38100" cap="flat" cmpd="sng">
            <a:solidFill>
              <a:srgbClr val="FF6D54"/>
            </a:solidFill>
            <a:bevel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椭圆 8"/>
          <p:cNvSpPr>
            <a:spLocks noChangeArrowheads="1"/>
          </p:cNvSpPr>
          <p:nvPr/>
        </p:nvSpPr>
        <p:spPr bwMode="auto">
          <a:xfrm>
            <a:off x="4291013" y="4011613"/>
            <a:ext cx="179387" cy="179387"/>
          </a:xfrm>
          <a:prstGeom prst="ellipse">
            <a:avLst/>
          </a:prstGeom>
          <a:solidFill>
            <a:schemeClr val="bg1"/>
          </a:solidFill>
          <a:ln w="38100" cap="flat" cmpd="sng">
            <a:solidFill>
              <a:srgbClr val="FF6D54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9" name="椭圆 9"/>
          <p:cNvSpPr>
            <a:spLocks noChangeArrowheads="1"/>
          </p:cNvSpPr>
          <p:nvPr/>
        </p:nvSpPr>
        <p:spPr bwMode="auto">
          <a:xfrm>
            <a:off x="4921250" y="5549900"/>
            <a:ext cx="179388" cy="180975"/>
          </a:xfrm>
          <a:prstGeom prst="ellipse">
            <a:avLst/>
          </a:prstGeom>
          <a:solidFill>
            <a:schemeClr val="bg1"/>
          </a:solidFill>
          <a:ln w="38100" cap="flat" cmpd="sng">
            <a:solidFill>
              <a:srgbClr val="FF6D54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0" name="椭圆 10"/>
          <p:cNvSpPr>
            <a:spLocks noChangeArrowheads="1"/>
          </p:cNvSpPr>
          <p:nvPr/>
        </p:nvSpPr>
        <p:spPr bwMode="auto">
          <a:xfrm>
            <a:off x="6719888" y="2938463"/>
            <a:ext cx="179387" cy="179387"/>
          </a:xfrm>
          <a:prstGeom prst="ellipse">
            <a:avLst/>
          </a:prstGeom>
          <a:solidFill>
            <a:schemeClr val="bg1"/>
          </a:solidFill>
          <a:ln w="38100" cap="flat" cmpd="sng">
            <a:solidFill>
              <a:srgbClr val="FF6D54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1" name="椭圆 11"/>
          <p:cNvSpPr>
            <a:spLocks noChangeArrowheads="1"/>
          </p:cNvSpPr>
          <p:nvPr/>
        </p:nvSpPr>
        <p:spPr bwMode="auto">
          <a:xfrm>
            <a:off x="8148638" y="4938713"/>
            <a:ext cx="179387" cy="179387"/>
          </a:xfrm>
          <a:prstGeom prst="ellipse">
            <a:avLst/>
          </a:prstGeom>
          <a:solidFill>
            <a:schemeClr val="bg1"/>
          </a:solidFill>
          <a:ln w="38100" cap="flat" cmpd="sng">
            <a:solidFill>
              <a:srgbClr val="FF6D54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2" name="文本框 12"/>
          <p:cNvSpPr>
            <a:spLocks noChangeArrowheads="1"/>
          </p:cNvSpPr>
          <p:nvPr/>
        </p:nvSpPr>
        <p:spPr bwMode="auto">
          <a:xfrm>
            <a:off x="3624263" y="3656013"/>
            <a:ext cx="2286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原图来源：腾讯财经</a:t>
            </a:r>
          </a:p>
        </p:txBody>
      </p:sp>
      <p:sp>
        <p:nvSpPr>
          <p:cNvPr id="10253" name="文本框 13"/>
          <p:cNvSpPr>
            <a:spLocks noChangeArrowheads="1"/>
          </p:cNvSpPr>
          <p:nvPr/>
        </p:nvSpPr>
        <p:spPr bwMode="auto">
          <a:xfrm>
            <a:off x="4291013" y="5754688"/>
            <a:ext cx="1439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策划：王小超</a:t>
            </a:r>
          </a:p>
        </p:txBody>
      </p:sp>
      <p:sp>
        <p:nvSpPr>
          <p:cNvPr id="10254" name="文本框 14"/>
          <p:cNvSpPr>
            <a:spLocks noChangeArrowheads="1"/>
          </p:cNvSpPr>
          <p:nvPr/>
        </p:nvSpPr>
        <p:spPr bwMode="auto">
          <a:xfrm>
            <a:off x="6027738" y="2627313"/>
            <a:ext cx="1508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设计：周一瑄</a:t>
            </a:r>
          </a:p>
        </p:txBody>
      </p:sp>
      <p:sp>
        <p:nvSpPr>
          <p:cNvPr id="10255" name="文本框 15"/>
          <p:cNvSpPr>
            <a:spLocks noChangeArrowheads="1"/>
          </p:cNvSpPr>
          <p:nvPr/>
        </p:nvSpPr>
        <p:spPr bwMode="auto">
          <a:xfrm>
            <a:off x="7472363" y="5162550"/>
            <a:ext cx="1695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制作：刺客</a:t>
            </a:r>
            <a:endParaRPr lang="zh-CN" altLang="en-US"/>
          </a:p>
        </p:txBody>
      </p:sp>
      <p:sp>
        <p:nvSpPr>
          <p:cNvPr id="10256" name="圆角矩形 16"/>
          <p:cNvSpPr>
            <a:spLocks noChangeArrowheads="1"/>
          </p:cNvSpPr>
          <p:nvPr/>
        </p:nvSpPr>
        <p:spPr bwMode="auto">
          <a:xfrm>
            <a:off x="11585575" y="4349750"/>
            <a:ext cx="754063" cy="2039938"/>
          </a:xfrm>
          <a:prstGeom prst="roundRect">
            <a:avLst>
              <a:gd name="adj" fmla="val 8801"/>
            </a:avLst>
          </a:prstGeom>
          <a:solidFill>
            <a:srgbClr val="FF6D5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7" name="文本框 17"/>
          <p:cNvSpPr>
            <a:spLocks noChangeArrowheads="1"/>
          </p:cNvSpPr>
          <p:nvPr/>
        </p:nvSpPr>
        <p:spPr bwMode="auto">
          <a:xfrm>
            <a:off x="11509375" y="4476750"/>
            <a:ext cx="754063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3</a:t>
            </a:r>
            <a:endParaRPr lang="zh-CN" altLang="en-US" sz="5400">
              <a:solidFill>
                <a:schemeClr val="bg1"/>
              </a:solidFill>
              <a:latin typeface="Impact" pitchFamily="34" charset="0"/>
              <a:sym typeface="Impact" pitchFamily="34" charset="0"/>
            </a:endParaRPr>
          </a:p>
          <a:p>
            <a:pPr algn="ctr"/>
            <a:r>
              <a:rPr lang="zh-CN" altLang="en-US" sz="14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号作品</a:t>
            </a:r>
            <a:endParaRPr lang="en-US" sz="14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 algn="ctr"/>
            <a:endParaRPr lang="zh-CN" altLang="en-US" sz="1400">
              <a:solidFill>
                <a:srgbClr val="324353"/>
              </a:solidFill>
              <a:latin typeface="碳化硅大黑体" pitchFamily="2" charset="-122"/>
              <a:ea typeface="碳化硅大黑体" pitchFamily="2" charset="-122"/>
              <a:sym typeface="碳化硅大黑体" pitchFamily="2" charset="-122"/>
            </a:endParaRPr>
          </a:p>
        </p:txBody>
      </p:sp>
      <p:sp>
        <p:nvSpPr>
          <p:cNvPr id="10258" name="文本框 18"/>
          <p:cNvSpPr>
            <a:spLocks noChangeArrowheads="1"/>
          </p:cNvSpPr>
          <p:nvPr/>
        </p:nvSpPr>
        <p:spPr bwMode="auto">
          <a:xfrm>
            <a:off x="11504613" y="577215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2014</a:t>
            </a:r>
            <a:r>
              <a:rPr lang="zh-CN" alt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年</a:t>
            </a:r>
            <a:endParaRPr lang="en-US" sz="120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  <a:sym typeface="方正兰亭黑简体" pitchFamily="2" charset="-122"/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5</a:t>
            </a:r>
            <a:r>
              <a:rPr lang="zh-CN" alt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月</a:t>
            </a:r>
            <a:r>
              <a:rPr 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18</a:t>
            </a:r>
            <a:r>
              <a:rPr lang="zh-CN" altLang="en-US" sz="120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25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6" grpId="0" bldLvl="0" animBg="1" autoUpdateAnimBg="0"/>
      <p:bldP spid="10257" grpId="0" bldLvl="0" autoUpdateAnimBg="0"/>
      <p:bldP spid="10258" grpId="0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571</Words>
  <Characters>0</Characters>
  <Application>Microsoft Office PowerPoint</Application>
  <DocSecurity>0</DocSecurity>
  <PresentationFormat>自定义</PresentationFormat>
  <Lines>0</Lines>
  <Paragraphs>57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Calibri Light</vt:lpstr>
      <vt:lpstr>宋体</vt:lpstr>
      <vt:lpstr>Calibri</vt:lpstr>
      <vt:lpstr>微软雅黑</vt:lpstr>
      <vt:lpstr>Avenir LT Std 35 Light</vt:lpstr>
      <vt:lpstr>方正兰亭黑简体</vt:lpstr>
      <vt:lpstr>方正正黑简体</vt:lpstr>
      <vt:lpstr>碳化硅大黑体</vt:lpstr>
      <vt:lpstr>方正正大黑简体</vt:lpstr>
      <vt:lpstr>方正兰亭粗黑_GBK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许敏斌</cp:lastModifiedBy>
  <cp:revision>51</cp:revision>
  <dcterms:created xsi:type="dcterms:W3CDTF">2014-05-17T10:14:00Z</dcterms:created>
  <dcterms:modified xsi:type="dcterms:W3CDTF">2016-03-26T04:20:54Z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