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92" r:id="rId3"/>
    <p:sldId id="265" r:id="rId4"/>
    <p:sldId id="257" r:id="rId5"/>
    <p:sldId id="280" r:id="rId6"/>
    <p:sldId id="281" r:id="rId7"/>
    <p:sldId id="279" r:id="rId8"/>
    <p:sldId id="282" r:id="rId9"/>
    <p:sldId id="267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58" r:id="rId20"/>
    <p:sldId id="266" r:id="rId21"/>
  </p:sldIdLst>
  <p:sldSz cx="12187238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6573"/>
    <a:srgbClr val="215968"/>
    <a:srgbClr val="FFFFFF"/>
    <a:srgbClr val="E14D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88868" autoAdjust="0"/>
  </p:normalViewPr>
  <p:slideViewPr>
    <p:cSldViewPr>
      <p:cViewPr varScale="1">
        <p:scale>
          <a:sx n="97" d="100"/>
          <a:sy n="97" d="100"/>
        </p:scale>
        <p:origin x="-468" y="-102"/>
      </p:cViewPr>
      <p:guideLst>
        <p:guide orient="horz" pos="2205"/>
        <p:guide pos="3839"/>
      </p:guideLst>
    </p:cSldViewPr>
  </p:slideViewPr>
  <p:outlineViewPr>
    <p:cViewPr>
      <p:scale>
        <a:sx n="50" d="100"/>
        <a:sy n="50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1" d="100"/>
          <a:sy n="51" d="100"/>
        </p:scale>
        <p:origin x="2622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08063-E00F-4B6F-8DD3-A57C8AA0D2D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EA15A-0144-4AF2-8D6E-E29A26CB53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053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需要对人格，品性有了解，特别要学会学习性思考。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EA15A-0144-4AF2-8D6E-E29A26CB53D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400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学习的意义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EA15A-0144-4AF2-8D6E-E29A26CB53D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474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沟通是最难的，在公司里面，大多的时间是用于沟通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EA15A-0144-4AF2-8D6E-E29A26CB53D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034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学习的效果要好，就需要多思考，在职场中一定会碰壁，会遇到不开心的事情，遇到问题就是最好的学习过程。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EA15A-0144-4AF2-8D6E-E29A26CB53D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28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71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054" b="7957"/>
          <a:stretch/>
        </p:blipFill>
        <p:spPr bwMode="auto">
          <a:xfrm>
            <a:off x="0" y="17240"/>
            <a:ext cx="12229441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1" y="-1"/>
            <a:ext cx="12187238" cy="6858001"/>
          </a:xfrm>
          <a:prstGeom prst="rect">
            <a:avLst/>
          </a:prstGeom>
          <a:solidFill>
            <a:schemeClr val="accent5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247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981051" y="0"/>
            <a:ext cx="1701131" cy="8367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2011154" y="0"/>
            <a:ext cx="182124" cy="5486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0" y="6597352"/>
            <a:ext cx="12180399" cy="2606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841591" y="6470436"/>
            <a:ext cx="504056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D61BC1D0-4AE0-4CA0-BD1D-5B89170BC9F7}" type="slidenum">
              <a:rPr lang="zh-CN" altLang="en-US" sz="1100" smtClean="0">
                <a:solidFill>
                  <a:schemeClr val="accent5">
                    <a:lumMod val="75000"/>
                  </a:schemeClr>
                </a:solidFill>
              </a:rPr>
              <a:pPr/>
              <a:t>‹#›</a:t>
            </a:fld>
            <a:endParaRPr lang="zh-CN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 flipH="1">
            <a:off x="7101731" y="534166"/>
            <a:ext cx="5000485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8541891" y="10137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smtClean="0">
                <a:solidFill>
                  <a:srgbClr val="215968"/>
                </a:solidFill>
                <a:latin typeface="微软雅黑" pitchFamily="34" charset="-122"/>
                <a:ea typeface="微软雅黑" pitchFamily="34" charset="-122"/>
              </a:rPr>
              <a:t>为什么要职业化</a:t>
            </a:r>
            <a:endParaRPr lang="zh-CN" altLang="en-US" sz="1800" b="1" dirty="0">
              <a:solidFill>
                <a:srgbClr val="21596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3575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981051" y="0"/>
            <a:ext cx="1701131" cy="8367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2011154" y="0"/>
            <a:ext cx="182124" cy="5486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0" y="6597352"/>
            <a:ext cx="12180399" cy="2606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841591" y="6470436"/>
            <a:ext cx="504056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D61BC1D0-4AE0-4CA0-BD1D-5B89170BC9F7}" type="slidenum">
              <a:rPr lang="zh-CN" altLang="en-US" sz="1100" smtClean="0">
                <a:solidFill>
                  <a:schemeClr val="accent5">
                    <a:lumMod val="75000"/>
                  </a:schemeClr>
                </a:solidFill>
              </a:rPr>
              <a:pPr/>
              <a:t>‹#›</a:t>
            </a:fld>
            <a:endParaRPr lang="zh-CN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 flipH="1">
            <a:off x="7101731" y="534166"/>
            <a:ext cx="5000485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8541891" y="10137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smtClean="0">
                <a:solidFill>
                  <a:srgbClr val="215968"/>
                </a:solidFill>
                <a:latin typeface="微软雅黑" pitchFamily="34" charset="-122"/>
                <a:ea typeface="微软雅黑" pitchFamily="34" charset="-122"/>
              </a:rPr>
              <a:t>职业化的形象</a:t>
            </a:r>
            <a:endParaRPr lang="zh-CN" altLang="en-US" sz="1800" b="1" dirty="0">
              <a:solidFill>
                <a:srgbClr val="21596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6531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981051" y="0"/>
            <a:ext cx="1701131" cy="8367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2011154" y="0"/>
            <a:ext cx="182124" cy="5486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0" y="6597352"/>
            <a:ext cx="12180399" cy="2606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841591" y="6470436"/>
            <a:ext cx="504056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D61BC1D0-4AE0-4CA0-BD1D-5B89170BC9F7}" type="slidenum">
              <a:rPr lang="zh-CN" altLang="en-US" sz="1100" smtClean="0">
                <a:solidFill>
                  <a:schemeClr val="accent5">
                    <a:lumMod val="75000"/>
                  </a:schemeClr>
                </a:solidFill>
              </a:rPr>
              <a:pPr/>
              <a:t>‹#›</a:t>
            </a:fld>
            <a:endParaRPr lang="zh-CN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 flipH="1">
            <a:off x="7101731" y="534166"/>
            <a:ext cx="5000485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8541891" y="10137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smtClean="0">
                <a:solidFill>
                  <a:srgbClr val="215968"/>
                </a:solidFill>
                <a:latin typeface="微软雅黑" pitchFamily="34" charset="-122"/>
                <a:ea typeface="微软雅黑" pitchFamily="34" charset="-122"/>
              </a:rPr>
              <a:t>职业化的技能</a:t>
            </a:r>
            <a:endParaRPr lang="zh-CN" altLang="en-US" sz="1800" b="1" dirty="0">
              <a:solidFill>
                <a:srgbClr val="21596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722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981051" y="0"/>
            <a:ext cx="1701131" cy="8367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第四章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2011154" y="0"/>
            <a:ext cx="182124" cy="5486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0" y="6597352"/>
            <a:ext cx="12180399" cy="2606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841591" y="6470436"/>
            <a:ext cx="504056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D61BC1D0-4AE0-4CA0-BD1D-5B89170BC9F7}" type="slidenum">
              <a:rPr lang="zh-CN" altLang="en-US" sz="1100" smtClean="0">
                <a:solidFill>
                  <a:schemeClr val="accent5">
                    <a:lumMod val="75000"/>
                  </a:schemeClr>
                </a:solidFill>
              </a:rPr>
              <a:pPr/>
              <a:t>‹#›</a:t>
            </a:fld>
            <a:endParaRPr lang="zh-CN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 flipH="1">
            <a:off x="7101731" y="534166"/>
            <a:ext cx="5000485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8541891" y="10137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smtClean="0">
                <a:solidFill>
                  <a:srgbClr val="215968"/>
                </a:solidFill>
                <a:latin typeface="微软雅黑" pitchFamily="34" charset="-122"/>
                <a:ea typeface="微软雅黑" pitchFamily="34" charset="-122"/>
              </a:rPr>
              <a:t>职业化的态度</a:t>
            </a:r>
            <a:endParaRPr lang="zh-CN" altLang="en-US" sz="1800" b="1" dirty="0">
              <a:solidFill>
                <a:srgbClr val="21596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692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讲师简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37035" y="0"/>
            <a:ext cx="1701131" cy="8367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CN" altLang="en-US" sz="2800" b="1" kern="1200" smtClean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讲师简介</a:t>
            </a:r>
            <a:endParaRPr lang="zh-CN" altLang="en-US" sz="2800" b="1" kern="1200" dirty="0">
              <a:solidFill>
                <a:schemeClr val="lt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12011154" y="0"/>
            <a:ext cx="182124" cy="5486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 userDrawn="1"/>
        </p:nvSpPr>
        <p:spPr>
          <a:xfrm>
            <a:off x="0" y="6597352"/>
            <a:ext cx="12180399" cy="2606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5841591" y="6470436"/>
            <a:ext cx="504056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D61BC1D0-4AE0-4CA0-BD1D-5B89170BC9F7}" type="slidenum">
              <a:rPr lang="zh-CN" altLang="en-US" sz="1100" smtClean="0">
                <a:solidFill>
                  <a:schemeClr val="accent5">
                    <a:lumMod val="75000"/>
                  </a:schemeClr>
                </a:solidFill>
              </a:rPr>
              <a:pPr/>
              <a:t>‹#›</a:t>
            </a:fld>
            <a:endParaRPr lang="zh-CN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 userDrawn="1"/>
        </p:nvCxnSpPr>
        <p:spPr>
          <a:xfrm flipH="1">
            <a:off x="7101731" y="534166"/>
            <a:ext cx="5000485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9197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276325"/>
            <a:ext cx="12192000" cy="815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1953159" y="1838800"/>
            <a:ext cx="16561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13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同心圆 14"/>
          <p:cNvSpPr/>
          <p:nvPr userDrawn="1"/>
        </p:nvSpPr>
        <p:spPr>
          <a:xfrm>
            <a:off x="1398029" y="1571358"/>
            <a:ext cx="2750874" cy="2750874"/>
          </a:xfrm>
          <a:prstGeom prst="donut">
            <a:avLst>
              <a:gd name="adj" fmla="val 16014"/>
            </a:avLst>
          </a:prstGeom>
          <a:noFill/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 latinLnBrk="1"/>
            <a:endParaRPr lang="zh-CN" altLang="en-US" sz="2000" i="0" smtClean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158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363" y="274638"/>
            <a:ext cx="1096851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363" y="1600202"/>
            <a:ext cx="1096851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363" y="6356352"/>
            <a:ext cx="28436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33BD4-2AC8-48E4-853A-1FDA0C57337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3973" y="6356352"/>
            <a:ext cx="38592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4188" y="6356352"/>
            <a:ext cx="28436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BC1D0-4AE0-4CA0-BD1D-5B89170BC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29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53" r:id="rId7"/>
    <p:sldLayoutId id="2147483658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4" t="383"/>
          <a:stretch/>
        </p:blipFill>
        <p:spPr bwMode="auto">
          <a:xfrm>
            <a:off x="0" y="26285"/>
            <a:ext cx="5781027" cy="683171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4437435" y="2060848"/>
            <a:ext cx="7056783" cy="252028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空心弧 4"/>
          <p:cNvSpPr/>
          <p:nvPr/>
        </p:nvSpPr>
        <p:spPr>
          <a:xfrm>
            <a:off x="6741691" y="2096852"/>
            <a:ext cx="2448272" cy="2448272"/>
          </a:xfrm>
          <a:prstGeom prst="blockArc">
            <a:avLst>
              <a:gd name="adj1" fmla="val 13344530"/>
              <a:gd name="adj2" fmla="val 8861204"/>
              <a:gd name="adj3" fmla="val 12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94218" y="2060848"/>
            <a:ext cx="693019" cy="25202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518504" y="2841902"/>
            <a:ext cx="24800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How </a:t>
            </a:r>
            <a:r>
              <a:rPr lang="en-US" altLang="zh-CN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19773" y="3501008"/>
            <a:ext cx="2433886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7029723" y="2960357"/>
            <a:ext cx="20390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职业化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253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402660" y="1794058"/>
            <a:ext cx="1872208" cy="5662205"/>
            <a:chOff x="2925267" y="1794058"/>
            <a:chExt cx="1872208" cy="5662205"/>
          </a:xfrm>
        </p:grpSpPr>
        <p:grpSp>
          <p:nvGrpSpPr>
            <p:cNvPr id="9" name="组合 8"/>
            <p:cNvGrpSpPr/>
            <p:nvPr/>
          </p:nvGrpSpPr>
          <p:grpSpPr>
            <a:xfrm>
              <a:off x="2925267" y="1794058"/>
              <a:ext cx="1872208" cy="5662205"/>
              <a:chOff x="873039" y="1201847"/>
              <a:chExt cx="1872208" cy="566220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341091" y="2492896"/>
                <a:ext cx="936104" cy="4371156"/>
              </a:xfrm>
              <a:custGeom>
                <a:avLst/>
                <a:gdLst>
                  <a:gd name="connsiteX0" fmla="*/ 0 w 936104"/>
                  <a:gd name="connsiteY0" fmla="*/ 0 h 4104456"/>
                  <a:gd name="connsiteX1" fmla="*/ 936104 w 936104"/>
                  <a:gd name="connsiteY1" fmla="*/ 0 h 4104456"/>
                  <a:gd name="connsiteX2" fmla="*/ 936104 w 936104"/>
                  <a:gd name="connsiteY2" fmla="*/ 4104456 h 4104456"/>
                  <a:gd name="connsiteX3" fmla="*/ 0 w 936104"/>
                  <a:gd name="connsiteY3" fmla="*/ 4104456 h 4104456"/>
                  <a:gd name="connsiteX4" fmla="*/ 0 w 936104"/>
                  <a:gd name="connsiteY4" fmla="*/ 0 h 4104456"/>
                  <a:gd name="connsiteX0" fmla="*/ 0 w 936104"/>
                  <a:gd name="connsiteY0" fmla="*/ 0 h 4142556"/>
                  <a:gd name="connsiteX1" fmla="*/ 936104 w 936104"/>
                  <a:gd name="connsiteY1" fmla="*/ 0 h 4142556"/>
                  <a:gd name="connsiteX2" fmla="*/ 936104 w 936104"/>
                  <a:gd name="connsiteY2" fmla="*/ 4104456 h 4142556"/>
                  <a:gd name="connsiteX3" fmla="*/ 400050 w 936104"/>
                  <a:gd name="connsiteY3" fmla="*/ 4142556 h 4142556"/>
                  <a:gd name="connsiteX4" fmla="*/ 0 w 936104"/>
                  <a:gd name="connsiteY4" fmla="*/ 0 h 4142556"/>
                  <a:gd name="connsiteX0" fmla="*/ 0 w 936104"/>
                  <a:gd name="connsiteY0" fmla="*/ 0 h 4142556"/>
                  <a:gd name="connsiteX1" fmla="*/ 936104 w 936104"/>
                  <a:gd name="connsiteY1" fmla="*/ 0 h 4142556"/>
                  <a:gd name="connsiteX2" fmla="*/ 631304 w 936104"/>
                  <a:gd name="connsiteY2" fmla="*/ 4047306 h 4142556"/>
                  <a:gd name="connsiteX3" fmla="*/ 400050 w 936104"/>
                  <a:gd name="connsiteY3" fmla="*/ 4142556 h 4142556"/>
                  <a:gd name="connsiteX4" fmla="*/ 0 w 936104"/>
                  <a:gd name="connsiteY4" fmla="*/ 0 h 4142556"/>
                  <a:gd name="connsiteX0" fmla="*/ 0 w 936104"/>
                  <a:gd name="connsiteY0" fmla="*/ 0 h 4142556"/>
                  <a:gd name="connsiteX1" fmla="*/ 936104 w 936104"/>
                  <a:gd name="connsiteY1" fmla="*/ 0 h 4142556"/>
                  <a:gd name="connsiteX2" fmla="*/ 631304 w 936104"/>
                  <a:gd name="connsiteY2" fmla="*/ 4047306 h 4142556"/>
                  <a:gd name="connsiteX3" fmla="*/ 400050 w 936104"/>
                  <a:gd name="connsiteY3" fmla="*/ 4142556 h 4142556"/>
                  <a:gd name="connsiteX4" fmla="*/ 0 w 936104"/>
                  <a:gd name="connsiteY4" fmla="*/ 0 h 4142556"/>
                  <a:gd name="connsiteX0" fmla="*/ 0 w 936104"/>
                  <a:gd name="connsiteY0" fmla="*/ 0 h 4142556"/>
                  <a:gd name="connsiteX1" fmla="*/ 936104 w 936104"/>
                  <a:gd name="connsiteY1" fmla="*/ 0 h 4142556"/>
                  <a:gd name="connsiteX2" fmla="*/ 631304 w 936104"/>
                  <a:gd name="connsiteY2" fmla="*/ 4047306 h 4142556"/>
                  <a:gd name="connsiteX3" fmla="*/ 400050 w 936104"/>
                  <a:gd name="connsiteY3" fmla="*/ 4142556 h 4142556"/>
                  <a:gd name="connsiteX4" fmla="*/ 49559 w 936104"/>
                  <a:gd name="connsiteY4" fmla="*/ 2835002 h 4142556"/>
                  <a:gd name="connsiteX5" fmla="*/ 0 w 936104"/>
                  <a:gd name="connsiteY5" fmla="*/ 0 h 4142556"/>
                  <a:gd name="connsiteX0" fmla="*/ 0 w 936104"/>
                  <a:gd name="connsiteY0" fmla="*/ 0 h 4371156"/>
                  <a:gd name="connsiteX1" fmla="*/ 936104 w 936104"/>
                  <a:gd name="connsiteY1" fmla="*/ 0 h 4371156"/>
                  <a:gd name="connsiteX2" fmla="*/ 631304 w 936104"/>
                  <a:gd name="connsiteY2" fmla="*/ 4047306 h 4371156"/>
                  <a:gd name="connsiteX3" fmla="*/ 495300 w 936104"/>
                  <a:gd name="connsiteY3" fmla="*/ 4371156 h 4371156"/>
                  <a:gd name="connsiteX4" fmla="*/ 49559 w 936104"/>
                  <a:gd name="connsiteY4" fmla="*/ 2835002 h 4371156"/>
                  <a:gd name="connsiteX5" fmla="*/ 0 w 936104"/>
                  <a:gd name="connsiteY5" fmla="*/ 0 h 4371156"/>
                  <a:gd name="connsiteX0" fmla="*/ 0 w 936104"/>
                  <a:gd name="connsiteY0" fmla="*/ 0 h 4371156"/>
                  <a:gd name="connsiteX1" fmla="*/ 936104 w 936104"/>
                  <a:gd name="connsiteY1" fmla="*/ 0 h 4371156"/>
                  <a:gd name="connsiteX2" fmla="*/ 631304 w 936104"/>
                  <a:gd name="connsiteY2" fmla="*/ 4047306 h 4371156"/>
                  <a:gd name="connsiteX3" fmla="*/ 495300 w 936104"/>
                  <a:gd name="connsiteY3" fmla="*/ 4371156 h 4371156"/>
                  <a:gd name="connsiteX4" fmla="*/ 49559 w 936104"/>
                  <a:gd name="connsiteY4" fmla="*/ 2835002 h 4371156"/>
                  <a:gd name="connsiteX5" fmla="*/ 0 w 936104"/>
                  <a:gd name="connsiteY5" fmla="*/ 0 h 437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6104" h="4371156">
                    <a:moveTo>
                      <a:pt x="0" y="0"/>
                    </a:moveTo>
                    <a:lnTo>
                      <a:pt x="936104" y="0"/>
                    </a:lnTo>
                    <a:cubicBezTo>
                      <a:pt x="834504" y="1349102"/>
                      <a:pt x="904354" y="2831554"/>
                      <a:pt x="631304" y="4047306"/>
                    </a:cubicBezTo>
                    <a:lnTo>
                      <a:pt x="495300" y="4371156"/>
                    </a:lnTo>
                    <a:cubicBezTo>
                      <a:pt x="353070" y="3922605"/>
                      <a:pt x="96539" y="3283553"/>
                      <a:pt x="49559" y="28350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 latinLnBrk="1"/>
                <a:endParaRPr lang="zh-CN" altLang="en-US" sz="2000" i="0" smtClean="0">
                  <a:solidFill>
                    <a:schemeClr val="bg1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73039" y="2414042"/>
                <a:ext cx="1872208" cy="468052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29122" y="1412776"/>
                <a:ext cx="360040" cy="1001266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43967" y="1201847"/>
                <a:ext cx="730349" cy="210929"/>
              </a:xfrm>
              <a:prstGeom prst="rect">
                <a:avLst/>
              </a:prstGeom>
            </p:spPr>
          </p:pic>
        </p:grpSp>
        <p:sp>
          <p:nvSpPr>
            <p:cNvPr id="22" name="TextBox 3"/>
            <p:cNvSpPr txBox="1"/>
            <p:nvPr/>
          </p:nvSpPr>
          <p:spPr>
            <a:xfrm>
              <a:off x="3594685" y="3640956"/>
              <a:ext cx="734738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职业化的形象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88587" y="1794058"/>
            <a:ext cx="1871634" cy="5663675"/>
            <a:chOff x="5653498" y="1794058"/>
            <a:chExt cx="1871634" cy="566367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653498" y="1794058"/>
              <a:ext cx="1871634" cy="5663675"/>
            </a:xfrm>
            <a:prstGeom prst="rect">
              <a:avLst/>
            </a:prstGeom>
          </p:spPr>
        </p:pic>
        <p:sp>
          <p:nvSpPr>
            <p:cNvPr id="23" name="TextBox 3"/>
            <p:cNvSpPr txBox="1"/>
            <p:nvPr/>
          </p:nvSpPr>
          <p:spPr>
            <a:xfrm>
              <a:off x="6309643" y="3645024"/>
              <a:ext cx="428080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职业化的技能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973939" y="1792588"/>
            <a:ext cx="1871634" cy="5663675"/>
            <a:chOff x="8221904" y="1810082"/>
            <a:chExt cx="1871634" cy="566367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221904" y="1810082"/>
              <a:ext cx="1871634" cy="5663675"/>
            </a:xfrm>
            <a:prstGeom prst="rect">
              <a:avLst/>
            </a:prstGeom>
          </p:spPr>
        </p:pic>
        <p:sp>
          <p:nvSpPr>
            <p:cNvPr id="24" name="TextBox 3"/>
            <p:cNvSpPr txBox="1"/>
            <p:nvPr/>
          </p:nvSpPr>
          <p:spPr>
            <a:xfrm>
              <a:off x="8888176" y="3645024"/>
              <a:ext cx="428080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zh-CN" sz="2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职业化的</a:t>
              </a:r>
              <a:r>
                <a:rPr lang="zh-CN" altLang="en-US" sz="2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态度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61052" y="3223816"/>
            <a:ext cx="2304256" cy="2304256"/>
          </a:xfrm>
          <a:prstGeom prst="ellipse">
            <a:avLst/>
          </a:prstGeom>
          <a:noFill/>
          <a:ln w="76200">
            <a:solidFill>
              <a:srgbClr val="2159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"/>
          <p:cNvSpPr txBox="1"/>
          <p:nvPr/>
        </p:nvSpPr>
        <p:spPr>
          <a:xfrm>
            <a:off x="1125618" y="3898890"/>
            <a:ext cx="16056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smtClean="0">
                <a:solidFill>
                  <a:srgbClr val="215968"/>
                </a:solidFill>
                <a:latin typeface="微软雅黑" pitchFamily="34" charset="-122"/>
                <a:ea typeface="微软雅黑" pitchFamily="34" charset="-122"/>
              </a:rPr>
              <a:t>职业化</a:t>
            </a:r>
            <a:endParaRPr lang="en-US" altLang="zh-CN" sz="2800" b="1" smtClean="0">
              <a:solidFill>
                <a:srgbClr val="215968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800" b="1" smtClean="0">
                <a:solidFill>
                  <a:srgbClr val="215968"/>
                </a:solidFill>
                <a:latin typeface="微软雅黑" pitchFamily="34" charset="-122"/>
                <a:ea typeface="微软雅黑" pitchFamily="34" charset="-122"/>
              </a:rPr>
              <a:t>三要素</a:t>
            </a:r>
            <a:endParaRPr lang="zh-CN" altLang="en-US" sz="2800" b="1" dirty="0">
              <a:solidFill>
                <a:srgbClr val="21596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直接连接符 30"/>
          <p:cNvCxnSpPr>
            <a:endCxn id="28" idx="0"/>
          </p:cNvCxnSpPr>
          <p:nvPr/>
        </p:nvCxnSpPr>
        <p:spPr>
          <a:xfrm>
            <a:off x="1813180" y="836712"/>
            <a:ext cx="0" cy="2387104"/>
          </a:xfrm>
          <a:prstGeom prst="line">
            <a:avLst/>
          </a:prstGeom>
          <a:ln>
            <a:solidFill>
              <a:srgbClr val="215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236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102096" y="1895475"/>
            <a:ext cx="3068911" cy="3067050"/>
            <a:chOff x="1102096" y="1895475"/>
            <a:chExt cx="3068911" cy="3067050"/>
          </a:xfrm>
        </p:grpSpPr>
        <p:sp>
          <p:nvSpPr>
            <p:cNvPr id="10" name="椭圆 9"/>
            <p:cNvSpPr/>
            <p:nvPr/>
          </p:nvSpPr>
          <p:spPr>
            <a:xfrm>
              <a:off x="1102096" y="1895475"/>
              <a:ext cx="3067050" cy="3067050"/>
            </a:xfrm>
            <a:prstGeom prst="ellipse">
              <a:avLst/>
            </a:prstGeom>
            <a:solidFill>
              <a:srgbClr val="92D050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4" name="TextBox 3"/>
            <p:cNvSpPr txBox="1"/>
            <p:nvPr/>
          </p:nvSpPr>
          <p:spPr>
            <a:xfrm>
              <a:off x="1342952" y="2774538"/>
              <a:ext cx="2828055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88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55%</a:t>
              </a:r>
              <a:endParaRPr lang="zh-CN" altLang="en-US" sz="8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45547" y="2424041"/>
            <a:ext cx="2428465" cy="2009919"/>
            <a:chOff x="5445547" y="2904129"/>
            <a:chExt cx="2428465" cy="2009919"/>
          </a:xfrm>
        </p:grpSpPr>
        <p:sp>
          <p:nvSpPr>
            <p:cNvPr id="11" name="椭圆 10"/>
            <p:cNvSpPr/>
            <p:nvPr/>
          </p:nvSpPr>
          <p:spPr>
            <a:xfrm>
              <a:off x="5445547" y="2904129"/>
              <a:ext cx="2009919" cy="2009919"/>
            </a:xfrm>
            <a:prstGeom prst="ellipse">
              <a:avLst/>
            </a:prstGeom>
            <a:solidFill>
              <a:srgbClr val="00B0F0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5" name="TextBox 3"/>
            <p:cNvSpPr txBox="1"/>
            <p:nvPr/>
          </p:nvSpPr>
          <p:spPr>
            <a:xfrm>
              <a:off x="5654872" y="3520169"/>
              <a:ext cx="221914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5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38%</a:t>
              </a:r>
              <a:endPara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73939" y="2773572"/>
            <a:ext cx="1526881" cy="1310857"/>
            <a:chOff x="8973939" y="3651668"/>
            <a:chExt cx="1526881" cy="1310857"/>
          </a:xfrm>
        </p:grpSpPr>
        <p:sp>
          <p:nvSpPr>
            <p:cNvPr id="12" name="椭圆 11"/>
            <p:cNvSpPr/>
            <p:nvPr/>
          </p:nvSpPr>
          <p:spPr>
            <a:xfrm>
              <a:off x="8973939" y="3651668"/>
              <a:ext cx="1310857" cy="131085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6" name="TextBox 3"/>
            <p:cNvSpPr txBox="1"/>
            <p:nvPr/>
          </p:nvSpPr>
          <p:spPr>
            <a:xfrm>
              <a:off x="9189963" y="3981834"/>
              <a:ext cx="1310857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7%</a:t>
              </a:r>
              <a:endPara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线形标注 2 19"/>
          <p:cNvSpPr/>
          <p:nvPr/>
        </p:nvSpPr>
        <p:spPr>
          <a:xfrm>
            <a:off x="1342952" y="5803523"/>
            <a:ext cx="3242687" cy="43204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34550"/>
              <a:gd name="adj6" fmla="val 2412"/>
            </a:avLst>
          </a:prstGeom>
          <a:solidFill>
            <a:srgbClr val="215968"/>
          </a:solidFill>
          <a:ln>
            <a:solidFill>
              <a:srgbClr val="2159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线形标注 2 20"/>
          <p:cNvSpPr/>
          <p:nvPr/>
        </p:nvSpPr>
        <p:spPr>
          <a:xfrm>
            <a:off x="5683801" y="5803523"/>
            <a:ext cx="1771665" cy="43204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46089"/>
              <a:gd name="adj6" fmla="val 5638"/>
            </a:avLst>
          </a:prstGeom>
          <a:solidFill>
            <a:srgbClr val="215968"/>
          </a:solidFill>
          <a:ln>
            <a:solidFill>
              <a:srgbClr val="2159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线形标注 2 21"/>
          <p:cNvSpPr/>
          <p:nvPr/>
        </p:nvSpPr>
        <p:spPr>
          <a:xfrm>
            <a:off x="8959558" y="5803523"/>
            <a:ext cx="2112425" cy="43204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46089"/>
              <a:gd name="adj6" fmla="val 5638"/>
            </a:avLst>
          </a:prstGeom>
          <a:solidFill>
            <a:srgbClr val="215968"/>
          </a:solidFill>
          <a:ln>
            <a:solidFill>
              <a:srgbClr val="2159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606328" y="5661248"/>
            <a:ext cx="352839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外表、穿着、打扮</a:t>
            </a:r>
            <a:endParaRPr lang="en-US" altLang="zh-CN" sz="2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43261" y="5661248"/>
            <a:ext cx="147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肢体语言</a:t>
            </a:r>
            <a:endParaRPr lang="en-US" altLang="zh-CN" sz="2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045947" y="5661248"/>
            <a:ext cx="2170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语气谈话内容</a:t>
            </a:r>
            <a:endParaRPr lang="en-US" altLang="zh-CN" sz="2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5" t="-3095" r="21661" b="3095"/>
          <a:stretch/>
        </p:blipFill>
        <p:spPr>
          <a:xfrm>
            <a:off x="3789363" y="837720"/>
            <a:ext cx="1075677" cy="986617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000" r="-27000"/>
            </a:stretch>
          </a:blipFill>
        </p:spPr>
      </p:pic>
      <p:sp>
        <p:nvSpPr>
          <p:cNvPr id="27" name="矩形 26"/>
          <p:cNvSpPr/>
          <p:nvPr/>
        </p:nvSpPr>
        <p:spPr>
          <a:xfrm>
            <a:off x="5134719" y="1042341"/>
            <a:ext cx="3718309" cy="6910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8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秒留下第一印象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51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46" y="1681361"/>
            <a:ext cx="523875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651" y="1681361"/>
            <a:ext cx="52387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4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440" y="1221482"/>
            <a:ext cx="30607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8" y="1221482"/>
            <a:ext cx="3052155" cy="458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843" y="1221483"/>
            <a:ext cx="3093954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92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泪滴形 4"/>
          <p:cNvSpPr/>
          <p:nvPr/>
        </p:nvSpPr>
        <p:spPr>
          <a:xfrm>
            <a:off x="1272486" y="1470786"/>
            <a:ext cx="1361346" cy="735747"/>
          </a:xfrm>
          <a:prstGeom prst="teardrop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latinLnBrk="1"/>
            <a:r>
              <a:rPr lang="zh-CN" altLang="en-US" sz="28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衣着</a:t>
            </a:r>
          </a:p>
        </p:txBody>
      </p:sp>
      <p:sp>
        <p:nvSpPr>
          <p:cNvPr id="6" name="泪滴形 5"/>
          <p:cNvSpPr/>
          <p:nvPr/>
        </p:nvSpPr>
        <p:spPr>
          <a:xfrm>
            <a:off x="3959650" y="1470234"/>
            <a:ext cx="1361346" cy="735747"/>
          </a:xfrm>
          <a:prstGeom prst="teardrop">
            <a:avLst/>
          </a:prstGeom>
          <a:solidFill>
            <a:srgbClr val="00B0F0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latinLnBrk="1"/>
            <a:r>
              <a:rPr lang="zh-CN" altLang="en-US" sz="28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行为</a:t>
            </a:r>
          </a:p>
        </p:txBody>
      </p:sp>
      <p:sp>
        <p:nvSpPr>
          <p:cNvPr id="7" name="泪滴形 6"/>
          <p:cNvSpPr/>
          <p:nvPr/>
        </p:nvSpPr>
        <p:spPr>
          <a:xfrm>
            <a:off x="6646814" y="1470234"/>
            <a:ext cx="1361346" cy="735747"/>
          </a:xfrm>
          <a:prstGeom prst="teardrop">
            <a:avLst/>
          </a:prstGeom>
          <a:solidFill>
            <a:srgbClr val="326573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latinLnBrk="1"/>
            <a:r>
              <a:rPr lang="zh-CN" altLang="en-US" sz="28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表情</a:t>
            </a:r>
          </a:p>
        </p:txBody>
      </p:sp>
      <p:sp>
        <p:nvSpPr>
          <p:cNvPr id="8" name="泪滴形 7"/>
          <p:cNvSpPr/>
          <p:nvPr/>
        </p:nvSpPr>
        <p:spPr>
          <a:xfrm>
            <a:off x="9333979" y="1470234"/>
            <a:ext cx="1361346" cy="735747"/>
          </a:xfrm>
          <a:prstGeom prst="teardrop">
            <a:avLst/>
          </a:prstGeom>
          <a:solidFill>
            <a:srgbClr val="0070C0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latinLnBrk="1"/>
            <a:r>
              <a:rPr lang="zh-CN" altLang="en-US" sz="28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语言</a:t>
            </a:r>
          </a:p>
        </p:txBody>
      </p:sp>
      <p:sp>
        <p:nvSpPr>
          <p:cNvPr id="9" name="线形标注 2 8"/>
          <p:cNvSpPr/>
          <p:nvPr/>
        </p:nvSpPr>
        <p:spPr>
          <a:xfrm>
            <a:off x="1056462" y="3573568"/>
            <a:ext cx="2088232" cy="83179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74767"/>
              <a:gd name="adj6" fmla="val 21251"/>
            </a:avLst>
          </a:prstGeom>
          <a:solidFill>
            <a:srgbClr val="92D050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颜色、风格、裁质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线形标注 2 9"/>
          <p:cNvSpPr/>
          <p:nvPr/>
        </p:nvSpPr>
        <p:spPr>
          <a:xfrm>
            <a:off x="3789363" y="3573568"/>
            <a:ext cx="2088232" cy="83179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74767"/>
              <a:gd name="adj6" fmla="val 21251"/>
            </a:avLst>
          </a:prstGeom>
          <a:solidFill>
            <a:srgbClr val="00B0F0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频率、弧度、力度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线形标注 2 10"/>
          <p:cNvSpPr/>
          <p:nvPr/>
        </p:nvSpPr>
        <p:spPr>
          <a:xfrm>
            <a:off x="6453659" y="3579837"/>
            <a:ext cx="2088232" cy="83179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74767"/>
              <a:gd name="adj6" fmla="val 21251"/>
            </a:avLst>
          </a:prstGeom>
          <a:solidFill>
            <a:srgbClr val="326573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笑容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、眼神、脸色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线形标注 2 11"/>
          <p:cNvSpPr/>
          <p:nvPr/>
        </p:nvSpPr>
        <p:spPr>
          <a:xfrm>
            <a:off x="9351492" y="3579837"/>
            <a:ext cx="2088232" cy="83179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70187"/>
              <a:gd name="adj6" fmla="val 17602"/>
            </a:avLst>
          </a:prstGeom>
          <a:solidFill>
            <a:srgbClr val="0070C0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语速、语调、组织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6462" y="5229200"/>
            <a:ext cx="10383262" cy="6910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职业化是一条漫长的修炼之路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832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可选过程 8"/>
          <p:cNvSpPr/>
          <p:nvPr/>
        </p:nvSpPr>
        <p:spPr>
          <a:xfrm>
            <a:off x="3092061" y="2483816"/>
            <a:ext cx="7128792" cy="3168352"/>
          </a:xfrm>
          <a:prstGeom prst="flowChartAlternateProcess">
            <a:avLst/>
          </a:prstGeom>
          <a:noFill/>
          <a:ln w="12700">
            <a:solidFill>
              <a:srgbClr val="326573"/>
            </a:solidFill>
            <a:prstDash val="sysDash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latinLnBrk="1"/>
            <a:endParaRPr lang="zh-CN" altLang="en-US" sz="2000" i="0" smtClean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1051" y="1601247"/>
            <a:ext cx="2715280" cy="2780389"/>
            <a:chOff x="1409479" y="1971353"/>
            <a:chExt cx="1632638" cy="1671786"/>
          </a:xfrm>
        </p:grpSpPr>
        <p:sp>
          <p:nvSpPr>
            <p:cNvPr id="5" name="任意多边形 4"/>
            <p:cNvSpPr/>
            <p:nvPr/>
          </p:nvSpPr>
          <p:spPr>
            <a:xfrm>
              <a:off x="2383440" y="1971353"/>
              <a:ext cx="658677" cy="567229"/>
            </a:xfrm>
            <a:custGeom>
              <a:avLst/>
              <a:gdLst>
                <a:gd name="connsiteX0" fmla="*/ 0 w 1304967"/>
                <a:gd name="connsiteY0" fmla="*/ 561896 h 1123791"/>
                <a:gd name="connsiteX1" fmla="*/ 280948 w 1304967"/>
                <a:gd name="connsiteY1" fmla="*/ 0 h 1123791"/>
                <a:gd name="connsiteX2" fmla="*/ 1024019 w 1304967"/>
                <a:gd name="connsiteY2" fmla="*/ 0 h 1123791"/>
                <a:gd name="connsiteX3" fmla="*/ 1304967 w 1304967"/>
                <a:gd name="connsiteY3" fmla="*/ 561896 h 1123791"/>
                <a:gd name="connsiteX4" fmla="*/ 1024019 w 1304967"/>
                <a:gd name="connsiteY4" fmla="*/ 1123791 h 1123791"/>
                <a:gd name="connsiteX5" fmla="*/ 280948 w 1304967"/>
                <a:gd name="connsiteY5" fmla="*/ 1123791 h 1123791"/>
                <a:gd name="connsiteX6" fmla="*/ 0 w 1304967"/>
                <a:gd name="connsiteY6" fmla="*/ 561896 h 112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4967" h="1123791">
                  <a:moveTo>
                    <a:pt x="0" y="561896"/>
                  </a:moveTo>
                  <a:lnTo>
                    <a:pt x="280948" y="0"/>
                  </a:lnTo>
                  <a:lnTo>
                    <a:pt x="1024019" y="0"/>
                  </a:lnTo>
                  <a:lnTo>
                    <a:pt x="1304967" y="561896"/>
                  </a:lnTo>
                  <a:lnTo>
                    <a:pt x="1024019" y="1123791"/>
                  </a:lnTo>
                  <a:lnTo>
                    <a:pt x="280948" y="1123791"/>
                  </a:lnTo>
                  <a:lnTo>
                    <a:pt x="0" y="56189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2397" tIns="212397" rIns="202396" bIns="212397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0" kern="1200"/>
            </a:p>
          </p:txBody>
        </p:sp>
        <p:sp>
          <p:nvSpPr>
            <p:cNvPr id="6" name="六边形 5"/>
            <p:cNvSpPr/>
            <p:nvPr/>
          </p:nvSpPr>
          <p:spPr>
            <a:xfrm>
              <a:off x="2518285" y="3511687"/>
              <a:ext cx="152305" cy="131452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六边形 6"/>
            <p:cNvSpPr/>
            <p:nvPr/>
          </p:nvSpPr>
          <p:spPr>
            <a:xfrm>
              <a:off x="1409479" y="2420888"/>
              <a:ext cx="1303299" cy="1123447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2000" r="-12000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六边形 7"/>
            <p:cNvSpPr/>
            <p:nvPr/>
          </p:nvSpPr>
          <p:spPr>
            <a:xfrm>
              <a:off x="2383440" y="3462285"/>
              <a:ext cx="152305" cy="131452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0" name="TextBox 3"/>
          <p:cNvSpPr txBox="1"/>
          <p:nvPr/>
        </p:nvSpPr>
        <p:spPr>
          <a:xfrm>
            <a:off x="3639791" y="3494372"/>
            <a:ext cx="59766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、办公软件（</a:t>
            </a:r>
            <a:r>
              <a:rPr lang="en-US" altLang="zh-CN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word</a:t>
            </a:r>
            <a:r>
              <a:rPr lang="zh-CN" altLang="en-US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solidFill>
                <a:srgbClr val="3265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3639791" y="4126994"/>
            <a:ext cx="59766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、专业软件（</a:t>
            </a:r>
            <a:r>
              <a:rPr lang="en-US" altLang="zh-CN" sz="2400" b="1" dirty="0" err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ps</a:t>
            </a:r>
            <a:r>
              <a:rPr lang="zh-CN" altLang="en-US" sz="2400" b="1" dirty="0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b="1" dirty="0" err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ai</a:t>
            </a:r>
            <a:r>
              <a:rPr lang="zh-CN" altLang="en-US" sz="2400" b="1" dirty="0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b="1" dirty="0" err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erp</a:t>
            </a:r>
            <a:r>
              <a:rPr lang="zh-CN" altLang="en-US" sz="2400" b="1" dirty="0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400" b="1" dirty="0">
              <a:solidFill>
                <a:srgbClr val="3265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3639791" y="2861750"/>
            <a:ext cx="59766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、办公设备（电脑，打印机，投影仪）</a:t>
            </a:r>
            <a:endParaRPr lang="zh-CN" altLang="en-US" sz="2400" b="1" dirty="0">
              <a:solidFill>
                <a:srgbClr val="3265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3"/>
          <p:cNvSpPr txBox="1"/>
          <p:nvPr/>
        </p:nvSpPr>
        <p:spPr>
          <a:xfrm>
            <a:off x="3639791" y="4759616"/>
            <a:ext cx="59766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smtClean="0">
                <a:solidFill>
                  <a:srgbClr val="326573"/>
                </a:solidFill>
                <a:latin typeface="微软雅黑" pitchFamily="34" charset="-122"/>
                <a:ea typeface="微软雅黑" pitchFamily="34" charset="-122"/>
              </a:rPr>
              <a:t>、沟通能力（邮件，通知，请求）</a:t>
            </a:r>
            <a:endParaRPr lang="zh-CN" altLang="en-US" sz="2400" b="1" dirty="0">
              <a:solidFill>
                <a:srgbClr val="32657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961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385" y="2636912"/>
            <a:ext cx="38100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矩形 2"/>
          <p:cNvSpPr/>
          <p:nvPr/>
        </p:nvSpPr>
        <p:spPr>
          <a:xfrm>
            <a:off x="2156794" y="1556792"/>
            <a:ext cx="8040487" cy="6910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残酷的现实：人的想法总是不同的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7245747" y="2708920"/>
            <a:ext cx="2951534" cy="2785492"/>
          </a:xfrm>
          <a:prstGeom prst="borderCallout2">
            <a:avLst>
              <a:gd name="adj1" fmla="val 21422"/>
              <a:gd name="adj2" fmla="val -3290"/>
              <a:gd name="adj3" fmla="val 23712"/>
              <a:gd name="adj4" fmla="val -17748"/>
              <a:gd name="adj5" fmla="val 37663"/>
              <a:gd name="adj6" fmla="val -43755"/>
            </a:avLst>
          </a:prstGeom>
          <a:solidFill>
            <a:srgbClr val="326573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49208" y="2708920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对方的需求</a:t>
            </a:r>
            <a:endParaRPr lang="en-US" altLang="zh-CN" sz="2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7558594" y="3355251"/>
            <a:ext cx="2376264" cy="193899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他</a:t>
            </a:r>
            <a:r>
              <a:rPr lang="zh-CN" altLang="zh-CN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不知道的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，我们要</a:t>
            </a:r>
            <a:r>
              <a:rPr lang="zh-CN" altLang="zh-CN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知道；</a:t>
            </a:r>
            <a:endParaRPr lang="en-US" altLang="zh-CN" sz="20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他</a:t>
            </a:r>
            <a:r>
              <a:rPr lang="zh-CN" altLang="zh-CN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知道的，</a:t>
            </a: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我们必须知道，还有更多。</a:t>
            </a:r>
            <a:endParaRPr lang="zh-CN" altLang="zh-CN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461374" y="3310653"/>
            <a:ext cx="2448272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032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337" y="1597963"/>
            <a:ext cx="4083529" cy="4083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线形标注 2 2"/>
          <p:cNvSpPr/>
          <p:nvPr/>
        </p:nvSpPr>
        <p:spPr>
          <a:xfrm>
            <a:off x="6813699" y="1628800"/>
            <a:ext cx="3743622" cy="4021853"/>
          </a:xfrm>
          <a:prstGeom prst="borderCallout2">
            <a:avLst>
              <a:gd name="adj1" fmla="val 21422"/>
              <a:gd name="adj2" fmla="val -3290"/>
              <a:gd name="adj3" fmla="val 23712"/>
              <a:gd name="adj4" fmla="val -17748"/>
              <a:gd name="adj5" fmla="val 44272"/>
              <a:gd name="adj6" fmla="val -27770"/>
            </a:avLst>
          </a:prstGeom>
          <a:solidFill>
            <a:srgbClr val="326573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3180" y="2419916"/>
            <a:ext cx="2736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态度决定一切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367139" y="3326155"/>
            <a:ext cx="280811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7561131" y="3457978"/>
            <a:ext cx="2420126" cy="120032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为什么有时候我们态度不正确呢？</a:t>
            </a:r>
            <a:endParaRPr lang="zh-CN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178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"/>
          <p:cNvGrpSpPr/>
          <p:nvPr/>
        </p:nvGrpSpPr>
        <p:grpSpPr>
          <a:xfrm>
            <a:off x="1053059" y="1844824"/>
            <a:ext cx="4900886" cy="1816713"/>
            <a:chOff x="1484733" y="2332367"/>
            <a:chExt cx="4900886" cy="1816713"/>
          </a:xfrm>
          <a:solidFill>
            <a:schemeClr val="bg1">
              <a:lumMod val="8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1484733" y="2332367"/>
              <a:ext cx="4900886" cy="1816713"/>
            </a:xfrm>
            <a:prstGeom prst="rect">
              <a:avLst/>
            </a:prstGeom>
            <a:grpFill/>
            <a:ln w="9525">
              <a:solidFill>
                <a:srgbClr val="32657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6"/>
            <p:cNvSpPr txBox="1">
              <a:spLocks noChangeArrowheads="1"/>
            </p:cNvSpPr>
            <p:nvPr/>
          </p:nvSpPr>
          <p:spPr bwMode="auto">
            <a:xfrm>
              <a:off x="1628749" y="2467920"/>
              <a:ext cx="2232248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smtClean="0">
                  <a:solidFill>
                    <a:srgbClr val="215968"/>
                  </a:solidFill>
                  <a:latin typeface="微软雅黑" pitchFamily="34" charset="-122"/>
                  <a:ea typeface="微软雅黑" pitchFamily="34" charset="-122"/>
                </a:rPr>
                <a:t>① 对待错误</a:t>
              </a:r>
              <a:endParaRPr lang="zh-CN" altLang="en-US" b="1" dirty="0" smtClean="0">
                <a:solidFill>
                  <a:srgbClr val="21596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1484733" y="2924944"/>
              <a:ext cx="3244702" cy="0"/>
            </a:xfrm>
            <a:prstGeom prst="line">
              <a:avLst/>
            </a:prstGeom>
            <a:grpFill/>
            <a:ln w="9525">
              <a:solidFill>
                <a:srgbClr val="32657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矩形 3"/>
            <p:cNvSpPr>
              <a:spLocks noChangeArrowheads="1"/>
            </p:cNvSpPr>
            <p:nvPr/>
          </p:nvSpPr>
          <p:spPr bwMode="auto">
            <a:xfrm>
              <a:off x="1705099" y="2996952"/>
              <a:ext cx="4428492" cy="646331"/>
            </a:xfrm>
            <a:prstGeom prst="rect">
              <a:avLst/>
            </a:prstGeom>
            <a:grpFill/>
            <a:ln w="9525">
              <a:noFill/>
              <a:prstDash val="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zh-CN" smtClean="0">
                  <a:latin typeface="微软雅黑" pitchFamily="34" charset="-122"/>
                  <a:ea typeface="微软雅黑" pitchFamily="34" charset="-122"/>
                </a:rPr>
                <a:t>同样一个错误重复三次以上，既不自觉，也无心改正</a:t>
              </a:r>
              <a:endParaRPr lang="zh-CN" altLang="zh-CN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12"/>
          <p:cNvGrpSpPr/>
          <p:nvPr/>
        </p:nvGrpSpPr>
        <p:grpSpPr>
          <a:xfrm>
            <a:off x="1053059" y="3895136"/>
            <a:ext cx="4900886" cy="1816713"/>
            <a:chOff x="1484733" y="4382679"/>
            <a:chExt cx="4900886" cy="1816713"/>
          </a:xfrm>
          <a:solidFill>
            <a:schemeClr val="bg1">
              <a:lumMod val="85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1484733" y="4382679"/>
              <a:ext cx="4900886" cy="1816713"/>
            </a:xfrm>
            <a:prstGeom prst="rect">
              <a:avLst/>
            </a:prstGeom>
            <a:grpFill/>
            <a:ln w="9525">
              <a:solidFill>
                <a:srgbClr val="32657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1561083" y="4590424"/>
              <a:ext cx="2232248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smtClean="0">
                  <a:solidFill>
                    <a:srgbClr val="215968"/>
                  </a:solidFill>
                  <a:latin typeface="微软雅黑" pitchFamily="34" charset="-122"/>
                  <a:ea typeface="微软雅黑" pitchFamily="34" charset="-122"/>
                </a:rPr>
                <a:t>② 对待事情</a:t>
              </a:r>
              <a:endParaRPr lang="zh-CN" altLang="en-US" b="1" dirty="0" smtClean="0">
                <a:solidFill>
                  <a:srgbClr val="21596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1484733" y="5013176"/>
              <a:ext cx="3244702" cy="0"/>
            </a:xfrm>
            <a:prstGeom prst="line">
              <a:avLst/>
            </a:prstGeom>
            <a:grpFill/>
            <a:ln w="9525">
              <a:solidFill>
                <a:srgbClr val="32657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705099" y="5120018"/>
              <a:ext cx="4428492" cy="807016"/>
            </a:xfrm>
            <a:prstGeom prst="rect">
              <a:avLst/>
            </a:prstGeom>
            <a:grpFill/>
            <a:ln w="9525">
              <a:noFill/>
              <a:prstDash val="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zh-CN" altLang="zh-CN" smtClean="0">
                  <a:latin typeface="微软雅黑" pitchFamily="34" charset="-122"/>
                  <a:ea typeface="微软雅黑" pitchFamily="34" charset="-122"/>
                </a:rPr>
                <a:t>做事情</a:t>
              </a:r>
              <a:r>
                <a:rPr lang="zh-CN" altLang="en-US" smtClean="0">
                  <a:latin typeface="微软雅黑" pitchFamily="34" charset="-122"/>
                  <a:ea typeface="微软雅黑" pitchFamily="34" charset="-122"/>
                </a:rPr>
                <a:t>有始有终</a:t>
              </a:r>
              <a:r>
                <a:rPr lang="zh-CN" altLang="zh-CN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mtClean="0">
                  <a:latin typeface="微软雅黑" pitchFamily="34" charset="-122"/>
                  <a:ea typeface="微软雅黑" pitchFamily="34" charset="-122"/>
                </a:rPr>
                <a:t>不抢功劳，不等别人檫屁股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0"/>
          <p:cNvGrpSpPr/>
          <p:nvPr/>
        </p:nvGrpSpPr>
        <p:grpSpPr>
          <a:xfrm>
            <a:off x="6169969" y="1844823"/>
            <a:ext cx="4900886" cy="1816713"/>
            <a:chOff x="6601643" y="2332366"/>
            <a:chExt cx="4900886" cy="1816713"/>
          </a:xfrm>
          <a:solidFill>
            <a:schemeClr val="bg1">
              <a:lumMod val="85000"/>
            </a:schemeClr>
          </a:solidFill>
        </p:grpSpPr>
        <p:sp>
          <p:nvSpPr>
            <p:cNvPr id="14" name="矩形 13"/>
            <p:cNvSpPr/>
            <p:nvPr/>
          </p:nvSpPr>
          <p:spPr>
            <a:xfrm>
              <a:off x="6601643" y="2332366"/>
              <a:ext cx="4900886" cy="1816713"/>
            </a:xfrm>
            <a:prstGeom prst="rect">
              <a:avLst/>
            </a:prstGeom>
            <a:grpFill/>
            <a:ln w="9525">
              <a:solidFill>
                <a:srgbClr val="32657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6"/>
            <p:cNvSpPr txBox="1">
              <a:spLocks noChangeArrowheads="1"/>
            </p:cNvSpPr>
            <p:nvPr/>
          </p:nvSpPr>
          <p:spPr bwMode="auto">
            <a:xfrm>
              <a:off x="9270281" y="2492896"/>
              <a:ext cx="2232248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smtClean="0">
                  <a:solidFill>
                    <a:srgbClr val="215968"/>
                  </a:solidFill>
                  <a:latin typeface="微软雅黑" pitchFamily="34" charset="-122"/>
                  <a:ea typeface="微软雅黑" pitchFamily="34" charset="-122"/>
                </a:rPr>
                <a:t>③ 对待沟通</a:t>
              </a:r>
              <a:endParaRPr lang="zh-CN" altLang="en-US" b="1" dirty="0" smtClean="0">
                <a:solidFill>
                  <a:srgbClr val="21596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8257827" y="2914604"/>
              <a:ext cx="3244702" cy="0"/>
            </a:xfrm>
            <a:prstGeom prst="line">
              <a:avLst/>
            </a:prstGeom>
            <a:grpFill/>
            <a:ln w="9525">
              <a:solidFill>
                <a:srgbClr val="32657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矩形 3"/>
            <p:cNvSpPr>
              <a:spLocks noChangeArrowheads="1"/>
            </p:cNvSpPr>
            <p:nvPr/>
          </p:nvSpPr>
          <p:spPr bwMode="auto">
            <a:xfrm>
              <a:off x="6997687" y="2986612"/>
              <a:ext cx="4428492" cy="646331"/>
            </a:xfrm>
            <a:prstGeom prst="rect">
              <a:avLst/>
            </a:prstGeom>
            <a:grpFill/>
            <a:ln w="9525">
              <a:noFill/>
              <a:prstDash val="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zh-CN" smtClean="0">
                  <a:latin typeface="微软雅黑" pitchFamily="34" charset="-122"/>
                  <a:ea typeface="微软雅黑" pitchFamily="34" charset="-122"/>
                </a:rPr>
                <a:t>凡事都是别人找他沟通，自己不会主动链接，主动关心</a:t>
              </a:r>
              <a:endParaRPr lang="zh-CN" altLang="zh-CN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1"/>
          <p:cNvGrpSpPr/>
          <p:nvPr/>
        </p:nvGrpSpPr>
        <p:grpSpPr>
          <a:xfrm>
            <a:off x="6169969" y="3895137"/>
            <a:ext cx="4900886" cy="1816713"/>
            <a:chOff x="6601643" y="4382680"/>
            <a:chExt cx="4900886" cy="1816713"/>
          </a:xfrm>
          <a:solidFill>
            <a:schemeClr val="bg1">
              <a:lumMod val="8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6601643" y="4382680"/>
              <a:ext cx="4900886" cy="1816713"/>
            </a:xfrm>
            <a:prstGeom prst="rect">
              <a:avLst/>
            </a:prstGeom>
            <a:grpFill/>
            <a:ln w="9525">
              <a:solidFill>
                <a:srgbClr val="32657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6"/>
            <p:cNvSpPr txBox="1">
              <a:spLocks noChangeArrowheads="1"/>
            </p:cNvSpPr>
            <p:nvPr/>
          </p:nvSpPr>
          <p:spPr bwMode="auto">
            <a:xfrm>
              <a:off x="9270281" y="4581128"/>
              <a:ext cx="2232248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smtClean="0">
                  <a:solidFill>
                    <a:srgbClr val="215968"/>
                  </a:solidFill>
                  <a:latin typeface="微软雅黑" pitchFamily="34" charset="-122"/>
                  <a:ea typeface="微软雅黑" pitchFamily="34" charset="-122"/>
                </a:rPr>
                <a:t>④ 对待改善</a:t>
              </a:r>
              <a:endParaRPr lang="zh-CN" altLang="en-US" b="1" dirty="0" smtClean="0">
                <a:solidFill>
                  <a:srgbClr val="21596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8257827" y="5002836"/>
              <a:ext cx="3244702" cy="0"/>
            </a:xfrm>
            <a:prstGeom prst="line">
              <a:avLst/>
            </a:prstGeom>
            <a:grpFill/>
            <a:ln w="9525">
              <a:solidFill>
                <a:srgbClr val="32657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2" name="矩形 3"/>
            <p:cNvSpPr>
              <a:spLocks noChangeArrowheads="1"/>
            </p:cNvSpPr>
            <p:nvPr/>
          </p:nvSpPr>
          <p:spPr bwMode="auto">
            <a:xfrm>
              <a:off x="6997687" y="5109678"/>
              <a:ext cx="4428492" cy="772647"/>
            </a:xfrm>
            <a:prstGeom prst="rect">
              <a:avLst/>
            </a:prstGeom>
            <a:grpFill/>
            <a:ln w="9525">
              <a:noFill/>
              <a:prstDash val="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zh-CN" altLang="zh-CN" smtClean="0">
                  <a:latin typeface="微软雅黑" pitchFamily="34" charset="-122"/>
                  <a:ea typeface="微软雅黑" pitchFamily="34" charset="-122"/>
                </a:rPr>
                <a:t>永远想不出更好的方法，更快的方法，更妥当的方法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8"/>
          <p:cNvGrpSpPr/>
          <p:nvPr/>
        </p:nvGrpSpPr>
        <p:grpSpPr>
          <a:xfrm>
            <a:off x="5305873" y="3022252"/>
            <a:ext cx="1512168" cy="1512168"/>
            <a:chOff x="5737547" y="3509795"/>
            <a:chExt cx="1512168" cy="1512168"/>
          </a:xfrm>
        </p:grpSpPr>
        <p:sp>
          <p:nvSpPr>
            <p:cNvPr id="24" name="椭圆 23"/>
            <p:cNvSpPr/>
            <p:nvPr/>
          </p:nvSpPr>
          <p:spPr>
            <a:xfrm>
              <a:off x="5737547" y="3509795"/>
              <a:ext cx="1512168" cy="15121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32657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007577" y="3753354"/>
              <a:ext cx="1008112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5000"/>
                </a:lnSpc>
              </a:pPr>
              <a:r>
                <a:rPr lang="zh-CN" altLang="en-US" sz="2800" b="1" kern="100" smtClean="0">
                  <a:solidFill>
                    <a:srgbClr val="215968"/>
                  </a:solidFill>
                  <a:latin typeface="微软雅黑" pitchFamily="34" charset="-122"/>
                  <a:ea typeface="微软雅黑" pitchFamily="34" charset="-122"/>
                </a:rPr>
                <a:t>做事走 心</a:t>
              </a:r>
              <a:endParaRPr lang="en-US" altLang="zh-CN" sz="2800" b="1" kern="100" smtClean="0">
                <a:solidFill>
                  <a:srgbClr val="21596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112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5347" y="2492896"/>
            <a:ext cx="7290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各位打算怎么去做</a:t>
            </a:r>
            <a:endParaRPr lang="zh-CN" altLang="en-US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374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9043" y="1337081"/>
            <a:ext cx="233910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  <a:defRPr/>
            </a:pPr>
            <a:r>
              <a:rPr lang="zh-CN" altLang="en-US" sz="2400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姓名：陈铭贤  </a:t>
            </a:r>
            <a:endParaRPr lang="en-US" altLang="zh-CN" sz="2400" kern="0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  <a:defRPr/>
            </a:pPr>
            <a:r>
              <a:rPr lang="zh-CN" altLang="en-US" sz="2400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祖籍：福建</a:t>
            </a:r>
            <a:r>
              <a:rPr lang="zh-CN" altLang="en-US" sz="2400" ker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400" kern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2400" kern="0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058547" y="4848277"/>
            <a:ext cx="3981450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11480" indent="-41148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组训讲师</a:t>
            </a:r>
            <a:endParaRPr lang="en-US" altLang="zh-CN" kern="0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411480" indent="-41148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泉州太平洋保险</a:t>
            </a:r>
            <a:endParaRPr lang="en-US" altLang="zh-CN" kern="0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3584260" y="4838752"/>
            <a:ext cx="1524000" cy="701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11480" indent="-41148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产品讲师</a:t>
            </a:r>
            <a:endParaRPr lang="en-US" altLang="zh-CN" kern="0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411480" indent="-41148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厦门特步</a:t>
            </a:r>
            <a:endParaRPr lang="en-US" altLang="zh-CN" kern="0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5903596" y="4848277"/>
            <a:ext cx="3449639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11480" indent="-41148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高级培训专员</a:t>
            </a:r>
            <a:endParaRPr lang="en-US" altLang="zh-CN" kern="0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411480" indent="-41148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厦门乐麦</a:t>
            </a:r>
            <a:endParaRPr lang="en-US" altLang="zh-CN" kern="0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26919" y="1322219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  <a:defRPr/>
            </a:pPr>
            <a:r>
              <a:rPr lang="zh-CN" altLang="en-US" sz="2400" kern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爱好</a:t>
            </a:r>
            <a:r>
              <a:rPr lang="zh-CN" altLang="en-US" sz="2400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：踢球、看书、玩桌游</a:t>
            </a:r>
            <a:endParaRPr lang="en-US" altLang="zh-CN" sz="2400" kern="0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  <a:defRPr/>
            </a:pPr>
            <a:r>
              <a:rPr lang="zh-CN" altLang="en-US" sz="2400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特长：</a:t>
            </a:r>
            <a:r>
              <a:rPr lang="en-US" altLang="zh-CN" sz="2400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、培训 </a:t>
            </a:r>
            <a:endParaRPr lang="zh-CN" altLang="en-US" sz="1920" dirty="0">
              <a:solidFill>
                <a:srgbClr val="000000">
                  <a:lumMod val="75000"/>
                  <a:lumOff val="25000"/>
                </a:srgbClr>
              </a:solidFill>
              <a:latin typeface="Arial" charset="0"/>
              <a:ea typeface="宋体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9460686" y="-192179"/>
            <a:ext cx="3854773" cy="23222"/>
          </a:xfrm>
          <a:prstGeom prst="straightConnector1">
            <a:avLst/>
          </a:prstGeom>
          <a:ln>
            <a:solidFill>
              <a:srgbClr val="3265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" name="Picture 1" descr="C:\Users\chenmx\Documents\QQEIM Files\2853981688\Image\C2C\0{$_FZU@OYI_RH@GHKK0SK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511" y="1322219"/>
            <a:ext cx="3574806" cy="464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7" name="直接连接符 1026"/>
          <p:cNvCxnSpPr/>
          <p:nvPr/>
        </p:nvCxnSpPr>
        <p:spPr>
          <a:xfrm flipV="1">
            <a:off x="752724" y="4135265"/>
            <a:ext cx="7213103" cy="11657"/>
          </a:xfrm>
          <a:prstGeom prst="line">
            <a:avLst/>
          </a:prstGeom>
          <a:ln>
            <a:solidFill>
              <a:srgbClr val="32657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椭圆 1027"/>
          <p:cNvSpPr/>
          <p:nvPr/>
        </p:nvSpPr>
        <p:spPr>
          <a:xfrm>
            <a:off x="3923692" y="4077072"/>
            <a:ext cx="139700" cy="139700"/>
          </a:xfrm>
          <a:prstGeom prst="ellipse">
            <a:avLst/>
          </a:prstGeom>
          <a:solidFill>
            <a:srgbClr val="326573"/>
          </a:solidFill>
          <a:ln>
            <a:solidFill>
              <a:srgbClr val="3265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latinLnBrk="1"/>
            <a:endParaRPr lang="zh-CN" altLang="en-US" sz="2000" i="0" smtClean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203882" y="4063331"/>
            <a:ext cx="139700" cy="139700"/>
          </a:xfrm>
          <a:prstGeom prst="ellipse">
            <a:avLst/>
          </a:prstGeom>
          <a:solidFill>
            <a:srgbClr val="326573"/>
          </a:solidFill>
          <a:ln>
            <a:solidFill>
              <a:srgbClr val="3265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latinLnBrk="1"/>
            <a:endParaRPr lang="zh-CN" altLang="en-US" sz="2000" i="0" smtClean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305558" y="4077072"/>
            <a:ext cx="139700" cy="139700"/>
          </a:xfrm>
          <a:prstGeom prst="ellipse">
            <a:avLst/>
          </a:prstGeom>
          <a:solidFill>
            <a:srgbClr val="326573"/>
          </a:solidFill>
          <a:ln>
            <a:solidFill>
              <a:srgbClr val="3265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latinLnBrk="1"/>
            <a:endParaRPr lang="zh-CN" altLang="en-US" sz="2000" i="0" smtClean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032" name="组合 1031"/>
          <p:cNvGrpSpPr/>
          <p:nvPr/>
        </p:nvGrpSpPr>
        <p:grpSpPr>
          <a:xfrm>
            <a:off x="1341091" y="2919952"/>
            <a:ext cx="1229598" cy="1545783"/>
            <a:chOff x="1345383" y="2996951"/>
            <a:chExt cx="1229598" cy="1545783"/>
          </a:xfrm>
        </p:grpSpPr>
        <p:grpSp>
          <p:nvGrpSpPr>
            <p:cNvPr id="41" name="组合 40"/>
            <p:cNvGrpSpPr/>
            <p:nvPr/>
          </p:nvGrpSpPr>
          <p:grpSpPr>
            <a:xfrm>
              <a:off x="1379700" y="2996951"/>
              <a:ext cx="1195281" cy="1545783"/>
              <a:chOff x="494740" y="2169945"/>
              <a:chExt cx="1195281" cy="4688055"/>
            </a:xfrm>
          </p:grpSpPr>
          <p:sp>
            <p:nvSpPr>
              <p:cNvPr id="42" name="直角三角形 41"/>
              <p:cNvSpPr/>
              <p:nvPr/>
            </p:nvSpPr>
            <p:spPr>
              <a:xfrm>
                <a:off x="494740" y="2169945"/>
                <a:ext cx="1195281" cy="2691316"/>
              </a:xfrm>
              <a:prstGeom prst="rtTriangle">
                <a:avLst/>
              </a:prstGeom>
              <a:solidFill>
                <a:srgbClr val="E2F0D9">
                  <a:alpha val="57000"/>
                </a:srgbClr>
              </a:solidFill>
              <a:ln w="19050">
                <a:solidFill>
                  <a:srgbClr val="3265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494742" y="4417177"/>
                <a:ext cx="0" cy="2440823"/>
              </a:xfrm>
              <a:prstGeom prst="line">
                <a:avLst/>
              </a:prstGeom>
              <a:ln w="19050">
                <a:solidFill>
                  <a:srgbClr val="326573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1" name="圆角矩形 10"/>
            <p:cNvSpPr/>
            <p:nvPr/>
          </p:nvSpPr>
          <p:spPr bwMode="auto">
            <a:xfrm rot="16200000">
              <a:off x="1487038" y="3238972"/>
              <a:ext cx="578702" cy="86201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>
                <a:buFont typeface="Arial" charset="0"/>
                <a:buNone/>
                <a:defRPr/>
              </a:pPr>
              <a:r>
                <a:rPr lang="en-US" altLang="zh-CN" dirty="0" smtClean="0">
                  <a:solidFill>
                    <a:srgbClr val="326573"/>
                  </a:solidFill>
                </a:rPr>
                <a:t>2010</a:t>
              </a:r>
              <a:endParaRPr lang="zh-CN" altLang="en-US" dirty="0">
                <a:solidFill>
                  <a:srgbClr val="326573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863236" y="2948770"/>
            <a:ext cx="1323962" cy="1545783"/>
            <a:chOff x="1251019" y="2996951"/>
            <a:chExt cx="1323962" cy="1545783"/>
          </a:xfrm>
        </p:grpSpPr>
        <p:grpSp>
          <p:nvGrpSpPr>
            <p:cNvPr id="48" name="组合 47"/>
            <p:cNvGrpSpPr/>
            <p:nvPr/>
          </p:nvGrpSpPr>
          <p:grpSpPr>
            <a:xfrm>
              <a:off x="1379700" y="2996951"/>
              <a:ext cx="1195281" cy="1545783"/>
              <a:chOff x="494740" y="2169945"/>
              <a:chExt cx="1195281" cy="4688055"/>
            </a:xfrm>
          </p:grpSpPr>
          <p:sp>
            <p:nvSpPr>
              <p:cNvPr id="50" name="直角三角形 49"/>
              <p:cNvSpPr/>
              <p:nvPr/>
            </p:nvSpPr>
            <p:spPr>
              <a:xfrm>
                <a:off x="494740" y="2169945"/>
                <a:ext cx="1195281" cy="2691316"/>
              </a:xfrm>
              <a:prstGeom prst="rtTriangle">
                <a:avLst/>
              </a:prstGeom>
              <a:solidFill>
                <a:srgbClr val="E2F0D9">
                  <a:alpha val="57000"/>
                </a:srgbClr>
              </a:solidFill>
              <a:ln w="19050">
                <a:solidFill>
                  <a:srgbClr val="3265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/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494742" y="4417177"/>
                <a:ext cx="0" cy="2440823"/>
              </a:xfrm>
              <a:prstGeom prst="line">
                <a:avLst/>
              </a:prstGeom>
              <a:ln w="19050">
                <a:solidFill>
                  <a:srgbClr val="326573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49" name="圆角矩形 48"/>
            <p:cNvSpPr/>
            <p:nvPr/>
          </p:nvSpPr>
          <p:spPr bwMode="auto">
            <a:xfrm rot="16200000">
              <a:off x="1534852" y="3121259"/>
              <a:ext cx="578702" cy="114636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>
                <a:buFont typeface="Arial" charset="0"/>
                <a:buNone/>
                <a:defRPr/>
              </a:pPr>
              <a:r>
                <a:rPr lang="en-US" altLang="zh-CN" dirty="0" smtClean="0">
                  <a:solidFill>
                    <a:srgbClr val="326573"/>
                  </a:solidFill>
                </a:rPr>
                <a:t>2013</a:t>
              </a:r>
              <a:endParaRPr lang="zh-CN" altLang="en-US" dirty="0">
                <a:solidFill>
                  <a:srgbClr val="326573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145051" y="2958128"/>
            <a:ext cx="1323962" cy="1545783"/>
            <a:chOff x="1251019" y="2996951"/>
            <a:chExt cx="1323962" cy="1545783"/>
          </a:xfrm>
        </p:grpSpPr>
        <p:grpSp>
          <p:nvGrpSpPr>
            <p:cNvPr id="53" name="组合 52"/>
            <p:cNvGrpSpPr/>
            <p:nvPr/>
          </p:nvGrpSpPr>
          <p:grpSpPr>
            <a:xfrm>
              <a:off x="1379700" y="2996951"/>
              <a:ext cx="1195281" cy="1545783"/>
              <a:chOff x="494740" y="2169945"/>
              <a:chExt cx="1195281" cy="4688055"/>
            </a:xfrm>
          </p:grpSpPr>
          <p:sp>
            <p:nvSpPr>
              <p:cNvPr id="55" name="直角三角形 54"/>
              <p:cNvSpPr/>
              <p:nvPr/>
            </p:nvSpPr>
            <p:spPr>
              <a:xfrm>
                <a:off x="494740" y="2169945"/>
                <a:ext cx="1195281" cy="2691316"/>
              </a:xfrm>
              <a:prstGeom prst="rtTriangle">
                <a:avLst/>
              </a:prstGeom>
              <a:solidFill>
                <a:srgbClr val="E2F0D9">
                  <a:alpha val="57000"/>
                </a:srgbClr>
              </a:solidFill>
              <a:ln w="19050">
                <a:solidFill>
                  <a:srgbClr val="3265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494742" y="4417177"/>
                <a:ext cx="0" cy="2440823"/>
              </a:xfrm>
              <a:prstGeom prst="line">
                <a:avLst/>
              </a:prstGeom>
              <a:ln w="19050">
                <a:solidFill>
                  <a:srgbClr val="326573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54" name="圆角矩形 53"/>
            <p:cNvSpPr/>
            <p:nvPr/>
          </p:nvSpPr>
          <p:spPr bwMode="auto">
            <a:xfrm rot="16200000">
              <a:off x="1534852" y="3121259"/>
              <a:ext cx="578702" cy="114636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>
                <a:buFont typeface="Arial" charset="0"/>
                <a:buNone/>
                <a:defRPr/>
              </a:pPr>
              <a:r>
                <a:rPr lang="en-US" altLang="zh-CN" dirty="0" smtClean="0">
                  <a:solidFill>
                    <a:srgbClr val="326573"/>
                  </a:solidFill>
                </a:rPr>
                <a:t>2014</a:t>
              </a:r>
              <a:endParaRPr lang="zh-CN" altLang="en-US" dirty="0">
                <a:solidFill>
                  <a:srgbClr val="326573"/>
                </a:solidFill>
              </a:endParaRPr>
            </a:p>
          </p:txBody>
        </p:sp>
      </p:grpSp>
      <p:cxnSp>
        <p:nvCxnSpPr>
          <p:cNvPr id="1034" name="直接连接符 1033"/>
          <p:cNvCxnSpPr/>
          <p:nvPr/>
        </p:nvCxnSpPr>
        <p:spPr>
          <a:xfrm>
            <a:off x="3567815" y="1306534"/>
            <a:ext cx="0" cy="1231698"/>
          </a:xfrm>
          <a:prstGeom prst="line">
            <a:avLst/>
          </a:prstGeom>
          <a:ln>
            <a:solidFill>
              <a:srgbClr val="326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26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28" grpId="0" animBg="1"/>
      <p:bldP spid="37" grpId="0" animBg="1"/>
      <p:bldP spid="3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6716" y="-27384"/>
            <a:ext cx="12223953" cy="74168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9109" y="2914735"/>
            <a:ext cx="9514925" cy="1820615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txBody>
          <a:bodyPr wrap="square" rtlCol="0" anchor="ctr">
            <a:spAutoFit/>
          </a:bodyPr>
          <a:lstStyle/>
          <a:p>
            <a:pPr algn="ctr" latinLnBrk="1"/>
            <a:endParaRPr lang="zh-CN" altLang="en-US" sz="2000" i="0" smtClean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3544" y="2780926"/>
            <a:ext cx="10086054" cy="2088232"/>
          </a:xfrm>
          <a:prstGeom prst="rect">
            <a:avLst/>
          </a:prstGeom>
          <a:solidFill>
            <a:schemeClr val="bg1">
              <a:alpha val="43000"/>
            </a:schemeClr>
          </a:solidFill>
        </p:spPr>
        <p:txBody>
          <a:bodyPr wrap="square" rtlCol="0" anchor="ctr">
            <a:spAutoFit/>
          </a:bodyPr>
          <a:lstStyle/>
          <a:p>
            <a:pPr algn="ctr" latinLnBrk="1"/>
            <a:endParaRPr lang="zh-CN" altLang="en-US" sz="2000" i="0" smtClean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28123" y="3363378"/>
            <a:ext cx="10279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学而不思则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罔</a:t>
            </a:r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思</a:t>
            </a:r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而不学则殆</a:t>
            </a:r>
          </a:p>
        </p:txBody>
      </p:sp>
    </p:spTree>
    <p:extLst>
      <p:ext uri="{BB962C8B-B14F-4D97-AF65-F5344CB8AC3E}">
        <p14:creationId xmlns:p14="http://schemas.microsoft.com/office/powerpoint/2010/main" val="77517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44440" y="-744"/>
            <a:ext cx="216024" cy="182651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79523" y="912515"/>
            <a:ext cx="216024" cy="91325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428652" y="814809"/>
            <a:ext cx="1640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99965" y="1569090"/>
            <a:ext cx="2073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 PAGE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AutoShape 5" descr="http://img5.imgtn.bdimg.com/it/u=2495480723,1032560664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AutoShape 7" descr="http://img5.imgtn.bdimg.com/it/u=2495480723,1032560664&amp;fm=21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80963" y="4225671"/>
            <a:ext cx="2677474" cy="1363569"/>
            <a:chOff x="480963" y="5096009"/>
            <a:chExt cx="2677474" cy="925279"/>
          </a:xfrm>
        </p:grpSpPr>
        <p:sp>
          <p:nvSpPr>
            <p:cNvPr id="43" name="矩形 42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TextBox 3"/>
            <p:cNvSpPr txBox="1"/>
            <p:nvPr/>
          </p:nvSpPr>
          <p:spPr>
            <a:xfrm>
              <a:off x="638157" y="5445224"/>
              <a:ext cx="2520280" cy="313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为什么要职业化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文本框 24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第一章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347790" y="4225670"/>
            <a:ext cx="2677473" cy="1363569"/>
            <a:chOff x="480963" y="5096009"/>
            <a:chExt cx="2677473" cy="925279"/>
          </a:xfrm>
        </p:grpSpPr>
        <p:sp>
          <p:nvSpPr>
            <p:cNvPr id="53" name="矩形 52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" name="TextBox 3"/>
            <p:cNvSpPr txBox="1"/>
            <p:nvPr/>
          </p:nvSpPr>
          <p:spPr>
            <a:xfrm>
              <a:off x="624979" y="5445225"/>
              <a:ext cx="2533457" cy="313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职业化的形象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第二章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241603" y="4225670"/>
            <a:ext cx="2677474" cy="1363569"/>
            <a:chOff x="480963" y="5096009"/>
            <a:chExt cx="2677474" cy="925279"/>
          </a:xfrm>
        </p:grpSpPr>
        <p:sp>
          <p:nvSpPr>
            <p:cNvPr id="60" name="矩形 59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TextBox 3"/>
            <p:cNvSpPr txBox="1"/>
            <p:nvPr/>
          </p:nvSpPr>
          <p:spPr>
            <a:xfrm>
              <a:off x="624979" y="5445224"/>
              <a:ext cx="2533458" cy="313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职业化的技能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24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第三章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121923" y="4225670"/>
            <a:ext cx="2677474" cy="1363569"/>
            <a:chOff x="480963" y="5096009"/>
            <a:chExt cx="2677474" cy="925279"/>
          </a:xfrm>
        </p:grpSpPr>
        <p:sp>
          <p:nvSpPr>
            <p:cNvPr id="66" name="矩形 65"/>
            <p:cNvSpPr/>
            <p:nvPr/>
          </p:nvSpPr>
          <p:spPr>
            <a:xfrm>
              <a:off x="480963" y="5096009"/>
              <a:ext cx="2664296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TextBox 3"/>
            <p:cNvSpPr txBox="1"/>
            <p:nvPr/>
          </p:nvSpPr>
          <p:spPr>
            <a:xfrm>
              <a:off x="624979" y="5445224"/>
              <a:ext cx="2533458" cy="313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zh-CN" sz="2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职业化的</a:t>
              </a:r>
              <a:r>
                <a:rPr lang="zh-CN" altLang="en-US" sz="24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态度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文本框 24"/>
            <p:cNvSpPr txBox="1"/>
            <p:nvPr/>
          </p:nvSpPr>
          <p:spPr>
            <a:xfrm>
              <a:off x="624979" y="5157192"/>
              <a:ext cx="2520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第四章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603" y="2164783"/>
            <a:ext cx="2664296" cy="1718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923" y="2164783"/>
            <a:ext cx="2668941" cy="1718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701" y="2164783"/>
            <a:ext cx="2573844" cy="171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39" y="2164783"/>
            <a:ext cx="2648570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178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013499" y="2175670"/>
            <a:ext cx="4757229" cy="2730431"/>
            <a:chOff x="5013499" y="2175670"/>
            <a:chExt cx="4757229" cy="2730431"/>
          </a:xfrm>
        </p:grpSpPr>
        <p:sp>
          <p:nvSpPr>
            <p:cNvPr id="25" name="椭圆 24"/>
            <p:cNvSpPr/>
            <p:nvPr/>
          </p:nvSpPr>
          <p:spPr>
            <a:xfrm>
              <a:off x="7061486" y="2835616"/>
              <a:ext cx="2070346" cy="2070485"/>
            </a:xfrm>
            <a:prstGeom prst="ellipse">
              <a:avLst/>
            </a:prstGeom>
            <a:solidFill>
              <a:srgbClr val="326573"/>
            </a:solidFill>
            <a:ln>
              <a:solidFill>
                <a:srgbClr val="32657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同心圆 25"/>
            <p:cNvSpPr/>
            <p:nvPr/>
          </p:nvSpPr>
          <p:spPr>
            <a:xfrm>
              <a:off x="9156570" y="2582778"/>
              <a:ext cx="614158" cy="614346"/>
            </a:xfrm>
            <a:prstGeom prst="donut">
              <a:avLst>
                <a:gd name="adj" fmla="val 7460"/>
              </a:avLst>
            </a:prstGeom>
            <a:solidFill>
              <a:srgbClr val="326573"/>
            </a:solidFill>
            <a:ln>
              <a:solidFill>
                <a:srgbClr val="32657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椭圆 26"/>
            <p:cNvSpPr/>
            <p:nvPr/>
          </p:nvSpPr>
          <p:spPr>
            <a:xfrm>
              <a:off x="7133796" y="2915344"/>
              <a:ext cx="1911455" cy="1911301"/>
            </a:xfrm>
            <a:prstGeom prst="ellips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7000" r="-2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任意多边形 27"/>
            <p:cNvSpPr/>
            <p:nvPr/>
          </p:nvSpPr>
          <p:spPr>
            <a:xfrm>
              <a:off x="5013499" y="2175670"/>
              <a:ext cx="3071743" cy="614346"/>
            </a:xfrm>
            <a:custGeom>
              <a:avLst/>
              <a:gdLst>
                <a:gd name="connsiteX0" fmla="*/ 0 w 3071743"/>
                <a:gd name="connsiteY0" fmla="*/ 0 h 614346"/>
                <a:gd name="connsiteX1" fmla="*/ 3071743 w 3071743"/>
                <a:gd name="connsiteY1" fmla="*/ 0 h 614346"/>
                <a:gd name="connsiteX2" fmla="*/ 3071743 w 3071743"/>
                <a:gd name="connsiteY2" fmla="*/ 614346 h 614346"/>
                <a:gd name="connsiteX3" fmla="*/ 0 w 3071743"/>
                <a:gd name="connsiteY3" fmla="*/ 614346 h 614346"/>
                <a:gd name="connsiteX4" fmla="*/ 0 w 3071743"/>
                <a:gd name="connsiteY4" fmla="*/ 0 h 61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1743" h="614346">
                  <a:moveTo>
                    <a:pt x="0" y="0"/>
                  </a:moveTo>
                  <a:lnTo>
                    <a:pt x="3071743" y="0"/>
                  </a:lnTo>
                  <a:lnTo>
                    <a:pt x="3071743" y="614346"/>
                  </a:lnTo>
                  <a:lnTo>
                    <a:pt x="0" y="61434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6990" tIns="46990" rIns="46990" bIns="4699" numCol="1" spcCol="1270" anchor="b" anchorCtr="0">
              <a:noAutofit/>
            </a:bodyPr>
            <a:lstStyle/>
            <a:p>
              <a:pPr lvl="0" algn="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</p:grp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6343407" y="1798856"/>
            <a:ext cx="4536503" cy="5229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谈谈你对职业化的理解？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2"/>
          <p:cNvSpPr txBox="1"/>
          <p:nvPr/>
        </p:nvSpPr>
        <p:spPr>
          <a:xfrm>
            <a:off x="1684553" y="2013734"/>
            <a:ext cx="35218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职业化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就是一种工作状态的标准化、规范化、制度化，即在合适的时间、合适的地点，用合适的方式，说合适的话，做合适的事。</a:t>
            </a:r>
          </a:p>
        </p:txBody>
      </p:sp>
      <p:sp>
        <p:nvSpPr>
          <p:cNvPr id="2" name="椭圆 1"/>
          <p:cNvSpPr/>
          <p:nvPr/>
        </p:nvSpPr>
        <p:spPr>
          <a:xfrm>
            <a:off x="828480" y="1104900"/>
            <a:ext cx="5233988" cy="5233988"/>
          </a:xfrm>
          <a:prstGeom prst="ellipse">
            <a:avLst/>
          </a:prstGeom>
          <a:noFill/>
          <a:ln>
            <a:solidFill>
              <a:srgbClr val="326573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latinLnBrk="1"/>
            <a:endParaRPr lang="zh-CN" altLang="en-US" sz="2000" i="0" smtClean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1" name="直接连接符 10"/>
          <p:cNvCxnSpPr>
            <a:stCxn id="2" idx="6"/>
            <a:endCxn id="25" idx="2"/>
          </p:cNvCxnSpPr>
          <p:nvPr/>
        </p:nvCxnSpPr>
        <p:spPr>
          <a:xfrm>
            <a:off x="6062468" y="3721894"/>
            <a:ext cx="999018" cy="148965"/>
          </a:xfrm>
          <a:prstGeom prst="line">
            <a:avLst/>
          </a:prstGeom>
          <a:ln>
            <a:solidFill>
              <a:srgbClr val="326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694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线形标注 2 13"/>
          <p:cNvSpPr/>
          <p:nvPr/>
        </p:nvSpPr>
        <p:spPr>
          <a:xfrm>
            <a:off x="1334181" y="3717031"/>
            <a:ext cx="5047469" cy="208823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55593"/>
              <a:gd name="adj6" fmla="val -1176"/>
            </a:avLst>
          </a:prstGeom>
          <a:solidFill>
            <a:srgbClr val="215968"/>
          </a:solidFill>
          <a:ln>
            <a:solidFill>
              <a:srgbClr val="2159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6" t="5250" r="662" b="7601"/>
          <a:stretch/>
        </p:blipFill>
        <p:spPr>
          <a:xfrm>
            <a:off x="7661709" y="2126232"/>
            <a:ext cx="3634705" cy="36790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549003" y="1864782"/>
            <a:ext cx="4536503" cy="5229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关键的问题？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03799" y="1472236"/>
            <a:ext cx="1676652" cy="1521635"/>
            <a:chOff x="3103799" y="1472236"/>
            <a:chExt cx="1676652" cy="1521635"/>
          </a:xfrm>
        </p:grpSpPr>
        <p:sp>
          <p:nvSpPr>
            <p:cNvPr id="5" name="椭圆 4"/>
            <p:cNvSpPr/>
            <p:nvPr/>
          </p:nvSpPr>
          <p:spPr>
            <a:xfrm>
              <a:off x="3429323" y="1557490"/>
              <a:ext cx="1351128" cy="1351128"/>
            </a:xfrm>
            <a:prstGeom prst="ellipse">
              <a:avLst/>
            </a:prstGeom>
            <a:solidFill>
              <a:srgbClr val="92D050"/>
            </a:solidFill>
            <a:ln w="28575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3103799" y="1472236"/>
              <a:ext cx="1351128" cy="1521635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zh-CN" altLang="en-US" sz="7200" smtClean="0">
                  <a:solidFill>
                    <a:schemeClr val="bg1"/>
                  </a:solidFill>
                  <a:latin typeface="方正康体_GBK" panose="03000509000000000000" pitchFamily="65" charset="-122"/>
                  <a:ea typeface="方正康体_GBK" panose="03000509000000000000" pitchFamily="65" charset="-122"/>
                </a:rPr>
                <a:t>合</a:t>
              </a:r>
              <a:endParaRPr lang="en-US" altLang="zh-CN" sz="7200" smtClean="0">
                <a:solidFill>
                  <a:schemeClr val="bg1"/>
                </a:solidFill>
                <a:latin typeface="方正康体_GBK" panose="03000509000000000000" pitchFamily="65" charset="-122"/>
                <a:ea typeface="方正康体_GBK" panose="03000509000000000000" pitchFamily="65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77450" y="1548854"/>
            <a:ext cx="1644099" cy="1441357"/>
            <a:chOff x="4577450" y="1548854"/>
            <a:chExt cx="1644099" cy="1441357"/>
          </a:xfrm>
        </p:grpSpPr>
        <p:sp>
          <p:nvSpPr>
            <p:cNvPr id="6" name="椭圆 5"/>
            <p:cNvSpPr/>
            <p:nvPr/>
          </p:nvSpPr>
          <p:spPr>
            <a:xfrm>
              <a:off x="4870421" y="1557490"/>
              <a:ext cx="1351128" cy="1351128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4577450" y="1548854"/>
              <a:ext cx="1351128" cy="1441357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zh-CN" altLang="en-US" sz="7200" smtClean="0">
                  <a:solidFill>
                    <a:schemeClr val="bg1"/>
                  </a:solidFill>
                  <a:latin typeface="方正康体_GBK" panose="03000509000000000000" pitchFamily="65" charset="-122"/>
                  <a:ea typeface="方正康体_GBK" panose="03000509000000000000" pitchFamily="65" charset="-122"/>
                </a:rPr>
                <a:t>适</a:t>
              </a:r>
              <a:endParaRPr lang="en-US" altLang="zh-CN" sz="7200" smtClean="0">
                <a:solidFill>
                  <a:schemeClr val="bg1"/>
                </a:solidFill>
                <a:latin typeface="方正康体_GBK" panose="03000509000000000000" pitchFamily="65" charset="-122"/>
                <a:ea typeface="方正康体_GBK" panose="03000509000000000000" pitchFamily="65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457258" y="4237967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一千个观众眼中有一千个哈姆雷特</a:t>
            </a:r>
          </a:p>
        </p:txBody>
      </p:sp>
      <p:sp>
        <p:nvSpPr>
          <p:cNvPr id="15" name="矩形 14"/>
          <p:cNvSpPr/>
          <p:nvPr/>
        </p:nvSpPr>
        <p:spPr>
          <a:xfrm>
            <a:off x="4045798" y="5021615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莎士比亚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21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/>
      <p:bldP spid="11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851" y="1488753"/>
            <a:ext cx="2592288" cy="3695360"/>
          </a:xfrm>
          <a:prstGeom prst="rect">
            <a:avLst/>
          </a:prstGeom>
          <a:ln>
            <a:solidFill>
              <a:srgbClr val="215968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4" r="14448"/>
          <a:stretch/>
        </p:blipFill>
        <p:spPr>
          <a:xfrm>
            <a:off x="1722811" y="1563957"/>
            <a:ext cx="2592288" cy="3645024"/>
          </a:xfrm>
          <a:prstGeom prst="rect">
            <a:avLst/>
          </a:prstGeom>
          <a:ln>
            <a:solidFill>
              <a:srgbClr val="215968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810" y="1533770"/>
            <a:ext cx="2577578" cy="3650343"/>
          </a:xfrm>
          <a:prstGeom prst="rect">
            <a:avLst/>
          </a:prstGeom>
          <a:ln>
            <a:solidFill>
              <a:srgbClr val="215968"/>
            </a:solidFill>
          </a:ln>
        </p:spPr>
      </p:pic>
    </p:spTree>
    <p:extLst>
      <p:ext uri="{BB962C8B-B14F-4D97-AF65-F5344CB8AC3E}">
        <p14:creationId xmlns:p14="http://schemas.microsoft.com/office/powerpoint/2010/main" val="331496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639453" y="2108016"/>
            <a:ext cx="352839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帮助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我们认知世界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98931" y="2684254"/>
            <a:ext cx="804799" cy="887270"/>
            <a:chOff x="5608638" y="1517650"/>
            <a:chExt cx="449263" cy="495301"/>
          </a:xfrm>
          <a:solidFill>
            <a:schemeClr val="bg1"/>
          </a:solidFill>
        </p:grpSpPr>
        <p:sp>
          <p:nvSpPr>
            <p:cNvPr id="7" name="Freeform 73"/>
            <p:cNvSpPr>
              <a:spLocks noEditPoints="1"/>
            </p:cNvSpPr>
            <p:nvPr/>
          </p:nvSpPr>
          <p:spPr bwMode="auto">
            <a:xfrm>
              <a:off x="5657850" y="1797050"/>
              <a:ext cx="400050" cy="185738"/>
            </a:xfrm>
            <a:custGeom>
              <a:avLst/>
              <a:gdLst>
                <a:gd name="T0" fmla="*/ 433 w 502"/>
                <a:gd name="T1" fmla="*/ 17 h 235"/>
                <a:gd name="T2" fmla="*/ 0 w 502"/>
                <a:gd name="T3" fmla="*/ 0 h 235"/>
                <a:gd name="T4" fmla="*/ 1 w 502"/>
                <a:gd name="T5" fmla="*/ 24 h 235"/>
                <a:gd name="T6" fmla="*/ 8 w 502"/>
                <a:gd name="T7" fmla="*/ 69 h 235"/>
                <a:gd name="T8" fmla="*/ 22 w 502"/>
                <a:gd name="T9" fmla="*/ 111 h 235"/>
                <a:gd name="T10" fmla="*/ 42 w 502"/>
                <a:gd name="T11" fmla="*/ 149 h 235"/>
                <a:gd name="T12" fmla="*/ 70 w 502"/>
                <a:gd name="T13" fmla="*/ 180 h 235"/>
                <a:gd name="T14" fmla="*/ 103 w 502"/>
                <a:gd name="T15" fmla="*/ 206 h 235"/>
                <a:gd name="T16" fmla="*/ 143 w 502"/>
                <a:gd name="T17" fmla="*/ 223 h 235"/>
                <a:gd name="T18" fmla="*/ 191 w 502"/>
                <a:gd name="T19" fmla="*/ 233 h 235"/>
                <a:gd name="T20" fmla="*/ 216 w 502"/>
                <a:gd name="T21" fmla="*/ 235 h 235"/>
                <a:gd name="T22" fmla="*/ 269 w 502"/>
                <a:gd name="T23" fmla="*/ 228 h 235"/>
                <a:gd name="T24" fmla="*/ 314 w 502"/>
                <a:gd name="T25" fmla="*/ 213 h 235"/>
                <a:gd name="T26" fmla="*/ 354 w 502"/>
                <a:gd name="T27" fmla="*/ 189 h 235"/>
                <a:gd name="T28" fmla="*/ 384 w 502"/>
                <a:gd name="T29" fmla="*/ 158 h 235"/>
                <a:gd name="T30" fmla="*/ 432 w 502"/>
                <a:gd name="T31" fmla="*/ 159 h 235"/>
                <a:gd name="T32" fmla="*/ 445 w 502"/>
                <a:gd name="T33" fmla="*/ 158 h 235"/>
                <a:gd name="T34" fmla="*/ 471 w 502"/>
                <a:gd name="T35" fmla="*/ 146 h 235"/>
                <a:gd name="T36" fmla="*/ 491 w 502"/>
                <a:gd name="T37" fmla="*/ 127 h 235"/>
                <a:gd name="T38" fmla="*/ 501 w 502"/>
                <a:gd name="T39" fmla="*/ 102 h 235"/>
                <a:gd name="T40" fmla="*/ 502 w 502"/>
                <a:gd name="T41" fmla="*/ 88 h 235"/>
                <a:gd name="T42" fmla="*/ 497 w 502"/>
                <a:gd name="T43" fmla="*/ 61 h 235"/>
                <a:gd name="T44" fmla="*/ 482 w 502"/>
                <a:gd name="T45" fmla="*/ 38 h 235"/>
                <a:gd name="T46" fmla="*/ 461 w 502"/>
                <a:gd name="T47" fmla="*/ 23 h 235"/>
                <a:gd name="T48" fmla="*/ 433 w 502"/>
                <a:gd name="T49" fmla="*/ 17 h 235"/>
                <a:gd name="T50" fmla="*/ 432 w 502"/>
                <a:gd name="T51" fmla="*/ 134 h 235"/>
                <a:gd name="T52" fmla="*/ 418 w 502"/>
                <a:gd name="T53" fmla="*/ 134 h 235"/>
                <a:gd name="T54" fmla="*/ 400 w 502"/>
                <a:gd name="T55" fmla="*/ 132 h 235"/>
                <a:gd name="T56" fmla="*/ 419 w 502"/>
                <a:gd name="T57" fmla="*/ 90 h 235"/>
                <a:gd name="T58" fmla="*/ 430 w 502"/>
                <a:gd name="T59" fmla="*/ 43 h 235"/>
                <a:gd name="T60" fmla="*/ 432 w 502"/>
                <a:gd name="T61" fmla="*/ 43 h 235"/>
                <a:gd name="T62" fmla="*/ 440 w 502"/>
                <a:gd name="T63" fmla="*/ 43 h 235"/>
                <a:gd name="T64" fmla="*/ 457 w 502"/>
                <a:gd name="T65" fmla="*/ 51 h 235"/>
                <a:gd name="T66" fmla="*/ 469 w 502"/>
                <a:gd name="T67" fmla="*/ 63 h 235"/>
                <a:gd name="T68" fmla="*/ 476 w 502"/>
                <a:gd name="T69" fmla="*/ 78 h 235"/>
                <a:gd name="T70" fmla="*/ 477 w 502"/>
                <a:gd name="T71" fmla="*/ 88 h 235"/>
                <a:gd name="T72" fmla="*/ 473 w 502"/>
                <a:gd name="T73" fmla="*/ 106 h 235"/>
                <a:gd name="T74" fmla="*/ 463 w 502"/>
                <a:gd name="T75" fmla="*/ 120 h 235"/>
                <a:gd name="T76" fmla="*/ 449 w 502"/>
                <a:gd name="T77" fmla="*/ 130 h 235"/>
                <a:gd name="T78" fmla="*/ 432 w 502"/>
                <a:gd name="T79" fmla="*/ 1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2" h="235">
                  <a:moveTo>
                    <a:pt x="433" y="17"/>
                  </a:moveTo>
                  <a:lnTo>
                    <a:pt x="433" y="17"/>
                  </a:lnTo>
                  <a:lnTo>
                    <a:pt x="4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4"/>
                  </a:lnTo>
                  <a:lnTo>
                    <a:pt x="3" y="47"/>
                  </a:lnTo>
                  <a:lnTo>
                    <a:pt x="8" y="69"/>
                  </a:lnTo>
                  <a:lnTo>
                    <a:pt x="15" y="91"/>
                  </a:lnTo>
                  <a:lnTo>
                    <a:pt x="22" y="111"/>
                  </a:lnTo>
                  <a:lnTo>
                    <a:pt x="31" y="131"/>
                  </a:lnTo>
                  <a:lnTo>
                    <a:pt x="42" y="149"/>
                  </a:lnTo>
                  <a:lnTo>
                    <a:pt x="55" y="165"/>
                  </a:lnTo>
                  <a:lnTo>
                    <a:pt x="70" y="180"/>
                  </a:lnTo>
                  <a:lnTo>
                    <a:pt x="85" y="194"/>
                  </a:lnTo>
                  <a:lnTo>
                    <a:pt x="103" y="206"/>
                  </a:lnTo>
                  <a:lnTo>
                    <a:pt x="123" y="216"/>
                  </a:lnTo>
                  <a:lnTo>
                    <a:pt x="143" y="223"/>
                  </a:lnTo>
                  <a:lnTo>
                    <a:pt x="166" y="229"/>
                  </a:lnTo>
                  <a:lnTo>
                    <a:pt x="191" y="233"/>
                  </a:lnTo>
                  <a:lnTo>
                    <a:pt x="216" y="235"/>
                  </a:lnTo>
                  <a:lnTo>
                    <a:pt x="216" y="235"/>
                  </a:lnTo>
                  <a:lnTo>
                    <a:pt x="244" y="232"/>
                  </a:lnTo>
                  <a:lnTo>
                    <a:pt x="269" y="228"/>
                  </a:lnTo>
                  <a:lnTo>
                    <a:pt x="293" y="222"/>
                  </a:lnTo>
                  <a:lnTo>
                    <a:pt x="314" y="213"/>
                  </a:lnTo>
                  <a:lnTo>
                    <a:pt x="335" y="203"/>
                  </a:lnTo>
                  <a:lnTo>
                    <a:pt x="354" y="189"/>
                  </a:lnTo>
                  <a:lnTo>
                    <a:pt x="370" y="175"/>
                  </a:lnTo>
                  <a:lnTo>
                    <a:pt x="384" y="158"/>
                  </a:lnTo>
                  <a:lnTo>
                    <a:pt x="384" y="158"/>
                  </a:lnTo>
                  <a:lnTo>
                    <a:pt x="432" y="159"/>
                  </a:lnTo>
                  <a:lnTo>
                    <a:pt x="432" y="159"/>
                  </a:lnTo>
                  <a:lnTo>
                    <a:pt x="445" y="158"/>
                  </a:lnTo>
                  <a:lnTo>
                    <a:pt x="459" y="154"/>
                  </a:lnTo>
                  <a:lnTo>
                    <a:pt x="471" y="146"/>
                  </a:lnTo>
                  <a:lnTo>
                    <a:pt x="482" y="137"/>
                  </a:lnTo>
                  <a:lnTo>
                    <a:pt x="491" y="127"/>
                  </a:lnTo>
                  <a:lnTo>
                    <a:pt x="497" y="116"/>
                  </a:lnTo>
                  <a:lnTo>
                    <a:pt x="501" y="102"/>
                  </a:lnTo>
                  <a:lnTo>
                    <a:pt x="502" y="88"/>
                  </a:lnTo>
                  <a:lnTo>
                    <a:pt x="502" y="88"/>
                  </a:lnTo>
                  <a:lnTo>
                    <a:pt x="501" y="73"/>
                  </a:lnTo>
                  <a:lnTo>
                    <a:pt x="497" y="61"/>
                  </a:lnTo>
                  <a:lnTo>
                    <a:pt x="491" y="49"/>
                  </a:lnTo>
                  <a:lnTo>
                    <a:pt x="482" y="38"/>
                  </a:lnTo>
                  <a:lnTo>
                    <a:pt x="472" y="29"/>
                  </a:lnTo>
                  <a:lnTo>
                    <a:pt x="461" y="23"/>
                  </a:lnTo>
                  <a:lnTo>
                    <a:pt x="447" y="19"/>
                  </a:lnTo>
                  <a:lnTo>
                    <a:pt x="433" y="17"/>
                  </a:lnTo>
                  <a:lnTo>
                    <a:pt x="433" y="17"/>
                  </a:lnTo>
                  <a:close/>
                  <a:moveTo>
                    <a:pt x="432" y="134"/>
                  </a:moveTo>
                  <a:lnTo>
                    <a:pt x="432" y="134"/>
                  </a:lnTo>
                  <a:lnTo>
                    <a:pt x="418" y="134"/>
                  </a:lnTo>
                  <a:lnTo>
                    <a:pt x="400" y="132"/>
                  </a:lnTo>
                  <a:lnTo>
                    <a:pt x="400" y="132"/>
                  </a:lnTo>
                  <a:lnTo>
                    <a:pt x="411" y="112"/>
                  </a:lnTo>
                  <a:lnTo>
                    <a:pt x="419" y="90"/>
                  </a:lnTo>
                  <a:lnTo>
                    <a:pt x="425" y="67"/>
                  </a:lnTo>
                  <a:lnTo>
                    <a:pt x="430" y="43"/>
                  </a:lnTo>
                  <a:lnTo>
                    <a:pt x="430" y="43"/>
                  </a:lnTo>
                  <a:lnTo>
                    <a:pt x="432" y="43"/>
                  </a:lnTo>
                  <a:lnTo>
                    <a:pt x="432" y="43"/>
                  </a:lnTo>
                  <a:lnTo>
                    <a:pt x="440" y="43"/>
                  </a:lnTo>
                  <a:lnTo>
                    <a:pt x="449" y="47"/>
                  </a:lnTo>
                  <a:lnTo>
                    <a:pt x="457" y="51"/>
                  </a:lnTo>
                  <a:lnTo>
                    <a:pt x="463" y="56"/>
                  </a:lnTo>
                  <a:lnTo>
                    <a:pt x="469" y="63"/>
                  </a:lnTo>
                  <a:lnTo>
                    <a:pt x="473" y="71"/>
                  </a:lnTo>
                  <a:lnTo>
                    <a:pt x="476" y="78"/>
                  </a:lnTo>
                  <a:lnTo>
                    <a:pt x="477" y="88"/>
                  </a:lnTo>
                  <a:lnTo>
                    <a:pt x="477" y="88"/>
                  </a:lnTo>
                  <a:lnTo>
                    <a:pt x="476" y="97"/>
                  </a:lnTo>
                  <a:lnTo>
                    <a:pt x="473" y="106"/>
                  </a:lnTo>
                  <a:lnTo>
                    <a:pt x="469" y="114"/>
                  </a:lnTo>
                  <a:lnTo>
                    <a:pt x="463" y="120"/>
                  </a:lnTo>
                  <a:lnTo>
                    <a:pt x="457" y="125"/>
                  </a:lnTo>
                  <a:lnTo>
                    <a:pt x="449" y="130"/>
                  </a:lnTo>
                  <a:lnTo>
                    <a:pt x="440" y="132"/>
                  </a:lnTo>
                  <a:lnTo>
                    <a:pt x="432" y="134"/>
                  </a:lnTo>
                  <a:lnTo>
                    <a:pt x="432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>
              <a:off x="5608638" y="1992313"/>
              <a:ext cx="449263" cy="20638"/>
            </a:xfrm>
            <a:custGeom>
              <a:avLst/>
              <a:gdLst>
                <a:gd name="T0" fmla="*/ 0 w 566"/>
                <a:gd name="T1" fmla="*/ 0 h 25"/>
                <a:gd name="T2" fmla="*/ 0 w 566"/>
                <a:gd name="T3" fmla="*/ 0 h 25"/>
                <a:gd name="T4" fmla="*/ 5 w 566"/>
                <a:gd name="T5" fmla="*/ 2 h 25"/>
                <a:gd name="T6" fmla="*/ 12 w 566"/>
                <a:gd name="T7" fmla="*/ 5 h 25"/>
                <a:gd name="T8" fmla="*/ 31 w 566"/>
                <a:gd name="T9" fmla="*/ 10 h 25"/>
                <a:gd name="T10" fmla="*/ 58 w 566"/>
                <a:gd name="T11" fmla="*/ 14 h 25"/>
                <a:gd name="T12" fmla="*/ 90 w 566"/>
                <a:gd name="T13" fmla="*/ 17 h 25"/>
                <a:gd name="T14" fmla="*/ 131 w 566"/>
                <a:gd name="T15" fmla="*/ 20 h 25"/>
                <a:gd name="T16" fmla="*/ 176 w 566"/>
                <a:gd name="T17" fmla="*/ 23 h 25"/>
                <a:gd name="T18" fmla="*/ 226 w 566"/>
                <a:gd name="T19" fmla="*/ 24 h 25"/>
                <a:gd name="T20" fmla="*/ 283 w 566"/>
                <a:gd name="T21" fmla="*/ 25 h 25"/>
                <a:gd name="T22" fmla="*/ 283 w 566"/>
                <a:gd name="T23" fmla="*/ 25 h 25"/>
                <a:gd name="T24" fmla="*/ 340 w 566"/>
                <a:gd name="T25" fmla="*/ 24 h 25"/>
                <a:gd name="T26" fmla="*/ 390 w 566"/>
                <a:gd name="T27" fmla="*/ 23 h 25"/>
                <a:gd name="T28" fmla="*/ 435 w 566"/>
                <a:gd name="T29" fmla="*/ 20 h 25"/>
                <a:gd name="T30" fmla="*/ 476 w 566"/>
                <a:gd name="T31" fmla="*/ 17 h 25"/>
                <a:gd name="T32" fmla="*/ 508 w 566"/>
                <a:gd name="T33" fmla="*/ 14 h 25"/>
                <a:gd name="T34" fmla="*/ 535 w 566"/>
                <a:gd name="T35" fmla="*/ 10 h 25"/>
                <a:gd name="T36" fmla="*/ 554 w 566"/>
                <a:gd name="T37" fmla="*/ 5 h 25"/>
                <a:gd name="T38" fmla="*/ 561 w 566"/>
                <a:gd name="T39" fmla="*/ 2 h 25"/>
                <a:gd name="T40" fmla="*/ 566 w 566"/>
                <a:gd name="T41" fmla="*/ 0 h 25"/>
                <a:gd name="T42" fmla="*/ 0 w 566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6" h="25">
                  <a:moveTo>
                    <a:pt x="0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12" y="5"/>
                  </a:lnTo>
                  <a:lnTo>
                    <a:pt x="31" y="10"/>
                  </a:lnTo>
                  <a:lnTo>
                    <a:pt x="58" y="14"/>
                  </a:lnTo>
                  <a:lnTo>
                    <a:pt x="90" y="17"/>
                  </a:lnTo>
                  <a:lnTo>
                    <a:pt x="131" y="20"/>
                  </a:lnTo>
                  <a:lnTo>
                    <a:pt x="176" y="23"/>
                  </a:lnTo>
                  <a:lnTo>
                    <a:pt x="226" y="24"/>
                  </a:lnTo>
                  <a:lnTo>
                    <a:pt x="283" y="25"/>
                  </a:lnTo>
                  <a:lnTo>
                    <a:pt x="283" y="25"/>
                  </a:lnTo>
                  <a:lnTo>
                    <a:pt x="340" y="24"/>
                  </a:lnTo>
                  <a:lnTo>
                    <a:pt x="390" y="23"/>
                  </a:lnTo>
                  <a:lnTo>
                    <a:pt x="435" y="20"/>
                  </a:lnTo>
                  <a:lnTo>
                    <a:pt x="476" y="17"/>
                  </a:lnTo>
                  <a:lnTo>
                    <a:pt x="508" y="14"/>
                  </a:lnTo>
                  <a:lnTo>
                    <a:pt x="535" y="10"/>
                  </a:lnTo>
                  <a:lnTo>
                    <a:pt x="554" y="5"/>
                  </a:lnTo>
                  <a:lnTo>
                    <a:pt x="561" y="2"/>
                  </a:lnTo>
                  <a:lnTo>
                    <a:pt x="5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>
              <a:off x="5737225" y="1517650"/>
              <a:ext cx="122238" cy="255588"/>
            </a:xfrm>
            <a:custGeom>
              <a:avLst/>
              <a:gdLst>
                <a:gd name="T0" fmla="*/ 96 w 154"/>
                <a:gd name="T1" fmla="*/ 321 h 321"/>
                <a:gd name="T2" fmla="*/ 130 w 154"/>
                <a:gd name="T3" fmla="*/ 287 h 321"/>
                <a:gd name="T4" fmla="*/ 147 w 154"/>
                <a:gd name="T5" fmla="*/ 267 h 321"/>
                <a:gd name="T6" fmla="*/ 154 w 154"/>
                <a:gd name="T7" fmla="*/ 252 h 321"/>
                <a:gd name="T8" fmla="*/ 153 w 154"/>
                <a:gd name="T9" fmla="*/ 235 h 321"/>
                <a:gd name="T10" fmla="*/ 142 w 154"/>
                <a:gd name="T11" fmla="*/ 216 h 321"/>
                <a:gd name="T12" fmla="*/ 122 w 154"/>
                <a:gd name="T13" fmla="*/ 192 h 321"/>
                <a:gd name="T14" fmla="*/ 108 w 154"/>
                <a:gd name="T15" fmla="*/ 177 h 321"/>
                <a:gd name="T16" fmla="*/ 83 w 154"/>
                <a:gd name="T17" fmla="*/ 150 h 321"/>
                <a:gd name="T18" fmla="*/ 71 w 154"/>
                <a:gd name="T19" fmla="*/ 127 h 321"/>
                <a:gd name="T20" fmla="*/ 68 w 154"/>
                <a:gd name="T21" fmla="*/ 105 h 321"/>
                <a:gd name="T22" fmla="*/ 74 w 154"/>
                <a:gd name="T23" fmla="*/ 87 h 321"/>
                <a:gd name="T24" fmla="*/ 86 w 154"/>
                <a:gd name="T25" fmla="*/ 68 h 321"/>
                <a:gd name="T26" fmla="*/ 120 w 154"/>
                <a:gd name="T27" fmla="*/ 26 h 321"/>
                <a:gd name="T28" fmla="*/ 139 w 154"/>
                <a:gd name="T29" fmla="*/ 0 h 321"/>
                <a:gd name="T30" fmla="*/ 129 w 154"/>
                <a:gd name="T31" fmla="*/ 13 h 321"/>
                <a:gd name="T32" fmla="*/ 103 w 154"/>
                <a:gd name="T33" fmla="*/ 37 h 321"/>
                <a:gd name="T34" fmla="*/ 59 w 154"/>
                <a:gd name="T35" fmla="*/ 68 h 321"/>
                <a:gd name="T36" fmla="*/ 22 w 154"/>
                <a:gd name="T37" fmla="*/ 95 h 321"/>
                <a:gd name="T38" fmla="*/ 5 w 154"/>
                <a:gd name="T39" fmla="*/ 116 h 321"/>
                <a:gd name="T40" fmla="*/ 0 w 154"/>
                <a:gd name="T41" fmla="*/ 127 h 321"/>
                <a:gd name="T42" fmla="*/ 0 w 154"/>
                <a:gd name="T43" fmla="*/ 138 h 321"/>
                <a:gd name="T44" fmla="*/ 4 w 154"/>
                <a:gd name="T45" fmla="*/ 150 h 321"/>
                <a:gd name="T46" fmla="*/ 11 w 154"/>
                <a:gd name="T47" fmla="*/ 163 h 321"/>
                <a:gd name="T48" fmla="*/ 25 w 154"/>
                <a:gd name="T49" fmla="*/ 177 h 321"/>
                <a:gd name="T50" fmla="*/ 54 w 154"/>
                <a:gd name="T51" fmla="*/ 205 h 321"/>
                <a:gd name="T52" fmla="*/ 97 w 154"/>
                <a:gd name="T53" fmla="*/ 244 h 321"/>
                <a:gd name="T54" fmla="*/ 110 w 154"/>
                <a:gd name="T55" fmla="*/ 259 h 321"/>
                <a:gd name="T56" fmla="*/ 116 w 154"/>
                <a:gd name="T57" fmla="*/ 273 h 321"/>
                <a:gd name="T58" fmla="*/ 116 w 154"/>
                <a:gd name="T59" fmla="*/ 287 h 321"/>
                <a:gd name="T60" fmla="*/ 110 w 154"/>
                <a:gd name="T61" fmla="*/ 302 h 321"/>
                <a:gd name="T62" fmla="*/ 96 w 154"/>
                <a:gd name="T6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4" h="321">
                  <a:moveTo>
                    <a:pt x="96" y="321"/>
                  </a:moveTo>
                  <a:lnTo>
                    <a:pt x="96" y="321"/>
                  </a:lnTo>
                  <a:lnTo>
                    <a:pt x="113" y="302"/>
                  </a:lnTo>
                  <a:lnTo>
                    <a:pt x="130" y="287"/>
                  </a:lnTo>
                  <a:lnTo>
                    <a:pt x="142" y="273"/>
                  </a:lnTo>
                  <a:lnTo>
                    <a:pt x="147" y="267"/>
                  </a:lnTo>
                  <a:lnTo>
                    <a:pt x="151" y="259"/>
                  </a:lnTo>
                  <a:lnTo>
                    <a:pt x="154" y="252"/>
                  </a:lnTo>
                  <a:lnTo>
                    <a:pt x="154" y="244"/>
                  </a:lnTo>
                  <a:lnTo>
                    <a:pt x="153" y="235"/>
                  </a:lnTo>
                  <a:lnTo>
                    <a:pt x="149" y="226"/>
                  </a:lnTo>
                  <a:lnTo>
                    <a:pt x="142" y="216"/>
                  </a:lnTo>
                  <a:lnTo>
                    <a:pt x="134" y="205"/>
                  </a:lnTo>
                  <a:lnTo>
                    <a:pt x="122" y="192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95" y="163"/>
                  </a:lnTo>
                  <a:lnTo>
                    <a:pt x="83" y="150"/>
                  </a:lnTo>
                  <a:lnTo>
                    <a:pt x="76" y="138"/>
                  </a:lnTo>
                  <a:lnTo>
                    <a:pt x="71" y="127"/>
                  </a:lnTo>
                  <a:lnTo>
                    <a:pt x="68" y="116"/>
                  </a:lnTo>
                  <a:lnTo>
                    <a:pt x="68" y="105"/>
                  </a:lnTo>
                  <a:lnTo>
                    <a:pt x="71" y="95"/>
                  </a:lnTo>
                  <a:lnTo>
                    <a:pt x="74" y="87"/>
                  </a:lnTo>
                  <a:lnTo>
                    <a:pt x="79" y="78"/>
                  </a:lnTo>
                  <a:lnTo>
                    <a:pt x="86" y="68"/>
                  </a:lnTo>
                  <a:lnTo>
                    <a:pt x="102" y="48"/>
                  </a:lnTo>
                  <a:lnTo>
                    <a:pt x="120" y="26"/>
                  </a:lnTo>
                  <a:lnTo>
                    <a:pt x="130" y="13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9" y="13"/>
                  </a:lnTo>
                  <a:lnTo>
                    <a:pt x="116" y="26"/>
                  </a:lnTo>
                  <a:lnTo>
                    <a:pt x="103" y="37"/>
                  </a:lnTo>
                  <a:lnTo>
                    <a:pt x="90" y="48"/>
                  </a:lnTo>
                  <a:lnTo>
                    <a:pt x="59" y="68"/>
                  </a:lnTo>
                  <a:lnTo>
                    <a:pt x="33" y="87"/>
                  </a:lnTo>
                  <a:lnTo>
                    <a:pt x="22" y="95"/>
                  </a:lnTo>
                  <a:lnTo>
                    <a:pt x="11" y="105"/>
                  </a:lnTo>
                  <a:lnTo>
                    <a:pt x="5" y="116"/>
                  </a:lnTo>
                  <a:lnTo>
                    <a:pt x="3" y="121"/>
                  </a:lnTo>
                  <a:lnTo>
                    <a:pt x="0" y="127"/>
                  </a:lnTo>
                  <a:lnTo>
                    <a:pt x="0" y="132"/>
                  </a:lnTo>
                  <a:lnTo>
                    <a:pt x="0" y="138"/>
                  </a:lnTo>
                  <a:lnTo>
                    <a:pt x="1" y="143"/>
                  </a:lnTo>
                  <a:lnTo>
                    <a:pt x="4" y="150"/>
                  </a:lnTo>
                  <a:lnTo>
                    <a:pt x="8" y="156"/>
                  </a:lnTo>
                  <a:lnTo>
                    <a:pt x="11" y="163"/>
                  </a:lnTo>
                  <a:lnTo>
                    <a:pt x="18" y="170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54" y="205"/>
                  </a:lnTo>
                  <a:lnTo>
                    <a:pt x="78" y="226"/>
                  </a:lnTo>
                  <a:lnTo>
                    <a:pt x="97" y="244"/>
                  </a:lnTo>
                  <a:lnTo>
                    <a:pt x="103" y="252"/>
                  </a:lnTo>
                  <a:lnTo>
                    <a:pt x="110" y="259"/>
                  </a:lnTo>
                  <a:lnTo>
                    <a:pt x="113" y="267"/>
                  </a:lnTo>
                  <a:lnTo>
                    <a:pt x="116" y="273"/>
                  </a:lnTo>
                  <a:lnTo>
                    <a:pt x="117" y="279"/>
                  </a:lnTo>
                  <a:lnTo>
                    <a:pt x="116" y="287"/>
                  </a:lnTo>
                  <a:lnTo>
                    <a:pt x="115" y="294"/>
                  </a:lnTo>
                  <a:lnTo>
                    <a:pt x="110" y="302"/>
                  </a:lnTo>
                  <a:lnTo>
                    <a:pt x="103" y="311"/>
                  </a:lnTo>
                  <a:lnTo>
                    <a:pt x="96" y="321"/>
                  </a:lnTo>
                  <a:lnTo>
                    <a:pt x="96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639453" y="2908970"/>
            <a:ext cx="352839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帮助我们理解别人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39453" y="3661946"/>
            <a:ext cx="352839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帮助我们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找到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自己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空心弧 11"/>
          <p:cNvSpPr/>
          <p:nvPr/>
        </p:nvSpPr>
        <p:spPr>
          <a:xfrm>
            <a:off x="2277195" y="2036930"/>
            <a:ext cx="2448272" cy="2448272"/>
          </a:xfrm>
          <a:prstGeom prst="blockArc">
            <a:avLst>
              <a:gd name="adj1" fmla="val 13344530"/>
              <a:gd name="adj2" fmla="val 8861204"/>
              <a:gd name="adj3" fmla="val 12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620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51" y="2420888"/>
            <a:ext cx="2634019" cy="37536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线形标注 2 4"/>
          <p:cNvSpPr/>
          <p:nvPr/>
        </p:nvSpPr>
        <p:spPr>
          <a:xfrm>
            <a:off x="981051" y="1556792"/>
            <a:ext cx="3242687" cy="43204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29660"/>
              <a:gd name="adj6" fmla="val -525"/>
            </a:avLst>
          </a:prstGeom>
          <a:solidFill>
            <a:srgbClr val="215968"/>
          </a:solidFill>
          <a:ln>
            <a:solidFill>
              <a:srgbClr val="2159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051" y="1563512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我们终将变成自己讨厌的人</a:t>
            </a:r>
            <a:endParaRPr lang="zh-CN" altLang="en-US" sz="2000" b="1" i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6" t="8794" r="21915" b="6549"/>
          <a:stretch/>
        </p:blipFill>
        <p:spPr>
          <a:xfrm>
            <a:off x="5157515" y="2420888"/>
            <a:ext cx="4752529" cy="36003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线形标注 2 5"/>
          <p:cNvSpPr/>
          <p:nvPr/>
        </p:nvSpPr>
        <p:spPr>
          <a:xfrm>
            <a:off x="5085507" y="1570784"/>
            <a:ext cx="1934101" cy="43204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29660"/>
              <a:gd name="adj6" fmla="val -525"/>
            </a:avLst>
          </a:prstGeom>
          <a:solidFill>
            <a:srgbClr val="215968"/>
          </a:solidFill>
          <a:ln>
            <a:solidFill>
              <a:srgbClr val="2159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4277" y="156351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勾心斗角</a:t>
            </a:r>
            <a:endParaRPr lang="zh-CN" altLang="en-US" sz="2000" b="1" i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线形标注 2 7"/>
          <p:cNvSpPr/>
          <p:nvPr/>
        </p:nvSpPr>
        <p:spPr>
          <a:xfrm flipH="1">
            <a:off x="8100521" y="1539426"/>
            <a:ext cx="1881530" cy="43204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29660"/>
              <a:gd name="adj6" fmla="val -525"/>
            </a:avLst>
          </a:prstGeom>
          <a:solidFill>
            <a:srgbClr val="215968"/>
          </a:solidFill>
          <a:ln>
            <a:solidFill>
              <a:srgbClr val="2159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43273" y="155679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尔虞我诈</a:t>
            </a:r>
            <a:endParaRPr lang="zh-CN" altLang="en-US" sz="2000" i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" name="线形标注 2 14"/>
          <p:cNvSpPr/>
          <p:nvPr/>
        </p:nvSpPr>
        <p:spPr>
          <a:xfrm flipH="1">
            <a:off x="10198075" y="3212976"/>
            <a:ext cx="1881530" cy="432048"/>
          </a:xfrm>
          <a:prstGeom prst="borderCallout2">
            <a:avLst>
              <a:gd name="adj1" fmla="val 1523"/>
              <a:gd name="adj2" fmla="val 2404"/>
              <a:gd name="adj3" fmla="val 165132"/>
              <a:gd name="adj4" fmla="val 13283"/>
              <a:gd name="adj5" fmla="val 256044"/>
              <a:gd name="adj6" fmla="val 109105"/>
            </a:avLst>
          </a:prstGeom>
          <a:solidFill>
            <a:srgbClr val="215968"/>
          </a:solidFill>
          <a:ln>
            <a:solidFill>
              <a:srgbClr val="2159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14099" y="321297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危机四伏</a:t>
            </a:r>
            <a:endParaRPr lang="zh-CN" altLang="en-US" sz="2000" i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线形标注 2 16"/>
          <p:cNvSpPr/>
          <p:nvPr/>
        </p:nvSpPr>
        <p:spPr>
          <a:xfrm flipH="1">
            <a:off x="10198075" y="4509120"/>
            <a:ext cx="1881530" cy="432048"/>
          </a:xfrm>
          <a:prstGeom prst="borderCallout2">
            <a:avLst>
              <a:gd name="adj1" fmla="val 1523"/>
              <a:gd name="adj2" fmla="val 2404"/>
              <a:gd name="adj3" fmla="val 165132"/>
              <a:gd name="adj4" fmla="val 13283"/>
              <a:gd name="adj5" fmla="val 246200"/>
              <a:gd name="adj6" fmla="val 110800"/>
            </a:avLst>
          </a:prstGeom>
          <a:solidFill>
            <a:srgbClr val="215968"/>
          </a:solidFill>
          <a:ln>
            <a:solidFill>
              <a:srgbClr val="2159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14099" y="455293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残酷竞争</a:t>
            </a:r>
            <a:endParaRPr lang="zh-CN" altLang="en-US" sz="2000" i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50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73539" y="1873852"/>
            <a:ext cx="5517232" cy="6910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靠人人跑，靠山山倒，靠自己最好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81051" y="1768507"/>
            <a:ext cx="2880320" cy="5517232"/>
            <a:chOff x="621011" y="1700808"/>
            <a:chExt cx="3096344" cy="5517232"/>
          </a:xfrm>
        </p:grpSpPr>
        <p:sp>
          <p:nvSpPr>
            <p:cNvPr id="2" name="圆角矩形 1"/>
            <p:cNvSpPr/>
            <p:nvPr/>
          </p:nvSpPr>
          <p:spPr>
            <a:xfrm>
              <a:off x="621011" y="1700808"/>
              <a:ext cx="3096344" cy="551723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913796" y="6457645"/>
              <a:ext cx="386130" cy="393404"/>
            </a:xfrm>
            <a:prstGeom prst="ellips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485107" y="2077723"/>
              <a:ext cx="144482" cy="14448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 flipV="1">
              <a:off x="1782646" y="2110457"/>
              <a:ext cx="773073" cy="1227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084075" y="1902318"/>
              <a:ext cx="98407" cy="9840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0401" y="2518585"/>
              <a:ext cx="2877561" cy="3790736"/>
            </a:xfrm>
            <a:prstGeom prst="rect">
              <a:avLst/>
            </a:prstGeom>
          </p:spPr>
        </p:pic>
      </p:grpSp>
      <p:sp>
        <p:nvSpPr>
          <p:cNvPr id="22" name="矩形 21"/>
          <p:cNvSpPr/>
          <p:nvPr/>
        </p:nvSpPr>
        <p:spPr>
          <a:xfrm>
            <a:off x="1708488" y="3429000"/>
            <a:ext cx="1569660" cy="1656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zh-CN" altLang="en-US" sz="360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核心</a:t>
            </a:r>
            <a:endParaRPr lang="en-US" altLang="zh-CN" sz="3600" smtClean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 latinLnBrk="1">
              <a:lnSpc>
                <a:spcPct val="150000"/>
              </a:lnSpc>
            </a:pPr>
            <a:r>
              <a:rPr lang="zh-CN" altLang="en-US" sz="360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竞争力</a:t>
            </a:r>
            <a:endParaRPr lang="zh-CN" altLang="en-US" sz="3600" b="1" i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 rot="16200000">
            <a:off x="6691995" y="1894520"/>
            <a:ext cx="2880320" cy="5517232"/>
            <a:chOff x="621011" y="1700808"/>
            <a:chExt cx="3096344" cy="5517232"/>
          </a:xfrm>
        </p:grpSpPr>
        <p:sp>
          <p:nvSpPr>
            <p:cNvPr id="31" name="圆角矩形 30"/>
            <p:cNvSpPr/>
            <p:nvPr/>
          </p:nvSpPr>
          <p:spPr>
            <a:xfrm>
              <a:off x="621011" y="1700808"/>
              <a:ext cx="3096344" cy="551723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13796" y="6457645"/>
              <a:ext cx="386130" cy="393404"/>
            </a:xfrm>
            <a:prstGeom prst="ellips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485107" y="2077723"/>
              <a:ext cx="144482" cy="14448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 flipV="1">
              <a:off x="1782646" y="2110457"/>
              <a:ext cx="773073" cy="1227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084075" y="1902318"/>
              <a:ext cx="98407" cy="9840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latinLnBrk="1"/>
              <a:endParaRPr lang="zh-CN" altLang="en-US" sz="2000" i="0" smtClean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0401" y="2518585"/>
              <a:ext cx="2877561" cy="3790736"/>
            </a:xfrm>
            <a:prstGeom prst="rect">
              <a:avLst/>
            </a:prstGeom>
          </p:spPr>
        </p:pic>
      </p:grpSp>
      <p:sp>
        <p:nvSpPr>
          <p:cNvPr id="37" name="矩形 36"/>
          <p:cNvSpPr/>
          <p:nvPr/>
        </p:nvSpPr>
        <p:spPr>
          <a:xfrm>
            <a:off x="6393853" y="4094217"/>
            <a:ext cx="3256020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</a:t>
            </a:r>
            <a:r>
              <a:rPr lang="zh-CN" altLang="en-US" sz="320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的核心竞争力</a:t>
            </a:r>
            <a:r>
              <a:rPr lang="en-US" altLang="zh-CN" sz="320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?</a:t>
            </a:r>
            <a:endParaRPr lang="zh-CN" altLang="en-US" sz="3200" b="1" i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2D050"/>
        </a:solidFill>
      </a:spPr>
      <a:bodyPr wrap="square" rtlCol="0" anchor="ctr">
        <a:spAutoFit/>
      </a:bodyPr>
      <a:lstStyle>
        <a:defPPr algn="ctr" latinLnBrk="1">
          <a:defRPr sz="2000" i="0" smtClean="0">
            <a:solidFill>
              <a:schemeClr val="bg1"/>
            </a:solidFill>
            <a:effectLst/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</TotalTime>
  <Words>487</Words>
  <Application>Microsoft Office PowerPoint</Application>
  <PresentationFormat>自定义</PresentationFormat>
  <Paragraphs>94</Paragraphs>
  <Slides>20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</cp:lastModifiedBy>
  <cp:revision>97</cp:revision>
  <dcterms:created xsi:type="dcterms:W3CDTF">2014-05-22T15:27:15Z</dcterms:created>
  <dcterms:modified xsi:type="dcterms:W3CDTF">2016-12-08T02:39:07Z</dcterms:modified>
</cp:coreProperties>
</file>