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96" r:id="rId11"/>
    <p:sldId id="273" r:id="rId12"/>
    <p:sldId id="283" r:id="rId13"/>
    <p:sldId id="286" r:id="rId14"/>
    <p:sldId id="291" r:id="rId15"/>
    <p:sldId id="278" r:id="rId16"/>
    <p:sldId id="297" r:id="rId17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9" d="100"/>
          <a:sy n="119" d="100"/>
        </p:scale>
        <p:origin x="-1404" y="-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mtClean="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mtClean="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71D899A7-D38C-4344-9F3D-DD5A536EC1BE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685800"/>
            <a:ext cx="5486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1200">
                <a:latin typeface="Arial" pitchFamily="34" charset="0"/>
              </a:rPr>
              <a:t>单击此处编辑母版文本样式</a:t>
            </a:r>
          </a:p>
          <a:p>
            <a:pPr>
              <a:spcBef>
                <a:spcPct val="30000"/>
              </a:spcBef>
            </a:pPr>
            <a:r>
              <a:rPr lang="zh-CN" altLang="en-US" sz="1200">
                <a:latin typeface="Arial" pitchFamily="34" charset="0"/>
              </a:rPr>
              <a:t>第二级</a:t>
            </a:r>
          </a:p>
          <a:p>
            <a:pPr>
              <a:spcBef>
                <a:spcPct val="30000"/>
              </a:spcBef>
            </a:pPr>
            <a:r>
              <a:rPr lang="zh-CN" altLang="en-US" sz="1200">
                <a:latin typeface="Arial" pitchFamily="34" charset="0"/>
              </a:rPr>
              <a:t>第三级</a:t>
            </a:r>
          </a:p>
          <a:p>
            <a:pPr>
              <a:spcBef>
                <a:spcPct val="30000"/>
              </a:spcBef>
            </a:pPr>
            <a:r>
              <a:rPr lang="zh-CN" altLang="en-US" sz="1200">
                <a:latin typeface="Arial" pitchFamily="34" charset="0"/>
              </a:rPr>
              <a:t>第四级</a:t>
            </a:r>
          </a:p>
          <a:p>
            <a:pPr>
              <a:spcBef>
                <a:spcPct val="30000"/>
              </a:spcBef>
            </a:pPr>
            <a:r>
              <a:rPr lang="zh-CN" altLang="en-US" sz="1200">
                <a:latin typeface="Arial" pitchFamily="34" charset="0"/>
              </a:rPr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mtClean="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fld id="{974B91F0-22CA-432B-BF1C-152A1C36C3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689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2A719F-638E-4998-A68D-9E54388F7C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90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B78934-9CCD-4AC6-B585-8B43844C1B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73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6470C-A8FE-48D4-9796-92425C5CBA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48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2321E-8A8A-4B87-89DD-986AA258EA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9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49738A-6828-4574-A365-1A76030A2A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27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D36C0-AC9A-474E-9D0D-89F5F629D89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55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C0CA8-8A73-49F5-AFF5-04F3873FFF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62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11DD6-5947-4070-B360-47104C55EA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1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B8D6FD-6D89-4793-B5D8-566E26D894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83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D9B7C-B283-4B5B-9E2A-9ABB4A198D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58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73C8C4-7FC1-41EB-8CE9-15E70C3582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4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97488"/>
            <a:ext cx="21336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200" smtClean="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AA74B9FE-C1DE-43F0-A036-08E661F5B2AC}" type="datetime1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97488"/>
            <a:ext cx="28956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buFontTx/>
              <a:buNone/>
              <a:defRPr sz="1200" smtClean="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97488"/>
            <a:ext cx="21336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fld id="{F2B3D56A-06BF-4843-9A0A-C41AFC2A577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720725"/>
            <a:ext cx="2178050" cy="1358900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720725"/>
            <a:ext cx="2173288" cy="1358900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720725"/>
            <a:ext cx="2165350" cy="1349375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720725"/>
            <a:ext cx="2171700" cy="1358900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Box 1"/>
          <p:cNvSpPr>
            <a:spLocks noChangeArrowheads="1"/>
          </p:cNvSpPr>
          <p:nvPr/>
        </p:nvSpPr>
        <p:spPr bwMode="auto">
          <a:xfrm>
            <a:off x="2916238" y="3146425"/>
            <a:ext cx="3240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April, </a:t>
            </a:r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2015</a:t>
            </a:r>
            <a:endParaRPr lang="zh-CN" altLang="en-US" dirty="0">
              <a:latin typeface="Arial" pitchFamily="34" charset="0"/>
            </a:endParaRPr>
          </a:p>
        </p:txBody>
      </p:sp>
      <p:sp>
        <p:nvSpPr>
          <p:cNvPr id="3079" name="TextBox 3"/>
          <p:cNvSpPr>
            <a:spLocks noChangeArrowheads="1"/>
          </p:cNvSpPr>
          <p:nvPr/>
        </p:nvSpPr>
        <p:spPr bwMode="auto">
          <a:xfrm>
            <a:off x="6805613" y="5111750"/>
            <a:ext cx="21320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sym typeface="Calibri" pitchFamily="34" charset="0"/>
              </a:rPr>
              <a:t>PCA-APG LIMITED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3080" name="TextBox 2"/>
          <p:cNvSpPr>
            <a:spLocks noChangeArrowheads="1"/>
          </p:cNvSpPr>
          <p:nvPr/>
        </p:nvSpPr>
        <p:spPr bwMode="auto">
          <a:xfrm>
            <a:off x="2365375" y="2497138"/>
            <a:ext cx="44275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  <a:sym typeface="Balham" pitchFamily="2" charset="0"/>
              </a:rPr>
              <a:t>E-COMMERCE</a:t>
            </a:r>
            <a:endParaRPr lang="zh-CN" altLang="en-US"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3081" name="图片 4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9"/>
          <a:stretch>
            <a:fillRect/>
          </a:stretch>
        </p:blipFill>
        <p:spPr bwMode="auto">
          <a:xfrm>
            <a:off x="4614863" y="708025"/>
            <a:ext cx="2178050" cy="1362075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图片 6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41"/>
          <a:stretch>
            <a:fillRect/>
          </a:stretch>
        </p:blipFill>
        <p:spPr bwMode="auto">
          <a:xfrm>
            <a:off x="107950" y="708025"/>
            <a:ext cx="2173288" cy="1362075"/>
          </a:xfrm>
          <a:prstGeom prst="rect">
            <a:avLst/>
          </a:prstGeom>
          <a:noFill/>
          <a:ln w="127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3"/>
          <p:cNvSpPr>
            <a:spLocks noChangeArrowheads="1"/>
          </p:cNvSpPr>
          <p:nvPr/>
        </p:nvSpPr>
        <p:spPr bwMode="auto">
          <a:xfrm>
            <a:off x="541338" y="0"/>
            <a:ext cx="287337" cy="552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0" name="TextBox 4"/>
          <p:cNvSpPr>
            <a:spLocks noChangeArrowheads="1"/>
          </p:cNvSpPr>
          <p:nvPr/>
        </p:nvSpPr>
        <p:spPr bwMode="auto">
          <a:xfrm>
            <a:off x="808038" y="247650"/>
            <a:ext cx="460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B2C Overview</a:t>
            </a:r>
            <a:endParaRPr lang="zh-CN" altLang="en-US">
              <a:latin typeface="Arial" pitchFamily="34" charset="0"/>
            </a:endParaRPr>
          </a:p>
        </p:txBody>
      </p:sp>
      <p:pic>
        <p:nvPicPr>
          <p:cNvPr id="12291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91440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矩形 5"/>
          <p:cNvSpPr>
            <a:spLocks noChangeArrowheads="1"/>
          </p:cNvSpPr>
          <p:nvPr/>
        </p:nvSpPr>
        <p:spPr bwMode="auto">
          <a:xfrm>
            <a:off x="828675" y="725488"/>
            <a:ext cx="7775575" cy="14843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3" name="TextBox 6"/>
          <p:cNvSpPr>
            <a:spLocks noChangeArrowheads="1"/>
          </p:cNvSpPr>
          <p:nvPr/>
        </p:nvSpPr>
        <p:spPr bwMode="auto">
          <a:xfrm>
            <a:off x="828675" y="1181100"/>
            <a:ext cx="7775575" cy="307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预计行业整体将超过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60%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CAGR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高速增长，总规模有望在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2013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年突破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千亿元。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2294" name="矩形 10"/>
          <p:cNvSpPr>
            <a:spLocks noChangeArrowheads="1"/>
          </p:cNvSpPr>
          <p:nvPr/>
        </p:nvSpPr>
        <p:spPr bwMode="auto">
          <a:xfrm>
            <a:off x="828675" y="1546225"/>
            <a:ext cx="7775575" cy="5238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中国电子商务行业在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年吸金总额超过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亿美元。年底，麦考林和当当网相继在美国成功上市，后者市值最高超过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亿美元。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2295" name="矩形 11"/>
          <p:cNvSpPr>
            <a:spLocks noChangeArrowheads="1"/>
          </p:cNvSpPr>
          <p:nvPr/>
        </p:nvSpPr>
        <p:spPr bwMode="auto">
          <a:xfrm>
            <a:off x="827088" y="708025"/>
            <a:ext cx="6072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3F3F3F"/>
                </a:solidFill>
                <a:sym typeface="Calibri" pitchFamily="34" charset="0"/>
              </a:rPr>
              <a:t>Highlights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2296" name="矩形 12"/>
          <p:cNvSpPr>
            <a:spLocks noChangeArrowheads="1"/>
          </p:cNvSpPr>
          <p:nvPr/>
        </p:nvSpPr>
        <p:spPr bwMode="auto">
          <a:xfrm>
            <a:off x="8489950" y="723900"/>
            <a:ext cx="98425" cy="3524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3429000"/>
            <a:ext cx="19288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2106613"/>
            <a:ext cx="2717800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9800"/>
            <a:ext cx="24368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27138"/>
            <a:ext cx="347503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63" y="2886075"/>
            <a:ext cx="3017837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0"/>
          <p:cNvSpPr>
            <a:spLocks noChangeArrowheads="1"/>
          </p:cNvSpPr>
          <p:nvPr/>
        </p:nvSpPr>
        <p:spPr bwMode="auto">
          <a:xfrm>
            <a:off x="5715000" y="1489075"/>
            <a:ext cx="2627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3F3F3F"/>
                </a:solidFill>
                <a:sym typeface="Calibri" pitchFamily="34" charset="0"/>
              </a:rPr>
              <a:t>Biggest retailer in China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19" name="TextBox 12"/>
          <p:cNvSpPr>
            <a:spLocks noChangeArrowheads="1"/>
          </p:cNvSpPr>
          <p:nvPr/>
        </p:nvSpPr>
        <p:spPr bwMode="auto">
          <a:xfrm>
            <a:off x="5468938" y="965200"/>
            <a:ext cx="262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Arial" pitchFamily="34" charset="0"/>
                <a:sym typeface="Arial" pitchFamily="34" charset="0"/>
              </a:rPr>
              <a:t>TAOBAO.COM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20" name="TextBox 18"/>
          <p:cNvSpPr>
            <a:spLocks noChangeArrowheads="1"/>
          </p:cNvSpPr>
          <p:nvPr/>
        </p:nvSpPr>
        <p:spPr bwMode="auto">
          <a:xfrm>
            <a:off x="5435600" y="2416175"/>
            <a:ext cx="29543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Arial" pitchFamily="34" charset="0"/>
                <a:sym typeface="Arial" pitchFamily="34" charset="0"/>
              </a:rPr>
              <a:t>&gt;800,000,000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21" name="矩形 19"/>
          <p:cNvSpPr>
            <a:spLocks noChangeArrowheads="1"/>
          </p:cNvSpPr>
          <p:nvPr/>
        </p:nvSpPr>
        <p:spPr bwMode="auto">
          <a:xfrm>
            <a:off x="5708650" y="2857500"/>
            <a:ext cx="240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ONLINE PRODUCTS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22" name="TextBox 21"/>
          <p:cNvSpPr>
            <a:spLocks noChangeArrowheads="1"/>
          </p:cNvSpPr>
          <p:nvPr/>
        </p:nvSpPr>
        <p:spPr bwMode="auto">
          <a:xfrm>
            <a:off x="7683500" y="3619500"/>
            <a:ext cx="29543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SOLD PER</a:t>
            </a:r>
            <a:endParaRPr lang="zh-CN" altLang="en-US">
              <a:solidFill>
                <a:srgbClr val="3F3F3F"/>
              </a:solidFill>
              <a:latin typeface="Arial" pitchFamily="34" charset="0"/>
              <a:sym typeface="Arial" pitchFamily="34" charset="0"/>
            </a:endParaRPr>
          </a:p>
          <a:p>
            <a:r>
              <a:rPr lang="en-US" altLang="zh-CN" sz="2400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MINUTE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23" name="矩形 22"/>
          <p:cNvSpPr>
            <a:spLocks noChangeArrowheads="1"/>
          </p:cNvSpPr>
          <p:nvPr/>
        </p:nvSpPr>
        <p:spPr bwMode="auto">
          <a:xfrm>
            <a:off x="5364163" y="3498850"/>
            <a:ext cx="2538412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70C0"/>
                </a:solidFill>
                <a:latin typeface="Arial" pitchFamily="34" charset="0"/>
                <a:sym typeface="Arial" pitchFamily="34" charset="0"/>
              </a:rPr>
              <a:t>48,000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3324" name="直接连接符 24"/>
          <p:cNvSpPr>
            <a:spLocks noChangeShapeType="1"/>
          </p:cNvSpPr>
          <p:nvPr/>
        </p:nvSpPr>
        <p:spPr bwMode="auto">
          <a:xfrm>
            <a:off x="5435600" y="2230438"/>
            <a:ext cx="3529013" cy="1587"/>
          </a:xfrm>
          <a:prstGeom prst="line">
            <a:avLst/>
          </a:prstGeom>
          <a:noFill/>
          <a:ln w="9525">
            <a:solidFill>
              <a:srgbClr val="3F3F3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13325" name="直接连接符 25"/>
          <p:cNvSpPr>
            <a:spLocks noChangeShapeType="1"/>
          </p:cNvSpPr>
          <p:nvPr/>
        </p:nvSpPr>
        <p:spPr bwMode="auto">
          <a:xfrm>
            <a:off x="5457825" y="3362325"/>
            <a:ext cx="3506788" cy="0"/>
          </a:xfrm>
          <a:prstGeom prst="line">
            <a:avLst/>
          </a:prstGeom>
          <a:noFill/>
          <a:ln w="9525">
            <a:solidFill>
              <a:srgbClr val="3F3F3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13326" name="矩形 29"/>
          <p:cNvSpPr>
            <a:spLocks noChangeArrowheads="1"/>
          </p:cNvSpPr>
          <p:nvPr/>
        </p:nvSpPr>
        <p:spPr bwMode="auto">
          <a:xfrm>
            <a:off x="5586413" y="1633538"/>
            <a:ext cx="128587" cy="185737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2"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矩形 2"/>
          <p:cNvSpPr>
            <a:spLocks noChangeArrowheads="1"/>
          </p:cNvSpPr>
          <p:nvPr/>
        </p:nvSpPr>
        <p:spPr bwMode="auto">
          <a:xfrm>
            <a:off x="6227763" y="481013"/>
            <a:ext cx="2232025" cy="1296987"/>
          </a:xfrm>
          <a:prstGeom prst="rect">
            <a:avLst/>
          </a:prstGeom>
          <a:solidFill>
            <a:srgbClr val="0000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TextBox 3"/>
          <p:cNvSpPr>
            <a:spLocks noChangeArrowheads="1"/>
          </p:cNvSpPr>
          <p:nvPr/>
        </p:nvSpPr>
        <p:spPr bwMode="auto">
          <a:xfrm>
            <a:off x="6227763" y="696913"/>
            <a:ext cx="22320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Raleway" pitchFamily="2" charset="0"/>
                <a:sym typeface="Raleway" pitchFamily="2" charset="0"/>
              </a:rPr>
              <a:t>Firm-based Perspective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5"/>
          <p:cNvSpPr>
            <a:spLocks noChangeArrowheads="1"/>
          </p:cNvSpPr>
          <p:nvPr/>
        </p:nvSpPr>
        <p:spPr bwMode="auto">
          <a:xfrm>
            <a:off x="200025" y="625475"/>
            <a:ext cx="1674813" cy="44640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5362" name="图片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2" r="16678" b="15999"/>
          <a:stretch>
            <a:fillRect/>
          </a:stretch>
        </p:blipFill>
        <p:spPr bwMode="auto">
          <a:xfrm>
            <a:off x="6697663" y="625475"/>
            <a:ext cx="22320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7" r="19373"/>
          <a:stretch>
            <a:fillRect/>
          </a:stretch>
        </p:blipFill>
        <p:spPr bwMode="auto">
          <a:xfrm>
            <a:off x="2214563" y="625475"/>
            <a:ext cx="22320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矩形 11"/>
          <p:cNvSpPr>
            <a:spLocks noChangeArrowheads="1"/>
          </p:cNvSpPr>
          <p:nvPr/>
        </p:nvSpPr>
        <p:spPr bwMode="auto">
          <a:xfrm>
            <a:off x="4454525" y="625475"/>
            <a:ext cx="2232025" cy="22320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5" name="矩形 12"/>
          <p:cNvSpPr>
            <a:spLocks noChangeArrowheads="1"/>
          </p:cNvSpPr>
          <p:nvPr/>
        </p:nvSpPr>
        <p:spPr bwMode="auto">
          <a:xfrm>
            <a:off x="2214563" y="2857500"/>
            <a:ext cx="2232025" cy="2232025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6" name="矩形 13"/>
          <p:cNvSpPr>
            <a:spLocks noChangeArrowheads="1"/>
          </p:cNvSpPr>
          <p:nvPr/>
        </p:nvSpPr>
        <p:spPr bwMode="auto">
          <a:xfrm>
            <a:off x="6686550" y="2857500"/>
            <a:ext cx="2232025" cy="2232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7" name="TextBox 15"/>
          <p:cNvSpPr>
            <a:spLocks noChangeArrowheads="1"/>
          </p:cNvSpPr>
          <p:nvPr/>
        </p:nvSpPr>
        <p:spPr bwMode="auto">
          <a:xfrm>
            <a:off x="4427538" y="2273300"/>
            <a:ext cx="28813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Raleway" pitchFamily="2" charset="0"/>
                <a:sym typeface="Times New Roman" pitchFamily="18" charset="0"/>
              </a:rPr>
              <a:t>Company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5368" name="TextBox 16"/>
          <p:cNvSpPr>
            <a:spLocks noChangeArrowheads="1"/>
          </p:cNvSpPr>
          <p:nvPr/>
        </p:nvSpPr>
        <p:spPr bwMode="auto">
          <a:xfrm>
            <a:off x="5599113" y="355600"/>
            <a:ext cx="1008062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99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1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5369" name="TextBox 17"/>
          <p:cNvSpPr>
            <a:spLocks noChangeArrowheads="1"/>
          </p:cNvSpPr>
          <p:nvPr/>
        </p:nvSpPr>
        <p:spPr bwMode="auto">
          <a:xfrm>
            <a:off x="2195513" y="4498975"/>
            <a:ext cx="2881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Raleway" pitchFamily="2" charset="0"/>
                <a:sym typeface="Times New Roman" pitchFamily="18" charset="0"/>
              </a:rPr>
              <a:t>E-tailer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5370" name="TextBox 18"/>
          <p:cNvSpPr>
            <a:spLocks noChangeArrowheads="1"/>
          </p:cNvSpPr>
          <p:nvPr/>
        </p:nvSpPr>
        <p:spPr bwMode="auto">
          <a:xfrm>
            <a:off x="3276600" y="2582863"/>
            <a:ext cx="1008063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99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</a:t>
            </a:r>
            <a:endParaRPr lang="zh-CN" altLang="en-US">
              <a:latin typeface="Arial" pitchFamily="34" charset="0"/>
            </a:endParaRPr>
          </a:p>
        </p:txBody>
      </p:sp>
      <p:pic>
        <p:nvPicPr>
          <p:cNvPr id="15371" name="图片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2" b="4916"/>
          <a:stretch>
            <a:fillRect/>
          </a:stretch>
        </p:blipFill>
        <p:spPr bwMode="auto">
          <a:xfrm>
            <a:off x="4464050" y="2857500"/>
            <a:ext cx="22193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Box 19"/>
          <p:cNvSpPr>
            <a:spLocks noChangeArrowheads="1"/>
          </p:cNvSpPr>
          <p:nvPr/>
        </p:nvSpPr>
        <p:spPr bwMode="auto">
          <a:xfrm>
            <a:off x="6750050" y="4513263"/>
            <a:ext cx="28813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Raleway" pitchFamily="2" charset="0"/>
                <a:sym typeface="Times New Roman" pitchFamily="18" charset="0"/>
              </a:rPr>
              <a:t>Retailer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5373" name="TextBox 20"/>
          <p:cNvSpPr>
            <a:spLocks noChangeArrowheads="1"/>
          </p:cNvSpPr>
          <p:nvPr/>
        </p:nvSpPr>
        <p:spPr bwMode="auto">
          <a:xfrm>
            <a:off x="7667625" y="2597150"/>
            <a:ext cx="100965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99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3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5374" name="TextBox 21"/>
          <p:cNvSpPr>
            <a:spLocks noChangeArrowheads="1"/>
          </p:cNvSpPr>
          <p:nvPr/>
        </p:nvSpPr>
        <p:spPr bwMode="auto">
          <a:xfrm>
            <a:off x="122238" y="4708525"/>
            <a:ext cx="199548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100">
                <a:solidFill>
                  <a:schemeClr val="bg1"/>
                </a:solidFill>
                <a:latin typeface="Arial" pitchFamily="34" charset="0"/>
                <a:sym typeface="Arial" pitchFamily="34" charset="0"/>
              </a:rPr>
              <a:t>IMPLICATION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矩形 4"/>
          <p:cNvSpPr>
            <a:spLocks noChangeArrowheads="1"/>
          </p:cNvSpPr>
          <p:nvPr/>
        </p:nvSpPr>
        <p:spPr bwMode="auto">
          <a:xfrm>
            <a:off x="1476375" y="3073400"/>
            <a:ext cx="2232025" cy="1079500"/>
          </a:xfrm>
          <a:prstGeom prst="rect">
            <a:avLst/>
          </a:prstGeom>
          <a:solidFill>
            <a:srgbClr val="0000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TextBox 5"/>
          <p:cNvSpPr>
            <a:spLocks noChangeArrowheads="1"/>
          </p:cNvSpPr>
          <p:nvPr/>
        </p:nvSpPr>
        <p:spPr bwMode="auto">
          <a:xfrm>
            <a:off x="1476375" y="3289300"/>
            <a:ext cx="2232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Raleway" pitchFamily="2" charset="0"/>
                <a:sym typeface="Raleway" pitchFamily="2" charset="0"/>
              </a:rPr>
              <a:t>Investment-based Perspective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五角星 4"/>
          <p:cNvSpPr>
            <a:spLocks noChangeArrowheads="1"/>
          </p:cNvSpPr>
          <p:nvPr/>
        </p:nvSpPr>
        <p:spPr bwMode="auto">
          <a:xfrm rot="20877651">
            <a:off x="-928688" y="-3357563"/>
            <a:ext cx="10664826" cy="10664826"/>
          </a:xfrm>
          <a:prstGeom prst="star5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Tx/>
              <a:buNone/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0" name="TextBox 5"/>
          <p:cNvSpPr>
            <a:spLocks noChangeArrowheads="1"/>
          </p:cNvSpPr>
          <p:nvPr/>
        </p:nvSpPr>
        <p:spPr bwMode="auto">
          <a:xfrm>
            <a:off x="2987675" y="842963"/>
            <a:ext cx="3168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April</a:t>
            </a:r>
            <a:r>
              <a:rPr lang="en-US" altLang="zh-CN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, </a:t>
            </a:r>
            <a:r>
              <a:rPr lang="en-US" altLang="zh-CN" smtClean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2015</a:t>
            </a:r>
            <a:endParaRPr lang="zh-CN" altLang="en-US" dirty="0">
              <a:latin typeface="Arial" pitchFamily="34" charset="0"/>
            </a:endParaRPr>
          </a:p>
        </p:txBody>
      </p:sp>
      <p:sp>
        <p:nvSpPr>
          <p:cNvPr id="17411" name="TextBox 8"/>
          <p:cNvSpPr>
            <a:spLocks noChangeArrowheads="1"/>
          </p:cNvSpPr>
          <p:nvPr/>
        </p:nvSpPr>
        <p:spPr bwMode="auto">
          <a:xfrm>
            <a:off x="2997200" y="1557338"/>
            <a:ext cx="35290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  <a:latin typeface="Verdana" pitchFamily="34" charset="0"/>
                <a:sym typeface="Verdana" pitchFamily="34" charset="0"/>
              </a:rPr>
              <a:t>PRESENTED BY LIU BIN, PCA_APG</a:t>
            </a:r>
            <a:endParaRPr lang="en-US" altLang="zh-CN">
              <a:latin typeface="Arial" pitchFamily="34" charset="0"/>
            </a:endParaRPr>
          </a:p>
        </p:txBody>
      </p:sp>
      <p:sp>
        <p:nvSpPr>
          <p:cNvPr id="17412" name="TextBox 9"/>
          <p:cNvSpPr>
            <a:spLocks noChangeArrowheads="1"/>
          </p:cNvSpPr>
          <p:nvPr/>
        </p:nvSpPr>
        <p:spPr bwMode="auto">
          <a:xfrm>
            <a:off x="2997200" y="2346325"/>
            <a:ext cx="295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Raleway" pitchFamily="2" charset="0"/>
                <a:sym typeface="Raleway" pitchFamily="2" charset="0"/>
              </a:rPr>
              <a:t>THANKS!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7413" name="TextBox 1"/>
          <p:cNvSpPr>
            <a:spLocks noChangeArrowheads="1"/>
          </p:cNvSpPr>
          <p:nvPr/>
        </p:nvSpPr>
        <p:spPr bwMode="auto">
          <a:xfrm>
            <a:off x="2997200" y="1212850"/>
            <a:ext cx="3662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E-COMMERCE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8107"/>
            <a:ext cx="8936182" cy="561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矩形 2"/>
          <p:cNvSpPr>
            <a:spLocks noChangeArrowheads="1"/>
          </p:cNvSpPr>
          <p:nvPr/>
        </p:nvSpPr>
        <p:spPr bwMode="auto">
          <a:xfrm>
            <a:off x="0" y="5226050"/>
            <a:ext cx="611188" cy="32067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8" name="TextBox 3"/>
          <p:cNvSpPr>
            <a:spLocks noChangeArrowheads="1"/>
          </p:cNvSpPr>
          <p:nvPr/>
        </p:nvSpPr>
        <p:spPr bwMode="auto">
          <a:xfrm>
            <a:off x="368300" y="5167313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Raleway" pitchFamily="2" charset="0"/>
                <a:sym typeface="Raleway" pitchFamily="2" charset="0"/>
              </a:rPr>
              <a:t>2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1577975" y="696913"/>
            <a:ext cx="7566025" cy="416083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4100" name="TextBox 6"/>
          <p:cNvSpPr>
            <a:spLocks noChangeArrowheads="1"/>
          </p:cNvSpPr>
          <p:nvPr/>
        </p:nvSpPr>
        <p:spPr bwMode="auto">
          <a:xfrm>
            <a:off x="6550025" y="209550"/>
            <a:ext cx="36734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  <a:latin typeface="Balham" pitchFamily="2" charset="0"/>
                <a:sym typeface="Verdana" pitchFamily="34" charset="0"/>
              </a:rPr>
              <a:t>Agenda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26" name="TextBox 7"/>
          <p:cNvSpPr>
            <a:spLocks noChangeArrowheads="1"/>
          </p:cNvSpPr>
          <p:nvPr/>
        </p:nvSpPr>
        <p:spPr bwMode="auto">
          <a:xfrm>
            <a:off x="2339975" y="2212975"/>
            <a:ext cx="60467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OVERVIEW				</a:t>
            </a: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15’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  <a:p>
            <a:pPr>
              <a:buFontTx/>
              <a:buNone/>
              <a:defRPr/>
            </a:pP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ONLINE PURCHASE			</a:t>
            </a: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20’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  <a:p>
            <a:pPr>
              <a:buFontTx/>
              <a:buNone/>
              <a:defRPr/>
            </a:pP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FIRM-BASED PERSPECTIVE 			</a:t>
            </a: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10’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  <a:p>
            <a:pPr>
              <a:buFontTx/>
              <a:buNone/>
              <a:defRPr/>
            </a:pP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INVESTMENT-BASED PERSPECTIVE		</a:t>
            </a:r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10’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ea typeface="+mn-ea"/>
            </a:endParaRPr>
          </a:p>
        </p:txBody>
      </p:sp>
      <p:sp>
        <p:nvSpPr>
          <p:cNvPr id="4102" name="TextBox 1"/>
          <p:cNvSpPr>
            <a:spLocks noChangeArrowheads="1"/>
          </p:cNvSpPr>
          <p:nvPr/>
        </p:nvSpPr>
        <p:spPr bwMode="auto">
          <a:xfrm>
            <a:off x="1989138" y="2212975"/>
            <a:ext cx="504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D0D0D"/>
                </a:solidFill>
                <a:latin typeface="浪漫雅圆" pitchFamily="2" charset="-122"/>
                <a:ea typeface="浪漫雅圆" pitchFamily="2" charset="-122"/>
                <a:sym typeface="Calibri" pitchFamily="34" charset="0"/>
              </a:rPr>
              <a:t>03</a:t>
            </a:r>
            <a:endParaRPr lang="zh-CN" altLang="en-US">
              <a:solidFill>
                <a:srgbClr val="0D0D0D"/>
              </a:solidFill>
              <a:latin typeface="浪漫雅圆" pitchFamily="2" charset="-122"/>
              <a:ea typeface="浪漫雅圆" pitchFamily="2" charset="-122"/>
              <a:sym typeface="Calibri" pitchFamily="34" charset="0"/>
            </a:endParaRPr>
          </a:p>
          <a:p>
            <a:r>
              <a:rPr lang="en-US" altLang="zh-CN">
                <a:solidFill>
                  <a:srgbClr val="0D0D0D"/>
                </a:solidFill>
                <a:latin typeface="浪漫雅圆" pitchFamily="2" charset="-122"/>
                <a:ea typeface="浪漫雅圆" pitchFamily="2" charset="-122"/>
                <a:sym typeface="Calibri" pitchFamily="34" charset="0"/>
              </a:rPr>
              <a:t>08</a:t>
            </a:r>
            <a:endParaRPr lang="zh-CN" altLang="en-US">
              <a:solidFill>
                <a:srgbClr val="0D0D0D"/>
              </a:solidFill>
              <a:latin typeface="浪漫雅圆" pitchFamily="2" charset="-122"/>
              <a:ea typeface="浪漫雅圆" pitchFamily="2" charset="-122"/>
              <a:sym typeface="Calibri" pitchFamily="34" charset="0"/>
            </a:endParaRPr>
          </a:p>
          <a:p>
            <a:r>
              <a:rPr lang="en-US" altLang="zh-CN">
                <a:solidFill>
                  <a:srgbClr val="0D0D0D"/>
                </a:solidFill>
                <a:latin typeface="浪漫雅圆" pitchFamily="2" charset="-122"/>
                <a:ea typeface="浪漫雅圆" pitchFamily="2" charset="-122"/>
                <a:sym typeface="Calibri" pitchFamily="34" charset="0"/>
              </a:rPr>
              <a:t>09</a:t>
            </a:r>
            <a:endParaRPr lang="zh-CN" altLang="en-US">
              <a:solidFill>
                <a:srgbClr val="0D0D0D"/>
              </a:solidFill>
              <a:latin typeface="浪漫雅圆" pitchFamily="2" charset="-122"/>
              <a:ea typeface="浪漫雅圆" pitchFamily="2" charset="-122"/>
              <a:sym typeface="Calibri" pitchFamily="34" charset="0"/>
            </a:endParaRPr>
          </a:p>
          <a:p>
            <a:r>
              <a:rPr lang="en-US" altLang="zh-CN">
                <a:solidFill>
                  <a:srgbClr val="0D0D0D"/>
                </a:solidFill>
                <a:latin typeface="浪漫雅圆" pitchFamily="2" charset="-122"/>
                <a:ea typeface="浪漫雅圆" pitchFamily="2" charset="-122"/>
                <a:sym typeface="Calibri" pitchFamily="34" charset="0"/>
              </a:rPr>
              <a:t>15</a:t>
            </a:r>
            <a:endParaRPr lang="zh-CN" altLang="en-US">
              <a:solidFill>
                <a:srgbClr val="0D0D0D"/>
              </a:solidFill>
              <a:latin typeface="浪漫雅圆" pitchFamily="2" charset="-122"/>
              <a:ea typeface="浪漫雅圆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E8F169-F18F-4568-B625-63C93466334E}" type="slidenum">
              <a:rPr lang="zh-CN" altLang="en-US"/>
              <a:pPr/>
              <a:t>3</a:t>
            </a:fld>
            <a:endParaRPr lang="zh-CN" altLang="en-US"/>
          </a:p>
        </p:txBody>
      </p:sp>
      <p:sp>
        <p:nvSpPr>
          <p:cNvPr id="5122" name="矩形 6"/>
          <p:cNvSpPr>
            <a:spLocks noChangeArrowheads="1"/>
          </p:cNvSpPr>
          <p:nvPr/>
        </p:nvSpPr>
        <p:spPr bwMode="auto">
          <a:xfrm rot="-1398261">
            <a:off x="-852488" y="431800"/>
            <a:ext cx="4481513" cy="4016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Definition of E-commerce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23" name="椭圆 8"/>
          <p:cNvSpPr>
            <a:spLocks noChangeArrowheads="1"/>
          </p:cNvSpPr>
          <p:nvPr/>
        </p:nvSpPr>
        <p:spPr bwMode="auto">
          <a:xfrm>
            <a:off x="5249863" y="1347788"/>
            <a:ext cx="1439862" cy="1439862"/>
          </a:xfrm>
          <a:prstGeom prst="ellips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5124" name="矩形 9"/>
          <p:cNvSpPr>
            <a:spLocks noChangeArrowheads="1"/>
          </p:cNvSpPr>
          <p:nvPr/>
        </p:nvSpPr>
        <p:spPr bwMode="auto">
          <a:xfrm>
            <a:off x="5530850" y="1882775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互联网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25" name="椭圆 10"/>
          <p:cNvSpPr>
            <a:spLocks noChangeArrowheads="1"/>
          </p:cNvSpPr>
          <p:nvPr/>
        </p:nvSpPr>
        <p:spPr bwMode="auto">
          <a:xfrm>
            <a:off x="7092950" y="1992313"/>
            <a:ext cx="1223963" cy="12239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5126" name="矩形 11"/>
          <p:cNvSpPr>
            <a:spLocks noChangeArrowheads="1"/>
          </p:cNvSpPr>
          <p:nvPr/>
        </p:nvSpPr>
        <p:spPr bwMode="auto">
          <a:xfrm>
            <a:off x="7161213" y="24193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商业模式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27" name="椭圆 12"/>
          <p:cNvSpPr>
            <a:spLocks noChangeArrowheads="1"/>
          </p:cNvSpPr>
          <p:nvPr/>
        </p:nvSpPr>
        <p:spPr bwMode="auto">
          <a:xfrm>
            <a:off x="5867400" y="3003550"/>
            <a:ext cx="1225550" cy="1223963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5128" name="矩形 13"/>
          <p:cNvSpPr>
            <a:spLocks noChangeArrowheads="1"/>
          </p:cNvSpPr>
          <p:nvPr/>
        </p:nvSpPr>
        <p:spPr bwMode="auto">
          <a:xfrm>
            <a:off x="5810250" y="3430588"/>
            <a:ext cx="1339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Tahoma" pitchFamily="34" charset="0"/>
              </a:rPr>
              <a:t>虚拟数字化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29" name="TextBox 14"/>
          <p:cNvSpPr>
            <a:spLocks noChangeArrowheads="1"/>
          </p:cNvSpPr>
          <p:nvPr/>
        </p:nvSpPr>
        <p:spPr bwMode="auto">
          <a:xfrm>
            <a:off x="320675" y="2281238"/>
            <a:ext cx="1703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定义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30" name="TextBox 15"/>
          <p:cNvSpPr>
            <a:spLocks noChangeArrowheads="1"/>
          </p:cNvSpPr>
          <p:nvPr/>
        </p:nvSpPr>
        <p:spPr bwMode="auto">
          <a:xfrm>
            <a:off x="323850" y="2281238"/>
            <a:ext cx="296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[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31" name="TextBox 16"/>
          <p:cNvSpPr>
            <a:spLocks noChangeArrowheads="1"/>
          </p:cNvSpPr>
          <p:nvPr/>
        </p:nvSpPr>
        <p:spPr bwMode="auto">
          <a:xfrm>
            <a:off x="1692275" y="2281238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]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5132" name="矩形 17"/>
          <p:cNvSpPr>
            <a:spLocks noChangeArrowheads="1"/>
          </p:cNvSpPr>
          <p:nvPr/>
        </p:nvSpPr>
        <p:spPr bwMode="auto">
          <a:xfrm>
            <a:off x="323850" y="2792413"/>
            <a:ext cx="494823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ahoma" pitchFamily="34" charset="0"/>
              </a:rPr>
              <a:t>电子商务是基于互联网及移动互联网诞生的一种全新的商业模式，用户不需要进入实体店面，通过虚拟数字化电子方式完成交易。</a:t>
            </a:r>
            <a:endParaRPr lang="en-US">
              <a:latin typeface="Arial" pitchFamily="34" charset="0"/>
            </a:endParaRPr>
          </a:p>
        </p:txBody>
      </p:sp>
      <p:sp>
        <p:nvSpPr>
          <p:cNvPr id="5133" name="矩形 18"/>
          <p:cNvSpPr>
            <a:spLocks noChangeArrowheads="1"/>
          </p:cNvSpPr>
          <p:nvPr/>
        </p:nvSpPr>
        <p:spPr bwMode="auto">
          <a:xfrm>
            <a:off x="0" y="5226050"/>
            <a:ext cx="611188" cy="32067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4" name="TextBox 19"/>
          <p:cNvSpPr>
            <a:spLocks noChangeArrowheads="1"/>
          </p:cNvSpPr>
          <p:nvPr/>
        </p:nvSpPr>
        <p:spPr bwMode="auto">
          <a:xfrm>
            <a:off x="368300" y="5167313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Raleway" pitchFamily="2" charset="0"/>
                <a:sym typeface="Raleway" pitchFamily="2" charset="0"/>
              </a:rPr>
              <a:t>3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32"/>
          <p:cNvSpPr>
            <a:spLocks noChangeArrowheads="1"/>
          </p:cNvSpPr>
          <p:nvPr/>
        </p:nvSpPr>
        <p:spPr bwMode="auto">
          <a:xfrm>
            <a:off x="323850" y="1184275"/>
            <a:ext cx="5111750" cy="4103688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6" name="矩形 30"/>
          <p:cNvSpPr>
            <a:spLocks noChangeArrowheads="1"/>
          </p:cNvSpPr>
          <p:nvPr/>
        </p:nvSpPr>
        <p:spPr bwMode="auto">
          <a:xfrm>
            <a:off x="5867400" y="1184275"/>
            <a:ext cx="2867025" cy="4103688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541338" y="0"/>
            <a:ext cx="287337" cy="552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8" name="TextBox 6"/>
          <p:cNvSpPr>
            <a:spLocks noChangeArrowheads="1"/>
          </p:cNvSpPr>
          <p:nvPr/>
        </p:nvSpPr>
        <p:spPr bwMode="auto">
          <a:xfrm>
            <a:off x="808038" y="247650"/>
            <a:ext cx="460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E-COMMERCE: PAST, NOW &amp; FUTURE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49" name="矩形 20"/>
          <p:cNvSpPr>
            <a:spLocks noChangeArrowheads="1"/>
          </p:cNvSpPr>
          <p:nvPr/>
        </p:nvSpPr>
        <p:spPr bwMode="auto">
          <a:xfrm>
            <a:off x="6156325" y="2719388"/>
            <a:ext cx="1008063" cy="1938337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矩形 21"/>
          <p:cNvSpPr>
            <a:spLocks noChangeArrowheads="1"/>
          </p:cNvSpPr>
          <p:nvPr/>
        </p:nvSpPr>
        <p:spPr bwMode="auto">
          <a:xfrm>
            <a:off x="7524750" y="2146300"/>
            <a:ext cx="1008063" cy="2511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TextBox 22"/>
          <p:cNvSpPr>
            <a:spLocks noChangeArrowheads="1"/>
          </p:cNvSpPr>
          <p:nvPr/>
        </p:nvSpPr>
        <p:spPr bwMode="auto">
          <a:xfrm>
            <a:off x="6156325" y="4657725"/>
            <a:ext cx="2578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电子商务拉动网络经济</a:t>
            </a:r>
            <a:r>
              <a:rPr lang="en-US" altLang="zh-CN" sz="1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19.7%</a:t>
            </a:r>
            <a:r>
              <a:rPr lang="zh-CN" altLang="en-US" sz="14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的增长，贡献率最高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2" name="TextBox 24"/>
          <p:cNvSpPr>
            <a:spLocks noChangeArrowheads="1"/>
          </p:cNvSpPr>
          <p:nvPr/>
        </p:nvSpPr>
        <p:spPr bwMode="auto">
          <a:xfrm>
            <a:off x="6300788" y="3079750"/>
            <a:ext cx="1008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Arial" pitchFamily="34" charset="0"/>
                <a:sym typeface="Arial" pitchFamily="34" charset="0"/>
              </a:rPr>
              <a:t>2009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3" name="TextBox 25"/>
          <p:cNvSpPr>
            <a:spLocks noChangeArrowheads="1"/>
          </p:cNvSpPr>
          <p:nvPr/>
        </p:nvSpPr>
        <p:spPr bwMode="auto">
          <a:xfrm>
            <a:off x="7726363" y="3079750"/>
            <a:ext cx="1008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Arial" pitchFamily="34" charset="0"/>
                <a:sym typeface="Arial" pitchFamily="34" charset="0"/>
              </a:rPr>
              <a:t>2010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4" name="矩形 26"/>
          <p:cNvSpPr>
            <a:spLocks noChangeArrowheads="1"/>
          </p:cNvSpPr>
          <p:nvPr/>
        </p:nvSpPr>
        <p:spPr bwMode="auto">
          <a:xfrm>
            <a:off x="6253163" y="3444875"/>
            <a:ext cx="839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Arial" pitchFamily="34" charset="0"/>
                <a:sym typeface="Arial" pitchFamily="34" charset="0"/>
              </a:rPr>
              <a:t>25.9%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5" name="矩形 27"/>
          <p:cNvSpPr>
            <a:spLocks noChangeArrowheads="1"/>
          </p:cNvSpPr>
          <p:nvPr/>
        </p:nvSpPr>
        <p:spPr bwMode="auto">
          <a:xfrm>
            <a:off x="7680325" y="3454400"/>
            <a:ext cx="838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Arial" pitchFamily="34" charset="0"/>
                <a:sym typeface="Arial" pitchFamily="34" charset="0"/>
              </a:rPr>
              <a:t>34.2%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6" name="矩形 29"/>
          <p:cNvSpPr>
            <a:spLocks noChangeArrowheads="1"/>
          </p:cNvSpPr>
          <p:nvPr/>
        </p:nvSpPr>
        <p:spPr bwMode="auto">
          <a:xfrm>
            <a:off x="485775" y="3630613"/>
            <a:ext cx="47879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年中国电子商务整体交易规模达到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4.8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万亿，较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2009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年增长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32.4%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2011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年前三年中国电子商务市场交易规模总额已超过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年全年的水平。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7" name="矩形 33"/>
          <p:cNvSpPr>
            <a:spLocks noChangeArrowheads="1"/>
          </p:cNvSpPr>
          <p:nvPr/>
        </p:nvSpPr>
        <p:spPr bwMode="auto">
          <a:xfrm>
            <a:off x="323850" y="118427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sym typeface="Calibri" pitchFamily="34" charset="0"/>
              </a:rPr>
              <a:t>EXPONENTIAL</a:t>
            </a:r>
            <a:endParaRPr lang="zh-CN" altLang="en-US" b="1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b="1">
                <a:solidFill>
                  <a:srgbClr val="000000"/>
                </a:solidFill>
                <a:sym typeface="Calibri" pitchFamily="34" charset="0"/>
              </a:rPr>
              <a:t>GROWTH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8" name="矩形 34"/>
          <p:cNvSpPr>
            <a:spLocks noChangeArrowheads="1"/>
          </p:cNvSpPr>
          <p:nvPr/>
        </p:nvSpPr>
        <p:spPr bwMode="auto">
          <a:xfrm>
            <a:off x="5867400" y="117951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sym typeface="Calibri" pitchFamily="34" charset="0"/>
              </a:rPr>
              <a:t>INCREASING</a:t>
            </a:r>
            <a:endParaRPr lang="zh-CN" altLang="en-US" b="1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b="1">
                <a:solidFill>
                  <a:srgbClr val="000000"/>
                </a:solidFill>
                <a:sym typeface="Calibri" pitchFamily="34" charset="0"/>
              </a:rPr>
              <a:t>IMPORTANCE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6159" name="矩形 37"/>
          <p:cNvSpPr>
            <a:spLocks noChangeArrowheads="1"/>
          </p:cNvSpPr>
          <p:nvPr/>
        </p:nvSpPr>
        <p:spPr bwMode="auto">
          <a:xfrm>
            <a:off x="5337175" y="1184275"/>
            <a:ext cx="98425" cy="3524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0" name="矩形 39"/>
          <p:cNvSpPr>
            <a:spLocks noChangeArrowheads="1"/>
          </p:cNvSpPr>
          <p:nvPr/>
        </p:nvSpPr>
        <p:spPr bwMode="auto">
          <a:xfrm>
            <a:off x="8623300" y="1177925"/>
            <a:ext cx="100013" cy="3524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866900"/>
            <a:ext cx="1433513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图表 8"/>
          <p:cNvSpPr>
            <a:spLocks noChangeArrowheads="1"/>
          </p:cNvSpPr>
          <p:nvPr/>
        </p:nvSpPr>
        <p:spPr bwMode="auto">
          <a:xfrm>
            <a:off x="-244475" y="439738"/>
            <a:ext cx="6470650" cy="66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7171" name="矩形 13"/>
          <p:cNvSpPr>
            <a:spLocks noChangeArrowheads="1"/>
          </p:cNvSpPr>
          <p:nvPr/>
        </p:nvSpPr>
        <p:spPr bwMode="auto">
          <a:xfrm>
            <a:off x="541338" y="0"/>
            <a:ext cx="287337" cy="552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2" name="TextBox 14"/>
          <p:cNvSpPr>
            <a:spLocks noChangeArrowheads="1"/>
          </p:cNvSpPr>
          <p:nvPr/>
        </p:nvSpPr>
        <p:spPr bwMode="auto">
          <a:xfrm>
            <a:off x="808038" y="247650"/>
            <a:ext cx="460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E-COMMERCE: B2B, B2C, C2C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7173" name="矩形 11"/>
          <p:cNvSpPr>
            <a:spLocks noChangeArrowheads="1"/>
          </p:cNvSpPr>
          <p:nvPr/>
        </p:nvSpPr>
        <p:spPr bwMode="auto">
          <a:xfrm>
            <a:off x="5292725" y="1974850"/>
            <a:ext cx="3095625" cy="196215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4" name="TextBox 9"/>
          <p:cNvSpPr>
            <a:spLocks noChangeArrowheads="1"/>
          </p:cNvSpPr>
          <p:nvPr/>
        </p:nvSpPr>
        <p:spPr bwMode="auto">
          <a:xfrm>
            <a:off x="5292725" y="2540000"/>
            <a:ext cx="3095625" cy="5238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B2B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将仍然是未来电子商务交易规模的最主要组成部分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7175" name="TextBox 10"/>
          <p:cNvSpPr>
            <a:spLocks noChangeArrowheads="1"/>
          </p:cNvSpPr>
          <p:nvPr/>
        </p:nvSpPr>
        <p:spPr bwMode="auto">
          <a:xfrm>
            <a:off x="5291138" y="3187700"/>
            <a:ext cx="3097212" cy="5238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个人消费领域的网上交易规模增速略快于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B2B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电子商务市场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7176" name="矩形 16"/>
          <p:cNvSpPr>
            <a:spLocks noChangeArrowheads="1"/>
          </p:cNvSpPr>
          <p:nvPr/>
        </p:nvSpPr>
        <p:spPr bwMode="auto">
          <a:xfrm>
            <a:off x="8288338" y="1963738"/>
            <a:ext cx="100012" cy="35401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7" name="TextBox 12"/>
          <p:cNvSpPr>
            <a:spLocks noChangeArrowheads="1"/>
          </p:cNvSpPr>
          <p:nvPr/>
        </p:nvSpPr>
        <p:spPr bwMode="auto">
          <a:xfrm>
            <a:off x="5291138" y="1974850"/>
            <a:ext cx="1441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HIGHLIGHTS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20"/>
          <p:cNvSpPr>
            <a:spLocks noChangeArrowheads="1"/>
          </p:cNvSpPr>
          <p:nvPr/>
        </p:nvSpPr>
        <p:spPr bwMode="auto">
          <a:xfrm>
            <a:off x="3060700" y="671513"/>
            <a:ext cx="5832475" cy="49387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4" name="矩形 9"/>
          <p:cNvSpPr>
            <a:spLocks noChangeArrowheads="1"/>
          </p:cNvSpPr>
          <p:nvPr/>
        </p:nvSpPr>
        <p:spPr bwMode="auto">
          <a:xfrm>
            <a:off x="179388" y="671513"/>
            <a:ext cx="2665412" cy="24495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TextBox 1"/>
          <p:cNvSpPr>
            <a:spLocks noChangeArrowheads="1"/>
          </p:cNvSpPr>
          <p:nvPr/>
        </p:nvSpPr>
        <p:spPr bwMode="auto">
          <a:xfrm>
            <a:off x="971550" y="-2106613"/>
            <a:ext cx="4032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Identify key drivers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11544300" y="-3109913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The years 2007 through 2010 saw rapid growth in the number of consumers going online.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197" name="矩形 4"/>
          <p:cNvSpPr>
            <a:spLocks noChangeArrowheads="1"/>
          </p:cNvSpPr>
          <p:nvPr/>
        </p:nvSpPr>
        <p:spPr bwMode="auto">
          <a:xfrm>
            <a:off x="179388" y="671513"/>
            <a:ext cx="2232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Internet is affordable 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198" name="矩形 7"/>
          <p:cNvSpPr>
            <a:spLocks noChangeArrowheads="1"/>
          </p:cNvSpPr>
          <p:nvPr/>
        </p:nvSpPr>
        <p:spPr bwMode="auto">
          <a:xfrm>
            <a:off x="3635375" y="-1738313"/>
            <a:ext cx="2736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shipping—$1 on average to ship a, versus $6 in the United States.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199" name="矩形 10"/>
          <p:cNvSpPr>
            <a:spLocks noChangeArrowheads="1"/>
          </p:cNvSpPr>
          <p:nvPr/>
        </p:nvSpPr>
        <p:spPr bwMode="auto">
          <a:xfrm>
            <a:off x="179388" y="3162300"/>
            <a:ext cx="2665412" cy="244792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0" name="矩形 11"/>
          <p:cNvSpPr>
            <a:spLocks noChangeArrowheads="1"/>
          </p:cNvSpPr>
          <p:nvPr/>
        </p:nvSpPr>
        <p:spPr bwMode="auto">
          <a:xfrm>
            <a:off x="179388" y="3182938"/>
            <a:ext cx="19669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China’s low cost of shipping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201" name="矩形 14"/>
          <p:cNvSpPr>
            <a:spLocks noChangeArrowheads="1"/>
          </p:cNvSpPr>
          <p:nvPr/>
        </p:nvSpPr>
        <p:spPr bwMode="auto">
          <a:xfrm>
            <a:off x="179388" y="3770313"/>
            <a:ext cx="1177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1-kilogram parcel cost</a:t>
            </a:r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($)</a:t>
            </a:r>
            <a:endParaRPr lang="zh-CN" altLang="en-US">
              <a:latin typeface="Arial" pitchFamily="34" charset="0"/>
            </a:endParaRPr>
          </a:p>
        </p:txBody>
      </p:sp>
      <p:pic>
        <p:nvPicPr>
          <p:cNvPr id="8202" name="图片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913" y="6962775"/>
            <a:ext cx="10920413" cy="706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图表 19"/>
          <p:cNvSpPr>
            <a:spLocks noChangeArrowheads="1"/>
          </p:cNvSpPr>
          <p:nvPr/>
        </p:nvSpPr>
        <p:spPr bwMode="auto">
          <a:xfrm>
            <a:off x="3194050" y="1546225"/>
            <a:ext cx="5688013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8204" name="矩形 21"/>
          <p:cNvSpPr>
            <a:spLocks noChangeArrowheads="1"/>
          </p:cNvSpPr>
          <p:nvPr/>
        </p:nvSpPr>
        <p:spPr bwMode="auto">
          <a:xfrm>
            <a:off x="3071813" y="708025"/>
            <a:ext cx="457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3F3F3F"/>
                </a:solidFill>
                <a:sym typeface="Calibri" pitchFamily="34" charset="0"/>
              </a:rPr>
              <a:t>Exponential Growth</a:t>
            </a:r>
            <a:endParaRPr lang="zh-CN" altLang="en-US" b="1">
              <a:solidFill>
                <a:srgbClr val="3F3F3F"/>
              </a:solidFill>
              <a:sym typeface="Calibri" pitchFamily="34" charset="0"/>
            </a:endParaRPr>
          </a:p>
          <a:p>
            <a:r>
              <a:rPr lang="en-US" altLang="zh-CN" b="1">
                <a:solidFill>
                  <a:srgbClr val="3F3F3F"/>
                </a:solidFill>
                <a:sym typeface="Calibri" pitchFamily="34" charset="0"/>
              </a:rPr>
              <a:t>in New Internet Users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205" name="矩形 22"/>
          <p:cNvSpPr>
            <a:spLocks noChangeArrowheads="1"/>
          </p:cNvSpPr>
          <p:nvPr/>
        </p:nvSpPr>
        <p:spPr bwMode="auto">
          <a:xfrm>
            <a:off x="8793163" y="673100"/>
            <a:ext cx="100012" cy="3540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6" name="矩形 23"/>
          <p:cNvSpPr>
            <a:spLocks noChangeArrowheads="1"/>
          </p:cNvSpPr>
          <p:nvPr/>
        </p:nvSpPr>
        <p:spPr bwMode="auto">
          <a:xfrm>
            <a:off x="179388" y="1033463"/>
            <a:ext cx="1177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Internet cost</a:t>
            </a:r>
            <a:endParaRPr lang="zh-CN" alt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per month ($)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207" name="矩形 24"/>
          <p:cNvSpPr>
            <a:spLocks noChangeArrowheads="1"/>
          </p:cNvSpPr>
          <p:nvPr/>
        </p:nvSpPr>
        <p:spPr bwMode="auto">
          <a:xfrm>
            <a:off x="0" y="276225"/>
            <a:ext cx="827088" cy="277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8" name="TextBox 25"/>
          <p:cNvSpPr>
            <a:spLocks noChangeArrowheads="1"/>
          </p:cNvSpPr>
          <p:nvPr/>
        </p:nvSpPr>
        <p:spPr bwMode="auto">
          <a:xfrm>
            <a:off x="808038" y="234950"/>
            <a:ext cx="460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E-COMMERCE: UNDERLYING DRYERS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209" name="TextBox 26"/>
          <p:cNvSpPr>
            <a:spLocks noChangeArrowheads="1"/>
          </p:cNvSpPr>
          <p:nvPr/>
        </p:nvSpPr>
        <p:spPr bwMode="auto">
          <a:xfrm>
            <a:off x="3760788" y="1460500"/>
            <a:ext cx="1316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sym typeface="Calibri" pitchFamily="34" charset="0"/>
              </a:rPr>
              <a:t>Millions of People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8210" name="直接连接符 28"/>
          <p:cNvSpPr>
            <a:spLocks noChangeShapeType="1"/>
          </p:cNvSpPr>
          <p:nvPr/>
        </p:nvSpPr>
        <p:spPr bwMode="auto">
          <a:xfrm>
            <a:off x="3811588" y="3495675"/>
            <a:ext cx="4981575" cy="0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8211" name="直接连接符 30"/>
          <p:cNvSpPr>
            <a:spLocks noChangeShapeType="1"/>
          </p:cNvSpPr>
          <p:nvPr/>
        </p:nvSpPr>
        <p:spPr bwMode="auto">
          <a:xfrm>
            <a:off x="3760788" y="2713038"/>
            <a:ext cx="4981575" cy="1587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8212" name="直接连接符 31"/>
          <p:cNvSpPr>
            <a:spLocks noChangeShapeType="1"/>
          </p:cNvSpPr>
          <p:nvPr/>
        </p:nvSpPr>
        <p:spPr bwMode="auto">
          <a:xfrm>
            <a:off x="3760788" y="3122613"/>
            <a:ext cx="4981575" cy="1587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8213" name="等腰三角形 32"/>
          <p:cNvSpPr>
            <a:spLocks noChangeArrowheads="1"/>
          </p:cNvSpPr>
          <p:nvPr/>
        </p:nvSpPr>
        <p:spPr bwMode="auto">
          <a:xfrm rot="5400000">
            <a:off x="2614613" y="2957512"/>
            <a:ext cx="647700" cy="288925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8"/>
          <p:cNvSpPr>
            <a:spLocks noChangeArrowheads="1"/>
          </p:cNvSpPr>
          <p:nvPr/>
        </p:nvSpPr>
        <p:spPr bwMode="auto">
          <a:xfrm>
            <a:off x="127000" y="1201738"/>
            <a:ext cx="4086225" cy="401002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8" name="矩形 9"/>
          <p:cNvSpPr>
            <a:spLocks noChangeArrowheads="1"/>
          </p:cNvSpPr>
          <p:nvPr/>
        </p:nvSpPr>
        <p:spPr bwMode="auto">
          <a:xfrm>
            <a:off x="120650" y="1465263"/>
            <a:ext cx="215900" cy="57626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矩形 10"/>
          <p:cNvSpPr>
            <a:spLocks noChangeArrowheads="1"/>
          </p:cNvSpPr>
          <p:nvPr/>
        </p:nvSpPr>
        <p:spPr bwMode="auto">
          <a:xfrm>
            <a:off x="120650" y="2473325"/>
            <a:ext cx="215900" cy="57626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矩形 11"/>
          <p:cNvSpPr>
            <a:spLocks noChangeArrowheads="1"/>
          </p:cNvSpPr>
          <p:nvPr/>
        </p:nvSpPr>
        <p:spPr bwMode="auto">
          <a:xfrm>
            <a:off x="120650" y="3482975"/>
            <a:ext cx="215900" cy="5746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TextBox 12"/>
          <p:cNvSpPr>
            <a:spLocks noChangeArrowheads="1"/>
          </p:cNvSpPr>
          <p:nvPr/>
        </p:nvSpPr>
        <p:spPr bwMode="auto">
          <a:xfrm>
            <a:off x="323850" y="1403350"/>
            <a:ext cx="3052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[Dominance of Taobao]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2" name="TextBox 13"/>
          <p:cNvSpPr>
            <a:spLocks noChangeArrowheads="1"/>
          </p:cNvSpPr>
          <p:nvPr/>
        </p:nvSpPr>
        <p:spPr bwMode="auto">
          <a:xfrm>
            <a:off x="338138" y="1735138"/>
            <a:ext cx="3038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79% of transaction value</a:t>
            </a:r>
            <a:endParaRPr lang="zh-CN" altLang="en-US" sz="1600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Define the e-commerce landscape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3" name="TextBox 14"/>
          <p:cNvSpPr>
            <a:spLocks noChangeArrowheads="1"/>
          </p:cNvSpPr>
          <p:nvPr/>
        </p:nvSpPr>
        <p:spPr bwMode="auto">
          <a:xfrm>
            <a:off x="328613" y="2430463"/>
            <a:ext cx="3886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[Delivery and logistic challenge]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4" name="TextBox 15"/>
          <p:cNvSpPr>
            <a:spLocks noChangeArrowheads="1"/>
          </p:cNvSpPr>
          <p:nvPr/>
        </p:nvSpPr>
        <p:spPr bwMode="auto">
          <a:xfrm>
            <a:off x="342900" y="2762250"/>
            <a:ext cx="3367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immaturity of the infrastructure</a:t>
            </a:r>
            <a:endParaRPr lang="zh-CN" altLang="en-US" sz="1600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3 of 6 top hesitate reasons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5" name="TextBox 16"/>
          <p:cNvSpPr>
            <a:spLocks noChangeArrowheads="1"/>
          </p:cNvSpPr>
          <p:nvPr/>
        </p:nvSpPr>
        <p:spPr bwMode="auto">
          <a:xfrm>
            <a:off x="328613" y="3409950"/>
            <a:ext cx="3624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[Distinctive online behavior]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6" name="TextBox 17"/>
          <p:cNvSpPr>
            <a:spLocks noChangeArrowheads="1"/>
          </p:cNvSpPr>
          <p:nvPr/>
        </p:nvSpPr>
        <p:spPr bwMode="auto">
          <a:xfrm>
            <a:off x="342900" y="3741738"/>
            <a:ext cx="2628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19% manufacturer website</a:t>
            </a:r>
            <a:endParaRPr lang="zh-CN" altLang="en-US" sz="1600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Most social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7" name="矩形 24"/>
          <p:cNvSpPr>
            <a:spLocks noChangeArrowheads="1"/>
          </p:cNvSpPr>
          <p:nvPr/>
        </p:nvSpPr>
        <p:spPr bwMode="auto">
          <a:xfrm>
            <a:off x="120650" y="4405313"/>
            <a:ext cx="215900" cy="57626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8" name="TextBox 25"/>
          <p:cNvSpPr>
            <a:spLocks noChangeArrowheads="1"/>
          </p:cNvSpPr>
          <p:nvPr/>
        </p:nvSpPr>
        <p:spPr bwMode="auto">
          <a:xfrm>
            <a:off x="328613" y="4333875"/>
            <a:ext cx="4246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[A Unique Online-Shopping Ecosystem]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29" name="TextBox 26"/>
          <p:cNvSpPr>
            <a:spLocks noChangeArrowheads="1"/>
          </p:cNvSpPr>
          <p:nvPr/>
        </p:nvSpPr>
        <p:spPr bwMode="auto">
          <a:xfrm>
            <a:off x="342900" y="4665663"/>
            <a:ext cx="3771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Baidu VS taobao</a:t>
            </a:r>
            <a:endParaRPr lang="zh-CN" altLang="en-US" sz="1600">
              <a:solidFill>
                <a:srgbClr val="000000"/>
              </a:solidFill>
              <a:sym typeface="Calibri" pitchFamily="34" charset="0"/>
            </a:endParaRPr>
          </a:p>
          <a:p>
            <a:r>
              <a:rPr lang="en-US" altLang="zh-CN" sz="1600">
                <a:solidFill>
                  <a:srgbClr val="000000"/>
                </a:solidFill>
                <a:sym typeface="Calibri" pitchFamily="34" charset="0"/>
              </a:rPr>
              <a:t>NO single top contender in SNS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30" name="矩形 27"/>
          <p:cNvSpPr>
            <a:spLocks noChangeArrowheads="1"/>
          </p:cNvSpPr>
          <p:nvPr/>
        </p:nvSpPr>
        <p:spPr bwMode="auto">
          <a:xfrm>
            <a:off x="0" y="298450"/>
            <a:ext cx="827088" cy="2762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1" name="TextBox 28"/>
          <p:cNvSpPr>
            <a:spLocks noChangeArrowheads="1"/>
          </p:cNvSpPr>
          <p:nvPr/>
        </p:nvSpPr>
        <p:spPr bwMode="auto">
          <a:xfrm>
            <a:off x="808038" y="255588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E-COMMERCE: DIFFERENCE IN CHINA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9232" name="矩形 30"/>
          <p:cNvSpPr>
            <a:spLocks noChangeArrowheads="1"/>
          </p:cNvSpPr>
          <p:nvPr/>
        </p:nvSpPr>
        <p:spPr bwMode="auto">
          <a:xfrm>
            <a:off x="4114800" y="1201738"/>
            <a:ext cx="100013" cy="3524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9233" name="图片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41675"/>
            <a:ext cx="2293938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4" name="图片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3236913"/>
            <a:ext cx="229552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5"/>
          <a:stretch>
            <a:fillRect/>
          </a:stretch>
        </p:blipFill>
        <p:spPr bwMode="auto">
          <a:xfrm>
            <a:off x="4356100" y="1201738"/>
            <a:ext cx="2293938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" name="图片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8"/>
          <a:stretch>
            <a:fillRect/>
          </a:stretch>
        </p:blipFill>
        <p:spPr bwMode="auto">
          <a:xfrm>
            <a:off x="6731000" y="3217863"/>
            <a:ext cx="23050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7" name="图片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8"/>
          <a:stretch>
            <a:fillRect/>
          </a:stretch>
        </p:blipFill>
        <p:spPr bwMode="auto">
          <a:xfrm>
            <a:off x="4356100" y="3236913"/>
            <a:ext cx="2293938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图片 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7"/>
          <a:stretch>
            <a:fillRect/>
          </a:stretch>
        </p:blipFill>
        <p:spPr bwMode="auto">
          <a:xfrm>
            <a:off x="6731000" y="1200150"/>
            <a:ext cx="2308225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矩形 7"/>
          <p:cNvSpPr>
            <a:spLocks noChangeArrowheads="1"/>
          </p:cNvSpPr>
          <p:nvPr/>
        </p:nvSpPr>
        <p:spPr bwMode="auto">
          <a:xfrm>
            <a:off x="0" y="4225925"/>
            <a:ext cx="4572000" cy="5048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Elephant" pitchFamily="18" charset="0"/>
                <a:sym typeface="Elephant" pitchFamily="18" charset="0"/>
              </a:rPr>
              <a:t>Online Purchase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866900"/>
            <a:ext cx="1433513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图表 3"/>
          <p:cNvSpPr>
            <a:spLocks noChangeArrowheads="1"/>
          </p:cNvSpPr>
          <p:nvPr/>
        </p:nvSpPr>
        <p:spPr bwMode="auto">
          <a:xfrm>
            <a:off x="-244475" y="439738"/>
            <a:ext cx="6470650" cy="66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11267" name="矩形 4"/>
          <p:cNvSpPr>
            <a:spLocks noChangeArrowheads="1"/>
          </p:cNvSpPr>
          <p:nvPr/>
        </p:nvSpPr>
        <p:spPr bwMode="auto">
          <a:xfrm>
            <a:off x="541338" y="0"/>
            <a:ext cx="287337" cy="552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TextBox 5"/>
          <p:cNvSpPr>
            <a:spLocks noChangeArrowheads="1"/>
          </p:cNvSpPr>
          <p:nvPr/>
        </p:nvSpPr>
        <p:spPr bwMode="auto">
          <a:xfrm>
            <a:off x="808038" y="247650"/>
            <a:ext cx="4608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Arial" pitchFamily="34" charset="0"/>
                <a:sym typeface="Arial" pitchFamily="34" charset="0"/>
              </a:rPr>
              <a:t>C2C Overview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5292725" y="1498600"/>
            <a:ext cx="3095625" cy="261302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0" name="TextBox 7"/>
          <p:cNvSpPr>
            <a:spLocks noChangeArrowheads="1"/>
          </p:cNvSpPr>
          <p:nvPr/>
        </p:nvSpPr>
        <p:spPr bwMode="auto">
          <a:xfrm>
            <a:off x="5292725" y="2065338"/>
            <a:ext cx="3095625" cy="5222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寡头垄断型市场格局已经形成，很难在短期内打破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1271" name="TextBox 8"/>
          <p:cNvSpPr>
            <a:spLocks noChangeArrowheads="1"/>
          </p:cNvSpPr>
          <p:nvPr/>
        </p:nvSpPr>
        <p:spPr bwMode="auto">
          <a:xfrm>
            <a:off x="5291138" y="2713038"/>
            <a:ext cx="3097212" cy="11699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预计在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2013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年，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C2C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电子商务市场交易规模会突破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万亿元，但占总体网络购物规模的比重将由目前的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87%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下降至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60%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左右，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－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2013 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年的复合增长率降至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30%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1272" name="矩形 9"/>
          <p:cNvSpPr>
            <a:spLocks noChangeArrowheads="1"/>
          </p:cNvSpPr>
          <p:nvPr/>
        </p:nvSpPr>
        <p:spPr bwMode="auto">
          <a:xfrm>
            <a:off x="8288338" y="1489075"/>
            <a:ext cx="100012" cy="3524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3" name="TextBox 10"/>
          <p:cNvSpPr>
            <a:spLocks noChangeArrowheads="1"/>
          </p:cNvSpPr>
          <p:nvPr/>
        </p:nvSpPr>
        <p:spPr bwMode="auto">
          <a:xfrm>
            <a:off x="5291138" y="1498600"/>
            <a:ext cx="1441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sym typeface="Calibri" pitchFamily="34" charset="0"/>
              </a:rPr>
              <a:t>HIGHLIGHTS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441</Words>
  <Characters>0</Characters>
  <Application>Microsoft Office PowerPoint</Application>
  <DocSecurity>0</DocSecurity>
  <PresentationFormat>全屏显示(16:10)</PresentationFormat>
  <Lines>0</Lines>
  <Paragraphs>93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119</cp:revision>
  <dcterms:created xsi:type="dcterms:W3CDTF">2012-04-05T14:28:00Z</dcterms:created>
  <dcterms:modified xsi:type="dcterms:W3CDTF">2016-08-22T04:12:27Z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2052-10.1.0.5511</vt:lpwstr>
  </property>
</Properties>
</file>