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79" r:id="rId2"/>
    <p:sldId id="285" r:id="rId3"/>
    <p:sldId id="280" r:id="rId4"/>
    <p:sldId id="282" r:id="rId5"/>
    <p:sldId id="286" r:id="rId6"/>
    <p:sldId id="287" r:id="rId7"/>
    <p:sldId id="288" r:id="rId8"/>
    <p:sldId id="289" r:id="rId9"/>
    <p:sldId id="290" r:id="rId10"/>
    <p:sldId id="293" r:id="rId11"/>
    <p:sldId id="283" r:id="rId12"/>
    <p:sldId id="294" r:id="rId13"/>
    <p:sldId id="295" r:id="rId14"/>
    <p:sldId id="296" r:id="rId15"/>
    <p:sldId id="297" r:id="rId16"/>
    <p:sldId id="284" r:id="rId17"/>
    <p:sldId id="299" r:id="rId18"/>
    <p:sldId id="298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9" r:id="rId28"/>
    <p:sldId id="310" r:id="rId29"/>
    <p:sldId id="311" r:id="rId30"/>
    <p:sldId id="312" r:id="rId31"/>
    <p:sldId id="313" r:id="rId32"/>
    <p:sldId id="315" r:id="rId33"/>
    <p:sldId id="314" r:id="rId34"/>
    <p:sldId id="316" r:id="rId35"/>
    <p:sldId id="317" r:id="rId36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  <a:srgbClr val="FEFEFE"/>
    <a:srgbClr val="000066"/>
    <a:srgbClr val="0000FF"/>
    <a:srgbClr val="333399"/>
    <a:srgbClr val="5F5F5F"/>
    <a:srgbClr val="666699"/>
    <a:srgbClr val="BDB917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9" autoAdjust="0"/>
    <p:restoredTop sz="94957" autoAdjust="0"/>
  </p:normalViewPr>
  <p:slideViewPr>
    <p:cSldViewPr>
      <p:cViewPr>
        <p:scale>
          <a:sx n="105" d="100"/>
          <a:sy n="105" d="100"/>
        </p:scale>
        <p:origin x="-1758" y="-36"/>
      </p:cViewPr>
      <p:guideLst>
        <p:guide orient="horz" pos="20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8" d="100"/>
          <a:sy n="108" d="100"/>
        </p:scale>
        <p:origin x="-720" y="-9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dirty="0" smtClean="0"/>
              <a:t>单击此处编辑母版文本样式</a:t>
            </a:r>
          </a:p>
          <a:p>
            <a:pPr lvl="1"/>
            <a:r>
              <a:rPr lang="zh-CN" altLang="en-US" noProof="0" dirty="0" smtClean="0"/>
              <a:t>第二级</a:t>
            </a:r>
          </a:p>
          <a:p>
            <a:pPr lvl="2"/>
            <a:r>
              <a:rPr lang="zh-CN" altLang="en-US" noProof="0" dirty="0" smtClean="0"/>
              <a:t>第三级</a:t>
            </a:r>
          </a:p>
          <a:p>
            <a:pPr lvl="3"/>
            <a:r>
              <a:rPr lang="zh-CN" altLang="en-US" noProof="0" dirty="0" smtClean="0"/>
              <a:t>第四级</a:t>
            </a:r>
          </a:p>
          <a:p>
            <a:pPr lvl="4"/>
            <a:r>
              <a:rPr lang="zh-CN" altLang="en-US" noProof="0" dirty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          生命科学与技术学院</a:t>
            </a:r>
          </a:p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2BE49371-32AD-4B5A-B376-9CDB1BD89A4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251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49371-32AD-4B5A-B376-9CDB1BD89A40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49371-32AD-4B5A-B376-9CDB1BD89A40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E49371-32AD-4B5A-B376-9CDB1BD89A40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500" baseline="0">
                <a:solidFill>
                  <a:schemeClr val="accent3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4502F-17A5-41E2-9864-7E8CBE035592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82DA0-7925-47F2-B307-86AF79266DB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21C02-2C4F-42F5-A140-6C6EB698E19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4922C-3A02-4853-81C6-B6D2CA984E56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36636-B28C-4704-A3FC-312D0BF52957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E5045-E05A-4DAD-B93F-9F1767D1A4AB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F82B2-D565-4349-B162-BF9058C9B248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F743C-5100-4110-B2BA-07FF977A11CD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accent3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/>
              <a:t>生命科学与技术学院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742C5-469C-45F8-B6AC-DB6D6053ABE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28B1E-412A-4A5E-BBB5-C0AB919ADEA9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696D1-B640-4F3E-80CF-D223DE5544FE}" type="slidenum">
              <a:rPr lang="en-US" altLang="zh-CN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8E1DF4F-BFA1-4097-B96E-18CD6A5DAD5E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3943323" y="4210034"/>
            <a:ext cx="6153204" cy="1809766"/>
            <a:chOff x="685800" y="2057400"/>
            <a:chExt cx="7772400" cy="2286000"/>
          </a:xfrm>
        </p:grpSpPr>
        <p:sp>
          <p:nvSpPr>
            <p:cNvPr id="63" name="椭圆 62"/>
            <p:cNvSpPr/>
            <p:nvPr/>
          </p:nvSpPr>
          <p:spPr bwMode="auto">
            <a:xfrm>
              <a:off x="1143000" y="2133600"/>
              <a:ext cx="6858000" cy="2133600"/>
            </a:xfrm>
            <a:prstGeom prst="ellipse">
              <a:avLst/>
            </a:prstGeom>
            <a:solidFill>
              <a:srgbClr val="FEFEFE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85800" y="2057400"/>
              <a:ext cx="7772400" cy="2286000"/>
              <a:chOff x="685800" y="2057400"/>
              <a:chExt cx="7772400" cy="2286000"/>
            </a:xfrm>
          </p:grpSpPr>
          <p:sp>
            <p:nvSpPr>
              <p:cNvPr id="65" name="椭圆 64"/>
              <p:cNvSpPr/>
              <p:nvPr/>
            </p:nvSpPr>
            <p:spPr bwMode="auto">
              <a:xfrm>
                <a:off x="685800" y="2819400"/>
                <a:ext cx="77724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 bwMode="auto">
              <a:xfrm rot="5400000">
                <a:off x="3429000" y="2819400"/>
                <a:ext cx="22860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100" name="直接连接符 99"/>
          <p:cNvCxnSpPr/>
          <p:nvPr/>
        </p:nvCxnSpPr>
        <p:spPr bwMode="auto">
          <a:xfrm flipH="1">
            <a:off x="8915399" y="1224712"/>
            <a:ext cx="1" cy="329726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组合 102"/>
          <p:cNvGrpSpPr/>
          <p:nvPr/>
        </p:nvGrpSpPr>
        <p:grpSpPr>
          <a:xfrm>
            <a:off x="8801100" y="4458481"/>
            <a:ext cx="228600" cy="228600"/>
            <a:chOff x="2743200" y="1676400"/>
            <a:chExt cx="152400" cy="152400"/>
          </a:xfrm>
        </p:grpSpPr>
        <p:sp>
          <p:nvSpPr>
            <p:cNvPr id="104" name="椭圆 10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5" name="椭圆 10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066800" y="2057400"/>
            <a:ext cx="7772400" cy="2286000"/>
            <a:chOff x="685800" y="2057400"/>
            <a:chExt cx="7772400" cy="2286000"/>
          </a:xfrm>
        </p:grpSpPr>
        <p:sp>
          <p:nvSpPr>
            <p:cNvPr id="58" name="椭圆 57"/>
            <p:cNvSpPr/>
            <p:nvPr/>
          </p:nvSpPr>
          <p:spPr bwMode="auto">
            <a:xfrm>
              <a:off x="1143000" y="2133600"/>
              <a:ext cx="6858000" cy="2133600"/>
            </a:xfrm>
            <a:prstGeom prst="ellipse">
              <a:avLst/>
            </a:prstGeom>
            <a:solidFill>
              <a:srgbClr val="FEFEFE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685800" y="2057400"/>
              <a:ext cx="7772400" cy="2286000"/>
              <a:chOff x="685800" y="2057400"/>
              <a:chExt cx="7772400" cy="2286000"/>
            </a:xfrm>
          </p:grpSpPr>
          <p:sp>
            <p:nvSpPr>
              <p:cNvPr id="60" name="椭圆 59"/>
              <p:cNvSpPr/>
              <p:nvPr/>
            </p:nvSpPr>
            <p:spPr bwMode="auto">
              <a:xfrm>
                <a:off x="685800" y="2819400"/>
                <a:ext cx="77724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 bwMode="auto">
              <a:xfrm rot="5400000">
                <a:off x="3429000" y="2819400"/>
                <a:ext cx="2286000" cy="762000"/>
              </a:xfrm>
              <a:prstGeom prst="ellipse">
                <a:avLst/>
              </a:prstGeom>
              <a:solidFill>
                <a:srgbClr val="FEFEFE">
                  <a:alpha val="50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317500"/>
              </a:effectLst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50" name="直接连接符 49"/>
          <p:cNvCxnSpPr/>
          <p:nvPr/>
        </p:nvCxnSpPr>
        <p:spPr bwMode="auto">
          <a:xfrm flipH="1">
            <a:off x="5626376" y="5372100"/>
            <a:ext cx="262227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 bwMode="auto">
          <a:xfrm flipH="1">
            <a:off x="2095499" y="860567"/>
            <a:ext cx="2" cy="310183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 bwMode="auto">
          <a:xfrm flipH="1">
            <a:off x="2095501" y="3962400"/>
            <a:ext cx="544829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 flipH="1">
            <a:off x="0" y="6214282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>
            <a:off x="0" y="6298442"/>
            <a:ext cx="91440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-3581400" y="6215063"/>
            <a:ext cx="10820400" cy="0"/>
            <a:chOff x="-3581400" y="6096000"/>
            <a:chExt cx="10820400" cy="0"/>
          </a:xfrm>
        </p:grpSpPr>
        <p:cxnSp>
          <p:nvCxnSpPr>
            <p:cNvPr id="11" name="直接连接符 10"/>
            <p:cNvCxnSpPr/>
            <p:nvPr/>
          </p:nvCxnSpPr>
          <p:spPr bwMode="auto">
            <a:xfrm flipH="1">
              <a:off x="18288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 flipH="1">
              <a:off x="-35814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 bwMode="auto">
          <a:xfrm flipH="1">
            <a:off x="1828800" y="803565"/>
            <a:ext cx="5410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 bwMode="auto">
          <a:xfrm>
            <a:off x="7239000" y="803565"/>
            <a:ext cx="1066800" cy="11014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 flipH="1">
            <a:off x="8305800" y="1905000"/>
            <a:ext cx="1" cy="340722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981200" y="689265"/>
            <a:ext cx="228600" cy="228600"/>
            <a:chOff x="2743200" y="1676400"/>
            <a:chExt cx="152400" cy="152400"/>
          </a:xfrm>
        </p:grpSpPr>
        <p:sp>
          <p:nvSpPr>
            <p:cNvPr id="38" name="椭圆 3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91501" y="5257800"/>
            <a:ext cx="228600" cy="228600"/>
            <a:chOff x="2743200" y="1676400"/>
            <a:chExt cx="152400" cy="152400"/>
          </a:xfrm>
        </p:grpSpPr>
        <p:sp>
          <p:nvSpPr>
            <p:cNvPr id="42" name="椭圆 4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椭圆 4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2497980" y="2554069"/>
            <a:ext cx="48814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高水平国际化课程建设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13527" y="3200400"/>
            <a:ext cx="30027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创新人才培养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015104" y="4914862"/>
            <a:ext cx="178767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主讲人：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PPTS</a:t>
            </a:r>
            <a:endParaRPr lang="zh-CN" altLang="en-US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391400" y="6019800"/>
            <a:ext cx="16145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smtClean="0">
                <a:solidFill>
                  <a:schemeClr val="accent1">
                    <a:alpha val="70000"/>
                  </a:schemeClr>
                </a:solidFill>
              </a:rPr>
              <a:t>2016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年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3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月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7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日      星期</a:t>
            </a:r>
            <a:r>
              <a:rPr lang="zh-CN" altLang="en-US" sz="900" dirty="0">
                <a:solidFill>
                  <a:schemeClr val="accent1">
                    <a:alpha val="70000"/>
                  </a:schemeClr>
                </a:solidFill>
              </a:rPr>
              <a:t>一</a:t>
            </a:r>
          </a:p>
        </p:txBody>
      </p:sp>
      <p:sp>
        <p:nvSpPr>
          <p:cNvPr id="82" name="矩形 81"/>
          <p:cNvSpPr/>
          <p:nvPr/>
        </p:nvSpPr>
        <p:spPr>
          <a:xfrm>
            <a:off x="603647" y="936401"/>
            <a:ext cx="615553" cy="386419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Designed by </a:t>
            </a:r>
            <a:r>
              <a:rPr lang="en-US" altLang="zh-CN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Kosmos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83" name="直接连接符 82"/>
          <p:cNvCxnSpPr/>
          <p:nvPr/>
        </p:nvCxnSpPr>
        <p:spPr bwMode="auto">
          <a:xfrm>
            <a:off x="609600" y="841665"/>
            <a:ext cx="0" cy="41243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 bwMode="auto">
          <a:xfrm flipH="1">
            <a:off x="609600" y="841665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0" name="组合 89"/>
          <p:cNvGrpSpPr/>
          <p:nvPr/>
        </p:nvGrpSpPr>
        <p:grpSpPr>
          <a:xfrm>
            <a:off x="1072860" y="727365"/>
            <a:ext cx="228600" cy="228600"/>
            <a:chOff x="2743200" y="1676400"/>
            <a:chExt cx="152400" cy="152400"/>
          </a:xfrm>
        </p:grpSpPr>
        <p:sp>
          <p:nvSpPr>
            <p:cNvPr id="91" name="椭圆 9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椭圆 9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5" name="直接连接符 94"/>
          <p:cNvCxnSpPr/>
          <p:nvPr/>
        </p:nvCxnSpPr>
        <p:spPr bwMode="auto">
          <a:xfrm flipH="1">
            <a:off x="3810000" y="58449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3644900" y="470190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椭圆 9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248220" y="304800"/>
            <a:ext cx="2914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>
                    <a:alpha val="70000"/>
                  </a:schemeClr>
                </a:solidFill>
              </a:rPr>
              <a:t>Life College of Science &amp; Technology · HUST</a:t>
            </a:r>
            <a:endParaRPr lang="zh-CN" altLang="en-US" sz="1050" dirty="0">
              <a:solidFill>
                <a:schemeClr val="accent1">
                  <a:alpha val="70000"/>
                </a:schemeClr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78" name="椭圆 7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椭圆 80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4800" y="4914900"/>
            <a:ext cx="1066800" cy="1066800"/>
            <a:chOff x="2819400" y="1600200"/>
            <a:chExt cx="1066800" cy="1066800"/>
          </a:xfrm>
        </p:grpSpPr>
        <p:sp>
          <p:nvSpPr>
            <p:cNvPr id="73" name="椭圆 72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8534400" y="1634222"/>
            <a:ext cx="400110" cy="27853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alpha val="70000"/>
                  </a:schemeClr>
                </a:solidFill>
              </a:rPr>
              <a:t>华中科技大学生命科学与技术学院</a:t>
            </a:r>
            <a:endParaRPr lang="zh-CN" altLang="en-US" sz="1400" dirty="0">
              <a:solidFill>
                <a:schemeClr val="accent1">
                  <a:alpha val="7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3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108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119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131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128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139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151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108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119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31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1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178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189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201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206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6" presetClass="entr" presetSubtype="37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6" presetClass="entr" presetSubtype="37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1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193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204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221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6" presetClass="entr" presetSubtype="37" fill="hold" grpId="0" nodeType="withEffect">
                                  <p:stCondLst>
                                    <p:cond delay="221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2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3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4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5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6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218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nodeType="withEffect">
                                  <p:stCondLst>
                                    <p:cond delay="246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2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xit" presetSubtype="0" fill="hold" grpId="3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4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grpId="5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6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1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22" presetClass="entr" presetSubtype="8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1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nodeType="withEffect">
                                  <p:stCondLst>
                                    <p:cond delay="208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219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218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" presetClass="exit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nodeType="withEffect">
                                  <p:stCondLst>
                                    <p:cond delay="246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grpId="1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2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grpId="3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4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5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grpId="6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6" grpId="0"/>
      <p:bldP spid="67" grpId="0"/>
      <p:bldP spid="71" grpId="0"/>
      <p:bldP spid="71" grpId="1"/>
      <p:bldP spid="71" grpId="2"/>
      <p:bldP spid="71" grpId="3"/>
      <p:bldP spid="71" grpId="4"/>
      <p:bldP spid="71" grpId="5"/>
      <p:bldP spid="71" grpId="6"/>
      <p:bldP spid="82" grpId="0"/>
      <p:bldP spid="107" grpId="0"/>
      <p:bldP spid="107" grpId="1"/>
      <p:bldP spid="107" grpId="2"/>
      <p:bldP spid="107" grpId="3"/>
      <p:bldP spid="107" grpId="4"/>
      <p:bldP spid="107" grpId="5"/>
      <p:bldP spid="107" grpId="6"/>
      <p:bldP spid="109" grpId="0"/>
      <p:bldP spid="109" grpId="1"/>
      <p:bldP spid="109" grpId="2"/>
      <p:bldP spid="109" grpId="3"/>
      <p:bldP spid="109" grpId="4"/>
      <p:bldP spid="109" grpId="5"/>
      <p:bldP spid="109" grpId="6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>
            <a:stCxn id="55" idx="1"/>
          </p:cNvCxnSpPr>
          <p:nvPr/>
        </p:nvCxnSpPr>
        <p:spPr bwMode="auto">
          <a:xfrm flipH="1" flipV="1">
            <a:off x="1447800" y="4057650"/>
            <a:ext cx="1494748" cy="143759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44" idx="2"/>
          </p:cNvCxnSpPr>
          <p:nvPr/>
        </p:nvCxnSpPr>
        <p:spPr bwMode="auto">
          <a:xfrm flipH="1">
            <a:off x="1447801" y="3962400"/>
            <a:ext cx="189833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49" idx="3"/>
          </p:cNvCxnSpPr>
          <p:nvPr/>
        </p:nvCxnSpPr>
        <p:spPr bwMode="auto">
          <a:xfrm flipH="1">
            <a:off x="1447804" y="2467652"/>
            <a:ext cx="1494744" cy="149474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 rot="17221898">
            <a:off x="2545896" y="-2973050"/>
            <a:ext cx="10401002" cy="8654452"/>
            <a:chOff x="4572000" y="-1254048"/>
            <a:chExt cx="6269178" cy="5216448"/>
          </a:xfrm>
        </p:grpSpPr>
        <p:cxnSp>
          <p:nvCxnSpPr>
            <p:cNvPr id="18" name="直接连接符 17"/>
            <p:cNvCxnSpPr>
              <a:stCxn id="17" idx="3"/>
            </p:cNvCxnSpPr>
            <p:nvPr/>
          </p:nvCxnSpPr>
          <p:spPr bwMode="auto">
            <a:xfrm flipH="1">
              <a:off x="4572000" y="1354176"/>
              <a:ext cx="3134589" cy="2608224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 bwMode="auto">
            <a:xfrm flipH="1">
              <a:off x="7706589" y="-1254048"/>
              <a:ext cx="3134589" cy="2608224"/>
            </a:xfrm>
            <a:prstGeom prst="line">
              <a:avLst/>
            </a:prstGeom>
            <a:ln w="57150">
              <a:solidFill>
                <a:schemeClr val="accent1">
                  <a:alpha val="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43" name="椭圆 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椭圆 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54" name="椭圆 5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2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3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4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5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6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53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64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xit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xit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338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349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36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xit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2" grpId="3"/>
      <p:bldP spid="12" grpId="4"/>
      <p:bldP spid="12" grpId="5"/>
      <p:bldP spid="12" grpId="6"/>
      <p:bldP spid="51" grpId="0"/>
      <p:bldP spid="4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cxnSp>
        <p:nvCxnSpPr>
          <p:cNvPr id="52" name="直接连接符 51"/>
          <p:cNvCxnSpPr>
            <a:endCxn id="49" idx="5"/>
          </p:cNvCxnSpPr>
          <p:nvPr/>
        </p:nvCxnSpPr>
        <p:spPr bwMode="auto">
          <a:xfrm flipH="1" flipV="1">
            <a:off x="3077252" y="2467652"/>
            <a:ext cx="1799548" cy="334231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3435270" y="3206748"/>
            <a:ext cx="228600" cy="228600"/>
            <a:chOff x="2743200" y="1676400"/>
            <a:chExt cx="152400" cy="152400"/>
          </a:xfrm>
        </p:grpSpPr>
        <p:sp>
          <p:nvSpPr>
            <p:cNvPr id="59" name="椭圆 5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椭圆 5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863340" y="4024511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297680" y="4838700"/>
            <a:ext cx="228600" cy="228600"/>
            <a:chOff x="2743200" y="1676400"/>
            <a:chExt cx="152400" cy="152400"/>
          </a:xfrm>
        </p:grpSpPr>
        <p:sp>
          <p:nvSpPr>
            <p:cNvPr id="72" name="椭圆 7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62500" y="5695670"/>
            <a:ext cx="228600" cy="228600"/>
            <a:chOff x="2743200" y="1676400"/>
            <a:chExt cx="152400" cy="152400"/>
          </a:xfrm>
        </p:grpSpPr>
        <p:sp>
          <p:nvSpPr>
            <p:cNvPr id="75" name="椭圆 7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920490" y="3028660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拓宽视野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354830" y="3846423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拓展素质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19650" y="466061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丰富知识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04598" y="551758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启发思维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84" name="椭圆 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椭圆 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grpSp>
        <p:nvGrpSpPr>
          <p:cNvPr id="87" name="组合 86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88" name="椭圆 8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9" name="椭圆 8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108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19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31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53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64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98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09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2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26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6" grpId="0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3435270" y="3206748"/>
            <a:ext cx="228600" cy="228600"/>
            <a:chOff x="2743200" y="1676400"/>
            <a:chExt cx="152400" cy="152400"/>
          </a:xfrm>
        </p:grpSpPr>
        <p:sp>
          <p:nvSpPr>
            <p:cNvPr id="59" name="椭圆 5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椭圆 5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863340" y="4024511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297680" y="4838700"/>
            <a:ext cx="228600" cy="228600"/>
            <a:chOff x="2743200" y="1676400"/>
            <a:chExt cx="152400" cy="152400"/>
          </a:xfrm>
        </p:grpSpPr>
        <p:sp>
          <p:nvSpPr>
            <p:cNvPr id="72" name="椭圆 7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62500" y="5695670"/>
            <a:ext cx="228600" cy="228600"/>
            <a:chOff x="2743200" y="1676400"/>
            <a:chExt cx="152400" cy="152400"/>
          </a:xfrm>
        </p:grpSpPr>
        <p:sp>
          <p:nvSpPr>
            <p:cNvPr id="75" name="椭圆 7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3920490" y="3028660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拓宽视野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354830" y="3846423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拓展素质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19650" y="466061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丰富知识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304598" y="5517582"/>
            <a:ext cx="1858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启发思维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38" name="直接连接符 37"/>
          <p:cNvCxnSpPr>
            <a:stCxn id="36" idx="5"/>
          </p:cNvCxnSpPr>
          <p:nvPr/>
        </p:nvCxnSpPr>
        <p:spPr bwMode="auto">
          <a:xfrm>
            <a:off x="3508739" y="4029752"/>
            <a:ext cx="453661" cy="77084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3962400" y="4800600"/>
            <a:ext cx="609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882608" y="4508212"/>
            <a:ext cx="3113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丰富了课堂教学</a:t>
            </a:r>
          </a:p>
        </p:txBody>
      </p:sp>
      <p:cxnSp>
        <p:nvCxnSpPr>
          <p:cNvPr id="54" name="直接连接符 53"/>
          <p:cNvCxnSpPr>
            <a:stCxn id="49" idx="4"/>
            <a:endCxn id="36" idx="0"/>
          </p:cNvCxnSpPr>
          <p:nvPr/>
        </p:nvCxnSpPr>
        <p:spPr bwMode="auto">
          <a:xfrm>
            <a:off x="3009900" y="2495550"/>
            <a:ext cx="431487" cy="13716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35" name="椭圆 3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503420" y="4686300"/>
            <a:ext cx="228600" cy="228600"/>
            <a:chOff x="2743200" y="1676400"/>
            <a:chExt cx="152400" cy="152400"/>
          </a:xfrm>
        </p:grpSpPr>
        <p:sp>
          <p:nvSpPr>
            <p:cNvPr id="50" name="椭圆 4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19400" y="2209800"/>
            <a:ext cx="381000" cy="3810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76287" y="20463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学生的收获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07774" y="36084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老师的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38" name="直接连接符 37"/>
          <p:cNvCxnSpPr>
            <a:stCxn id="36" idx="5"/>
          </p:cNvCxnSpPr>
          <p:nvPr/>
        </p:nvCxnSpPr>
        <p:spPr bwMode="auto">
          <a:xfrm>
            <a:off x="3508739" y="4029752"/>
            <a:ext cx="453661" cy="77084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3962400" y="4800600"/>
            <a:ext cx="609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4503420" y="4686300"/>
            <a:ext cx="228600" cy="228600"/>
            <a:chOff x="2743200" y="1676400"/>
            <a:chExt cx="152400" cy="152400"/>
          </a:xfrm>
        </p:grpSpPr>
        <p:sp>
          <p:nvSpPr>
            <p:cNvPr id="50" name="椭圆 4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4882608" y="4508212"/>
            <a:ext cx="3113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丰富了课堂教学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41" name="直接连接符 40"/>
          <p:cNvCxnSpPr>
            <a:stCxn id="36" idx="4"/>
            <a:endCxn id="39" idx="0"/>
          </p:cNvCxnSpPr>
          <p:nvPr/>
        </p:nvCxnSpPr>
        <p:spPr bwMode="auto">
          <a:xfrm flipH="1">
            <a:off x="3009900" y="4057650"/>
            <a:ext cx="431487" cy="14097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endCxn id="39" idx="0"/>
          </p:cNvCxnSpPr>
          <p:nvPr/>
        </p:nvCxnSpPr>
        <p:spPr bwMode="auto">
          <a:xfrm>
            <a:off x="3009900" y="3505200"/>
            <a:ext cx="0" cy="1962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33" name="椭圆 3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50887" y="3771900"/>
            <a:ext cx="381000" cy="381000"/>
            <a:chOff x="2743200" y="1676400"/>
            <a:chExt cx="152400" cy="152400"/>
          </a:xfrm>
        </p:grpSpPr>
        <p:sp>
          <p:nvSpPr>
            <p:cNvPr id="35" name="椭圆 3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895600" y="3344794"/>
            <a:ext cx="228600" cy="228600"/>
            <a:chOff x="2743200" y="1676400"/>
            <a:chExt cx="152400" cy="152400"/>
          </a:xfrm>
        </p:grpSpPr>
        <p:sp>
          <p:nvSpPr>
            <p:cNvPr id="45" name="椭圆 4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378496" y="3166706"/>
            <a:ext cx="4368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促进了国际合作与交流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238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249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61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266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37" grpId="0"/>
      <p:bldP spid="53" grpId="0"/>
      <p:bldP spid="40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 bwMode="auto">
          <a:xfrm rot="17221898" flipH="1">
            <a:off x="3839035" y="-3929370"/>
            <a:ext cx="5200501" cy="4327226"/>
          </a:xfrm>
          <a:prstGeom prst="line">
            <a:avLst/>
          </a:prstGeom>
          <a:ln w="57150">
            <a:solidFill>
              <a:schemeClr val="accent1">
                <a:alpha val="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 bwMode="auto">
          <a:xfrm flipH="1">
            <a:off x="4572000" y="990600"/>
            <a:ext cx="457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 flipH="1">
            <a:off x="4114800" y="990600"/>
            <a:ext cx="457200" cy="45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 flipH="1">
            <a:off x="0" y="1447800"/>
            <a:ext cx="41148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2664" y="4572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我们的收获</a:t>
            </a:r>
          </a:p>
        </p:txBody>
      </p:sp>
      <p:cxnSp>
        <p:nvCxnSpPr>
          <p:cNvPr id="13" name="直接连接符 12"/>
          <p:cNvCxnSpPr/>
          <p:nvPr/>
        </p:nvCxnSpPr>
        <p:spPr bwMode="auto">
          <a:xfrm flipH="1">
            <a:off x="0" y="1313765"/>
            <a:ext cx="76962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632700" y="1199465"/>
            <a:ext cx="228600" cy="228600"/>
            <a:chOff x="2743200" y="1676400"/>
            <a:chExt cx="152400" cy="152400"/>
          </a:xfrm>
        </p:grpSpPr>
        <p:sp>
          <p:nvSpPr>
            <p:cNvPr id="16" name="椭圆 1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" y="2971800"/>
            <a:ext cx="1981200" cy="1981200"/>
            <a:chOff x="3581400" y="2971800"/>
            <a:chExt cx="1981200" cy="1981200"/>
          </a:xfrm>
        </p:grpSpPr>
        <p:sp>
          <p:nvSpPr>
            <p:cNvPr id="28" name="椭圆 27"/>
            <p:cNvSpPr/>
            <p:nvPr/>
          </p:nvSpPr>
          <p:spPr bwMode="auto">
            <a:xfrm>
              <a:off x="3733800" y="3124200"/>
              <a:ext cx="1676400" cy="1676400"/>
            </a:xfrm>
            <a:prstGeom prst="ellipse">
              <a:avLst/>
            </a:prstGeom>
            <a:gradFill flip="none" rotWithShape="1">
              <a:gsLst>
                <a:gs pos="84000">
                  <a:schemeClr val="accent1">
                    <a:shade val="30000"/>
                    <a:satMod val="115000"/>
                  </a:schemeClr>
                </a:gs>
                <a:gs pos="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3581400" y="2971800"/>
              <a:ext cx="1981200" cy="1981200"/>
            </a:xfrm>
            <a:prstGeom prst="ellipse">
              <a:avLst/>
            </a:prstGeom>
            <a:noFill/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276287" y="5208657"/>
            <a:ext cx="27895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学院</a:t>
            </a:r>
            <a:r>
              <a:rPr lang="zh-CN" altLang="en-US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收获</a:t>
            </a:r>
          </a:p>
        </p:txBody>
      </p:sp>
      <p:cxnSp>
        <p:nvCxnSpPr>
          <p:cNvPr id="43" name="直接连接符 42"/>
          <p:cNvCxnSpPr>
            <a:endCxn id="39" idx="0"/>
          </p:cNvCxnSpPr>
          <p:nvPr/>
        </p:nvCxnSpPr>
        <p:spPr bwMode="auto">
          <a:xfrm>
            <a:off x="3009900" y="3505200"/>
            <a:ext cx="0" cy="1962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2819400" y="5372100"/>
            <a:ext cx="381000" cy="381000"/>
            <a:chOff x="2743200" y="1676400"/>
            <a:chExt cx="152400" cy="152400"/>
          </a:xfrm>
        </p:grpSpPr>
        <p:sp>
          <p:nvSpPr>
            <p:cNvPr id="33" name="椭圆 3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895600" y="3344794"/>
            <a:ext cx="228600" cy="228600"/>
            <a:chOff x="2743200" y="1676400"/>
            <a:chExt cx="152400" cy="152400"/>
          </a:xfrm>
        </p:grpSpPr>
        <p:sp>
          <p:nvSpPr>
            <p:cNvPr id="45" name="椭圆 4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5" name="椭圆 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3378496" y="3166706"/>
            <a:ext cx="4368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促进了国际合作与交流</a:t>
            </a:r>
          </a:p>
        </p:txBody>
      </p:sp>
      <p:cxnSp>
        <p:nvCxnSpPr>
          <p:cNvPr id="54" name="直接连接符 53"/>
          <p:cNvCxnSpPr>
            <a:stCxn id="17" idx="5"/>
          </p:cNvCxnSpPr>
          <p:nvPr/>
        </p:nvCxnSpPr>
        <p:spPr bwMode="auto">
          <a:xfrm>
            <a:off x="7787411" y="1354176"/>
            <a:ext cx="1356589" cy="439892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 bwMode="auto">
          <a:xfrm flipV="1">
            <a:off x="1905000" y="1066800"/>
            <a:ext cx="0" cy="3962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0" y="5753100"/>
            <a:ext cx="8534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4" name="Picture 2" descr="E:\wje\11.2-11.7\工作汇报\学生心得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4" y="1231271"/>
            <a:ext cx="4789366" cy="4300208"/>
          </a:xfrm>
          <a:prstGeom prst="rect">
            <a:avLst/>
          </a:prstGeom>
          <a:ln w="38100">
            <a:solidFill>
              <a:srgbClr val="BBE0E3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直接连接符 19"/>
          <p:cNvCxnSpPr>
            <a:endCxn id="19" idx="0"/>
          </p:cNvCxnSpPr>
          <p:nvPr/>
        </p:nvCxnSpPr>
        <p:spPr bwMode="auto">
          <a:xfrm>
            <a:off x="8534400" y="1066800"/>
            <a:ext cx="0" cy="4629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8420100" y="5638800"/>
            <a:ext cx="228600" cy="228600"/>
            <a:chOff x="2743200" y="1676400"/>
            <a:chExt cx="152400" cy="152400"/>
          </a:xfrm>
        </p:grpSpPr>
        <p:sp>
          <p:nvSpPr>
            <p:cNvPr id="18" name="椭圆 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 bwMode="auto">
          <a:xfrm>
            <a:off x="1905000" y="1066800"/>
            <a:ext cx="6629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1" name="Picture 3" descr="E:\wje\11.2-11.7\工作汇报\学生心得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03" y="1244374"/>
            <a:ext cx="4560768" cy="4274002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E:\wje\11.2-11.7\工作汇报\学生心得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585" y="1244374"/>
            <a:ext cx="4874404" cy="4274002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2079903" y="258417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来自学生的国际化课程感想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25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" presetClass="exit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12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" presetClass="exit" presetSubtype="8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2079903" y="258417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来自学生的国际化课程感想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57200" y="-454440"/>
            <a:ext cx="9525000" cy="2133600"/>
            <a:chOff x="685800" y="2133600"/>
            <a:chExt cx="7772400" cy="2133600"/>
          </a:xfrm>
        </p:grpSpPr>
        <p:sp>
          <p:nvSpPr>
            <p:cNvPr id="16" name="椭圆 15"/>
            <p:cNvSpPr/>
            <p:nvPr/>
          </p:nvSpPr>
          <p:spPr bwMode="auto">
            <a:xfrm>
              <a:off x="1143000" y="2133600"/>
              <a:ext cx="6858000" cy="2133600"/>
            </a:xfrm>
            <a:prstGeom prst="ellipse">
              <a:avLst/>
            </a:prstGeom>
            <a:solidFill>
              <a:srgbClr val="FEFEFE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椭圆 21"/>
            <p:cNvSpPr/>
            <p:nvPr/>
          </p:nvSpPr>
          <p:spPr bwMode="auto">
            <a:xfrm>
              <a:off x="685800" y="2819400"/>
              <a:ext cx="7772400" cy="762000"/>
            </a:xfrm>
            <a:prstGeom prst="ellipse">
              <a:avLst/>
            </a:prstGeom>
            <a:solidFill>
              <a:srgbClr val="FEFEFE">
                <a:alpha val="7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317500"/>
            </a:effectLst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 bwMode="auto">
          <a:xfrm flipV="1">
            <a:off x="1905000" y="1066800"/>
            <a:ext cx="0" cy="3962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0" y="5753100"/>
            <a:ext cx="8534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endCxn id="19" idx="0"/>
          </p:cNvCxnSpPr>
          <p:nvPr/>
        </p:nvCxnSpPr>
        <p:spPr bwMode="auto">
          <a:xfrm>
            <a:off x="8534400" y="1066800"/>
            <a:ext cx="0" cy="46291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8420100" y="5638800"/>
            <a:ext cx="228600" cy="228600"/>
            <a:chOff x="2743200" y="1676400"/>
            <a:chExt cx="152400" cy="152400"/>
          </a:xfrm>
        </p:grpSpPr>
        <p:sp>
          <p:nvSpPr>
            <p:cNvPr id="18" name="椭圆 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 bwMode="auto">
          <a:xfrm>
            <a:off x="1905000" y="1066800"/>
            <a:ext cx="6629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9" idx="6"/>
          </p:cNvCxnSpPr>
          <p:nvPr/>
        </p:nvCxnSpPr>
        <p:spPr bwMode="auto">
          <a:xfrm>
            <a:off x="8591550" y="5753100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12862"/>
            <a:ext cx="6192837" cy="413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xit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67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73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78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82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87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8270557" y="2032001"/>
            <a:ext cx="492443" cy="37279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如何更好地实现高水平和国际化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2" name="直接连接符 1"/>
          <p:cNvCxnSpPr>
            <a:endCxn id="6" idx="2"/>
          </p:cNvCxnSpPr>
          <p:nvPr/>
        </p:nvCxnSpPr>
        <p:spPr bwMode="auto">
          <a:xfrm>
            <a:off x="0" y="5753100"/>
            <a:ext cx="174942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6" idx="0"/>
          </p:cNvCxnSpPr>
          <p:nvPr/>
        </p:nvCxnSpPr>
        <p:spPr bwMode="auto">
          <a:xfrm>
            <a:off x="1844673" y="990600"/>
            <a:ext cx="0" cy="4667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844673" y="990600"/>
            <a:ext cx="6003927" cy="495300"/>
            <a:chOff x="1844673" y="990600"/>
            <a:chExt cx="6003927" cy="495300"/>
          </a:xfrm>
        </p:grpSpPr>
        <p:cxnSp>
          <p:nvCxnSpPr>
            <p:cNvPr id="13" name="直接连接符 12"/>
            <p:cNvCxnSpPr/>
            <p:nvPr/>
          </p:nvCxnSpPr>
          <p:spPr bwMode="auto">
            <a:xfrm>
              <a:off x="1844673" y="990600"/>
              <a:ext cx="4327527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 bwMode="auto">
            <a:xfrm>
              <a:off x="6172200" y="990600"/>
              <a:ext cx="533400" cy="4953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 bwMode="auto">
            <a:xfrm>
              <a:off x="6705600" y="1485900"/>
              <a:ext cx="11430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3" name="直接连接符 22"/>
          <p:cNvCxnSpPr/>
          <p:nvPr/>
        </p:nvCxnSpPr>
        <p:spPr bwMode="auto">
          <a:xfrm>
            <a:off x="7848600" y="1485900"/>
            <a:ext cx="0" cy="4267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endCxn id="6" idx="6"/>
          </p:cNvCxnSpPr>
          <p:nvPr/>
        </p:nvCxnSpPr>
        <p:spPr bwMode="auto">
          <a:xfrm flipH="1">
            <a:off x="1939923" y="5753100"/>
            <a:ext cx="5908677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654173" y="5562600"/>
            <a:ext cx="381000" cy="381000"/>
            <a:chOff x="2743200" y="1676400"/>
            <a:chExt cx="152400" cy="152400"/>
          </a:xfrm>
        </p:grpSpPr>
        <p:sp>
          <p:nvSpPr>
            <p:cNvPr id="5" name="椭圆 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0" name="矩形 29"/>
          <p:cNvSpPr/>
          <p:nvPr/>
        </p:nvSpPr>
        <p:spPr bwMode="auto">
          <a:xfrm>
            <a:off x="68580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70104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71628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矩形 33"/>
          <p:cNvSpPr/>
          <p:nvPr/>
        </p:nvSpPr>
        <p:spPr bwMode="auto">
          <a:xfrm>
            <a:off x="73152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74676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76200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77724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剪去单角的矩形 37"/>
          <p:cNvSpPr/>
          <p:nvPr/>
        </p:nvSpPr>
        <p:spPr bwMode="auto">
          <a:xfrm flipH="1" flipV="1">
            <a:off x="6438900" y="990600"/>
            <a:ext cx="1418430" cy="190500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6705600" y="124777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" name="直接连接符 41"/>
          <p:cNvCxnSpPr>
            <a:endCxn id="6" idx="5"/>
          </p:cNvCxnSpPr>
          <p:nvPr/>
        </p:nvCxnSpPr>
        <p:spPr bwMode="auto">
          <a:xfrm flipH="1">
            <a:off x="1912025" y="5820452"/>
            <a:ext cx="5936575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 bwMode="auto">
          <a:xfrm>
            <a:off x="603647" y="533400"/>
            <a:ext cx="5953" cy="40100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 bwMode="auto">
          <a:xfrm flipH="1">
            <a:off x="603647" y="533400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1066907" y="419100"/>
            <a:ext cx="228600" cy="228600"/>
            <a:chOff x="2743200" y="1676400"/>
            <a:chExt cx="152400" cy="152400"/>
          </a:xfrm>
        </p:grpSpPr>
        <p:sp>
          <p:nvSpPr>
            <p:cNvPr id="48" name="椭圆 4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椭圆 4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04800" y="4492335"/>
            <a:ext cx="1066800" cy="1066800"/>
            <a:chOff x="2819400" y="1600200"/>
            <a:chExt cx="1066800" cy="1066800"/>
          </a:xfrm>
        </p:grpSpPr>
        <p:sp>
          <p:nvSpPr>
            <p:cNvPr id="51" name="椭圆 50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3" name="椭圆 52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4" name="椭圆 53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603647" y="1111814"/>
            <a:ext cx="615553" cy="2738891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The  Challenge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84300" y="17945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面临的挑战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8153400" y="1485900"/>
            <a:ext cx="228600" cy="228600"/>
            <a:chOff x="2743200" y="1676400"/>
            <a:chExt cx="152400" cy="152400"/>
          </a:xfrm>
        </p:grpSpPr>
        <p:sp>
          <p:nvSpPr>
            <p:cNvPr id="59" name="椭圆 5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椭圆 5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308111" y="1640611"/>
            <a:ext cx="378689" cy="4112489"/>
            <a:chOff x="8308111" y="1640611"/>
            <a:chExt cx="378689" cy="4112489"/>
          </a:xfrm>
        </p:grpSpPr>
        <p:cxnSp>
          <p:nvCxnSpPr>
            <p:cNvPr id="61" name="直接连接符 60"/>
            <p:cNvCxnSpPr/>
            <p:nvPr/>
          </p:nvCxnSpPr>
          <p:spPr bwMode="auto">
            <a:xfrm flipV="1">
              <a:off x="8686800" y="2032002"/>
              <a:ext cx="0" cy="3721098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>
              <a:stCxn id="60" idx="5"/>
            </p:cNvCxnSpPr>
            <p:nvPr/>
          </p:nvCxnSpPr>
          <p:spPr bwMode="auto">
            <a:xfrm>
              <a:off x="8308111" y="1640611"/>
              <a:ext cx="378689" cy="391389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2644735" y="2133600"/>
            <a:ext cx="228600" cy="228600"/>
            <a:chOff x="2743200" y="1676400"/>
            <a:chExt cx="152400" cy="152400"/>
          </a:xfrm>
        </p:grpSpPr>
        <p:sp>
          <p:nvSpPr>
            <p:cNvPr id="70" name="椭圆 6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1" name="椭圆 7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644735" y="3177925"/>
            <a:ext cx="228600" cy="228600"/>
            <a:chOff x="2743200" y="1676400"/>
            <a:chExt cx="152400" cy="152400"/>
          </a:xfrm>
        </p:grpSpPr>
        <p:sp>
          <p:nvSpPr>
            <p:cNvPr id="73" name="椭圆 7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644735" y="4292598"/>
            <a:ext cx="228600" cy="228600"/>
            <a:chOff x="2743200" y="1676400"/>
            <a:chExt cx="152400" cy="152400"/>
          </a:xfrm>
        </p:grpSpPr>
        <p:sp>
          <p:nvSpPr>
            <p:cNvPr id="79" name="椭圆 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988638" y="1953637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灵活性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988638" y="2999837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积极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性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88638" y="4114510"/>
            <a:ext cx="1439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持续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性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88638" y="1953637"/>
            <a:ext cx="3113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上课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时间、报销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988638" y="2999837"/>
            <a:ext cx="3531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授课内容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的相关性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988638" y="4114510"/>
            <a:ext cx="2694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时间很难确定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168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179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4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5" nodeType="withEffect">
                                  <p:stCondLst>
                                    <p:cond delay="196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213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224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148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159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171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176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208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219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313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324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34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438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449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461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466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nodeType="withEffect">
                                  <p:stCondLst>
                                    <p:cond delay="513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nodeType="withEffect">
                                  <p:stCondLst>
                                    <p:cond delay="524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536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541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54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nodeType="withEffect">
                                  <p:stCondLst>
                                    <p:cond delay="588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599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611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nodeType="withEffect">
                                  <p:stCondLst>
                                    <p:cond delay="616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9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9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8" grpId="1" animBg="1"/>
      <p:bldP spid="38" grpId="2" animBg="1"/>
      <p:bldP spid="38" grpId="3" animBg="1"/>
      <p:bldP spid="38" grpId="4" animBg="1"/>
      <p:bldP spid="38" grpId="5" animBg="1"/>
      <p:bldP spid="38" grpId="6" animBg="1"/>
      <p:bldP spid="41" grpId="0" animBg="1"/>
      <p:bldP spid="55" grpId="0"/>
      <p:bldP spid="56" grpId="0"/>
      <p:bldP spid="81" grpId="0"/>
      <p:bldP spid="81" grpId="1"/>
      <p:bldP spid="82" grpId="0"/>
      <p:bldP spid="82" grpId="1"/>
      <p:bldP spid="84" grpId="0"/>
      <p:bldP spid="84" grpId="1"/>
      <p:bldP spid="88" grpId="0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 bwMode="auto">
          <a:xfrm>
            <a:off x="1094112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矩形 9"/>
          <p:cNvSpPr/>
          <p:nvPr/>
        </p:nvSpPr>
        <p:spPr>
          <a:xfrm>
            <a:off x="1094510" y="28028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生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821784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命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528364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学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214255" y="28028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院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900055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创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604602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新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313973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人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27449" y="28028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才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cxnSp>
        <p:nvCxnSpPr>
          <p:cNvPr id="87" name="直接连接符 86"/>
          <p:cNvCxnSpPr/>
          <p:nvPr/>
        </p:nvCxnSpPr>
        <p:spPr bwMode="auto">
          <a:xfrm>
            <a:off x="1878496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直接连接符 90"/>
          <p:cNvCxnSpPr/>
          <p:nvPr/>
        </p:nvCxnSpPr>
        <p:spPr bwMode="auto">
          <a:xfrm>
            <a:off x="2630642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直接连接符 91"/>
          <p:cNvCxnSpPr/>
          <p:nvPr/>
        </p:nvCxnSpPr>
        <p:spPr bwMode="auto">
          <a:xfrm>
            <a:off x="3339548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直接连接符 92"/>
          <p:cNvCxnSpPr/>
          <p:nvPr/>
        </p:nvCxnSpPr>
        <p:spPr bwMode="auto">
          <a:xfrm>
            <a:off x="4012096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直接连接符 93"/>
          <p:cNvCxnSpPr/>
          <p:nvPr/>
        </p:nvCxnSpPr>
        <p:spPr bwMode="auto">
          <a:xfrm>
            <a:off x="4675301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直接连接符 94"/>
          <p:cNvCxnSpPr/>
          <p:nvPr/>
        </p:nvCxnSpPr>
        <p:spPr bwMode="auto">
          <a:xfrm>
            <a:off x="5406423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直接连接符 95"/>
          <p:cNvCxnSpPr/>
          <p:nvPr/>
        </p:nvCxnSpPr>
        <p:spPr bwMode="auto">
          <a:xfrm>
            <a:off x="6122504" y="28835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直接连接符 96"/>
          <p:cNvCxnSpPr/>
          <p:nvPr/>
        </p:nvCxnSpPr>
        <p:spPr bwMode="auto">
          <a:xfrm>
            <a:off x="6808304" y="28835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矩形 97"/>
          <p:cNvSpPr/>
          <p:nvPr/>
        </p:nvSpPr>
        <p:spPr>
          <a:xfrm>
            <a:off x="6713427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培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7392767" y="281493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n-ea"/>
                <a:ea typeface="+mn-ea"/>
              </a:rPr>
              <a:t>养</a:t>
            </a:r>
            <a:endParaRPr lang="en-US" altLang="zh-CN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n-ea"/>
              <a:ea typeface="+mn-ea"/>
            </a:endParaRPr>
          </a:p>
        </p:txBody>
      </p:sp>
      <p:cxnSp>
        <p:nvCxnSpPr>
          <p:cNvPr id="102" name="直接连接符 101"/>
          <p:cNvCxnSpPr/>
          <p:nvPr/>
        </p:nvCxnSpPr>
        <p:spPr bwMode="auto">
          <a:xfrm>
            <a:off x="7532777" y="28835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直接连接符 102"/>
          <p:cNvCxnSpPr/>
          <p:nvPr/>
        </p:nvCxnSpPr>
        <p:spPr bwMode="auto">
          <a:xfrm>
            <a:off x="8193156" y="2895600"/>
            <a:ext cx="0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5" grpId="0"/>
      <p:bldP spid="66" grpId="0"/>
      <p:bldP spid="67" grpId="0"/>
      <p:bldP spid="75" grpId="0"/>
      <p:bldP spid="76" grpId="0"/>
      <p:bldP spid="77" grpId="0"/>
      <p:bldP spid="83" grpId="0"/>
      <p:bldP spid="98" grpId="0"/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直接连接符 99"/>
          <p:cNvCxnSpPr/>
          <p:nvPr/>
        </p:nvCxnSpPr>
        <p:spPr bwMode="auto">
          <a:xfrm flipH="1">
            <a:off x="8915399" y="1224712"/>
            <a:ext cx="1" cy="329726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3" name="组合 102"/>
          <p:cNvGrpSpPr/>
          <p:nvPr/>
        </p:nvGrpSpPr>
        <p:grpSpPr>
          <a:xfrm>
            <a:off x="8801100" y="4458481"/>
            <a:ext cx="228600" cy="228600"/>
            <a:chOff x="2743200" y="1676400"/>
            <a:chExt cx="152400" cy="152400"/>
          </a:xfrm>
        </p:grpSpPr>
        <p:sp>
          <p:nvSpPr>
            <p:cNvPr id="104" name="椭圆 10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5" name="椭圆 10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0" name="直接连接符 49"/>
          <p:cNvCxnSpPr/>
          <p:nvPr/>
        </p:nvCxnSpPr>
        <p:spPr bwMode="auto">
          <a:xfrm flipH="1">
            <a:off x="5626376" y="5372100"/>
            <a:ext cx="262227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 bwMode="auto">
          <a:xfrm flipH="1">
            <a:off x="2095499" y="860567"/>
            <a:ext cx="2" cy="310183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 bwMode="auto">
          <a:xfrm flipH="1">
            <a:off x="2095501" y="3962400"/>
            <a:ext cx="544829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 flipH="1">
            <a:off x="0" y="6214282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 flipH="1">
            <a:off x="0" y="6298442"/>
            <a:ext cx="91440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 rot="16200000">
            <a:off x="-3581400" y="6215063"/>
            <a:ext cx="10820400" cy="0"/>
            <a:chOff x="-3581400" y="6096000"/>
            <a:chExt cx="10820400" cy="0"/>
          </a:xfrm>
        </p:grpSpPr>
        <p:cxnSp>
          <p:nvCxnSpPr>
            <p:cNvPr id="11" name="直接连接符 10"/>
            <p:cNvCxnSpPr/>
            <p:nvPr/>
          </p:nvCxnSpPr>
          <p:spPr bwMode="auto">
            <a:xfrm flipH="1">
              <a:off x="18288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 flipH="1">
              <a:off x="-3581400" y="60960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29" name="直接连接符 28"/>
          <p:cNvCxnSpPr/>
          <p:nvPr/>
        </p:nvCxnSpPr>
        <p:spPr bwMode="auto">
          <a:xfrm flipH="1">
            <a:off x="1828800" y="803565"/>
            <a:ext cx="5410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 bwMode="auto">
          <a:xfrm>
            <a:off x="7239000" y="803565"/>
            <a:ext cx="1066800" cy="11014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 flipH="1">
            <a:off x="8305800" y="1905000"/>
            <a:ext cx="1" cy="340722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981200" y="689265"/>
            <a:ext cx="228600" cy="228600"/>
            <a:chOff x="2743200" y="1676400"/>
            <a:chExt cx="152400" cy="152400"/>
          </a:xfrm>
        </p:grpSpPr>
        <p:sp>
          <p:nvSpPr>
            <p:cNvPr id="38" name="椭圆 3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191501" y="5257800"/>
            <a:ext cx="228600" cy="228600"/>
            <a:chOff x="2743200" y="1676400"/>
            <a:chExt cx="152400" cy="152400"/>
          </a:xfrm>
        </p:grpSpPr>
        <p:sp>
          <p:nvSpPr>
            <p:cNvPr id="42" name="椭圆 4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椭圆 4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2497980" y="2554069"/>
            <a:ext cx="48814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高水平国际化课程建设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13527" y="3200400"/>
            <a:ext cx="30027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创新人才培养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890872" y="4914862"/>
            <a:ext cx="203613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主讲人：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杨祥良</a:t>
            </a:r>
            <a:endParaRPr lang="zh-CN" altLang="en-US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391400" y="6019800"/>
            <a:ext cx="16145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2011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年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3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月 </a:t>
            </a:r>
            <a:r>
              <a:rPr lang="en-US" altLang="zh-CN" sz="900" dirty="0" smtClean="0">
                <a:solidFill>
                  <a:schemeClr val="accent1">
                    <a:alpha val="70000"/>
                  </a:schemeClr>
                </a:solidFill>
              </a:rPr>
              <a:t>7 </a:t>
            </a:r>
            <a:r>
              <a:rPr lang="zh-CN" altLang="en-US" sz="900" dirty="0" smtClean="0">
                <a:solidFill>
                  <a:schemeClr val="accent1">
                    <a:alpha val="70000"/>
                  </a:schemeClr>
                </a:solidFill>
              </a:rPr>
              <a:t>日      星期</a:t>
            </a:r>
            <a:r>
              <a:rPr lang="zh-CN" altLang="en-US" sz="900" dirty="0">
                <a:solidFill>
                  <a:schemeClr val="accent1">
                    <a:alpha val="70000"/>
                  </a:schemeClr>
                </a:solidFill>
              </a:rPr>
              <a:t>一</a:t>
            </a:r>
          </a:p>
        </p:txBody>
      </p:sp>
      <p:sp>
        <p:nvSpPr>
          <p:cNvPr id="82" name="矩形 81"/>
          <p:cNvSpPr/>
          <p:nvPr/>
        </p:nvSpPr>
        <p:spPr>
          <a:xfrm>
            <a:off x="603647" y="936401"/>
            <a:ext cx="615553" cy="3864199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Designed by </a:t>
            </a:r>
            <a:r>
              <a:rPr lang="en-US" altLang="zh-CN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Kosmos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83" name="直接连接符 82"/>
          <p:cNvCxnSpPr/>
          <p:nvPr/>
        </p:nvCxnSpPr>
        <p:spPr bwMode="auto">
          <a:xfrm>
            <a:off x="609600" y="841665"/>
            <a:ext cx="0" cy="41243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 bwMode="auto">
          <a:xfrm flipH="1">
            <a:off x="609600" y="841665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0" name="组合 89"/>
          <p:cNvGrpSpPr/>
          <p:nvPr/>
        </p:nvGrpSpPr>
        <p:grpSpPr>
          <a:xfrm>
            <a:off x="1072860" y="727365"/>
            <a:ext cx="228600" cy="228600"/>
            <a:chOff x="2743200" y="1676400"/>
            <a:chExt cx="152400" cy="152400"/>
          </a:xfrm>
        </p:grpSpPr>
        <p:sp>
          <p:nvSpPr>
            <p:cNvPr id="91" name="椭圆 9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椭圆 9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5" name="直接连接符 94"/>
          <p:cNvCxnSpPr/>
          <p:nvPr/>
        </p:nvCxnSpPr>
        <p:spPr bwMode="auto">
          <a:xfrm flipH="1">
            <a:off x="3810000" y="58449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3644900" y="470190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椭圆 9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248220" y="304800"/>
            <a:ext cx="2914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 smtClean="0">
                <a:solidFill>
                  <a:schemeClr val="accent1">
                    <a:alpha val="70000"/>
                  </a:schemeClr>
                </a:solidFill>
              </a:rPr>
              <a:t>Life College of Science &amp; Technology · HUST</a:t>
            </a:r>
            <a:endParaRPr lang="zh-CN" altLang="en-US" sz="1050" dirty="0">
              <a:solidFill>
                <a:schemeClr val="accent1">
                  <a:alpha val="70000"/>
                </a:schemeClr>
              </a:soli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78" name="椭圆 7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椭圆 80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04800" y="4914900"/>
            <a:ext cx="1066800" cy="1066800"/>
            <a:chOff x="2819400" y="1600200"/>
            <a:chExt cx="1066800" cy="1066800"/>
          </a:xfrm>
        </p:grpSpPr>
        <p:sp>
          <p:nvSpPr>
            <p:cNvPr id="73" name="椭圆 72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椭圆 73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8534400" y="1634222"/>
            <a:ext cx="400110" cy="27853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alpha val="70000"/>
                  </a:schemeClr>
                </a:solidFill>
              </a:rPr>
              <a:t>华中科技大学生命科学与技术学院</a:t>
            </a:r>
            <a:endParaRPr lang="zh-CN" altLang="en-US" sz="1400" dirty="0">
              <a:solidFill>
                <a:schemeClr val="accent1">
                  <a:alpha val="7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6" grpId="0"/>
      <p:bldP spid="67" grpId="0"/>
      <p:bldP spid="71" grpId="0"/>
      <p:bldP spid="82" grpId="0"/>
      <p:bldP spid="107" grpId="0"/>
      <p:bldP spid="1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Box 146"/>
          <p:cNvSpPr txBox="1"/>
          <p:nvPr/>
        </p:nvSpPr>
        <p:spPr>
          <a:xfrm>
            <a:off x="3126685" y="331023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77" name="直接连接符 76"/>
          <p:cNvCxnSpPr/>
          <p:nvPr/>
        </p:nvCxnSpPr>
        <p:spPr bwMode="auto">
          <a:xfrm flipH="1">
            <a:off x="3683000" y="80010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3517900" y="685800"/>
            <a:ext cx="228600" cy="228600"/>
            <a:chOff x="2743200" y="1676400"/>
            <a:chExt cx="152400" cy="152400"/>
          </a:xfrm>
        </p:grpSpPr>
        <p:sp>
          <p:nvSpPr>
            <p:cNvPr id="79" name="椭圆 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 bwMode="auto">
          <a:xfrm>
            <a:off x="4260045" y="3771900"/>
            <a:ext cx="291631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 flipV="1">
            <a:off x="6222196" y="5325110"/>
            <a:ext cx="2236004" cy="889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>
            <a:off x="2317290" y="2218690"/>
            <a:ext cx="188560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 flipH="1">
            <a:off x="685801" y="955965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37" name="椭圆 36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椭圆 44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椭圆 4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 bwMode="auto">
          <a:xfrm>
            <a:off x="685801" y="955965"/>
            <a:ext cx="7772399" cy="62068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2142030" y="2096770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050746" y="5219700"/>
            <a:ext cx="228600" cy="228600"/>
            <a:chOff x="2743200" y="1676400"/>
            <a:chExt cx="152400" cy="152400"/>
          </a:xfrm>
        </p:grpSpPr>
        <p:sp>
          <p:nvSpPr>
            <p:cNvPr id="68" name="椭圆 6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2515055" y="1630700"/>
            <a:ext cx="16530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工作亮点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406046" y="3191530"/>
            <a:ext cx="27703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2011</a:t>
            </a:r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年工作计划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409520" y="4753630"/>
            <a:ext cx="2020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存在</a:t>
            </a:r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04800"/>
            <a:ext cx="2869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alpha val="70000"/>
                  </a:schemeClr>
                </a:solidFill>
              </a:rPr>
              <a:t>Contents 2 · </a:t>
            </a:r>
            <a:r>
              <a:rPr lang="zh-CN" altLang="en-US" sz="2400" dirty="0" smtClean="0">
                <a:solidFill>
                  <a:schemeClr val="accent1">
                    <a:alpha val="70000"/>
                  </a:schemeClr>
                </a:solidFill>
              </a:rPr>
              <a:t>目录</a:t>
            </a:r>
            <a:r>
              <a:rPr lang="zh-CN" altLang="en-US" sz="2400" dirty="0">
                <a:solidFill>
                  <a:schemeClr val="accent1">
                    <a:alpha val="70000"/>
                  </a:schemeClr>
                </a:solidFill>
              </a:rPr>
              <a:t>二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4088595" y="3657600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椭圆 6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1169274" y="175702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031685" y="486344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49" name="直接连接符 148"/>
          <p:cNvCxnSpPr>
            <a:stCxn id="63" idx="3"/>
          </p:cNvCxnSpPr>
          <p:nvPr/>
        </p:nvCxnSpPr>
        <p:spPr bwMode="auto">
          <a:xfrm flipH="1">
            <a:off x="1869959" y="2251481"/>
            <a:ext cx="345960" cy="49171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 bwMode="auto">
          <a:xfrm flipH="1">
            <a:off x="990600" y="2743200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5" name="直接连接符 154"/>
          <p:cNvCxnSpPr>
            <a:stCxn id="66" idx="3"/>
          </p:cNvCxnSpPr>
          <p:nvPr/>
        </p:nvCxnSpPr>
        <p:spPr bwMode="auto">
          <a:xfrm flipH="1">
            <a:off x="3810000" y="3812311"/>
            <a:ext cx="352484" cy="48412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 bwMode="auto">
          <a:xfrm flipH="1">
            <a:off x="2930641" y="4296431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3" name="直接连接符 162"/>
          <p:cNvCxnSpPr>
            <a:stCxn id="69" idx="3"/>
          </p:cNvCxnSpPr>
          <p:nvPr/>
        </p:nvCxnSpPr>
        <p:spPr bwMode="auto">
          <a:xfrm flipH="1">
            <a:off x="5791201" y="5374411"/>
            <a:ext cx="333434" cy="45257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 bwMode="auto">
          <a:xfrm flipH="1">
            <a:off x="4912967" y="5819845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133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144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4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5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6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13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58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69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203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214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226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363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374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3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4" nodeType="withEffect">
                                  <p:stCondLst>
                                    <p:cond delay="386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5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6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2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3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4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5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6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3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4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5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6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7" grpId="1"/>
      <p:bldP spid="147" grpId="2"/>
      <p:bldP spid="147" grpId="3"/>
      <p:bldP spid="147" grpId="4"/>
      <p:bldP spid="147" grpId="5"/>
      <p:bldP spid="147" grpId="6"/>
      <p:bldP spid="73" grpId="0"/>
      <p:bldP spid="74" grpId="0"/>
      <p:bldP spid="75" grpId="0"/>
      <p:bldP spid="81" grpId="0"/>
      <p:bldP spid="81" grpId="1"/>
      <p:bldP spid="81" grpId="2"/>
      <p:bldP spid="81" grpId="3"/>
      <p:bldP spid="81" grpId="4"/>
      <p:bldP spid="81" grpId="5"/>
      <p:bldP spid="81" grpId="6"/>
      <p:bldP spid="146" grpId="0"/>
      <p:bldP spid="146" grpId="1"/>
      <p:bldP spid="146" grpId="2"/>
      <p:bldP spid="146" grpId="3"/>
      <p:bldP spid="146" grpId="4"/>
      <p:bldP spid="146" grpId="5"/>
      <p:bldP spid="146" grpId="6"/>
      <p:bldP spid="148" grpId="0"/>
      <p:bldP spid="148" grpId="1"/>
      <p:bldP spid="148" grpId="2"/>
      <p:bldP spid="148" grpId="3"/>
      <p:bldP spid="148" grpId="4"/>
      <p:bldP spid="148" grpId="5"/>
      <p:bldP spid="148" grpId="6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 bwMode="auto">
          <a:xfrm>
            <a:off x="8077200" y="0"/>
            <a:ext cx="0" cy="68580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42" idx="2"/>
          </p:cNvCxnSpPr>
          <p:nvPr/>
        </p:nvCxnSpPr>
        <p:spPr bwMode="auto">
          <a:xfrm flipH="1">
            <a:off x="1066800" y="1333500"/>
            <a:ext cx="69151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1066800" y="1333500"/>
            <a:ext cx="0" cy="46863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7962900" y="6286500"/>
            <a:ext cx="228600" cy="228600"/>
            <a:chOff x="2743200" y="1676400"/>
            <a:chExt cx="152400" cy="152400"/>
          </a:xfrm>
        </p:grpSpPr>
        <p:sp>
          <p:nvSpPr>
            <p:cNvPr id="76" name="椭圆 7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2" name="椭圆 8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66800" y="6019800"/>
            <a:ext cx="7010400" cy="381000"/>
            <a:chOff x="1066800" y="6019800"/>
            <a:chExt cx="7010400" cy="381000"/>
          </a:xfrm>
        </p:grpSpPr>
        <p:cxnSp>
          <p:nvCxnSpPr>
            <p:cNvPr id="56" name="直接连接符 55"/>
            <p:cNvCxnSpPr/>
            <p:nvPr/>
          </p:nvCxnSpPr>
          <p:spPr bwMode="auto">
            <a:xfrm>
              <a:off x="1066800" y="6019800"/>
              <a:ext cx="1219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 bwMode="auto">
            <a:xfrm>
              <a:off x="2667000" y="6400800"/>
              <a:ext cx="541020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 bwMode="auto">
            <a:xfrm>
              <a:off x="2286000" y="6019800"/>
              <a:ext cx="381000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4" name="矩形 83"/>
          <p:cNvSpPr/>
          <p:nvPr/>
        </p:nvSpPr>
        <p:spPr bwMode="auto">
          <a:xfrm>
            <a:off x="12192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矩形 84"/>
          <p:cNvSpPr/>
          <p:nvPr/>
        </p:nvSpPr>
        <p:spPr bwMode="auto">
          <a:xfrm>
            <a:off x="13716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15240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矩形 86"/>
          <p:cNvSpPr/>
          <p:nvPr/>
        </p:nvSpPr>
        <p:spPr bwMode="auto">
          <a:xfrm>
            <a:off x="16764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18288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矩形 88"/>
          <p:cNvSpPr/>
          <p:nvPr/>
        </p:nvSpPr>
        <p:spPr bwMode="auto">
          <a:xfrm>
            <a:off x="19812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矩形 89"/>
          <p:cNvSpPr/>
          <p:nvPr/>
        </p:nvSpPr>
        <p:spPr bwMode="auto">
          <a:xfrm>
            <a:off x="21336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剪去单角的矩形 90"/>
          <p:cNvSpPr/>
          <p:nvPr/>
        </p:nvSpPr>
        <p:spPr bwMode="auto">
          <a:xfrm>
            <a:off x="1066800" y="6248400"/>
            <a:ext cx="1409700" cy="152400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矩形 91"/>
          <p:cNvSpPr/>
          <p:nvPr/>
        </p:nvSpPr>
        <p:spPr bwMode="auto">
          <a:xfrm>
            <a:off x="1066800" y="6057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3" name="直接连接符 92"/>
          <p:cNvCxnSpPr>
            <a:stCxn id="42" idx="1"/>
          </p:cNvCxnSpPr>
          <p:nvPr/>
        </p:nvCxnSpPr>
        <p:spPr bwMode="auto">
          <a:xfrm flipH="1">
            <a:off x="1066800" y="1266148"/>
            <a:ext cx="6943048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7886700" y="1143000"/>
            <a:ext cx="381000" cy="381000"/>
            <a:chOff x="2743200" y="1676400"/>
            <a:chExt cx="152400" cy="152400"/>
          </a:xfrm>
        </p:grpSpPr>
        <p:sp>
          <p:nvSpPr>
            <p:cNvPr id="41" name="椭圆 4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椭圆 4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066800" y="441740"/>
            <a:ext cx="52628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2016</a:t>
            </a:r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年研究生</a:t>
            </a:r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工作亮点</a:t>
            </a:r>
          </a:p>
        </p:txBody>
      </p:sp>
      <p:grpSp>
        <p:nvGrpSpPr>
          <p:cNvPr id="95" name="组合 94"/>
          <p:cNvGrpSpPr/>
          <p:nvPr/>
        </p:nvGrpSpPr>
        <p:grpSpPr>
          <a:xfrm>
            <a:off x="1676400" y="1971250"/>
            <a:ext cx="228600" cy="228600"/>
            <a:chOff x="2743200" y="1676400"/>
            <a:chExt cx="152400" cy="152400"/>
          </a:xfrm>
        </p:grpSpPr>
        <p:sp>
          <p:nvSpPr>
            <p:cNvPr id="96" name="椭圆 9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椭圆 9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676400" y="3015575"/>
            <a:ext cx="228600" cy="228600"/>
            <a:chOff x="2743200" y="1676400"/>
            <a:chExt cx="152400" cy="152400"/>
          </a:xfrm>
        </p:grpSpPr>
        <p:sp>
          <p:nvSpPr>
            <p:cNvPr id="99" name="椭圆 9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椭圆 9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676400" y="4130248"/>
            <a:ext cx="228600" cy="228600"/>
            <a:chOff x="2743200" y="1676400"/>
            <a:chExt cx="152400" cy="152400"/>
          </a:xfrm>
        </p:grpSpPr>
        <p:sp>
          <p:nvSpPr>
            <p:cNvPr id="102" name="椭圆 10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3" name="椭圆 10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676400" y="5232113"/>
            <a:ext cx="228600" cy="228600"/>
            <a:chOff x="2743200" y="1676400"/>
            <a:chExt cx="152400" cy="152400"/>
          </a:xfrm>
        </p:grpSpPr>
        <p:sp>
          <p:nvSpPr>
            <p:cNvPr id="108" name="椭圆 10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9" name="椭圆 10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029969" y="1793162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重视招生宣传，提高生源质量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029969" y="2837487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优化教学方案</a:t>
            </a:r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，提高培养质量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029969" y="3952160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完善盲审制度，规范日常管理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029969" y="5054025"/>
            <a:ext cx="56236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打造学术平台，促进学术交流</a:t>
            </a:r>
            <a:endParaRPr lang="zh-CN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268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2" nodeType="withEffect">
                                  <p:stCondLst>
                                    <p:cond delay="279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3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4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5" nodeType="withEffect">
                                  <p:stCondLst>
                                    <p:cond delay="296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6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13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24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36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313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324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341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1" grpId="1" animBg="1"/>
      <p:bldP spid="91" grpId="2" animBg="1"/>
      <p:bldP spid="91" grpId="3" animBg="1"/>
      <p:bldP spid="91" grpId="4" animBg="1"/>
      <p:bldP spid="91" grpId="5" animBg="1"/>
      <p:bldP spid="91" grpId="6" animBg="1"/>
      <p:bldP spid="92" grpId="0" animBg="1"/>
      <p:bldP spid="94" grpId="0"/>
      <p:bldP spid="110" grpId="0"/>
      <p:bldP spid="111" grpId="0"/>
      <p:bldP spid="112" grpId="0"/>
      <p:bldP spid="1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接连接符 50"/>
          <p:cNvCxnSpPr/>
          <p:nvPr/>
        </p:nvCxnSpPr>
        <p:spPr bwMode="auto">
          <a:xfrm>
            <a:off x="8077200" y="0"/>
            <a:ext cx="0" cy="6477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 flipH="1">
            <a:off x="0" y="1076739"/>
            <a:ext cx="4419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4864" y="29375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优质生源计划</a:t>
            </a:r>
          </a:p>
        </p:txBody>
      </p:sp>
      <p:cxnSp>
        <p:nvCxnSpPr>
          <p:cNvPr id="68" name="直接连接符 67"/>
          <p:cNvCxnSpPr/>
          <p:nvPr/>
        </p:nvCxnSpPr>
        <p:spPr bwMode="auto">
          <a:xfrm flipH="1">
            <a:off x="5181600" y="647700"/>
            <a:ext cx="28956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 flipH="1">
            <a:off x="4419600" y="647700"/>
            <a:ext cx="762000" cy="42903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3886200" y="536865"/>
            <a:ext cx="1066800" cy="1066800"/>
            <a:chOff x="2819400" y="1600200"/>
            <a:chExt cx="1066800" cy="1066800"/>
          </a:xfrm>
        </p:grpSpPr>
        <p:sp>
          <p:nvSpPr>
            <p:cNvPr id="77" name="椭圆 76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椭圆 77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9" name="椭圆 78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81" name="直接连接符 80"/>
          <p:cNvCxnSpPr>
            <a:stCxn id="65" idx="0"/>
            <a:endCxn id="61" idx="5"/>
          </p:cNvCxnSpPr>
          <p:nvPr/>
        </p:nvCxnSpPr>
        <p:spPr bwMode="auto">
          <a:xfrm flipH="1" flipV="1">
            <a:off x="688111" y="1117150"/>
            <a:ext cx="1971991" cy="300034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endCxn id="61" idx="5"/>
          </p:cNvCxnSpPr>
          <p:nvPr/>
        </p:nvCxnSpPr>
        <p:spPr bwMode="auto">
          <a:xfrm flipH="1" flipV="1">
            <a:off x="688111" y="1117150"/>
            <a:ext cx="4645889" cy="150854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533400" y="962439"/>
            <a:ext cx="228600" cy="228600"/>
            <a:chOff x="2743200" y="1676400"/>
            <a:chExt cx="152400" cy="152400"/>
          </a:xfrm>
        </p:grpSpPr>
        <p:sp>
          <p:nvSpPr>
            <p:cNvPr id="58" name="椭圆 5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椭圆 6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6" name="Rectangle 23"/>
          <p:cNvSpPr>
            <a:spLocks noChangeArrowheads="1"/>
          </p:cNvSpPr>
          <p:nvPr/>
        </p:nvSpPr>
        <p:spPr bwMode="auto">
          <a:xfrm>
            <a:off x="5433993" y="5348598"/>
            <a:ext cx="3134519" cy="1015663"/>
          </a:xfrm>
          <a:prstGeom prst="rect">
            <a:avLst/>
          </a:prstGeom>
          <a:noFill/>
          <a:ln w="28575">
            <a:solidFill>
              <a:srgbClr val="BBE0E3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、完善宣传内容途径；</a:t>
            </a:r>
            <a:endParaRPr lang="en-US" altLang="zh-CN" sz="2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、异地考核外校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推免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生；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、加强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211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高校招生宣传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cxnSp>
        <p:nvCxnSpPr>
          <p:cNvPr id="114" name="直接连接符 113"/>
          <p:cNvCxnSpPr>
            <a:stCxn id="106" idx="0"/>
            <a:endCxn id="66" idx="2"/>
          </p:cNvCxnSpPr>
          <p:nvPr/>
        </p:nvCxnSpPr>
        <p:spPr bwMode="auto">
          <a:xfrm flipV="1">
            <a:off x="7001253" y="4474589"/>
            <a:ext cx="0" cy="87400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5" name="直接连接符 114"/>
          <p:cNvCxnSpPr>
            <a:stCxn id="65" idx="0"/>
            <a:endCxn id="116" idx="2"/>
          </p:cNvCxnSpPr>
          <p:nvPr/>
        </p:nvCxnSpPr>
        <p:spPr bwMode="auto">
          <a:xfrm flipV="1">
            <a:off x="2660102" y="3657600"/>
            <a:ext cx="0" cy="45989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6" name="Rectangle 24"/>
          <p:cNvSpPr>
            <a:spLocks noChangeArrowheads="1"/>
          </p:cNvSpPr>
          <p:nvPr/>
        </p:nvSpPr>
        <p:spPr bwMode="auto">
          <a:xfrm>
            <a:off x="561170" y="1718608"/>
            <a:ext cx="4197864" cy="1938992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2010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月，筹办暑期学术夏令营活动，吸引优质生源。</a:t>
            </a:r>
          </a:p>
          <a:p>
            <a:endParaRPr lang="en-US" altLang="zh-CN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r>
              <a:rPr lang="zh-CN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通过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一系列严格考核，最终与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19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名优秀的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985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211</a:t>
            </a:r>
            <a:r>
              <a:rPr lang="zh-CN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工程院校学生签订了拟录取协议，达到了预期效果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grpSp>
        <p:nvGrpSpPr>
          <p:cNvPr id="117" name="组合 116"/>
          <p:cNvGrpSpPr/>
          <p:nvPr/>
        </p:nvGrpSpPr>
        <p:grpSpPr>
          <a:xfrm>
            <a:off x="2545802" y="3543300"/>
            <a:ext cx="228600" cy="228600"/>
            <a:chOff x="2743200" y="1676400"/>
            <a:chExt cx="152400" cy="152400"/>
          </a:xfrm>
        </p:grpSpPr>
        <p:sp>
          <p:nvSpPr>
            <p:cNvPr id="118" name="椭圆 1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9" name="椭圆 1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886953" y="5234298"/>
            <a:ext cx="228600" cy="228600"/>
            <a:chOff x="2743200" y="1676400"/>
            <a:chExt cx="152400" cy="152400"/>
          </a:xfrm>
        </p:grpSpPr>
        <p:sp>
          <p:nvSpPr>
            <p:cNvPr id="121" name="椭圆 12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2" name="椭圆 12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075" y="4117492"/>
            <a:ext cx="3686054" cy="2462212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5334000" y="791027"/>
            <a:ext cx="3277772" cy="3683562"/>
            <a:chOff x="5388111" y="1222676"/>
            <a:chExt cx="3277772" cy="3683562"/>
          </a:xfrm>
        </p:grpSpPr>
        <p:pic>
          <p:nvPicPr>
            <p:cNvPr id="62" name="Picture 3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9558" y="3394938"/>
              <a:ext cx="1076325" cy="1511300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图片 1" descr="DSC014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111" y="1222676"/>
              <a:ext cx="3277771" cy="2172262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图片 2" descr="DSC0145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8112" y="3394938"/>
              <a:ext cx="1133058" cy="1511300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1170" y="3394938"/>
              <a:ext cx="1068388" cy="1511300"/>
            </a:xfrm>
            <a:prstGeom prst="rect">
              <a:avLst/>
            </a:prstGeom>
            <a:noFill/>
            <a:ln w="38100">
              <a:solidFill>
                <a:srgbClr val="BBE0E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 -0.27223 L 0.4 -0.06112 L 0.08542 -0.06112 L 3.33333E-6 2.96296E-6 " pathEditMode="relative" ptsTypes="AAAA">
                                      <p:cBhvr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21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129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33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47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xit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313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324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34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 bwMode="auto">
          <a:xfrm flipH="1">
            <a:off x="7962900" y="1076739"/>
            <a:ext cx="118110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 bwMode="auto">
          <a:xfrm flipH="1" flipV="1">
            <a:off x="7348537" y="533400"/>
            <a:ext cx="609600" cy="54334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 bwMode="auto">
          <a:xfrm>
            <a:off x="0" y="533400"/>
            <a:ext cx="7348537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 bwMode="auto">
          <a:xfrm>
            <a:off x="81153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82677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84201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85725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87249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88773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90297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剪去单角的矩形 21"/>
          <p:cNvSpPr/>
          <p:nvPr/>
        </p:nvSpPr>
        <p:spPr bwMode="auto">
          <a:xfrm flipH="1" flipV="1">
            <a:off x="7696200" y="533400"/>
            <a:ext cx="1418430" cy="238125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796290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7503" y="56045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培养质量稳步提升</a:t>
            </a:r>
          </a:p>
        </p:txBody>
      </p:sp>
      <p:cxnSp>
        <p:nvCxnSpPr>
          <p:cNvPr id="33" name="直接连接符 32"/>
          <p:cNvCxnSpPr>
            <a:stCxn id="36" idx="2"/>
          </p:cNvCxnSpPr>
          <p:nvPr/>
        </p:nvCxnSpPr>
        <p:spPr bwMode="auto">
          <a:xfrm flipH="1">
            <a:off x="0" y="2093893"/>
            <a:ext cx="1260473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1165223" y="1903393"/>
            <a:ext cx="381000" cy="381000"/>
            <a:chOff x="2743200" y="1676400"/>
            <a:chExt cx="152400" cy="152400"/>
          </a:xfrm>
        </p:grpSpPr>
        <p:sp>
          <p:nvSpPr>
            <p:cNvPr id="35" name="椭圆 3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8" name="矩形 4"/>
          <p:cNvSpPr>
            <a:spLocks noChangeArrowheads="1"/>
          </p:cNvSpPr>
          <p:nvPr/>
        </p:nvSpPr>
        <p:spPr bwMode="auto">
          <a:xfrm>
            <a:off x="1673221" y="1847671"/>
            <a:ext cx="7051679" cy="492443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2010</a:t>
            </a:r>
            <a:r>
              <a:rPr lang="zh-CN" altLang="en-US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年共有三</a:t>
            </a:r>
            <a:r>
              <a:rPr lang="zh-CN" altLang="en-US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人</a:t>
            </a:r>
            <a:r>
              <a:rPr lang="zh-CN" altLang="en-US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获得</a:t>
            </a:r>
            <a:r>
              <a:rPr lang="zh-CN" altLang="en-US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博士生国际交流基金</a:t>
            </a:r>
            <a:r>
              <a:rPr lang="zh-CN" altLang="en-US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资助。</a:t>
            </a:r>
            <a:endParaRPr lang="zh-CN" altLang="en-US" sz="2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9" name="直接连接符 38"/>
          <p:cNvCxnSpPr>
            <a:endCxn id="36" idx="4"/>
          </p:cNvCxnSpPr>
          <p:nvPr/>
        </p:nvCxnSpPr>
        <p:spPr bwMode="auto">
          <a:xfrm flipV="1">
            <a:off x="1355723" y="2189143"/>
            <a:ext cx="0" cy="231758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1241423" y="2677924"/>
            <a:ext cx="228600" cy="228600"/>
            <a:chOff x="2743200" y="1676400"/>
            <a:chExt cx="152400" cy="152400"/>
          </a:xfrm>
        </p:grpSpPr>
        <p:sp>
          <p:nvSpPr>
            <p:cNvPr id="43" name="椭圆 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椭圆 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41423" y="3505081"/>
            <a:ext cx="228600" cy="228600"/>
            <a:chOff x="2743200" y="1676400"/>
            <a:chExt cx="152400" cy="152400"/>
          </a:xfrm>
        </p:grpSpPr>
        <p:sp>
          <p:nvSpPr>
            <p:cNvPr id="46" name="椭圆 4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41423" y="4350901"/>
            <a:ext cx="228600" cy="228600"/>
            <a:chOff x="2743200" y="1676400"/>
            <a:chExt cx="152400" cy="152400"/>
          </a:xfrm>
        </p:grpSpPr>
        <p:sp>
          <p:nvSpPr>
            <p:cNvPr id="49" name="椭圆 4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椭圆 4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2" name="矩形 4"/>
          <p:cNvSpPr>
            <a:spLocks noChangeArrowheads="1"/>
          </p:cNvSpPr>
          <p:nvPr/>
        </p:nvSpPr>
        <p:spPr bwMode="auto">
          <a:xfrm>
            <a:off x="1673221" y="2592169"/>
            <a:ext cx="6594479" cy="400110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闻  翔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——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Saratov Fall 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Meeting-SFM'10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；俄罗斯</a:t>
            </a:r>
            <a:endParaRPr lang="en-US" altLang="zh-CN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1673221" y="3265438"/>
            <a:ext cx="7280279" cy="707886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黄欣媛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——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46th Annual Meeting of the European Association for the Study of Diabetes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EASD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）；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瑞士</a:t>
            </a:r>
            <a:endParaRPr lang="zh-CN" altLang="en-US" sz="2000" dirty="0">
              <a:solidFill>
                <a:schemeClr val="bg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矩形 4"/>
          <p:cNvSpPr>
            <a:spLocks noChangeArrowheads="1"/>
          </p:cNvSpPr>
          <p:nvPr/>
        </p:nvSpPr>
        <p:spPr bwMode="auto">
          <a:xfrm>
            <a:off x="1673220" y="4111258"/>
            <a:ext cx="6594479" cy="707886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付丽娜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——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MACRO2010: 43rd IUPAC World Polymer 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Congress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；英国</a:t>
            </a:r>
            <a:endParaRPr lang="en-US" altLang="zh-CN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0" name="直接连接符 59"/>
          <p:cNvCxnSpPr>
            <a:stCxn id="63" idx="2"/>
          </p:cNvCxnSpPr>
          <p:nvPr/>
        </p:nvCxnSpPr>
        <p:spPr bwMode="auto">
          <a:xfrm flipH="1">
            <a:off x="0" y="5497324"/>
            <a:ext cx="1260473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1165223" y="5306824"/>
            <a:ext cx="381000" cy="3810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4" name="矩形 4"/>
          <p:cNvSpPr>
            <a:spLocks noChangeArrowheads="1"/>
          </p:cNvSpPr>
          <p:nvPr/>
        </p:nvSpPr>
        <p:spPr bwMode="auto">
          <a:xfrm>
            <a:off x="1673221" y="5051048"/>
            <a:ext cx="7051679" cy="892552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五</a:t>
            </a:r>
            <a:r>
              <a:rPr lang="zh-CN" altLang="en-US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人</a:t>
            </a:r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在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国际电气与电子工程师协会</a:t>
            </a:r>
            <a:r>
              <a:rPr lang="en-US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-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核科学与医学影像</a:t>
            </a:r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年会上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获得</a:t>
            </a:r>
            <a:r>
              <a:rPr lang="en-US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IEEE NPSS</a:t>
            </a:r>
            <a:r>
              <a:rPr lang="zh-CN" altLang="zh-CN" sz="2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新人奖</a:t>
            </a:r>
            <a:r>
              <a:rPr lang="zh-CN" altLang="zh-CN" sz="2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6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59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4" nodeType="withEffect">
                                  <p:stCondLst>
                                    <p:cond delay="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5" nodeType="withEffect">
                                  <p:stCondLst>
                                    <p:cond delay="76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6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18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29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46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218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29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46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308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319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31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336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2" presetClass="exit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3" grpId="0" animBg="1"/>
      <p:bldP spid="38" grpId="0"/>
      <p:bldP spid="52" grpId="0"/>
      <p:bldP spid="53" grpId="0"/>
      <p:bldP spid="54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 bwMode="auto">
          <a:xfrm>
            <a:off x="8296637" y="533400"/>
            <a:ext cx="84736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 bwMode="auto">
          <a:xfrm flipH="1">
            <a:off x="8513763" y="2093893"/>
            <a:ext cx="63023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 bwMode="auto">
          <a:xfrm flipH="1">
            <a:off x="8513763" y="5497324"/>
            <a:ext cx="63023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72" idx="7"/>
          </p:cNvCxnSpPr>
          <p:nvPr/>
        </p:nvCxnSpPr>
        <p:spPr bwMode="auto">
          <a:xfrm flipV="1">
            <a:off x="8079511" y="2093893"/>
            <a:ext cx="434252" cy="360328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 flipH="1" flipV="1">
            <a:off x="8212933" y="1577608"/>
            <a:ext cx="288133" cy="392430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" name="TextBox 2"/>
          <p:cNvSpPr txBox="1">
            <a:spLocks noChangeArrowheads="1"/>
          </p:cNvSpPr>
          <p:nvPr/>
        </p:nvSpPr>
        <p:spPr bwMode="auto">
          <a:xfrm>
            <a:off x="457200" y="762000"/>
            <a:ext cx="2895600" cy="1631216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zh-CN" dirty="0" smtClean="0"/>
              <a:t>李安安在</a:t>
            </a:r>
            <a:r>
              <a:rPr lang="zh-CN" altLang="zh-CN" dirty="0"/>
              <a:t>第</a:t>
            </a:r>
            <a:r>
              <a:rPr lang="en-US" altLang="zh-CN" dirty="0"/>
              <a:t>330</a:t>
            </a:r>
            <a:r>
              <a:rPr lang="zh-CN" altLang="zh-CN" dirty="0"/>
              <a:t>期</a:t>
            </a:r>
            <a:r>
              <a:rPr lang="zh-CN" altLang="zh-CN" dirty="0" smtClean="0"/>
              <a:t>《</a:t>
            </a:r>
            <a:r>
              <a:rPr lang="en-US" altLang="zh-CN" dirty="0" smtClean="0"/>
              <a:t>Science</a:t>
            </a:r>
            <a:r>
              <a:rPr lang="zh-CN" altLang="zh-CN" dirty="0" smtClean="0"/>
              <a:t>》网络版发表题为</a:t>
            </a:r>
            <a:r>
              <a:rPr lang="zh-CN" altLang="en-US" dirty="0"/>
              <a:t>“</a:t>
            </a:r>
            <a:r>
              <a:rPr lang="zh-CN" altLang="zh-CN" dirty="0"/>
              <a:t>显微光学切片层析成像获取小鼠全脑高分辨率图谱</a:t>
            </a:r>
            <a:r>
              <a:rPr lang="zh-CN" altLang="en-US" dirty="0"/>
              <a:t>”</a:t>
            </a:r>
            <a:r>
              <a:rPr lang="zh-CN" altLang="zh-CN" dirty="0"/>
              <a:t>的论文。</a:t>
            </a:r>
            <a:endParaRPr lang="zh-CN" altLang="en-US" dirty="0"/>
          </a:p>
        </p:txBody>
      </p:sp>
      <p:grpSp>
        <p:nvGrpSpPr>
          <p:cNvPr id="66" name="组合 65"/>
          <p:cNvGrpSpPr/>
          <p:nvPr/>
        </p:nvGrpSpPr>
        <p:grpSpPr>
          <a:xfrm>
            <a:off x="3238500" y="1463308"/>
            <a:ext cx="228600" cy="228600"/>
            <a:chOff x="2743200" y="1676400"/>
            <a:chExt cx="152400" cy="152400"/>
          </a:xfrm>
        </p:grpSpPr>
        <p:sp>
          <p:nvSpPr>
            <p:cNvPr id="67" name="椭圆 6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椭圆 6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9" name="TextBox 2"/>
          <p:cNvSpPr txBox="1">
            <a:spLocks noChangeArrowheads="1"/>
          </p:cNvSpPr>
          <p:nvPr/>
        </p:nvSpPr>
        <p:spPr bwMode="auto">
          <a:xfrm>
            <a:off x="4648200" y="5075872"/>
            <a:ext cx="3390900" cy="1323439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zh-CN" dirty="0" smtClean="0"/>
              <a:t>张冀</a:t>
            </a:r>
            <a:r>
              <a:rPr lang="zh-CN" altLang="en-US" dirty="0" smtClean="0"/>
              <a:t>成为</a:t>
            </a:r>
            <a:r>
              <a:rPr lang="zh-CN" altLang="zh-CN" dirty="0" smtClean="0"/>
              <a:t>国际</a:t>
            </a:r>
            <a:r>
              <a:rPr lang="zh-CN" altLang="zh-CN" dirty="0"/>
              <a:t>光学工程学会医学影像年度</a:t>
            </a:r>
            <a:r>
              <a:rPr lang="zh-CN" altLang="zh-CN" dirty="0" smtClean="0"/>
              <a:t>大会</a:t>
            </a:r>
            <a:r>
              <a:rPr lang="zh-CN" altLang="en-US" dirty="0" smtClean="0"/>
              <a:t>成立</a:t>
            </a:r>
            <a:r>
              <a:rPr lang="en-US" altLang="zh-CN" dirty="0" smtClean="0"/>
              <a:t>33</a:t>
            </a:r>
            <a:r>
              <a:rPr lang="zh-CN" altLang="en-US" dirty="0" smtClean="0"/>
              <a:t>年来第一位获得</a:t>
            </a:r>
            <a:r>
              <a:rPr lang="zh-CN" altLang="zh-CN" dirty="0" smtClean="0"/>
              <a:t>最佳</a:t>
            </a:r>
            <a:r>
              <a:rPr lang="zh-CN" altLang="zh-CN" dirty="0"/>
              <a:t>学生</a:t>
            </a:r>
            <a:r>
              <a:rPr lang="zh-CN" altLang="zh-CN" dirty="0" smtClean="0"/>
              <a:t>论文</a:t>
            </a:r>
            <a:r>
              <a:rPr lang="zh-CN" altLang="en-US" dirty="0" smtClean="0"/>
              <a:t>殊荣的中国高校学生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grpSp>
        <p:nvGrpSpPr>
          <p:cNvPr id="70" name="组合 69"/>
          <p:cNvGrpSpPr/>
          <p:nvPr/>
        </p:nvGrpSpPr>
        <p:grpSpPr>
          <a:xfrm>
            <a:off x="7924800" y="5623292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7" name="直接连接符 76"/>
          <p:cNvCxnSpPr>
            <a:endCxn id="68" idx="6"/>
          </p:cNvCxnSpPr>
          <p:nvPr/>
        </p:nvCxnSpPr>
        <p:spPr bwMode="auto">
          <a:xfrm flipH="1">
            <a:off x="3409950" y="1577608"/>
            <a:ext cx="480298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8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199587"/>
            <a:ext cx="4114800" cy="3225234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3289" y="2006584"/>
            <a:ext cx="3488600" cy="2330316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组合 95"/>
          <p:cNvGrpSpPr/>
          <p:nvPr/>
        </p:nvGrpSpPr>
        <p:grpSpPr>
          <a:xfrm>
            <a:off x="1790700" y="2278916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椭圆 9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229350" y="4961572"/>
            <a:ext cx="228600" cy="228600"/>
            <a:chOff x="2743200" y="1676400"/>
            <a:chExt cx="152400" cy="152400"/>
          </a:xfrm>
        </p:grpSpPr>
        <p:sp>
          <p:nvSpPr>
            <p:cNvPr id="100" name="椭圆 9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椭圆 10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02" name="直接连接符 101"/>
          <p:cNvCxnSpPr>
            <a:stCxn id="98" idx="4"/>
          </p:cNvCxnSpPr>
          <p:nvPr/>
        </p:nvCxnSpPr>
        <p:spPr bwMode="auto">
          <a:xfrm>
            <a:off x="1905000" y="2450366"/>
            <a:ext cx="0" cy="74922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endCxn id="101" idx="0"/>
          </p:cNvCxnSpPr>
          <p:nvPr/>
        </p:nvCxnSpPr>
        <p:spPr bwMode="auto">
          <a:xfrm>
            <a:off x="6343650" y="4438484"/>
            <a:ext cx="0" cy="58023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 bwMode="auto">
          <a:xfrm flipH="1">
            <a:off x="7981950" y="533400"/>
            <a:ext cx="314687" cy="533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2" name="直接连接符 111"/>
          <p:cNvCxnSpPr/>
          <p:nvPr/>
        </p:nvCxnSpPr>
        <p:spPr bwMode="auto">
          <a:xfrm flipH="1">
            <a:off x="3962400" y="1066800"/>
            <a:ext cx="40195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 bwMode="auto">
          <a:xfrm>
            <a:off x="3295650" y="304800"/>
            <a:ext cx="666750" cy="7620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 bwMode="auto">
          <a:xfrm flipH="1">
            <a:off x="0" y="304800"/>
            <a:ext cx="32956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3" name="流程图: 手动输入 122"/>
          <p:cNvSpPr/>
          <p:nvPr/>
        </p:nvSpPr>
        <p:spPr bwMode="auto">
          <a:xfrm rot="16200000">
            <a:off x="4143375" y="-346075"/>
            <a:ext cx="381000" cy="1657350"/>
          </a:xfrm>
          <a:prstGeom prst="flowChartManualInpu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eaLnBrk="0" hangingPunct="0"/>
            <a:endParaRPr lang="zh-CN" altLang="en-US">
              <a:latin typeface="Arial" charset="0"/>
            </a:endParaRPr>
          </a:p>
        </p:txBody>
      </p:sp>
      <p:sp>
        <p:nvSpPr>
          <p:cNvPr id="131" name="矩形 130"/>
          <p:cNvSpPr/>
          <p:nvPr/>
        </p:nvSpPr>
        <p:spPr bwMode="auto">
          <a:xfrm>
            <a:off x="41719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2" name="矩形 131"/>
          <p:cNvSpPr/>
          <p:nvPr/>
        </p:nvSpPr>
        <p:spPr bwMode="auto">
          <a:xfrm>
            <a:off x="43243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" name="矩形 132"/>
          <p:cNvSpPr/>
          <p:nvPr/>
        </p:nvSpPr>
        <p:spPr bwMode="auto">
          <a:xfrm>
            <a:off x="44767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4" name="矩形 133"/>
          <p:cNvSpPr/>
          <p:nvPr/>
        </p:nvSpPr>
        <p:spPr bwMode="auto">
          <a:xfrm>
            <a:off x="46291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5" name="矩形 134"/>
          <p:cNvSpPr/>
          <p:nvPr/>
        </p:nvSpPr>
        <p:spPr bwMode="auto">
          <a:xfrm>
            <a:off x="47815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6" name="矩形 135"/>
          <p:cNvSpPr/>
          <p:nvPr/>
        </p:nvSpPr>
        <p:spPr bwMode="auto">
          <a:xfrm>
            <a:off x="49339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7" name="矩形 136"/>
          <p:cNvSpPr/>
          <p:nvPr/>
        </p:nvSpPr>
        <p:spPr bwMode="auto">
          <a:xfrm>
            <a:off x="50863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8" name="矩形 137"/>
          <p:cNvSpPr/>
          <p:nvPr/>
        </p:nvSpPr>
        <p:spPr bwMode="auto">
          <a:xfrm>
            <a:off x="4019550" y="8382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5" name="直接连接符 144"/>
          <p:cNvCxnSpPr/>
          <p:nvPr/>
        </p:nvCxnSpPr>
        <p:spPr bwMode="auto">
          <a:xfrm>
            <a:off x="5257800" y="914400"/>
            <a:ext cx="2667000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 bwMode="auto">
          <a:xfrm>
            <a:off x="5257800" y="8001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 bwMode="auto">
          <a:xfrm>
            <a:off x="5257800" y="6985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 bwMode="auto">
          <a:xfrm>
            <a:off x="5257800" y="5334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 bwMode="auto">
          <a:xfrm>
            <a:off x="5257800" y="304800"/>
            <a:ext cx="2667000" cy="0"/>
          </a:xfrm>
          <a:prstGeom prst="line">
            <a:avLst/>
          </a:prstGeom>
          <a:ln w="190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5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6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183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94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206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9" grpId="0" animBg="1"/>
      <p:bldP spid="123" grpId="0" animBg="1"/>
      <p:bldP spid="123" grpId="1" animBg="1"/>
      <p:bldP spid="123" grpId="2" animBg="1"/>
      <p:bldP spid="123" grpId="3" animBg="1"/>
      <p:bldP spid="123" grpId="4" animBg="1"/>
      <p:bldP spid="123" grpId="5" animBg="1"/>
      <p:bldP spid="123" grpId="6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 bwMode="auto">
          <a:xfrm>
            <a:off x="592170" y="1244801"/>
            <a:ext cx="5151352" cy="2662324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8" name="直接连接符 117"/>
          <p:cNvCxnSpPr/>
          <p:nvPr/>
        </p:nvCxnSpPr>
        <p:spPr bwMode="auto">
          <a:xfrm flipH="1">
            <a:off x="7239000" y="304800"/>
            <a:ext cx="1905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 bwMode="auto">
          <a:xfrm flipH="1">
            <a:off x="6686550" y="304800"/>
            <a:ext cx="552450" cy="7620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0" y="1066800"/>
            <a:ext cx="66865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17778" y="30480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国外大学课程培养模式调研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58" name="椭圆 5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椭圆 5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椭圆 60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椭圆 61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" name="矩形 11"/>
          <p:cNvSpPr/>
          <p:nvPr/>
        </p:nvSpPr>
        <p:spPr bwMode="auto">
          <a:xfrm rot="1834721">
            <a:off x="7488800" y="491693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矩形 62"/>
          <p:cNvSpPr/>
          <p:nvPr/>
        </p:nvSpPr>
        <p:spPr bwMode="auto">
          <a:xfrm rot="1145108">
            <a:off x="7420220" y="636993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矩形 63"/>
          <p:cNvSpPr/>
          <p:nvPr/>
        </p:nvSpPr>
        <p:spPr bwMode="auto">
          <a:xfrm rot="565406">
            <a:off x="7379419" y="784169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7369159" y="936569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矩形 73"/>
          <p:cNvSpPr/>
          <p:nvPr/>
        </p:nvSpPr>
        <p:spPr bwMode="auto">
          <a:xfrm rot="20828971">
            <a:off x="7381325" y="1097929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矩形 74"/>
          <p:cNvSpPr/>
          <p:nvPr/>
        </p:nvSpPr>
        <p:spPr bwMode="auto">
          <a:xfrm rot="20176081">
            <a:off x="7436017" y="1250977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矩形 75"/>
          <p:cNvSpPr/>
          <p:nvPr/>
        </p:nvSpPr>
        <p:spPr bwMode="auto">
          <a:xfrm rot="19428262">
            <a:off x="7517977" y="1393191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矩形 77"/>
          <p:cNvSpPr/>
          <p:nvPr/>
        </p:nvSpPr>
        <p:spPr bwMode="auto">
          <a:xfrm rot="18782828">
            <a:off x="7623360" y="1520192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矩形 78"/>
          <p:cNvSpPr/>
          <p:nvPr/>
        </p:nvSpPr>
        <p:spPr bwMode="auto">
          <a:xfrm rot="18184309">
            <a:off x="7756841" y="1630338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矩形 79"/>
          <p:cNvSpPr/>
          <p:nvPr/>
        </p:nvSpPr>
        <p:spPr bwMode="auto">
          <a:xfrm rot="17404357">
            <a:off x="7909360" y="1702022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矩形 80"/>
          <p:cNvSpPr/>
          <p:nvPr/>
        </p:nvSpPr>
        <p:spPr bwMode="auto">
          <a:xfrm rot="16623472">
            <a:off x="8061761" y="1741101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矩形 81"/>
          <p:cNvSpPr/>
          <p:nvPr/>
        </p:nvSpPr>
        <p:spPr bwMode="auto">
          <a:xfrm rot="16044058">
            <a:off x="8214161" y="1750245"/>
            <a:ext cx="533400" cy="762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3" name="直接连接符 82"/>
          <p:cNvCxnSpPr>
            <a:endCxn id="58" idx="4"/>
          </p:cNvCxnSpPr>
          <p:nvPr/>
        </p:nvCxnSpPr>
        <p:spPr bwMode="auto">
          <a:xfrm flipV="1">
            <a:off x="8458200" y="1489365"/>
            <a:ext cx="1" cy="23206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 bwMode="auto">
          <a:xfrm>
            <a:off x="8048739" y="3810000"/>
            <a:ext cx="40946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 bwMode="auto">
          <a:xfrm>
            <a:off x="7361045" y="2438400"/>
            <a:ext cx="685250" cy="13716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接连接符 85"/>
          <p:cNvCxnSpPr>
            <a:stCxn id="114" idx="7"/>
          </p:cNvCxnSpPr>
          <p:nvPr/>
        </p:nvCxnSpPr>
        <p:spPr bwMode="auto">
          <a:xfrm flipV="1">
            <a:off x="7393711" y="3810000"/>
            <a:ext cx="650678" cy="148358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897220" y="1501019"/>
            <a:ext cx="2722424" cy="2246769"/>
          </a:xfrm>
          <a:prstGeom prst="rect">
            <a:avLst/>
          </a:prstGeom>
          <a:noFill/>
          <a:ln w="28575"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哈佛</a:t>
            </a:r>
            <a:r>
              <a:rPr lang="zh-CN" altLang="en-US" dirty="0"/>
              <a:t>大学：硕士学位（需要</a:t>
            </a:r>
            <a:r>
              <a:rPr lang="en-US" altLang="zh-CN" dirty="0"/>
              <a:t>24 </a:t>
            </a:r>
            <a:r>
              <a:rPr lang="zh-CN" altLang="en-US" dirty="0"/>
              <a:t>个学分）；博士学位需要</a:t>
            </a:r>
            <a:r>
              <a:rPr lang="en-US" altLang="zh-CN" dirty="0"/>
              <a:t>72 </a:t>
            </a:r>
            <a:r>
              <a:rPr lang="zh-CN" altLang="en-US" dirty="0"/>
              <a:t>个学分， 其中至少</a:t>
            </a:r>
            <a:r>
              <a:rPr lang="en-US" altLang="zh-CN" dirty="0"/>
              <a:t>24</a:t>
            </a:r>
            <a:r>
              <a:rPr lang="zh-CN" altLang="en-US" dirty="0"/>
              <a:t>个正常的课堂学分（在一年级时完成）； 余下的学分通过实验完成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93" name="Picture 10" descr="e075381e96231848f624e4e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452" y="1392481"/>
            <a:ext cx="1960030" cy="2366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5" name="矩形 94"/>
          <p:cNvSpPr/>
          <p:nvPr/>
        </p:nvSpPr>
        <p:spPr bwMode="auto">
          <a:xfrm>
            <a:off x="592170" y="4002838"/>
            <a:ext cx="6768875" cy="2662324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3" name="Picture 8" descr="1fff680d13b447dc37d122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424" y="4216400"/>
            <a:ext cx="1828800" cy="223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4" name="TextBox 7"/>
          <p:cNvSpPr txBox="1">
            <a:spLocks noChangeArrowheads="1"/>
          </p:cNvSpPr>
          <p:nvPr/>
        </p:nvSpPr>
        <p:spPr bwMode="auto">
          <a:xfrm>
            <a:off x="711424" y="4056727"/>
            <a:ext cx="4572000" cy="2554545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杜</a:t>
            </a:r>
            <a:r>
              <a:rPr lang="zh-CN" altLang="en-US" dirty="0"/>
              <a:t>克大学：</a:t>
            </a:r>
            <a:r>
              <a:rPr lang="zh-CN" altLang="en-US" dirty="0" smtClean="0"/>
              <a:t>硕士生</a:t>
            </a:r>
            <a:r>
              <a:rPr lang="en-US" altLang="zh-CN" dirty="0" smtClean="0"/>
              <a:t>30</a:t>
            </a:r>
            <a:r>
              <a:rPr lang="zh-CN" altLang="en-US" dirty="0"/>
              <a:t>个学分，</a:t>
            </a:r>
            <a:r>
              <a:rPr lang="en-US" altLang="zh-CN" dirty="0"/>
              <a:t>24</a:t>
            </a:r>
            <a:r>
              <a:rPr lang="zh-CN" altLang="en-US" dirty="0"/>
              <a:t>个学时，生物科学课程</a:t>
            </a:r>
            <a:r>
              <a:rPr lang="en-US" altLang="zh-CN" dirty="0"/>
              <a:t>3</a:t>
            </a:r>
            <a:r>
              <a:rPr lang="zh-CN" altLang="en-US" dirty="0"/>
              <a:t>学分，高等数学课程</a:t>
            </a:r>
            <a:r>
              <a:rPr lang="en-US" altLang="zh-CN" dirty="0"/>
              <a:t>3</a:t>
            </a:r>
            <a:r>
              <a:rPr lang="zh-CN" altLang="en-US" dirty="0"/>
              <a:t>学分，生物医学工程课程</a:t>
            </a:r>
            <a:r>
              <a:rPr lang="en-US" altLang="zh-CN" dirty="0"/>
              <a:t>12</a:t>
            </a:r>
            <a:r>
              <a:rPr lang="zh-CN" altLang="en-US" dirty="0"/>
              <a:t>学分，选修课</a:t>
            </a:r>
            <a:r>
              <a:rPr lang="en-US" altLang="zh-CN" dirty="0"/>
              <a:t>6</a:t>
            </a:r>
            <a:r>
              <a:rPr lang="zh-CN" altLang="en-US" dirty="0"/>
              <a:t>学分，参加两学期的</a:t>
            </a:r>
            <a:r>
              <a:rPr lang="en-US" altLang="zh-CN" dirty="0"/>
              <a:t>Seminar</a:t>
            </a:r>
            <a:r>
              <a:rPr lang="zh-CN" altLang="en-US" dirty="0"/>
              <a:t>；</a:t>
            </a:r>
            <a:r>
              <a:rPr lang="zh-CN" altLang="en-US" dirty="0" smtClean="0"/>
              <a:t>博士生</a:t>
            </a:r>
            <a:r>
              <a:rPr lang="en-US" altLang="zh-CN" dirty="0" smtClean="0"/>
              <a:t>48</a:t>
            </a:r>
            <a:r>
              <a:rPr lang="zh-CN" altLang="en-US" dirty="0"/>
              <a:t>个学分，</a:t>
            </a:r>
            <a:r>
              <a:rPr lang="en-US" altLang="zh-CN" dirty="0"/>
              <a:t>36</a:t>
            </a:r>
            <a:r>
              <a:rPr lang="zh-CN" altLang="en-US" dirty="0"/>
              <a:t>个学时，总课程</a:t>
            </a:r>
            <a:r>
              <a:rPr lang="en-US" altLang="zh-CN" dirty="0"/>
              <a:t>36</a:t>
            </a:r>
            <a:r>
              <a:rPr lang="zh-CN" altLang="en-US" dirty="0"/>
              <a:t>学分，可包括生物和数学课程学分，科研课程</a:t>
            </a:r>
            <a:r>
              <a:rPr lang="en-US" altLang="zh-CN" dirty="0"/>
              <a:t>12</a:t>
            </a:r>
            <a:r>
              <a:rPr lang="zh-CN" altLang="en-US" dirty="0"/>
              <a:t>学分，参加两学期的</a:t>
            </a:r>
            <a:r>
              <a:rPr lang="en-US" altLang="zh-CN" dirty="0"/>
              <a:t>Seminar</a:t>
            </a:r>
            <a:r>
              <a:rPr lang="zh-CN" altLang="en-US" dirty="0"/>
              <a:t>，两学期的助教经历。</a:t>
            </a:r>
          </a:p>
        </p:txBody>
      </p:sp>
      <p:cxnSp>
        <p:nvCxnSpPr>
          <p:cNvPr id="106" name="直接连接符 105"/>
          <p:cNvCxnSpPr>
            <a:stCxn id="110" idx="6"/>
          </p:cNvCxnSpPr>
          <p:nvPr/>
        </p:nvCxnSpPr>
        <p:spPr bwMode="auto">
          <a:xfrm>
            <a:off x="5800672" y="2438400"/>
            <a:ext cx="156037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5629222" y="2324100"/>
            <a:ext cx="228600" cy="228600"/>
            <a:chOff x="2743200" y="1676400"/>
            <a:chExt cx="152400" cy="152400"/>
          </a:xfrm>
        </p:grpSpPr>
        <p:sp>
          <p:nvSpPr>
            <p:cNvPr id="108" name="椭圆 10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椭圆 10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239000" y="5219699"/>
            <a:ext cx="228600" cy="228600"/>
            <a:chOff x="2743200" y="1676400"/>
            <a:chExt cx="152400" cy="152400"/>
          </a:xfrm>
        </p:grpSpPr>
        <p:sp>
          <p:nvSpPr>
            <p:cNvPr id="113" name="椭圆 11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椭圆 11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2" grpId="0" animBg="1"/>
      <p:bldP spid="12" grpId="1" animBg="1"/>
      <p:bldP spid="63" grpId="0" animBg="1"/>
      <p:bldP spid="63" grpId="1" animBg="1"/>
      <p:bldP spid="64" grpId="0" animBg="1"/>
      <p:bldP spid="64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92" grpId="0"/>
      <p:bldP spid="95" grpId="0" animBg="1"/>
      <p:bldP spid="10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直接连接符 47"/>
          <p:cNvCxnSpPr>
            <a:stCxn id="46" idx="6"/>
          </p:cNvCxnSpPr>
          <p:nvPr/>
        </p:nvCxnSpPr>
        <p:spPr bwMode="auto">
          <a:xfrm>
            <a:off x="4667250" y="1066800"/>
            <a:ext cx="44767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779447" y="304800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营造学术交流氛围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381500" y="876300"/>
            <a:ext cx="381000" cy="381000"/>
            <a:chOff x="2743200" y="1676400"/>
            <a:chExt cx="152400" cy="152400"/>
          </a:xfrm>
        </p:grpSpPr>
        <p:sp>
          <p:nvSpPr>
            <p:cNvPr id="44" name="椭圆 4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椭圆 4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33800" y="1162050"/>
            <a:ext cx="1676400" cy="5695950"/>
            <a:chOff x="3733800" y="1162050"/>
            <a:chExt cx="1676400" cy="5695950"/>
          </a:xfrm>
        </p:grpSpPr>
        <p:cxnSp>
          <p:nvCxnSpPr>
            <p:cNvPr id="49" name="直接连接符 48"/>
            <p:cNvCxnSpPr/>
            <p:nvPr/>
          </p:nvCxnSpPr>
          <p:spPr bwMode="auto">
            <a:xfrm>
              <a:off x="5410200" y="1676400"/>
              <a:ext cx="0" cy="97155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46" idx="4"/>
            </p:cNvCxnSpPr>
            <p:nvPr/>
          </p:nvCxnSpPr>
          <p:spPr bwMode="auto">
            <a:xfrm>
              <a:off x="4572000" y="1162050"/>
              <a:ext cx="838200" cy="51435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 bwMode="auto">
            <a:xfrm flipH="1">
              <a:off x="3733800" y="2647950"/>
              <a:ext cx="1676400" cy="161925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 bwMode="auto">
            <a:xfrm>
              <a:off x="3733800" y="4267200"/>
              <a:ext cx="0" cy="1143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 bwMode="auto">
            <a:xfrm>
              <a:off x="3733800" y="5410200"/>
              <a:ext cx="838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 bwMode="auto">
            <a:xfrm>
              <a:off x="4572000" y="6019800"/>
              <a:ext cx="0" cy="8382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/>
          <p:nvPr/>
        </p:nvGrpSpPr>
        <p:grpSpPr>
          <a:xfrm>
            <a:off x="5295900" y="2047875"/>
            <a:ext cx="228600" cy="228600"/>
            <a:chOff x="2743200" y="1676400"/>
            <a:chExt cx="152400" cy="152400"/>
          </a:xfrm>
        </p:grpSpPr>
        <p:sp>
          <p:nvSpPr>
            <p:cNvPr id="68" name="椭圆 6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619500" y="4772025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7" name="直接连接符 76"/>
          <p:cNvCxnSpPr>
            <a:stCxn id="69" idx="2"/>
            <a:endCxn id="87" idx="3"/>
          </p:cNvCxnSpPr>
          <p:nvPr/>
        </p:nvCxnSpPr>
        <p:spPr bwMode="auto">
          <a:xfrm flipH="1">
            <a:off x="3733800" y="2162175"/>
            <a:ext cx="16192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9" name="TextBox 5"/>
          <p:cNvSpPr txBox="1">
            <a:spLocks noChangeArrowheads="1"/>
          </p:cNvSpPr>
          <p:nvPr/>
        </p:nvSpPr>
        <p:spPr bwMode="auto">
          <a:xfrm>
            <a:off x="5943600" y="1808232"/>
            <a:ext cx="2844800" cy="707886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成功</a:t>
            </a:r>
            <a:r>
              <a:rPr lang="zh-CN" altLang="en-US" dirty="0"/>
              <a:t>举办生命学院首届硕士生学术论坛。</a:t>
            </a:r>
          </a:p>
        </p:txBody>
      </p:sp>
      <p:cxnSp>
        <p:nvCxnSpPr>
          <p:cNvPr id="90" name="直接连接符 89"/>
          <p:cNvCxnSpPr>
            <a:stCxn id="69" idx="6"/>
            <a:endCxn id="89" idx="1"/>
          </p:cNvCxnSpPr>
          <p:nvPr/>
        </p:nvCxnSpPr>
        <p:spPr bwMode="auto">
          <a:xfrm>
            <a:off x="5467350" y="2162175"/>
            <a:ext cx="4762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91" idx="1"/>
            <a:endCxn id="72" idx="6"/>
          </p:cNvCxnSpPr>
          <p:nvPr/>
        </p:nvCxnSpPr>
        <p:spPr bwMode="auto">
          <a:xfrm flipH="1">
            <a:off x="3790950" y="4886325"/>
            <a:ext cx="13779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9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68900" y="3677448"/>
            <a:ext cx="3619500" cy="2417754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513" y="1032796"/>
            <a:ext cx="3381473" cy="2258758"/>
          </a:xfrm>
          <a:prstGeom prst="rect">
            <a:avLst/>
          </a:prstGeom>
          <a:noFill/>
          <a:ln w="38100">
            <a:solidFill>
              <a:srgbClr val="BBE0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6" name="直接连接符 95"/>
          <p:cNvCxnSpPr>
            <a:stCxn id="98" idx="3"/>
            <a:endCxn id="72" idx="2"/>
          </p:cNvCxnSpPr>
          <p:nvPr/>
        </p:nvCxnSpPr>
        <p:spPr bwMode="auto">
          <a:xfrm>
            <a:off x="3200400" y="4886325"/>
            <a:ext cx="4762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8" name="TextBox 6"/>
          <p:cNvSpPr txBox="1">
            <a:spLocks noChangeArrowheads="1"/>
          </p:cNvSpPr>
          <p:nvPr/>
        </p:nvSpPr>
        <p:spPr bwMode="auto">
          <a:xfrm>
            <a:off x="266700" y="4224605"/>
            <a:ext cx="2933700" cy="1323439"/>
          </a:xfrm>
          <a:prstGeom prst="rect">
            <a:avLst/>
          </a:prstGeom>
          <a:noFill/>
          <a:ln w="28575">
            <a:solidFill>
              <a:srgbClr val="BBE0E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 smtClean="0"/>
              <a:t>第五</a:t>
            </a:r>
            <a:r>
              <a:rPr lang="zh-CN" altLang="en-US" dirty="0"/>
              <a:t>届武汉地区生命领域学术年会在形式、内容和影响力方面都取得了较大突破。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31" idx="0"/>
          </p:cNvCxnSpPr>
          <p:nvPr/>
        </p:nvCxnSpPr>
        <p:spPr bwMode="auto">
          <a:xfrm>
            <a:off x="4572000" y="0"/>
            <a:ext cx="0" cy="387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381500" y="291913"/>
            <a:ext cx="381000" cy="381000"/>
            <a:chOff x="2743200" y="1676400"/>
            <a:chExt cx="152400" cy="152400"/>
          </a:xfrm>
        </p:grpSpPr>
        <p:sp>
          <p:nvSpPr>
            <p:cNvPr id="30" name="椭圆 2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940559" y="609600"/>
            <a:ext cx="52628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2016</a:t>
            </a:r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年研究生工作计划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381500" y="1312843"/>
            <a:ext cx="381000" cy="381000"/>
            <a:chOff x="2743200" y="1676400"/>
            <a:chExt cx="152400" cy="152400"/>
          </a:xfrm>
        </p:grpSpPr>
        <p:sp>
          <p:nvSpPr>
            <p:cNvPr id="36" name="椭圆 3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椭圆 3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8" name="直接连接符 37"/>
          <p:cNvCxnSpPr>
            <a:stCxn id="37" idx="3"/>
          </p:cNvCxnSpPr>
          <p:nvPr/>
        </p:nvCxnSpPr>
        <p:spPr bwMode="auto">
          <a:xfrm flipH="1">
            <a:off x="990600" y="1570695"/>
            <a:ext cx="3514048" cy="71530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37" idx="5"/>
          </p:cNvCxnSpPr>
          <p:nvPr/>
        </p:nvCxnSpPr>
        <p:spPr bwMode="auto">
          <a:xfrm>
            <a:off x="4639352" y="1570695"/>
            <a:ext cx="3590248" cy="71530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 bwMode="auto">
          <a:xfrm>
            <a:off x="990600" y="2286000"/>
            <a:ext cx="0" cy="3505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endCxn id="63" idx="1"/>
          </p:cNvCxnSpPr>
          <p:nvPr/>
        </p:nvCxnSpPr>
        <p:spPr bwMode="auto">
          <a:xfrm>
            <a:off x="990600" y="5791200"/>
            <a:ext cx="3514048" cy="64795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endCxn id="63" idx="7"/>
          </p:cNvCxnSpPr>
          <p:nvPr/>
        </p:nvCxnSpPr>
        <p:spPr bwMode="auto">
          <a:xfrm flipH="1">
            <a:off x="4639352" y="5791199"/>
            <a:ext cx="3590248" cy="64795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 bwMode="auto">
          <a:xfrm>
            <a:off x="8229600" y="2285999"/>
            <a:ext cx="0" cy="3505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4381500" y="6316005"/>
            <a:ext cx="381000" cy="3810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64" name="直接连接符 63"/>
          <p:cNvCxnSpPr>
            <a:stCxn id="63" idx="4"/>
          </p:cNvCxnSpPr>
          <p:nvPr/>
        </p:nvCxnSpPr>
        <p:spPr bwMode="auto">
          <a:xfrm>
            <a:off x="4572000" y="6601755"/>
            <a:ext cx="0" cy="2562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876300" y="2626659"/>
            <a:ext cx="228600" cy="228600"/>
            <a:chOff x="2743200" y="1676400"/>
            <a:chExt cx="152400" cy="152400"/>
          </a:xfrm>
        </p:grpSpPr>
        <p:sp>
          <p:nvSpPr>
            <p:cNvPr id="74" name="椭圆 7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5" name="椭圆 7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115300" y="3490632"/>
            <a:ext cx="228600" cy="228600"/>
            <a:chOff x="2743200" y="1676400"/>
            <a:chExt cx="152400" cy="152400"/>
          </a:xfrm>
        </p:grpSpPr>
        <p:sp>
          <p:nvSpPr>
            <p:cNvPr id="81" name="椭圆 8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2" name="椭圆 8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76300" y="4301580"/>
            <a:ext cx="228600" cy="228600"/>
            <a:chOff x="2743200" y="1676400"/>
            <a:chExt cx="152400" cy="152400"/>
          </a:xfrm>
        </p:grpSpPr>
        <p:sp>
          <p:nvSpPr>
            <p:cNvPr id="84" name="椭圆 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5" name="椭圆 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115300" y="5215980"/>
            <a:ext cx="228600" cy="228600"/>
            <a:chOff x="2743200" y="1676400"/>
            <a:chExt cx="152400" cy="152400"/>
          </a:xfrm>
        </p:grpSpPr>
        <p:sp>
          <p:nvSpPr>
            <p:cNvPr id="88" name="椭圆 8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2" name="椭圆 9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3" name="矩形 4"/>
          <p:cNvSpPr>
            <a:spLocks noChangeArrowheads="1"/>
          </p:cNvSpPr>
          <p:nvPr/>
        </p:nvSpPr>
        <p:spPr bwMode="auto">
          <a:xfrm>
            <a:off x="1104900" y="2356238"/>
            <a:ext cx="2791619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国际化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课程为抓手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促进课程体系改革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5" name="矩形 4"/>
          <p:cNvSpPr>
            <a:spLocks noChangeArrowheads="1"/>
          </p:cNvSpPr>
          <p:nvPr/>
        </p:nvSpPr>
        <p:spPr bwMode="auto">
          <a:xfrm>
            <a:off x="3581400" y="3220211"/>
            <a:ext cx="4533900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以夏令营为契机，通过招生宣传，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开展优质生源计划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7" name="矩形 4"/>
          <p:cNvSpPr>
            <a:spLocks noChangeArrowheads="1"/>
          </p:cNvSpPr>
          <p:nvPr/>
        </p:nvSpPr>
        <p:spPr bwMode="auto">
          <a:xfrm>
            <a:off x="1104900" y="4031159"/>
            <a:ext cx="3924300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以学术年会、申报论坛为抓手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开展学术氛围营造计划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9" name="矩形 4"/>
          <p:cNvSpPr>
            <a:spLocks noChangeArrowheads="1"/>
          </p:cNvSpPr>
          <p:nvPr/>
        </p:nvSpPr>
        <p:spPr bwMode="auto">
          <a:xfrm>
            <a:off x="2971800" y="4945559"/>
            <a:ext cx="5143500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开题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报告、期中教学审查、盲审制度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等措施规范研究生日常管理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81000" y="2356237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372406" y="3220211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81000" y="4031158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372406" y="4945559"/>
            <a:ext cx="4667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4</a:t>
            </a:r>
            <a:endParaRPr lang="zh-CN" altLang="en-US" sz="4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233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2" nodeType="withEffect">
                                  <p:stCondLst>
                                    <p:cond delay="244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3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4" nodeType="withEffect">
                                  <p:stCondLst>
                                    <p:cond delay="256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5" nodeType="withEffect">
                                  <p:stCondLst>
                                    <p:cond delay="261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6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233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244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256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261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278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2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3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4" nodeType="withEffect">
                                  <p:stCondLst>
                                    <p:cond delay="30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5" nodeType="withEffect">
                                  <p:stCondLst>
                                    <p:cond delay="306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6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27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301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306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323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2" nodeType="withEffect">
                                  <p:stCondLst>
                                    <p:cond delay="334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3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4" nodeType="withEffect">
                                  <p:stCondLst>
                                    <p:cond delay="346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5" nodeType="withEffect">
                                  <p:stCondLst>
                                    <p:cond delay="351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6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323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334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346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351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368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379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3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4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5" nodeType="withEffect">
                                  <p:stCondLst>
                                    <p:cond delay="396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5" grpId="0"/>
      <p:bldP spid="97" grpId="0"/>
      <p:bldP spid="99" grpId="0"/>
      <p:bldP spid="100" grpId="0"/>
      <p:bldP spid="100" grpId="1"/>
      <p:bldP spid="100" grpId="2"/>
      <p:bldP spid="100" grpId="3"/>
      <p:bldP spid="100" grpId="4"/>
      <p:bldP spid="100" grpId="5"/>
      <p:bldP spid="100" grpId="6"/>
      <p:bldP spid="101" grpId="0"/>
      <p:bldP spid="101" grpId="1"/>
      <p:bldP spid="101" grpId="2"/>
      <p:bldP spid="101" grpId="3"/>
      <p:bldP spid="101" grpId="4"/>
      <p:bldP spid="101" grpId="5"/>
      <p:bldP spid="101" grpId="6"/>
      <p:bldP spid="102" grpId="0"/>
      <p:bldP spid="102" grpId="1"/>
      <p:bldP spid="102" grpId="2"/>
      <p:bldP spid="102" grpId="3"/>
      <p:bldP spid="102" grpId="4"/>
      <p:bldP spid="102" grpId="5"/>
      <p:bldP spid="102" grpId="6"/>
      <p:bldP spid="103" grpId="0"/>
      <p:bldP spid="103" grpId="1"/>
      <p:bldP spid="103" grpId="2"/>
      <p:bldP spid="103" grpId="3"/>
      <p:bldP spid="103" grpId="4"/>
      <p:bldP spid="103" grpId="5"/>
      <p:bldP spid="103" grpId="6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4102100" y="0"/>
            <a:ext cx="934358" cy="6858000"/>
            <a:chOff x="4102100" y="0"/>
            <a:chExt cx="934358" cy="6858000"/>
          </a:xfrm>
        </p:grpSpPr>
        <p:cxnSp>
          <p:nvCxnSpPr>
            <p:cNvPr id="66" name="直接连接符 65"/>
            <p:cNvCxnSpPr/>
            <p:nvPr/>
          </p:nvCxnSpPr>
          <p:spPr bwMode="auto">
            <a:xfrm>
              <a:off x="4572000" y="0"/>
              <a:ext cx="0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 bwMode="auto">
            <a:xfrm flipH="1">
              <a:off x="4114800" y="762000"/>
              <a:ext cx="457200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 bwMode="auto">
            <a:xfrm>
              <a:off x="4102100" y="1143000"/>
              <a:ext cx="9343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 bwMode="auto">
            <a:xfrm flipH="1">
              <a:off x="4114800" y="1905000"/>
              <a:ext cx="9089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 bwMode="auto">
            <a:xfrm>
              <a:off x="4102100" y="2667000"/>
              <a:ext cx="9343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 bwMode="auto">
            <a:xfrm flipH="1">
              <a:off x="4114800" y="3429000"/>
              <a:ext cx="9089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 bwMode="auto">
            <a:xfrm>
              <a:off x="4102100" y="4191000"/>
              <a:ext cx="9343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 bwMode="auto">
            <a:xfrm flipH="1">
              <a:off x="4114800" y="4953000"/>
              <a:ext cx="908958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 bwMode="auto">
            <a:xfrm>
              <a:off x="4102100" y="5715000"/>
              <a:ext cx="467179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 bwMode="auto">
            <a:xfrm>
              <a:off x="4572000" y="6096000"/>
              <a:ext cx="0" cy="762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9" name="组合 108"/>
          <p:cNvGrpSpPr/>
          <p:nvPr/>
        </p:nvGrpSpPr>
        <p:grpSpPr>
          <a:xfrm>
            <a:off x="4381500" y="291913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4876800" y="12847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课程体系改革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4000500" y="1028700"/>
            <a:ext cx="228600" cy="228600"/>
            <a:chOff x="2743200" y="1676400"/>
            <a:chExt cx="152400" cy="152400"/>
          </a:xfrm>
        </p:grpSpPr>
        <p:sp>
          <p:nvSpPr>
            <p:cNvPr id="114" name="椭圆 11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5" name="椭圆 11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6" name="矩形 4"/>
          <p:cNvSpPr>
            <a:spLocks noChangeArrowheads="1"/>
          </p:cNvSpPr>
          <p:nvPr/>
        </p:nvSpPr>
        <p:spPr bwMode="auto">
          <a:xfrm>
            <a:off x="1208881" y="927556"/>
            <a:ext cx="2791619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课程体系设计不合理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4000500" y="2552700"/>
            <a:ext cx="228600" cy="228600"/>
            <a:chOff x="2743200" y="1676400"/>
            <a:chExt cx="152400" cy="152400"/>
          </a:xfrm>
        </p:grpSpPr>
        <p:sp>
          <p:nvSpPr>
            <p:cNvPr id="118" name="椭圆 11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9" name="椭圆 11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0" name="矩形 4"/>
          <p:cNvSpPr>
            <a:spLocks noChangeArrowheads="1"/>
          </p:cNvSpPr>
          <p:nvPr/>
        </p:nvSpPr>
        <p:spPr bwMode="auto">
          <a:xfrm>
            <a:off x="1752600" y="2451556"/>
            <a:ext cx="2247900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调课率居高不下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4000500" y="4076700"/>
            <a:ext cx="228600" cy="228600"/>
            <a:chOff x="2743200" y="1676400"/>
            <a:chExt cx="152400" cy="152400"/>
          </a:xfrm>
        </p:grpSpPr>
        <p:sp>
          <p:nvSpPr>
            <p:cNvPr id="122" name="椭圆 12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3" name="椭圆 12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4" name="矩形 4"/>
          <p:cNvSpPr>
            <a:spLocks noChangeArrowheads="1"/>
          </p:cNvSpPr>
          <p:nvPr/>
        </p:nvSpPr>
        <p:spPr bwMode="auto">
          <a:xfrm>
            <a:off x="1208880" y="3802559"/>
            <a:ext cx="2791619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教学环境和课堂秩序有待改进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4000500" y="5600700"/>
            <a:ext cx="228600" cy="228600"/>
            <a:chOff x="2743200" y="1676400"/>
            <a:chExt cx="152400" cy="152400"/>
          </a:xfrm>
        </p:grpSpPr>
        <p:sp>
          <p:nvSpPr>
            <p:cNvPr id="126" name="椭圆 12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7" name="椭圆 12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8" name="矩形 4"/>
          <p:cNvSpPr>
            <a:spLocks noChangeArrowheads="1"/>
          </p:cNvSpPr>
          <p:nvPr/>
        </p:nvSpPr>
        <p:spPr bwMode="auto">
          <a:xfrm>
            <a:off x="1371600" y="5326559"/>
            <a:ext cx="2628899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年轻教师教学方法有待提高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29" name="直接连接符 128"/>
          <p:cNvCxnSpPr/>
          <p:nvPr/>
        </p:nvCxnSpPr>
        <p:spPr bwMode="auto">
          <a:xfrm>
            <a:off x="451247" y="495300"/>
            <a:ext cx="5953" cy="40100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 bwMode="auto">
          <a:xfrm flipH="1">
            <a:off x="451247" y="495300"/>
            <a:ext cx="5334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31" name="组合 130"/>
          <p:cNvGrpSpPr/>
          <p:nvPr/>
        </p:nvGrpSpPr>
        <p:grpSpPr>
          <a:xfrm>
            <a:off x="914507" y="381000"/>
            <a:ext cx="228600" cy="228600"/>
            <a:chOff x="2743200" y="1676400"/>
            <a:chExt cx="152400" cy="152400"/>
          </a:xfrm>
        </p:grpSpPr>
        <p:sp>
          <p:nvSpPr>
            <p:cNvPr id="132" name="椭圆 13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3" name="椭圆 13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52400" y="4454235"/>
            <a:ext cx="1066800" cy="1066800"/>
            <a:chOff x="2819400" y="1600200"/>
            <a:chExt cx="1066800" cy="1066800"/>
          </a:xfrm>
        </p:grpSpPr>
        <p:sp>
          <p:nvSpPr>
            <p:cNvPr id="135" name="椭圆 134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6" name="椭圆 135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7" name="椭圆 13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8" name="椭圆 13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9" name="矩形 138"/>
          <p:cNvSpPr/>
          <p:nvPr/>
        </p:nvSpPr>
        <p:spPr>
          <a:xfrm>
            <a:off x="451247" y="1134628"/>
            <a:ext cx="615553" cy="261706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当前存在的问题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40" name="直接连接符 139"/>
          <p:cNvCxnSpPr/>
          <p:nvPr/>
        </p:nvCxnSpPr>
        <p:spPr bwMode="auto">
          <a:xfrm>
            <a:off x="8718852" y="2352675"/>
            <a:ext cx="5953" cy="401002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1" name="直接连接符 140"/>
          <p:cNvCxnSpPr>
            <a:endCxn id="144" idx="6"/>
          </p:cNvCxnSpPr>
          <p:nvPr/>
        </p:nvCxnSpPr>
        <p:spPr bwMode="auto">
          <a:xfrm flipH="1">
            <a:off x="8180587" y="6362700"/>
            <a:ext cx="53826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>
            <a:off x="8009137" y="6248400"/>
            <a:ext cx="228600" cy="228600"/>
            <a:chOff x="2743200" y="1676400"/>
            <a:chExt cx="152400" cy="152400"/>
          </a:xfrm>
        </p:grpSpPr>
        <p:sp>
          <p:nvSpPr>
            <p:cNvPr id="143" name="椭圆 1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4" name="椭圆 1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0" name="矩形 149"/>
          <p:cNvSpPr/>
          <p:nvPr/>
        </p:nvSpPr>
        <p:spPr>
          <a:xfrm>
            <a:off x="8027762" y="3409830"/>
            <a:ext cx="615553" cy="1895712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改革的目标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7924800" y="1362075"/>
            <a:ext cx="1066800" cy="1066800"/>
            <a:chOff x="2819400" y="1600200"/>
            <a:chExt cx="1066800" cy="1066800"/>
          </a:xfrm>
        </p:grpSpPr>
        <p:sp>
          <p:nvSpPr>
            <p:cNvPr id="146" name="椭圆 145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7" name="椭圆 146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8" name="椭圆 147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椭圆 148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4922158" y="1781175"/>
            <a:ext cx="228600" cy="228600"/>
            <a:chOff x="2743200" y="1676400"/>
            <a:chExt cx="152400" cy="152400"/>
          </a:xfrm>
        </p:grpSpPr>
        <p:sp>
          <p:nvSpPr>
            <p:cNvPr id="153" name="椭圆 15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4" name="椭圆 15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5" name="矩形 4"/>
          <p:cNvSpPr>
            <a:spLocks noChangeArrowheads="1"/>
          </p:cNvSpPr>
          <p:nvPr/>
        </p:nvSpPr>
        <p:spPr bwMode="auto">
          <a:xfrm>
            <a:off x="5150757" y="1510754"/>
            <a:ext cx="2774041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真正对学生有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帮助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提高学生兴趣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56" name="组合 155"/>
          <p:cNvGrpSpPr/>
          <p:nvPr/>
        </p:nvGrpSpPr>
        <p:grpSpPr>
          <a:xfrm>
            <a:off x="4922158" y="3314700"/>
            <a:ext cx="228600" cy="228600"/>
            <a:chOff x="2743200" y="1676400"/>
            <a:chExt cx="152400" cy="152400"/>
          </a:xfrm>
        </p:grpSpPr>
        <p:sp>
          <p:nvSpPr>
            <p:cNvPr id="157" name="椭圆 15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8" name="椭圆 15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9" name="矩形 4"/>
          <p:cNvSpPr>
            <a:spLocks noChangeArrowheads="1"/>
          </p:cNvSpPr>
          <p:nvPr/>
        </p:nvSpPr>
        <p:spPr bwMode="auto">
          <a:xfrm>
            <a:off x="5150757" y="3044279"/>
            <a:ext cx="2774041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希望开拓学生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视野</a:t>
            </a:r>
            <a:endParaRPr lang="en-US" altLang="zh-CN" sz="2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lvl="0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接触科学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前沿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4922158" y="4834980"/>
            <a:ext cx="228600" cy="228600"/>
            <a:chOff x="2743200" y="1676400"/>
            <a:chExt cx="152400" cy="152400"/>
          </a:xfrm>
        </p:grpSpPr>
        <p:sp>
          <p:nvSpPr>
            <p:cNvPr id="161" name="椭圆 16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2" name="椭圆 16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63" name="矩形 4"/>
          <p:cNvSpPr>
            <a:spLocks noChangeArrowheads="1"/>
          </p:cNvSpPr>
          <p:nvPr/>
        </p:nvSpPr>
        <p:spPr bwMode="auto">
          <a:xfrm>
            <a:off x="5150757" y="4564559"/>
            <a:ext cx="2316843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考虑到照顾各位导师的研究方向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123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34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146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151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338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349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61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488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499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50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511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1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548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559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571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576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613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624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636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641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64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688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699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nodeType="withEffect">
                                  <p:stCondLst>
                                    <p:cond delay="70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711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716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2" presetClass="entr" presetSubtype="8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763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774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nodeType="withEffect">
                                  <p:stCondLst>
                                    <p:cond delay="786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791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nodeType="withEffect">
                                  <p:stCondLst>
                                    <p:cond delay="79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6" grpId="0"/>
      <p:bldP spid="120" grpId="0"/>
      <p:bldP spid="124" grpId="0"/>
      <p:bldP spid="128" grpId="0"/>
      <p:bldP spid="139" grpId="0"/>
      <p:bldP spid="150" grpId="0"/>
      <p:bldP spid="155" grpId="0"/>
      <p:bldP spid="159" grpId="0"/>
      <p:bldP spid="1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 bwMode="auto">
          <a:xfrm flipH="1">
            <a:off x="381002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 bwMode="auto">
          <a:xfrm flipH="1">
            <a:off x="762002" y="4062132"/>
            <a:ext cx="1" cy="11423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 bwMode="auto">
          <a:xfrm flipH="1">
            <a:off x="762000" y="2995957"/>
            <a:ext cx="3" cy="10661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91" idx="2"/>
          </p:cNvCxnSpPr>
          <p:nvPr/>
        </p:nvCxnSpPr>
        <p:spPr bwMode="auto">
          <a:xfrm flipH="1">
            <a:off x="762000" y="299595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95" idx="2"/>
          </p:cNvCxnSpPr>
          <p:nvPr/>
        </p:nvCxnSpPr>
        <p:spPr bwMode="auto">
          <a:xfrm flipH="1">
            <a:off x="762000" y="520450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1028698" y="2881657"/>
            <a:ext cx="228600" cy="228600"/>
            <a:chOff x="2743200" y="1676400"/>
            <a:chExt cx="152400" cy="152400"/>
          </a:xfrm>
        </p:grpSpPr>
        <p:sp>
          <p:nvSpPr>
            <p:cNvPr id="90" name="椭圆 8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椭圆 9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028698" y="5090207"/>
            <a:ext cx="228600" cy="228600"/>
            <a:chOff x="2743200" y="1676400"/>
            <a:chExt cx="152400" cy="152400"/>
          </a:xfrm>
        </p:grpSpPr>
        <p:sp>
          <p:nvSpPr>
            <p:cNvPr id="93" name="椭圆 9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椭圆 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1051735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改革的具体方案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1257298" y="2103405"/>
            <a:ext cx="3390900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硕士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课程：研究进展、方法概论、前言论坛和产业发展用讲座和报告的形式（共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）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1" name="矩形 4"/>
          <p:cNvSpPr>
            <a:spLocks noChangeArrowheads="1"/>
          </p:cNvSpPr>
          <p:nvPr/>
        </p:nvSpPr>
        <p:spPr bwMode="auto">
          <a:xfrm>
            <a:off x="1257297" y="4311955"/>
            <a:ext cx="3390901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博士生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课程：前言论坛用讲座和报告的形式（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个学分），参加国际学术会议（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570507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困难的问题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 bwMode="auto">
          <a:xfrm flipH="1">
            <a:off x="8382002" y="4062132"/>
            <a:ext cx="1" cy="17145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 bwMode="auto">
          <a:xfrm>
            <a:off x="8381997" y="2423832"/>
            <a:ext cx="1" cy="16383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endCxn id="185" idx="6"/>
          </p:cNvCxnSpPr>
          <p:nvPr/>
        </p:nvCxnSpPr>
        <p:spPr bwMode="auto">
          <a:xfrm flipH="1">
            <a:off x="8058146" y="2423832"/>
            <a:ext cx="32385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2" name="直接连接符 181"/>
          <p:cNvCxnSpPr>
            <a:endCxn id="188" idx="6"/>
          </p:cNvCxnSpPr>
          <p:nvPr/>
        </p:nvCxnSpPr>
        <p:spPr bwMode="auto">
          <a:xfrm flipH="1">
            <a:off x="8058146" y="3577824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3" name="组合 182"/>
          <p:cNvGrpSpPr/>
          <p:nvPr/>
        </p:nvGrpSpPr>
        <p:grpSpPr>
          <a:xfrm>
            <a:off x="7886696" y="2309532"/>
            <a:ext cx="228600" cy="228600"/>
            <a:chOff x="2743200" y="1676400"/>
            <a:chExt cx="152400" cy="152400"/>
          </a:xfrm>
        </p:grpSpPr>
        <p:sp>
          <p:nvSpPr>
            <p:cNvPr id="184" name="椭圆 1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5" name="椭圆 1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886696" y="3463524"/>
            <a:ext cx="228600" cy="228600"/>
            <a:chOff x="2743200" y="1676400"/>
            <a:chExt cx="152400" cy="152400"/>
          </a:xfrm>
        </p:grpSpPr>
        <p:sp>
          <p:nvSpPr>
            <p:cNvPr id="187" name="椭圆 18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8" name="椭圆 18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89" name="直接连接符 188"/>
          <p:cNvCxnSpPr>
            <a:endCxn id="195" idx="6"/>
          </p:cNvCxnSpPr>
          <p:nvPr/>
        </p:nvCxnSpPr>
        <p:spPr bwMode="auto">
          <a:xfrm flipH="1">
            <a:off x="8058146" y="4709832"/>
            <a:ext cx="32385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0" name="直接连接符 189"/>
          <p:cNvCxnSpPr>
            <a:endCxn id="199" idx="6"/>
          </p:cNvCxnSpPr>
          <p:nvPr/>
        </p:nvCxnSpPr>
        <p:spPr bwMode="auto">
          <a:xfrm flipH="1">
            <a:off x="8058146" y="5776632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1" name="矩形 4"/>
          <p:cNvSpPr>
            <a:spLocks noChangeArrowheads="1"/>
          </p:cNvSpPr>
          <p:nvPr/>
        </p:nvSpPr>
        <p:spPr bwMode="auto">
          <a:xfrm>
            <a:off x="5343119" y="2039111"/>
            <a:ext cx="2543577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课程大纲、时间、地点、主讲人不定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2" name="矩形 4"/>
          <p:cNvSpPr>
            <a:spLocks noChangeArrowheads="1"/>
          </p:cNvSpPr>
          <p:nvPr/>
        </p:nvSpPr>
        <p:spPr bwMode="auto">
          <a:xfrm>
            <a:off x="5114520" y="3362380"/>
            <a:ext cx="27721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工作量如何体现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7886696" y="4595532"/>
            <a:ext cx="228600" cy="228600"/>
            <a:chOff x="2743200" y="1676400"/>
            <a:chExt cx="152400" cy="152400"/>
          </a:xfrm>
        </p:grpSpPr>
        <p:sp>
          <p:nvSpPr>
            <p:cNvPr id="194" name="椭圆 1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椭圆 1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6" name="矩形 4"/>
          <p:cNvSpPr>
            <a:spLocks noChangeArrowheads="1"/>
          </p:cNvSpPr>
          <p:nvPr/>
        </p:nvSpPr>
        <p:spPr bwMode="auto">
          <a:xfrm>
            <a:off x="5343119" y="4494388"/>
            <a:ext cx="2543578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教学绩效如何考核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7886696" y="5662332"/>
            <a:ext cx="228600" cy="228600"/>
            <a:chOff x="2743200" y="1676400"/>
            <a:chExt cx="152400" cy="152400"/>
          </a:xfrm>
        </p:grpSpPr>
        <p:sp>
          <p:nvSpPr>
            <p:cNvPr id="198" name="椭圆 19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9" name="椭圆 19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0" name="矩形 4"/>
          <p:cNvSpPr>
            <a:spLocks noChangeArrowheads="1"/>
          </p:cNvSpPr>
          <p:nvPr/>
        </p:nvSpPr>
        <p:spPr bwMode="auto">
          <a:xfrm>
            <a:off x="5343119" y="5391911"/>
            <a:ext cx="2543578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专业导论课由导师自定，如何操作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263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274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286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291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2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463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474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486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491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49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613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624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636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641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64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2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nodeType="withEffect">
                                  <p:stCondLst>
                                    <p:cond delay="688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nodeType="withEffect">
                                  <p:stCondLst>
                                    <p:cond delay="699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nodeType="withEffect">
                                  <p:stCondLst>
                                    <p:cond delay="70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nodeType="withEffect">
                                  <p:stCondLst>
                                    <p:cond delay="711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nodeType="withEffect">
                                  <p:stCondLst>
                                    <p:cond delay="716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22" presetClass="entr" presetSubtype="2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4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0" grpId="0"/>
      <p:bldP spid="101" grpId="0"/>
      <p:bldP spid="164" grpId="0"/>
      <p:bldP spid="191" grpId="0"/>
      <p:bldP spid="192" grpId="0"/>
      <p:bldP spid="196" grpId="0"/>
      <p:bldP spid="2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接连接符 76"/>
          <p:cNvCxnSpPr/>
          <p:nvPr/>
        </p:nvCxnSpPr>
        <p:spPr bwMode="auto">
          <a:xfrm flipH="1">
            <a:off x="3683000" y="800100"/>
            <a:ext cx="4267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3517900" y="685800"/>
            <a:ext cx="228600" cy="228600"/>
            <a:chOff x="2743200" y="1676400"/>
            <a:chExt cx="152400" cy="152400"/>
          </a:xfrm>
        </p:grpSpPr>
        <p:sp>
          <p:nvSpPr>
            <p:cNvPr id="79" name="椭圆 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0" name="椭圆 7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1" name="直接连接符 70"/>
          <p:cNvCxnSpPr/>
          <p:nvPr/>
        </p:nvCxnSpPr>
        <p:spPr bwMode="auto">
          <a:xfrm>
            <a:off x="4260045" y="3771900"/>
            <a:ext cx="210265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6222196" y="5334000"/>
            <a:ext cx="207725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 bwMode="auto">
          <a:xfrm>
            <a:off x="2317290" y="2218690"/>
            <a:ext cx="646632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 flipH="1">
            <a:off x="685801" y="955965"/>
            <a:ext cx="7239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7924801" y="422565"/>
            <a:ext cx="1066800" cy="1066800"/>
            <a:chOff x="2819400" y="1600200"/>
            <a:chExt cx="1066800" cy="1066800"/>
          </a:xfrm>
        </p:grpSpPr>
        <p:sp>
          <p:nvSpPr>
            <p:cNvPr id="37" name="椭圆 36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椭圆 44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椭圆 4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椭圆 4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1" name="直接连接符 50"/>
          <p:cNvCxnSpPr/>
          <p:nvPr/>
        </p:nvCxnSpPr>
        <p:spPr bwMode="auto">
          <a:xfrm>
            <a:off x="685801" y="955965"/>
            <a:ext cx="7772399" cy="620683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2142030" y="2096770"/>
            <a:ext cx="228600" cy="228600"/>
            <a:chOff x="2743200" y="1676400"/>
            <a:chExt cx="152400" cy="152400"/>
          </a:xfrm>
        </p:grpSpPr>
        <p:sp>
          <p:nvSpPr>
            <p:cNvPr id="62" name="椭圆 6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050746" y="5219700"/>
            <a:ext cx="228600" cy="228600"/>
            <a:chOff x="2743200" y="1676400"/>
            <a:chExt cx="152400" cy="152400"/>
          </a:xfrm>
        </p:grpSpPr>
        <p:sp>
          <p:nvSpPr>
            <p:cNvPr id="68" name="椭圆 6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2370557" y="1630700"/>
            <a:ext cx="6384925" cy="51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生命学院</a:t>
            </a:r>
            <a:r>
              <a:rPr lang="en-US" altLang="zh-CN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年高水平国际化课程</a:t>
            </a:r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概览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342595" y="3191530"/>
            <a:ext cx="2020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我们的收获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279346" y="4753630"/>
            <a:ext cx="2020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面临的挑战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10000" y="304800"/>
            <a:ext cx="2869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accent1">
                    <a:alpha val="70000"/>
                  </a:schemeClr>
                </a:solidFill>
              </a:rPr>
              <a:t>Contents 1 · </a:t>
            </a:r>
            <a:r>
              <a:rPr lang="zh-CN" altLang="en-US" sz="2400" dirty="0" smtClean="0">
                <a:solidFill>
                  <a:schemeClr val="accent1">
                    <a:alpha val="70000"/>
                  </a:schemeClr>
                </a:solidFill>
              </a:rPr>
              <a:t>目录</a:t>
            </a:r>
            <a:r>
              <a:rPr lang="zh-CN" altLang="en-US" sz="2400" dirty="0">
                <a:solidFill>
                  <a:schemeClr val="accent1">
                    <a:alpha val="70000"/>
                  </a:schemeClr>
                </a:solidFill>
              </a:rPr>
              <a:t>一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4088595" y="3657600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6" name="椭圆 6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1169274" y="175702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1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126685" y="331023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2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5031685" y="4863445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黑体" pitchFamily="49" charset="-122"/>
                <a:ea typeface="黑体" pitchFamily="49" charset="-122"/>
              </a:rPr>
              <a:t>3</a:t>
            </a:r>
            <a:endParaRPr lang="zh-CN" altLang="en-US" sz="5400" dirty="0"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49" name="直接连接符 148"/>
          <p:cNvCxnSpPr>
            <a:stCxn id="63" idx="3"/>
          </p:cNvCxnSpPr>
          <p:nvPr/>
        </p:nvCxnSpPr>
        <p:spPr bwMode="auto">
          <a:xfrm flipH="1">
            <a:off x="1869959" y="2251481"/>
            <a:ext cx="345960" cy="49171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 bwMode="auto">
          <a:xfrm flipH="1">
            <a:off x="990600" y="2743200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5" name="直接连接符 154"/>
          <p:cNvCxnSpPr>
            <a:stCxn id="66" idx="3"/>
          </p:cNvCxnSpPr>
          <p:nvPr/>
        </p:nvCxnSpPr>
        <p:spPr bwMode="auto">
          <a:xfrm flipH="1">
            <a:off x="3810000" y="3812311"/>
            <a:ext cx="352484" cy="48412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 bwMode="auto">
          <a:xfrm flipH="1">
            <a:off x="2930641" y="4296431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3" name="直接连接符 162"/>
          <p:cNvCxnSpPr>
            <a:stCxn id="69" idx="3"/>
          </p:cNvCxnSpPr>
          <p:nvPr/>
        </p:nvCxnSpPr>
        <p:spPr bwMode="auto">
          <a:xfrm flipH="1">
            <a:off x="5791201" y="5374411"/>
            <a:ext cx="333434" cy="45257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 bwMode="auto">
          <a:xfrm flipH="1">
            <a:off x="4912967" y="5819845"/>
            <a:ext cx="87935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32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88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99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16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133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144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4" nodeType="withEffect">
                                  <p:stCondLst>
                                    <p:cond delay="156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5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6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13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24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58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69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181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203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214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226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231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338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349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3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4" nodeType="withEffect">
                                  <p:stCondLst>
                                    <p:cond delay="361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5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6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388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2" nodeType="withEffect">
                                  <p:stCondLst>
                                    <p:cond delay="399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3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4" nodeType="withEffect">
                                  <p:stCondLst>
                                    <p:cond delay="411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5" nodeType="withEffect">
                                  <p:stCondLst>
                                    <p:cond delay="416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6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438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2" nodeType="withEffect">
                                  <p:stCondLst>
                                    <p:cond delay="449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3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4" nodeType="withEffect">
                                  <p:stCondLst>
                                    <p:cond delay="461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5" nodeType="withEffect">
                                  <p:stCondLst>
                                    <p:cond delay="466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6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81" grpId="0"/>
      <p:bldP spid="81" grpId="1"/>
      <p:bldP spid="81" grpId="2"/>
      <p:bldP spid="81" grpId="3"/>
      <p:bldP spid="81" grpId="4"/>
      <p:bldP spid="81" grpId="5"/>
      <p:bldP spid="81" grpId="6"/>
      <p:bldP spid="146" grpId="0"/>
      <p:bldP spid="146" grpId="1"/>
      <p:bldP spid="146" grpId="2"/>
      <p:bldP spid="146" grpId="3"/>
      <p:bldP spid="146" grpId="4"/>
      <p:bldP spid="146" grpId="5"/>
      <p:bldP spid="146" grpId="6"/>
      <p:bldP spid="147" grpId="0"/>
      <p:bldP spid="147" grpId="1"/>
      <p:bldP spid="147" grpId="2"/>
      <p:bldP spid="147" grpId="3"/>
      <p:bldP spid="147" grpId="4"/>
      <p:bldP spid="147" grpId="5"/>
      <p:bldP spid="147" grpId="6"/>
      <p:bldP spid="148" grpId="0"/>
      <p:bldP spid="148" grpId="1"/>
      <p:bldP spid="148" grpId="2"/>
      <p:bldP spid="148" grpId="3"/>
      <p:bldP spid="148" grpId="4"/>
      <p:bldP spid="148" grpId="5"/>
      <p:bldP spid="148" grpId="6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 bwMode="auto">
          <a:xfrm flipH="1">
            <a:off x="381002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 bwMode="auto">
          <a:xfrm flipH="1">
            <a:off x="762002" y="4062132"/>
            <a:ext cx="1" cy="11423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 bwMode="auto">
          <a:xfrm flipH="1">
            <a:off x="762000" y="2995957"/>
            <a:ext cx="3" cy="106617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91" idx="2"/>
          </p:cNvCxnSpPr>
          <p:nvPr/>
        </p:nvCxnSpPr>
        <p:spPr bwMode="auto">
          <a:xfrm flipH="1">
            <a:off x="762000" y="299595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95" idx="2"/>
          </p:cNvCxnSpPr>
          <p:nvPr/>
        </p:nvCxnSpPr>
        <p:spPr bwMode="auto">
          <a:xfrm flipH="1">
            <a:off x="762000" y="5204507"/>
            <a:ext cx="323848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1028698" y="2881657"/>
            <a:ext cx="228600" cy="228600"/>
            <a:chOff x="2743200" y="1676400"/>
            <a:chExt cx="152400" cy="152400"/>
          </a:xfrm>
        </p:grpSpPr>
        <p:sp>
          <p:nvSpPr>
            <p:cNvPr id="90" name="椭圆 8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1" name="椭圆 9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028698" y="5090207"/>
            <a:ext cx="228600" cy="228600"/>
            <a:chOff x="2743200" y="1676400"/>
            <a:chExt cx="152400" cy="152400"/>
          </a:xfrm>
        </p:grpSpPr>
        <p:sp>
          <p:nvSpPr>
            <p:cNvPr id="93" name="椭圆 9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椭圆 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7" name="矩形 96"/>
          <p:cNvSpPr/>
          <p:nvPr/>
        </p:nvSpPr>
        <p:spPr>
          <a:xfrm>
            <a:off x="1051735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改革的具体方案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100" name="矩形 4"/>
          <p:cNvSpPr>
            <a:spLocks noChangeArrowheads="1"/>
          </p:cNvSpPr>
          <p:nvPr/>
        </p:nvSpPr>
        <p:spPr bwMode="auto">
          <a:xfrm>
            <a:off x="1257298" y="2103405"/>
            <a:ext cx="3390900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硕士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课程：研究进展、方法概论、前言论坛和产业发展用讲座和报告的形式（共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）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1" name="矩形 4"/>
          <p:cNvSpPr>
            <a:spLocks noChangeArrowheads="1"/>
          </p:cNvSpPr>
          <p:nvPr/>
        </p:nvSpPr>
        <p:spPr bwMode="auto">
          <a:xfrm>
            <a:off x="1257297" y="4311955"/>
            <a:ext cx="3390901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博士生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课程：前言论坛用讲座和报告的形式（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5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个学分），参加国际学术会议（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个学分），专业导论（</a:t>
            </a:r>
            <a:r>
              <a:rPr lang="en-US" altLang="zh-CN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个学分）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4" name="矩形 163"/>
          <p:cNvSpPr/>
          <p:nvPr/>
        </p:nvSpPr>
        <p:spPr>
          <a:xfrm>
            <a:off x="570507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困难的问题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 bwMode="auto">
          <a:xfrm flipH="1">
            <a:off x="8382002" y="4062132"/>
            <a:ext cx="1" cy="17145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 bwMode="auto">
          <a:xfrm>
            <a:off x="8381997" y="2423832"/>
            <a:ext cx="1" cy="16383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1" name="直接连接符 180"/>
          <p:cNvCxnSpPr>
            <a:endCxn id="185" idx="6"/>
          </p:cNvCxnSpPr>
          <p:nvPr/>
        </p:nvCxnSpPr>
        <p:spPr bwMode="auto">
          <a:xfrm flipH="1">
            <a:off x="8058146" y="2423832"/>
            <a:ext cx="32385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2" name="直接连接符 181"/>
          <p:cNvCxnSpPr>
            <a:endCxn id="188" idx="6"/>
          </p:cNvCxnSpPr>
          <p:nvPr/>
        </p:nvCxnSpPr>
        <p:spPr bwMode="auto">
          <a:xfrm flipH="1">
            <a:off x="8058146" y="3577824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83" name="组合 182"/>
          <p:cNvGrpSpPr/>
          <p:nvPr/>
        </p:nvGrpSpPr>
        <p:grpSpPr>
          <a:xfrm>
            <a:off x="7886696" y="2309532"/>
            <a:ext cx="228600" cy="228600"/>
            <a:chOff x="2743200" y="1676400"/>
            <a:chExt cx="152400" cy="152400"/>
          </a:xfrm>
        </p:grpSpPr>
        <p:sp>
          <p:nvSpPr>
            <p:cNvPr id="184" name="椭圆 18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5" name="椭圆 18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886696" y="3463524"/>
            <a:ext cx="228600" cy="228600"/>
            <a:chOff x="2743200" y="1676400"/>
            <a:chExt cx="152400" cy="152400"/>
          </a:xfrm>
        </p:grpSpPr>
        <p:sp>
          <p:nvSpPr>
            <p:cNvPr id="187" name="椭圆 18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8" name="椭圆 18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89" name="直接连接符 188"/>
          <p:cNvCxnSpPr>
            <a:endCxn id="195" idx="6"/>
          </p:cNvCxnSpPr>
          <p:nvPr/>
        </p:nvCxnSpPr>
        <p:spPr bwMode="auto">
          <a:xfrm flipH="1">
            <a:off x="8058146" y="4709832"/>
            <a:ext cx="32385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0" name="直接连接符 189"/>
          <p:cNvCxnSpPr>
            <a:endCxn id="199" idx="6"/>
          </p:cNvCxnSpPr>
          <p:nvPr/>
        </p:nvCxnSpPr>
        <p:spPr bwMode="auto">
          <a:xfrm flipH="1">
            <a:off x="8058146" y="5776632"/>
            <a:ext cx="323852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1" name="矩形 4"/>
          <p:cNvSpPr>
            <a:spLocks noChangeArrowheads="1"/>
          </p:cNvSpPr>
          <p:nvPr/>
        </p:nvSpPr>
        <p:spPr bwMode="auto">
          <a:xfrm>
            <a:off x="5343119" y="2039111"/>
            <a:ext cx="2543577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课程大纲、时间、地点、主讲人不定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92" name="矩形 4"/>
          <p:cNvSpPr>
            <a:spLocks noChangeArrowheads="1"/>
          </p:cNvSpPr>
          <p:nvPr/>
        </p:nvSpPr>
        <p:spPr bwMode="auto">
          <a:xfrm>
            <a:off x="5114520" y="3362380"/>
            <a:ext cx="27721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</a:t>
            </a:r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工作量如何体现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3" name="组合 192"/>
          <p:cNvGrpSpPr/>
          <p:nvPr/>
        </p:nvGrpSpPr>
        <p:grpSpPr>
          <a:xfrm>
            <a:off x="7886696" y="4595532"/>
            <a:ext cx="228600" cy="228600"/>
            <a:chOff x="2743200" y="1676400"/>
            <a:chExt cx="152400" cy="152400"/>
          </a:xfrm>
        </p:grpSpPr>
        <p:sp>
          <p:nvSpPr>
            <p:cNvPr id="194" name="椭圆 1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椭圆 19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6" name="矩形 4"/>
          <p:cNvSpPr>
            <a:spLocks noChangeArrowheads="1"/>
          </p:cNvSpPr>
          <p:nvPr/>
        </p:nvSpPr>
        <p:spPr bwMode="auto">
          <a:xfrm>
            <a:off x="5343119" y="4494388"/>
            <a:ext cx="2543578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教学绩效如何考核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7886696" y="5662332"/>
            <a:ext cx="228600" cy="228600"/>
            <a:chOff x="2743200" y="1676400"/>
            <a:chExt cx="152400" cy="152400"/>
          </a:xfrm>
        </p:grpSpPr>
        <p:sp>
          <p:nvSpPr>
            <p:cNvPr id="198" name="椭圆 19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9" name="椭圆 19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0" name="矩形 4"/>
          <p:cNvSpPr>
            <a:spLocks noChangeArrowheads="1"/>
          </p:cNvSpPr>
          <p:nvPr/>
        </p:nvSpPr>
        <p:spPr bwMode="auto">
          <a:xfrm>
            <a:off x="5343119" y="5391911"/>
            <a:ext cx="2543578" cy="769441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专业导论课由导师自定，如何操作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2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xit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5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4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7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2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3" dur="2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6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0" grpId="0"/>
      <p:bldP spid="101" grpId="0"/>
      <p:bldP spid="164" grpId="0"/>
      <p:bldP spid="191" grpId="0"/>
      <p:bldP spid="192" grpId="0"/>
      <p:bldP spid="196" grpId="0"/>
      <p:bldP spid="20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52" idx="2"/>
          </p:cNvCxnSpPr>
          <p:nvPr/>
        </p:nvCxnSpPr>
        <p:spPr bwMode="auto">
          <a:xfrm flipH="1">
            <a:off x="381001" y="4062132"/>
            <a:ext cx="36194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141882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我们的现状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37984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需要改进的方面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85800" y="3947832"/>
            <a:ext cx="228600" cy="228600"/>
            <a:chOff x="2743200" y="1676400"/>
            <a:chExt cx="152400" cy="152400"/>
          </a:xfrm>
        </p:grpSpPr>
        <p:sp>
          <p:nvSpPr>
            <p:cNvPr id="51" name="椭圆 5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914397" y="3169580"/>
            <a:ext cx="2895602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通过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举办学术夏令营，提升了我们学院的影响力，我们接收外校推免生的人数有了较大的突破。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55" name="直接连接符 54"/>
          <p:cNvCxnSpPr/>
          <p:nvPr/>
        </p:nvCxnSpPr>
        <p:spPr bwMode="auto">
          <a:xfrm flipH="1">
            <a:off x="8382003" y="4062132"/>
            <a:ext cx="1" cy="180526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>
            <a:off x="8381998" y="2286000"/>
            <a:ext cx="0" cy="177613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endCxn id="76" idx="6"/>
          </p:cNvCxnSpPr>
          <p:nvPr/>
        </p:nvCxnSpPr>
        <p:spPr bwMode="auto">
          <a:xfrm flipH="1" flipV="1">
            <a:off x="8035114" y="2286000"/>
            <a:ext cx="346886" cy="67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72" idx="6"/>
          </p:cNvCxnSpPr>
          <p:nvPr/>
        </p:nvCxnSpPr>
        <p:spPr bwMode="auto">
          <a:xfrm flipH="1">
            <a:off x="8035114" y="314672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68" idx="6"/>
          </p:cNvCxnSpPr>
          <p:nvPr/>
        </p:nvCxnSpPr>
        <p:spPr bwMode="auto">
          <a:xfrm flipH="1">
            <a:off x="8035114" y="4062132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endCxn id="96" idx="6"/>
          </p:cNvCxnSpPr>
          <p:nvPr/>
        </p:nvCxnSpPr>
        <p:spPr bwMode="auto">
          <a:xfrm flipH="1">
            <a:off x="8035114" y="4965438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endCxn id="102" idx="6"/>
          </p:cNvCxnSpPr>
          <p:nvPr/>
        </p:nvCxnSpPr>
        <p:spPr bwMode="auto">
          <a:xfrm flipH="1">
            <a:off x="8035114" y="586740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7863664" y="3947832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椭圆 6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63664" y="3032420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863664" y="2171700"/>
            <a:ext cx="228600" cy="228600"/>
            <a:chOff x="2743200" y="1676400"/>
            <a:chExt cx="152400" cy="152400"/>
          </a:xfrm>
        </p:grpSpPr>
        <p:sp>
          <p:nvSpPr>
            <p:cNvPr id="74" name="椭圆 7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63664" y="4851138"/>
            <a:ext cx="228600" cy="228600"/>
            <a:chOff x="2743200" y="1676400"/>
            <a:chExt cx="152400" cy="152400"/>
          </a:xfrm>
        </p:grpSpPr>
        <p:sp>
          <p:nvSpPr>
            <p:cNvPr id="94" name="椭圆 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椭圆 9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863664" y="5753100"/>
            <a:ext cx="228600" cy="228600"/>
            <a:chOff x="2743200" y="1676400"/>
            <a:chExt cx="152400" cy="152400"/>
          </a:xfrm>
        </p:grpSpPr>
        <p:sp>
          <p:nvSpPr>
            <p:cNvPr id="99" name="椭圆 9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椭圆 10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5320087" y="2070556"/>
            <a:ext cx="25435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留住本校本科生源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762500" y="2931276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对外招生宣传模式创新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4762500" y="3846688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科研合作交流持续推进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4762500" y="4749994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学生就业工作有效支持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7" name="矩形 4"/>
          <p:cNvSpPr>
            <a:spLocks noChangeArrowheads="1"/>
          </p:cNvSpPr>
          <p:nvPr/>
        </p:nvSpPr>
        <p:spPr bwMode="auto">
          <a:xfrm>
            <a:off x="5029200" y="5651956"/>
            <a:ext cx="28344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导师个人影响力提升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76800" y="12847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狠抓生源质量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63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74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86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91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188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199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211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216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3" grpId="0"/>
      <p:bldP spid="103" grpId="0"/>
      <p:bldP spid="104" grpId="0"/>
      <p:bldP spid="105" grpId="0"/>
      <p:bldP spid="106" grpId="0"/>
      <p:bldP spid="107" grpId="0"/>
      <p:bldP spid="10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直接连接符 65"/>
          <p:cNvCxnSpPr>
            <a:endCxn id="111" idx="0"/>
          </p:cNvCxnSpPr>
          <p:nvPr/>
        </p:nvCxnSpPr>
        <p:spPr bwMode="auto">
          <a:xfrm>
            <a:off x="4572000" y="0"/>
            <a:ext cx="0" cy="963145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直接连接符 66"/>
          <p:cNvCxnSpPr>
            <a:stCxn id="111" idx="2"/>
          </p:cNvCxnSpPr>
          <p:nvPr/>
        </p:nvCxnSpPr>
        <p:spPr bwMode="auto">
          <a:xfrm flipH="1" flipV="1">
            <a:off x="381000" y="1052232"/>
            <a:ext cx="4095750" cy="6163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09" name="组合 108"/>
          <p:cNvGrpSpPr/>
          <p:nvPr/>
        </p:nvGrpSpPr>
        <p:grpSpPr>
          <a:xfrm>
            <a:off x="4381500" y="867895"/>
            <a:ext cx="381000" cy="381000"/>
            <a:chOff x="2743200" y="1676400"/>
            <a:chExt cx="152400" cy="152400"/>
          </a:xfrm>
        </p:grpSpPr>
        <p:sp>
          <p:nvSpPr>
            <p:cNvPr id="110" name="椭圆 10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椭圆 11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 bwMode="auto">
          <a:xfrm flipH="1">
            <a:off x="381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8" name="直接连接符 77"/>
          <p:cNvCxnSpPr>
            <a:stCxn id="52" idx="2"/>
          </p:cNvCxnSpPr>
          <p:nvPr/>
        </p:nvCxnSpPr>
        <p:spPr bwMode="auto">
          <a:xfrm flipH="1">
            <a:off x="381001" y="4062132"/>
            <a:ext cx="361949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1" name="直接连接符 150"/>
          <p:cNvCxnSpPr>
            <a:endCxn id="111" idx="6"/>
          </p:cNvCxnSpPr>
          <p:nvPr/>
        </p:nvCxnSpPr>
        <p:spPr bwMode="auto">
          <a:xfrm flipH="1" flipV="1">
            <a:off x="4667250" y="1058395"/>
            <a:ext cx="4095750" cy="1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 bwMode="auto">
          <a:xfrm flipH="1">
            <a:off x="8763000" y="1058395"/>
            <a:ext cx="1" cy="3003737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 bwMode="auto">
          <a:xfrm flipH="1">
            <a:off x="8382000" y="4062132"/>
            <a:ext cx="381001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1418822" y="1074643"/>
            <a:ext cx="2020105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我们的现状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37984" y="1074643"/>
            <a:ext cx="2754280" cy="523220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需要改进的方面</a:t>
            </a:r>
            <a:endParaRPr lang="zh-CN" altLang="en-US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85800" y="3947832"/>
            <a:ext cx="228600" cy="228600"/>
            <a:chOff x="2743200" y="1676400"/>
            <a:chExt cx="152400" cy="152400"/>
          </a:xfrm>
        </p:grpSpPr>
        <p:sp>
          <p:nvSpPr>
            <p:cNvPr id="51" name="椭圆 5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2" name="椭圆 5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914397" y="3169580"/>
            <a:ext cx="2895602" cy="1785104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通过</a:t>
            </a:r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举办学术夏令营，提升了我们学院的影响力，我们接收外校推免生的人数有了较大的突破。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cxnSp>
        <p:nvCxnSpPr>
          <p:cNvPr id="55" name="直接连接符 54"/>
          <p:cNvCxnSpPr/>
          <p:nvPr/>
        </p:nvCxnSpPr>
        <p:spPr bwMode="auto">
          <a:xfrm flipH="1">
            <a:off x="8382003" y="4062132"/>
            <a:ext cx="1" cy="1805268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 bwMode="auto">
          <a:xfrm>
            <a:off x="8381998" y="2286000"/>
            <a:ext cx="0" cy="177613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endCxn id="76" idx="6"/>
          </p:cNvCxnSpPr>
          <p:nvPr/>
        </p:nvCxnSpPr>
        <p:spPr bwMode="auto">
          <a:xfrm flipH="1" flipV="1">
            <a:off x="8035114" y="2286000"/>
            <a:ext cx="346886" cy="672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72" idx="6"/>
          </p:cNvCxnSpPr>
          <p:nvPr/>
        </p:nvCxnSpPr>
        <p:spPr bwMode="auto">
          <a:xfrm flipH="1">
            <a:off x="8035114" y="314672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直接连接符 60"/>
          <p:cNvCxnSpPr>
            <a:endCxn id="68" idx="6"/>
          </p:cNvCxnSpPr>
          <p:nvPr/>
        </p:nvCxnSpPr>
        <p:spPr bwMode="auto">
          <a:xfrm flipH="1">
            <a:off x="8035114" y="4062132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endCxn id="96" idx="6"/>
          </p:cNvCxnSpPr>
          <p:nvPr/>
        </p:nvCxnSpPr>
        <p:spPr bwMode="auto">
          <a:xfrm flipH="1">
            <a:off x="8035114" y="4965438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直接连接符 62"/>
          <p:cNvCxnSpPr>
            <a:endCxn id="102" idx="6"/>
          </p:cNvCxnSpPr>
          <p:nvPr/>
        </p:nvCxnSpPr>
        <p:spPr bwMode="auto">
          <a:xfrm flipH="1">
            <a:off x="8035114" y="5867400"/>
            <a:ext cx="34688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7863664" y="3947832"/>
            <a:ext cx="228600" cy="228600"/>
            <a:chOff x="2743200" y="1676400"/>
            <a:chExt cx="152400" cy="152400"/>
          </a:xfrm>
        </p:grpSpPr>
        <p:sp>
          <p:nvSpPr>
            <p:cNvPr id="65" name="椭圆 6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8" name="椭圆 6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63664" y="3032420"/>
            <a:ext cx="228600" cy="228600"/>
            <a:chOff x="2743200" y="1676400"/>
            <a:chExt cx="152400" cy="152400"/>
          </a:xfrm>
        </p:grpSpPr>
        <p:sp>
          <p:nvSpPr>
            <p:cNvPr id="71" name="椭圆 70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椭圆 7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863664" y="2171700"/>
            <a:ext cx="228600" cy="228600"/>
            <a:chOff x="2743200" y="1676400"/>
            <a:chExt cx="152400" cy="152400"/>
          </a:xfrm>
        </p:grpSpPr>
        <p:sp>
          <p:nvSpPr>
            <p:cNvPr id="74" name="椭圆 7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6" name="椭圆 7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863664" y="4851138"/>
            <a:ext cx="228600" cy="228600"/>
            <a:chOff x="2743200" y="1676400"/>
            <a:chExt cx="152400" cy="152400"/>
          </a:xfrm>
        </p:grpSpPr>
        <p:sp>
          <p:nvSpPr>
            <p:cNvPr id="94" name="椭圆 9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椭圆 9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863664" y="5753100"/>
            <a:ext cx="228600" cy="228600"/>
            <a:chOff x="2743200" y="1676400"/>
            <a:chExt cx="152400" cy="152400"/>
          </a:xfrm>
        </p:grpSpPr>
        <p:sp>
          <p:nvSpPr>
            <p:cNvPr id="99" name="椭圆 9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2" name="椭圆 101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3" name="矩形 4"/>
          <p:cNvSpPr>
            <a:spLocks noChangeArrowheads="1"/>
          </p:cNvSpPr>
          <p:nvPr/>
        </p:nvSpPr>
        <p:spPr bwMode="auto">
          <a:xfrm>
            <a:off x="5320087" y="2070556"/>
            <a:ext cx="2543577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留住本校本科生源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4" name="矩形 4"/>
          <p:cNvSpPr>
            <a:spLocks noChangeArrowheads="1"/>
          </p:cNvSpPr>
          <p:nvPr/>
        </p:nvSpPr>
        <p:spPr bwMode="auto">
          <a:xfrm>
            <a:off x="4762500" y="2931276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对外招生宣传模式创新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4762500" y="3846688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科研合作交流持续推进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4762500" y="4749994"/>
            <a:ext cx="31011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学生就业工作有效支持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7" name="矩形 4"/>
          <p:cNvSpPr>
            <a:spLocks noChangeArrowheads="1"/>
          </p:cNvSpPr>
          <p:nvPr/>
        </p:nvSpPr>
        <p:spPr bwMode="auto">
          <a:xfrm>
            <a:off x="5029200" y="5651956"/>
            <a:ext cx="2834465" cy="430887"/>
          </a:xfrm>
          <a:prstGeom prst="rect">
            <a:avLst/>
          </a:prstGeom>
          <a:noFill/>
          <a:ln w="9525">
            <a:noFill/>
            <a:miter lim="800000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/>
            <a:r>
              <a:rPr lang="zh-CN" altLang="en-US" sz="2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导师个人影响力提升</a:t>
            </a:r>
            <a:endParaRPr lang="en-US" altLang="zh-CN" sz="2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76800" y="128470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狠抓生源质量</a:t>
            </a:r>
            <a:endParaRPr lang="zh-CN" altLang="en-US" sz="40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381500" y="5848350"/>
            <a:ext cx="381000" cy="381000"/>
            <a:chOff x="2743200" y="1676400"/>
            <a:chExt cx="152400" cy="152400"/>
          </a:xfrm>
        </p:grpSpPr>
        <p:sp>
          <p:nvSpPr>
            <p:cNvPr id="58" name="椭圆 5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7" name="直接连接符 76"/>
          <p:cNvCxnSpPr>
            <a:stCxn id="69" idx="4"/>
          </p:cNvCxnSpPr>
          <p:nvPr/>
        </p:nvCxnSpPr>
        <p:spPr bwMode="auto">
          <a:xfrm>
            <a:off x="4572000" y="6134100"/>
            <a:ext cx="0" cy="7239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矩形 268"/>
          <p:cNvSpPr/>
          <p:nvPr/>
        </p:nvSpPr>
        <p:spPr bwMode="auto">
          <a:xfrm>
            <a:off x="4381500" y="1295400"/>
            <a:ext cx="381000" cy="4267200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5" name="直接连接符 144"/>
          <p:cNvCxnSpPr>
            <a:stCxn id="93" idx="0"/>
          </p:cNvCxnSpPr>
          <p:nvPr/>
        </p:nvCxnSpPr>
        <p:spPr bwMode="auto">
          <a:xfrm flipH="1">
            <a:off x="457201" y="1238250"/>
            <a:ext cx="3929743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4381500" y="867452"/>
            <a:ext cx="381000" cy="5123096"/>
            <a:chOff x="4381500" y="867452"/>
            <a:chExt cx="381000" cy="5123096"/>
          </a:xfrm>
        </p:grpSpPr>
        <p:cxnSp>
          <p:nvCxnSpPr>
            <p:cNvPr id="58" name="直接连接符 57"/>
            <p:cNvCxnSpPr>
              <a:stCxn id="57" idx="3"/>
            </p:cNvCxnSpPr>
            <p:nvPr/>
          </p:nvCxnSpPr>
          <p:spPr bwMode="auto">
            <a:xfrm flipH="1">
              <a:off x="4381500" y="867452"/>
              <a:ext cx="123148" cy="427948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stCxn id="57" idx="5"/>
            </p:cNvCxnSpPr>
            <p:nvPr/>
          </p:nvCxnSpPr>
          <p:spPr bwMode="auto">
            <a:xfrm>
              <a:off x="4639352" y="867452"/>
              <a:ext cx="123148" cy="427948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 bwMode="auto">
            <a:xfrm>
              <a:off x="4381500" y="1295400"/>
              <a:ext cx="0" cy="4267200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 bwMode="auto">
            <a:xfrm>
              <a:off x="4762500" y="1295400"/>
              <a:ext cx="0" cy="4267200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endCxn id="88" idx="1"/>
            </p:cNvCxnSpPr>
            <p:nvPr/>
          </p:nvCxnSpPr>
          <p:spPr bwMode="auto">
            <a:xfrm>
              <a:off x="4381500" y="5562600"/>
              <a:ext cx="123148" cy="427948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>
              <a:endCxn id="88" idx="7"/>
            </p:cNvCxnSpPr>
            <p:nvPr/>
          </p:nvCxnSpPr>
          <p:spPr bwMode="auto">
            <a:xfrm flipH="1">
              <a:off x="4639352" y="5572744"/>
              <a:ext cx="123148" cy="417804"/>
            </a:xfrm>
            <a:prstGeom prst="line">
              <a:avLst/>
            </a:prstGeom>
            <a:ln w="57150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46" name="直接连接符 45"/>
          <p:cNvCxnSpPr>
            <a:endCxn id="57" idx="0"/>
          </p:cNvCxnSpPr>
          <p:nvPr/>
        </p:nvCxnSpPr>
        <p:spPr bwMode="auto">
          <a:xfrm>
            <a:off x="4572000" y="0"/>
            <a:ext cx="0" cy="7048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4381500" y="609600"/>
            <a:ext cx="381000" cy="381000"/>
            <a:chOff x="2743200" y="1676400"/>
            <a:chExt cx="152400" cy="152400"/>
          </a:xfrm>
        </p:grpSpPr>
        <p:sp>
          <p:nvSpPr>
            <p:cNvPr id="54" name="椭圆 5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7" name="椭圆 5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381500" y="5867400"/>
            <a:ext cx="381000" cy="381000"/>
            <a:chOff x="2743200" y="1676400"/>
            <a:chExt cx="152400" cy="152400"/>
          </a:xfrm>
        </p:grpSpPr>
        <p:sp>
          <p:nvSpPr>
            <p:cNvPr id="87" name="椭圆 8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8" name="椭圆 8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0" name="直接连接符 89"/>
          <p:cNvCxnSpPr>
            <a:stCxn id="88" idx="4"/>
          </p:cNvCxnSpPr>
          <p:nvPr/>
        </p:nvCxnSpPr>
        <p:spPr bwMode="auto">
          <a:xfrm>
            <a:off x="4572000" y="6153150"/>
            <a:ext cx="0" cy="7048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7" name="直接连接符 116"/>
          <p:cNvCxnSpPr>
            <a:endCxn id="93" idx="2"/>
          </p:cNvCxnSpPr>
          <p:nvPr/>
        </p:nvCxnSpPr>
        <p:spPr bwMode="auto">
          <a:xfrm>
            <a:off x="457200" y="1295400"/>
            <a:ext cx="387259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819650" y="1295400"/>
            <a:ext cx="3867150" cy="381000"/>
            <a:chOff x="4819650" y="1295400"/>
            <a:chExt cx="3867150" cy="381000"/>
          </a:xfrm>
        </p:grpSpPr>
        <p:cxnSp>
          <p:nvCxnSpPr>
            <p:cNvPr id="118" name="直接连接符 117"/>
            <p:cNvCxnSpPr>
              <a:stCxn id="100" idx="6"/>
            </p:cNvCxnSpPr>
            <p:nvPr/>
          </p:nvCxnSpPr>
          <p:spPr bwMode="auto">
            <a:xfrm>
              <a:off x="4819650" y="1295400"/>
              <a:ext cx="234315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 bwMode="auto">
            <a:xfrm>
              <a:off x="7158435" y="1295400"/>
              <a:ext cx="381000" cy="3810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 bwMode="auto">
            <a:xfrm>
              <a:off x="7539435" y="1676400"/>
              <a:ext cx="1147365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22" name="直接连接符 121"/>
          <p:cNvCxnSpPr/>
          <p:nvPr/>
        </p:nvCxnSpPr>
        <p:spPr bwMode="auto">
          <a:xfrm>
            <a:off x="457200" y="1295400"/>
            <a:ext cx="0" cy="3896344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24" name="组合 123"/>
          <p:cNvGrpSpPr/>
          <p:nvPr/>
        </p:nvGrpSpPr>
        <p:grpSpPr>
          <a:xfrm>
            <a:off x="457200" y="5191744"/>
            <a:ext cx="3872594" cy="370856"/>
            <a:chOff x="4934856" y="1295400"/>
            <a:chExt cx="3872594" cy="370856"/>
          </a:xfrm>
        </p:grpSpPr>
        <p:cxnSp>
          <p:nvCxnSpPr>
            <p:cNvPr id="125" name="直接连接符 124"/>
            <p:cNvCxnSpPr/>
            <p:nvPr/>
          </p:nvCxnSpPr>
          <p:spPr bwMode="auto">
            <a:xfrm>
              <a:off x="4934856" y="1295400"/>
              <a:ext cx="1169670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 bwMode="auto">
            <a:xfrm>
              <a:off x="6104526" y="1295400"/>
              <a:ext cx="381000" cy="370856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>
              <a:endCxn id="113" idx="2"/>
            </p:cNvCxnSpPr>
            <p:nvPr/>
          </p:nvCxnSpPr>
          <p:spPr bwMode="auto">
            <a:xfrm>
              <a:off x="6485526" y="1666256"/>
              <a:ext cx="2321924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29" name="直接连接符 128"/>
          <p:cNvCxnSpPr>
            <a:stCxn id="116" idx="6"/>
          </p:cNvCxnSpPr>
          <p:nvPr/>
        </p:nvCxnSpPr>
        <p:spPr bwMode="auto">
          <a:xfrm>
            <a:off x="4819650" y="5562600"/>
            <a:ext cx="38671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91" name="组合 90"/>
          <p:cNvGrpSpPr/>
          <p:nvPr/>
        </p:nvGrpSpPr>
        <p:grpSpPr>
          <a:xfrm>
            <a:off x="4272644" y="1181100"/>
            <a:ext cx="228600" cy="228600"/>
            <a:chOff x="2743200" y="1676400"/>
            <a:chExt cx="152400" cy="152400"/>
          </a:xfrm>
        </p:grpSpPr>
        <p:sp>
          <p:nvSpPr>
            <p:cNvPr id="92" name="椭圆 9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3" name="椭圆 9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648200" y="1181100"/>
            <a:ext cx="228600" cy="228600"/>
            <a:chOff x="2743200" y="1676400"/>
            <a:chExt cx="152400" cy="152400"/>
          </a:xfrm>
        </p:grpSpPr>
        <p:sp>
          <p:nvSpPr>
            <p:cNvPr id="97" name="椭圆 9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0" name="椭圆 99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272644" y="5448300"/>
            <a:ext cx="228600" cy="228600"/>
            <a:chOff x="2743200" y="1676400"/>
            <a:chExt cx="152400" cy="152400"/>
          </a:xfrm>
        </p:grpSpPr>
        <p:sp>
          <p:nvSpPr>
            <p:cNvPr id="112" name="椭圆 11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椭圆 11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648200" y="5448300"/>
            <a:ext cx="228600" cy="228600"/>
            <a:chOff x="2743200" y="1676400"/>
            <a:chExt cx="152400" cy="152400"/>
          </a:xfrm>
        </p:grpSpPr>
        <p:sp>
          <p:nvSpPr>
            <p:cNvPr id="115" name="椭圆 11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椭圆 11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141" name="直接连接符 140"/>
          <p:cNvCxnSpPr/>
          <p:nvPr/>
        </p:nvCxnSpPr>
        <p:spPr bwMode="auto">
          <a:xfrm>
            <a:off x="8686800" y="1676400"/>
            <a:ext cx="0" cy="3886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2" name="直接连接符 151"/>
          <p:cNvCxnSpPr>
            <a:endCxn id="116" idx="4"/>
          </p:cNvCxnSpPr>
          <p:nvPr/>
        </p:nvCxnSpPr>
        <p:spPr bwMode="auto">
          <a:xfrm flipH="1">
            <a:off x="4762500" y="5619750"/>
            <a:ext cx="3929744" cy="0"/>
          </a:xfrm>
          <a:prstGeom prst="line">
            <a:avLst/>
          </a:prstGeom>
          <a:ln w="57150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5" name="矩形 154"/>
          <p:cNvSpPr/>
          <p:nvPr/>
        </p:nvSpPr>
        <p:spPr bwMode="auto">
          <a:xfrm>
            <a:off x="77108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6" name="矩形 155"/>
          <p:cNvSpPr/>
          <p:nvPr/>
        </p:nvSpPr>
        <p:spPr bwMode="auto">
          <a:xfrm>
            <a:off x="78632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矩形 156"/>
          <p:cNvSpPr/>
          <p:nvPr/>
        </p:nvSpPr>
        <p:spPr bwMode="auto">
          <a:xfrm>
            <a:off x="80156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矩形 157"/>
          <p:cNvSpPr/>
          <p:nvPr/>
        </p:nvSpPr>
        <p:spPr bwMode="auto">
          <a:xfrm>
            <a:off x="81680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9" name="矩形 158"/>
          <p:cNvSpPr/>
          <p:nvPr/>
        </p:nvSpPr>
        <p:spPr bwMode="auto">
          <a:xfrm>
            <a:off x="83204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0" name="矩形 159"/>
          <p:cNvSpPr/>
          <p:nvPr/>
        </p:nvSpPr>
        <p:spPr bwMode="auto">
          <a:xfrm>
            <a:off x="84728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1" name="矩形 160"/>
          <p:cNvSpPr/>
          <p:nvPr/>
        </p:nvSpPr>
        <p:spPr bwMode="auto">
          <a:xfrm>
            <a:off x="86252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2" name="剪去单角的矩形 161"/>
          <p:cNvSpPr/>
          <p:nvPr/>
        </p:nvSpPr>
        <p:spPr bwMode="auto">
          <a:xfrm flipH="1" flipV="1">
            <a:off x="7291785" y="1295399"/>
            <a:ext cx="1418430" cy="123825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3" name="矩形 162"/>
          <p:cNvSpPr/>
          <p:nvPr/>
        </p:nvSpPr>
        <p:spPr bwMode="auto">
          <a:xfrm>
            <a:off x="7558485" y="148590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7" name="矩形 166"/>
          <p:cNvSpPr/>
          <p:nvPr/>
        </p:nvSpPr>
        <p:spPr bwMode="auto">
          <a:xfrm>
            <a:off x="6096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8" name="矩形 167"/>
          <p:cNvSpPr/>
          <p:nvPr/>
        </p:nvSpPr>
        <p:spPr bwMode="auto">
          <a:xfrm>
            <a:off x="7620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9" name="矩形 168"/>
          <p:cNvSpPr/>
          <p:nvPr/>
        </p:nvSpPr>
        <p:spPr bwMode="auto">
          <a:xfrm>
            <a:off x="9144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0" name="矩形 169"/>
          <p:cNvSpPr/>
          <p:nvPr/>
        </p:nvSpPr>
        <p:spPr bwMode="auto">
          <a:xfrm>
            <a:off x="10668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1" name="矩形 170"/>
          <p:cNvSpPr/>
          <p:nvPr/>
        </p:nvSpPr>
        <p:spPr bwMode="auto">
          <a:xfrm>
            <a:off x="12192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2" name="矩形 171"/>
          <p:cNvSpPr/>
          <p:nvPr/>
        </p:nvSpPr>
        <p:spPr bwMode="auto">
          <a:xfrm>
            <a:off x="13716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3" name="矩形 172"/>
          <p:cNvSpPr/>
          <p:nvPr/>
        </p:nvSpPr>
        <p:spPr bwMode="auto">
          <a:xfrm>
            <a:off x="15240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" name="剪去单角的矩形 173"/>
          <p:cNvSpPr/>
          <p:nvPr/>
        </p:nvSpPr>
        <p:spPr bwMode="auto">
          <a:xfrm>
            <a:off x="457200" y="5420344"/>
            <a:ext cx="1409700" cy="142256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5" name="矩形 174"/>
          <p:cNvSpPr/>
          <p:nvPr/>
        </p:nvSpPr>
        <p:spPr bwMode="auto">
          <a:xfrm>
            <a:off x="457200" y="5229844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0" name="矩形 179"/>
          <p:cNvSpPr/>
          <p:nvPr/>
        </p:nvSpPr>
        <p:spPr>
          <a:xfrm>
            <a:off x="1353789" y="719435"/>
            <a:ext cx="2079415" cy="461665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营造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学术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氛围</a:t>
            </a:r>
            <a:endParaRPr lang="zh-CN" altLang="en-US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sp>
        <p:nvSpPr>
          <p:cNvPr id="181" name="矩形 180"/>
          <p:cNvSpPr/>
          <p:nvPr/>
        </p:nvSpPr>
        <p:spPr>
          <a:xfrm>
            <a:off x="4924038" y="5676900"/>
            <a:ext cx="3658374" cy="461665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zh-CN" altLang="en-US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加强学籍管理和制度建设</a:t>
            </a:r>
            <a:endParaRPr lang="zh-CN" altLang="en-US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182" name="组合 181"/>
          <p:cNvGrpSpPr/>
          <p:nvPr/>
        </p:nvGrpSpPr>
        <p:grpSpPr>
          <a:xfrm>
            <a:off x="457200" y="5676900"/>
            <a:ext cx="1066800" cy="1066800"/>
            <a:chOff x="2819400" y="1600200"/>
            <a:chExt cx="1066800" cy="1066800"/>
          </a:xfrm>
        </p:grpSpPr>
        <p:sp>
          <p:nvSpPr>
            <p:cNvPr id="183" name="椭圆 182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4" name="椭圆 183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5" name="椭圆 184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6" name="椭圆 185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7620000" y="114300"/>
            <a:ext cx="1066800" cy="1066800"/>
            <a:chOff x="2819400" y="1600200"/>
            <a:chExt cx="1066800" cy="1066800"/>
          </a:xfrm>
        </p:grpSpPr>
        <p:sp>
          <p:nvSpPr>
            <p:cNvPr id="188" name="椭圆 187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9" name="椭圆 188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0" name="椭圆 189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1" name="椭圆 190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2279196" y="352425"/>
            <a:ext cx="5417003" cy="412105"/>
            <a:chOff x="2279196" y="352425"/>
            <a:chExt cx="5417003" cy="412105"/>
          </a:xfrm>
        </p:grpSpPr>
        <p:cxnSp>
          <p:nvCxnSpPr>
            <p:cNvPr id="192" name="直接连接符 191"/>
            <p:cNvCxnSpPr/>
            <p:nvPr/>
          </p:nvCxnSpPr>
          <p:spPr bwMode="auto">
            <a:xfrm>
              <a:off x="3168832" y="352425"/>
              <a:ext cx="4527367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>
              <a:stCxn id="203" idx="7"/>
            </p:cNvCxnSpPr>
            <p:nvPr/>
          </p:nvCxnSpPr>
          <p:spPr bwMode="auto">
            <a:xfrm flipV="1">
              <a:off x="2433907" y="352425"/>
              <a:ext cx="734925" cy="257394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01" name="组合 200"/>
            <p:cNvGrpSpPr/>
            <p:nvPr/>
          </p:nvGrpSpPr>
          <p:grpSpPr>
            <a:xfrm>
              <a:off x="2279196" y="535930"/>
              <a:ext cx="228600" cy="228600"/>
              <a:chOff x="2743200" y="1676400"/>
              <a:chExt cx="152400" cy="152400"/>
            </a:xfrm>
          </p:grpSpPr>
          <p:sp>
            <p:nvSpPr>
              <p:cNvPr id="202" name="椭圆 20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3" name="椭圆 20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12" name="组合 211"/>
          <p:cNvGrpSpPr/>
          <p:nvPr/>
        </p:nvGrpSpPr>
        <p:grpSpPr>
          <a:xfrm>
            <a:off x="1447800" y="6134100"/>
            <a:ext cx="5419725" cy="371475"/>
            <a:chOff x="1447800" y="6134100"/>
            <a:chExt cx="5419725" cy="371475"/>
          </a:xfrm>
        </p:grpSpPr>
        <p:cxnSp>
          <p:nvCxnSpPr>
            <p:cNvPr id="197" name="直接连接符 196"/>
            <p:cNvCxnSpPr/>
            <p:nvPr/>
          </p:nvCxnSpPr>
          <p:spPr bwMode="auto">
            <a:xfrm>
              <a:off x="1447800" y="6505575"/>
              <a:ext cx="4527367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06" name="组合 205"/>
            <p:cNvGrpSpPr/>
            <p:nvPr/>
          </p:nvGrpSpPr>
          <p:grpSpPr>
            <a:xfrm>
              <a:off x="6638925" y="6134100"/>
              <a:ext cx="228600" cy="228600"/>
              <a:chOff x="2743200" y="1676400"/>
              <a:chExt cx="152400" cy="152400"/>
            </a:xfrm>
          </p:grpSpPr>
          <p:sp>
            <p:nvSpPr>
              <p:cNvPr id="207" name="椭圆 206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8" name="椭圆 207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209" name="直接连接符 208"/>
            <p:cNvCxnSpPr>
              <a:endCxn id="208" idx="3"/>
            </p:cNvCxnSpPr>
            <p:nvPr/>
          </p:nvCxnSpPr>
          <p:spPr bwMode="auto">
            <a:xfrm flipV="1">
              <a:off x="5975167" y="6288811"/>
              <a:ext cx="737647" cy="216764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13" name="组合 212"/>
          <p:cNvGrpSpPr/>
          <p:nvPr/>
        </p:nvGrpSpPr>
        <p:grpSpPr>
          <a:xfrm>
            <a:off x="718851" y="2079046"/>
            <a:ext cx="228600" cy="228600"/>
            <a:chOff x="2743200" y="1676400"/>
            <a:chExt cx="152400" cy="152400"/>
          </a:xfrm>
        </p:grpSpPr>
        <p:sp>
          <p:nvSpPr>
            <p:cNvPr id="214" name="椭圆 21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5" name="椭圆 21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989815" y="1993291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申报博士生交叉学科论坛</a:t>
            </a:r>
          </a:p>
        </p:txBody>
      </p:sp>
      <p:grpSp>
        <p:nvGrpSpPr>
          <p:cNvPr id="229" name="组合 228"/>
          <p:cNvGrpSpPr/>
          <p:nvPr/>
        </p:nvGrpSpPr>
        <p:grpSpPr>
          <a:xfrm>
            <a:off x="718851" y="2809845"/>
            <a:ext cx="228600" cy="228600"/>
            <a:chOff x="2743200" y="1676400"/>
            <a:chExt cx="152400" cy="152400"/>
          </a:xfrm>
        </p:grpSpPr>
        <p:sp>
          <p:nvSpPr>
            <p:cNvPr id="230" name="椭圆 22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1" name="椭圆 23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989815" y="272409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打造好国际学术年会品牌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33" name="组合 232"/>
          <p:cNvGrpSpPr/>
          <p:nvPr/>
        </p:nvGrpSpPr>
        <p:grpSpPr>
          <a:xfrm>
            <a:off x="718851" y="3552735"/>
            <a:ext cx="228600" cy="228600"/>
            <a:chOff x="2743200" y="1676400"/>
            <a:chExt cx="152400" cy="152400"/>
          </a:xfrm>
        </p:grpSpPr>
        <p:sp>
          <p:nvSpPr>
            <p:cNvPr id="234" name="椭圆 23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5" name="椭圆 23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36" name="TextBox 235"/>
          <p:cNvSpPr txBox="1"/>
          <p:nvPr/>
        </p:nvSpPr>
        <p:spPr>
          <a:xfrm>
            <a:off x="989815" y="346698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继续办好硕士生学术论坛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37" name="组合 236"/>
          <p:cNvGrpSpPr/>
          <p:nvPr/>
        </p:nvGrpSpPr>
        <p:grpSpPr>
          <a:xfrm>
            <a:off x="718851" y="4333845"/>
            <a:ext cx="228600" cy="228600"/>
            <a:chOff x="2743200" y="1676400"/>
            <a:chExt cx="152400" cy="152400"/>
          </a:xfrm>
        </p:grpSpPr>
        <p:sp>
          <p:nvSpPr>
            <p:cNvPr id="238" name="椭圆 237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9" name="椭圆 238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0" name="TextBox 239"/>
          <p:cNvSpPr txBox="1"/>
          <p:nvPr/>
        </p:nvSpPr>
        <p:spPr>
          <a:xfrm>
            <a:off x="989815" y="424809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依托研会开展学术沙龙等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1" name="组合 240"/>
          <p:cNvGrpSpPr/>
          <p:nvPr/>
        </p:nvGrpSpPr>
        <p:grpSpPr>
          <a:xfrm>
            <a:off x="5041126" y="1914555"/>
            <a:ext cx="228600" cy="228600"/>
            <a:chOff x="2743200" y="1676400"/>
            <a:chExt cx="152400" cy="152400"/>
          </a:xfrm>
        </p:grpSpPr>
        <p:sp>
          <p:nvSpPr>
            <p:cNvPr id="242" name="椭圆 24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3" name="椭圆 24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5302568" y="1828800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严格开题报告审核等工作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5" name="组合 244"/>
          <p:cNvGrpSpPr/>
          <p:nvPr/>
        </p:nvGrpSpPr>
        <p:grpSpPr>
          <a:xfrm>
            <a:off x="5041126" y="2645354"/>
            <a:ext cx="228600" cy="228600"/>
            <a:chOff x="2743200" y="1676400"/>
            <a:chExt cx="152400" cy="152400"/>
          </a:xfrm>
        </p:grpSpPr>
        <p:sp>
          <p:nvSpPr>
            <p:cNvPr id="246" name="椭圆 24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7" name="椭圆 24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8" name="TextBox 247"/>
          <p:cNvSpPr txBox="1"/>
          <p:nvPr/>
        </p:nvSpPr>
        <p:spPr>
          <a:xfrm>
            <a:off x="5302568" y="2559599"/>
            <a:ext cx="3094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规范中期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考核和进展报告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49" name="组合 248"/>
          <p:cNvGrpSpPr/>
          <p:nvPr/>
        </p:nvGrpSpPr>
        <p:grpSpPr>
          <a:xfrm>
            <a:off x="5041126" y="3388244"/>
            <a:ext cx="228600" cy="228600"/>
            <a:chOff x="2743200" y="1676400"/>
            <a:chExt cx="152400" cy="152400"/>
          </a:xfrm>
        </p:grpSpPr>
        <p:sp>
          <p:nvSpPr>
            <p:cNvPr id="250" name="椭圆 249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1" name="椭圆 250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2" name="TextBox 251"/>
          <p:cNvSpPr txBox="1"/>
          <p:nvPr/>
        </p:nvSpPr>
        <p:spPr>
          <a:xfrm>
            <a:off x="5302568" y="3302489"/>
            <a:ext cx="2300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加强课堂教学检查</a:t>
            </a:r>
          </a:p>
        </p:txBody>
      </p:sp>
      <p:grpSp>
        <p:nvGrpSpPr>
          <p:cNvPr id="253" name="组合 252"/>
          <p:cNvGrpSpPr/>
          <p:nvPr/>
        </p:nvGrpSpPr>
        <p:grpSpPr>
          <a:xfrm>
            <a:off x="5041126" y="4169354"/>
            <a:ext cx="228600" cy="228600"/>
            <a:chOff x="2743200" y="1676400"/>
            <a:chExt cx="152400" cy="152400"/>
          </a:xfrm>
        </p:grpSpPr>
        <p:sp>
          <p:nvSpPr>
            <p:cNvPr id="254" name="椭圆 253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5" name="椭圆 254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5302568" y="4083599"/>
            <a:ext cx="335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继续推行博士论文盲审制度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65" name="组合 264"/>
          <p:cNvGrpSpPr/>
          <p:nvPr/>
        </p:nvGrpSpPr>
        <p:grpSpPr>
          <a:xfrm>
            <a:off x="5041126" y="4966249"/>
            <a:ext cx="228600" cy="228600"/>
            <a:chOff x="2743200" y="1676400"/>
            <a:chExt cx="152400" cy="152400"/>
          </a:xfrm>
        </p:grpSpPr>
        <p:sp>
          <p:nvSpPr>
            <p:cNvPr id="266" name="椭圆 26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7" name="椭圆 26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8" name="TextBox 267"/>
          <p:cNvSpPr txBox="1"/>
          <p:nvPr/>
        </p:nvSpPr>
        <p:spPr>
          <a:xfrm>
            <a:off x="5302568" y="4880494"/>
            <a:ext cx="2565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完善注册和学籍管理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13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24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36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4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repeatCount="6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288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nodeType="withEffect">
                                  <p:stCondLst>
                                    <p:cond delay="299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311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316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368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2" nodeType="withEffect">
                                  <p:stCondLst>
                                    <p:cond delay="379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3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4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grpId="5" nodeType="withEffect">
                                  <p:stCondLst>
                                    <p:cond delay="396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34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368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2" nodeType="withEffect">
                                  <p:stCondLst>
                                    <p:cond delay="379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3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4" nodeType="withEffect">
                                  <p:stCondLst>
                                    <p:cond delay="391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grpId="5" nodeType="withEffect">
                                  <p:stCondLst>
                                    <p:cond delay="396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6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" presetClass="exit" presetSubtype="0" fill="hold" nodeType="withEffect">
                                  <p:stCondLst>
                                    <p:cond delay="413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nodeType="withEffect">
                                  <p:stCondLst>
                                    <p:cond delay="424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nodeType="withEffect">
                                  <p:stCondLst>
                                    <p:cond delay="436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nodeType="withEffect">
                                  <p:stCondLst>
                                    <p:cond delay="441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2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25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2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2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nodeType="withEffect">
                                  <p:stCondLst>
                                    <p:cond delay="538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nodeType="withEffect">
                                  <p:stCondLst>
                                    <p:cond delay="549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xit" presetSubtype="0" fill="hold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nodeType="withEffect">
                                  <p:stCondLst>
                                    <p:cond delay="561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xit" presetSubtype="0" fill="hold" nodeType="withEffect">
                                  <p:stCondLst>
                                    <p:cond delay="566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22" presetClass="entr" presetSubtype="8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8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5" dur="25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2" dur="25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2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1" presetClass="exit" presetSubtype="0" fill="hold" nodeType="withEffect">
                                  <p:stCondLst>
                                    <p:cond delay="638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" presetClass="entr" presetSubtype="0" fill="hold" nodeType="withEffect">
                                  <p:stCondLst>
                                    <p:cond delay="649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" presetClass="exit" presetSubtype="0" fill="hold" nodeType="withEffect">
                                  <p:stCondLst>
                                    <p:cond delay="655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1" presetClass="entr" presetSubtype="0" fill="hold" nodeType="withEffect">
                                  <p:stCondLst>
                                    <p:cond delay="661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nodeType="withEffect">
                                  <p:stCondLst>
                                    <p:cond delay="666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6" dur="2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2" grpId="1" animBg="1"/>
      <p:bldP spid="162" grpId="2" animBg="1"/>
      <p:bldP spid="162" grpId="3" animBg="1"/>
      <p:bldP spid="162" grpId="4" animBg="1"/>
      <p:bldP spid="162" grpId="5" animBg="1"/>
      <p:bldP spid="162" grpId="6" animBg="1"/>
      <p:bldP spid="163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4" grpId="1" animBg="1"/>
      <p:bldP spid="174" grpId="2" animBg="1"/>
      <p:bldP spid="174" grpId="3" animBg="1"/>
      <p:bldP spid="174" grpId="4" animBg="1"/>
      <p:bldP spid="174" grpId="5" animBg="1"/>
      <p:bldP spid="174" grpId="6" animBg="1"/>
      <p:bldP spid="175" grpId="0" animBg="1"/>
      <p:bldP spid="180" grpId="0"/>
      <p:bldP spid="181" grpId="0"/>
      <p:bldP spid="225" grpId="0"/>
      <p:bldP spid="232" grpId="0"/>
      <p:bldP spid="236" grpId="0"/>
      <p:bldP spid="240" grpId="0"/>
      <p:bldP spid="244" grpId="0"/>
      <p:bldP spid="248" grpId="0"/>
      <p:bldP spid="252" grpId="0"/>
      <p:bldP spid="256" grpId="0"/>
      <p:bldP spid="26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接连接符 45"/>
          <p:cNvCxnSpPr>
            <a:endCxn id="57" idx="0"/>
          </p:cNvCxnSpPr>
          <p:nvPr/>
        </p:nvCxnSpPr>
        <p:spPr bwMode="auto">
          <a:xfrm>
            <a:off x="4572000" y="0"/>
            <a:ext cx="0" cy="7048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 bwMode="auto">
          <a:xfrm flipH="1">
            <a:off x="762000" y="704850"/>
            <a:ext cx="3810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 bwMode="auto">
          <a:xfrm flipV="1">
            <a:off x="762000" y="704850"/>
            <a:ext cx="0" cy="53149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 bwMode="auto">
          <a:xfrm flipH="1">
            <a:off x="762000" y="6019800"/>
            <a:ext cx="7620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 bwMode="auto">
          <a:xfrm flipV="1">
            <a:off x="8382000" y="3200400"/>
            <a:ext cx="0" cy="2819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 bwMode="auto">
          <a:xfrm>
            <a:off x="8382000" y="3200400"/>
            <a:ext cx="76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>
            <a:off x="1828800" y="1241336"/>
            <a:ext cx="381000" cy="381000"/>
            <a:chOff x="2743200" y="1676400"/>
            <a:chExt cx="152400" cy="152400"/>
          </a:xfrm>
        </p:grpSpPr>
        <p:sp>
          <p:nvSpPr>
            <p:cNvPr id="143" name="椭圆 14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4" name="椭圆 143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6" name="矩形 145"/>
          <p:cNvSpPr/>
          <p:nvPr/>
        </p:nvSpPr>
        <p:spPr>
          <a:xfrm>
            <a:off x="1649968" y="1747867"/>
            <a:ext cx="738664" cy="332398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/>
          <a:p>
            <a:pPr algn="ctr"/>
            <a:r>
              <a:rPr lang="zh-CN" altLang="en-US" sz="36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ea typeface="黑体" pitchFamily="49" charset="-122"/>
                <a:cs typeface="Arial" pitchFamily="34" charset="0"/>
              </a:rPr>
              <a:t>需要解决的问题</a:t>
            </a:r>
            <a:endParaRPr lang="zh-CN" altLang="en-US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147" name="直接连接符 146"/>
          <p:cNvCxnSpPr>
            <a:stCxn id="144" idx="6"/>
          </p:cNvCxnSpPr>
          <p:nvPr/>
        </p:nvCxnSpPr>
        <p:spPr bwMode="auto">
          <a:xfrm>
            <a:off x="2114550" y="1431836"/>
            <a:ext cx="762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 bwMode="auto">
          <a:xfrm flipV="1">
            <a:off x="2876550" y="1431836"/>
            <a:ext cx="0" cy="33782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3" name="直接连接符 152"/>
          <p:cNvCxnSpPr>
            <a:endCxn id="177" idx="2"/>
          </p:cNvCxnSpPr>
          <p:nvPr/>
        </p:nvCxnSpPr>
        <p:spPr bwMode="auto">
          <a:xfrm>
            <a:off x="2876550" y="2038172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4" name="直接连接符 153"/>
          <p:cNvCxnSpPr>
            <a:endCxn id="193" idx="2"/>
          </p:cNvCxnSpPr>
          <p:nvPr/>
        </p:nvCxnSpPr>
        <p:spPr bwMode="auto">
          <a:xfrm>
            <a:off x="2876550" y="3416211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endCxn id="196" idx="2"/>
          </p:cNvCxnSpPr>
          <p:nvPr/>
        </p:nvCxnSpPr>
        <p:spPr bwMode="auto">
          <a:xfrm>
            <a:off x="2876550" y="4810036"/>
            <a:ext cx="552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66" name="组合 165"/>
          <p:cNvGrpSpPr/>
          <p:nvPr/>
        </p:nvGrpSpPr>
        <p:grpSpPr>
          <a:xfrm>
            <a:off x="3371850" y="1923872"/>
            <a:ext cx="228600" cy="228600"/>
            <a:chOff x="2743200" y="1676400"/>
            <a:chExt cx="152400" cy="152400"/>
          </a:xfrm>
        </p:grpSpPr>
        <p:sp>
          <p:nvSpPr>
            <p:cNvPr id="176" name="椭圆 175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7" name="椭圆 17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3371850" y="3301911"/>
            <a:ext cx="228600" cy="228600"/>
            <a:chOff x="2743200" y="1676400"/>
            <a:chExt cx="152400" cy="152400"/>
          </a:xfrm>
        </p:grpSpPr>
        <p:sp>
          <p:nvSpPr>
            <p:cNvPr id="179" name="椭圆 178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3" name="椭圆 19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3371850" y="4695736"/>
            <a:ext cx="228600" cy="228600"/>
            <a:chOff x="2743200" y="1676400"/>
            <a:chExt cx="152400" cy="152400"/>
          </a:xfrm>
        </p:grpSpPr>
        <p:sp>
          <p:nvSpPr>
            <p:cNvPr id="195" name="椭圆 194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6" name="椭圆 195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3613150" y="1438007"/>
            <a:ext cx="3625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为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更好地保障我们的生源质量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，能否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实现对我院研究生的自主招生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3613150" y="2806521"/>
            <a:ext cx="3625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能否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变通对研究生培养</a:t>
            </a:r>
            <a:endParaRPr lang="en-US" altLang="zh-CN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eaLnBrk="1" hangingPunct="1"/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过程中教师工作量的考核方式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3613150" y="4209871"/>
            <a:ext cx="3625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对于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国际化课程体系建设，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经费的</a:t>
            </a:r>
            <a:r>
              <a:rPr lang="zh-CN" altLang="en-US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支持力度和使用灵活性能否适当放宽</a:t>
            </a:r>
            <a:r>
              <a:rPr lang="zh-CN" alt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？</a:t>
            </a:r>
            <a:endParaRPr lang="zh-CN" altLang="en-US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10" name="组合 209"/>
          <p:cNvGrpSpPr/>
          <p:nvPr/>
        </p:nvGrpSpPr>
        <p:grpSpPr>
          <a:xfrm>
            <a:off x="7696200" y="308265"/>
            <a:ext cx="1066800" cy="1066800"/>
            <a:chOff x="2819400" y="1600200"/>
            <a:chExt cx="1066800" cy="1066800"/>
          </a:xfrm>
        </p:grpSpPr>
        <p:sp>
          <p:nvSpPr>
            <p:cNvPr id="211" name="椭圆 210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6" name="椭圆 215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7" name="椭圆 216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8" name="椭圆 217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4848865" y="406980"/>
            <a:ext cx="2948937" cy="228600"/>
            <a:chOff x="2279193" y="535930"/>
            <a:chExt cx="2948937" cy="228600"/>
          </a:xfrm>
        </p:grpSpPr>
        <p:cxnSp>
          <p:nvCxnSpPr>
            <p:cNvPr id="226" name="直接连接符 225"/>
            <p:cNvCxnSpPr>
              <a:stCxn id="258" idx="6"/>
            </p:cNvCxnSpPr>
            <p:nvPr/>
          </p:nvCxnSpPr>
          <p:spPr bwMode="auto">
            <a:xfrm>
              <a:off x="2450646" y="650230"/>
              <a:ext cx="2777484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28" name="组合 227"/>
            <p:cNvGrpSpPr/>
            <p:nvPr/>
          </p:nvGrpSpPr>
          <p:grpSpPr>
            <a:xfrm>
              <a:off x="2279193" y="535930"/>
              <a:ext cx="228600" cy="228600"/>
              <a:chOff x="2743198" y="1676400"/>
              <a:chExt cx="152400" cy="152400"/>
            </a:xfrm>
          </p:grpSpPr>
          <p:sp>
            <p:nvSpPr>
              <p:cNvPr id="257" name="椭圆 256"/>
              <p:cNvSpPr/>
              <p:nvPr/>
            </p:nvSpPr>
            <p:spPr bwMode="auto">
              <a:xfrm>
                <a:off x="2743198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8" name="椭圆 257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63" name="组合 262"/>
          <p:cNvGrpSpPr/>
          <p:nvPr/>
        </p:nvGrpSpPr>
        <p:grpSpPr>
          <a:xfrm rot="16200000">
            <a:off x="7792634" y="1923871"/>
            <a:ext cx="1749072" cy="228600"/>
            <a:chOff x="2279193" y="535930"/>
            <a:chExt cx="1749072" cy="228600"/>
          </a:xfrm>
        </p:grpSpPr>
        <p:cxnSp>
          <p:nvCxnSpPr>
            <p:cNvPr id="264" name="直接连接符 263"/>
            <p:cNvCxnSpPr>
              <a:stCxn id="272" idx="6"/>
            </p:cNvCxnSpPr>
            <p:nvPr/>
          </p:nvCxnSpPr>
          <p:spPr bwMode="auto">
            <a:xfrm rot="5400000" flipV="1">
              <a:off x="3239455" y="-138579"/>
              <a:ext cx="2" cy="1577619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70" name="组合 269"/>
            <p:cNvGrpSpPr/>
            <p:nvPr/>
          </p:nvGrpSpPr>
          <p:grpSpPr>
            <a:xfrm>
              <a:off x="2279193" y="535930"/>
              <a:ext cx="228600" cy="228600"/>
              <a:chOff x="2743198" y="1676400"/>
              <a:chExt cx="152400" cy="152400"/>
            </a:xfrm>
          </p:grpSpPr>
          <p:sp>
            <p:nvSpPr>
              <p:cNvPr id="271" name="椭圆 270"/>
              <p:cNvSpPr/>
              <p:nvPr/>
            </p:nvSpPr>
            <p:spPr bwMode="auto">
              <a:xfrm>
                <a:off x="2743198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72" name="椭圆 271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76" name="矩形 275"/>
          <p:cNvSpPr/>
          <p:nvPr/>
        </p:nvSpPr>
        <p:spPr bwMode="auto">
          <a:xfrm>
            <a:off x="52578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7" name="矩形 276"/>
          <p:cNvSpPr/>
          <p:nvPr/>
        </p:nvSpPr>
        <p:spPr bwMode="auto">
          <a:xfrm>
            <a:off x="54102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8" name="矩形 277"/>
          <p:cNvSpPr/>
          <p:nvPr/>
        </p:nvSpPr>
        <p:spPr bwMode="auto">
          <a:xfrm>
            <a:off x="55626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9" name="矩形 278"/>
          <p:cNvSpPr/>
          <p:nvPr/>
        </p:nvSpPr>
        <p:spPr bwMode="auto">
          <a:xfrm>
            <a:off x="57150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0" name="矩形 279"/>
          <p:cNvSpPr/>
          <p:nvPr/>
        </p:nvSpPr>
        <p:spPr bwMode="auto">
          <a:xfrm>
            <a:off x="58674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60198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2" name="矩形 281"/>
          <p:cNvSpPr/>
          <p:nvPr/>
        </p:nvSpPr>
        <p:spPr bwMode="auto">
          <a:xfrm>
            <a:off x="61722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3" name="剪去单角的矩形 282"/>
          <p:cNvSpPr/>
          <p:nvPr/>
        </p:nvSpPr>
        <p:spPr bwMode="auto">
          <a:xfrm flipV="1">
            <a:off x="6318074" y="578429"/>
            <a:ext cx="1301926" cy="152400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4" name="矩形 283"/>
          <p:cNvSpPr/>
          <p:nvPr/>
        </p:nvSpPr>
        <p:spPr bwMode="auto">
          <a:xfrm>
            <a:off x="5105400" y="578430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5" name="矩形 284"/>
          <p:cNvSpPr/>
          <p:nvPr/>
        </p:nvSpPr>
        <p:spPr bwMode="auto">
          <a:xfrm rot="5400000">
            <a:off x="8495720" y="241935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6" name="矩形 285"/>
          <p:cNvSpPr/>
          <p:nvPr/>
        </p:nvSpPr>
        <p:spPr bwMode="auto">
          <a:xfrm rot="5400000">
            <a:off x="8497016" y="230981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7" name="矩形 286"/>
          <p:cNvSpPr/>
          <p:nvPr/>
        </p:nvSpPr>
        <p:spPr bwMode="auto">
          <a:xfrm rot="5400000">
            <a:off x="8497016" y="220027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8" name="矩形 287"/>
          <p:cNvSpPr/>
          <p:nvPr/>
        </p:nvSpPr>
        <p:spPr bwMode="auto">
          <a:xfrm rot="5400000">
            <a:off x="8497016" y="2090379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9" name="矩形 288"/>
          <p:cNvSpPr/>
          <p:nvPr/>
        </p:nvSpPr>
        <p:spPr bwMode="auto">
          <a:xfrm rot="5400000">
            <a:off x="8497016" y="1981022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0" name="矩形 289"/>
          <p:cNvSpPr/>
          <p:nvPr/>
        </p:nvSpPr>
        <p:spPr bwMode="auto">
          <a:xfrm rot="5400000">
            <a:off x="8497016" y="1871485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1" name="矩形 290"/>
          <p:cNvSpPr/>
          <p:nvPr/>
        </p:nvSpPr>
        <p:spPr bwMode="auto">
          <a:xfrm rot="5400000">
            <a:off x="8495720" y="1762122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2" name="剪去单角的矩形 291"/>
          <p:cNvSpPr/>
          <p:nvPr/>
        </p:nvSpPr>
        <p:spPr bwMode="auto">
          <a:xfrm rot="16200000">
            <a:off x="8338783" y="1493904"/>
            <a:ext cx="390075" cy="152398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3" name="矩形 292"/>
          <p:cNvSpPr/>
          <p:nvPr/>
        </p:nvSpPr>
        <p:spPr bwMode="auto">
          <a:xfrm rot="5400000">
            <a:off x="8495720" y="2528709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3" name="矩形 302"/>
          <p:cNvSpPr/>
          <p:nvPr/>
        </p:nvSpPr>
        <p:spPr bwMode="auto">
          <a:xfrm>
            <a:off x="9144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4" name="矩形 303"/>
          <p:cNvSpPr/>
          <p:nvPr/>
        </p:nvSpPr>
        <p:spPr bwMode="auto">
          <a:xfrm>
            <a:off x="10668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5" name="矩形 304"/>
          <p:cNvSpPr/>
          <p:nvPr/>
        </p:nvSpPr>
        <p:spPr bwMode="auto">
          <a:xfrm>
            <a:off x="12192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6" name="矩形 305"/>
          <p:cNvSpPr/>
          <p:nvPr/>
        </p:nvSpPr>
        <p:spPr bwMode="auto">
          <a:xfrm>
            <a:off x="13716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7" name="矩形 306"/>
          <p:cNvSpPr/>
          <p:nvPr/>
        </p:nvSpPr>
        <p:spPr bwMode="auto">
          <a:xfrm>
            <a:off x="15240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8" name="矩形 307"/>
          <p:cNvSpPr/>
          <p:nvPr/>
        </p:nvSpPr>
        <p:spPr bwMode="auto">
          <a:xfrm>
            <a:off x="16764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9" name="矩形 308"/>
          <p:cNvSpPr/>
          <p:nvPr/>
        </p:nvSpPr>
        <p:spPr bwMode="auto">
          <a:xfrm>
            <a:off x="18288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0" name="剪去单角的矩形 309"/>
          <p:cNvSpPr/>
          <p:nvPr/>
        </p:nvSpPr>
        <p:spPr bwMode="auto">
          <a:xfrm flipV="1">
            <a:off x="1981200" y="6095993"/>
            <a:ext cx="6400800" cy="152401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1" name="矩形 310"/>
          <p:cNvSpPr/>
          <p:nvPr/>
        </p:nvSpPr>
        <p:spPr bwMode="auto">
          <a:xfrm>
            <a:off x="762000" y="6096001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163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74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86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91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273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2" nodeType="withEffect">
                                  <p:stCondLst>
                                    <p:cond delay="284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3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4" nodeType="withEffect">
                                  <p:stCondLst>
                                    <p:cond delay="296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5" nodeType="withEffect">
                                  <p:stCondLst>
                                    <p:cond delay="301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6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2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323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2" nodeType="withEffect">
                                  <p:stCondLst>
                                    <p:cond delay="334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3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4" nodeType="withEffect">
                                  <p:stCondLst>
                                    <p:cond delay="346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5" nodeType="withEffect">
                                  <p:stCondLst>
                                    <p:cond delay="351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6" nodeType="withEffect">
                                  <p:stCondLst>
                                    <p:cond delay="35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343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354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366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371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8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493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504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493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504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493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504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nodeType="withEffect">
                                  <p:stCondLst>
                                    <p:cond delay="516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25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25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55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1" nodeType="withEffect">
                                  <p:stCondLst>
                                    <p:cond delay="598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2" nodeType="withEffect">
                                  <p:stCondLst>
                                    <p:cond delay="609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3" nodeType="withEffect">
                                  <p:stCondLst>
                                    <p:cond delay="61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4" nodeType="withEffect">
                                  <p:stCondLst>
                                    <p:cond delay="621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5" nodeType="withEffect">
                                  <p:stCondLst>
                                    <p:cond delay="626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6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199" grpId="0"/>
      <p:bldP spid="200" grpId="0"/>
      <p:bldP spid="204" grpId="0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3" grpId="1" animBg="1"/>
      <p:bldP spid="283" grpId="2" animBg="1"/>
      <p:bldP spid="283" grpId="3" animBg="1"/>
      <p:bldP spid="283" grpId="4" animBg="1"/>
      <p:bldP spid="283" grpId="5" animBg="1"/>
      <p:bldP spid="283" grpId="6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2" grpId="1" animBg="1"/>
      <p:bldP spid="292" grpId="2" animBg="1"/>
      <p:bldP spid="292" grpId="3" animBg="1"/>
      <p:bldP spid="292" grpId="4" animBg="1"/>
      <p:bldP spid="292" grpId="5" animBg="1"/>
      <p:bldP spid="292" grpId="6" animBg="1"/>
      <p:bldP spid="293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0" grpId="1" animBg="1"/>
      <p:bldP spid="310" grpId="2" animBg="1"/>
      <p:bldP spid="310" grpId="3" animBg="1"/>
      <p:bldP spid="310" grpId="4" animBg="1"/>
      <p:bldP spid="310" grpId="5" animBg="1"/>
      <p:bldP spid="310" grpId="6" animBg="1"/>
      <p:bldP spid="3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组合 97"/>
          <p:cNvGrpSpPr/>
          <p:nvPr/>
        </p:nvGrpSpPr>
        <p:grpSpPr>
          <a:xfrm>
            <a:off x="5534790" y="5729015"/>
            <a:ext cx="2324038" cy="447946"/>
            <a:chOff x="2279196" y="535930"/>
            <a:chExt cx="2324038" cy="447946"/>
          </a:xfrm>
        </p:grpSpPr>
        <p:cxnSp>
          <p:nvCxnSpPr>
            <p:cNvPr id="99" name="直接连接符 98"/>
            <p:cNvCxnSpPr/>
            <p:nvPr/>
          </p:nvCxnSpPr>
          <p:spPr bwMode="auto">
            <a:xfrm>
              <a:off x="2801369" y="983876"/>
              <a:ext cx="1801865" cy="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>
              <a:stCxn id="103" idx="5"/>
            </p:cNvCxnSpPr>
            <p:nvPr/>
          </p:nvCxnSpPr>
          <p:spPr bwMode="auto">
            <a:xfrm>
              <a:off x="2433907" y="690641"/>
              <a:ext cx="367462" cy="293235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01" name="组合 100"/>
            <p:cNvGrpSpPr/>
            <p:nvPr/>
          </p:nvGrpSpPr>
          <p:grpSpPr>
            <a:xfrm>
              <a:off x="2279196" y="535930"/>
              <a:ext cx="228600" cy="228600"/>
              <a:chOff x="2743200" y="1676400"/>
              <a:chExt cx="152400" cy="152400"/>
            </a:xfrm>
          </p:grpSpPr>
          <p:sp>
            <p:nvSpPr>
              <p:cNvPr id="102" name="椭圆 10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cxnSp>
        <p:nvCxnSpPr>
          <p:cNvPr id="140" name="直接连接符 139"/>
          <p:cNvCxnSpPr>
            <a:endCxn id="73" idx="2"/>
          </p:cNvCxnSpPr>
          <p:nvPr/>
        </p:nvCxnSpPr>
        <p:spPr bwMode="auto">
          <a:xfrm>
            <a:off x="0" y="3200400"/>
            <a:ext cx="8318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1" name="组合 70"/>
          <p:cNvGrpSpPr/>
          <p:nvPr/>
        </p:nvGrpSpPr>
        <p:grpSpPr>
          <a:xfrm>
            <a:off x="736600" y="3009900"/>
            <a:ext cx="381000" cy="381000"/>
            <a:chOff x="2743200" y="1676400"/>
            <a:chExt cx="152400" cy="152400"/>
          </a:xfrm>
        </p:grpSpPr>
        <p:sp>
          <p:nvSpPr>
            <p:cNvPr id="72" name="椭圆 71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143000" y="2784901"/>
            <a:ext cx="28857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>
                    <a:alpha val="70000"/>
                  </a:schemeClr>
                </a:solidFill>
                <a:ea typeface="黑体" pitchFamily="49" charset="-122"/>
                <a:cs typeface="Arial" pitchFamily="34" charset="0"/>
              </a:rPr>
              <a:t>THE END</a:t>
            </a:r>
            <a:endParaRPr lang="zh-CN" altLang="en-US" sz="4800" dirty="0">
              <a:solidFill>
                <a:schemeClr val="accent1">
                  <a:alpha val="70000"/>
                </a:schemeClr>
              </a:solidFill>
              <a:ea typeface="黑体" pitchFamily="49" charset="-122"/>
              <a:cs typeface="Arial" pitchFamily="34" charset="0"/>
            </a:endParaRPr>
          </a:p>
        </p:txBody>
      </p:sp>
      <p:cxnSp>
        <p:nvCxnSpPr>
          <p:cNvPr id="79" name="直接连接符 78"/>
          <p:cNvCxnSpPr>
            <a:stCxn id="78" idx="6"/>
          </p:cNvCxnSpPr>
          <p:nvPr/>
        </p:nvCxnSpPr>
        <p:spPr bwMode="auto">
          <a:xfrm>
            <a:off x="4314476" y="3200400"/>
            <a:ext cx="4829524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76" name="组合 75"/>
          <p:cNvGrpSpPr/>
          <p:nvPr/>
        </p:nvGrpSpPr>
        <p:grpSpPr>
          <a:xfrm>
            <a:off x="4028726" y="3009900"/>
            <a:ext cx="381000" cy="381000"/>
            <a:chOff x="2743200" y="1676400"/>
            <a:chExt cx="152400" cy="152400"/>
          </a:xfrm>
        </p:grpSpPr>
        <p:sp>
          <p:nvSpPr>
            <p:cNvPr id="77" name="椭圆 76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椭圆 77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3" name="矩形 82"/>
          <p:cNvSpPr/>
          <p:nvPr/>
        </p:nvSpPr>
        <p:spPr bwMode="auto">
          <a:xfrm>
            <a:off x="45890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矩形 83"/>
          <p:cNvSpPr/>
          <p:nvPr/>
        </p:nvSpPr>
        <p:spPr bwMode="auto">
          <a:xfrm>
            <a:off x="47414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矩形 84"/>
          <p:cNvSpPr/>
          <p:nvPr/>
        </p:nvSpPr>
        <p:spPr bwMode="auto">
          <a:xfrm>
            <a:off x="48938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50462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矩形 86"/>
          <p:cNvSpPr/>
          <p:nvPr/>
        </p:nvSpPr>
        <p:spPr bwMode="auto">
          <a:xfrm>
            <a:off x="51986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53510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矩形 88"/>
          <p:cNvSpPr/>
          <p:nvPr/>
        </p:nvSpPr>
        <p:spPr bwMode="auto">
          <a:xfrm>
            <a:off x="55034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剪去单角的矩形 89"/>
          <p:cNvSpPr/>
          <p:nvPr/>
        </p:nvSpPr>
        <p:spPr bwMode="auto">
          <a:xfrm flipV="1">
            <a:off x="5655820" y="3273238"/>
            <a:ext cx="3411980" cy="152409"/>
          </a:xfrm>
          <a:prstGeom prst="snip1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矩形 90"/>
          <p:cNvSpPr/>
          <p:nvPr/>
        </p:nvSpPr>
        <p:spPr bwMode="auto">
          <a:xfrm>
            <a:off x="4436620" y="3273248"/>
            <a:ext cx="76200" cy="152400"/>
          </a:xfrm>
          <a:prstGeom prst="rect">
            <a:avLst/>
          </a:prstGeom>
          <a:solidFill>
            <a:srgbClr val="BBE0E3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521422" y="2800289"/>
            <a:ext cx="4415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>
                    <a:alpha val="70000"/>
                  </a:schemeClr>
                </a:solidFill>
                <a:ea typeface="黑体" pitchFamily="49" charset="-122"/>
                <a:cs typeface="Arial" pitchFamily="34" charset="0"/>
              </a:rPr>
              <a:t>Life College of Science &amp; Technology</a:t>
            </a:r>
            <a:endParaRPr lang="zh-CN" altLang="en-US" sz="2000" dirty="0">
              <a:solidFill>
                <a:schemeClr val="accent1">
                  <a:alpha val="70000"/>
                </a:schemeClr>
              </a:solidFill>
              <a:ea typeface="黑体" pitchFamily="49" charset="-122"/>
              <a:cs typeface="Arial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7696200" y="5257800"/>
            <a:ext cx="1066800" cy="1066800"/>
            <a:chOff x="2819400" y="1600200"/>
            <a:chExt cx="1066800" cy="1066800"/>
          </a:xfrm>
        </p:grpSpPr>
        <p:sp>
          <p:nvSpPr>
            <p:cNvPr id="94" name="椭圆 93"/>
            <p:cNvSpPr/>
            <p:nvPr/>
          </p:nvSpPr>
          <p:spPr bwMode="auto">
            <a:xfrm>
              <a:off x="2819400" y="1600200"/>
              <a:ext cx="1066800" cy="10668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椭圆 94"/>
            <p:cNvSpPr/>
            <p:nvPr/>
          </p:nvSpPr>
          <p:spPr bwMode="auto">
            <a:xfrm>
              <a:off x="3238500" y="2019300"/>
              <a:ext cx="228600" cy="2286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6" name="椭圆 95"/>
            <p:cNvSpPr/>
            <p:nvPr/>
          </p:nvSpPr>
          <p:spPr bwMode="auto">
            <a:xfrm>
              <a:off x="3013364" y="1794165"/>
              <a:ext cx="678870" cy="67887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椭圆 96"/>
            <p:cNvSpPr/>
            <p:nvPr/>
          </p:nvSpPr>
          <p:spPr bwMode="auto">
            <a:xfrm>
              <a:off x="2895599" y="1676400"/>
              <a:ext cx="914400" cy="914400"/>
            </a:xfrm>
            <a:prstGeom prst="ellipse">
              <a:avLst/>
            </a:prstGeom>
            <a:noFill/>
            <a:ln w="28575" cap="flat" cmpd="sng" algn="ctr">
              <a:solidFill>
                <a:schemeClr val="accent1">
                  <a:alpha val="8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0" name="TextBox 109">
            <a:hlinkClick r:id="" action="ppaction://hlinkshowjump?jump=firstslide"/>
          </p:cNvPr>
          <p:cNvSpPr txBox="1"/>
          <p:nvPr/>
        </p:nvSpPr>
        <p:spPr>
          <a:xfrm>
            <a:off x="6116460" y="5612482"/>
            <a:ext cx="1376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1">
                    <a:alpha val="70000"/>
                  </a:schemeClr>
                </a:solidFill>
                <a:ea typeface="黑体" pitchFamily="49" charset="-122"/>
                <a:cs typeface="Arial" pitchFamily="34" charset="0"/>
              </a:rPr>
              <a:t>REPLAY</a:t>
            </a:r>
            <a:endParaRPr lang="zh-CN" altLang="en-US" sz="2400" dirty="0">
              <a:solidFill>
                <a:schemeClr val="accent1">
                  <a:alpha val="70000"/>
                </a:schemeClr>
              </a:solidFill>
              <a:ea typeface="黑体" pitchFamily="49" charset="-122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48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2" nodeType="withEffect">
                                  <p:stCondLst>
                                    <p:cond delay="59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3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4" nodeType="withEffect">
                                  <p:stCondLst>
                                    <p:cond delay="71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5" nodeType="withEffect">
                                  <p:stCondLst>
                                    <p:cond delay="76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6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138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149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161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66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0" grpId="1" animBg="1"/>
      <p:bldP spid="90" grpId="2" animBg="1"/>
      <p:bldP spid="90" grpId="3" animBg="1"/>
      <p:bldP spid="90" grpId="4" animBg="1"/>
      <p:bldP spid="90" grpId="5" animBg="1"/>
      <p:bldP spid="90" grpId="6" animBg="1"/>
      <p:bldP spid="91" grpId="0" animBg="1"/>
      <p:bldP spid="92" grpId="0"/>
      <p:bldP spid="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76962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 bwMode="auto">
          <a:xfrm flipH="1">
            <a:off x="7696200" y="-6350"/>
            <a:ext cx="378406" cy="9969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800600" y="990600"/>
            <a:ext cx="609600" cy="762000"/>
            <a:chOff x="4800600" y="990600"/>
            <a:chExt cx="609600" cy="762000"/>
          </a:xfrm>
        </p:grpSpPr>
        <p:cxnSp>
          <p:nvCxnSpPr>
            <p:cNvPr id="14" name="直接连接符 13"/>
            <p:cNvCxnSpPr/>
            <p:nvPr/>
          </p:nvCxnSpPr>
          <p:spPr bwMode="auto">
            <a:xfrm flipH="1" flipV="1">
              <a:off x="48006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5181600" y="1524000"/>
              <a:ext cx="228600" cy="228600"/>
              <a:chOff x="2743200" y="1676400"/>
              <a:chExt cx="152400" cy="152400"/>
            </a:xfrm>
          </p:grpSpPr>
          <p:sp>
            <p:nvSpPr>
              <p:cNvPr id="22" name="椭圆 2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405422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何光源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6400" y="137669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刘  云</a:t>
            </a:r>
            <a:endParaRPr lang="zh-CN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>
            <a:off x="529590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304471" y="2114490"/>
            <a:ext cx="1819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Peter </a:t>
            </a:r>
            <a:r>
              <a:rPr lang="en-US" altLang="zh-CN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Shewry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96266" y="4600515"/>
            <a:ext cx="2036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英国洛桑研究所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430724" y="2114490"/>
            <a:ext cx="1819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Jerry J. Yan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525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瑞士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5830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19369" y="4600515"/>
            <a:ext cx="2300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瑞士皇家理工大学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510870" y="544189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10-15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7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7"/>
      <p:bldP spid="29" grpId="0"/>
      <p:bldP spid="30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90600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599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丁久平</a:t>
            </a: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2514600"/>
            <a:ext cx="1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6075703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725259" y="2114490"/>
            <a:ext cx="978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崔建民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美国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0762" y="4600515"/>
            <a:ext cx="1507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华盛顿大学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983760" y="2114490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秦峰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71525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美国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50758" y="3762375"/>
            <a:ext cx="1779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副教授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84805" y="4302264"/>
            <a:ext cx="17716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纽约州立大学</a:t>
            </a:r>
            <a:endParaRPr lang="en-US" altLang="zh-CN" sz="20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布法罗分校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71525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800600" y="990600"/>
            <a:ext cx="609600" cy="762000"/>
            <a:chOff x="4800600" y="990600"/>
            <a:chExt cx="609600" cy="762000"/>
          </a:xfrm>
        </p:grpSpPr>
        <p:cxnSp>
          <p:nvCxnSpPr>
            <p:cNvPr id="14" name="直接连接符 13"/>
            <p:cNvCxnSpPr/>
            <p:nvPr/>
          </p:nvCxnSpPr>
          <p:spPr bwMode="auto">
            <a:xfrm flipH="1" flipV="1">
              <a:off x="48006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5181600" y="1524000"/>
              <a:ext cx="228600" cy="228600"/>
              <a:chOff x="2743200" y="1676400"/>
              <a:chExt cx="152400" cy="152400"/>
            </a:xfrm>
          </p:grpSpPr>
          <p:sp>
            <p:nvSpPr>
              <p:cNvPr id="22" name="椭圆 2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闫云君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64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张智红</a:t>
            </a:r>
            <a:endParaRPr lang="zh-CN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>
            <a:off x="529590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304471" y="2114490"/>
            <a:ext cx="1819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Norbert </a:t>
            </a:r>
            <a:r>
              <a:rPr lang="en-US" altLang="zh-CN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Walz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3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德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52076" y="4277349"/>
            <a:ext cx="21245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Leibniz-Institute </a:t>
            </a:r>
            <a:r>
              <a:rPr lang="en-US" altLang="zh-CN" sz="1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of Freshwater Ecology and Inland </a:t>
            </a:r>
            <a:r>
              <a:rPr lang="en-US" altLang="zh-CN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rPr>
              <a:t>Fisheries</a:t>
            </a:r>
            <a:endParaRPr lang="en-US" altLang="zh-CN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7594" y="2114490"/>
            <a:ext cx="2282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Avraham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Mayevsky</a:t>
            </a:r>
            <a:r>
              <a:rPr lang="en-US" altLang="zh-CN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83005" y="2946340"/>
            <a:ext cx="1515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以色列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830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47594" y="4646681"/>
            <a:ext cx="2136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ctr">
              <a:defRPr sz="14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cs typeface="Arial" pitchFamily="34" charset="0"/>
              </a:defRPr>
            </a:lvl1pPr>
          </a:lstStyle>
          <a:p>
            <a:r>
              <a:rPr lang="en-US" altLang="zh-CN" sz="1600" dirty="0" err="1" smtClean="0"/>
              <a:t>Barilan</a:t>
            </a:r>
            <a:r>
              <a:rPr lang="en-US" altLang="zh-CN" sz="1600" dirty="0" smtClean="0"/>
              <a:t> University</a:t>
            </a:r>
            <a:endParaRPr lang="en-US" altLang="zh-CN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57152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4800600" y="990600"/>
            <a:ext cx="609600" cy="762000"/>
            <a:chOff x="4800600" y="990600"/>
            <a:chExt cx="609600" cy="762000"/>
          </a:xfrm>
        </p:grpSpPr>
        <p:cxnSp>
          <p:nvCxnSpPr>
            <p:cNvPr id="14" name="直接连接符 13"/>
            <p:cNvCxnSpPr/>
            <p:nvPr/>
          </p:nvCxnSpPr>
          <p:spPr bwMode="auto">
            <a:xfrm flipH="1" flipV="1">
              <a:off x="48006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5181600" y="1524000"/>
              <a:ext cx="228600" cy="228600"/>
              <a:chOff x="2743200" y="1676400"/>
              <a:chExt cx="152400" cy="152400"/>
            </a:xfrm>
          </p:grpSpPr>
          <p:sp>
            <p:nvSpPr>
              <p:cNvPr id="22" name="椭圆 21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黄振立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64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丁明跃</a:t>
            </a:r>
            <a:endParaRPr lang="zh-CN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529590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52959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52959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52959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52959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 bwMode="auto">
          <a:xfrm>
            <a:off x="5295900" y="58420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40728" y="2114490"/>
            <a:ext cx="1547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Gang </a:t>
            </a:r>
            <a:r>
              <a:rPr lang="en-US" altLang="zh-CN" sz="20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Zheng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56755" y="2946340"/>
            <a:ext cx="1515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加拿大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24508" y="3762375"/>
            <a:ext cx="1779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副教授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0766" y="4610040"/>
            <a:ext cx="1507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多伦多大学</a:t>
            </a:r>
            <a:endParaRPr lang="en-US" altLang="zh-CN" dirty="0"/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13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75329" y="2114490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Aaron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Fenster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83004" y="2946340"/>
            <a:ext cx="1515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加拿大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5830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10200" y="4610040"/>
            <a:ext cx="1771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/>
              <a:t>西安大略大学</a:t>
            </a:r>
            <a:endParaRPr lang="en-US" altLang="zh-CN" dirty="0"/>
          </a:p>
        </p:txBody>
      </p:sp>
      <p:sp>
        <p:nvSpPr>
          <p:cNvPr id="71" name="TextBox 70"/>
          <p:cNvSpPr txBox="1"/>
          <p:nvPr/>
        </p:nvSpPr>
        <p:spPr>
          <a:xfrm>
            <a:off x="57152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2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83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94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06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111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刘剑峰</a:t>
            </a: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3619500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681231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36195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36195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36195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36195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196272" y="2139890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John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R.Couchamn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2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328518" y="4610040"/>
            <a:ext cx="1771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哥本哈根大学</a:t>
            </a:r>
            <a:endParaRPr lang="en-US" altLang="zh-CN" dirty="0"/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39185" y="213989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Phillipe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Rondard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38851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066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94100" y="464081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法国国家科研中心</a:t>
            </a:r>
            <a:endParaRPr lang="en-US" altLang="zh-CN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40388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>
            <a:off x="6037616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>
            <a:off x="6037616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 bwMode="auto">
          <a:xfrm>
            <a:off x="6037616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037616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6037616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178762" y="211449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Larent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Fagni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456968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法国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324722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56969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012216" y="4640818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法国国家科研中心</a:t>
            </a:r>
            <a:endParaRPr lang="en-US" altLang="zh-CN" sz="1800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38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61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66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  <p:bldP spid="74" grpId="0"/>
      <p:bldP spid="75" grpId="0"/>
      <p:bldP spid="76" grpId="0"/>
      <p:bldP spid="78" grpId="0"/>
      <p:bldP spid="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 flipH="1">
            <a:off x="0" y="990600"/>
            <a:ext cx="914400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85800" y="990600"/>
            <a:ext cx="603250" cy="762000"/>
            <a:chOff x="685800" y="990600"/>
            <a:chExt cx="603250" cy="762000"/>
          </a:xfrm>
        </p:grpSpPr>
        <p:cxnSp>
          <p:nvCxnSpPr>
            <p:cNvPr id="10" name="直接连接符 9"/>
            <p:cNvCxnSpPr/>
            <p:nvPr/>
          </p:nvCxnSpPr>
          <p:spPr bwMode="auto">
            <a:xfrm flipH="1" flipV="1">
              <a:off x="685800" y="990600"/>
              <a:ext cx="457200" cy="609600"/>
            </a:xfrm>
            <a:prstGeom prst="line">
              <a:avLst/>
            </a:prstGeom>
            <a:ln w="28575">
              <a:solidFill>
                <a:schemeClr val="accent1">
                  <a:alpha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060450" y="1524000"/>
              <a:ext cx="228600" cy="228600"/>
              <a:chOff x="2743200" y="1676400"/>
              <a:chExt cx="152400" cy="152400"/>
            </a:xfrm>
          </p:grpSpPr>
          <p:sp>
            <p:nvSpPr>
              <p:cNvPr id="16" name="椭圆 15"/>
              <p:cNvSpPr/>
              <p:nvPr/>
            </p:nvSpPr>
            <p:spPr bwMode="auto">
              <a:xfrm>
                <a:off x="2743200" y="1676400"/>
                <a:ext cx="152400" cy="1524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  <a:alpha val="0"/>
                    </a:schemeClr>
                  </a:gs>
                  <a:gs pos="67000">
                    <a:schemeClr val="accent1">
                      <a:shade val="67500"/>
                      <a:satMod val="115000"/>
                      <a:alpha val="23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 bwMode="auto">
              <a:xfrm>
                <a:off x="2781300" y="1714500"/>
                <a:ext cx="76200" cy="76200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/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978708" y="381000"/>
            <a:ext cx="711708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生命</a:t>
            </a:r>
            <a:r>
              <a:rPr lang="zh-CN" altLang="en-US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学院</a:t>
            </a:r>
            <a:r>
              <a:rPr lang="en-US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zh-CN" sz="2800" dirty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年高水平国际化课程概览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800" dirty="0" smtClean="0">
                <a:solidFill>
                  <a:schemeClr val="accent1">
                    <a:alpha val="70000"/>
                  </a:schemeClr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accent1">
                  <a:alpha val="7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1600" y="1376690"/>
            <a:ext cx="1285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刘剑峰</a:t>
            </a:r>
          </a:p>
        </p:txBody>
      </p:sp>
      <p:cxnSp>
        <p:nvCxnSpPr>
          <p:cNvPr id="31" name="直接连接符 30"/>
          <p:cNvCxnSpPr/>
          <p:nvPr/>
        </p:nvCxnSpPr>
        <p:spPr bwMode="auto">
          <a:xfrm>
            <a:off x="1174750" y="1682750"/>
            <a:ext cx="0" cy="415925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 bwMode="auto">
          <a:xfrm>
            <a:off x="3619500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 bwMode="auto">
          <a:xfrm>
            <a:off x="117475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117475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117475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 bwMode="auto">
          <a:xfrm>
            <a:off x="117475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 bwMode="auto">
          <a:xfrm>
            <a:off x="1174750" y="5842000"/>
            <a:ext cx="6812316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 bwMode="auto">
          <a:xfrm>
            <a:off x="3619500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 bwMode="auto">
          <a:xfrm>
            <a:off x="3619500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 bwMode="auto">
          <a:xfrm>
            <a:off x="3619500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 bwMode="auto">
          <a:xfrm>
            <a:off x="3619500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43137" y="2139890"/>
            <a:ext cx="154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Eric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Cheret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589002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法国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5675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0766" y="4610040"/>
            <a:ext cx="1507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dirty="0" smtClean="0"/>
              <a:t>波尔多大学</a:t>
            </a:r>
            <a:endParaRPr lang="en-US" altLang="zh-CN" dirty="0"/>
          </a:p>
        </p:txBody>
      </p:sp>
      <p:sp>
        <p:nvSpPr>
          <p:cNvPr id="61" name="TextBox 60"/>
          <p:cNvSpPr txBox="1"/>
          <p:nvPr/>
        </p:nvSpPr>
        <p:spPr>
          <a:xfrm>
            <a:off x="1589002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539185" y="213989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Phillipe</a:t>
            </a:r>
            <a:r>
              <a:rPr lang="en-US" altLang="zh-CN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Rondard</a:t>
            </a:r>
            <a:endParaRPr lang="zh-CN" altLang="en-US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38851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英国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06606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94100" y="4640818"/>
            <a:ext cx="209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巴黎高等师范学院</a:t>
            </a:r>
            <a:endParaRPr lang="en-US" altLang="zh-CN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4038853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>
            <a:off x="6037616" y="2514600"/>
            <a:ext cx="0" cy="332740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>
            <a:off x="6037616" y="25146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 bwMode="auto">
          <a:xfrm>
            <a:off x="6037616" y="33464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>
            <a:off x="6037616" y="417830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>
            <a:off x="6037616" y="5010150"/>
            <a:ext cx="1949450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6561076" y="2114490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许献忠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456967" y="294634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男  </a:t>
            </a:r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中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国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324722" y="3762375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博士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  教授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456969" y="5441890"/>
            <a:ext cx="12506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计划</a:t>
            </a:r>
            <a:r>
              <a:rPr lang="en-US" altLang="zh-CN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14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天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70487" y="4363819"/>
            <a:ext cx="1378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20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defRPr>
            </a:lvl1pPr>
          </a:lstStyle>
          <a:p>
            <a:r>
              <a:rPr lang="zh-CN" altLang="en-US" sz="1800" dirty="0" smtClean="0"/>
              <a:t>密歇根大学</a:t>
            </a:r>
            <a:endParaRPr lang="en-US" altLang="zh-CN" sz="1800" dirty="0" smtClean="0"/>
          </a:p>
          <a:p>
            <a:r>
              <a:rPr lang="zh-CN" altLang="en-US" sz="1800" dirty="0"/>
              <a:t>安娜堡分校</a:t>
            </a:r>
            <a:endParaRPr lang="en-US" altLang="zh-CN" sz="1800" dirty="0"/>
          </a:p>
        </p:txBody>
      </p:sp>
      <p:grpSp>
        <p:nvGrpSpPr>
          <p:cNvPr id="62" name="组合 61"/>
          <p:cNvGrpSpPr/>
          <p:nvPr/>
        </p:nvGrpSpPr>
        <p:grpSpPr>
          <a:xfrm>
            <a:off x="874065" y="6019800"/>
            <a:ext cx="228600" cy="228600"/>
            <a:chOff x="2743200" y="1676400"/>
            <a:chExt cx="152400" cy="152400"/>
          </a:xfrm>
        </p:grpSpPr>
        <p:sp>
          <p:nvSpPr>
            <p:cNvPr id="73" name="椭圆 72"/>
            <p:cNvSpPr/>
            <p:nvPr/>
          </p:nvSpPr>
          <p:spPr bwMode="auto">
            <a:xfrm>
              <a:off x="2743200" y="1676400"/>
              <a:ext cx="152400" cy="1524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0"/>
                  </a:schemeClr>
                </a:gs>
                <a:gs pos="67000">
                  <a:schemeClr val="accent1">
                    <a:shade val="67500"/>
                    <a:satMod val="115000"/>
                    <a:alpha val="23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7" name="椭圆 76"/>
            <p:cNvSpPr/>
            <p:nvPr/>
          </p:nvSpPr>
          <p:spPr bwMode="auto">
            <a:xfrm>
              <a:off x="2781300" y="17145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80" name="直接连接符 79"/>
          <p:cNvCxnSpPr/>
          <p:nvPr/>
        </p:nvCxnSpPr>
        <p:spPr bwMode="auto">
          <a:xfrm>
            <a:off x="1261415" y="6565900"/>
            <a:ext cx="2396185" cy="0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1" name="直接连接符 80"/>
          <p:cNvCxnSpPr>
            <a:stCxn id="77" idx="5"/>
          </p:cNvCxnSpPr>
          <p:nvPr/>
        </p:nvCxnSpPr>
        <p:spPr bwMode="auto">
          <a:xfrm>
            <a:off x="1028776" y="6174511"/>
            <a:ext cx="232639" cy="391389"/>
          </a:xfrm>
          <a:prstGeom prst="line">
            <a:avLst/>
          </a:prstGeom>
          <a:ln w="28575">
            <a:solidFill>
              <a:schemeClr val="accent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293165" y="6165790"/>
            <a:ext cx="23006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内容</a:t>
            </a:r>
            <a:r>
              <a:rPr lang="zh-CN" altLang="en-US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黑体" pitchFamily="49" charset="-122"/>
                <a:ea typeface="黑体" pitchFamily="49" charset="-122"/>
              </a:rPr>
              <a:t>较多不再赘述</a:t>
            </a:r>
            <a:endParaRPr lang="zh-CN" altLang="en-US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3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24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36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41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8" grpId="0"/>
      <p:bldP spid="59" grpId="0"/>
      <p:bldP spid="60" grpId="0"/>
      <p:bldP spid="61" grpId="0"/>
      <p:bldP spid="67" grpId="0"/>
      <p:bldP spid="68" grpId="0"/>
      <p:bldP spid="69" grpId="0"/>
      <p:bldP spid="70" grpId="0"/>
      <p:bldP spid="71" grpId="0"/>
      <p:bldP spid="74" grpId="0"/>
      <p:bldP spid="75" grpId="0"/>
      <p:bldP spid="76" grpId="0"/>
      <p:bldP spid="78" grpId="0"/>
      <p:bldP spid="79" grpId="0"/>
      <p:bldP spid="82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1462</Words>
  <Application>Microsoft Office PowerPoint</Application>
  <PresentationFormat>全屏显示(4:3)</PresentationFormat>
  <Paragraphs>274</Paragraphs>
  <Slides>35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447</cp:revision>
  <cp:lastPrinted>2113-01-01T00:00:00Z</cp:lastPrinted>
  <dcterms:created xsi:type="dcterms:W3CDTF">2113-01-01T00:00:00Z</dcterms:created>
  <dcterms:modified xsi:type="dcterms:W3CDTF">2016-09-26T03:02:37Z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2052-10.1.0.5603</vt:lpwstr>
  </property>
</Properties>
</file>