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  <p:sldId id="279" r:id="rId9"/>
    <p:sldId id="280" r:id="rId10"/>
    <p:sldId id="281" r:id="rId11"/>
    <p:sldId id="282" r:id="rId12"/>
    <p:sldId id="283" r:id="rId13"/>
    <p:sldId id="284" r:id="rId14"/>
    <p:sldId id="270" r:id="rId15"/>
    <p:sldId id="285" r:id="rId16"/>
    <p:sldId id="286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0308" autoAdjust="0"/>
  </p:normalViewPr>
  <p:slideViewPr>
    <p:cSldViewPr>
      <p:cViewPr>
        <p:scale>
          <a:sx n="66" d="100"/>
          <a:sy n="66" d="100"/>
        </p:scale>
        <p:origin x="-2898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19E8A96-4795-4605-B0BE-DAECB495E63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916767-2E0D-428A-8D0F-722B6EE55B9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633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E9ED936-DD62-4AAC-8DA4-6662E7AC107D}" type="slidenum">
              <a:rPr lang="zh-CN" altLang="en-US" sz="1800"/>
              <a:pPr/>
              <a:t>2</a:t>
            </a:fld>
            <a:endParaRPr lang="zh-CN" altLang="en-US" sz="1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E7F4E-6C45-4B12-9E02-7DFB0BD737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83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7232D-324C-4B8E-A261-F4C7DDE985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65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AD021-259C-497A-844A-E8507B4AA7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60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D44FE-E90E-4387-BC9F-33B659743A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69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DF7F2-857D-44A3-8FD3-1251979841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492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2BDAC-2D82-4B21-B5A0-DF98C5E2E4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30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40C5B-E7F9-4469-A332-9D07601381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92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F9F2A-97A7-4DAD-B01D-0222EAD408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4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32509-6695-46AC-BE62-973C5567B4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15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0EDC9-1E27-44F2-BCA7-4BA6340399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02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16574-090F-4926-8C77-79D890A801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16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9DC3FF-45CA-4CAA-BD56-A2C6B69E35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A37717A-DFB4-4C4C-A2F0-48A947303FF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  <p:sldLayoutId id="2147483661" r:id="rId9"/>
    <p:sldLayoutId id="2147483660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460"/>
            <a:ext cx="9144001" cy="68689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矩形 1"/>
          <p:cNvSpPr>
            <a:spLocks noChangeArrowheads="1"/>
          </p:cNvSpPr>
          <p:nvPr/>
        </p:nvSpPr>
        <p:spPr bwMode="auto">
          <a:xfrm>
            <a:off x="1719263" y="1905000"/>
            <a:ext cx="61658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教养与依恋</a:t>
            </a:r>
            <a:endParaRPr lang="en-US" altLang="zh-CN" sz="4400" b="1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  <a:p>
            <a:pPr algn="ctr"/>
            <a:r>
              <a:rPr lang="en-US" altLang="zh-CN" sz="4400" b="1">
                <a:solidFill>
                  <a:schemeClr val="bg1"/>
                </a:solidFill>
                <a:cs typeface="Arial" pitchFamily="34" charset="0"/>
              </a:rPr>
              <a:t>    Breeding &amp; A</a:t>
            </a:r>
            <a:r>
              <a:rPr lang="en-US" altLang="zh-CN" sz="4400" b="1">
                <a:solidFill>
                  <a:schemeClr val="bg1"/>
                </a:solidFill>
              </a:rPr>
              <a:t>ttachment</a:t>
            </a:r>
            <a:endParaRPr lang="zh-CN" altLang="zh-CN" sz="4400" b="1">
              <a:solidFill>
                <a:schemeClr val="bg1"/>
              </a:solidFill>
              <a:ea typeface="幼圆" pitchFamily="49" charset="-122"/>
            </a:endParaRPr>
          </a:p>
          <a:p>
            <a:endParaRPr lang="zh-CN" altLang="en-US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圆角矩形 2"/>
          <p:cNvSpPr>
            <a:spLocks noChangeArrowheads="1"/>
          </p:cNvSpPr>
          <p:nvPr/>
        </p:nvSpPr>
        <p:spPr bwMode="auto">
          <a:xfrm>
            <a:off x="468313" y="3306763"/>
            <a:ext cx="5183187" cy="3240087"/>
          </a:xfrm>
          <a:prstGeom prst="roundRect">
            <a:avLst>
              <a:gd name="adj" fmla="val 16667"/>
            </a:avLst>
          </a:prstGeom>
          <a:noFill/>
          <a:ln w="88900" cmpd="thinThick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338" name="AutoShape 5"/>
          <p:cNvSpPr>
            <a:spLocks noChangeArrowheads="1"/>
          </p:cNvSpPr>
          <p:nvPr/>
        </p:nvSpPr>
        <p:spPr bwMode="auto">
          <a:xfrm>
            <a:off x="179388" y="2636838"/>
            <a:ext cx="1365250" cy="1339850"/>
          </a:xfrm>
          <a:prstGeom prst="flowChartConnector">
            <a:avLst/>
          </a:prstGeom>
          <a:gradFill rotWithShape="1">
            <a:gsLst>
              <a:gs pos="0">
                <a:srgbClr val="ECCE4C"/>
              </a:gs>
              <a:gs pos="100000">
                <a:srgbClr val="9C8932"/>
              </a:gs>
            </a:gsLst>
            <a:lin ang="2700000" scaled="1"/>
          </a:gradFill>
          <a:ln w="88900" cmpd="thinThick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幼圆" pitchFamily="49" charset="-122"/>
                <a:ea typeface="幼圆" pitchFamily="49" charset="-122"/>
              </a:rPr>
              <a:t>不安全型</a:t>
            </a:r>
          </a:p>
        </p:txBody>
      </p:sp>
      <p:sp>
        <p:nvSpPr>
          <p:cNvPr id="14339" name="Text Box 9"/>
          <p:cNvSpPr txBox="1">
            <a:spLocks noChangeArrowheads="1"/>
          </p:cNvSpPr>
          <p:nvPr/>
        </p:nvSpPr>
        <p:spPr bwMode="auto">
          <a:xfrm>
            <a:off x="903288" y="3789363"/>
            <a:ext cx="43132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>
                <a:latin typeface="黑体" pitchFamily="49" charset="-122"/>
                <a:ea typeface="黑体" pitchFamily="49" charset="-122"/>
              </a:rPr>
              <a:t>这类孩子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非常怕与母亲分开，每当母亲将要离开时就显得很警惕，如果母亲要离开他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她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，他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她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就会表现出极高的反抗，会大哭大叫，但当母亲回来后，他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她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对母亲的态度又是矛盾的，既寻求与母亲接触，又反抗与母亲接触，即使是和母亲在一起，他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她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也不感到安全，也不能积极地进行活动。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079" y="980728"/>
            <a:ext cx="3942921" cy="2687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84900" y="333375"/>
            <a:ext cx="2779713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孩子的依恋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圆角矩形 2"/>
          <p:cNvSpPr>
            <a:spLocks noChangeArrowheads="1"/>
          </p:cNvSpPr>
          <p:nvPr/>
        </p:nvSpPr>
        <p:spPr bwMode="auto">
          <a:xfrm>
            <a:off x="468313" y="2154238"/>
            <a:ext cx="4391025" cy="3240087"/>
          </a:xfrm>
          <a:prstGeom prst="roundRect">
            <a:avLst>
              <a:gd name="adj" fmla="val 16667"/>
            </a:avLst>
          </a:prstGeom>
          <a:noFill/>
          <a:ln w="88900" cmpd="thinThick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362" name="AutoShape 5"/>
          <p:cNvSpPr>
            <a:spLocks noChangeArrowheads="1"/>
          </p:cNvSpPr>
          <p:nvPr/>
        </p:nvSpPr>
        <p:spPr bwMode="auto">
          <a:xfrm>
            <a:off x="179388" y="1484313"/>
            <a:ext cx="1365250" cy="1339850"/>
          </a:xfrm>
          <a:prstGeom prst="flowChartConnector">
            <a:avLst/>
          </a:prstGeom>
          <a:gradFill rotWithShape="1">
            <a:gsLst>
              <a:gs pos="0">
                <a:srgbClr val="ECCE4C"/>
              </a:gs>
              <a:gs pos="100000">
                <a:srgbClr val="9C8932"/>
              </a:gs>
            </a:gsLst>
            <a:lin ang="2700000" scaled="1"/>
          </a:gradFill>
          <a:ln w="88900" cmpd="thinThick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400" b="1">
                <a:solidFill>
                  <a:srgbClr val="000000"/>
                </a:solidFill>
                <a:latin typeface="幼圆" pitchFamily="49" charset="-122"/>
                <a:ea typeface="幼圆" pitchFamily="49" charset="-122"/>
              </a:rPr>
              <a:t>回避型</a:t>
            </a:r>
            <a:endParaRPr lang="zh-CN" altLang="en-US" sz="2400" b="1">
              <a:solidFill>
                <a:srgbClr val="000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903288" y="2855913"/>
            <a:ext cx="3524250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>
                <a:latin typeface="黑体" pitchFamily="49" charset="-122"/>
                <a:ea typeface="黑体" pitchFamily="49" charset="-122"/>
              </a:rPr>
              <a:t>这类孩子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母亲在不在场都无所谓，即使欢迎母亲的到来也是很短暂的，他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她</a:t>
            </a:r>
            <a:r>
              <a:rPr lang="en-US" altLang="zh-CN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对母亲的离开及回来没有什么特别的反应，接受陌生人的安慰就像接受母亲的安慰一样，这种是没有对母亲形成特殊的依恋。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14749"/>
            <a:ext cx="3761834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84900" y="333375"/>
            <a:ext cx="2779713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孩子的依恋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3"/>
          <p:cNvGrpSpPr>
            <a:grpSpLocks/>
          </p:cNvGrpSpPr>
          <p:nvPr/>
        </p:nvGrpSpPr>
        <p:grpSpPr bwMode="auto">
          <a:xfrm>
            <a:off x="188913" y="1798638"/>
            <a:ext cx="8991600" cy="3933825"/>
            <a:chOff x="-20" y="1049"/>
            <a:chExt cx="5664" cy="2478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gray">
            <a:xfrm rot="39573186">
              <a:off x="2875" y="1594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rgbClr val="0000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gray">
            <a:xfrm rot="3465783">
              <a:off x="2909" y="292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rgbClr val="0000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gray">
            <a:xfrm rot="35969022">
              <a:off x="2139" y="160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rgbClr val="0000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gray">
            <a:xfrm rot="7535209">
              <a:off x="2115" y="2902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rgbClr val="0000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rgbClr val="0000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gray">
            <a:xfrm rot="-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rgbClr val="0000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rgbClr val="C0C0C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6393" name="Text Box 11"/>
            <p:cNvSpPr txBox="1">
              <a:spLocks noChangeArrowheads="1"/>
            </p:cNvSpPr>
            <p:nvPr/>
          </p:nvSpPr>
          <p:spPr bwMode="auto">
            <a:xfrm>
              <a:off x="3480" y="1049"/>
              <a:ext cx="1605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在母亲的视线中能否自己探索新环境</a:t>
              </a:r>
            </a:p>
          </p:txBody>
        </p:sp>
        <p:sp>
          <p:nvSpPr>
            <p:cNvPr id="16394" name="Text Box 12"/>
            <p:cNvSpPr txBox="1">
              <a:spLocks noChangeArrowheads="1"/>
            </p:cNvSpPr>
            <p:nvPr/>
          </p:nvSpPr>
          <p:spPr bwMode="auto">
            <a:xfrm>
              <a:off x="642" y="1049"/>
              <a:ext cx="142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进入陌生环境后对新环境的适应性</a:t>
              </a:r>
            </a:p>
          </p:txBody>
        </p:sp>
        <p:sp>
          <p:nvSpPr>
            <p:cNvPr id="16395" name="Text Box 13"/>
            <p:cNvSpPr txBox="1">
              <a:spLocks noChangeArrowheads="1"/>
            </p:cNvSpPr>
            <p:nvPr/>
          </p:nvSpPr>
          <p:spPr bwMode="auto">
            <a:xfrm>
              <a:off x="4074" y="2256"/>
              <a:ext cx="157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母亲离开后孩子的反应</a:t>
              </a:r>
            </a:p>
          </p:txBody>
        </p:sp>
        <p:sp>
          <p:nvSpPr>
            <p:cNvPr id="16396" name="Text Box 14"/>
            <p:cNvSpPr txBox="1">
              <a:spLocks noChangeArrowheads="1"/>
            </p:cNvSpPr>
            <p:nvPr/>
          </p:nvSpPr>
          <p:spPr bwMode="auto">
            <a:xfrm>
              <a:off x="3498" y="3264"/>
              <a:ext cx="157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母亲回来时孩子的反应</a:t>
              </a:r>
            </a:p>
          </p:txBody>
        </p:sp>
        <p:sp>
          <p:nvSpPr>
            <p:cNvPr id="16397" name="Text Box 15"/>
            <p:cNvSpPr txBox="1">
              <a:spLocks noChangeArrowheads="1"/>
            </p:cNvSpPr>
            <p:nvPr/>
          </p:nvSpPr>
          <p:spPr bwMode="auto">
            <a:xfrm>
              <a:off x="-20" y="2241"/>
              <a:ext cx="150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母亲和陌生人交谈时的反应</a:t>
              </a:r>
            </a:p>
          </p:txBody>
        </p:sp>
        <p:sp>
          <p:nvSpPr>
            <p:cNvPr id="16398" name="Text Box 16"/>
            <p:cNvSpPr txBox="1">
              <a:spLocks noChangeArrowheads="1"/>
            </p:cNvSpPr>
            <p:nvPr/>
          </p:nvSpPr>
          <p:spPr bwMode="auto">
            <a:xfrm>
              <a:off x="428" y="3241"/>
              <a:ext cx="157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接受陌生人抚慰的能力</a:t>
              </a: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ECCE4C">
                    <a:gamma/>
                    <a:tint val="48627"/>
                    <a:invGamma/>
                  </a:srgbClr>
                </a:gs>
                <a:gs pos="100000">
                  <a:srgbClr val="ECCE4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ECCE4C">
                    <a:gamma/>
                    <a:tint val="48627"/>
                    <a:invGamma/>
                  </a:srgbClr>
                </a:gs>
                <a:gs pos="100000">
                  <a:srgbClr val="ECCE4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ECCE4C">
                    <a:gamma/>
                    <a:tint val="48627"/>
                    <a:invGamma/>
                  </a:srgbClr>
                </a:gs>
                <a:gs pos="100000">
                  <a:srgbClr val="ECCE4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ECCE4C">
                    <a:gamma/>
                    <a:tint val="48627"/>
                    <a:invGamma/>
                  </a:srgbClr>
                </a:gs>
                <a:gs pos="100000">
                  <a:srgbClr val="ECCE4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ECCE4C">
                    <a:gamma/>
                    <a:tint val="48627"/>
                    <a:invGamma/>
                  </a:srgbClr>
                </a:gs>
                <a:gs pos="100000">
                  <a:srgbClr val="ECCE4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ECCE4C">
                    <a:gamma/>
                    <a:tint val="48627"/>
                    <a:invGamma/>
                  </a:srgbClr>
                </a:gs>
                <a:gs pos="100000">
                  <a:srgbClr val="ECCE4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AE0404">
                    <a:gamma/>
                    <a:tint val="0"/>
                    <a:invGamma/>
                  </a:srgbClr>
                </a:gs>
                <a:gs pos="50000">
                  <a:srgbClr val="AE0404"/>
                </a:gs>
                <a:gs pos="100000">
                  <a:srgbClr val="AE0404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gray">
            <a:xfrm>
              <a:off x="2236" y="1816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AE0404">
                    <a:alpha val="32001"/>
                  </a:srgbClr>
                </a:gs>
                <a:gs pos="100000">
                  <a:srgbClr val="AE0404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AE0404">
                    <a:gamma/>
                    <a:shade val="54118"/>
                    <a:invGamma/>
                  </a:srgbClr>
                </a:gs>
                <a:gs pos="50000">
                  <a:srgbClr val="AE0404"/>
                </a:gs>
                <a:gs pos="100000">
                  <a:srgbClr val="AE0404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gray">
            <a:xfrm>
              <a:off x="2301" y="1888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AE0404">
                    <a:gamma/>
                    <a:shade val="63529"/>
                    <a:invGamma/>
                  </a:srgbClr>
                </a:gs>
                <a:gs pos="100000">
                  <a:srgbClr val="AE0404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16410" name="Group 28"/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29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Oval 30"/>
              <p:cNvSpPr>
                <a:spLocks noChangeArrowheads="1"/>
              </p:cNvSpPr>
              <p:nvPr/>
            </p:nvSpPr>
            <p:spPr bwMode="gray">
              <a:xfrm>
                <a:off x="4181" y="1714"/>
                <a:ext cx="1223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1" cy="114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6415" name="Text Box 33"/>
            <p:cNvSpPr txBox="1">
              <a:spLocks noChangeArrowheads="1"/>
            </p:cNvSpPr>
            <p:nvPr/>
          </p:nvSpPr>
          <p:spPr bwMode="auto">
            <a:xfrm>
              <a:off x="2322" y="2197"/>
              <a:ext cx="89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2400" b="1">
                  <a:solidFill>
                    <a:srgbClr val="000000"/>
                  </a:solidFill>
                  <a:latin typeface="幼圆" pitchFamily="49" charset="-122"/>
                  <a:ea typeface="幼圆" pitchFamily="49" charset="-122"/>
                </a:rPr>
                <a:t>场景测试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184900" y="333375"/>
            <a:ext cx="2779713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孩子的依恋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9408"/>
            <a:ext cx="8000889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Text Box 9"/>
          <p:cNvSpPr txBox="1">
            <a:spLocks noChangeArrowheads="1"/>
          </p:cNvSpPr>
          <p:nvPr/>
        </p:nvSpPr>
        <p:spPr bwMode="auto">
          <a:xfrm>
            <a:off x="1839913" y="1844675"/>
            <a:ext cx="5400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2000" b="1">
                <a:latin typeface="幼圆" pitchFamily="49" charset="-122"/>
                <a:ea typeface="幼圆" pitchFamily="49" charset="-122"/>
              </a:rPr>
              <a:t>父母亲的教养与孩子的依恋。。。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 txBox="1">
            <a:spLocks noChangeArrowheads="1"/>
          </p:cNvSpPr>
          <p:nvPr/>
        </p:nvSpPr>
        <p:spPr bwMode="auto">
          <a:xfrm>
            <a:off x="2063750" y="2927350"/>
            <a:ext cx="49990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4287838" algn="l"/>
              </a:tabLs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en-US" altLang="zh-CN" sz="6500" b="1">
                <a:solidFill>
                  <a:srgbClr val="000000"/>
                </a:solidFill>
              </a:rPr>
              <a:t>Thank You!</a:t>
            </a:r>
          </a:p>
        </p:txBody>
      </p:sp>
      <p:sp>
        <p:nvSpPr>
          <p:cNvPr id="5" name="矩形 4"/>
          <p:cNvSpPr/>
          <p:nvPr/>
        </p:nvSpPr>
        <p:spPr>
          <a:xfrm>
            <a:off x="2290763" y="3768725"/>
            <a:ext cx="4537075" cy="15081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3132138" y="9261475"/>
            <a:ext cx="3427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hlinkClick r:id="rId2"/>
              </a:rPr>
              <a:t>www.51ppt moban.com</a:t>
            </a:r>
            <a:r>
              <a:rPr lang="en-US" altLang="zh-CN"/>
              <a:t> </a:t>
            </a:r>
            <a:r>
              <a:rPr lang="zh-CN" altLang="en-US"/>
              <a:t>搜集整理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ltGray">
          <a:xfrm rot="5400000">
            <a:off x="-2423319" y="1302544"/>
            <a:ext cx="4826000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rgbClr val="C0C0C0">
                  <a:gamma/>
                  <a:tint val="45490"/>
                  <a:invGamma/>
                </a:srgbClr>
              </a:gs>
              <a:gs pos="50000">
                <a:srgbClr val="C0C0C0"/>
              </a:gs>
              <a:gs pos="100000">
                <a:srgbClr val="C0C0C0">
                  <a:gamma/>
                  <a:tint val="45490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ltGray">
          <a:xfrm rot="5400000" flipH="1">
            <a:off x="-2016918" y="1737518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grpSp>
        <p:nvGrpSpPr>
          <p:cNvPr id="5123" name="Group 6"/>
          <p:cNvGrpSpPr>
            <a:grpSpLocks/>
          </p:cNvGrpSpPr>
          <p:nvPr/>
        </p:nvGrpSpPr>
        <p:grpSpPr bwMode="auto">
          <a:xfrm>
            <a:off x="1447800" y="1649413"/>
            <a:ext cx="4737100" cy="508000"/>
            <a:chOff x="912" y="1243"/>
            <a:chExt cx="2984" cy="320"/>
          </a:xfrm>
        </p:grpSpPr>
        <p:sp>
          <p:nvSpPr>
            <p:cNvPr id="5124" name="AutoShape 7"/>
            <p:cNvSpPr>
              <a:spLocks noChangeArrowheads="1"/>
            </p:cNvSpPr>
            <p:nvPr/>
          </p:nvSpPr>
          <p:spPr bwMode="auto">
            <a:xfrm>
              <a:off x="1112" y="1243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专断型</a:t>
              </a:r>
              <a:endParaRPr lang="en-US" altLang="zh-CN" sz="2000" b="1">
                <a:solidFill>
                  <a:srgbClr val="000000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grpSp>
          <p:nvGrpSpPr>
            <p:cNvPr id="5125" name="Group 8"/>
            <p:cNvGrpSpPr>
              <a:grpSpLocks/>
            </p:cNvGrpSpPr>
            <p:nvPr/>
          </p:nvGrpSpPr>
          <p:grpSpPr bwMode="auto">
            <a:xfrm>
              <a:off x="912" y="1299"/>
              <a:ext cx="240" cy="240"/>
              <a:chOff x="2078" y="1680"/>
              <a:chExt cx="1615" cy="1615"/>
            </a:xfrm>
          </p:grpSpPr>
          <p:sp>
            <p:nvSpPr>
              <p:cNvPr id="44" name="Oval 9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" name="Oval 10"/>
              <p:cNvSpPr>
                <a:spLocks noChangeArrowheads="1"/>
              </p:cNvSpPr>
              <p:nvPr/>
            </p:nvSpPr>
            <p:spPr bwMode="gray">
              <a:xfrm>
                <a:off x="2172" y="1774"/>
                <a:ext cx="1427" cy="142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" name="Oval 11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tint val="0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" name="Oval 12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" name="Oval 13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shade val="54118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" name="Oval 14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132" name="Group 15"/>
          <p:cNvGrpSpPr>
            <a:grpSpLocks/>
          </p:cNvGrpSpPr>
          <p:nvPr/>
        </p:nvGrpSpPr>
        <p:grpSpPr bwMode="auto">
          <a:xfrm>
            <a:off x="1981200" y="2741613"/>
            <a:ext cx="4724400" cy="508000"/>
            <a:chOff x="1248" y="1728"/>
            <a:chExt cx="2976" cy="320"/>
          </a:xfrm>
        </p:grpSpPr>
        <p:sp>
          <p:nvSpPr>
            <p:cNvPr id="5133" name="AutoShape 16"/>
            <p:cNvSpPr>
              <a:spLocks noChangeArrowheads="1"/>
            </p:cNvSpPr>
            <p:nvPr/>
          </p:nvSpPr>
          <p:spPr bwMode="auto">
            <a:xfrm>
              <a:off x="1440" y="1728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权威型</a:t>
              </a:r>
              <a:endParaRPr lang="en-US" altLang="zh-CN" sz="2000" b="1">
                <a:latin typeface="幼圆" pitchFamily="49" charset="-122"/>
                <a:ea typeface="幼圆" pitchFamily="49" charset="-122"/>
              </a:endParaRPr>
            </a:p>
          </p:txBody>
        </p:sp>
        <p:grpSp>
          <p:nvGrpSpPr>
            <p:cNvPr id="5134" name="Group 17"/>
            <p:cNvGrpSpPr>
              <a:grpSpLocks/>
            </p:cNvGrpSpPr>
            <p:nvPr/>
          </p:nvGrpSpPr>
          <p:grpSpPr bwMode="auto">
            <a:xfrm>
              <a:off x="1248" y="1795"/>
              <a:ext cx="240" cy="240"/>
              <a:chOff x="2078" y="1680"/>
              <a:chExt cx="1615" cy="1615"/>
            </a:xfrm>
          </p:grpSpPr>
          <p:sp>
            <p:nvSpPr>
              <p:cNvPr id="36" name="Oval 1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" name="Oval 19"/>
              <p:cNvSpPr>
                <a:spLocks noChangeArrowheads="1"/>
              </p:cNvSpPr>
              <p:nvPr/>
            </p:nvSpPr>
            <p:spPr bwMode="gray">
              <a:xfrm>
                <a:off x="2172" y="1774"/>
                <a:ext cx="1427" cy="142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" name="Oval 20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tint val="0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" name="Oval 21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rgbClr val="48BE67">
                      <a:gamma/>
                      <a:shade val="0"/>
                      <a:invGamma/>
                    </a:srgbClr>
                  </a:gs>
                  <a:gs pos="100000">
                    <a:srgbClr val="48BE67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" name="Oval 2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shade val="54118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" name="Oval 23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48BE67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141" name="Group 33"/>
          <p:cNvGrpSpPr>
            <a:grpSpLocks/>
          </p:cNvGrpSpPr>
          <p:nvPr/>
        </p:nvGrpSpPr>
        <p:grpSpPr bwMode="auto">
          <a:xfrm>
            <a:off x="1981200" y="3833813"/>
            <a:ext cx="4756150" cy="508000"/>
            <a:chOff x="1248" y="2787"/>
            <a:chExt cx="2996" cy="320"/>
          </a:xfrm>
        </p:grpSpPr>
        <p:sp>
          <p:nvSpPr>
            <p:cNvPr id="5142" name="AutoShape 34"/>
            <p:cNvSpPr>
              <a:spLocks noChangeArrowheads="1"/>
            </p:cNvSpPr>
            <p:nvPr/>
          </p:nvSpPr>
          <p:spPr bwMode="auto">
            <a:xfrm>
              <a:off x="1460" y="2787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纵容型</a:t>
              </a:r>
              <a:endParaRPr lang="en-US" altLang="zh-CN" sz="2000" b="1">
                <a:latin typeface="幼圆" pitchFamily="49" charset="-122"/>
                <a:ea typeface="幼圆" pitchFamily="49" charset="-122"/>
              </a:endParaRPr>
            </a:p>
          </p:txBody>
        </p:sp>
        <p:grpSp>
          <p:nvGrpSpPr>
            <p:cNvPr id="5143" name="Group 35"/>
            <p:cNvGrpSpPr>
              <a:grpSpLocks/>
            </p:cNvGrpSpPr>
            <p:nvPr/>
          </p:nvGrpSpPr>
          <p:grpSpPr bwMode="auto">
            <a:xfrm>
              <a:off x="1248" y="2851"/>
              <a:ext cx="240" cy="240"/>
              <a:chOff x="2078" y="1680"/>
              <a:chExt cx="1615" cy="1615"/>
            </a:xfrm>
          </p:grpSpPr>
          <p:sp>
            <p:nvSpPr>
              <p:cNvPr id="20" name="Oval 36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" name="Oval 37"/>
              <p:cNvSpPr>
                <a:spLocks noChangeArrowheads="1"/>
              </p:cNvSpPr>
              <p:nvPr/>
            </p:nvSpPr>
            <p:spPr bwMode="gray">
              <a:xfrm>
                <a:off x="2172" y="1774"/>
                <a:ext cx="1427" cy="142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" name="Oval 38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tint val="0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" name="Oval 39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" name="Oval 40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shade val="54118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Oval 41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8D67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150" name="Group 42"/>
          <p:cNvGrpSpPr>
            <a:grpSpLocks/>
          </p:cNvGrpSpPr>
          <p:nvPr/>
        </p:nvGrpSpPr>
        <p:grpSpPr bwMode="auto">
          <a:xfrm>
            <a:off x="1524000" y="4926013"/>
            <a:ext cx="4718050" cy="508000"/>
            <a:chOff x="960" y="3308"/>
            <a:chExt cx="2972" cy="320"/>
          </a:xfrm>
        </p:grpSpPr>
        <p:sp>
          <p:nvSpPr>
            <p:cNvPr id="5151" name="AutoShape 43"/>
            <p:cNvSpPr>
              <a:spLocks noChangeArrowheads="1"/>
            </p:cNvSpPr>
            <p:nvPr/>
          </p:nvSpPr>
          <p:spPr bwMode="auto">
            <a:xfrm>
              <a:off x="1148" y="3308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未参与型</a:t>
              </a:r>
            </a:p>
          </p:txBody>
        </p:sp>
        <p:grpSp>
          <p:nvGrpSpPr>
            <p:cNvPr id="5152" name="Group 44"/>
            <p:cNvGrpSpPr>
              <a:grpSpLocks/>
            </p:cNvGrpSpPr>
            <p:nvPr/>
          </p:nvGrpSpPr>
          <p:grpSpPr bwMode="auto">
            <a:xfrm>
              <a:off x="960" y="3339"/>
              <a:ext cx="224" cy="240"/>
              <a:chOff x="2078" y="1680"/>
              <a:chExt cx="1615" cy="1615"/>
            </a:xfrm>
          </p:grpSpPr>
          <p:sp>
            <p:nvSpPr>
              <p:cNvPr id="12" name="Oval 4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" name="Oval 46"/>
              <p:cNvSpPr>
                <a:spLocks noChangeArrowheads="1"/>
              </p:cNvSpPr>
              <p:nvPr/>
            </p:nvSpPr>
            <p:spPr bwMode="gray">
              <a:xfrm>
                <a:off x="2172" y="1774"/>
                <a:ext cx="1428" cy="142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Oval 47"/>
              <p:cNvSpPr>
                <a:spLocks noChangeArrowheads="1"/>
              </p:cNvSpPr>
              <p:nvPr/>
            </p:nvSpPr>
            <p:spPr bwMode="gray">
              <a:xfrm>
                <a:off x="2251" y="1855"/>
                <a:ext cx="1262" cy="1265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tint val="0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" name="Oval 48"/>
              <p:cNvSpPr>
                <a:spLocks noChangeArrowheads="1"/>
              </p:cNvSpPr>
              <p:nvPr/>
            </p:nvSpPr>
            <p:spPr bwMode="gray">
              <a:xfrm>
                <a:off x="2251" y="1855"/>
                <a:ext cx="1262" cy="1265"/>
              </a:xfrm>
              <a:prstGeom prst="ellipse">
                <a:avLst/>
              </a:prstGeom>
              <a:gradFill rotWithShape="1">
                <a:gsLst>
                  <a:gs pos="0">
                    <a:srgbClr val="E35E23">
                      <a:gamma/>
                      <a:shade val="0"/>
                      <a:invGamma/>
                    </a:srgbClr>
                  </a:gs>
                  <a:gs pos="100000">
                    <a:srgbClr val="E35E23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Oval 49"/>
              <p:cNvSpPr>
                <a:spLocks noChangeArrowheads="1"/>
              </p:cNvSpPr>
              <p:nvPr/>
            </p:nvSpPr>
            <p:spPr bwMode="gray">
              <a:xfrm>
                <a:off x="2338" y="1936"/>
                <a:ext cx="1096" cy="1104"/>
              </a:xfrm>
              <a:prstGeom prst="ellipse">
                <a:avLst/>
              </a:prstGeom>
              <a:gradFill rotWithShape="1">
                <a:gsLst>
                  <a:gs pos="0">
                    <a:srgbClr val="AE0404">
                      <a:gamma/>
                      <a:shade val="54118"/>
                      <a:invGamma/>
                    </a:srgbClr>
                  </a:gs>
                  <a:gs pos="50000">
                    <a:srgbClr val="AE0404"/>
                  </a:gs>
                  <a:gs pos="100000">
                    <a:srgbClr val="AE0404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Oval 50"/>
              <p:cNvSpPr>
                <a:spLocks noChangeArrowheads="1"/>
              </p:cNvSpPr>
              <p:nvPr/>
            </p:nvSpPr>
            <p:spPr bwMode="gray">
              <a:xfrm>
                <a:off x="2338" y="1936"/>
                <a:ext cx="1096" cy="1104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E35E23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5159" name="TextBox 50"/>
          <p:cNvSpPr txBox="1">
            <a:spLocks noChangeArrowheads="1"/>
          </p:cNvSpPr>
          <p:nvPr/>
        </p:nvSpPr>
        <p:spPr bwMode="auto">
          <a:xfrm>
            <a:off x="171450" y="2349500"/>
            <a:ext cx="800100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4000" b="1">
                <a:latin typeface="幼圆" pitchFamily="49" charset="-122"/>
                <a:ea typeface="幼圆" pitchFamily="49" charset="-122"/>
              </a:rPr>
              <a:t>教养类型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2509185"/>
            <a:ext cx="216024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61" name="TextBox 54"/>
          <p:cNvSpPr txBox="1">
            <a:spLocks noChangeArrowheads="1"/>
          </p:cNvSpPr>
          <p:nvPr/>
        </p:nvSpPr>
        <p:spPr bwMode="auto">
          <a:xfrm>
            <a:off x="893763" y="2936875"/>
            <a:ext cx="461962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zh-CN">
                <a:latin typeface="黑体" pitchFamily="49" charset="-122"/>
                <a:ea typeface="黑体" pitchFamily="49" charset="-122"/>
              </a:rPr>
              <a:t>鲍姆瑞德</a:t>
            </a:r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84900" y="333375"/>
            <a:ext cx="2779713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父母的教养方式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Administrator\桌面\教养与依恋\专断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2838" y="3448050"/>
            <a:ext cx="4467225" cy="3206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170" name="组合 9"/>
          <p:cNvGrpSpPr>
            <a:grpSpLocks/>
          </p:cNvGrpSpPr>
          <p:nvPr/>
        </p:nvGrpSpPr>
        <p:grpSpPr bwMode="auto">
          <a:xfrm>
            <a:off x="-49213" y="739775"/>
            <a:ext cx="4465638" cy="2617788"/>
            <a:chOff x="609600" y="668883"/>
            <a:chExt cx="2543175" cy="1600200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gray">
            <a:xfrm>
              <a:off x="609600" y="668883"/>
              <a:ext cx="2543175" cy="1600200"/>
            </a:xfrm>
            <a:prstGeom prst="roundRect">
              <a:avLst>
                <a:gd name="adj" fmla="val 12699"/>
              </a:avLst>
            </a:prstGeom>
            <a:gradFill rotWithShape="1">
              <a:gsLst>
                <a:gs pos="0">
                  <a:srgbClr val="BBE0E3">
                    <a:gamma/>
                    <a:shade val="79216"/>
                    <a:invGamma/>
                  </a:srgbClr>
                </a:gs>
                <a:gs pos="100000">
                  <a:srgbClr val="BBE0E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663845" y="891106"/>
              <a:ext cx="2407563" cy="13013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>
              <a:prstShdw prst="shdw18" dist="17961" dir="13500000">
                <a:srgbClr val="FFFFFF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99DEE7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7173" name="Text Box 18"/>
            <p:cNvSpPr txBox="1">
              <a:spLocks noChangeArrowheads="1"/>
            </p:cNvSpPr>
            <p:nvPr/>
          </p:nvSpPr>
          <p:spPr bwMode="auto">
            <a:xfrm>
              <a:off x="1065213" y="692696"/>
              <a:ext cx="165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rPr>
                <a:t>专断型</a:t>
              </a:r>
            </a:p>
          </p:txBody>
        </p:sp>
        <p:sp>
          <p:nvSpPr>
            <p:cNvPr id="7174" name="Text Box 9"/>
            <p:cNvSpPr txBox="1">
              <a:spLocks noChangeArrowheads="1"/>
            </p:cNvSpPr>
            <p:nvPr/>
          </p:nvSpPr>
          <p:spPr bwMode="auto">
            <a:xfrm>
              <a:off x="704850" y="990025"/>
              <a:ext cx="2316163" cy="1159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一种限制性非常强的教养方式，通常成人会提出很多种规则，期望孩子能够严格遵守。</a:t>
              </a:r>
              <a:endParaRPr lang="en-US" altLang="zh-CN">
                <a:latin typeface="黑体" pitchFamily="49" charset="-122"/>
                <a:ea typeface="黑体" pitchFamily="49" charset="-122"/>
              </a:endParaRPr>
            </a:p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专断型父母不能敏感觉察到孩子的冲突性观点，而是希望孩子将他们的话当做法律，并尊重他们的权威。</a:t>
              </a:r>
            </a:p>
          </p:txBody>
        </p:sp>
      </p:grpSp>
      <p:grpSp>
        <p:nvGrpSpPr>
          <p:cNvPr id="7175" name="组合 11"/>
          <p:cNvGrpSpPr>
            <a:grpSpLocks/>
          </p:cNvGrpSpPr>
          <p:nvPr/>
        </p:nvGrpSpPr>
        <p:grpSpPr bwMode="auto">
          <a:xfrm>
            <a:off x="4716463" y="765175"/>
            <a:ext cx="4319587" cy="2592388"/>
            <a:chOff x="609600" y="668883"/>
            <a:chExt cx="2543175" cy="1600200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gray">
            <a:xfrm>
              <a:off x="609600" y="668883"/>
              <a:ext cx="2543175" cy="1600200"/>
            </a:xfrm>
            <a:prstGeom prst="roundRect">
              <a:avLst>
                <a:gd name="adj" fmla="val 12699"/>
              </a:avLst>
            </a:prstGeom>
            <a:gradFill rotWithShape="1">
              <a:gsLst>
                <a:gs pos="0">
                  <a:srgbClr val="BBE0E3">
                    <a:gamma/>
                    <a:shade val="79216"/>
                    <a:invGamma/>
                  </a:srgbClr>
                </a:gs>
                <a:gs pos="100000">
                  <a:srgbClr val="BBE0E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gray">
            <a:xfrm>
              <a:off x="663810" y="891324"/>
              <a:ext cx="2407651" cy="13013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>
              <a:prstShdw prst="shdw18" dist="17961" dir="13500000">
                <a:srgbClr val="FFFFFF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99DEE7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7178" name="Text Box 18"/>
            <p:cNvSpPr txBox="1">
              <a:spLocks noChangeArrowheads="1"/>
            </p:cNvSpPr>
            <p:nvPr/>
          </p:nvSpPr>
          <p:spPr bwMode="auto">
            <a:xfrm>
              <a:off x="1065213" y="692696"/>
              <a:ext cx="1651000" cy="224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rPr>
                <a:t>权威型</a:t>
              </a:r>
            </a:p>
          </p:txBody>
        </p:sp>
        <p:sp>
          <p:nvSpPr>
            <p:cNvPr id="7179" name="Text Box 9"/>
            <p:cNvSpPr txBox="1">
              <a:spLocks noChangeArrowheads="1"/>
            </p:cNvSpPr>
            <p:nvPr/>
          </p:nvSpPr>
          <p:spPr bwMode="auto">
            <a:xfrm>
              <a:off x="704850" y="990025"/>
              <a:ext cx="2316163" cy="984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一种具有控制性但又比较灵活的教养方式。</a:t>
              </a:r>
              <a:endParaRPr lang="en-US" altLang="zh-CN">
                <a:latin typeface="黑体" pitchFamily="49" charset="-122"/>
                <a:ea typeface="黑体" pitchFamily="49" charset="-122"/>
              </a:endParaRPr>
            </a:p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权威型父母更多地接纳孩子的观点并做出反应，会征求孩子对家庭事务的意见。</a:t>
              </a: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510088" y="875288"/>
            <a:ext cx="0" cy="2553712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4579107" y="3428999"/>
            <a:ext cx="4642264" cy="2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578350" y="3429000"/>
            <a:ext cx="17463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054100" y="3429000"/>
            <a:ext cx="0" cy="3116503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967663" y="3429000"/>
            <a:ext cx="0" cy="3116503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-7431" y="3428998"/>
            <a:ext cx="4642264" cy="2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TextBox 39"/>
          <p:cNvSpPr txBox="1"/>
          <p:nvPr/>
        </p:nvSpPr>
        <p:spPr>
          <a:xfrm>
            <a:off x="6227763" y="188913"/>
            <a:ext cx="2779712" cy="52228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父母的教养方式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5"/>
          <p:cNvGrpSpPr>
            <a:grpSpLocks/>
          </p:cNvGrpSpPr>
          <p:nvPr/>
        </p:nvGrpSpPr>
        <p:grpSpPr bwMode="auto">
          <a:xfrm>
            <a:off x="4645025" y="3998913"/>
            <a:ext cx="4319588" cy="2743200"/>
            <a:chOff x="609600" y="668883"/>
            <a:chExt cx="2543175" cy="1600200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609600" y="668883"/>
              <a:ext cx="2543175" cy="1600200"/>
            </a:xfrm>
            <a:prstGeom prst="roundRect">
              <a:avLst>
                <a:gd name="adj" fmla="val 12699"/>
              </a:avLst>
            </a:prstGeom>
            <a:gradFill rotWithShape="1">
              <a:gsLst>
                <a:gs pos="0">
                  <a:srgbClr val="BBE0E3">
                    <a:gamma/>
                    <a:shade val="79216"/>
                    <a:invGamma/>
                  </a:srgbClr>
                </a:gs>
                <a:gs pos="100000">
                  <a:srgbClr val="BBE0E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663810" y="891133"/>
              <a:ext cx="2407651" cy="130201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>
              <a:prstShdw prst="shdw18" dist="17961" dir="13500000">
                <a:srgbClr val="FFFFFF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99DEE7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196" name="Text Box 18"/>
            <p:cNvSpPr txBox="1">
              <a:spLocks noChangeArrowheads="1"/>
            </p:cNvSpPr>
            <p:nvPr/>
          </p:nvSpPr>
          <p:spPr bwMode="auto">
            <a:xfrm>
              <a:off x="1065213" y="692696"/>
              <a:ext cx="1651000" cy="222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zh-CN" sz="20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rPr>
                <a:t>未参与型</a:t>
              </a:r>
              <a:endParaRPr lang="zh-CN" altLang="en-US" sz="2000" b="1">
                <a:solidFill>
                  <a:schemeClr val="bg1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8197" name="Text Box 9"/>
            <p:cNvSpPr txBox="1">
              <a:spLocks noChangeArrowheads="1"/>
            </p:cNvSpPr>
            <p:nvPr/>
          </p:nvSpPr>
          <p:spPr bwMode="auto">
            <a:xfrm>
              <a:off x="704850" y="990025"/>
              <a:ext cx="2316163" cy="1134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这是最不成功的教养方式</a:t>
              </a:r>
              <a:r>
                <a:rPr lang="zh-CN" altLang="en-US">
                  <a:latin typeface="黑体" pitchFamily="49" charset="-122"/>
                  <a:ea typeface="黑体" pitchFamily="49" charset="-122"/>
                </a:rPr>
                <a:t>，</a:t>
              </a:r>
              <a:r>
                <a:rPr lang="zh-CN" altLang="zh-CN">
                  <a:latin typeface="黑体" pitchFamily="49" charset="-122"/>
                  <a:ea typeface="黑体" pitchFamily="49" charset="-122"/>
                </a:rPr>
                <a:t>是一种非常放任且具有较低要求的教养方式</a:t>
              </a:r>
              <a:r>
                <a:rPr lang="zh-CN" altLang="en-US">
                  <a:latin typeface="黑体" pitchFamily="49" charset="-122"/>
                  <a:ea typeface="黑体" pitchFamily="49" charset="-122"/>
                </a:rPr>
                <a:t>。</a:t>
              </a:r>
              <a:endParaRPr lang="en-US" altLang="zh-CN">
                <a:latin typeface="黑体" pitchFamily="49" charset="-122"/>
                <a:ea typeface="黑体" pitchFamily="49" charset="-122"/>
              </a:endParaRPr>
            </a:p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这种类型的父母或者会拒绝孩子的要求，或者由于过度关注自己的事情而对孩子投入极少的时间和精力。</a:t>
              </a:r>
            </a:p>
          </p:txBody>
        </p:sp>
      </p:grpSp>
      <p:grpSp>
        <p:nvGrpSpPr>
          <p:cNvPr id="8198" name="组合 10"/>
          <p:cNvGrpSpPr>
            <a:grpSpLocks/>
          </p:cNvGrpSpPr>
          <p:nvPr/>
        </p:nvGrpSpPr>
        <p:grpSpPr bwMode="auto">
          <a:xfrm>
            <a:off x="71438" y="3998913"/>
            <a:ext cx="4321175" cy="2743200"/>
            <a:chOff x="609600" y="668883"/>
            <a:chExt cx="2543175" cy="1600200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gray">
            <a:xfrm>
              <a:off x="609600" y="668883"/>
              <a:ext cx="2543175" cy="1600200"/>
            </a:xfrm>
            <a:prstGeom prst="roundRect">
              <a:avLst>
                <a:gd name="adj" fmla="val 12699"/>
              </a:avLst>
            </a:prstGeom>
            <a:gradFill rotWithShape="1">
              <a:gsLst>
                <a:gs pos="0">
                  <a:srgbClr val="BBE0E3">
                    <a:gamma/>
                    <a:shade val="79216"/>
                    <a:invGamma/>
                  </a:srgbClr>
                </a:gs>
                <a:gs pos="100000">
                  <a:srgbClr val="BBE0E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AutoShape 5"/>
            <p:cNvSpPr>
              <a:spLocks noChangeArrowheads="1"/>
            </p:cNvSpPr>
            <p:nvPr/>
          </p:nvSpPr>
          <p:spPr bwMode="gray">
            <a:xfrm>
              <a:off x="663790" y="891133"/>
              <a:ext cx="2407701" cy="130201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>
              <a:prstShdw prst="shdw18" dist="17961" dir="13500000">
                <a:srgbClr val="FFFFFF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99DEE7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201" name="Text Box 18"/>
            <p:cNvSpPr txBox="1">
              <a:spLocks noChangeArrowheads="1"/>
            </p:cNvSpPr>
            <p:nvPr/>
          </p:nvSpPr>
          <p:spPr bwMode="auto">
            <a:xfrm>
              <a:off x="1065213" y="692696"/>
              <a:ext cx="1651000" cy="222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zh-CN" sz="20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rPr>
                <a:t>纵容型</a:t>
              </a:r>
              <a:endParaRPr lang="zh-CN" altLang="en-US" sz="2000" b="1">
                <a:solidFill>
                  <a:schemeClr val="bg1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8202" name="Text Box 9"/>
            <p:cNvSpPr txBox="1">
              <a:spLocks noChangeArrowheads="1"/>
            </p:cNvSpPr>
            <p:nvPr/>
          </p:nvSpPr>
          <p:spPr bwMode="auto">
            <a:xfrm>
              <a:off x="704850" y="990025"/>
              <a:ext cx="2316163" cy="1134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一种接纳而放纵的教养方式。</a:t>
              </a:r>
              <a:endParaRPr lang="en-US" altLang="zh-CN">
                <a:latin typeface="黑体" pitchFamily="49" charset="-122"/>
                <a:ea typeface="黑体" pitchFamily="49" charset="-122"/>
              </a:endParaRPr>
            </a:p>
            <a:p>
              <a:pPr eaLnBrk="0" hangingPunct="0">
                <a:lnSpc>
                  <a:spcPct val="120000"/>
                </a:lnSpc>
              </a:pPr>
              <a:r>
                <a:rPr lang="zh-CN" altLang="zh-CN">
                  <a:latin typeface="黑体" pitchFamily="49" charset="-122"/>
                  <a:ea typeface="黑体" pitchFamily="49" charset="-122"/>
                </a:rPr>
                <a:t>这种类型的父母会作出相对较少的要求，允许孩子自由地表达自己的感受和冲动，不能够密切监视孩子的行为，很少对孩子的行为作出坚决的控制。</a:t>
              </a:r>
            </a:p>
          </p:txBody>
        </p:sp>
      </p:grpSp>
      <p:pic>
        <p:nvPicPr>
          <p:cNvPr id="8203" name="Picture 2" descr="C:\Documents and Settings\Administrator\桌面\教养与依恋\不管孩子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8" y="981075"/>
            <a:ext cx="4303712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直接连接符 16"/>
          <p:cNvCxnSpPr/>
          <p:nvPr/>
        </p:nvCxnSpPr>
        <p:spPr>
          <a:xfrm flipH="1">
            <a:off x="-5148" y="3870325"/>
            <a:ext cx="4579108" cy="0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572000" y="3870325"/>
            <a:ext cx="4579107" cy="0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72000" y="3998207"/>
            <a:ext cx="1960" cy="2886388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15616" y="908720"/>
            <a:ext cx="1960" cy="3024336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668344" y="908720"/>
            <a:ext cx="1960" cy="3024336"/>
          </a:xfrm>
          <a:prstGeom prst="line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TextBox 23"/>
          <p:cNvSpPr txBox="1"/>
          <p:nvPr/>
        </p:nvSpPr>
        <p:spPr>
          <a:xfrm>
            <a:off x="6189663" y="333375"/>
            <a:ext cx="2779712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父母的教养方式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3"/>
          <p:cNvGrpSpPr>
            <a:grpSpLocks/>
          </p:cNvGrpSpPr>
          <p:nvPr/>
        </p:nvGrpSpPr>
        <p:grpSpPr bwMode="auto">
          <a:xfrm>
            <a:off x="319088" y="1470025"/>
            <a:ext cx="5867400" cy="1301750"/>
            <a:chOff x="912" y="1008"/>
            <a:chExt cx="3984" cy="912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9219" name="Group 5"/>
            <p:cNvGrpSpPr>
              <a:grpSpLocks/>
            </p:cNvGrpSpPr>
            <p:nvPr/>
          </p:nvGrpSpPr>
          <p:grpSpPr bwMode="auto">
            <a:xfrm>
              <a:off x="973" y="1092"/>
              <a:ext cx="794" cy="746"/>
              <a:chOff x="973" y="1092"/>
              <a:chExt cx="794" cy="746"/>
            </a:xfrm>
          </p:grpSpPr>
          <p:sp>
            <p:nvSpPr>
              <p:cNvPr id="6" name="AutoShape 6"/>
              <p:cNvSpPr>
                <a:spLocks noChangeArrowheads="1"/>
              </p:cNvSpPr>
              <p:nvPr/>
            </p:nvSpPr>
            <p:spPr bwMode="gray">
              <a:xfrm>
                <a:off x="999" y="1096"/>
                <a:ext cx="764" cy="74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65D135"/>
                  </a:gs>
                  <a:gs pos="100000">
                    <a:srgbClr val="65D135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" name="Freeform 7"/>
              <p:cNvSpPr/>
              <p:nvPr/>
            </p:nvSpPr>
            <p:spPr bwMode="gray">
              <a:xfrm>
                <a:off x="1048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5D135">
                      <a:gamma/>
                      <a:tint val="54510"/>
                      <a:invGamma/>
                    </a:srgbClr>
                  </a:gs>
                  <a:gs pos="50000">
                    <a:srgbClr val="65D135">
                      <a:alpha val="0"/>
                    </a:srgbClr>
                  </a:gs>
                  <a:gs pos="100000">
                    <a:srgbClr val="65D135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gray">
              <a:xfrm>
                <a:off x="973" y="1179"/>
                <a:ext cx="748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权威型</a:t>
                </a:r>
                <a:endParaRPr lang="en-US" altLang="zh-CN" sz="24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endParaRPr>
              </a:p>
              <a:p>
                <a:pPr algn="ctr"/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父母</a:t>
                </a:r>
                <a:endPara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幼圆" pitchFamily="49" charset="-122"/>
                  <a:ea typeface="幼圆" pitchFamily="49" charset="-122"/>
                </a:endParaRPr>
              </a:p>
            </p:txBody>
          </p:sp>
        </p:grpSp>
        <p:sp>
          <p:nvSpPr>
            <p:cNvPr id="9223" name="Text Box 9"/>
            <p:cNvSpPr txBox="1">
              <a:spLocks noChangeArrowheads="1"/>
            </p:cNvSpPr>
            <p:nvPr/>
          </p:nvSpPr>
          <p:spPr bwMode="auto">
            <a:xfrm>
              <a:off x="1872" y="1149"/>
              <a:ext cx="2928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zh-CN">
                  <a:latin typeface="黑体" pitchFamily="49" charset="-122"/>
                  <a:ea typeface="黑体" pitchFamily="49" charset="-122"/>
                </a:rPr>
                <a:t>孩子发展的相当好。他们心情愉快，具有社会责任感，自立，有成就定向并且能够与成人和同伴合作良好</a:t>
              </a:r>
              <a:endParaRPr lang="en-US" altLang="zh-CN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319088" y="4232275"/>
            <a:ext cx="5867400" cy="1301750"/>
            <a:chOff x="912" y="2016"/>
            <a:chExt cx="3984" cy="912"/>
          </a:xfrm>
        </p:grpSpPr>
        <p:sp>
          <p:nvSpPr>
            <p:cNvPr id="10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9226" name="Group 12"/>
            <p:cNvGrpSpPr>
              <a:grpSpLocks/>
            </p:cNvGrpSpPr>
            <p:nvPr/>
          </p:nvGrpSpPr>
          <p:grpSpPr bwMode="auto">
            <a:xfrm>
              <a:off x="997" y="2100"/>
              <a:ext cx="770" cy="746"/>
              <a:chOff x="997" y="2100"/>
              <a:chExt cx="770" cy="746"/>
            </a:xfrm>
          </p:grpSpPr>
          <p:sp>
            <p:nvSpPr>
              <p:cNvPr id="13" name="AutoShape 13"/>
              <p:cNvSpPr>
                <a:spLocks noChangeArrowheads="1"/>
              </p:cNvSpPr>
              <p:nvPr/>
            </p:nvSpPr>
            <p:spPr bwMode="gray">
              <a:xfrm>
                <a:off x="999" y="2104"/>
                <a:ext cx="764" cy="74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AE0404">
                      <a:gamma/>
                      <a:tint val="72549"/>
                      <a:invGamma/>
                    </a:srgbClr>
                  </a:gs>
                  <a:gs pos="100000">
                    <a:srgbClr val="AE0404"/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4"/>
              <p:cNvSpPr/>
              <p:nvPr/>
            </p:nvSpPr>
            <p:spPr bwMode="gray">
              <a:xfrm>
                <a:off x="1047" y="2148"/>
                <a:ext cx="384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E0404">
                      <a:gamma/>
                      <a:tint val="42353"/>
                      <a:invGamma/>
                    </a:srgbClr>
                  </a:gs>
                  <a:gs pos="100000">
                    <a:srgbClr val="AE0404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" name="Text Box 15"/>
              <p:cNvSpPr txBox="1">
                <a:spLocks noChangeArrowheads="1"/>
              </p:cNvSpPr>
              <p:nvPr/>
            </p:nvSpPr>
            <p:spPr bwMode="gray">
              <a:xfrm>
                <a:off x="997" y="2197"/>
                <a:ext cx="756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专断</a:t>
                </a:r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型</a:t>
                </a:r>
                <a:endParaRPr lang="en-US" altLang="zh-CN" sz="24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endParaRPr>
              </a:p>
              <a:p>
                <a:pPr algn="ctr"/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父母</a:t>
                </a:r>
                <a:endPara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幼圆" pitchFamily="49" charset="-122"/>
                  <a:ea typeface="幼圆" pitchFamily="49" charset="-122"/>
                </a:endParaRPr>
              </a:p>
            </p:txBody>
          </p:sp>
        </p:grpSp>
        <p:sp>
          <p:nvSpPr>
            <p:cNvPr id="9230" name="Text Box 16"/>
            <p:cNvSpPr txBox="1">
              <a:spLocks noChangeArrowheads="1"/>
            </p:cNvSpPr>
            <p:nvPr/>
          </p:nvSpPr>
          <p:spPr bwMode="auto">
            <a:xfrm>
              <a:off x="1872" y="2141"/>
              <a:ext cx="2928" cy="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zh-CN">
                  <a:latin typeface="黑体" pitchFamily="49" charset="-122"/>
                  <a:ea typeface="黑体" pitchFamily="49" charset="-122"/>
                </a:rPr>
                <a:t>孩子一般情绪不稳定，大多数时间都是不愉快、不友好的，而且很容易被激怒，相对来说没有目标，对周围的事物不感兴趣</a:t>
              </a:r>
            </a:p>
          </p:txBody>
        </p:sp>
      </p:grpSp>
      <p:pic>
        <p:nvPicPr>
          <p:cNvPr id="9231" name="Picture 4" descr="C:\Documents and Settings\Administrator\Local Settings\Temporary Internet Files\Content.IE5\AN638UCO\MC9004454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613" y="1209675"/>
            <a:ext cx="1789112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7" descr="C:\Documents and Settings\Administrator\Local Settings\Temporary Internet Files\Content.IE5\E66UR8CP\MC90043801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960813"/>
            <a:ext cx="118110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圆角矩形 17"/>
          <p:cNvSpPr/>
          <p:nvPr/>
        </p:nvSpPr>
        <p:spPr>
          <a:xfrm>
            <a:off x="35496" y="908720"/>
            <a:ext cx="8964488" cy="2448272"/>
          </a:xfrm>
          <a:prstGeom prst="roundRect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4349" y="3647925"/>
            <a:ext cx="8964488" cy="2448272"/>
          </a:xfrm>
          <a:prstGeom prst="roundRect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189663" y="333375"/>
            <a:ext cx="2779712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父母的教养方式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Group 3"/>
          <p:cNvGrpSpPr>
            <a:grpSpLocks/>
          </p:cNvGrpSpPr>
          <p:nvPr/>
        </p:nvGrpSpPr>
        <p:grpSpPr bwMode="auto">
          <a:xfrm>
            <a:off x="2665413" y="1482725"/>
            <a:ext cx="5867400" cy="1301750"/>
            <a:chOff x="912" y="1008"/>
            <a:chExt cx="3984" cy="912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10243" name="Group 5"/>
            <p:cNvGrpSpPr>
              <a:grpSpLocks/>
            </p:cNvGrpSpPr>
            <p:nvPr/>
          </p:nvGrpSpPr>
          <p:grpSpPr bwMode="auto">
            <a:xfrm>
              <a:off x="971" y="1092"/>
              <a:ext cx="796" cy="746"/>
              <a:chOff x="971" y="1092"/>
              <a:chExt cx="796" cy="746"/>
            </a:xfrm>
          </p:grpSpPr>
          <p:sp>
            <p:nvSpPr>
              <p:cNvPr id="6" name="AutoShape 6"/>
              <p:cNvSpPr>
                <a:spLocks noChangeArrowheads="1"/>
              </p:cNvSpPr>
              <p:nvPr/>
            </p:nvSpPr>
            <p:spPr bwMode="gray">
              <a:xfrm>
                <a:off x="999" y="1096"/>
                <a:ext cx="764" cy="74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65D135"/>
                  </a:gs>
                  <a:gs pos="100000">
                    <a:srgbClr val="65D135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" name="Freeform 7"/>
              <p:cNvSpPr/>
              <p:nvPr/>
            </p:nvSpPr>
            <p:spPr bwMode="gray">
              <a:xfrm>
                <a:off x="1047" y="1140"/>
                <a:ext cx="384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5D135">
                      <a:gamma/>
                      <a:tint val="54510"/>
                      <a:invGamma/>
                    </a:srgbClr>
                  </a:gs>
                  <a:gs pos="50000">
                    <a:srgbClr val="65D135">
                      <a:alpha val="0"/>
                    </a:srgbClr>
                  </a:gs>
                  <a:gs pos="100000">
                    <a:srgbClr val="65D135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gray">
              <a:xfrm>
                <a:off x="971" y="1179"/>
                <a:ext cx="756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纵容</a:t>
                </a:r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型</a:t>
                </a:r>
                <a:endParaRPr lang="en-US" altLang="zh-CN" sz="24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endParaRPr>
              </a:p>
              <a:p>
                <a:pPr algn="ctr"/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父母</a:t>
                </a:r>
                <a:endPara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幼圆" pitchFamily="49" charset="-122"/>
                  <a:ea typeface="幼圆" pitchFamily="49" charset="-122"/>
                </a:endParaRPr>
              </a:p>
            </p:txBody>
          </p:sp>
        </p:grpSp>
        <p:sp>
          <p:nvSpPr>
            <p:cNvPr id="10247" name="Text Box 9"/>
            <p:cNvSpPr txBox="1">
              <a:spLocks noChangeArrowheads="1"/>
            </p:cNvSpPr>
            <p:nvPr/>
          </p:nvSpPr>
          <p:spPr bwMode="auto">
            <a:xfrm>
              <a:off x="1872" y="1070"/>
              <a:ext cx="2928" cy="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>
                  <a:latin typeface="黑体" pitchFamily="49" charset="-122"/>
                  <a:ea typeface="黑体" pitchFamily="49" charset="-122"/>
                </a:rPr>
                <a:t>孩子尤其是男孩通常会表现出冲动和攻击性。他们一般比较粗鲁，喜欢以自我为中心，缺少控制性并且具有较低的独立性和成就感。</a:t>
              </a: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2700338" y="4164013"/>
            <a:ext cx="5867400" cy="1301750"/>
            <a:chOff x="912" y="2016"/>
            <a:chExt cx="3984" cy="912"/>
          </a:xfrm>
        </p:grpSpPr>
        <p:sp>
          <p:nvSpPr>
            <p:cNvPr id="10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10250" name="Group 12"/>
            <p:cNvGrpSpPr>
              <a:grpSpLocks/>
            </p:cNvGrpSpPr>
            <p:nvPr/>
          </p:nvGrpSpPr>
          <p:grpSpPr bwMode="auto">
            <a:xfrm>
              <a:off x="997" y="2100"/>
              <a:ext cx="770" cy="746"/>
              <a:chOff x="997" y="2100"/>
              <a:chExt cx="770" cy="746"/>
            </a:xfrm>
          </p:grpSpPr>
          <p:sp>
            <p:nvSpPr>
              <p:cNvPr id="13" name="AutoShape 13"/>
              <p:cNvSpPr>
                <a:spLocks noChangeArrowheads="1"/>
              </p:cNvSpPr>
              <p:nvPr/>
            </p:nvSpPr>
            <p:spPr bwMode="gray">
              <a:xfrm>
                <a:off x="999" y="2104"/>
                <a:ext cx="764" cy="74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AE0404">
                      <a:gamma/>
                      <a:tint val="72549"/>
                      <a:invGamma/>
                    </a:srgbClr>
                  </a:gs>
                  <a:gs pos="100000">
                    <a:srgbClr val="AE0404"/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4"/>
              <p:cNvSpPr/>
              <p:nvPr/>
            </p:nvSpPr>
            <p:spPr bwMode="gray">
              <a:xfrm>
                <a:off x="1047" y="2148"/>
                <a:ext cx="384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E0404">
                      <a:gamma/>
                      <a:tint val="42353"/>
                      <a:invGamma/>
                    </a:srgbClr>
                  </a:gs>
                  <a:gs pos="100000">
                    <a:srgbClr val="AE0404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" name="Text Box 15"/>
              <p:cNvSpPr txBox="1">
                <a:spLocks noChangeArrowheads="1"/>
              </p:cNvSpPr>
              <p:nvPr/>
            </p:nvSpPr>
            <p:spPr bwMode="gray">
              <a:xfrm>
                <a:off x="997" y="2197"/>
                <a:ext cx="756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未参与</a:t>
                </a:r>
                <a:endParaRPr lang="en-US" altLang="zh-CN" sz="2400" b="1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endParaRPr>
              </a:p>
              <a:p>
                <a:pPr algn="ctr"/>
                <a:r>
                  <a:rPr lang="zh-CN" altLang="zh-CN" sz="2400" b="1">
                    <a:solidFill>
                      <a:schemeClr val="bg1"/>
                    </a:solidFill>
                    <a:latin typeface="幼圆" pitchFamily="49" charset="-122"/>
                    <a:ea typeface="幼圆" pitchFamily="49" charset="-122"/>
                  </a:rPr>
                  <a:t>型父母</a:t>
                </a:r>
                <a:endPara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幼圆" pitchFamily="49" charset="-122"/>
                  <a:ea typeface="幼圆" pitchFamily="49" charset="-122"/>
                </a:endParaRPr>
              </a:p>
            </p:txBody>
          </p:sp>
        </p:grpSp>
        <p:sp>
          <p:nvSpPr>
            <p:cNvPr id="10254" name="Text Box 16"/>
            <p:cNvSpPr txBox="1">
              <a:spLocks noChangeArrowheads="1"/>
            </p:cNvSpPr>
            <p:nvPr/>
          </p:nvSpPr>
          <p:spPr bwMode="auto">
            <a:xfrm>
              <a:off x="1872" y="2062"/>
              <a:ext cx="2928" cy="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>
                  <a:latin typeface="黑体" pitchFamily="49" charset="-122"/>
                  <a:ea typeface="黑体" pitchFamily="49" charset="-122"/>
                </a:rPr>
                <a:t>孩子在</a:t>
              </a:r>
              <a:r>
                <a:rPr lang="en-US" altLang="zh-CN">
                  <a:latin typeface="黑体" pitchFamily="49" charset="-122"/>
                  <a:ea typeface="黑体" pitchFamily="49" charset="-122"/>
                </a:rPr>
                <a:t>3</a:t>
              </a:r>
              <a:r>
                <a:rPr lang="zh-CN" altLang="en-US">
                  <a:latin typeface="黑体" pitchFamily="49" charset="-122"/>
                  <a:ea typeface="黑体" pitchFamily="49" charset="-122"/>
                </a:rPr>
                <a:t>岁的时候就表现出较高的攻击性和易于发怒等外在的问题行为。更为严重的是，他们在班级活动中表现非常差，在儿童后期会表现出行为失调。</a:t>
              </a:r>
            </a:p>
          </p:txBody>
        </p:sp>
      </p:grpSp>
      <p:pic>
        <p:nvPicPr>
          <p:cNvPr id="10255" name="Picture 6" descr="C:\Documents and Settings\Administrator\Local Settings\Temporary Internet Files\Content.IE5\S83394S8\MC9004166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250950"/>
            <a:ext cx="1252538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5" descr="C:\Documents and Settings\Administrator\Local Settings\Temporary Internet Files\Content.IE5\AN638UCO\MC9003342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3889375"/>
            <a:ext cx="1833562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圆角矩形 20"/>
          <p:cNvSpPr/>
          <p:nvPr/>
        </p:nvSpPr>
        <p:spPr>
          <a:xfrm>
            <a:off x="35496" y="908720"/>
            <a:ext cx="8964488" cy="2448272"/>
          </a:xfrm>
          <a:prstGeom prst="roundRect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35496" y="3589975"/>
            <a:ext cx="8964488" cy="2448272"/>
          </a:xfrm>
          <a:prstGeom prst="roundRect">
            <a:avLst/>
          </a:prstGeom>
          <a:noFill/>
          <a:ln>
            <a:gradFill>
              <a:gsLst>
                <a:gs pos="95000">
                  <a:srgbClr val="7D8496"/>
                </a:gs>
                <a:gs pos="1000">
                  <a:srgbClr val="B2B5BE"/>
                </a:gs>
                <a:gs pos="47000">
                  <a:srgbClr val="E6E6E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6189663" y="333375"/>
            <a:ext cx="2779712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父母的教养方式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620688"/>
            <a:ext cx="5904656" cy="5753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2627313" y="2924175"/>
            <a:ext cx="739775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3600" b="1">
                <a:latin typeface="幼圆" pitchFamily="49" charset="-122"/>
                <a:ea typeface="幼圆" pitchFamily="49" charset="-122"/>
              </a:rPr>
              <a:t>我是什么类型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组合 51"/>
          <p:cNvGrpSpPr>
            <a:grpSpLocks/>
          </p:cNvGrpSpPr>
          <p:nvPr/>
        </p:nvGrpSpPr>
        <p:grpSpPr bwMode="auto">
          <a:xfrm>
            <a:off x="727075" y="1492250"/>
            <a:ext cx="7516813" cy="4384675"/>
            <a:chOff x="533400" y="1524000"/>
            <a:chExt cx="8077200" cy="4953000"/>
          </a:xfrm>
        </p:grpSpPr>
        <p:sp>
          <p:nvSpPr>
            <p:cNvPr id="2" name="Freeform 3"/>
            <p:cNvSpPr/>
            <p:nvPr/>
          </p:nvSpPr>
          <p:spPr bwMode="gray">
            <a:xfrm>
              <a:off x="533400" y="3505559"/>
              <a:ext cx="8077200" cy="2971441"/>
            </a:xfrm>
            <a:custGeom>
              <a:avLst/>
              <a:gdLst>
                <a:gd name="T0" fmla="*/ 0 w 5016"/>
                <a:gd name="T1" fmla="*/ 2240 h 2256"/>
                <a:gd name="T2" fmla="*/ 1122 w 5016"/>
                <a:gd name="T3" fmla="*/ 702 h 2256"/>
                <a:gd name="T4" fmla="*/ 972 w 5016"/>
                <a:gd name="T5" fmla="*/ 744 h 2256"/>
                <a:gd name="T6" fmla="*/ 1140 w 5016"/>
                <a:gd name="T7" fmla="*/ 438 h 2256"/>
                <a:gd name="T8" fmla="*/ 1422 w 5016"/>
                <a:gd name="T9" fmla="*/ 642 h 2256"/>
                <a:gd name="T10" fmla="*/ 1272 w 5016"/>
                <a:gd name="T11" fmla="*/ 672 h 2256"/>
                <a:gd name="T12" fmla="*/ 1968 w 5016"/>
                <a:gd name="T13" fmla="*/ 1284 h 2256"/>
                <a:gd name="T14" fmla="*/ 2466 w 5016"/>
                <a:gd name="T15" fmla="*/ 318 h 2256"/>
                <a:gd name="T16" fmla="*/ 2280 w 5016"/>
                <a:gd name="T17" fmla="*/ 318 h 2256"/>
                <a:gd name="T18" fmla="*/ 2598 w 5016"/>
                <a:gd name="T19" fmla="*/ 0 h 2256"/>
                <a:gd name="T20" fmla="*/ 2898 w 5016"/>
                <a:gd name="T21" fmla="*/ 330 h 2256"/>
                <a:gd name="T22" fmla="*/ 2724 w 5016"/>
                <a:gd name="T23" fmla="*/ 324 h 2256"/>
                <a:gd name="T24" fmla="*/ 3210 w 5016"/>
                <a:gd name="T25" fmla="*/ 1302 h 2256"/>
                <a:gd name="T26" fmla="*/ 3870 w 5016"/>
                <a:gd name="T27" fmla="*/ 654 h 2256"/>
                <a:gd name="T28" fmla="*/ 3702 w 5016"/>
                <a:gd name="T29" fmla="*/ 642 h 2256"/>
                <a:gd name="T30" fmla="*/ 3984 w 5016"/>
                <a:gd name="T31" fmla="*/ 420 h 2256"/>
                <a:gd name="T32" fmla="*/ 4182 w 5016"/>
                <a:gd name="T33" fmla="*/ 678 h 2256"/>
                <a:gd name="T34" fmla="*/ 4026 w 5016"/>
                <a:gd name="T35" fmla="*/ 672 h 2256"/>
                <a:gd name="T36" fmla="*/ 5016 w 5016"/>
                <a:gd name="T37" fmla="*/ 2225 h 2256"/>
                <a:gd name="T38" fmla="*/ 0 w 5016"/>
                <a:gd name="T39" fmla="*/ 2240 h 2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16" h="2256">
                  <a:moveTo>
                    <a:pt x="0" y="2240"/>
                  </a:moveTo>
                  <a:cubicBezTo>
                    <a:pt x="276" y="2109"/>
                    <a:pt x="1182" y="1474"/>
                    <a:pt x="1122" y="702"/>
                  </a:cubicBezTo>
                  <a:lnTo>
                    <a:pt x="972" y="744"/>
                  </a:lnTo>
                  <a:cubicBezTo>
                    <a:pt x="988" y="702"/>
                    <a:pt x="1140" y="436"/>
                    <a:pt x="1140" y="438"/>
                  </a:cubicBezTo>
                  <a:lnTo>
                    <a:pt x="1422" y="642"/>
                  </a:lnTo>
                  <a:cubicBezTo>
                    <a:pt x="1422" y="642"/>
                    <a:pt x="1260" y="672"/>
                    <a:pt x="1272" y="672"/>
                  </a:cubicBezTo>
                  <a:cubicBezTo>
                    <a:pt x="1428" y="1008"/>
                    <a:pt x="1620" y="1350"/>
                    <a:pt x="1968" y="1284"/>
                  </a:cubicBezTo>
                  <a:cubicBezTo>
                    <a:pt x="2316" y="1218"/>
                    <a:pt x="2460" y="576"/>
                    <a:pt x="2466" y="318"/>
                  </a:cubicBezTo>
                  <a:lnTo>
                    <a:pt x="2280" y="318"/>
                  </a:lnTo>
                  <a:lnTo>
                    <a:pt x="2598" y="0"/>
                  </a:lnTo>
                  <a:lnTo>
                    <a:pt x="2898" y="330"/>
                  </a:lnTo>
                  <a:lnTo>
                    <a:pt x="2724" y="324"/>
                  </a:lnTo>
                  <a:cubicBezTo>
                    <a:pt x="2724" y="325"/>
                    <a:pt x="2760" y="1284"/>
                    <a:pt x="3210" y="1302"/>
                  </a:cubicBezTo>
                  <a:cubicBezTo>
                    <a:pt x="3660" y="1320"/>
                    <a:pt x="3816" y="912"/>
                    <a:pt x="3870" y="654"/>
                  </a:cubicBezTo>
                  <a:lnTo>
                    <a:pt x="3702" y="642"/>
                  </a:lnTo>
                  <a:lnTo>
                    <a:pt x="3984" y="420"/>
                  </a:lnTo>
                  <a:lnTo>
                    <a:pt x="4182" y="678"/>
                  </a:lnTo>
                  <a:lnTo>
                    <a:pt x="4026" y="672"/>
                  </a:lnTo>
                  <a:cubicBezTo>
                    <a:pt x="4032" y="678"/>
                    <a:pt x="3960" y="1862"/>
                    <a:pt x="5016" y="2225"/>
                  </a:cubicBezTo>
                  <a:cubicBezTo>
                    <a:pt x="3438" y="2232"/>
                    <a:pt x="1092" y="2256"/>
                    <a:pt x="0" y="224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pic>
          <p:nvPicPr>
            <p:cNvPr id="12291" name="Picture 4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688" y="1524000"/>
              <a:ext cx="1498600" cy="148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val 5"/>
            <p:cNvSpPr>
              <a:spLocks noChangeArrowheads="1"/>
            </p:cNvSpPr>
            <p:nvPr/>
          </p:nvSpPr>
          <p:spPr bwMode="gray">
            <a:xfrm>
              <a:off x="3977512" y="1524000"/>
              <a:ext cx="1487501" cy="1486618"/>
            </a:xfrm>
            <a:prstGeom prst="ellipse">
              <a:avLst/>
            </a:prstGeom>
            <a:gradFill rotWithShape="1">
              <a:gsLst>
                <a:gs pos="0">
                  <a:srgbClr val="FFFF99">
                    <a:gamma/>
                    <a:shade val="26275"/>
                    <a:invGamma/>
                    <a:alpha val="89999"/>
                  </a:srgbClr>
                </a:gs>
                <a:gs pos="50000">
                  <a:srgbClr val="FFFF99">
                    <a:alpha val="45000"/>
                  </a:srgbClr>
                </a:gs>
                <a:gs pos="100000">
                  <a:srgbClr val="FFFF99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5" name="Freeform 6"/>
            <p:cNvSpPr/>
            <p:nvPr/>
          </p:nvSpPr>
          <p:spPr bwMode="gray">
            <a:xfrm>
              <a:off x="4131038" y="1554486"/>
              <a:ext cx="1170213" cy="516461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99">
                    <a:alpha val="1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12294" name="Group 7"/>
            <p:cNvGrpSpPr>
              <a:grpSpLocks/>
            </p:cNvGrpSpPr>
            <p:nvPr/>
          </p:nvGrpSpPr>
          <p:grpSpPr bwMode="auto">
            <a:xfrm>
              <a:off x="4081463" y="2717800"/>
              <a:ext cx="1312862" cy="247650"/>
              <a:chOff x="2462" y="1872"/>
              <a:chExt cx="827" cy="156"/>
            </a:xfrm>
          </p:grpSpPr>
          <p:grpSp>
            <p:nvGrpSpPr>
              <p:cNvPr id="12295" name="Group 8"/>
              <p:cNvGrpSpPr>
                <a:grpSpLocks/>
              </p:cNvGrpSpPr>
              <p:nvPr/>
            </p:nvGrpSpPr>
            <p:grpSpPr bwMode="auto">
              <a:xfrm rot="-1297425" flipH="1" flipV="1">
                <a:off x="2608" y="1872"/>
                <a:ext cx="681" cy="150"/>
                <a:chOff x="1565" y="2568"/>
                <a:chExt cx="1118" cy="279"/>
              </a:xfrm>
            </p:grpSpPr>
            <p:sp>
              <p:nvSpPr>
                <p:cNvPr id="13" name="AutoShape 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2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" name="AutoShape 1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8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" name="AutoShape 11"/>
                <p:cNvSpPr>
                  <a:spLocks noChangeArrowheads="1"/>
                </p:cNvSpPr>
                <p:nvPr/>
              </p:nvSpPr>
              <p:spPr bwMode="white">
                <a:xfrm rot="6373927">
                  <a:off x="2068" y="2294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AutoShape 12"/>
                <p:cNvSpPr>
                  <a:spLocks noChangeArrowheads="1"/>
                </p:cNvSpPr>
                <p:nvPr/>
              </p:nvSpPr>
              <p:spPr bwMode="white">
                <a:xfrm rot="6906312">
                  <a:off x="2162" y="2324"/>
                  <a:ext cx="227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300" name="Group 13"/>
              <p:cNvGrpSpPr>
                <a:grpSpLocks/>
              </p:cNvGrpSpPr>
              <p:nvPr/>
            </p:nvGrpSpPr>
            <p:grpSpPr bwMode="auto">
              <a:xfrm rot="56115" flipH="1" flipV="1">
                <a:off x="2462" y="1878"/>
                <a:ext cx="681" cy="150"/>
                <a:chOff x="1565" y="2568"/>
                <a:chExt cx="1118" cy="279"/>
              </a:xfrm>
            </p:grpSpPr>
            <p:sp>
              <p:nvSpPr>
                <p:cNvPr id="9" name="AutoShape 14"/>
                <p:cNvSpPr>
                  <a:spLocks noChangeArrowheads="1"/>
                </p:cNvSpPr>
                <p:nvPr/>
              </p:nvSpPr>
              <p:spPr bwMode="white">
                <a:xfrm rot="5263130">
                  <a:off x="1864" y="2273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" name="AutoShape 15"/>
                <p:cNvSpPr>
                  <a:spLocks noChangeArrowheads="1"/>
                </p:cNvSpPr>
                <p:nvPr/>
              </p:nvSpPr>
              <p:spPr bwMode="white">
                <a:xfrm rot="6078281">
                  <a:off x="1999" y="2272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AutoShape 16"/>
                <p:cNvSpPr>
                  <a:spLocks noChangeArrowheads="1"/>
                </p:cNvSpPr>
                <p:nvPr/>
              </p:nvSpPr>
              <p:spPr bwMode="white">
                <a:xfrm rot="6373927">
                  <a:off x="2072" y="2297"/>
                  <a:ext cx="233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" name="AutoShape 17"/>
                <p:cNvSpPr>
                  <a:spLocks noChangeArrowheads="1"/>
                </p:cNvSpPr>
                <p:nvPr/>
              </p:nvSpPr>
              <p:spPr bwMode="white">
                <a:xfrm rot="6906312">
                  <a:off x="2160" y="2327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2305" name="Text Box 18"/>
            <p:cNvSpPr txBox="1">
              <a:spLocks noChangeArrowheads="1"/>
            </p:cNvSpPr>
            <p:nvPr/>
          </p:nvSpPr>
          <p:spPr bwMode="auto">
            <a:xfrm>
              <a:off x="4065588" y="2066101"/>
              <a:ext cx="1320800" cy="400110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DDDDDD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不安全</a:t>
              </a:r>
              <a:r>
                <a:rPr lang="zh-CN" altLang="en-US" sz="2000" b="1">
                  <a:latin typeface="幼圆" pitchFamily="49" charset="-122"/>
                  <a:ea typeface="幼圆" pitchFamily="49" charset="-122"/>
                </a:rPr>
                <a:t>型</a:t>
              </a:r>
              <a:endParaRPr lang="en-US" altLang="zh-CN" sz="2000" b="1">
                <a:latin typeface="幼圆" pitchFamily="49" charset="-122"/>
                <a:ea typeface="幼圆" pitchFamily="49" charset="-122"/>
              </a:endParaRPr>
            </a:p>
          </p:txBody>
        </p:sp>
        <p:pic>
          <p:nvPicPr>
            <p:cNvPr id="12306" name="Picture 19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625" y="2133600"/>
              <a:ext cx="1498600" cy="148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Oval 20"/>
            <p:cNvSpPr>
              <a:spLocks noChangeArrowheads="1"/>
            </p:cNvSpPr>
            <p:nvPr/>
          </p:nvSpPr>
          <p:spPr bwMode="gray">
            <a:xfrm>
              <a:off x="1572263" y="2133710"/>
              <a:ext cx="1489206" cy="1486618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gamma/>
                    <a:shade val="26275"/>
                    <a:invGamma/>
                    <a:alpha val="89999"/>
                  </a:srgbClr>
                </a:gs>
                <a:gs pos="50000">
                  <a:srgbClr val="FF99CC">
                    <a:alpha val="45000"/>
                  </a:srgbClr>
                </a:gs>
                <a:gs pos="100000">
                  <a:srgbClr val="FF99CC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21"/>
            <p:cNvSpPr/>
            <p:nvPr/>
          </p:nvSpPr>
          <p:spPr bwMode="gray">
            <a:xfrm>
              <a:off x="1725790" y="2164196"/>
              <a:ext cx="1170213" cy="51466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C99FF">
                    <a:alpha val="1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12309" name="Group 22"/>
            <p:cNvGrpSpPr>
              <a:grpSpLocks/>
            </p:cNvGrpSpPr>
            <p:nvPr/>
          </p:nvGrpSpPr>
          <p:grpSpPr bwMode="auto">
            <a:xfrm>
              <a:off x="1676400" y="3327400"/>
              <a:ext cx="1312863" cy="247650"/>
              <a:chOff x="1328" y="1872"/>
              <a:chExt cx="827" cy="156"/>
            </a:xfrm>
          </p:grpSpPr>
          <p:grpSp>
            <p:nvGrpSpPr>
              <p:cNvPr id="12310" name="Group 23"/>
              <p:cNvGrpSpPr>
                <a:grpSpLocks/>
              </p:cNvGrpSpPr>
              <p:nvPr/>
            </p:nvGrpSpPr>
            <p:grpSpPr bwMode="auto">
              <a:xfrm rot="-1297425" flipH="1" flipV="1">
                <a:off x="1474" y="1872"/>
                <a:ext cx="681" cy="150"/>
                <a:chOff x="1565" y="2568"/>
                <a:chExt cx="1118" cy="279"/>
              </a:xfrm>
            </p:grpSpPr>
            <p:sp>
              <p:nvSpPr>
                <p:cNvPr id="28" name="AutoShape 2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2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AutoShape 25"/>
                <p:cNvSpPr>
                  <a:spLocks noChangeArrowheads="1"/>
                </p:cNvSpPr>
                <p:nvPr/>
              </p:nvSpPr>
              <p:spPr bwMode="white">
                <a:xfrm rot="6078281">
                  <a:off x="1999" y="2275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AutoShape 26"/>
                <p:cNvSpPr>
                  <a:spLocks noChangeArrowheads="1"/>
                </p:cNvSpPr>
                <p:nvPr/>
              </p:nvSpPr>
              <p:spPr bwMode="white">
                <a:xfrm rot="6373927">
                  <a:off x="2069" y="2294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AutoShape 27"/>
                <p:cNvSpPr>
                  <a:spLocks noChangeArrowheads="1"/>
                </p:cNvSpPr>
                <p:nvPr/>
              </p:nvSpPr>
              <p:spPr bwMode="white">
                <a:xfrm rot="6906312">
                  <a:off x="2163" y="2323"/>
                  <a:ext cx="229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315" name="Group 28"/>
              <p:cNvGrpSpPr>
                <a:grpSpLocks/>
              </p:cNvGrpSpPr>
              <p:nvPr/>
            </p:nvGrpSpPr>
            <p:grpSpPr bwMode="auto">
              <a:xfrm rot="56115" flipH="1" flipV="1">
                <a:off x="1328" y="1878"/>
                <a:ext cx="681" cy="150"/>
                <a:chOff x="1565" y="2568"/>
                <a:chExt cx="1118" cy="279"/>
              </a:xfrm>
            </p:grpSpPr>
            <p:sp>
              <p:nvSpPr>
                <p:cNvPr id="24" name="AutoShape 29"/>
                <p:cNvSpPr>
                  <a:spLocks noChangeArrowheads="1"/>
                </p:cNvSpPr>
                <p:nvPr/>
              </p:nvSpPr>
              <p:spPr bwMode="white">
                <a:xfrm rot="5263130">
                  <a:off x="1864" y="2273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5" name="AutoShape 30"/>
                <p:cNvSpPr>
                  <a:spLocks noChangeArrowheads="1"/>
                </p:cNvSpPr>
                <p:nvPr/>
              </p:nvSpPr>
              <p:spPr bwMode="white">
                <a:xfrm rot="6078281">
                  <a:off x="2000" y="2273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AutoShape 31"/>
                <p:cNvSpPr>
                  <a:spLocks noChangeArrowheads="1"/>
                </p:cNvSpPr>
                <p:nvPr/>
              </p:nvSpPr>
              <p:spPr bwMode="white">
                <a:xfrm rot="6373927">
                  <a:off x="2075" y="2295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" name="AutoShape 32"/>
                <p:cNvSpPr>
                  <a:spLocks noChangeArrowheads="1"/>
                </p:cNvSpPr>
                <p:nvPr/>
              </p:nvSpPr>
              <p:spPr bwMode="white">
                <a:xfrm rot="6906312">
                  <a:off x="2163" y="2325"/>
                  <a:ext cx="227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2320" name="Text Box 33"/>
            <p:cNvSpPr txBox="1">
              <a:spLocks noChangeArrowheads="1"/>
            </p:cNvSpPr>
            <p:nvPr/>
          </p:nvSpPr>
          <p:spPr bwMode="auto">
            <a:xfrm>
              <a:off x="1712438" y="2646276"/>
              <a:ext cx="1235076" cy="451869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DDDDDD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安全型</a:t>
              </a:r>
              <a:endParaRPr lang="en-US" altLang="zh-CN" sz="2000" b="1">
                <a:latin typeface="幼圆" pitchFamily="49" charset="-122"/>
                <a:ea typeface="幼圆" pitchFamily="49" charset="-122"/>
              </a:endParaRPr>
            </a:p>
          </p:txBody>
        </p:sp>
        <p:pic>
          <p:nvPicPr>
            <p:cNvPr id="12321" name="Picture 34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2050" y="2209800"/>
              <a:ext cx="1498600" cy="148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Oval 35"/>
            <p:cNvSpPr>
              <a:spLocks noChangeArrowheads="1"/>
            </p:cNvSpPr>
            <p:nvPr/>
          </p:nvSpPr>
          <p:spPr bwMode="gray">
            <a:xfrm>
              <a:off x="6242880" y="2209028"/>
              <a:ext cx="1487501" cy="1488411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26275"/>
                    <a:invGamma/>
                    <a:alpha val="89999"/>
                  </a:srgbClr>
                </a:gs>
                <a:gs pos="50000">
                  <a:srgbClr val="3399FF">
                    <a:alpha val="45000"/>
                  </a:srgbClr>
                </a:gs>
                <a:gs pos="100000">
                  <a:srgbClr val="3399FF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36"/>
            <p:cNvSpPr/>
            <p:nvPr/>
          </p:nvSpPr>
          <p:spPr bwMode="gray">
            <a:xfrm>
              <a:off x="6396407" y="2239514"/>
              <a:ext cx="1170213" cy="516461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3399FF">
                    <a:alpha val="1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12324" name="Group 37"/>
            <p:cNvGrpSpPr>
              <a:grpSpLocks/>
            </p:cNvGrpSpPr>
            <p:nvPr/>
          </p:nvGrpSpPr>
          <p:grpSpPr bwMode="auto">
            <a:xfrm>
              <a:off x="6346825" y="3403600"/>
              <a:ext cx="1312863" cy="247650"/>
              <a:chOff x="3704" y="1872"/>
              <a:chExt cx="827" cy="156"/>
            </a:xfrm>
          </p:grpSpPr>
          <p:grpSp>
            <p:nvGrpSpPr>
              <p:cNvPr id="12325" name="Group 38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43" name="AutoShape 39"/>
                <p:cNvSpPr>
                  <a:spLocks noChangeArrowheads="1"/>
                </p:cNvSpPr>
                <p:nvPr/>
              </p:nvSpPr>
              <p:spPr bwMode="white">
                <a:xfrm rot="5263130">
                  <a:off x="1856" y="2275"/>
                  <a:ext cx="23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4" name="AutoShape 40"/>
                <p:cNvSpPr>
                  <a:spLocks noChangeArrowheads="1"/>
                </p:cNvSpPr>
                <p:nvPr/>
              </p:nvSpPr>
              <p:spPr bwMode="white">
                <a:xfrm rot="6078281">
                  <a:off x="1993" y="2280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" name="AutoShape 41"/>
                <p:cNvSpPr>
                  <a:spLocks noChangeArrowheads="1"/>
                </p:cNvSpPr>
                <p:nvPr/>
              </p:nvSpPr>
              <p:spPr bwMode="white">
                <a:xfrm rot="6373927">
                  <a:off x="2068" y="2299"/>
                  <a:ext cx="233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AutoShape 42"/>
                <p:cNvSpPr>
                  <a:spLocks noChangeArrowheads="1"/>
                </p:cNvSpPr>
                <p:nvPr/>
              </p:nvSpPr>
              <p:spPr bwMode="white">
                <a:xfrm rot="6906312">
                  <a:off x="2159" y="2327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330" name="Group 43"/>
              <p:cNvGrpSpPr>
                <a:grpSpLocks/>
              </p:cNvGrpSpPr>
              <p:nvPr/>
            </p:nvGrpSpPr>
            <p:grpSpPr bwMode="auto"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39" name="AutoShape 44"/>
                <p:cNvSpPr>
                  <a:spLocks noChangeArrowheads="1"/>
                </p:cNvSpPr>
                <p:nvPr/>
              </p:nvSpPr>
              <p:spPr bwMode="white">
                <a:xfrm rot="5263130">
                  <a:off x="1862" y="2276"/>
                  <a:ext cx="231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0" name="AutoShape 45"/>
                <p:cNvSpPr>
                  <a:spLocks noChangeArrowheads="1"/>
                </p:cNvSpPr>
                <p:nvPr/>
              </p:nvSpPr>
              <p:spPr bwMode="white">
                <a:xfrm rot="6078281">
                  <a:off x="1997" y="2275"/>
                  <a:ext cx="23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1" name="AutoShape 46"/>
                <p:cNvSpPr>
                  <a:spLocks noChangeArrowheads="1"/>
                </p:cNvSpPr>
                <p:nvPr/>
              </p:nvSpPr>
              <p:spPr bwMode="white">
                <a:xfrm rot="6373927">
                  <a:off x="2072" y="2301"/>
                  <a:ext cx="23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2" name="AutoShape 47"/>
                <p:cNvSpPr>
                  <a:spLocks noChangeArrowheads="1"/>
                </p:cNvSpPr>
                <p:nvPr/>
              </p:nvSpPr>
              <p:spPr bwMode="white">
                <a:xfrm rot="6906312">
                  <a:off x="2162" y="2334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2335" name="Text Box 48"/>
            <p:cNvSpPr txBox="1">
              <a:spLocks noChangeArrowheads="1"/>
            </p:cNvSpPr>
            <p:nvPr/>
          </p:nvSpPr>
          <p:spPr bwMode="auto">
            <a:xfrm>
              <a:off x="6203318" y="2557002"/>
              <a:ext cx="1576063" cy="799459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DDDDDD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回避型</a:t>
              </a:r>
              <a:endParaRPr lang="en-US" altLang="zh-CN" sz="2000" b="1">
                <a:latin typeface="幼圆" pitchFamily="49" charset="-122"/>
                <a:ea typeface="幼圆" pitchFamily="49" charset="-122"/>
              </a:endParaRPr>
            </a:p>
            <a:p>
              <a:pPr algn="ctr" eaLnBrk="0" hangingPunct="0"/>
              <a:r>
                <a:rPr lang="en-US" altLang="zh-CN" sz="2000" b="1">
                  <a:latin typeface="幼圆" pitchFamily="49" charset="-122"/>
                  <a:ea typeface="幼圆" pitchFamily="49" charset="-122"/>
                </a:rPr>
                <a:t>(</a:t>
              </a:r>
              <a:r>
                <a:rPr lang="zh-CN" altLang="zh-CN" sz="2000" b="1">
                  <a:latin typeface="幼圆" pitchFamily="49" charset="-122"/>
                  <a:ea typeface="幼圆" pitchFamily="49" charset="-122"/>
                </a:rPr>
                <a:t>无依恋</a:t>
              </a:r>
              <a:r>
                <a:rPr lang="zh-CN" altLang="en-US" sz="2000" b="1">
                  <a:latin typeface="幼圆" pitchFamily="49" charset="-122"/>
                  <a:ea typeface="幼圆" pitchFamily="49" charset="-122"/>
                </a:rPr>
                <a:t>型</a:t>
              </a:r>
              <a:r>
                <a:rPr lang="en-US" altLang="zh-CN" sz="2000" b="1">
                  <a:latin typeface="幼圆" pitchFamily="49" charset="-122"/>
                  <a:ea typeface="幼圆" pitchFamily="49" charset="-122"/>
                </a:rPr>
                <a:t>)</a:t>
              </a:r>
            </a:p>
          </p:txBody>
        </p:sp>
        <p:sp>
          <p:nvSpPr>
            <p:cNvPr id="12336" name="Text Box 49"/>
            <p:cNvSpPr txBox="1">
              <a:spLocks noChangeArrowheads="1"/>
            </p:cNvSpPr>
            <p:nvPr/>
          </p:nvSpPr>
          <p:spPr bwMode="auto">
            <a:xfrm>
              <a:off x="2309619" y="5405610"/>
              <a:ext cx="47752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3600" b="1">
                  <a:latin typeface="幼圆" pitchFamily="49" charset="-122"/>
                  <a:ea typeface="幼圆" pitchFamily="49" charset="-122"/>
                </a:rPr>
                <a:t>依恋的三种类型</a:t>
              </a:r>
              <a:endParaRPr lang="en-US" altLang="zh-CN" sz="3600" b="1"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6184900" y="333375"/>
            <a:ext cx="2779713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孩子的依恋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圆角矩形 2"/>
          <p:cNvSpPr>
            <a:spLocks noChangeArrowheads="1"/>
          </p:cNvSpPr>
          <p:nvPr/>
        </p:nvSpPr>
        <p:spPr bwMode="auto">
          <a:xfrm>
            <a:off x="468313" y="1484313"/>
            <a:ext cx="5183187" cy="3240087"/>
          </a:xfrm>
          <a:prstGeom prst="roundRect">
            <a:avLst>
              <a:gd name="adj" fmla="val 16667"/>
            </a:avLst>
          </a:prstGeom>
          <a:noFill/>
          <a:ln w="88900" cmpd="thinThick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4" name="AutoShape 5"/>
          <p:cNvSpPr>
            <a:spLocks noChangeArrowheads="1"/>
          </p:cNvSpPr>
          <p:nvPr/>
        </p:nvSpPr>
        <p:spPr bwMode="auto">
          <a:xfrm>
            <a:off x="179388" y="814388"/>
            <a:ext cx="1365250" cy="1339850"/>
          </a:xfrm>
          <a:prstGeom prst="flowChartConnector">
            <a:avLst/>
          </a:prstGeom>
          <a:gradFill rotWithShape="1">
            <a:gsLst>
              <a:gs pos="0">
                <a:srgbClr val="ECCE4C"/>
              </a:gs>
              <a:gs pos="100000">
                <a:srgbClr val="9C8932"/>
              </a:gs>
            </a:gsLst>
            <a:lin ang="2700000" scaled="1"/>
          </a:gradFill>
          <a:ln w="88900" cmpd="thinThick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>
                <a:latin typeface="幼圆" pitchFamily="49" charset="-122"/>
                <a:ea typeface="幼圆" pitchFamily="49" charset="-122"/>
              </a:rPr>
              <a:t>安全型</a:t>
            </a:r>
          </a:p>
        </p:txBody>
      </p:sp>
      <p:sp>
        <p:nvSpPr>
          <p:cNvPr id="13315" name="Text Box 9"/>
          <p:cNvSpPr txBox="1">
            <a:spLocks noChangeArrowheads="1"/>
          </p:cNvSpPr>
          <p:nvPr/>
        </p:nvSpPr>
        <p:spPr bwMode="auto">
          <a:xfrm>
            <a:off x="903288" y="1966913"/>
            <a:ext cx="4313237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>
                <a:latin typeface="黑体" pitchFamily="49" charset="-122"/>
                <a:ea typeface="黑体" pitchFamily="49" charset="-122"/>
              </a:rPr>
              <a:t>这类孩子与母亲在一起时能安静地玩，母亲在场能使小儿感到足够的安全，此时他对陌生人的反应比较积极，能在陌生的环境中进行积极的探索和操作。</a:t>
            </a:r>
          </a:p>
          <a:p>
            <a:pPr eaLnBrk="0" hangingPunct="0"/>
            <a:r>
              <a:rPr lang="zh-CN" altLang="en-US">
                <a:latin typeface="黑体" pitchFamily="49" charset="-122"/>
                <a:ea typeface="黑体" pitchFamily="49" charset="-122"/>
              </a:rPr>
              <a:t>这类孩子并不总是依偎在母亲身旁，当母亲离开时，他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她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的活动会受影响，并明显表现出不安和寻找，但当母亲重又回来时，他会立即寻求与母亲的接触，并很容易地平静下来继续玩儿。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4552309"/>
            <a:ext cx="3528392" cy="2310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84900" y="333375"/>
            <a:ext cx="2779713" cy="5222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孩子的依恋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743</Words>
  <Characters>0</Characters>
  <Application>Microsoft Office PowerPoint</Application>
  <DocSecurity>0</DocSecurity>
  <PresentationFormat>全屏显示(4:3)</PresentationFormat>
  <Lines>0</Lines>
  <Paragraphs>66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31</cp:revision>
  <dcterms:created xsi:type="dcterms:W3CDTF">2011-08-18T01:22:25Z</dcterms:created>
  <dcterms:modified xsi:type="dcterms:W3CDTF">2016-09-26T03:18:07Z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