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6" r:id="rId2"/>
  </p:sldMasterIdLst>
  <p:notesMasterIdLst>
    <p:notesMasterId r:id="rId31"/>
  </p:notesMasterIdLst>
  <p:handoutMasterIdLst>
    <p:handoutMasterId r:id="rId32"/>
  </p:handoutMasterIdLst>
  <p:sldIdLst>
    <p:sldId id="256" r:id="rId3"/>
    <p:sldId id="257" r:id="rId4"/>
    <p:sldId id="258" r:id="rId5"/>
    <p:sldId id="259" r:id="rId6"/>
    <p:sldId id="266" r:id="rId7"/>
    <p:sldId id="267" r:id="rId8"/>
    <p:sldId id="268" r:id="rId9"/>
    <p:sldId id="269" r:id="rId10"/>
    <p:sldId id="270" r:id="rId11"/>
    <p:sldId id="261" r:id="rId12"/>
    <p:sldId id="271" r:id="rId13"/>
    <p:sldId id="272" r:id="rId14"/>
    <p:sldId id="273" r:id="rId15"/>
    <p:sldId id="262" r:id="rId16"/>
    <p:sldId id="274" r:id="rId17"/>
    <p:sldId id="275" r:id="rId18"/>
    <p:sldId id="276" r:id="rId19"/>
    <p:sldId id="263" r:id="rId20"/>
    <p:sldId id="277" r:id="rId21"/>
    <p:sldId id="264" r:id="rId22"/>
    <p:sldId id="278" r:id="rId23"/>
    <p:sldId id="280" r:id="rId24"/>
    <p:sldId id="265" r:id="rId25"/>
    <p:sldId id="279" r:id="rId26"/>
    <p:sldId id="281" r:id="rId27"/>
    <p:sldId id="283" r:id="rId28"/>
    <p:sldId id="285" r:id="rId29"/>
    <p:sldId id="286" r:id="rId3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微软雅黑" panose="020B0503020204020204" pitchFamily="34" charset="-122"/>
      <p:regular r:id="rId37"/>
      <p:bold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72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752806-69E6-48D1-BE3C-BCDF94283B6C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F5690-4FDC-4DEF-A3BB-46F994A5D1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2320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4D77D6-CA16-417B-96AD-7E91E468E62F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E06D1-7C79-45CF-A2E8-D3E0D30B9C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601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代劳的前提是不影响效果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直接成果是最容易呈现的，销售：业绩和利润。其他的就想营养品一样</a:t>
            </a:r>
            <a:endParaRPr lang="en-US" altLang="zh-CN" dirty="0" smtClean="0"/>
          </a:p>
          <a:p>
            <a:r>
              <a:rPr lang="zh-CN" altLang="en-US" dirty="0" smtClean="0"/>
              <a:t>让专业人员更加有效是指专人做专事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明确一点，上司也是可以被管理的。</a:t>
            </a:r>
            <a:endParaRPr lang="en-US" altLang="zh-CN" dirty="0" smtClean="0"/>
          </a:p>
          <a:p>
            <a:r>
              <a:rPr lang="zh-CN" altLang="en-US" dirty="0" smtClean="0"/>
              <a:t>找到也上司相处的模式，并充分发挥上司的优势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发挥自己的优势，了解自己的能力和工作习惯。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en-US" altLang="zh-CN" baseline="0" dirty="0" smtClean="0"/>
              <a:t> </a:t>
            </a:r>
            <a:r>
              <a:rPr lang="zh-CN" altLang="en-US" baseline="0" dirty="0" smtClean="0"/>
              <a:t>懂得拒绝； </a:t>
            </a:r>
            <a:r>
              <a:rPr lang="en-US" altLang="zh-CN" baseline="0" dirty="0" smtClean="0"/>
              <a:t>2 </a:t>
            </a:r>
            <a:r>
              <a:rPr lang="zh-CN" altLang="en-US" baseline="0" dirty="0" smtClean="0"/>
              <a:t>学习自己的弱势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实施方案兼顾执行人员的能力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4783460"/>
            <a:ext cx="9136482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Picture 2" descr="C:\Users\joyce\Desktop\fa8acb0c38402a0e637f623eb7_56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991" b="67536" l="67308" r="100000">
                        <a14:foregroundMark x1="71635" y1="63507" x2="96635" y2="632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582" t="32316" b="33338"/>
          <a:stretch>
            <a:fillRect/>
          </a:stretch>
        </p:blipFill>
        <p:spPr bwMode="auto">
          <a:xfrm>
            <a:off x="8316416" y="4603926"/>
            <a:ext cx="502048" cy="53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00" b="35647"/>
          <a:stretch>
            <a:fillRect/>
          </a:stretch>
        </p:blipFill>
        <p:spPr bwMode="auto">
          <a:xfrm>
            <a:off x="6012161" y="4809522"/>
            <a:ext cx="2376263" cy="30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" y="4783460"/>
            <a:ext cx="9136482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32464" l="32933" r="680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96" r="32808" b="67196"/>
          <a:stretch>
            <a:fillRect/>
          </a:stretch>
        </p:blipFill>
        <p:spPr>
          <a:xfrm>
            <a:off x="334120" y="4659982"/>
            <a:ext cx="485485" cy="48088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7" b="33378"/>
          <a:stretch>
            <a:fillRect/>
          </a:stretch>
        </p:blipFill>
        <p:spPr bwMode="auto">
          <a:xfrm>
            <a:off x="695364" y="4783460"/>
            <a:ext cx="1788404" cy="357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-20538"/>
            <a:ext cx="9143999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0809" y="-20538"/>
            <a:ext cx="504056" cy="504056"/>
            <a:chOff x="278633" y="-20538"/>
            <a:chExt cx="504056" cy="50405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" name="圆角矩形 1"/>
            <p:cNvSpPr/>
            <p:nvPr userDrawn="1"/>
          </p:nvSpPr>
          <p:spPr>
            <a:xfrm>
              <a:off x="278633" y="-20538"/>
              <a:ext cx="504056" cy="5040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806" y="30696"/>
              <a:ext cx="425709" cy="425709"/>
            </a:xfrm>
            <a:prstGeom prst="rect">
              <a:avLst/>
            </a:prstGeom>
            <a:effectLst/>
          </p:spPr>
        </p:pic>
      </p:grpSp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6" b="37064"/>
          <a:stretch>
            <a:fillRect/>
          </a:stretch>
        </p:blipFill>
        <p:spPr bwMode="auto">
          <a:xfrm>
            <a:off x="842857" y="42450"/>
            <a:ext cx="2505007" cy="297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-20538"/>
            <a:ext cx="9143999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-20538"/>
            <a:ext cx="504056" cy="504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8" b="34765"/>
          <a:stretch>
            <a:fillRect/>
          </a:stretch>
        </p:blipFill>
        <p:spPr bwMode="auto">
          <a:xfrm>
            <a:off x="6228184" y="0"/>
            <a:ext cx="1979637" cy="33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 rot="16200000">
            <a:off x="-2390108" y="2393152"/>
            <a:ext cx="5143501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8986"/>
          <a:stretch>
            <a:fillRect/>
          </a:stretch>
        </p:blipFill>
        <p:spPr bwMode="auto">
          <a:xfrm rot="16200000">
            <a:off x="-1389316" y="3204474"/>
            <a:ext cx="3024337" cy="462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1" y="4752528"/>
            <a:ext cx="339502" cy="339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 rot="16200000">
            <a:off x="6392230" y="2393153"/>
            <a:ext cx="5143501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238" y="240796"/>
            <a:ext cx="485443" cy="485443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74"/>
          <a:stretch>
            <a:fillRect/>
          </a:stretch>
        </p:blipFill>
        <p:spPr bwMode="auto">
          <a:xfrm rot="5400000">
            <a:off x="7831253" y="1652927"/>
            <a:ext cx="2303575" cy="398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4783460"/>
            <a:ext cx="9136482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8" name="Picture 2" descr="C:\Users\joyce\Desktop\fa8acb0c38402a0e637f623eb7_56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991" b="67536" l="67308" r="100000">
                        <a14:foregroundMark x1="71635" y1="63507" x2="96635" y2="632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582" t="32316" b="33338"/>
          <a:stretch>
            <a:fillRect/>
          </a:stretch>
        </p:blipFill>
        <p:spPr bwMode="auto">
          <a:xfrm>
            <a:off x="8316416" y="4603926"/>
            <a:ext cx="502048" cy="53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00" b="35647"/>
          <a:stretch>
            <a:fillRect/>
          </a:stretch>
        </p:blipFill>
        <p:spPr bwMode="auto">
          <a:xfrm>
            <a:off x="6012161" y="4809522"/>
            <a:ext cx="2376263" cy="30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" y="4783460"/>
            <a:ext cx="9136482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32464" l="32933" r="680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96" r="32808" b="67196"/>
          <a:stretch>
            <a:fillRect/>
          </a:stretch>
        </p:blipFill>
        <p:spPr>
          <a:xfrm>
            <a:off x="334120" y="4659982"/>
            <a:ext cx="485485" cy="48088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7" b="33378"/>
          <a:stretch>
            <a:fillRect/>
          </a:stretch>
        </p:blipFill>
        <p:spPr bwMode="auto">
          <a:xfrm>
            <a:off x="695364" y="4783460"/>
            <a:ext cx="1788404" cy="357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-20538"/>
            <a:ext cx="9143999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0809" y="-20538"/>
            <a:ext cx="504056" cy="504056"/>
            <a:chOff x="278633" y="-20538"/>
            <a:chExt cx="504056" cy="50405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" name="圆角矩形 1"/>
            <p:cNvSpPr/>
            <p:nvPr userDrawn="1"/>
          </p:nvSpPr>
          <p:spPr>
            <a:xfrm>
              <a:off x="278633" y="-20538"/>
              <a:ext cx="504056" cy="5040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806" y="30696"/>
              <a:ext cx="425709" cy="425709"/>
            </a:xfrm>
            <a:prstGeom prst="rect">
              <a:avLst/>
            </a:prstGeom>
            <a:effectLst/>
          </p:spPr>
        </p:pic>
      </p:grpSp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6" b="37064"/>
          <a:stretch>
            <a:fillRect/>
          </a:stretch>
        </p:blipFill>
        <p:spPr bwMode="auto">
          <a:xfrm>
            <a:off x="842857" y="42450"/>
            <a:ext cx="2505007" cy="297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-20538"/>
            <a:ext cx="9143999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-20538"/>
            <a:ext cx="504056" cy="504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8" b="34765"/>
          <a:stretch>
            <a:fillRect/>
          </a:stretch>
        </p:blipFill>
        <p:spPr bwMode="auto">
          <a:xfrm>
            <a:off x="6228184" y="0"/>
            <a:ext cx="1979637" cy="33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rot="16200000">
            <a:off x="-2390108" y="2393152"/>
            <a:ext cx="5143501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8986"/>
          <a:stretch>
            <a:fillRect/>
          </a:stretch>
        </p:blipFill>
        <p:spPr bwMode="auto">
          <a:xfrm rot="16200000">
            <a:off x="-1389316" y="3204474"/>
            <a:ext cx="3024337" cy="462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1" y="4752528"/>
            <a:ext cx="339502" cy="339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6392230" y="2393153"/>
            <a:ext cx="5143501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238" y="240796"/>
            <a:ext cx="485443" cy="485443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74"/>
          <a:stretch>
            <a:fillRect/>
          </a:stretch>
        </p:blipFill>
        <p:spPr bwMode="auto">
          <a:xfrm rot="5400000">
            <a:off x="7831253" y="1652927"/>
            <a:ext cx="2303575" cy="398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AEB16-63F9-439A-A16A-31D51C378BBB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2016/9/9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5.jpeg"/><Relationship Id="rId5" Type="http://schemas.openxmlformats.org/officeDocument/2006/relationships/image" Target="../media/image53.jpeg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7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76.png"/><Relationship Id="rId5" Type="http://schemas.openxmlformats.org/officeDocument/2006/relationships/image" Target="../media/image19.png"/><Relationship Id="rId10" Type="http://schemas.openxmlformats.org/officeDocument/2006/relationships/image" Target="../media/image75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3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99742"/>
            <a:ext cx="9144000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2859782"/>
            <a:ext cx="91440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82" b="55164"/>
          <a:stretch>
            <a:fillRect/>
          </a:stretch>
        </p:blipFill>
        <p:spPr bwMode="auto">
          <a:xfrm>
            <a:off x="617310" y="2607754"/>
            <a:ext cx="7931150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36" b="27582"/>
          <a:stretch>
            <a:fillRect/>
          </a:stretch>
        </p:blipFill>
        <p:spPr bwMode="auto">
          <a:xfrm>
            <a:off x="617310" y="2859782"/>
            <a:ext cx="7931150" cy="265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3568" y="915566"/>
            <a:ext cx="6840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卓有成效的管理者</a:t>
            </a:r>
            <a:endParaRPr lang="zh-CN" altLang="en-US" sz="6000" b="1" dirty="0">
              <a:solidFill>
                <a:schemeClr val="bg1">
                  <a:lumMod val="95000"/>
                </a:schemeClr>
              </a:solidFill>
              <a:ea typeface="文鼎大标宋简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40052" y="3682473"/>
            <a:ext cx="3672408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作者：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【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美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】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彼得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·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德鲁克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ea typeface="文鼎大标宋简" pitchFamily="49" charset="-122"/>
            </a:endParaRPr>
          </a:p>
          <a:p>
            <a:pPr algn="r">
              <a:lnSpc>
                <a:spcPct val="20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书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摘：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【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中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】xxxxxxxxxxxx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应芳萍</a:t>
            </a:r>
            <a:endParaRPr lang="zh-CN" altLang="en-US" dirty="0">
              <a:solidFill>
                <a:schemeClr val="bg1">
                  <a:lumMod val="95000"/>
                </a:schemeClr>
              </a:solidFill>
              <a:ea typeface="文鼎大标宋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39752" y="1740753"/>
            <a:ext cx="457064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我能贡献什么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-569025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itchFamily="18" charset="-128"/>
                <a:ea typeface="Kozuka Mincho Pro H" pitchFamily="18" charset="-128"/>
              </a:rPr>
              <a:t>2</a:t>
            </a:r>
            <a:endParaRPr lang="zh-CN" altLang="en-US" sz="28700" b="1" dirty="0">
              <a:solidFill>
                <a:schemeClr val="bg1"/>
              </a:solidFill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1760" y="2594397"/>
            <a:ext cx="6552728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What Can I Contribute </a:t>
            </a:r>
            <a:r>
              <a:rPr lang="zh-CN" altLang="en-US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？</a:t>
            </a:r>
            <a:endParaRPr lang="en-US" altLang="zh-CN" sz="4400" b="1" dirty="0" smtClean="0">
              <a:solidFill>
                <a:srgbClr val="C00000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0" r="98500">
                        <a14:foregroundMark x1="65000" y1="66500" x2="83750" y2="68333"/>
                        <a14:foregroundMark x1="62250" y1="64833" x2="85500" y2="64333"/>
                        <a14:foregroundMark x1="82750" y1="55333" x2="80500" y2="65500"/>
                        <a14:foregroundMark x1="66000" y1="8833" x2="67000" y2="23333"/>
                        <a14:foregroundMark x1="62750" y1="7333" x2="69750" y2="7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71632"/>
            <a:ext cx="2216452" cy="33246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558357"/>
            <a:ext cx="9144000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管理者的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承诺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如何使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专业人员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的工作卓有成效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正确的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人际关系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有效的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会议</a:t>
            </a:r>
            <a:endParaRPr lang="zh-CN" altLang="en-US" sz="1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79512" y="3435846"/>
            <a:ext cx="8496944" cy="0"/>
          </a:xfrm>
          <a:prstGeom prst="line">
            <a:avLst/>
          </a:prstGeom>
          <a:ln>
            <a:solidFill>
              <a:srgbClr val="C00000"/>
            </a:solidFill>
            <a:prstDash val="lg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403648" y="3795886"/>
            <a:ext cx="6192689" cy="1112026"/>
            <a:chOff x="2876394" y="1493898"/>
            <a:chExt cx="2873587" cy="2315490"/>
          </a:xfrm>
        </p:grpSpPr>
        <p:sp>
          <p:nvSpPr>
            <p:cNvPr id="8" name="任意多边形 7"/>
            <p:cNvSpPr/>
            <p:nvPr/>
          </p:nvSpPr>
          <p:spPr>
            <a:xfrm>
              <a:off x="3373412" y="2651645"/>
              <a:ext cx="396094" cy="754754"/>
            </a:xfrm>
            <a:custGeom>
              <a:avLst/>
              <a:gdLst>
                <a:gd name="connsiteX0" fmla="*/ 0 w 396094"/>
                <a:gd name="connsiteY0" fmla="*/ 0 h 754754"/>
                <a:gd name="connsiteX1" fmla="*/ 198047 w 396094"/>
                <a:gd name="connsiteY1" fmla="*/ 0 h 754754"/>
                <a:gd name="connsiteX2" fmla="*/ 198047 w 396094"/>
                <a:gd name="connsiteY2" fmla="*/ 754754 h 754754"/>
                <a:gd name="connsiteX3" fmla="*/ 396094 w 396094"/>
                <a:gd name="connsiteY3" fmla="*/ 754754 h 754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094" h="754754">
                  <a:moveTo>
                    <a:pt x="0" y="0"/>
                  </a:moveTo>
                  <a:lnTo>
                    <a:pt x="198047" y="0"/>
                  </a:lnTo>
                  <a:lnTo>
                    <a:pt x="198047" y="754754"/>
                  </a:lnTo>
                  <a:lnTo>
                    <a:pt x="396094" y="754754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2">
                <a:tint val="9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9438" tIns="356068" rIns="189438" bIns="356068" numCol="1" spcCol="1270" anchor="ctr" anchorCtr="0">
              <a:noAutofit/>
            </a:bodyPr>
            <a:lstStyle/>
            <a:p>
              <a:pPr lvl="0" algn="ctr" defTabSz="133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00" kern="12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373412" y="2605925"/>
              <a:ext cx="396094" cy="91440"/>
            </a:xfrm>
            <a:custGeom>
              <a:avLst/>
              <a:gdLst>
                <a:gd name="connsiteX0" fmla="*/ 0 w 396094"/>
                <a:gd name="connsiteY0" fmla="*/ 45720 h 91440"/>
                <a:gd name="connsiteX1" fmla="*/ 396094 w 396094"/>
                <a:gd name="connsiteY1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6094" h="91440">
                  <a:moveTo>
                    <a:pt x="0" y="45720"/>
                  </a:moveTo>
                  <a:lnTo>
                    <a:pt x="396094" y="45720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2">
                <a:tint val="9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0845" tIns="35818" rIns="200845" bIns="35818" numCol="1" spcCol="1270" anchor="ctr" anchorCtr="0">
              <a:noAutofit/>
            </a:bodyPr>
            <a:lstStyle/>
            <a:p>
              <a:pPr lvl="0" algn="ctr" defTabSz="133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00" kern="12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373412" y="1896891"/>
              <a:ext cx="396094" cy="754754"/>
            </a:xfrm>
            <a:custGeom>
              <a:avLst/>
              <a:gdLst>
                <a:gd name="connsiteX0" fmla="*/ 0 w 396094"/>
                <a:gd name="connsiteY0" fmla="*/ 754754 h 754754"/>
                <a:gd name="connsiteX1" fmla="*/ 198047 w 396094"/>
                <a:gd name="connsiteY1" fmla="*/ 754754 h 754754"/>
                <a:gd name="connsiteX2" fmla="*/ 198047 w 396094"/>
                <a:gd name="connsiteY2" fmla="*/ 0 h 754754"/>
                <a:gd name="connsiteX3" fmla="*/ 396094 w 396094"/>
                <a:gd name="connsiteY3" fmla="*/ 0 h 754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094" h="754754">
                  <a:moveTo>
                    <a:pt x="0" y="754754"/>
                  </a:moveTo>
                  <a:lnTo>
                    <a:pt x="198047" y="754754"/>
                  </a:lnTo>
                  <a:lnTo>
                    <a:pt x="198047" y="0"/>
                  </a:lnTo>
                  <a:lnTo>
                    <a:pt x="396094" y="0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2">
                <a:tint val="9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9438" tIns="356068" rIns="189438" bIns="356068" numCol="1" spcCol="1270" anchor="ctr" anchorCtr="0">
              <a:noAutofit/>
            </a:bodyPr>
            <a:lstStyle/>
            <a:p>
              <a:pPr lvl="0" algn="ctr" defTabSz="133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00" kern="12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6200000">
              <a:off x="1967158" y="2403134"/>
              <a:ext cx="2315490" cy="497018"/>
            </a:xfrm>
            <a:custGeom>
              <a:avLst/>
              <a:gdLst>
                <a:gd name="connsiteX0" fmla="*/ 0 w 2315490"/>
                <a:gd name="connsiteY0" fmla="*/ 0 h 603803"/>
                <a:gd name="connsiteX1" fmla="*/ 2315490 w 2315490"/>
                <a:gd name="connsiteY1" fmla="*/ 0 h 603803"/>
                <a:gd name="connsiteX2" fmla="*/ 2315490 w 2315490"/>
                <a:gd name="connsiteY2" fmla="*/ 603803 h 603803"/>
                <a:gd name="connsiteX3" fmla="*/ 0 w 2315490"/>
                <a:gd name="connsiteY3" fmla="*/ 603803 h 603803"/>
                <a:gd name="connsiteX4" fmla="*/ 0 w 2315490"/>
                <a:gd name="connsiteY4" fmla="*/ 0 h 60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5490" h="603803">
                  <a:moveTo>
                    <a:pt x="0" y="0"/>
                  </a:moveTo>
                  <a:lnTo>
                    <a:pt x="2315490" y="0"/>
                  </a:lnTo>
                  <a:lnTo>
                    <a:pt x="2315490" y="603803"/>
                  </a:lnTo>
                  <a:lnTo>
                    <a:pt x="0" y="6038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20319" tIns="20319" rIns="20320" bIns="203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贡献</a:t>
              </a:r>
              <a:endParaRPr lang="en-US" altLang="zh-CN" sz="24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的表现</a:t>
              </a:r>
              <a:endParaRPr lang="zh-CN" altLang="en-US" sz="2400" b="1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769507" y="1560334"/>
              <a:ext cx="1980474" cy="603804"/>
            </a:xfrm>
            <a:custGeom>
              <a:avLst/>
              <a:gdLst>
                <a:gd name="connsiteX0" fmla="*/ 0 w 1980474"/>
                <a:gd name="connsiteY0" fmla="*/ 0 h 603803"/>
                <a:gd name="connsiteX1" fmla="*/ 1980474 w 1980474"/>
                <a:gd name="connsiteY1" fmla="*/ 0 h 603803"/>
                <a:gd name="connsiteX2" fmla="*/ 1980474 w 1980474"/>
                <a:gd name="connsiteY2" fmla="*/ 603803 h 603803"/>
                <a:gd name="connsiteX3" fmla="*/ 0 w 1980474"/>
                <a:gd name="connsiteY3" fmla="*/ 603803 h 603803"/>
                <a:gd name="connsiteX4" fmla="*/ 0 w 1980474"/>
                <a:gd name="connsiteY4" fmla="*/ 0 h 60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474" h="603803">
                  <a:moveTo>
                    <a:pt x="0" y="0"/>
                  </a:moveTo>
                  <a:lnTo>
                    <a:pt x="1980474" y="0"/>
                  </a:lnTo>
                  <a:lnTo>
                    <a:pt x="1980474" y="603803"/>
                  </a:lnTo>
                  <a:lnTo>
                    <a:pt x="0" y="6038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kern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直接成果</a:t>
              </a:r>
              <a:endParaRPr lang="zh-CN" altLang="en-US" sz="1400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769507" y="2349744"/>
              <a:ext cx="1980474" cy="603803"/>
            </a:xfrm>
            <a:custGeom>
              <a:avLst/>
              <a:gdLst>
                <a:gd name="connsiteX0" fmla="*/ 0 w 1980474"/>
                <a:gd name="connsiteY0" fmla="*/ 0 h 603803"/>
                <a:gd name="connsiteX1" fmla="*/ 1980474 w 1980474"/>
                <a:gd name="connsiteY1" fmla="*/ 0 h 603803"/>
                <a:gd name="connsiteX2" fmla="*/ 1980474 w 1980474"/>
                <a:gd name="connsiteY2" fmla="*/ 603803 h 603803"/>
                <a:gd name="connsiteX3" fmla="*/ 0 w 1980474"/>
                <a:gd name="connsiteY3" fmla="*/ 603803 h 603803"/>
                <a:gd name="connsiteX4" fmla="*/ 0 w 1980474"/>
                <a:gd name="connsiteY4" fmla="*/ 0 h 60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474" h="603803">
                  <a:moveTo>
                    <a:pt x="0" y="0"/>
                  </a:moveTo>
                  <a:lnTo>
                    <a:pt x="1980474" y="0"/>
                  </a:lnTo>
                  <a:lnTo>
                    <a:pt x="1980474" y="603803"/>
                  </a:lnTo>
                  <a:lnTo>
                    <a:pt x="0" y="6038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kern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树立新的价值观</a:t>
              </a:r>
              <a:endParaRPr lang="zh-CN" altLang="en-US" sz="1400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769507" y="3205584"/>
              <a:ext cx="1980474" cy="603804"/>
            </a:xfrm>
            <a:custGeom>
              <a:avLst/>
              <a:gdLst>
                <a:gd name="connsiteX0" fmla="*/ 0 w 1980474"/>
                <a:gd name="connsiteY0" fmla="*/ 0 h 603803"/>
                <a:gd name="connsiteX1" fmla="*/ 1980474 w 1980474"/>
                <a:gd name="connsiteY1" fmla="*/ 0 h 603803"/>
                <a:gd name="connsiteX2" fmla="*/ 1980474 w 1980474"/>
                <a:gd name="connsiteY2" fmla="*/ 603803 h 603803"/>
                <a:gd name="connsiteX3" fmla="*/ 0 w 1980474"/>
                <a:gd name="connsiteY3" fmla="*/ 603803 h 603803"/>
                <a:gd name="connsiteX4" fmla="*/ 0 w 1980474"/>
                <a:gd name="connsiteY4" fmla="*/ 0 h 60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474" h="603803">
                  <a:moveTo>
                    <a:pt x="0" y="0"/>
                  </a:moveTo>
                  <a:lnTo>
                    <a:pt x="1980474" y="0"/>
                  </a:lnTo>
                  <a:lnTo>
                    <a:pt x="1980474" y="603803"/>
                  </a:lnTo>
                  <a:lnTo>
                    <a:pt x="0" y="6038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kern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培养与开发人才</a:t>
              </a:r>
              <a:endParaRPr lang="zh-CN" altLang="en-US" sz="1400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431539" y="987574"/>
            <a:ext cx="1800200" cy="1224136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495768" y="987574"/>
            <a:ext cx="1800200" cy="1224136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559997" y="987574"/>
            <a:ext cx="1800200" cy="1224136"/>
          </a:xfrm>
          <a:prstGeom prst="round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6624227" y="987574"/>
            <a:ext cx="1800200" cy="1224136"/>
          </a:xfrm>
          <a:prstGeom prst="round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31539" y="263998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管理者的承诺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83767" y="2501483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让专业人员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更有成效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5995" y="263998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人际关系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88224" y="263998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有效的会议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11560" y="1059582"/>
            <a:ext cx="7634821" cy="3240360"/>
            <a:chOff x="-470533" y="1238813"/>
            <a:chExt cx="7634821" cy="3240360"/>
          </a:xfrm>
        </p:grpSpPr>
        <p:sp>
          <p:nvSpPr>
            <p:cNvPr id="5" name="直接连接符 4"/>
            <p:cNvSpPr/>
            <p:nvPr/>
          </p:nvSpPr>
          <p:spPr>
            <a:xfrm flipV="1">
              <a:off x="3533800" y="3255037"/>
              <a:ext cx="1319116" cy="1"/>
            </a:xfrm>
            <a:prstGeom prst="line">
              <a:avLst/>
            </a:prstGeom>
          </p:spPr>
          <p:style>
            <a:lnRef idx="2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任意多边形 16"/>
            <p:cNvSpPr/>
            <p:nvPr/>
          </p:nvSpPr>
          <p:spPr>
            <a:xfrm>
              <a:off x="5927876" y="3808613"/>
              <a:ext cx="1234439" cy="670560"/>
            </a:xfrm>
            <a:custGeom>
              <a:avLst/>
              <a:gdLst>
                <a:gd name="connsiteX0" fmla="*/ 0 w 1234439"/>
                <a:gd name="connsiteY0" fmla="*/ 0 h 670560"/>
                <a:gd name="connsiteX1" fmla="*/ 1234439 w 1234439"/>
                <a:gd name="connsiteY1" fmla="*/ 0 h 670560"/>
                <a:gd name="connsiteX2" fmla="*/ 1234439 w 1234439"/>
                <a:gd name="connsiteY2" fmla="*/ 670560 h 670560"/>
                <a:gd name="connsiteX3" fmla="*/ 0 w 1234439"/>
                <a:gd name="connsiteY3" fmla="*/ 670560 h 670560"/>
                <a:gd name="connsiteX4" fmla="*/ 0 w 1234439"/>
                <a:gd name="connsiteY4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439" h="670560">
                  <a:moveTo>
                    <a:pt x="0" y="0"/>
                  </a:moveTo>
                  <a:lnTo>
                    <a:pt x="1234439" y="0"/>
                  </a:lnTo>
                  <a:lnTo>
                    <a:pt x="1234439" y="670560"/>
                  </a:lnTo>
                  <a:lnTo>
                    <a:pt x="0" y="670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0" rIns="80010" bIns="0" numCol="1" spcCol="1270" anchor="ctr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kern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培育他人</a:t>
              </a:r>
              <a:endParaRPr lang="zh-CN" alt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直接连接符 3"/>
            <p:cNvSpPr/>
            <p:nvPr/>
          </p:nvSpPr>
          <p:spPr>
            <a:xfrm>
              <a:off x="2553803" y="4191141"/>
              <a:ext cx="2376264" cy="0"/>
            </a:xfrm>
            <a:prstGeom prst="line">
              <a:avLst/>
            </a:prstGeom>
          </p:spPr>
          <p:style>
            <a:lnRef idx="2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椭圆 15"/>
            <p:cNvSpPr/>
            <p:nvPr/>
          </p:nvSpPr>
          <p:spPr>
            <a:xfrm>
              <a:off x="4944605" y="3656712"/>
              <a:ext cx="822461" cy="822461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623" t="-37987" r="1623" b="-12013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直接连接符 5"/>
            <p:cNvSpPr/>
            <p:nvPr/>
          </p:nvSpPr>
          <p:spPr>
            <a:xfrm>
              <a:off x="2265772" y="2411757"/>
              <a:ext cx="2448272" cy="0"/>
            </a:xfrm>
            <a:prstGeom prst="line">
              <a:avLst/>
            </a:prstGeom>
          </p:spPr>
          <p:style>
            <a:lnRef idx="2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直接连接符 6"/>
            <p:cNvSpPr/>
            <p:nvPr/>
          </p:nvSpPr>
          <p:spPr>
            <a:xfrm flipV="1">
              <a:off x="2553803" y="1670860"/>
              <a:ext cx="2710344" cy="1"/>
            </a:xfrm>
            <a:prstGeom prst="line">
              <a:avLst/>
            </a:prstGeom>
          </p:spPr>
          <p:style>
            <a:lnRef idx="2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椭圆 7"/>
            <p:cNvSpPr/>
            <p:nvPr/>
          </p:nvSpPr>
          <p:spPr>
            <a:xfrm>
              <a:off x="969627" y="1495291"/>
              <a:ext cx="2767858" cy="2767858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49643" t="-357" r="-357" b="357"/>
              </a:stretch>
            </a:blip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任意多边形 8"/>
            <p:cNvSpPr/>
            <p:nvPr/>
          </p:nvSpPr>
          <p:spPr>
            <a:xfrm>
              <a:off x="-470533" y="1495292"/>
              <a:ext cx="1440160" cy="2767857"/>
            </a:xfrm>
            <a:custGeom>
              <a:avLst/>
              <a:gdLst>
                <a:gd name="connsiteX0" fmla="*/ 0 w 1950720"/>
                <a:gd name="connsiteY0" fmla="*/ 0 h 1005840"/>
                <a:gd name="connsiteX1" fmla="*/ 1950720 w 1950720"/>
                <a:gd name="connsiteY1" fmla="*/ 0 h 1005840"/>
                <a:gd name="connsiteX2" fmla="*/ 1950720 w 1950720"/>
                <a:gd name="connsiteY2" fmla="*/ 1005840 h 1005840"/>
                <a:gd name="connsiteX3" fmla="*/ 0 w 1950720"/>
                <a:gd name="connsiteY3" fmla="*/ 1005840 h 1005840"/>
                <a:gd name="connsiteX4" fmla="*/ 0 w 1950720"/>
                <a:gd name="connsiteY4" fmla="*/ 0 h 1005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0720" h="1005840">
                  <a:moveTo>
                    <a:pt x="0" y="0"/>
                  </a:moveTo>
                  <a:lnTo>
                    <a:pt x="1950720" y="0"/>
                  </a:lnTo>
                  <a:lnTo>
                    <a:pt x="1950720" y="1005840"/>
                  </a:lnTo>
                  <a:lnTo>
                    <a:pt x="0" y="1005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eaVert" wrap="square" lIns="0" tIns="0" rIns="0" bIns="0" numCol="1" spcCol="1270" anchor="ctr" anchorCtr="1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b="1" kern="120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有效的人际关系</a:t>
              </a:r>
              <a:endParaRPr lang="zh-CN" altLang="en-US" sz="2800" b="1" kern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944605" y="1238813"/>
              <a:ext cx="822461" cy="822461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2013" t="-1623" r="-37987" b="1623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5929849" y="1314763"/>
              <a:ext cx="1234439" cy="670560"/>
            </a:xfrm>
            <a:custGeom>
              <a:avLst/>
              <a:gdLst>
                <a:gd name="connsiteX0" fmla="*/ 0 w 1234439"/>
                <a:gd name="connsiteY0" fmla="*/ 0 h 670560"/>
                <a:gd name="connsiteX1" fmla="*/ 1234439 w 1234439"/>
                <a:gd name="connsiteY1" fmla="*/ 0 h 670560"/>
                <a:gd name="connsiteX2" fmla="*/ 1234439 w 1234439"/>
                <a:gd name="connsiteY2" fmla="*/ 670560 h 670560"/>
                <a:gd name="connsiteX3" fmla="*/ 0 w 1234439"/>
                <a:gd name="connsiteY3" fmla="*/ 670560 h 670560"/>
                <a:gd name="connsiteX4" fmla="*/ 0 w 1234439"/>
                <a:gd name="connsiteY4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439" h="670560">
                  <a:moveTo>
                    <a:pt x="0" y="0"/>
                  </a:moveTo>
                  <a:lnTo>
                    <a:pt x="1234439" y="0"/>
                  </a:lnTo>
                  <a:lnTo>
                    <a:pt x="1234439" y="670560"/>
                  </a:lnTo>
                  <a:lnTo>
                    <a:pt x="0" y="670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0" rIns="80010" bIns="0" numCol="1" spcCol="1270" anchor="ctr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kern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相互沟通</a:t>
              </a:r>
              <a:endParaRPr lang="zh-CN" alt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441685" y="2000528"/>
              <a:ext cx="822461" cy="822461"/>
            </a:xfrm>
            <a:prstGeom prst="ellipse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5000" r="-25000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任意多边形 12"/>
            <p:cNvSpPr/>
            <p:nvPr/>
          </p:nvSpPr>
          <p:spPr>
            <a:xfrm>
              <a:off x="5426929" y="2076478"/>
              <a:ext cx="1248727" cy="670560"/>
            </a:xfrm>
            <a:custGeom>
              <a:avLst/>
              <a:gdLst>
                <a:gd name="connsiteX0" fmla="*/ 0 w 1248727"/>
                <a:gd name="connsiteY0" fmla="*/ 0 h 670560"/>
                <a:gd name="connsiteX1" fmla="*/ 1248727 w 1248727"/>
                <a:gd name="connsiteY1" fmla="*/ 0 h 670560"/>
                <a:gd name="connsiteX2" fmla="*/ 1248727 w 1248727"/>
                <a:gd name="connsiteY2" fmla="*/ 670560 h 670560"/>
                <a:gd name="connsiteX3" fmla="*/ 0 w 1248727"/>
                <a:gd name="connsiteY3" fmla="*/ 670560 h 670560"/>
                <a:gd name="connsiteX4" fmla="*/ 0 w 1248727"/>
                <a:gd name="connsiteY4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8727" h="670560">
                  <a:moveTo>
                    <a:pt x="0" y="0"/>
                  </a:moveTo>
                  <a:lnTo>
                    <a:pt x="1248727" y="0"/>
                  </a:lnTo>
                  <a:lnTo>
                    <a:pt x="1248727" y="670560"/>
                  </a:lnTo>
                  <a:lnTo>
                    <a:pt x="0" y="670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0" rIns="80010" bIns="0" numCol="1" spcCol="1270" anchor="ctr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kern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团队合作</a:t>
              </a:r>
              <a:endParaRPr lang="zh-CN" alt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426929" y="2940575"/>
              <a:ext cx="1248727" cy="670560"/>
            </a:xfrm>
            <a:custGeom>
              <a:avLst/>
              <a:gdLst>
                <a:gd name="connsiteX0" fmla="*/ 0 w 1248727"/>
                <a:gd name="connsiteY0" fmla="*/ 0 h 670560"/>
                <a:gd name="connsiteX1" fmla="*/ 1248727 w 1248727"/>
                <a:gd name="connsiteY1" fmla="*/ 0 h 670560"/>
                <a:gd name="connsiteX2" fmla="*/ 1248727 w 1248727"/>
                <a:gd name="connsiteY2" fmla="*/ 670560 h 670560"/>
                <a:gd name="connsiteX3" fmla="*/ 0 w 1248727"/>
                <a:gd name="connsiteY3" fmla="*/ 670560 h 670560"/>
                <a:gd name="connsiteX4" fmla="*/ 0 w 1248727"/>
                <a:gd name="connsiteY4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8727" h="670560">
                  <a:moveTo>
                    <a:pt x="0" y="0"/>
                  </a:moveTo>
                  <a:lnTo>
                    <a:pt x="1248727" y="0"/>
                  </a:lnTo>
                  <a:lnTo>
                    <a:pt x="1248727" y="670560"/>
                  </a:lnTo>
                  <a:lnTo>
                    <a:pt x="0" y="670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0" rIns="80010" bIns="0" numCol="1" spcCol="1270" anchor="ctr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kern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自我发展</a:t>
              </a:r>
              <a:endParaRPr lang="zh-CN" alt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441685" y="2864624"/>
              <a:ext cx="822461" cy="822461"/>
            </a:xfrm>
            <a:prstGeom prst="ellipse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5000" r="-25000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0812" y="1563638"/>
            <a:ext cx="7204645" cy="2995445"/>
            <a:chOff x="1524000" y="1304495"/>
            <a:chExt cx="6095999" cy="2534508"/>
          </a:xfrm>
        </p:grpSpPr>
        <p:sp>
          <p:nvSpPr>
            <p:cNvPr id="4" name="椭圆 3"/>
            <p:cNvSpPr/>
            <p:nvPr/>
          </p:nvSpPr>
          <p:spPr>
            <a:xfrm>
              <a:off x="2967532" y="2379380"/>
              <a:ext cx="1459382" cy="1459623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同心圆 4"/>
            <p:cNvSpPr/>
            <p:nvPr/>
          </p:nvSpPr>
          <p:spPr>
            <a:xfrm>
              <a:off x="3898391" y="1304495"/>
              <a:ext cx="433425" cy="433147"/>
            </a:xfrm>
            <a:prstGeom prst="donut">
              <a:avLst>
                <a:gd name="adj" fmla="val 7460"/>
              </a:avLst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7999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7999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7999"/>
              </a:schemeClr>
            </a:effectRef>
            <a:fontRef idx="minor">
              <a:schemeClr val="lt1"/>
            </a:fontRef>
          </p:style>
        </p:sp>
        <p:sp>
          <p:nvSpPr>
            <p:cNvPr id="6" name="椭圆 5"/>
            <p:cNvSpPr/>
            <p:nvPr/>
          </p:nvSpPr>
          <p:spPr>
            <a:xfrm>
              <a:off x="3023615" y="2435393"/>
              <a:ext cx="1347825" cy="1347598"/>
            </a:xfrm>
            <a:prstGeom prst="ellipse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7232" r="-42768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椭圆 6"/>
            <p:cNvSpPr/>
            <p:nvPr/>
          </p:nvSpPr>
          <p:spPr>
            <a:xfrm>
              <a:off x="4532985" y="2655135"/>
              <a:ext cx="763828" cy="76364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15999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5999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5999"/>
              </a:schemeClr>
            </a:effectRef>
            <a:fontRef idx="minor">
              <a:schemeClr val="lt1"/>
            </a:fontRef>
          </p:style>
        </p:sp>
        <p:sp>
          <p:nvSpPr>
            <p:cNvPr id="8" name="椭圆 7"/>
            <p:cNvSpPr/>
            <p:nvPr/>
          </p:nvSpPr>
          <p:spPr>
            <a:xfrm>
              <a:off x="4578095" y="2700249"/>
              <a:ext cx="673608" cy="673672"/>
            </a:xfrm>
            <a:prstGeom prst="ellipse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0000" r="-20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-1904"/>
                <a:satOff val="-1363"/>
                <a:lumOff val="5595"/>
                <a:alphaOff val="-19999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椭圆 8"/>
            <p:cNvSpPr/>
            <p:nvPr/>
          </p:nvSpPr>
          <p:spPr>
            <a:xfrm>
              <a:off x="4234281" y="1577208"/>
              <a:ext cx="979017" cy="979334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23999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3999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3999"/>
              </a:schemeClr>
            </a:effectRef>
            <a:fontRef idx="minor">
              <a:schemeClr val="lt1"/>
            </a:fontRef>
          </p:style>
        </p:sp>
        <p:sp>
          <p:nvSpPr>
            <p:cNvPr id="10" name="同心圆 9"/>
            <p:cNvSpPr/>
            <p:nvPr/>
          </p:nvSpPr>
          <p:spPr>
            <a:xfrm>
              <a:off x="5052974" y="1336683"/>
              <a:ext cx="320649" cy="320868"/>
            </a:xfrm>
            <a:prstGeom prst="donut">
              <a:avLst>
                <a:gd name="adj" fmla="val 7460"/>
              </a:avLst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1999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1999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1999"/>
              </a:schemeClr>
            </a:effectRef>
            <a:fontRef idx="minor">
              <a:schemeClr val="lt1"/>
            </a:fontRef>
          </p:style>
        </p:sp>
        <p:sp>
          <p:nvSpPr>
            <p:cNvPr id="11" name="同心圆 10"/>
            <p:cNvSpPr/>
            <p:nvPr/>
          </p:nvSpPr>
          <p:spPr>
            <a:xfrm>
              <a:off x="5374233" y="3422077"/>
              <a:ext cx="240792" cy="240524"/>
            </a:xfrm>
            <a:prstGeom prst="donut">
              <a:avLst>
                <a:gd name="adj" fmla="val 7460"/>
              </a:avLst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9999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9999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9999"/>
              </a:schemeClr>
            </a:effectRef>
            <a:fontRef idx="minor">
              <a:schemeClr val="lt1"/>
            </a:fontRef>
          </p:style>
        </p:sp>
        <p:sp>
          <p:nvSpPr>
            <p:cNvPr id="12" name="椭圆 11"/>
            <p:cNvSpPr/>
            <p:nvPr/>
          </p:nvSpPr>
          <p:spPr>
            <a:xfrm>
              <a:off x="4286097" y="1628912"/>
              <a:ext cx="875995" cy="875926"/>
            </a:xfrm>
            <a:prstGeom prst="ellipse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5000" r="-25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-3809"/>
                <a:satOff val="-2728"/>
                <a:lumOff val="11191"/>
                <a:alphaOff val="-39999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任意多边形 12"/>
            <p:cNvSpPr/>
            <p:nvPr/>
          </p:nvSpPr>
          <p:spPr>
            <a:xfrm>
              <a:off x="1524000" y="1628912"/>
              <a:ext cx="2165908" cy="703326"/>
            </a:xfrm>
            <a:custGeom>
              <a:avLst/>
              <a:gdLst>
                <a:gd name="connsiteX0" fmla="*/ 0 w 2165908"/>
                <a:gd name="connsiteY0" fmla="*/ 0 h 703326"/>
                <a:gd name="connsiteX1" fmla="*/ 2165908 w 2165908"/>
                <a:gd name="connsiteY1" fmla="*/ 0 h 703326"/>
                <a:gd name="connsiteX2" fmla="*/ 2165908 w 2165908"/>
                <a:gd name="connsiteY2" fmla="*/ 703326 h 703326"/>
                <a:gd name="connsiteX3" fmla="*/ 0 w 2165908"/>
                <a:gd name="connsiteY3" fmla="*/ 703326 h 703326"/>
                <a:gd name="connsiteX4" fmla="*/ 0 w 2165908"/>
                <a:gd name="connsiteY4" fmla="*/ 0 h 703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908" h="703326">
                  <a:moveTo>
                    <a:pt x="0" y="0"/>
                  </a:moveTo>
                  <a:lnTo>
                    <a:pt x="2165908" y="0"/>
                  </a:lnTo>
                  <a:lnTo>
                    <a:pt x="2165908" y="703326"/>
                  </a:lnTo>
                  <a:lnTo>
                    <a:pt x="0" y="70332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830" tIns="36830" rIns="36830" bIns="3683" numCol="1" spcCol="1270" anchor="b" anchorCtr="0">
              <a:noAutofit/>
            </a:bodyPr>
            <a:lstStyle/>
            <a:p>
              <a:pPr lvl="0" algn="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3200" b="1" kern="120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W</a:t>
              </a:r>
              <a:r>
                <a:rPr lang="en-US" altLang="zh-CN" sz="3200" kern="1200" dirty="0" smtClean="0">
                  <a:latin typeface="微软雅黑" pitchFamily="34" charset="-122"/>
                  <a:ea typeface="微软雅黑" pitchFamily="34" charset="-122"/>
                </a:rPr>
                <a:t>hy</a:t>
              </a: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454091" y="2700249"/>
              <a:ext cx="2165908" cy="673672"/>
            </a:xfrm>
            <a:custGeom>
              <a:avLst/>
              <a:gdLst>
                <a:gd name="connsiteX0" fmla="*/ 0 w 2165908"/>
                <a:gd name="connsiteY0" fmla="*/ 0 h 673672"/>
                <a:gd name="connsiteX1" fmla="*/ 2165908 w 2165908"/>
                <a:gd name="connsiteY1" fmla="*/ 0 h 673672"/>
                <a:gd name="connsiteX2" fmla="*/ 2165908 w 2165908"/>
                <a:gd name="connsiteY2" fmla="*/ 673672 h 673672"/>
                <a:gd name="connsiteX3" fmla="*/ 0 w 2165908"/>
                <a:gd name="connsiteY3" fmla="*/ 673672 h 673672"/>
                <a:gd name="connsiteX4" fmla="*/ 0 w 2165908"/>
                <a:gd name="connsiteY4" fmla="*/ 0 h 67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908" h="673672">
                  <a:moveTo>
                    <a:pt x="0" y="0"/>
                  </a:moveTo>
                  <a:lnTo>
                    <a:pt x="2165908" y="0"/>
                  </a:lnTo>
                  <a:lnTo>
                    <a:pt x="2165908" y="673672"/>
                  </a:lnTo>
                  <a:lnTo>
                    <a:pt x="0" y="67367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830" tIns="36830" rIns="36830" bIns="36830" numCol="1" spcCol="1270" anchor="ctr" anchorCtr="0">
              <a:noAutofit/>
            </a:bodyPr>
            <a:lstStyle/>
            <a:p>
              <a:pPr lvl="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3200" b="1" kern="120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H</a:t>
              </a:r>
              <a:r>
                <a:rPr lang="en-US" altLang="zh-CN" sz="3200" kern="1200" dirty="0" smtClean="0">
                  <a:latin typeface="微软雅黑" pitchFamily="34" charset="-122"/>
                  <a:ea typeface="微软雅黑" pitchFamily="34" charset="-122"/>
                </a:rPr>
                <a:t>ow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374233" y="1628912"/>
              <a:ext cx="2165908" cy="875926"/>
            </a:xfrm>
            <a:custGeom>
              <a:avLst/>
              <a:gdLst>
                <a:gd name="connsiteX0" fmla="*/ 0 w 2165908"/>
                <a:gd name="connsiteY0" fmla="*/ 0 h 875926"/>
                <a:gd name="connsiteX1" fmla="*/ 2165908 w 2165908"/>
                <a:gd name="connsiteY1" fmla="*/ 0 h 875926"/>
                <a:gd name="connsiteX2" fmla="*/ 2165908 w 2165908"/>
                <a:gd name="connsiteY2" fmla="*/ 875926 h 875926"/>
                <a:gd name="connsiteX3" fmla="*/ 0 w 2165908"/>
                <a:gd name="connsiteY3" fmla="*/ 875926 h 875926"/>
                <a:gd name="connsiteX4" fmla="*/ 0 w 2165908"/>
                <a:gd name="connsiteY4" fmla="*/ 0 h 87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908" h="875926">
                  <a:moveTo>
                    <a:pt x="0" y="0"/>
                  </a:moveTo>
                  <a:lnTo>
                    <a:pt x="2165908" y="0"/>
                  </a:lnTo>
                  <a:lnTo>
                    <a:pt x="2165908" y="875926"/>
                  </a:lnTo>
                  <a:lnTo>
                    <a:pt x="0" y="87592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830" tIns="36830" rIns="36830" bIns="36830" numCol="1" spcCol="1270" anchor="ctr" anchorCtr="0">
              <a:noAutofit/>
            </a:bodyPr>
            <a:lstStyle/>
            <a:p>
              <a:pPr lvl="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3200" b="1" kern="120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W</a:t>
              </a:r>
              <a:r>
                <a:rPr lang="en-US" altLang="zh-CN" sz="3200" kern="1200" dirty="0" smtClean="0">
                  <a:latin typeface="微软雅黑" pitchFamily="34" charset="-122"/>
                  <a:ea typeface="微软雅黑" pitchFamily="34" charset="-122"/>
                </a:rPr>
                <a:t>hat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2667848" y="627534"/>
            <a:ext cx="3416320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有效会议的三大要素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35696" y="1740753"/>
            <a:ext cx="457064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发挥人的长处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-569025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itchFamily="18" charset="-128"/>
                <a:ea typeface="Kozuka Mincho Pro H" pitchFamily="18" charset="-128"/>
              </a:rPr>
              <a:t>3</a:t>
            </a:r>
            <a:endParaRPr lang="zh-CN" altLang="en-US" sz="28700" b="1" dirty="0">
              <a:solidFill>
                <a:schemeClr val="bg1"/>
              </a:solidFill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7704" y="2583944"/>
            <a:ext cx="69847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Making Strength Productive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00" b="90000" l="10000" r="90000">
                        <a14:foregroundMark x1="49778" y1="71000" x2="34222" y2="79667"/>
                        <a14:foregroundMark x1="78889" y1="16167" x2="78889" y2="16167"/>
                        <a14:foregroundMark x1="84000" y1="23000" x2="84000" y2="23000"/>
                        <a14:foregroundMark x1="78444" y1="15833" x2="75333" y2="18167"/>
                        <a14:foregroundMark x1="41556" y1="38500" x2="39333" y2="51833"/>
                        <a14:foregroundMark x1="53778" y1="52167" x2="56667" y2="56167"/>
                        <a14:foregroundMark x1="78667" y1="15167" x2="83111" y2="1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10" t="6863" r="7522" b="14211"/>
          <a:stretch>
            <a:fillRect/>
          </a:stretch>
        </p:blipFill>
        <p:spPr>
          <a:xfrm>
            <a:off x="179512" y="137415"/>
            <a:ext cx="2386818" cy="37960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55835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要用人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所长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管理上司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充分发挥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自己的长处</a:t>
            </a:r>
            <a:endParaRPr lang="zh-CN" altLang="en-US" sz="1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107609" y="335552"/>
            <a:ext cx="6517710" cy="4396438"/>
            <a:chOff x="2467217" y="821606"/>
            <a:chExt cx="5189168" cy="3500287"/>
          </a:xfrm>
        </p:grpSpPr>
        <p:sp>
          <p:nvSpPr>
            <p:cNvPr id="26" name="椭圆 25"/>
            <p:cNvSpPr/>
            <p:nvPr/>
          </p:nvSpPr>
          <p:spPr>
            <a:xfrm>
              <a:off x="3798566" y="3583839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椭圆 26"/>
            <p:cNvSpPr/>
            <p:nvPr/>
          </p:nvSpPr>
          <p:spPr>
            <a:xfrm>
              <a:off x="3638701" y="3656734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332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332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332"/>
              </a:schemeClr>
            </a:effectRef>
            <a:fontRef idx="minor">
              <a:schemeClr val="lt1"/>
            </a:fontRef>
          </p:style>
        </p:sp>
        <p:sp>
          <p:nvSpPr>
            <p:cNvPr id="28" name="椭圆 27"/>
            <p:cNvSpPr/>
            <p:nvPr/>
          </p:nvSpPr>
          <p:spPr>
            <a:xfrm>
              <a:off x="3474109" y="3716746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6666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6666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6666"/>
              </a:schemeClr>
            </a:effectRef>
            <a:fontRef idx="minor">
              <a:schemeClr val="lt1"/>
            </a:fontRef>
          </p:style>
        </p:sp>
        <p:sp>
          <p:nvSpPr>
            <p:cNvPr id="29" name="椭圆 28"/>
            <p:cNvSpPr/>
            <p:nvPr/>
          </p:nvSpPr>
          <p:spPr>
            <a:xfrm>
              <a:off x="3304790" y="3763535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9999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9999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9999"/>
              </a:schemeClr>
            </a:effectRef>
            <a:fontRef idx="minor">
              <a:schemeClr val="lt1"/>
            </a:fontRef>
          </p:style>
        </p:sp>
        <p:sp>
          <p:nvSpPr>
            <p:cNvPr id="30" name="椭圆 29"/>
            <p:cNvSpPr/>
            <p:nvPr/>
          </p:nvSpPr>
          <p:spPr>
            <a:xfrm>
              <a:off x="4545893" y="2974907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13332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3332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3332"/>
              </a:schemeClr>
            </a:effectRef>
            <a:fontRef idx="minor">
              <a:schemeClr val="lt1"/>
            </a:fontRef>
          </p:style>
        </p:sp>
        <p:sp>
          <p:nvSpPr>
            <p:cNvPr id="31" name="椭圆 30"/>
            <p:cNvSpPr/>
            <p:nvPr/>
          </p:nvSpPr>
          <p:spPr>
            <a:xfrm>
              <a:off x="4972199" y="2081512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16666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6666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6666"/>
              </a:schemeClr>
            </a:effectRef>
            <a:fontRef idx="minor">
              <a:schemeClr val="lt1"/>
            </a:fontRef>
          </p:style>
        </p:sp>
        <p:sp>
          <p:nvSpPr>
            <p:cNvPr id="32" name="椭圆 31"/>
            <p:cNvSpPr/>
            <p:nvPr/>
          </p:nvSpPr>
          <p:spPr>
            <a:xfrm>
              <a:off x="4857028" y="966719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19999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9999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9999"/>
              </a:schemeClr>
            </a:effectRef>
            <a:fontRef idx="minor">
              <a:schemeClr val="lt1"/>
            </a:fontRef>
          </p:style>
        </p:sp>
        <p:sp>
          <p:nvSpPr>
            <p:cNvPr id="33" name="椭圆 32"/>
            <p:cNvSpPr/>
            <p:nvPr/>
          </p:nvSpPr>
          <p:spPr>
            <a:xfrm>
              <a:off x="4959307" y="894162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23332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3332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3332"/>
              </a:schemeClr>
            </a:effectRef>
            <a:fontRef idx="minor">
              <a:schemeClr val="lt1"/>
            </a:fontRef>
          </p:style>
        </p:sp>
        <p:sp>
          <p:nvSpPr>
            <p:cNvPr id="34" name="椭圆 33"/>
            <p:cNvSpPr/>
            <p:nvPr/>
          </p:nvSpPr>
          <p:spPr>
            <a:xfrm>
              <a:off x="5061586" y="821606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26666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6666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6666"/>
              </a:schemeClr>
            </a:effectRef>
            <a:fontRef idx="minor">
              <a:schemeClr val="lt1"/>
            </a:fontRef>
          </p:style>
        </p:sp>
        <p:sp>
          <p:nvSpPr>
            <p:cNvPr id="35" name="椭圆 34"/>
            <p:cNvSpPr/>
            <p:nvPr/>
          </p:nvSpPr>
          <p:spPr>
            <a:xfrm>
              <a:off x="5163865" y="894162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29999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9999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9999"/>
              </a:schemeClr>
            </a:effectRef>
            <a:fontRef idx="minor">
              <a:schemeClr val="lt1"/>
            </a:fontRef>
          </p:style>
        </p:sp>
        <p:sp>
          <p:nvSpPr>
            <p:cNvPr id="36" name="椭圆 35"/>
            <p:cNvSpPr/>
            <p:nvPr/>
          </p:nvSpPr>
          <p:spPr>
            <a:xfrm>
              <a:off x="5266574" y="966719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3332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3332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3332"/>
              </a:schemeClr>
            </a:effectRef>
            <a:fontRef idx="minor">
              <a:schemeClr val="lt1"/>
            </a:fontRef>
          </p:style>
        </p:sp>
        <p:sp>
          <p:nvSpPr>
            <p:cNvPr id="37" name="椭圆 36"/>
            <p:cNvSpPr/>
            <p:nvPr/>
          </p:nvSpPr>
          <p:spPr>
            <a:xfrm>
              <a:off x="5061586" y="974856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6666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6666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6666"/>
              </a:schemeClr>
            </a:effectRef>
            <a:fontRef idx="minor">
              <a:schemeClr val="lt1"/>
            </a:fontRef>
          </p:style>
        </p:sp>
        <p:sp>
          <p:nvSpPr>
            <p:cNvPr id="38" name="椭圆 37"/>
            <p:cNvSpPr/>
            <p:nvPr/>
          </p:nvSpPr>
          <p:spPr>
            <a:xfrm>
              <a:off x="5061586" y="1128106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9999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9999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9999"/>
              </a:schemeClr>
            </a:effectRef>
            <a:fontRef idx="minor">
              <a:schemeClr val="lt1"/>
            </a:fontRef>
          </p:style>
        </p:sp>
        <p:sp>
          <p:nvSpPr>
            <p:cNvPr id="39" name="任意多边形 38"/>
            <p:cNvSpPr/>
            <p:nvPr/>
          </p:nvSpPr>
          <p:spPr>
            <a:xfrm>
              <a:off x="2895458" y="3907575"/>
              <a:ext cx="2524535" cy="414318"/>
            </a:xfrm>
            <a:custGeom>
              <a:avLst/>
              <a:gdLst>
                <a:gd name="connsiteX0" fmla="*/ 0 w 1544932"/>
                <a:gd name="connsiteY0" fmla="*/ 69054 h 414318"/>
                <a:gd name="connsiteX1" fmla="*/ 69054 w 1544932"/>
                <a:gd name="connsiteY1" fmla="*/ 0 h 414318"/>
                <a:gd name="connsiteX2" fmla="*/ 1475878 w 1544932"/>
                <a:gd name="connsiteY2" fmla="*/ 0 h 414318"/>
                <a:gd name="connsiteX3" fmla="*/ 1544932 w 1544932"/>
                <a:gd name="connsiteY3" fmla="*/ 69054 h 414318"/>
                <a:gd name="connsiteX4" fmla="*/ 1544932 w 1544932"/>
                <a:gd name="connsiteY4" fmla="*/ 345264 h 414318"/>
                <a:gd name="connsiteX5" fmla="*/ 1475878 w 1544932"/>
                <a:gd name="connsiteY5" fmla="*/ 414318 h 414318"/>
                <a:gd name="connsiteX6" fmla="*/ 69054 w 1544932"/>
                <a:gd name="connsiteY6" fmla="*/ 414318 h 414318"/>
                <a:gd name="connsiteX7" fmla="*/ 0 w 1544932"/>
                <a:gd name="connsiteY7" fmla="*/ 345264 h 414318"/>
                <a:gd name="connsiteX8" fmla="*/ 0 w 1544932"/>
                <a:gd name="connsiteY8" fmla="*/ 69054 h 41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4932" h="414318">
                  <a:moveTo>
                    <a:pt x="0" y="69054"/>
                  </a:moveTo>
                  <a:cubicBezTo>
                    <a:pt x="0" y="30917"/>
                    <a:pt x="30917" y="0"/>
                    <a:pt x="69054" y="0"/>
                  </a:cubicBezTo>
                  <a:lnTo>
                    <a:pt x="1475878" y="0"/>
                  </a:lnTo>
                  <a:cubicBezTo>
                    <a:pt x="1514015" y="0"/>
                    <a:pt x="1544932" y="30917"/>
                    <a:pt x="1544932" y="69054"/>
                  </a:cubicBezTo>
                  <a:lnTo>
                    <a:pt x="1544932" y="345264"/>
                  </a:lnTo>
                  <a:cubicBezTo>
                    <a:pt x="1544932" y="383401"/>
                    <a:pt x="1514015" y="414318"/>
                    <a:pt x="1475878" y="414318"/>
                  </a:cubicBezTo>
                  <a:lnTo>
                    <a:pt x="69054" y="414318"/>
                  </a:lnTo>
                  <a:cubicBezTo>
                    <a:pt x="30917" y="414318"/>
                    <a:pt x="0" y="383401"/>
                    <a:pt x="0" y="345264"/>
                  </a:cubicBezTo>
                  <a:lnTo>
                    <a:pt x="0" y="6905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7236" tIns="54515" rIns="54515" bIns="545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kern="1200" dirty="0" smtClean="0">
                  <a:latin typeface="微软雅黑" pitchFamily="34" charset="-122"/>
                  <a:ea typeface="微软雅黑" pitchFamily="34" charset="-122"/>
                </a:rPr>
                <a:t>岗位设计的合理性</a:t>
              </a:r>
              <a:endParaRPr lang="zh-CN" altLang="en-US" sz="16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467217" y="3501225"/>
              <a:ext cx="716384" cy="716410"/>
            </a:xfrm>
            <a:prstGeom prst="ellipse">
              <a:avLst/>
            </a:pr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25000" b="-25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任意多边形 40"/>
            <p:cNvSpPr/>
            <p:nvPr/>
          </p:nvSpPr>
          <p:spPr>
            <a:xfrm>
              <a:off x="4282244" y="3407478"/>
              <a:ext cx="2524535" cy="414318"/>
            </a:xfrm>
            <a:custGeom>
              <a:avLst/>
              <a:gdLst>
                <a:gd name="connsiteX0" fmla="*/ 0 w 1544932"/>
                <a:gd name="connsiteY0" fmla="*/ 69054 h 414318"/>
                <a:gd name="connsiteX1" fmla="*/ 69054 w 1544932"/>
                <a:gd name="connsiteY1" fmla="*/ 0 h 414318"/>
                <a:gd name="connsiteX2" fmla="*/ 1475878 w 1544932"/>
                <a:gd name="connsiteY2" fmla="*/ 0 h 414318"/>
                <a:gd name="connsiteX3" fmla="*/ 1544932 w 1544932"/>
                <a:gd name="connsiteY3" fmla="*/ 69054 h 414318"/>
                <a:gd name="connsiteX4" fmla="*/ 1544932 w 1544932"/>
                <a:gd name="connsiteY4" fmla="*/ 345264 h 414318"/>
                <a:gd name="connsiteX5" fmla="*/ 1475878 w 1544932"/>
                <a:gd name="connsiteY5" fmla="*/ 414318 h 414318"/>
                <a:gd name="connsiteX6" fmla="*/ 69054 w 1544932"/>
                <a:gd name="connsiteY6" fmla="*/ 414318 h 414318"/>
                <a:gd name="connsiteX7" fmla="*/ 0 w 1544932"/>
                <a:gd name="connsiteY7" fmla="*/ 345264 h 414318"/>
                <a:gd name="connsiteX8" fmla="*/ 0 w 1544932"/>
                <a:gd name="connsiteY8" fmla="*/ 69054 h 41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4932" h="414318">
                  <a:moveTo>
                    <a:pt x="0" y="69054"/>
                  </a:moveTo>
                  <a:cubicBezTo>
                    <a:pt x="0" y="30917"/>
                    <a:pt x="30917" y="0"/>
                    <a:pt x="69054" y="0"/>
                  </a:cubicBezTo>
                  <a:lnTo>
                    <a:pt x="1475878" y="0"/>
                  </a:lnTo>
                  <a:cubicBezTo>
                    <a:pt x="1514015" y="0"/>
                    <a:pt x="1544932" y="30917"/>
                    <a:pt x="1544932" y="69054"/>
                  </a:cubicBezTo>
                  <a:lnTo>
                    <a:pt x="1544932" y="345264"/>
                  </a:lnTo>
                  <a:cubicBezTo>
                    <a:pt x="1544932" y="383401"/>
                    <a:pt x="1514015" y="414318"/>
                    <a:pt x="1475878" y="414318"/>
                  </a:cubicBezTo>
                  <a:lnTo>
                    <a:pt x="69054" y="414318"/>
                  </a:lnTo>
                  <a:cubicBezTo>
                    <a:pt x="30917" y="414318"/>
                    <a:pt x="0" y="383401"/>
                    <a:pt x="0" y="345264"/>
                  </a:cubicBezTo>
                  <a:lnTo>
                    <a:pt x="0" y="6905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3332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3332"/>
              </a:schemeClr>
            </a:effectRef>
            <a:fontRef idx="minor">
              <a:schemeClr val="lt1"/>
            </a:fontRef>
          </p:style>
          <p:txBody>
            <a:bodyPr spcFirstLastPara="0" vert="horz" wrap="square" lIns="347236" tIns="54515" rIns="54515" bIns="545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kern="1200" dirty="0" smtClean="0">
                  <a:latin typeface="微软雅黑" pitchFamily="34" charset="-122"/>
                  <a:ea typeface="微软雅黑" pitchFamily="34" charset="-122"/>
                </a:rPr>
                <a:t>岗位设计要有发展空间</a:t>
              </a:r>
              <a:endParaRPr lang="zh-CN" altLang="en-US" sz="16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854003" y="3001127"/>
              <a:ext cx="716384" cy="71641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3039" t="-49312" r="3039" b="-688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-1270"/>
                <a:satOff val="-909"/>
                <a:lumOff val="3730"/>
                <a:alphaOff val="-13332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任意多边形 42"/>
            <p:cNvSpPr/>
            <p:nvPr/>
          </p:nvSpPr>
          <p:spPr>
            <a:xfrm>
              <a:off x="4872713" y="2618850"/>
              <a:ext cx="2524535" cy="414318"/>
            </a:xfrm>
            <a:custGeom>
              <a:avLst/>
              <a:gdLst>
                <a:gd name="connsiteX0" fmla="*/ 0 w 1544932"/>
                <a:gd name="connsiteY0" fmla="*/ 69054 h 414318"/>
                <a:gd name="connsiteX1" fmla="*/ 69054 w 1544932"/>
                <a:gd name="connsiteY1" fmla="*/ 0 h 414318"/>
                <a:gd name="connsiteX2" fmla="*/ 1475878 w 1544932"/>
                <a:gd name="connsiteY2" fmla="*/ 0 h 414318"/>
                <a:gd name="connsiteX3" fmla="*/ 1544932 w 1544932"/>
                <a:gd name="connsiteY3" fmla="*/ 69054 h 414318"/>
                <a:gd name="connsiteX4" fmla="*/ 1544932 w 1544932"/>
                <a:gd name="connsiteY4" fmla="*/ 345264 h 414318"/>
                <a:gd name="connsiteX5" fmla="*/ 1475878 w 1544932"/>
                <a:gd name="connsiteY5" fmla="*/ 414318 h 414318"/>
                <a:gd name="connsiteX6" fmla="*/ 69054 w 1544932"/>
                <a:gd name="connsiteY6" fmla="*/ 414318 h 414318"/>
                <a:gd name="connsiteX7" fmla="*/ 0 w 1544932"/>
                <a:gd name="connsiteY7" fmla="*/ 345264 h 414318"/>
                <a:gd name="connsiteX8" fmla="*/ 0 w 1544932"/>
                <a:gd name="connsiteY8" fmla="*/ 69054 h 41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4932" h="414318">
                  <a:moveTo>
                    <a:pt x="0" y="69054"/>
                  </a:moveTo>
                  <a:cubicBezTo>
                    <a:pt x="0" y="30917"/>
                    <a:pt x="30917" y="0"/>
                    <a:pt x="69054" y="0"/>
                  </a:cubicBezTo>
                  <a:lnTo>
                    <a:pt x="1475878" y="0"/>
                  </a:lnTo>
                  <a:cubicBezTo>
                    <a:pt x="1514015" y="0"/>
                    <a:pt x="1544932" y="30917"/>
                    <a:pt x="1544932" y="69054"/>
                  </a:cubicBezTo>
                  <a:lnTo>
                    <a:pt x="1544932" y="345264"/>
                  </a:lnTo>
                  <a:cubicBezTo>
                    <a:pt x="1544932" y="383401"/>
                    <a:pt x="1514015" y="414318"/>
                    <a:pt x="1475878" y="414318"/>
                  </a:cubicBezTo>
                  <a:lnTo>
                    <a:pt x="69054" y="414318"/>
                  </a:lnTo>
                  <a:cubicBezTo>
                    <a:pt x="30917" y="414318"/>
                    <a:pt x="0" y="383401"/>
                    <a:pt x="0" y="345264"/>
                  </a:cubicBezTo>
                  <a:lnTo>
                    <a:pt x="0" y="6905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6666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6666"/>
              </a:schemeClr>
            </a:effectRef>
            <a:fontRef idx="minor">
              <a:schemeClr val="lt1"/>
            </a:fontRef>
          </p:style>
          <p:txBody>
            <a:bodyPr spcFirstLastPara="0" vert="horz" wrap="square" lIns="347236" tIns="54515" rIns="54515" bIns="545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kern="1200" dirty="0" smtClean="0">
                  <a:latin typeface="微软雅黑" pitchFamily="34" charset="-122"/>
                  <a:ea typeface="微软雅黑" pitchFamily="34" charset="-122"/>
                </a:rPr>
                <a:t>用人先考虑人的特长</a:t>
              </a:r>
              <a:endParaRPr lang="zh-CN" altLang="en-US" sz="16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444473" y="2212499"/>
              <a:ext cx="716384" cy="716410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520" t="-47792" r="1520" b="-2208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-2539"/>
                <a:satOff val="-1818"/>
                <a:lumOff val="7461"/>
                <a:alphaOff val="-26666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任意多边形 44"/>
            <p:cNvSpPr/>
            <p:nvPr/>
          </p:nvSpPr>
          <p:spPr>
            <a:xfrm>
              <a:off x="5131850" y="1679344"/>
              <a:ext cx="2524535" cy="414318"/>
            </a:xfrm>
            <a:custGeom>
              <a:avLst/>
              <a:gdLst>
                <a:gd name="connsiteX0" fmla="*/ 0 w 1544932"/>
                <a:gd name="connsiteY0" fmla="*/ 69054 h 414318"/>
                <a:gd name="connsiteX1" fmla="*/ 69054 w 1544932"/>
                <a:gd name="connsiteY1" fmla="*/ 0 h 414318"/>
                <a:gd name="connsiteX2" fmla="*/ 1475878 w 1544932"/>
                <a:gd name="connsiteY2" fmla="*/ 0 h 414318"/>
                <a:gd name="connsiteX3" fmla="*/ 1544932 w 1544932"/>
                <a:gd name="connsiteY3" fmla="*/ 69054 h 414318"/>
                <a:gd name="connsiteX4" fmla="*/ 1544932 w 1544932"/>
                <a:gd name="connsiteY4" fmla="*/ 345264 h 414318"/>
                <a:gd name="connsiteX5" fmla="*/ 1475878 w 1544932"/>
                <a:gd name="connsiteY5" fmla="*/ 414318 h 414318"/>
                <a:gd name="connsiteX6" fmla="*/ 69054 w 1544932"/>
                <a:gd name="connsiteY6" fmla="*/ 414318 h 414318"/>
                <a:gd name="connsiteX7" fmla="*/ 0 w 1544932"/>
                <a:gd name="connsiteY7" fmla="*/ 345264 h 414318"/>
                <a:gd name="connsiteX8" fmla="*/ 0 w 1544932"/>
                <a:gd name="connsiteY8" fmla="*/ 69054 h 41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4932" h="414318">
                  <a:moveTo>
                    <a:pt x="0" y="69054"/>
                  </a:moveTo>
                  <a:cubicBezTo>
                    <a:pt x="0" y="30917"/>
                    <a:pt x="30917" y="0"/>
                    <a:pt x="69054" y="0"/>
                  </a:cubicBezTo>
                  <a:lnTo>
                    <a:pt x="1475878" y="0"/>
                  </a:lnTo>
                  <a:cubicBezTo>
                    <a:pt x="1514015" y="0"/>
                    <a:pt x="1544932" y="30917"/>
                    <a:pt x="1544932" y="69054"/>
                  </a:cubicBezTo>
                  <a:lnTo>
                    <a:pt x="1544932" y="345264"/>
                  </a:lnTo>
                  <a:cubicBezTo>
                    <a:pt x="1544932" y="383401"/>
                    <a:pt x="1514015" y="414318"/>
                    <a:pt x="1475878" y="414318"/>
                  </a:cubicBezTo>
                  <a:lnTo>
                    <a:pt x="69054" y="414318"/>
                  </a:lnTo>
                  <a:cubicBezTo>
                    <a:pt x="30917" y="414318"/>
                    <a:pt x="0" y="383401"/>
                    <a:pt x="0" y="345264"/>
                  </a:cubicBezTo>
                  <a:lnTo>
                    <a:pt x="0" y="6905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9999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9999"/>
              </a:schemeClr>
            </a:effectRef>
            <a:fontRef idx="minor">
              <a:schemeClr val="lt1"/>
            </a:fontRef>
          </p:style>
          <p:txBody>
            <a:bodyPr spcFirstLastPara="0" vert="horz" wrap="square" lIns="347236" tIns="54515" rIns="54515" bIns="545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学会容人之短</a:t>
              </a:r>
              <a:endParaRPr lang="zh-CN" altLang="en-US" sz="16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703609" y="1272994"/>
              <a:ext cx="716384" cy="716410"/>
            </a:xfrm>
            <a:prstGeom prst="ellipse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7000" r="-1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-3809"/>
                <a:satOff val="-2728"/>
                <a:lumOff val="11191"/>
                <a:alphaOff val="-39999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9" name="矩形 48"/>
          <p:cNvSpPr/>
          <p:nvPr/>
        </p:nvSpPr>
        <p:spPr>
          <a:xfrm rot="18768133">
            <a:off x="1023398" y="1224429"/>
            <a:ext cx="3957058" cy="1477328"/>
          </a:xfrm>
          <a:prstGeom prst="rect">
            <a:avLst/>
          </a:prstGeom>
        </p:spPr>
        <p:txBody>
          <a:bodyPr wrap="square">
            <a:prstTxWarp prst="textArchDown">
              <a:avLst>
                <a:gd name="adj" fmla="val 21394771"/>
              </a:avLst>
            </a:prstTxWarp>
            <a:spAutoFit/>
          </a:bodyPr>
          <a:lstStyle/>
          <a:p>
            <a:pPr lvl="0" algn="ctr" defTabSz="14224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用人所长</a:t>
            </a:r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60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4 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大原则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圆角矩形 51"/>
          <p:cNvSpPr/>
          <p:nvPr/>
        </p:nvSpPr>
        <p:spPr>
          <a:xfrm flipH="1">
            <a:off x="261956" y="398473"/>
            <a:ext cx="1347281" cy="824381"/>
          </a:xfrm>
          <a:prstGeom prst="round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圆角矩形 52"/>
          <p:cNvSpPr/>
          <p:nvPr/>
        </p:nvSpPr>
        <p:spPr>
          <a:xfrm>
            <a:off x="261956" y="3296440"/>
            <a:ext cx="1347281" cy="824381"/>
          </a:xfrm>
          <a:prstGeom prst="roundRect">
            <a:avLst/>
          </a:prstGeom>
          <a:blipFill dpi="0" rotWithShape="1">
            <a:blip r:embed="rId7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261956" y="1847457"/>
            <a:ext cx="1347281" cy="824381"/>
          </a:xfrm>
          <a:prstGeom prst="roundRect">
            <a:avLst/>
          </a:prstGeom>
          <a:blipFill dpi="0" rotWithShape="1">
            <a:blip r:embed="rId8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61956" y="1203598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用人所长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61956" y="2668460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管理上司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61956" y="4120821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发挥所长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flipH="1">
            <a:off x="261956" y="398473"/>
            <a:ext cx="1347281" cy="824381"/>
          </a:xfrm>
          <a:prstGeom prst="roundRect">
            <a:avLst/>
          </a:prstGeom>
          <a:blipFill dpi="0" rotWithShape="1">
            <a:blip r:embed="rId3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61956" y="1847457"/>
            <a:ext cx="1347281" cy="824381"/>
          </a:xfrm>
          <a:prstGeom prst="round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61956" y="1203598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用人所长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1956" y="2668460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管理上司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1956" y="4120821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发挥所长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61956" y="3296440"/>
            <a:ext cx="1347281" cy="824381"/>
          </a:xfrm>
          <a:prstGeom prst="roundRect">
            <a:avLst/>
          </a:prstGeom>
          <a:blipFill dpi="0" rotWithShape="1">
            <a:blip r:embed="rId5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71800" y="1340702"/>
            <a:ext cx="5712402" cy="2655516"/>
            <a:chOff x="2987824" y="1131590"/>
            <a:chExt cx="5712402" cy="2655516"/>
          </a:xfrm>
        </p:grpSpPr>
        <p:sp>
          <p:nvSpPr>
            <p:cNvPr id="13" name="矩形 12"/>
            <p:cNvSpPr/>
            <p:nvPr/>
          </p:nvSpPr>
          <p:spPr>
            <a:xfrm>
              <a:off x="2987824" y="1131590"/>
              <a:ext cx="2466384" cy="1966068"/>
            </a:xfrm>
            <a:prstGeom prst="rect">
              <a:avLst/>
            </a:prstGeom>
            <a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0000" r="-20000"/>
              </a:stretch>
            </a:blipFill>
            <a:scene3d>
              <a:camera prst="orthographicFront"/>
              <a:lightRig rig="flat" dir="t"/>
            </a:scene3d>
            <a:sp3d z="-190500" prstMaterial="plastic">
              <a:bevelT w="88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任意多边形 13"/>
            <p:cNvSpPr/>
            <p:nvPr/>
          </p:nvSpPr>
          <p:spPr>
            <a:xfrm>
              <a:off x="2987824" y="3179172"/>
              <a:ext cx="2466384" cy="607934"/>
            </a:xfrm>
            <a:custGeom>
              <a:avLst/>
              <a:gdLst>
                <a:gd name="connsiteX0" fmla="*/ 0 w 878328"/>
                <a:gd name="connsiteY0" fmla="*/ 0 h 1461836"/>
                <a:gd name="connsiteX1" fmla="*/ 878328 w 878328"/>
                <a:gd name="connsiteY1" fmla="*/ 0 h 1461836"/>
                <a:gd name="connsiteX2" fmla="*/ 878328 w 878328"/>
                <a:gd name="connsiteY2" fmla="*/ 1461836 h 1461836"/>
                <a:gd name="connsiteX3" fmla="*/ 0 w 878328"/>
                <a:gd name="connsiteY3" fmla="*/ 1461836 h 1461836"/>
                <a:gd name="connsiteX4" fmla="*/ 0 w 878328"/>
                <a:gd name="connsiteY4" fmla="*/ 0 h 146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328" h="1461836">
                  <a:moveTo>
                    <a:pt x="0" y="0"/>
                  </a:moveTo>
                  <a:lnTo>
                    <a:pt x="878328" y="0"/>
                  </a:lnTo>
                  <a:lnTo>
                    <a:pt x="878328" y="1461836"/>
                  </a:lnTo>
                  <a:lnTo>
                    <a:pt x="0" y="14618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b="0" kern="1200" dirty="0" smtClean="0">
                  <a:latin typeface="微软雅黑" pitchFamily="34" charset="-122"/>
                  <a:ea typeface="微软雅黑" pitchFamily="34" charset="-122"/>
                </a:rPr>
                <a:t>了解上司性格</a:t>
              </a:r>
              <a:endParaRPr lang="zh-CN" altLang="en-US" sz="1800" b="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282802" y="1131590"/>
              <a:ext cx="2401105" cy="1966068"/>
            </a:xfrm>
            <a:prstGeom prst="rect">
              <a:avLst/>
            </a:prstGeom>
            <a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36768" b="-37094"/>
              </a:stretch>
            </a:blipFill>
            <a:scene3d>
              <a:camera prst="orthographicFront"/>
              <a:lightRig rig="flat" dir="t"/>
            </a:scene3d>
            <a:sp3d z="-190500" prstMaterial="plastic">
              <a:bevelT w="88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多边形 15"/>
            <p:cNvSpPr/>
            <p:nvPr/>
          </p:nvSpPr>
          <p:spPr>
            <a:xfrm>
              <a:off x="6266482" y="3179172"/>
              <a:ext cx="2433744" cy="607934"/>
            </a:xfrm>
            <a:custGeom>
              <a:avLst/>
              <a:gdLst>
                <a:gd name="connsiteX0" fmla="*/ 0 w 878328"/>
                <a:gd name="connsiteY0" fmla="*/ 0 h 1340601"/>
                <a:gd name="connsiteX1" fmla="*/ 878328 w 878328"/>
                <a:gd name="connsiteY1" fmla="*/ 0 h 1340601"/>
                <a:gd name="connsiteX2" fmla="*/ 878328 w 878328"/>
                <a:gd name="connsiteY2" fmla="*/ 1340601 h 1340601"/>
                <a:gd name="connsiteX3" fmla="*/ 0 w 878328"/>
                <a:gd name="connsiteY3" fmla="*/ 1340601 h 1340601"/>
                <a:gd name="connsiteX4" fmla="*/ 0 w 878328"/>
                <a:gd name="connsiteY4" fmla="*/ 0 h 134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328" h="1340601">
                  <a:moveTo>
                    <a:pt x="0" y="0"/>
                  </a:moveTo>
                  <a:lnTo>
                    <a:pt x="878328" y="0"/>
                  </a:lnTo>
                  <a:lnTo>
                    <a:pt x="878328" y="1340601"/>
                  </a:lnTo>
                  <a:lnTo>
                    <a:pt x="0" y="13406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b="0" kern="1200" dirty="0" smtClean="0">
                  <a:latin typeface="微软雅黑" pitchFamily="34" charset="-122"/>
                  <a:ea typeface="微软雅黑" pitchFamily="34" charset="-122"/>
                </a:rPr>
                <a:t>发挥上司优势</a:t>
              </a:r>
              <a:endParaRPr lang="zh-CN" altLang="en-US" sz="1800" b="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flipH="1">
            <a:off x="261956" y="398473"/>
            <a:ext cx="1347281" cy="824381"/>
          </a:xfrm>
          <a:prstGeom prst="roundRect">
            <a:avLst/>
          </a:prstGeom>
          <a:blipFill dpi="0" rotWithShape="1">
            <a:blip r:embed="rId3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61956" y="3296440"/>
            <a:ext cx="1347281" cy="824381"/>
          </a:xfrm>
          <a:prstGeom prst="round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61956" y="1847457"/>
            <a:ext cx="1347281" cy="824381"/>
          </a:xfrm>
          <a:prstGeom prst="roundRect">
            <a:avLst/>
          </a:prstGeom>
          <a:blipFill dpi="0" rotWithShape="1">
            <a:blip r:embed="rId5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956" y="1203598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用人所长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1956" y="2668460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管理上司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1956" y="4120821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发挥所长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11650" y="843558"/>
            <a:ext cx="6072553" cy="3328632"/>
            <a:chOff x="2627674" y="396470"/>
            <a:chExt cx="6072553" cy="3328632"/>
          </a:xfrm>
        </p:grpSpPr>
        <p:sp>
          <p:nvSpPr>
            <p:cNvPr id="9" name="矩形 8"/>
            <p:cNvSpPr/>
            <p:nvPr/>
          </p:nvSpPr>
          <p:spPr>
            <a:xfrm>
              <a:off x="3131840" y="396470"/>
              <a:ext cx="2178352" cy="3277263"/>
            </a:xfrm>
            <a:prstGeom prst="rect">
              <a:avLst/>
            </a:prstGeom>
            <a:blipFill>
              <a:blip r:embed="rId6"/>
              <a:srcRect/>
              <a:stretch>
                <a:fillRect l="-20000" r="-20000"/>
              </a:stretch>
            </a:blipFill>
            <a:scene3d>
              <a:camera prst="orthographicFront"/>
              <a:lightRig rig="flat" dir="t"/>
            </a:scene3d>
            <a:sp3d z="-190500" prstMaterial="plastic">
              <a:bevelT w="88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任意多边形 9"/>
            <p:cNvSpPr/>
            <p:nvPr/>
          </p:nvSpPr>
          <p:spPr>
            <a:xfrm rot="20304006">
              <a:off x="2627674" y="2369464"/>
              <a:ext cx="878328" cy="1340601"/>
            </a:xfrm>
            <a:custGeom>
              <a:avLst/>
              <a:gdLst>
                <a:gd name="connsiteX0" fmla="*/ 0 w 878328"/>
                <a:gd name="connsiteY0" fmla="*/ 0 h 1461836"/>
                <a:gd name="connsiteX1" fmla="*/ 878328 w 878328"/>
                <a:gd name="connsiteY1" fmla="*/ 0 h 1461836"/>
                <a:gd name="connsiteX2" fmla="*/ 878328 w 878328"/>
                <a:gd name="connsiteY2" fmla="*/ 1461836 h 1461836"/>
                <a:gd name="connsiteX3" fmla="*/ 0 w 878328"/>
                <a:gd name="connsiteY3" fmla="*/ 1461836 h 1461836"/>
                <a:gd name="connsiteX4" fmla="*/ 0 w 878328"/>
                <a:gd name="connsiteY4" fmla="*/ 0 h 146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328" h="1461836">
                  <a:moveTo>
                    <a:pt x="0" y="0"/>
                  </a:moveTo>
                  <a:lnTo>
                    <a:pt x="878328" y="0"/>
                  </a:lnTo>
                  <a:lnTo>
                    <a:pt x="878328" y="1461836"/>
                  </a:lnTo>
                  <a:lnTo>
                    <a:pt x="0" y="14618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自己</a:t>
              </a:r>
              <a:endParaRPr lang="en-US" altLang="zh-CN" sz="1800" b="0" kern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lvl="0" algn="ctr" defTabSz="80010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性格</a:t>
              </a:r>
              <a:endParaRPr lang="en-US" altLang="zh-CN" dirty="0" smtClean="0">
                <a:latin typeface="微软雅黑" pitchFamily="34" charset="-122"/>
                <a:ea typeface="微软雅黑" pitchFamily="34" charset="-122"/>
              </a:endParaRPr>
            </a:p>
            <a:p>
              <a:pPr lvl="0" algn="ctr" defTabSz="80010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天赋</a:t>
              </a:r>
              <a:endParaRPr lang="zh-CN" altLang="en-US" sz="1800" b="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299122" y="397101"/>
              <a:ext cx="2401105" cy="3276000"/>
            </a:xfrm>
            <a:prstGeom prst="rect">
              <a:avLst/>
            </a:prstGeom>
            <a:blipFill>
              <a:blip r:embed="rId7"/>
              <a:srcRect/>
              <a:stretch>
                <a:fillRect t="371" b="-3665"/>
              </a:stretch>
            </a:blipFill>
            <a:scene3d>
              <a:camera prst="orthographicFront"/>
              <a:lightRig rig="flat" dir="t"/>
            </a:scene3d>
            <a:sp3d z="-190500" prstMaterial="plastic">
              <a:bevelT w="88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多边形 11"/>
            <p:cNvSpPr/>
            <p:nvPr/>
          </p:nvSpPr>
          <p:spPr>
            <a:xfrm rot="20304006">
              <a:off x="5854022" y="2384501"/>
              <a:ext cx="878328" cy="1340601"/>
            </a:xfrm>
            <a:custGeom>
              <a:avLst/>
              <a:gdLst>
                <a:gd name="connsiteX0" fmla="*/ 0 w 878328"/>
                <a:gd name="connsiteY0" fmla="*/ 0 h 1340601"/>
                <a:gd name="connsiteX1" fmla="*/ 878328 w 878328"/>
                <a:gd name="connsiteY1" fmla="*/ 0 h 1340601"/>
                <a:gd name="connsiteX2" fmla="*/ 878328 w 878328"/>
                <a:gd name="connsiteY2" fmla="*/ 1340601 h 1340601"/>
                <a:gd name="connsiteX3" fmla="*/ 0 w 878328"/>
                <a:gd name="connsiteY3" fmla="*/ 1340601 h 1340601"/>
                <a:gd name="connsiteX4" fmla="*/ 0 w 878328"/>
                <a:gd name="connsiteY4" fmla="*/ 0 h 134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328" h="1340601">
                  <a:moveTo>
                    <a:pt x="0" y="0"/>
                  </a:moveTo>
                  <a:lnTo>
                    <a:pt x="878328" y="0"/>
                  </a:lnTo>
                  <a:lnTo>
                    <a:pt x="878328" y="1340601"/>
                  </a:lnTo>
                  <a:lnTo>
                    <a:pt x="0" y="13406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b="0" kern="1200" dirty="0" smtClean="0">
                  <a:latin typeface="微软雅黑" pitchFamily="34" charset="-122"/>
                  <a:ea typeface="微软雅黑" pitchFamily="34" charset="-122"/>
                </a:rPr>
                <a:t>能力</a:t>
              </a:r>
              <a:endParaRPr lang="en-US" altLang="zh-CN" sz="1800" b="0" kern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b="0" kern="1200" dirty="0" smtClean="0">
                  <a:latin typeface="微软雅黑" pitchFamily="34" charset="-122"/>
                  <a:ea typeface="微软雅黑" pitchFamily="34" charset="-122"/>
                </a:rPr>
                <a:t>工作</a:t>
              </a:r>
              <a:endParaRPr lang="en-US" altLang="zh-CN" sz="1800" b="0" kern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习惯</a:t>
              </a:r>
              <a:endParaRPr lang="zh-CN" altLang="en-US" sz="1800" b="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43"/>
          <a:stretch>
            <a:fillRect/>
          </a:stretch>
        </p:blipFill>
        <p:spPr>
          <a:xfrm>
            <a:off x="31098" y="756213"/>
            <a:ext cx="3491880" cy="25852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03848" y="1740753"/>
            <a:ext cx="3706553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要事优先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-740618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itchFamily="18" charset="-128"/>
                <a:ea typeface="Kozuka Mincho Pro H" pitchFamily="18" charset="-128"/>
              </a:rPr>
              <a:t>4</a:t>
            </a:r>
            <a:endParaRPr lang="zh-CN" altLang="en-US" sz="28700" b="1" dirty="0">
              <a:solidFill>
                <a:schemeClr val="bg1"/>
              </a:solidFill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1760" y="2594397"/>
            <a:ext cx="525658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First Things First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83768" y="4558357"/>
            <a:ext cx="5243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摆脱过去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en-US" altLang="zh-CN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先后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次序的考虑</a:t>
            </a:r>
            <a:endParaRPr lang="zh-CN" altLang="en-US" sz="1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571476" y="411510"/>
            <a:ext cx="3936628" cy="4062547"/>
            <a:chOff x="2795616" y="540476"/>
            <a:chExt cx="3936628" cy="4062547"/>
          </a:xfrm>
        </p:grpSpPr>
        <p:sp>
          <p:nvSpPr>
            <p:cNvPr id="14" name="任意多边形 13"/>
            <p:cNvSpPr/>
            <p:nvPr/>
          </p:nvSpPr>
          <p:spPr>
            <a:xfrm>
              <a:off x="4207990" y="540476"/>
              <a:ext cx="2524254" cy="903792"/>
            </a:xfrm>
            <a:custGeom>
              <a:avLst/>
              <a:gdLst>
                <a:gd name="connsiteX0" fmla="*/ 0 w 2524254"/>
                <a:gd name="connsiteY0" fmla="*/ 0 h 903792"/>
                <a:gd name="connsiteX1" fmla="*/ 2524254 w 2524254"/>
                <a:gd name="connsiteY1" fmla="*/ 0 h 903792"/>
                <a:gd name="connsiteX2" fmla="*/ 2524254 w 2524254"/>
                <a:gd name="connsiteY2" fmla="*/ 903792 h 903792"/>
                <a:gd name="connsiteX3" fmla="*/ 0 w 2524254"/>
                <a:gd name="connsiteY3" fmla="*/ 903792 h 903792"/>
                <a:gd name="connsiteX4" fmla="*/ 0 w 2524254"/>
                <a:gd name="connsiteY4" fmla="*/ 0 h 90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4254" h="903792">
                  <a:moveTo>
                    <a:pt x="0" y="0"/>
                  </a:moveTo>
                  <a:lnTo>
                    <a:pt x="2524254" y="0"/>
                  </a:lnTo>
                  <a:lnTo>
                    <a:pt x="2524254" y="903792"/>
                  </a:lnTo>
                  <a:lnTo>
                    <a:pt x="0" y="90379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latin typeface="微软雅黑" pitchFamily="34" charset="-122"/>
                  <a:ea typeface="微软雅黑" pitchFamily="34" charset="-122"/>
                </a:rPr>
                <a:t>重</a:t>
              </a:r>
              <a:r>
                <a:rPr lang="zh-CN" altLang="en-US" sz="2000" b="1" kern="120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将来</a:t>
              </a:r>
              <a:r>
                <a:rPr lang="zh-CN" altLang="en-US" sz="1800" kern="1200" dirty="0" smtClean="0">
                  <a:latin typeface="微软雅黑" pitchFamily="34" charset="-122"/>
                  <a:ea typeface="微软雅黑" pitchFamily="34" charset="-122"/>
                </a:rPr>
                <a:t>而非过去</a:t>
              </a:r>
              <a:endParaRPr lang="zh-CN" altLang="en-US" sz="18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795616" y="540476"/>
              <a:ext cx="1373260" cy="903792"/>
            </a:xfrm>
            <a:prstGeom prst="rect">
              <a:avLst/>
            </a:pr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000" b="-1000"/>
              </a:stretch>
            </a:blip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多边形 15"/>
            <p:cNvSpPr/>
            <p:nvPr/>
          </p:nvSpPr>
          <p:spPr>
            <a:xfrm>
              <a:off x="2795616" y="1593394"/>
              <a:ext cx="2524254" cy="903792"/>
            </a:xfrm>
            <a:custGeom>
              <a:avLst/>
              <a:gdLst>
                <a:gd name="connsiteX0" fmla="*/ 0 w 2524254"/>
                <a:gd name="connsiteY0" fmla="*/ 0 h 903792"/>
                <a:gd name="connsiteX1" fmla="*/ 2524254 w 2524254"/>
                <a:gd name="connsiteY1" fmla="*/ 0 h 903792"/>
                <a:gd name="connsiteX2" fmla="*/ 2524254 w 2524254"/>
                <a:gd name="connsiteY2" fmla="*/ 903792 h 903792"/>
                <a:gd name="connsiteX3" fmla="*/ 0 w 2524254"/>
                <a:gd name="connsiteY3" fmla="*/ 903792 h 903792"/>
                <a:gd name="connsiteX4" fmla="*/ 0 w 2524254"/>
                <a:gd name="connsiteY4" fmla="*/ 0 h 90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4254" h="903792">
                  <a:moveTo>
                    <a:pt x="0" y="0"/>
                  </a:moveTo>
                  <a:lnTo>
                    <a:pt x="2524254" y="0"/>
                  </a:lnTo>
                  <a:lnTo>
                    <a:pt x="2524254" y="903792"/>
                  </a:lnTo>
                  <a:lnTo>
                    <a:pt x="0" y="90379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latin typeface="微软雅黑" pitchFamily="34" charset="-122"/>
                  <a:ea typeface="微软雅黑" pitchFamily="34" charset="-122"/>
                </a:rPr>
                <a:t>重</a:t>
              </a:r>
              <a:r>
                <a:rPr lang="zh-CN" altLang="en-US" sz="2000" b="1" kern="120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机会</a:t>
              </a:r>
              <a:r>
                <a:rPr lang="zh-CN" altLang="en-US" sz="1800" kern="1200" dirty="0" smtClean="0">
                  <a:latin typeface="微软雅黑" pitchFamily="34" charset="-122"/>
                  <a:ea typeface="微软雅黑" pitchFamily="34" charset="-122"/>
                </a:rPr>
                <a:t>而非困难</a:t>
              </a:r>
              <a:endParaRPr lang="zh-CN" altLang="en-US" sz="18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358984" y="1593394"/>
              <a:ext cx="1373260" cy="90379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88089" b="-39911"/>
              </a:stretch>
            </a:blip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任意多边形 17"/>
            <p:cNvSpPr/>
            <p:nvPr/>
          </p:nvSpPr>
          <p:spPr>
            <a:xfrm>
              <a:off x="4207990" y="2643755"/>
              <a:ext cx="2524254" cy="903792"/>
            </a:xfrm>
            <a:custGeom>
              <a:avLst/>
              <a:gdLst>
                <a:gd name="connsiteX0" fmla="*/ 0 w 2524254"/>
                <a:gd name="connsiteY0" fmla="*/ 0 h 903792"/>
                <a:gd name="connsiteX1" fmla="*/ 2524254 w 2524254"/>
                <a:gd name="connsiteY1" fmla="*/ 0 h 903792"/>
                <a:gd name="connsiteX2" fmla="*/ 2524254 w 2524254"/>
                <a:gd name="connsiteY2" fmla="*/ 903792 h 903792"/>
                <a:gd name="connsiteX3" fmla="*/ 0 w 2524254"/>
                <a:gd name="connsiteY3" fmla="*/ 903792 h 903792"/>
                <a:gd name="connsiteX4" fmla="*/ 0 w 2524254"/>
                <a:gd name="connsiteY4" fmla="*/ 0 h 90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4254" h="903792">
                  <a:moveTo>
                    <a:pt x="0" y="0"/>
                  </a:moveTo>
                  <a:lnTo>
                    <a:pt x="2524254" y="0"/>
                  </a:lnTo>
                  <a:lnTo>
                    <a:pt x="2524254" y="903792"/>
                  </a:lnTo>
                  <a:lnTo>
                    <a:pt x="0" y="90379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latin typeface="微软雅黑" pitchFamily="34" charset="-122"/>
                  <a:ea typeface="微软雅黑" pitchFamily="34" charset="-122"/>
                </a:rPr>
                <a:t>重</a:t>
              </a:r>
              <a:r>
                <a:rPr lang="zh-CN" altLang="en-US" sz="2000" b="1" kern="120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方向</a:t>
              </a:r>
              <a:r>
                <a:rPr lang="zh-CN" altLang="en-US" sz="1800" kern="1200" dirty="0" smtClean="0">
                  <a:latin typeface="微软雅黑" pitchFamily="34" charset="-122"/>
                  <a:ea typeface="微软雅黑" pitchFamily="34" charset="-122"/>
                </a:rPr>
                <a:t>而非盲从</a:t>
              </a:r>
              <a:endParaRPr lang="zh-CN" altLang="en-US" sz="18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795616" y="2646312"/>
              <a:ext cx="1373260" cy="903792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000" b="-1000"/>
              </a:stretch>
            </a:blip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任意多边形 19"/>
            <p:cNvSpPr/>
            <p:nvPr/>
          </p:nvSpPr>
          <p:spPr>
            <a:xfrm>
              <a:off x="2795616" y="3699231"/>
              <a:ext cx="2524254" cy="903792"/>
            </a:xfrm>
            <a:custGeom>
              <a:avLst/>
              <a:gdLst>
                <a:gd name="connsiteX0" fmla="*/ 0 w 2568476"/>
                <a:gd name="connsiteY0" fmla="*/ 0 h 903792"/>
                <a:gd name="connsiteX1" fmla="*/ 2568476 w 2568476"/>
                <a:gd name="connsiteY1" fmla="*/ 0 h 903792"/>
                <a:gd name="connsiteX2" fmla="*/ 2568476 w 2568476"/>
                <a:gd name="connsiteY2" fmla="*/ 903792 h 903792"/>
                <a:gd name="connsiteX3" fmla="*/ 0 w 2568476"/>
                <a:gd name="connsiteY3" fmla="*/ 903792 h 903792"/>
                <a:gd name="connsiteX4" fmla="*/ 0 w 2568476"/>
                <a:gd name="connsiteY4" fmla="*/ 0 h 90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476" h="903792">
                  <a:moveTo>
                    <a:pt x="0" y="0"/>
                  </a:moveTo>
                  <a:lnTo>
                    <a:pt x="2568476" y="0"/>
                  </a:lnTo>
                  <a:lnTo>
                    <a:pt x="2568476" y="903792"/>
                  </a:lnTo>
                  <a:lnTo>
                    <a:pt x="0" y="90379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latin typeface="微软雅黑" pitchFamily="34" charset="-122"/>
                  <a:ea typeface="微软雅黑" pitchFamily="34" charset="-122"/>
                </a:rPr>
                <a:t>重</a:t>
              </a:r>
              <a:r>
                <a:rPr lang="zh-CN" altLang="en-US" sz="2000" b="1" kern="120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目标</a:t>
              </a:r>
              <a:r>
                <a:rPr lang="zh-CN" altLang="en-US" sz="1800" kern="1200" dirty="0" smtClean="0">
                  <a:latin typeface="微软雅黑" pitchFamily="34" charset="-122"/>
                  <a:ea typeface="微软雅黑" pitchFamily="34" charset="-122"/>
                </a:rPr>
                <a:t>而非安全</a:t>
              </a:r>
              <a:endParaRPr lang="zh-CN" altLang="en-US" sz="18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358984" y="3699231"/>
              <a:ext cx="1373260" cy="903792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54364" b="-73636"/>
              </a:stretch>
            </a:blip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2" name="TextBox 21"/>
          <p:cNvSpPr txBox="1"/>
          <p:nvPr/>
        </p:nvSpPr>
        <p:spPr>
          <a:xfrm>
            <a:off x="6084168" y="1255364"/>
            <a:ext cx="1865126" cy="26306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确定优先次序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重要原则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1840" y="1347614"/>
            <a:ext cx="4464496" cy="1495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是一本关于自我管理的书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管理是指做到人与事以及资源之间的的匹配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自我管理就是对自己与这两者之间的关系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6" y="1476974"/>
            <a:ext cx="1310800" cy="13108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868145" y="699542"/>
            <a:ext cx="327585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699542"/>
            <a:ext cx="313481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843808" y="413251"/>
            <a:ext cx="338437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我理解中的管理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840" y="3234338"/>
            <a:ext cx="4608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 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有效的管理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者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是指做的努力是与目标一致的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 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是一种以目标与导向的工作方式和管理方法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 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卓有成效是可以通过学习自我管理而实现的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507854"/>
            <a:ext cx="1195460" cy="1001055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1403648" y="1292365"/>
            <a:ext cx="6480720" cy="1639425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915816" y="1292365"/>
            <a:ext cx="0" cy="163942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1403648" y="3219822"/>
            <a:ext cx="6480720" cy="1639425"/>
          </a:xfrm>
          <a:prstGeom prst="round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2915816" y="3219822"/>
            <a:ext cx="0" cy="1639425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39752" y="1740753"/>
            <a:ext cx="457064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决策的五大要素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-497017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itchFamily="18" charset="-128"/>
                <a:ea typeface="Kozuka Mincho Pro H" pitchFamily="18" charset="-128"/>
              </a:rPr>
              <a:t>5</a:t>
            </a:r>
            <a:endParaRPr lang="zh-CN" altLang="en-US" sz="28700" b="1" dirty="0">
              <a:solidFill>
                <a:schemeClr val="bg1"/>
              </a:solidFill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1760" y="2594397"/>
            <a:ext cx="6552728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Five Elements of D</a:t>
            </a:r>
            <a:r>
              <a:rPr lang="en-US" altLang="zh-CN" sz="4400" b="1" dirty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ecision</a:t>
            </a:r>
            <a:endParaRPr lang="en-US" altLang="zh-CN" sz="4400" b="1" dirty="0" smtClean="0">
              <a:solidFill>
                <a:srgbClr val="C00000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66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733"/>
          <a:stretch>
            <a:fillRect/>
          </a:stretch>
        </p:blipFill>
        <p:spPr>
          <a:xfrm>
            <a:off x="124216" y="356839"/>
            <a:ext cx="2245698" cy="30069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558357"/>
            <a:ext cx="9144000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性质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找出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边界条件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正确的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方案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措施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重视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反馈</a:t>
            </a:r>
            <a:endParaRPr lang="zh-CN" altLang="en-US" sz="1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47664" y="780236"/>
            <a:ext cx="6096000" cy="4023762"/>
            <a:chOff x="1691680" y="647652"/>
            <a:chExt cx="6096000" cy="4023762"/>
          </a:xfrm>
        </p:grpSpPr>
        <p:sp>
          <p:nvSpPr>
            <p:cNvPr id="4" name="矩形 3"/>
            <p:cNvSpPr/>
            <p:nvPr/>
          </p:nvSpPr>
          <p:spPr>
            <a:xfrm>
              <a:off x="1691680" y="647652"/>
              <a:ext cx="3742099" cy="3742099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5000" r="-25000"/>
              </a:stretch>
            </a:blip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椭圆 4"/>
            <p:cNvSpPr/>
            <p:nvPr/>
          </p:nvSpPr>
          <p:spPr>
            <a:xfrm>
              <a:off x="5305018" y="426099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矩形 5"/>
            <p:cNvSpPr/>
            <p:nvPr/>
          </p:nvSpPr>
          <p:spPr>
            <a:xfrm>
              <a:off x="5512483" y="647652"/>
              <a:ext cx="2275196" cy="2275196"/>
            </a:xfrm>
            <a:prstGeom prst="rect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2">
                <a:shade val="80000"/>
                <a:hueOff val="-8968"/>
                <a:satOff val="-1005"/>
                <a:lumOff val="642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shade val="80000"/>
                <a:hueOff val="-8968"/>
                <a:satOff val="-1005"/>
                <a:lumOff val="642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椭圆 6"/>
            <p:cNvSpPr/>
            <p:nvPr/>
          </p:nvSpPr>
          <p:spPr>
            <a:xfrm>
              <a:off x="7562349" y="279408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237"/>
                <a:satOff val="-138"/>
                <a:lumOff val="886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椭圆 7"/>
            <p:cNvSpPr/>
            <p:nvPr/>
          </p:nvSpPr>
          <p:spPr>
            <a:xfrm>
              <a:off x="7658919" y="279408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474"/>
                <a:satOff val="-277"/>
                <a:lumOff val="1771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矩形 8"/>
            <p:cNvSpPr/>
            <p:nvPr/>
          </p:nvSpPr>
          <p:spPr>
            <a:xfrm>
              <a:off x="6399361" y="3001433"/>
              <a:ext cx="1388318" cy="1388318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25000" b="-25000"/>
              </a:stretch>
            </a:blipFill>
          </p:spPr>
          <p:style>
            <a:lnRef idx="2">
              <a:schemeClr val="accent2">
                <a:shade val="80000"/>
                <a:hueOff val="-17936"/>
                <a:satOff val="-2011"/>
                <a:lumOff val="1284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shade val="80000"/>
                <a:hueOff val="-17936"/>
                <a:satOff val="-2011"/>
                <a:lumOff val="1284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椭圆 9"/>
            <p:cNvSpPr/>
            <p:nvPr/>
          </p:nvSpPr>
          <p:spPr>
            <a:xfrm>
              <a:off x="7514064" y="426099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711"/>
                <a:satOff val="-415"/>
                <a:lumOff val="2657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椭圆 10"/>
            <p:cNvSpPr/>
            <p:nvPr/>
          </p:nvSpPr>
          <p:spPr>
            <a:xfrm>
              <a:off x="7586491" y="418856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4948"/>
                <a:satOff val="-554"/>
                <a:lumOff val="3542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椭圆 11"/>
            <p:cNvSpPr/>
            <p:nvPr/>
          </p:nvSpPr>
          <p:spPr>
            <a:xfrm>
              <a:off x="7658919" y="4116135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6185"/>
                <a:satOff val="-693"/>
                <a:lumOff val="4428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矩形 12"/>
            <p:cNvSpPr/>
            <p:nvPr/>
          </p:nvSpPr>
          <p:spPr>
            <a:xfrm>
              <a:off x="5512483" y="3581458"/>
              <a:ext cx="808293" cy="808293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758" t="1347" r="-49242" b="-1347"/>
              </a:stretch>
            </a:blipFill>
          </p:spPr>
          <p:style>
            <a:lnRef idx="2">
              <a:schemeClr val="accent2">
                <a:shade val="80000"/>
                <a:hueOff val="-26904"/>
                <a:satOff val="-3017"/>
                <a:lumOff val="1926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shade val="80000"/>
                <a:hueOff val="-26904"/>
                <a:satOff val="-3017"/>
                <a:lumOff val="1926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椭圆 13"/>
            <p:cNvSpPr/>
            <p:nvPr/>
          </p:nvSpPr>
          <p:spPr>
            <a:xfrm>
              <a:off x="6095446" y="416442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7422"/>
                <a:satOff val="-832"/>
                <a:lumOff val="5313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椭圆 14"/>
            <p:cNvSpPr/>
            <p:nvPr/>
          </p:nvSpPr>
          <p:spPr>
            <a:xfrm>
              <a:off x="6192016" y="416442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8659"/>
                <a:satOff val="-970"/>
                <a:lumOff val="6199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椭圆 15"/>
            <p:cNvSpPr/>
            <p:nvPr/>
          </p:nvSpPr>
          <p:spPr>
            <a:xfrm>
              <a:off x="6095446" y="426099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9896"/>
                <a:satOff val="-1109"/>
                <a:lumOff val="7084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椭圆 16"/>
            <p:cNvSpPr/>
            <p:nvPr/>
          </p:nvSpPr>
          <p:spPr>
            <a:xfrm>
              <a:off x="6192016" y="426099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1133"/>
                <a:satOff val="-1248"/>
                <a:lumOff val="797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矩形 17"/>
            <p:cNvSpPr/>
            <p:nvPr/>
          </p:nvSpPr>
          <p:spPr>
            <a:xfrm>
              <a:off x="5512483" y="3001433"/>
              <a:ext cx="808293" cy="497699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4000" b="-4000"/>
              </a:stretch>
            </a:blipFill>
          </p:spPr>
          <p:style>
            <a:lnRef idx="2">
              <a:schemeClr val="accent2">
                <a:shade val="80000"/>
                <a:hueOff val="-35872"/>
                <a:satOff val="-4023"/>
                <a:lumOff val="2568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shade val="80000"/>
                <a:hueOff val="-35872"/>
                <a:satOff val="-4023"/>
                <a:lumOff val="2568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椭圆 18"/>
            <p:cNvSpPr/>
            <p:nvPr/>
          </p:nvSpPr>
          <p:spPr>
            <a:xfrm>
              <a:off x="6047161" y="337037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2370"/>
                <a:satOff val="-1387"/>
                <a:lumOff val="8855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椭圆 19"/>
            <p:cNvSpPr/>
            <p:nvPr/>
          </p:nvSpPr>
          <p:spPr>
            <a:xfrm>
              <a:off x="6119589" y="3297944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3607"/>
                <a:satOff val="-1525"/>
                <a:lumOff val="9741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椭圆 20"/>
            <p:cNvSpPr/>
            <p:nvPr/>
          </p:nvSpPr>
          <p:spPr>
            <a:xfrm>
              <a:off x="6192016" y="3225516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4844"/>
                <a:satOff val="-1664"/>
                <a:lumOff val="10626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椭圆 21"/>
            <p:cNvSpPr/>
            <p:nvPr/>
          </p:nvSpPr>
          <p:spPr>
            <a:xfrm>
              <a:off x="6047161" y="3225516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6081"/>
                <a:satOff val="-1803"/>
                <a:lumOff val="11512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椭圆 22"/>
            <p:cNvSpPr/>
            <p:nvPr/>
          </p:nvSpPr>
          <p:spPr>
            <a:xfrm>
              <a:off x="6192016" y="337037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7318"/>
                <a:satOff val="-1942"/>
                <a:lumOff val="12397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椭圆 23"/>
            <p:cNvSpPr/>
            <p:nvPr/>
          </p:nvSpPr>
          <p:spPr>
            <a:xfrm>
              <a:off x="1909177" y="449839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8554"/>
                <a:satOff val="-2080"/>
                <a:lumOff val="13283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任意多边形 24"/>
            <p:cNvSpPr/>
            <p:nvPr/>
          </p:nvSpPr>
          <p:spPr>
            <a:xfrm>
              <a:off x="1973557" y="4389751"/>
              <a:ext cx="1014750" cy="281663"/>
            </a:xfrm>
            <a:custGeom>
              <a:avLst/>
              <a:gdLst>
                <a:gd name="connsiteX0" fmla="*/ 0 w 1014750"/>
                <a:gd name="connsiteY0" fmla="*/ 0 h 281663"/>
                <a:gd name="connsiteX1" fmla="*/ 1014750 w 1014750"/>
                <a:gd name="connsiteY1" fmla="*/ 0 h 281663"/>
                <a:gd name="connsiteX2" fmla="*/ 1014750 w 1014750"/>
                <a:gd name="connsiteY2" fmla="*/ 281663 h 281663"/>
                <a:gd name="connsiteX3" fmla="*/ 0 w 1014750"/>
                <a:gd name="connsiteY3" fmla="*/ 281663 h 281663"/>
                <a:gd name="connsiteX4" fmla="*/ 0 w 1014750"/>
                <a:gd name="connsiteY4" fmla="*/ 0 h 2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750" h="281663">
                  <a:moveTo>
                    <a:pt x="0" y="0"/>
                  </a:moveTo>
                  <a:lnTo>
                    <a:pt x="1014750" y="0"/>
                  </a:lnTo>
                  <a:lnTo>
                    <a:pt x="1014750" y="281663"/>
                  </a:lnTo>
                  <a:lnTo>
                    <a:pt x="0" y="2816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27940" rIns="78232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latin typeface="微软雅黑" pitchFamily="34" charset="-122"/>
                  <a:ea typeface="微软雅黑" pitchFamily="34" charset="-122"/>
                </a:rPr>
                <a:t>了解问题性质</a:t>
              </a:r>
              <a:endParaRPr lang="zh-CN" altLang="en-US" sz="11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988307" y="449839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9791"/>
                <a:satOff val="-2219"/>
                <a:lumOff val="14168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椭圆 26"/>
            <p:cNvSpPr/>
            <p:nvPr/>
          </p:nvSpPr>
          <p:spPr>
            <a:xfrm>
              <a:off x="3084878" y="449839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1028"/>
                <a:satOff val="-2358"/>
                <a:lumOff val="15054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任意多边形 27"/>
            <p:cNvSpPr/>
            <p:nvPr/>
          </p:nvSpPr>
          <p:spPr>
            <a:xfrm>
              <a:off x="3149258" y="4389751"/>
              <a:ext cx="1014750" cy="281663"/>
            </a:xfrm>
            <a:custGeom>
              <a:avLst/>
              <a:gdLst>
                <a:gd name="connsiteX0" fmla="*/ 0 w 1014750"/>
                <a:gd name="connsiteY0" fmla="*/ 0 h 281663"/>
                <a:gd name="connsiteX1" fmla="*/ 1014750 w 1014750"/>
                <a:gd name="connsiteY1" fmla="*/ 0 h 281663"/>
                <a:gd name="connsiteX2" fmla="*/ 1014750 w 1014750"/>
                <a:gd name="connsiteY2" fmla="*/ 281663 h 281663"/>
                <a:gd name="connsiteX3" fmla="*/ 0 w 1014750"/>
                <a:gd name="connsiteY3" fmla="*/ 281663 h 281663"/>
                <a:gd name="connsiteX4" fmla="*/ 0 w 1014750"/>
                <a:gd name="connsiteY4" fmla="*/ 0 h 2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750" h="281663">
                  <a:moveTo>
                    <a:pt x="0" y="0"/>
                  </a:moveTo>
                  <a:lnTo>
                    <a:pt x="1014750" y="0"/>
                  </a:lnTo>
                  <a:lnTo>
                    <a:pt x="1014750" y="281663"/>
                  </a:lnTo>
                  <a:lnTo>
                    <a:pt x="0" y="2816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27940" rIns="78232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latin typeface="微软雅黑" pitchFamily="34" charset="-122"/>
                  <a:ea typeface="微软雅黑" pitchFamily="34" charset="-122"/>
                </a:rPr>
                <a:t>找出边界问题</a:t>
              </a:r>
              <a:endParaRPr lang="zh-CN" altLang="en-US" sz="11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164008" y="457082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2265"/>
                <a:satOff val="-2497"/>
                <a:lumOff val="15939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椭圆 29"/>
            <p:cNvSpPr/>
            <p:nvPr/>
          </p:nvSpPr>
          <p:spPr>
            <a:xfrm>
              <a:off x="4236435" y="449839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3502"/>
                <a:satOff val="-2635"/>
                <a:lumOff val="16825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椭圆 30"/>
            <p:cNvSpPr/>
            <p:nvPr/>
          </p:nvSpPr>
          <p:spPr>
            <a:xfrm>
              <a:off x="4308863" y="4425965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4739"/>
                <a:satOff val="-2774"/>
                <a:lumOff val="1771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任意多边形 31"/>
            <p:cNvSpPr/>
            <p:nvPr/>
          </p:nvSpPr>
          <p:spPr>
            <a:xfrm>
              <a:off x="4373243" y="4389751"/>
              <a:ext cx="1014750" cy="281663"/>
            </a:xfrm>
            <a:custGeom>
              <a:avLst/>
              <a:gdLst>
                <a:gd name="connsiteX0" fmla="*/ 0 w 1014750"/>
                <a:gd name="connsiteY0" fmla="*/ 0 h 281663"/>
                <a:gd name="connsiteX1" fmla="*/ 1014750 w 1014750"/>
                <a:gd name="connsiteY1" fmla="*/ 0 h 281663"/>
                <a:gd name="connsiteX2" fmla="*/ 1014750 w 1014750"/>
                <a:gd name="connsiteY2" fmla="*/ 281663 h 281663"/>
                <a:gd name="connsiteX3" fmla="*/ 0 w 1014750"/>
                <a:gd name="connsiteY3" fmla="*/ 281663 h 281663"/>
                <a:gd name="connsiteX4" fmla="*/ 0 w 1014750"/>
                <a:gd name="connsiteY4" fmla="*/ 0 h 2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750" h="281663">
                  <a:moveTo>
                    <a:pt x="0" y="0"/>
                  </a:moveTo>
                  <a:lnTo>
                    <a:pt x="1014750" y="0"/>
                  </a:lnTo>
                  <a:lnTo>
                    <a:pt x="1014750" y="281663"/>
                  </a:lnTo>
                  <a:lnTo>
                    <a:pt x="0" y="2816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27940" rIns="78232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latin typeface="微软雅黑" pitchFamily="34" charset="-122"/>
                  <a:ea typeface="微软雅黑" pitchFamily="34" charset="-122"/>
                </a:rPr>
                <a:t>思考正确方案</a:t>
              </a:r>
              <a:endParaRPr lang="zh-CN" altLang="en-US" sz="11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387993" y="445010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5976"/>
                <a:satOff val="-2913"/>
                <a:lumOff val="18596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椭圆 33"/>
            <p:cNvSpPr/>
            <p:nvPr/>
          </p:nvSpPr>
          <p:spPr>
            <a:xfrm>
              <a:off x="5484564" y="445010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7213"/>
                <a:satOff val="-3052"/>
                <a:lumOff val="19481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椭圆 34"/>
            <p:cNvSpPr/>
            <p:nvPr/>
          </p:nvSpPr>
          <p:spPr>
            <a:xfrm>
              <a:off x="5387993" y="454667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8450"/>
                <a:satOff val="-3190"/>
                <a:lumOff val="20367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椭圆 35"/>
            <p:cNvSpPr/>
            <p:nvPr/>
          </p:nvSpPr>
          <p:spPr>
            <a:xfrm>
              <a:off x="5484564" y="454667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9687"/>
                <a:satOff val="-3329"/>
                <a:lumOff val="21252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任意多边形 36"/>
            <p:cNvSpPr/>
            <p:nvPr/>
          </p:nvSpPr>
          <p:spPr>
            <a:xfrm>
              <a:off x="5548944" y="4389751"/>
              <a:ext cx="1014750" cy="281663"/>
            </a:xfrm>
            <a:custGeom>
              <a:avLst/>
              <a:gdLst>
                <a:gd name="connsiteX0" fmla="*/ 0 w 1014750"/>
                <a:gd name="connsiteY0" fmla="*/ 0 h 281663"/>
                <a:gd name="connsiteX1" fmla="*/ 1014750 w 1014750"/>
                <a:gd name="connsiteY1" fmla="*/ 0 h 281663"/>
                <a:gd name="connsiteX2" fmla="*/ 1014750 w 1014750"/>
                <a:gd name="connsiteY2" fmla="*/ 281663 h 281663"/>
                <a:gd name="connsiteX3" fmla="*/ 0 w 1014750"/>
                <a:gd name="connsiteY3" fmla="*/ 281663 h 281663"/>
                <a:gd name="connsiteX4" fmla="*/ 0 w 1014750"/>
                <a:gd name="connsiteY4" fmla="*/ 0 h 2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750" h="281663">
                  <a:moveTo>
                    <a:pt x="0" y="0"/>
                  </a:moveTo>
                  <a:lnTo>
                    <a:pt x="1014750" y="0"/>
                  </a:lnTo>
                  <a:lnTo>
                    <a:pt x="1014750" y="281663"/>
                  </a:lnTo>
                  <a:lnTo>
                    <a:pt x="0" y="2816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27940" rIns="78232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latin typeface="微软雅黑" pitchFamily="34" charset="-122"/>
                  <a:ea typeface="微软雅黑" pitchFamily="34" charset="-122"/>
                </a:rPr>
                <a:t>兼顾执行措施</a:t>
              </a:r>
              <a:endParaRPr lang="zh-CN" altLang="en-US" sz="11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6563694" y="457082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0924"/>
                <a:satOff val="-3468"/>
                <a:lumOff val="22138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椭圆 38"/>
            <p:cNvSpPr/>
            <p:nvPr/>
          </p:nvSpPr>
          <p:spPr>
            <a:xfrm>
              <a:off x="6636122" y="449839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2161"/>
                <a:satOff val="-3607"/>
                <a:lumOff val="23023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椭圆 39"/>
            <p:cNvSpPr/>
            <p:nvPr/>
          </p:nvSpPr>
          <p:spPr>
            <a:xfrm>
              <a:off x="6708549" y="4425965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3398"/>
                <a:satOff val="-3745"/>
                <a:lumOff val="23909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椭圆 40"/>
            <p:cNvSpPr/>
            <p:nvPr/>
          </p:nvSpPr>
          <p:spPr>
            <a:xfrm>
              <a:off x="6563694" y="4425965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4635"/>
                <a:satOff val="-3884"/>
                <a:lumOff val="24794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椭圆 41"/>
            <p:cNvSpPr/>
            <p:nvPr/>
          </p:nvSpPr>
          <p:spPr>
            <a:xfrm>
              <a:off x="6708549" y="457082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5872"/>
                <a:satOff val="-4023"/>
                <a:lumOff val="2568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任意多边形 42"/>
            <p:cNvSpPr/>
            <p:nvPr/>
          </p:nvSpPr>
          <p:spPr>
            <a:xfrm>
              <a:off x="6772930" y="4389751"/>
              <a:ext cx="1014750" cy="281663"/>
            </a:xfrm>
            <a:custGeom>
              <a:avLst/>
              <a:gdLst>
                <a:gd name="connsiteX0" fmla="*/ 0 w 1014750"/>
                <a:gd name="connsiteY0" fmla="*/ 0 h 281663"/>
                <a:gd name="connsiteX1" fmla="*/ 1014750 w 1014750"/>
                <a:gd name="connsiteY1" fmla="*/ 0 h 281663"/>
                <a:gd name="connsiteX2" fmla="*/ 1014750 w 1014750"/>
                <a:gd name="connsiteY2" fmla="*/ 281663 h 281663"/>
                <a:gd name="connsiteX3" fmla="*/ 0 w 1014750"/>
                <a:gd name="connsiteY3" fmla="*/ 281663 h 281663"/>
                <a:gd name="connsiteX4" fmla="*/ 0 w 1014750"/>
                <a:gd name="connsiteY4" fmla="*/ 0 h 2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750" h="281663">
                  <a:moveTo>
                    <a:pt x="0" y="0"/>
                  </a:moveTo>
                  <a:lnTo>
                    <a:pt x="1014750" y="0"/>
                  </a:lnTo>
                  <a:lnTo>
                    <a:pt x="1014750" y="281663"/>
                  </a:lnTo>
                  <a:lnTo>
                    <a:pt x="0" y="2816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27940" rIns="78232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latin typeface="微软雅黑" pitchFamily="34" charset="-122"/>
                  <a:ea typeface="微软雅黑" pitchFamily="34" charset="-122"/>
                </a:rPr>
                <a:t>注重反馈信息</a:t>
              </a:r>
              <a:endParaRPr lang="zh-CN" altLang="en-US" sz="11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428328" y="555526"/>
            <a:ext cx="6096000" cy="4208162"/>
            <a:chOff x="1251739" y="555526"/>
            <a:chExt cx="6096000" cy="4208162"/>
          </a:xfrm>
        </p:grpSpPr>
        <p:grpSp>
          <p:nvGrpSpPr>
            <p:cNvPr id="2" name="组合 1"/>
            <p:cNvGrpSpPr/>
            <p:nvPr/>
          </p:nvGrpSpPr>
          <p:grpSpPr>
            <a:xfrm>
              <a:off x="1251739" y="739926"/>
              <a:ext cx="6096000" cy="4023762"/>
              <a:chOff x="1691680" y="647652"/>
              <a:chExt cx="6096000" cy="402376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691680" y="647652"/>
                <a:ext cx="3742099" cy="3742099"/>
              </a:xfrm>
              <a:prstGeom prst="rect">
                <a:avLst/>
              </a:prstGeom>
              <a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l="-25000" r="-25000"/>
                </a:stretch>
              </a:blipFill>
            </p:spPr>
            <p:style>
              <a:lnRef idx="2">
                <a:schemeClr val="accent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shade val="8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" name="椭圆 3"/>
              <p:cNvSpPr/>
              <p:nvPr/>
            </p:nvSpPr>
            <p:spPr>
              <a:xfrm>
                <a:off x="5305018" y="4260991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3" name="椭圆 22"/>
              <p:cNvSpPr/>
              <p:nvPr/>
            </p:nvSpPr>
            <p:spPr>
              <a:xfrm>
                <a:off x="1909177" y="4498393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18554"/>
                  <a:satOff val="-2080"/>
                  <a:lumOff val="13283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4" name="任意多边形 23"/>
              <p:cNvSpPr/>
              <p:nvPr/>
            </p:nvSpPr>
            <p:spPr>
              <a:xfrm>
                <a:off x="1973557" y="4389751"/>
                <a:ext cx="1014750" cy="281663"/>
              </a:xfrm>
              <a:custGeom>
                <a:avLst/>
                <a:gdLst>
                  <a:gd name="connsiteX0" fmla="*/ 0 w 1014750"/>
                  <a:gd name="connsiteY0" fmla="*/ 0 h 281663"/>
                  <a:gd name="connsiteX1" fmla="*/ 1014750 w 1014750"/>
                  <a:gd name="connsiteY1" fmla="*/ 0 h 281663"/>
                  <a:gd name="connsiteX2" fmla="*/ 1014750 w 1014750"/>
                  <a:gd name="connsiteY2" fmla="*/ 281663 h 281663"/>
                  <a:gd name="connsiteX3" fmla="*/ 0 w 1014750"/>
                  <a:gd name="connsiteY3" fmla="*/ 281663 h 281663"/>
                  <a:gd name="connsiteX4" fmla="*/ 0 w 1014750"/>
                  <a:gd name="connsiteY4" fmla="*/ 0 h 28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750" h="281663">
                    <a:moveTo>
                      <a:pt x="0" y="0"/>
                    </a:moveTo>
                    <a:lnTo>
                      <a:pt x="1014750" y="0"/>
                    </a:lnTo>
                    <a:lnTo>
                      <a:pt x="1014750" y="281663"/>
                    </a:lnTo>
                    <a:lnTo>
                      <a:pt x="0" y="28166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8232" tIns="27940" rIns="78232" bIns="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100" kern="1200" dirty="0" smtClean="0">
                    <a:latin typeface="微软雅黑" pitchFamily="34" charset="-122"/>
                    <a:ea typeface="微软雅黑" pitchFamily="34" charset="-122"/>
                  </a:rPr>
                  <a:t>了解问题性质</a:t>
                </a:r>
                <a:endParaRPr lang="zh-CN" altLang="en-US" sz="1100" kern="12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988307" y="4498393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19791"/>
                  <a:satOff val="-2219"/>
                  <a:lumOff val="14168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6" name="椭圆 25"/>
              <p:cNvSpPr/>
              <p:nvPr/>
            </p:nvSpPr>
            <p:spPr>
              <a:xfrm>
                <a:off x="3084878" y="4498393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1028"/>
                  <a:satOff val="-2358"/>
                  <a:lumOff val="15054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7" name="任意多边形 26"/>
              <p:cNvSpPr/>
              <p:nvPr/>
            </p:nvSpPr>
            <p:spPr>
              <a:xfrm>
                <a:off x="3149258" y="4389751"/>
                <a:ext cx="1014750" cy="281663"/>
              </a:xfrm>
              <a:custGeom>
                <a:avLst/>
                <a:gdLst>
                  <a:gd name="connsiteX0" fmla="*/ 0 w 1014750"/>
                  <a:gd name="connsiteY0" fmla="*/ 0 h 281663"/>
                  <a:gd name="connsiteX1" fmla="*/ 1014750 w 1014750"/>
                  <a:gd name="connsiteY1" fmla="*/ 0 h 281663"/>
                  <a:gd name="connsiteX2" fmla="*/ 1014750 w 1014750"/>
                  <a:gd name="connsiteY2" fmla="*/ 281663 h 281663"/>
                  <a:gd name="connsiteX3" fmla="*/ 0 w 1014750"/>
                  <a:gd name="connsiteY3" fmla="*/ 281663 h 281663"/>
                  <a:gd name="connsiteX4" fmla="*/ 0 w 1014750"/>
                  <a:gd name="connsiteY4" fmla="*/ 0 h 28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750" h="281663">
                    <a:moveTo>
                      <a:pt x="0" y="0"/>
                    </a:moveTo>
                    <a:lnTo>
                      <a:pt x="1014750" y="0"/>
                    </a:lnTo>
                    <a:lnTo>
                      <a:pt x="1014750" y="281663"/>
                    </a:lnTo>
                    <a:lnTo>
                      <a:pt x="0" y="28166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8232" tIns="27940" rIns="78232" bIns="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100" kern="1200" dirty="0" smtClean="0">
                    <a:latin typeface="微软雅黑" pitchFamily="34" charset="-122"/>
                    <a:ea typeface="微软雅黑" pitchFamily="34" charset="-122"/>
                  </a:rPr>
                  <a:t>找出边界问题</a:t>
                </a:r>
                <a:endParaRPr lang="zh-CN" altLang="en-US" sz="1100" kern="12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4164008" y="4570821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2265"/>
                  <a:satOff val="-2497"/>
                  <a:lumOff val="15939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9" name="椭圆 28"/>
              <p:cNvSpPr/>
              <p:nvPr/>
            </p:nvSpPr>
            <p:spPr>
              <a:xfrm>
                <a:off x="4236435" y="4498393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3502"/>
                  <a:satOff val="-2635"/>
                  <a:lumOff val="16825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0" name="椭圆 29"/>
              <p:cNvSpPr/>
              <p:nvPr/>
            </p:nvSpPr>
            <p:spPr>
              <a:xfrm>
                <a:off x="4308863" y="4425965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4739"/>
                  <a:satOff val="-2774"/>
                  <a:lumOff val="1771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1" name="任意多边形 30"/>
              <p:cNvSpPr/>
              <p:nvPr/>
            </p:nvSpPr>
            <p:spPr>
              <a:xfrm>
                <a:off x="4373243" y="4389751"/>
                <a:ext cx="1014750" cy="281663"/>
              </a:xfrm>
              <a:custGeom>
                <a:avLst/>
                <a:gdLst>
                  <a:gd name="connsiteX0" fmla="*/ 0 w 1014750"/>
                  <a:gd name="connsiteY0" fmla="*/ 0 h 281663"/>
                  <a:gd name="connsiteX1" fmla="*/ 1014750 w 1014750"/>
                  <a:gd name="connsiteY1" fmla="*/ 0 h 281663"/>
                  <a:gd name="connsiteX2" fmla="*/ 1014750 w 1014750"/>
                  <a:gd name="connsiteY2" fmla="*/ 281663 h 281663"/>
                  <a:gd name="connsiteX3" fmla="*/ 0 w 1014750"/>
                  <a:gd name="connsiteY3" fmla="*/ 281663 h 281663"/>
                  <a:gd name="connsiteX4" fmla="*/ 0 w 1014750"/>
                  <a:gd name="connsiteY4" fmla="*/ 0 h 28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750" h="281663">
                    <a:moveTo>
                      <a:pt x="0" y="0"/>
                    </a:moveTo>
                    <a:lnTo>
                      <a:pt x="1014750" y="0"/>
                    </a:lnTo>
                    <a:lnTo>
                      <a:pt x="1014750" y="281663"/>
                    </a:lnTo>
                    <a:lnTo>
                      <a:pt x="0" y="28166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8232" tIns="27940" rIns="78232" bIns="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100" kern="1200" dirty="0" smtClean="0">
                    <a:latin typeface="微软雅黑" pitchFamily="34" charset="-122"/>
                    <a:ea typeface="微软雅黑" pitchFamily="34" charset="-122"/>
                  </a:rPr>
                  <a:t>思考正确方案</a:t>
                </a:r>
                <a:endParaRPr lang="zh-CN" altLang="en-US" sz="1100" kern="12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5387993" y="4450108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5976"/>
                  <a:satOff val="-2913"/>
                  <a:lumOff val="18596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3" name="椭圆 32"/>
              <p:cNvSpPr/>
              <p:nvPr/>
            </p:nvSpPr>
            <p:spPr>
              <a:xfrm>
                <a:off x="5484564" y="4450108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7213"/>
                  <a:satOff val="-3052"/>
                  <a:lumOff val="19481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4" name="椭圆 33"/>
              <p:cNvSpPr/>
              <p:nvPr/>
            </p:nvSpPr>
            <p:spPr>
              <a:xfrm>
                <a:off x="5387993" y="4546678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8450"/>
                  <a:satOff val="-3190"/>
                  <a:lumOff val="20367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5" name="椭圆 34"/>
              <p:cNvSpPr/>
              <p:nvPr/>
            </p:nvSpPr>
            <p:spPr>
              <a:xfrm>
                <a:off x="5484564" y="4546678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9687"/>
                  <a:satOff val="-3329"/>
                  <a:lumOff val="21252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6" name="任意多边形 35"/>
              <p:cNvSpPr/>
              <p:nvPr/>
            </p:nvSpPr>
            <p:spPr>
              <a:xfrm>
                <a:off x="5548944" y="4389751"/>
                <a:ext cx="1014750" cy="281663"/>
              </a:xfrm>
              <a:custGeom>
                <a:avLst/>
                <a:gdLst>
                  <a:gd name="connsiteX0" fmla="*/ 0 w 1014750"/>
                  <a:gd name="connsiteY0" fmla="*/ 0 h 281663"/>
                  <a:gd name="connsiteX1" fmla="*/ 1014750 w 1014750"/>
                  <a:gd name="connsiteY1" fmla="*/ 0 h 281663"/>
                  <a:gd name="connsiteX2" fmla="*/ 1014750 w 1014750"/>
                  <a:gd name="connsiteY2" fmla="*/ 281663 h 281663"/>
                  <a:gd name="connsiteX3" fmla="*/ 0 w 1014750"/>
                  <a:gd name="connsiteY3" fmla="*/ 281663 h 281663"/>
                  <a:gd name="connsiteX4" fmla="*/ 0 w 1014750"/>
                  <a:gd name="connsiteY4" fmla="*/ 0 h 28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750" h="281663">
                    <a:moveTo>
                      <a:pt x="0" y="0"/>
                    </a:moveTo>
                    <a:lnTo>
                      <a:pt x="1014750" y="0"/>
                    </a:lnTo>
                    <a:lnTo>
                      <a:pt x="1014750" y="281663"/>
                    </a:lnTo>
                    <a:lnTo>
                      <a:pt x="0" y="28166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8232" tIns="27940" rIns="78232" bIns="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100" kern="1200" dirty="0" smtClean="0">
                    <a:latin typeface="微软雅黑" pitchFamily="34" charset="-122"/>
                    <a:ea typeface="微软雅黑" pitchFamily="34" charset="-122"/>
                  </a:rPr>
                  <a:t>兼顾执行措施</a:t>
                </a:r>
                <a:endParaRPr lang="zh-CN" altLang="en-US" sz="1100" kern="12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6563694" y="4570821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30924"/>
                  <a:satOff val="-3468"/>
                  <a:lumOff val="22138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8" name="椭圆 37"/>
              <p:cNvSpPr/>
              <p:nvPr/>
            </p:nvSpPr>
            <p:spPr>
              <a:xfrm>
                <a:off x="6636122" y="4498393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32161"/>
                  <a:satOff val="-3607"/>
                  <a:lumOff val="23023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9" name="椭圆 38"/>
              <p:cNvSpPr/>
              <p:nvPr/>
            </p:nvSpPr>
            <p:spPr>
              <a:xfrm>
                <a:off x="6708549" y="4425965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33398"/>
                  <a:satOff val="-3745"/>
                  <a:lumOff val="23909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0" name="椭圆 39"/>
              <p:cNvSpPr/>
              <p:nvPr/>
            </p:nvSpPr>
            <p:spPr>
              <a:xfrm>
                <a:off x="6563694" y="4425965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34635"/>
                  <a:satOff val="-3884"/>
                  <a:lumOff val="24794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1" name="椭圆 40"/>
              <p:cNvSpPr/>
              <p:nvPr/>
            </p:nvSpPr>
            <p:spPr>
              <a:xfrm>
                <a:off x="6708549" y="4570821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35872"/>
                  <a:satOff val="-4023"/>
                  <a:lumOff val="2568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2" name="任意多边形 41"/>
              <p:cNvSpPr/>
              <p:nvPr/>
            </p:nvSpPr>
            <p:spPr>
              <a:xfrm>
                <a:off x="6772930" y="4389751"/>
                <a:ext cx="1014750" cy="281663"/>
              </a:xfrm>
              <a:custGeom>
                <a:avLst/>
                <a:gdLst>
                  <a:gd name="connsiteX0" fmla="*/ 0 w 1014750"/>
                  <a:gd name="connsiteY0" fmla="*/ 0 h 281663"/>
                  <a:gd name="connsiteX1" fmla="*/ 1014750 w 1014750"/>
                  <a:gd name="connsiteY1" fmla="*/ 0 h 281663"/>
                  <a:gd name="connsiteX2" fmla="*/ 1014750 w 1014750"/>
                  <a:gd name="connsiteY2" fmla="*/ 281663 h 281663"/>
                  <a:gd name="connsiteX3" fmla="*/ 0 w 1014750"/>
                  <a:gd name="connsiteY3" fmla="*/ 281663 h 281663"/>
                  <a:gd name="connsiteX4" fmla="*/ 0 w 1014750"/>
                  <a:gd name="connsiteY4" fmla="*/ 0 h 28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750" h="281663">
                    <a:moveTo>
                      <a:pt x="0" y="0"/>
                    </a:moveTo>
                    <a:lnTo>
                      <a:pt x="1014750" y="0"/>
                    </a:lnTo>
                    <a:lnTo>
                      <a:pt x="1014750" y="281663"/>
                    </a:lnTo>
                    <a:lnTo>
                      <a:pt x="0" y="28166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8232" tIns="27940" rIns="78232" bIns="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100" kern="1200" dirty="0" smtClean="0">
                    <a:latin typeface="微软雅黑" pitchFamily="34" charset="-122"/>
                    <a:ea typeface="微软雅黑" pitchFamily="34" charset="-122"/>
                  </a:rPr>
                  <a:t>注重反馈信息</a:t>
                </a:r>
                <a:endParaRPr lang="zh-CN" altLang="en-US" sz="1100" kern="12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5109003" y="555526"/>
              <a:ext cx="2238736" cy="3847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问题类型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6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：</a:t>
              </a: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            真正的经常性问题</a:t>
              </a:r>
              <a:endParaRPr lang="en-US" altLang="zh-CN" sz="14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问题类型 </a:t>
              </a:r>
              <a:r>
                <a:rPr lang="en-US" altLang="zh-CN" sz="16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：</a:t>
              </a: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          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发展性的偶然问题</a:t>
              </a:r>
              <a:endParaRPr lang="en-US" altLang="zh-CN" sz="14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问题类型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6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：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          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 真正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的偶然性问题</a:t>
              </a:r>
              <a:endParaRPr lang="en-US" altLang="zh-CN" sz="12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问题类型 </a:t>
              </a:r>
              <a:r>
                <a:rPr lang="en-US" altLang="zh-CN" sz="16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：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          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 首次出现经常问题</a:t>
              </a:r>
              <a:endParaRPr lang="en-US" altLang="zh-CN" sz="1600" b="1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483768" y="1740753"/>
            <a:ext cx="3888432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有效的决策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-497017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itchFamily="18" charset="-128"/>
                <a:ea typeface="Kozuka Mincho Pro H" pitchFamily="18" charset="-128"/>
              </a:rPr>
              <a:t>6</a:t>
            </a:r>
            <a:endParaRPr lang="zh-CN" altLang="en-US" sz="28700" b="1" dirty="0">
              <a:solidFill>
                <a:schemeClr val="bg1"/>
              </a:solidFill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3768" y="2578720"/>
            <a:ext cx="525658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Effective Decisions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0" b="97667" l="10000" r="99111">
                        <a14:foregroundMark x1="31333" y1="51000" x2="40444" y2="61167"/>
                        <a14:foregroundMark x1="42889" y1="63333" x2="46889" y2="71167"/>
                        <a14:foregroundMark x1="34667" y1="69167" x2="35111" y2="75667"/>
                        <a14:foregroundMark x1="50222" y1="75333" x2="45111" y2="69833"/>
                        <a14:foregroundMark x1="37333" y1="74000" x2="52444" y2="69500"/>
                        <a14:foregroundMark x1="68889" y1="10000" x2="72222" y2="17500"/>
                        <a14:foregroundMark x1="65333" y1="57500" x2="68889" y2="60167"/>
                        <a14:foregroundMark x1="58667" y1="22000" x2="59556" y2="26167"/>
                        <a14:foregroundMark x1="32889" y1="49833" x2="36444" y2="53333"/>
                        <a14:foregroundMark x1="55111" y1="46500" x2="59556" y2="50667"/>
                        <a14:foregroundMark x1="66000" y1="14500" x2="48222" y2="16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438"/>
          <a:stretch>
            <a:fillRect/>
          </a:stretch>
        </p:blipFill>
        <p:spPr>
          <a:xfrm>
            <a:off x="251521" y="123478"/>
            <a:ext cx="2232247" cy="369443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55835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个人见解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与决策的关系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反面意见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的运用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决策与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电脑分析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之间的关系</a:t>
            </a:r>
            <a:endParaRPr lang="zh-CN" altLang="en-US" sz="1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525279" y="987574"/>
            <a:ext cx="6093440" cy="3616175"/>
            <a:chOff x="1525279" y="987574"/>
            <a:chExt cx="6093440" cy="3616175"/>
          </a:xfrm>
        </p:grpSpPr>
        <p:grpSp>
          <p:nvGrpSpPr>
            <p:cNvPr id="4" name="组合 3"/>
            <p:cNvGrpSpPr/>
            <p:nvPr/>
          </p:nvGrpSpPr>
          <p:grpSpPr>
            <a:xfrm>
              <a:off x="1525279" y="987574"/>
              <a:ext cx="6093440" cy="3616175"/>
              <a:chOff x="1525279" y="987574"/>
              <a:chExt cx="6093440" cy="3616175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1525279" y="987574"/>
                <a:ext cx="1991320" cy="3616175"/>
              </a:xfrm>
              <a:custGeom>
                <a:avLst/>
                <a:gdLst>
                  <a:gd name="connsiteX0" fmla="*/ 0 w 1991320"/>
                  <a:gd name="connsiteY0" fmla="*/ 199132 h 3616175"/>
                  <a:gd name="connsiteX1" fmla="*/ 199132 w 1991320"/>
                  <a:gd name="connsiteY1" fmla="*/ 0 h 3616175"/>
                  <a:gd name="connsiteX2" fmla="*/ 1792188 w 1991320"/>
                  <a:gd name="connsiteY2" fmla="*/ 0 h 3616175"/>
                  <a:gd name="connsiteX3" fmla="*/ 1991320 w 1991320"/>
                  <a:gd name="connsiteY3" fmla="*/ 199132 h 3616175"/>
                  <a:gd name="connsiteX4" fmla="*/ 1991320 w 1991320"/>
                  <a:gd name="connsiteY4" fmla="*/ 3417043 h 3616175"/>
                  <a:gd name="connsiteX5" fmla="*/ 1792188 w 1991320"/>
                  <a:gd name="connsiteY5" fmla="*/ 3616175 h 3616175"/>
                  <a:gd name="connsiteX6" fmla="*/ 199132 w 1991320"/>
                  <a:gd name="connsiteY6" fmla="*/ 3616175 h 3616175"/>
                  <a:gd name="connsiteX7" fmla="*/ 0 w 1991320"/>
                  <a:gd name="connsiteY7" fmla="*/ 3417043 h 3616175"/>
                  <a:gd name="connsiteX8" fmla="*/ 0 w 1991320"/>
                  <a:gd name="connsiteY8" fmla="*/ 199132 h 361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91320" h="3616175">
                    <a:moveTo>
                      <a:pt x="0" y="199132"/>
                    </a:moveTo>
                    <a:cubicBezTo>
                      <a:pt x="0" y="89154"/>
                      <a:pt x="89154" y="0"/>
                      <a:pt x="199132" y="0"/>
                    </a:cubicBezTo>
                    <a:lnTo>
                      <a:pt x="1792188" y="0"/>
                    </a:lnTo>
                    <a:cubicBezTo>
                      <a:pt x="1902166" y="0"/>
                      <a:pt x="1991320" y="89154"/>
                      <a:pt x="1991320" y="199132"/>
                    </a:cubicBezTo>
                    <a:lnTo>
                      <a:pt x="1991320" y="3417043"/>
                    </a:lnTo>
                    <a:cubicBezTo>
                      <a:pt x="1991320" y="3527021"/>
                      <a:pt x="1902166" y="3616175"/>
                      <a:pt x="1792188" y="3616175"/>
                    </a:cubicBezTo>
                    <a:lnTo>
                      <a:pt x="199132" y="3616175"/>
                    </a:lnTo>
                    <a:cubicBezTo>
                      <a:pt x="89154" y="3616175"/>
                      <a:pt x="0" y="3527021"/>
                      <a:pt x="0" y="3417043"/>
                    </a:cubicBezTo>
                    <a:lnTo>
                      <a:pt x="0" y="19913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42240" tIns="1588710" rIns="142240" bIns="865475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b="0" kern="1200" dirty="0" smtClean="0">
                    <a:latin typeface="微软雅黑" pitchFamily="34" charset="-122"/>
                    <a:ea typeface="微软雅黑" pitchFamily="34" charset="-122"/>
                  </a:rPr>
                  <a:t>个人见解</a:t>
                </a:r>
                <a:endParaRPr lang="zh-CN" altLang="en-US" b="0" kern="12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1918846" y="1204544"/>
                <a:ext cx="1204186" cy="1204186"/>
              </a:xfrm>
              <a:prstGeom prst="ellipse">
                <a:avLst/>
              </a:prstGeom>
              <a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t="-25000" b="-25000"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" name="任意多边形 6"/>
              <p:cNvSpPr/>
              <p:nvPr/>
            </p:nvSpPr>
            <p:spPr>
              <a:xfrm>
                <a:off x="3576339" y="987574"/>
                <a:ext cx="1991320" cy="3616175"/>
              </a:xfrm>
              <a:custGeom>
                <a:avLst/>
                <a:gdLst>
                  <a:gd name="connsiteX0" fmla="*/ 0 w 1991320"/>
                  <a:gd name="connsiteY0" fmla="*/ 199132 h 3616175"/>
                  <a:gd name="connsiteX1" fmla="*/ 199132 w 1991320"/>
                  <a:gd name="connsiteY1" fmla="*/ 0 h 3616175"/>
                  <a:gd name="connsiteX2" fmla="*/ 1792188 w 1991320"/>
                  <a:gd name="connsiteY2" fmla="*/ 0 h 3616175"/>
                  <a:gd name="connsiteX3" fmla="*/ 1991320 w 1991320"/>
                  <a:gd name="connsiteY3" fmla="*/ 199132 h 3616175"/>
                  <a:gd name="connsiteX4" fmla="*/ 1991320 w 1991320"/>
                  <a:gd name="connsiteY4" fmla="*/ 3417043 h 3616175"/>
                  <a:gd name="connsiteX5" fmla="*/ 1792188 w 1991320"/>
                  <a:gd name="connsiteY5" fmla="*/ 3616175 h 3616175"/>
                  <a:gd name="connsiteX6" fmla="*/ 199132 w 1991320"/>
                  <a:gd name="connsiteY6" fmla="*/ 3616175 h 3616175"/>
                  <a:gd name="connsiteX7" fmla="*/ 0 w 1991320"/>
                  <a:gd name="connsiteY7" fmla="*/ 3417043 h 3616175"/>
                  <a:gd name="connsiteX8" fmla="*/ 0 w 1991320"/>
                  <a:gd name="connsiteY8" fmla="*/ 199132 h 361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91320" h="3616175">
                    <a:moveTo>
                      <a:pt x="0" y="199132"/>
                    </a:moveTo>
                    <a:cubicBezTo>
                      <a:pt x="0" y="89154"/>
                      <a:pt x="89154" y="0"/>
                      <a:pt x="199132" y="0"/>
                    </a:cubicBezTo>
                    <a:lnTo>
                      <a:pt x="1792188" y="0"/>
                    </a:lnTo>
                    <a:cubicBezTo>
                      <a:pt x="1902166" y="0"/>
                      <a:pt x="1991320" y="89154"/>
                      <a:pt x="1991320" y="199132"/>
                    </a:cubicBezTo>
                    <a:lnTo>
                      <a:pt x="1991320" y="3417043"/>
                    </a:lnTo>
                    <a:cubicBezTo>
                      <a:pt x="1991320" y="3527021"/>
                      <a:pt x="1902166" y="3616175"/>
                      <a:pt x="1792188" y="3616175"/>
                    </a:cubicBezTo>
                    <a:lnTo>
                      <a:pt x="199132" y="3616175"/>
                    </a:lnTo>
                    <a:cubicBezTo>
                      <a:pt x="89154" y="3616175"/>
                      <a:pt x="0" y="3527021"/>
                      <a:pt x="0" y="3417043"/>
                    </a:cubicBezTo>
                    <a:lnTo>
                      <a:pt x="0" y="19913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42240" tIns="1588710" rIns="142240" bIns="865475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b="0" kern="1200" dirty="0" smtClean="0">
                    <a:latin typeface="微软雅黑" pitchFamily="34" charset="-122"/>
                    <a:ea typeface="微软雅黑" pitchFamily="34" charset="-122"/>
                  </a:rPr>
                  <a:t>反面意见</a:t>
                </a:r>
                <a:endParaRPr lang="zh-CN" altLang="en-US" b="0" kern="12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969906" y="1204544"/>
                <a:ext cx="1204186" cy="1204186"/>
              </a:xfrm>
              <a:prstGeom prst="ellipse">
                <a:avLst/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l="-20480" t="1808" r="-29520" b="-1808"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" name="任意多边形 8"/>
              <p:cNvSpPr/>
              <p:nvPr/>
            </p:nvSpPr>
            <p:spPr>
              <a:xfrm>
                <a:off x="5627399" y="987574"/>
                <a:ext cx="1991320" cy="3616175"/>
              </a:xfrm>
              <a:custGeom>
                <a:avLst/>
                <a:gdLst>
                  <a:gd name="connsiteX0" fmla="*/ 0 w 1991320"/>
                  <a:gd name="connsiteY0" fmla="*/ 199132 h 3616175"/>
                  <a:gd name="connsiteX1" fmla="*/ 199132 w 1991320"/>
                  <a:gd name="connsiteY1" fmla="*/ 0 h 3616175"/>
                  <a:gd name="connsiteX2" fmla="*/ 1792188 w 1991320"/>
                  <a:gd name="connsiteY2" fmla="*/ 0 h 3616175"/>
                  <a:gd name="connsiteX3" fmla="*/ 1991320 w 1991320"/>
                  <a:gd name="connsiteY3" fmla="*/ 199132 h 3616175"/>
                  <a:gd name="connsiteX4" fmla="*/ 1991320 w 1991320"/>
                  <a:gd name="connsiteY4" fmla="*/ 3417043 h 3616175"/>
                  <a:gd name="connsiteX5" fmla="*/ 1792188 w 1991320"/>
                  <a:gd name="connsiteY5" fmla="*/ 3616175 h 3616175"/>
                  <a:gd name="connsiteX6" fmla="*/ 199132 w 1991320"/>
                  <a:gd name="connsiteY6" fmla="*/ 3616175 h 3616175"/>
                  <a:gd name="connsiteX7" fmla="*/ 0 w 1991320"/>
                  <a:gd name="connsiteY7" fmla="*/ 3417043 h 3616175"/>
                  <a:gd name="connsiteX8" fmla="*/ 0 w 1991320"/>
                  <a:gd name="connsiteY8" fmla="*/ 199132 h 361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91320" h="3616175">
                    <a:moveTo>
                      <a:pt x="0" y="199132"/>
                    </a:moveTo>
                    <a:cubicBezTo>
                      <a:pt x="0" y="89154"/>
                      <a:pt x="89154" y="0"/>
                      <a:pt x="199132" y="0"/>
                    </a:cubicBezTo>
                    <a:lnTo>
                      <a:pt x="1792188" y="0"/>
                    </a:lnTo>
                    <a:cubicBezTo>
                      <a:pt x="1902166" y="0"/>
                      <a:pt x="1991320" y="89154"/>
                      <a:pt x="1991320" y="199132"/>
                    </a:cubicBezTo>
                    <a:lnTo>
                      <a:pt x="1991320" y="3417043"/>
                    </a:lnTo>
                    <a:cubicBezTo>
                      <a:pt x="1991320" y="3527021"/>
                      <a:pt x="1902166" y="3616175"/>
                      <a:pt x="1792188" y="3616175"/>
                    </a:cubicBezTo>
                    <a:lnTo>
                      <a:pt x="199132" y="3616175"/>
                    </a:lnTo>
                    <a:cubicBezTo>
                      <a:pt x="89154" y="3616175"/>
                      <a:pt x="0" y="3527021"/>
                      <a:pt x="0" y="3417043"/>
                    </a:cubicBezTo>
                    <a:lnTo>
                      <a:pt x="0" y="19913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42240" tIns="1588710" rIns="142240" bIns="865475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b="0" kern="1200" dirty="0" smtClean="0">
                    <a:latin typeface="微软雅黑" pitchFamily="34" charset="-122"/>
                    <a:ea typeface="微软雅黑" pitchFamily="34" charset="-122"/>
                  </a:rPr>
                  <a:t>电脑分析</a:t>
                </a:r>
                <a:endParaRPr lang="zh-CN" altLang="en-US" b="0" kern="12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020966" y="1204544"/>
                <a:ext cx="1204186" cy="1204186"/>
              </a:xfrm>
              <a:prstGeom prst="ellipse">
                <a:avLst/>
              </a:prstGeom>
              <a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" name="左右箭头 10"/>
              <p:cNvSpPr/>
              <p:nvPr/>
            </p:nvSpPr>
            <p:spPr>
              <a:xfrm>
                <a:off x="1767839" y="3435847"/>
                <a:ext cx="5608320" cy="927704"/>
              </a:xfrm>
              <a:prstGeom prst="leftRightArrow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12" name="TextBox 11"/>
            <p:cNvSpPr txBox="1"/>
            <p:nvPr/>
          </p:nvSpPr>
          <p:spPr>
            <a:xfrm>
              <a:off x="2555776" y="3651870"/>
              <a:ext cx="40324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三者与决策的关系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99592" y="1086532"/>
            <a:ext cx="7335826" cy="3285418"/>
            <a:chOff x="978024" y="1059582"/>
            <a:chExt cx="7335826" cy="328541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024" y="1176648"/>
              <a:ext cx="3810000" cy="25431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grpSp>
          <p:nvGrpSpPr>
            <p:cNvPr id="6" name="组合 5"/>
            <p:cNvGrpSpPr/>
            <p:nvPr/>
          </p:nvGrpSpPr>
          <p:grpSpPr>
            <a:xfrm>
              <a:off x="2915816" y="1059582"/>
              <a:ext cx="5398034" cy="3285418"/>
              <a:chOff x="2843808" y="1130101"/>
              <a:chExt cx="5398034" cy="3285418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2843808" y="3434357"/>
                <a:ext cx="3856923" cy="981162"/>
              </a:xfrm>
              <a:custGeom>
                <a:avLst/>
                <a:gdLst>
                  <a:gd name="connsiteX0" fmla="*/ 0 w 2179355"/>
                  <a:gd name="connsiteY0" fmla="*/ 0 h 1688746"/>
                  <a:gd name="connsiteX1" fmla="*/ 2179355 w 2179355"/>
                  <a:gd name="connsiteY1" fmla="*/ 0 h 1688746"/>
                  <a:gd name="connsiteX2" fmla="*/ 2179355 w 2179355"/>
                  <a:gd name="connsiteY2" fmla="*/ 1688746 h 1688746"/>
                  <a:gd name="connsiteX3" fmla="*/ 0 w 2179355"/>
                  <a:gd name="connsiteY3" fmla="*/ 1688746 h 1688746"/>
                  <a:gd name="connsiteX4" fmla="*/ 0 w 2179355"/>
                  <a:gd name="connsiteY4" fmla="*/ 0 h 1688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9355" h="1688746">
                    <a:moveTo>
                      <a:pt x="0" y="0"/>
                    </a:moveTo>
                    <a:lnTo>
                      <a:pt x="2179355" y="0"/>
                    </a:lnTo>
                    <a:lnTo>
                      <a:pt x="2179355" y="1688746"/>
                    </a:lnTo>
                    <a:lnTo>
                      <a:pt x="0" y="16887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6520" tIns="96520" rIns="96520" bIns="96520" numCol="1" spcCol="1270" anchor="b" anchorCtr="0">
                <a:noAutofit/>
              </a:bodyPr>
              <a:lstStyle/>
              <a:p>
                <a:pPr lvl="0" algn="ctr" defTabSz="1689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80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重视</a:t>
                </a:r>
                <a:r>
                  <a:rPr lang="zh-CN" altLang="en-US" sz="2800" b="1" kern="1200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反面意见</a:t>
                </a:r>
                <a:r>
                  <a:rPr lang="zh-CN" altLang="en-US" sz="280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的原因</a:t>
                </a:r>
                <a:endParaRPr lang="zh-CN" altLang="en-US" sz="2800" b="1" kern="12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4469127" y="1202109"/>
                <a:ext cx="759935" cy="759935"/>
              </a:xfrm>
              <a:prstGeom prst="ellipse">
                <a:avLst/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t="-25000" b="-25000"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0" name="任意多边形 9"/>
              <p:cNvSpPr/>
              <p:nvPr/>
            </p:nvSpPr>
            <p:spPr>
              <a:xfrm>
                <a:off x="5298504" y="1130101"/>
                <a:ext cx="2943338" cy="759935"/>
              </a:xfrm>
              <a:custGeom>
                <a:avLst/>
                <a:gdLst>
                  <a:gd name="connsiteX0" fmla="*/ 0 w 2113224"/>
                  <a:gd name="connsiteY0" fmla="*/ 0 h 759935"/>
                  <a:gd name="connsiteX1" fmla="*/ 2113224 w 2113224"/>
                  <a:gd name="connsiteY1" fmla="*/ 0 h 759935"/>
                  <a:gd name="connsiteX2" fmla="*/ 2113224 w 2113224"/>
                  <a:gd name="connsiteY2" fmla="*/ 759935 h 759935"/>
                  <a:gd name="connsiteX3" fmla="*/ 0 w 2113224"/>
                  <a:gd name="connsiteY3" fmla="*/ 759935 h 759935"/>
                  <a:gd name="connsiteX4" fmla="*/ 0 w 2113224"/>
                  <a:gd name="connsiteY4" fmla="*/ 0 h 75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224" h="759935">
                    <a:moveTo>
                      <a:pt x="0" y="0"/>
                    </a:moveTo>
                    <a:lnTo>
                      <a:pt x="2113224" y="0"/>
                    </a:lnTo>
                    <a:lnTo>
                      <a:pt x="2113224" y="759935"/>
                    </a:lnTo>
                    <a:lnTo>
                      <a:pt x="0" y="759935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5560" tIns="17780" rIns="35560" bIns="17780" numCol="1" spcCol="1270" anchor="ctr" anchorCtr="0">
                <a:noAutofit/>
              </a:bodyPr>
              <a:lstStyle/>
              <a:p>
                <a:pPr lvl="0" algn="l" defTabSz="622300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kern="1200" dirty="0" smtClean="0">
                    <a:latin typeface="微软雅黑" pitchFamily="34" charset="-122"/>
                    <a:ea typeface="微软雅黑" pitchFamily="34" charset="-122"/>
                  </a:rPr>
                  <a:t>唯有反面意见，</a:t>
                </a:r>
                <a:endParaRPr lang="en-US" altLang="zh-CN" sz="1600" kern="1200" dirty="0" smtClean="0">
                  <a:latin typeface="微软雅黑" pitchFamily="34" charset="-122"/>
                  <a:ea typeface="微软雅黑" pitchFamily="34" charset="-122"/>
                </a:endParaRPr>
              </a:p>
              <a:p>
                <a:pPr lvl="0" algn="l" defTabSz="622300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kern="1200" dirty="0" smtClean="0">
                    <a:latin typeface="微软雅黑" pitchFamily="34" charset="-122"/>
                    <a:ea typeface="微软雅黑" pitchFamily="34" charset="-122"/>
                  </a:rPr>
                  <a:t>才能保护不致沦为组织的俘虏</a:t>
                </a:r>
                <a:endParaRPr lang="zh-CN" altLang="en-US" sz="1600" kern="12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469127" y="2098833"/>
                <a:ext cx="759935" cy="759935"/>
              </a:xfrm>
              <a:prstGeom prst="ellipse">
                <a:avLst/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t="-25000" b="-25000"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" name="任意多边形 11"/>
              <p:cNvSpPr/>
              <p:nvPr/>
            </p:nvSpPr>
            <p:spPr>
              <a:xfrm>
                <a:off x="5298504" y="2143416"/>
                <a:ext cx="2943338" cy="759935"/>
              </a:xfrm>
              <a:custGeom>
                <a:avLst/>
                <a:gdLst>
                  <a:gd name="connsiteX0" fmla="*/ 0 w 2113224"/>
                  <a:gd name="connsiteY0" fmla="*/ 0 h 759935"/>
                  <a:gd name="connsiteX1" fmla="*/ 2113224 w 2113224"/>
                  <a:gd name="connsiteY1" fmla="*/ 0 h 759935"/>
                  <a:gd name="connsiteX2" fmla="*/ 2113224 w 2113224"/>
                  <a:gd name="connsiteY2" fmla="*/ 759935 h 759935"/>
                  <a:gd name="connsiteX3" fmla="*/ 0 w 2113224"/>
                  <a:gd name="connsiteY3" fmla="*/ 759935 h 759935"/>
                  <a:gd name="connsiteX4" fmla="*/ 0 w 2113224"/>
                  <a:gd name="connsiteY4" fmla="*/ 0 h 75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224" h="759935">
                    <a:moveTo>
                      <a:pt x="0" y="0"/>
                    </a:moveTo>
                    <a:lnTo>
                      <a:pt x="2113224" y="0"/>
                    </a:lnTo>
                    <a:lnTo>
                      <a:pt x="2113224" y="759935"/>
                    </a:lnTo>
                    <a:lnTo>
                      <a:pt x="0" y="759935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5560" tIns="17780" rIns="35560" bIns="17780" numCol="1" spcCol="1270" anchor="ctr" anchorCtr="0">
                <a:noAutofit/>
              </a:bodyPr>
              <a:lstStyle/>
              <a:p>
                <a:pPr lvl="0" algn="l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kern="1200" dirty="0" smtClean="0">
                    <a:latin typeface="微软雅黑" pitchFamily="34" charset="-122"/>
                    <a:ea typeface="微软雅黑" pitchFamily="34" charset="-122"/>
                  </a:rPr>
                  <a:t>反面意见也是另一种方案</a:t>
                </a:r>
                <a:endParaRPr lang="zh-CN" altLang="en-US" sz="1600" kern="12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469127" y="2995557"/>
                <a:ext cx="759935" cy="759935"/>
              </a:xfrm>
              <a:prstGeom prst="ellipse">
                <a:avLst/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t="-25000" b="-25000"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任意多边形 13"/>
              <p:cNvSpPr/>
              <p:nvPr/>
            </p:nvSpPr>
            <p:spPr>
              <a:xfrm>
                <a:off x="5298504" y="3007512"/>
                <a:ext cx="2943338" cy="759935"/>
              </a:xfrm>
              <a:custGeom>
                <a:avLst/>
                <a:gdLst>
                  <a:gd name="connsiteX0" fmla="*/ 0 w 2113224"/>
                  <a:gd name="connsiteY0" fmla="*/ 0 h 759935"/>
                  <a:gd name="connsiteX1" fmla="*/ 2113224 w 2113224"/>
                  <a:gd name="connsiteY1" fmla="*/ 0 h 759935"/>
                  <a:gd name="connsiteX2" fmla="*/ 2113224 w 2113224"/>
                  <a:gd name="connsiteY2" fmla="*/ 759935 h 759935"/>
                  <a:gd name="connsiteX3" fmla="*/ 0 w 2113224"/>
                  <a:gd name="connsiteY3" fmla="*/ 759935 h 759935"/>
                  <a:gd name="connsiteX4" fmla="*/ 0 w 2113224"/>
                  <a:gd name="connsiteY4" fmla="*/ 0 h 75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224" h="759935">
                    <a:moveTo>
                      <a:pt x="0" y="0"/>
                    </a:moveTo>
                    <a:lnTo>
                      <a:pt x="2113224" y="0"/>
                    </a:lnTo>
                    <a:lnTo>
                      <a:pt x="2113224" y="759935"/>
                    </a:lnTo>
                    <a:lnTo>
                      <a:pt x="0" y="759935"/>
                    </a:lnTo>
                    <a:lnTo>
                      <a:pt x="0" y="0"/>
                    </a:lnTo>
                    <a:close/>
                  </a:path>
                </a:pathLst>
              </a:custGeom>
              <a:effectLst>
                <a:reflection blurRad="6350" stA="52000" endA="300" endPos="35000" dir="5400000" sy="-100000" algn="bl" rotWithShape="0"/>
              </a:effectLst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5560" tIns="17780" rIns="35560" bIns="17780" numCol="1" spcCol="1270" anchor="ctr" anchorCtr="0">
                <a:noAutofit/>
              </a:bodyPr>
              <a:lstStyle/>
              <a:p>
                <a:pPr lvl="0" algn="l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kern="1200" dirty="0" smtClean="0">
                    <a:latin typeface="微软雅黑" pitchFamily="34" charset="-122"/>
                    <a:ea typeface="微软雅黑" pitchFamily="34" charset="-122"/>
                  </a:rPr>
                  <a:t>反面意见可以激发想象力</a:t>
                </a:r>
                <a:endParaRPr lang="zh-CN" altLang="en-US" sz="1600" kern="12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2863374" y="1722322"/>
            <a:ext cx="2961463" cy="296146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-20538"/>
            <a:ext cx="9144000" cy="7200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376" y="2660564"/>
            <a:ext cx="1195460" cy="119546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5364088" y="2783981"/>
            <a:ext cx="830560" cy="830560"/>
            <a:chOff x="8048747" y="2285854"/>
            <a:chExt cx="830560" cy="830560"/>
          </a:xfrm>
        </p:grpSpPr>
        <p:sp>
          <p:nvSpPr>
            <p:cNvPr id="10" name="椭圆 9"/>
            <p:cNvSpPr/>
            <p:nvPr/>
          </p:nvSpPr>
          <p:spPr>
            <a:xfrm>
              <a:off x="8048747" y="2285854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3161" y="2380268"/>
              <a:ext cx="641733" cy="641733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2517304" y="2783981"/>
            <a:ext cx="830560" cy="830560"/>
            <a:chOff x="362700" y="2551920"/>
            <a:chExt cx="830560" cy="830560"/>
          </a:xfrm>
        </p:grpSpPr>
        <p:sp>
          <p:nvSpPr>
            <p:cNvPr id="12" name="椭圆 11"/>
            <p:cNvSpPr/>
            <p:nvPr/>
          </p:nvSpPr>
          <p:spPr>
            <a:xfrm>
              <a:off x="362700" y="2551920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14" y="2646334"/>
              <a:ext cx="641733" cy="641733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3165376" y="3939902"/>
            <a:ext cx="830560" cy="830560"/>
            <a:chOff x="1381242" y="3384500"/>
            <a:chExt cx="830560" cy="830560"/>
          </a:xfrm>
        </p:grpSpPr>
        <p:sp>
          <p:nvSpPr>
            <p:cNvPr id="15" name="椭圆 14"/>
            <p:cNvSpPr/>
            <p:nvPr/>
          </p:nvSpPr>
          <p:spPr>
            <a:xfrm>
              <a:off x="1381242" y="3384500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32464" l="32933" r="6802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596" r="32808" b="67196"/>
            <a:stretch>
              <a:fillRect/>
            </a:stretch>
          </p:blipFill>
          <p:spPr>
            <a:xfrm>
              <a:off x="1499857" y="3505926"/>
              <a:ext cx="593330" cy="587708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3093368" y="1635646"/>
            <a:ext cx="830560" cy="830560"/>
            <a:chOff x="2623092" y="1257541"/>
            <a:chExt cx="830560" cy="830560"/>
          </a:xfrm>
        </p:grpSpPr>
        <p:sp>
          <p:nvSpPr>
            <p:cNvPr id="24" name="椭圆 23"/>
            <p:cNvSpPr/>
            <p:nvPr/>
          </p:nvSpPr>
          <p:spPr>
            <a:xfrm>
              <a:off x="2623092" y="1257541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7506" y="1351955"/>
              <a:ext cx="641733" cy="641733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4860032" y="1635646"/>
            <a:ext cx="830560" cy="830560"/>
            <a:chOff x="2623092" y="1257541"/>
            <a:chExt cx="830560" cy="830560"/>
          </a:xfrm>
        </p:grpSpPr>
        <p:sp>
          <p:nvSpPr>
            <p:cNvPr id="28" name="椭圆 27"/>
            <p:cNvSpPr/>
            <p:nvPr/>
          </p:nvSpPr>
          <p:spPr>
            <a:xfrm>
              <a:off x="2623092" y="1257541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7506" y="1351955"/>
              <a:ext cx="641733" cy="641733"/>
            </a:xfrm>
            <a:prstGeom prst="rect">
              <a:avLst/>
            </a:prstGeom>
          </p:spPr>
        </p:pic>
      </p:grpSp>
      <p:sp>
        <p:nvSpPr>
          <p:cNvPr id="22" name="TextBox 21"/>
          <p:cNvSpPr txBox="1"/>
          <p:nvPr/>
        </p:nvSpPr>
        <p:spPr>
          <a:xfrm>
            <a:off x="6228184" y="2968429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Two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我能贡献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什么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596179" y="4124350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Three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发挥人的长处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5619" y="1820094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Six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有效的决策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7545" y="2968429"/>
            <a:ext cx="2088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Five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决策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的要素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7627" y="4124350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Four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要事优先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88024" y="3939902"/>
            <a:ext cx="830560" cy="830560"/>
            <a:chOff x="5004048" y="3363838"/>
            <a:chExt cx="830560" cy="830560"/>
          </a:xfrm>
        </p:grpSpPr>
        <p:sp>
          <p:nvSpPr>
            <p:cNvPr id="8" name="椭圆 7"/>
            <p:cNvSpPr/>
            <p:nvPr/>
          </p:nvSpPr>
          <p:spPr>
            <a:xfrm>
              <a:off x="5004048" y="3363838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50" name="Picture 2" descr="C:\Users\joyce\Desktop\fa8acb0c38402a0e637f623eb7_560.jpg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1991" b="67536" l="67308" r="100000">
                          <a14:foregroundMark x1="71635" y1="63507" x2="96635" y2="6327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582" t="32316" b="33338"/>
            <a:stretch>
              <a:fillRect/>
            </a:stretch>
          </p:blipFill>
          <p:spPr bwMode="auto">
            <a:xfrm>
              <a:off x="5122663" y="3473009"/>
              <a:ext cx="593330" cy="637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7" name="直接连接符 6"/>
          <p:cNvCxnSpPr/>
          <p:nvPr/>
        </p:nvCxnSpPr>
        <p:spPr>
          <a:xfrm>
            <a:off x="5868145" y="699542"/>
            <a:ext cx="327585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0" y="699542"/>
            <a:ext cx="313481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724128" y="1820094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One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掌握自己点时间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43808" y="123478"/>
            <a:ext cx="3658146" cy="1272447"/>
            <a:chOff x="2843808" y="123478"/>
            <a:chExt cx="3658146" cy="1272447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357"/>
            <a:stretch>
              <a:fillRect/>
            </a:stretch>
          </p:blipFill>
          <p:spPr bwMode="auto">
            <a:xfrm>
              <a:off x="2843808" y="123478"/>
              <a:ext cx="3651250" cy="599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244"/>
            <a:stretch>
              <a:fillRect/>
            </a:stretch>
          </p:blipFill>
          <p:spPr bwMode="auto">
            <a:xfrm>
              <a:off x="2850704" y="627534"/>
              <a:ext cx="3651250" cy="7683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419749"/>
            <a:ext cx="9144000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4779789"/>
            <a:ext cx="91440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9712" y="627534"/>
            <a:ext cx="5184576" cy="2968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white">
                    <a:lumMod val="95000"/>
                  </a:prstClr>
                </a:solidFill>
                <a:ea typeface="文鼎大标宋简" pitchFamily="49" charset="-122"/>
              </a:rPr>
              <a:t>心智决定视野</a:t>
            </a:r>
            <a:endParaRPr lang="en-US" altLang="zh-CN" sz="3200" b="1" dirty="0" smtClean="0">
              <a:solidFill>
                <a:prstClr val="white">
                  <a:lumMod val="95000"/>
                </a:prstClr>
              </a:solidFill>
              <a:ea typeface="文鼎大标宋简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white">
                    <a:lumMod val="95000"/>
                  </a:prstClr>
                </a:solidFill>
                <a:ea typeface="文鼎大标宋简" pitchFamily="49" charset="-122"/>
              </a:rPr>
              <a:t>视野觉得格局</a:t>
            </a:r>
            <a:endParaRPr lang="en-US" altLang="zh-CN" sz="3200" b="1" dirty="0" smtClean="0">
              <a:solidFill>
                <a:prstClr val="white">
                  <a:lumMod val="95000"/>
                </a:prstClr>
              </a:solidFill>
              <a:ea typeface="文鼎大标宋简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white">
                    <a:lumMod val="95000"/>
                  </a:prstClr>
                </a:solidFill>
                <a:ea typeface="文鼎大标宋简" pitchFamily="49" charset="-122"/>
              </a:rPr>
              <a:t>格局决定命运</a:t>
            </a:r>
            <a:endParaRPr lang="en-US" altLang="zh-CN" sz="3200" b="1" dirty="0" smtClean="0">
              <a:solidFill>
                <a:prstClr val="white">
                  <a:lumMod val="95000"/>
                </a:prstClr>
              </a:solidFill>
              <a:ea typeface="文鼎大标宋简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white">
                    <a:lumMod val="95000"/>
                  </a:prstClr>
                </a:solidFill>
                <a:ea typeface="文鼎大标宋简" pitchFamily="49" charset="-122"/>
              </a:rPr>
              <a:t>命运觉得未来</a:t>
            </a:r>
            <a:endParaRPr lang="zh-CN" altLang="en-US" sz="3200" b="1" dirty="0">
              <a:solidFill>
                <a:prstClr val="white">
                  <a:lumMod val="95000"/>
                </a:prstClr>
              </a:solidFill>
              <a:ea typeface="文鼎大标宋简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8064" y="4333041"/>
            <a:ext cx="3672408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ea typeface="文鼎大标宋简" pitchFamily="49" charset="-122"/>
              </a:rPr>
              <a:t>作者：</a:t>
            </a:r>
            <a:r>
              <a:rPr lang="en-US" altLang="zh-CN" sz="1600" dirty="0" smtClean="0">
                <a:solidFill>
                  <a:schemeClr val="bg1"/>
                </a:solidFill>
                <a:ea typeface="文鼎大标宋简" pitchFamily="49" charset="-122"/>
              </a:rPr>
              <a:t>【</a:t>
            </a:r>
            <a:r>
              <a:rPr lang="zh-CN" altLang="en-US" sz="1600" dirty="0" smtClean="0">
                <a:solidFill>
                  <a:schemeClr val="bg1"/>
                </a:solidFill>
                <a:ea typeface="文鼎大标宋简" pitchFamily="49" charset="-122"/>
              </a:rPr>
              <a:t>美</a:t>
            </a:r>
            <a:r>
              <a:rPr lang="en-US" altLang="zh-CN" sz="1600" dirty="0" smtClean="0">
                <a:solidFill>
                  <a:schemeClr val="bg1"/>
                </a:solidFill>
                <a:ea typeface="文鼎大标宋简" pitchFamily="49" charset="-122"/>
              </a:rPr>
              <a:t>】 </a:t>
            </a:r>
            <a:r>
              <a:rPr lang="zh-CN" altLang="en-US" sz="1600" dirty="0" smtClean="0">
                <a:solidFill>
                  <a:schemeClr val="bg1"/>
                </a:solidFill>
                <a:ea typeface="文鼎大标宋简" pitchFamily="49" charset="-122"/>
              </a:rPr>
              <a:t>彼得 </a:t>
            </a:r>
            <a:r>
              <a:rPr lang="en-US" altLang="zh-CN" sz="1600" dirty="0" smtClean="0">
                <a:solidFill>
                  <a:schemeClr val="bg1"/>
                </a:solidFill>
                <a:ea typeface="文鼎大标宋简" pitchFamily="49" charset="-122"/>
              </a:rPr>
              <a:t>· </a:t>
            </a:r>
            <a:r>
              <a:rPr lang="zh-CN" altLang="en-US" sz="1600" dirty="0" smtClean="0">
                <a:solidFill>
                  <a:schemeClr val="bg1"/>
                </a:solidFill>
                <a:ea typeface="文鼎大标宋简" pitchFamily="49" charset="-122"/>
              </a:rPr>
              <a:t>德鲁克</a:t>
            </a:r>
            <a:endParaRPr lang="en-US" altLang="zh-CN" sz="1600" dirty="0" smtClean="0">
              <a:solidFill>
                <a:schemeClr val="bg1"/>
              </a:solidFill>
              <a:ea typeface="文鼎大标宋简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rgbClr val="C00000"/>
                </a:solidFill>
                <a:ea typeface="文鼎大标宋简" pitchFamily="49" charset="-122"/>
              </a:rPr>
              <a:t>书</a:t>
            </a:r>
            <a:r>
              <a:rPr lang="zh-CN" altLang="en-US" sz="1600" dirty="0" smtClean="0">
                <a:solidFill>
                  <a:srgbClr val="C00000"/>
                </a:solidFill>
                <a:ea typeface="文鼎大标宋简" pitchFamily="49" charset="-122"/>
              </a:rPr>
              <a:t>摘：</a:t>
            </a:r>
            <a:r>
              <a:rPr lang="en-US" altLang="zh-CN" sz="1600" dirty="0" smtClean="0">
                <a:solidFill>
                  <a:srgbClr val="C00000"/>
                </a:solidFill>
                <a:ea typeface="文鼎大标宋简" pitchFamily="49" charset="-122"/>
              </a:rPr>
              <a:t>【</a:t>
            </a:r>
            <a:r>
              <a:rPr lang="zh-CN" altLang="en-US" sz="1600" dirty="0">
                <a:solidFill>
                  <a:srgbClr val="C00000"/>
                </a:solidFill>
                <a:ea typeface="文鼎大标宋简" pitchFamily="49" charset="-122"/>
              </a:rPr>
              <a:t>中</a:t>
            </a:r>
            <a:r>
              <a:rPr lang="en-US" altLang="zh-CN" sz="1600" dirty="0" smtClean="0">
                <a:solidFill>
                  <a:srgbClr val="C00000"/>
                </a:solidFill>
                <a:ea typeface="文鼎大标宋简" pitchFamily="49" charset="-122"/>
              </a:rPr>
              <a:t>】xxxxxxxxxxxxxxx</a:t>
            </a:r>
            <a:r>
              <a:rPr lang="zh-CN" altLang="en-US" sz="1600" dirty="0" smtClean="0">
                <a:solidFill>
                  <a:srgbClr val="C00000"/>
                </a:solidFill>
                <a:ea typeface="文鼎大标宋简" pitchFamily="49" charset="-122"/>
              </a:rPr>
              <a:t>应芳萍</a:t>
            </a:r>
            <a:endParaRPr lang="zh-CN" altLang="en-US" sz="1600" dirty="0">
              <a:solidFill>
                <a:srgbClr val="C00000"/>
              </a:solidFill>
              <a:ea typeface="文鼎大标宋简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69950"/>
            <a:ext cx="253047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0"/>
          <a:stretch>
            <a:fillRect/>
          </a:stretch>
        </p:blipFill>
        <p:spPr bwMode="auto">
          <a:xfrm>
            <a:off x="467544" y="4779789"/>
            <a:ext cx="2530475" cy="672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2863374" y="1722322"/>
            <a:ext cx="2961463" cy="296146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-20538"/>
            <a:ext cx="9144000" cy="7200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201"/>
          <a:stretch>
            <a:fillRect/>
          </a:stretch>
        </p:blipFill>
        <p:spPr bwMode="auto">
          <a:xfrm>
            <a:off x="2695284" y="123478"/>
            <a:ext cx="3597275" cy="57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376" y="2660564"/>
            <a:ext cx="1195460" cy="119546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5364088" y="2783981"/>
            <a:ext cx="830560" cy="830560"/>
            <a:chOff x="8048747" y="2285854"/>
            <a:chExt cx="830560" cy="830560"/>
          </a:xfrm>
        </p:grpSpPr>
        <p:sp>
          <p:nvSpPr>
            <p:cNvPr id="10" name="椭圆 9"/>
            <p:cNvSpPr/>
            <p:nvPr/>
          </p:nvSpPr>
          <p:spPr>
            <a:xfrm>
              <a:off x="8048747" y="2285854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3161" y="2380268"/>
              <a:ext cx="641733" cy="641733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2517304" y="2783981"/>
            <a:ext cx="830560" cy="830560"/>
            <a:chOff x="362700" y="2551920"/>
            <a:chExt cx="830560" cy="830560"/>
          </a:xfrm>
        </p:grpSpPr>
        <p:sp>
          <p:nvSpPr>
            <p:cNvPr id="12" name="椭圆 11"/>
            <p:cNvSpPr/>
            <p:nvPr/>
          </p:nvSpPr>
          <p:spPr>
            <a:xfrm>
              <a:off x="362700" y="2551920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14" y="2646334"/>
              <a:ext cx="641733" cy="641733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3165376" y="3939902"/>
            <a:ext cx="830560" cy="830560"/>
            <a:chOff x="1381242" y="3384500"/>
            <a:chExt cx="830560" cy="830560"/>
          </a:xfrm>
        </p:grpSpPr>
        <p:sp>
          <p:nvSpPr>
            <p:cNvPr id="15" name="椭圆 14"/>
            <p:cNvSpPr/>
            <p:nvPr/>
          </p:nvSpPr>
          <p:spPr>
            <a:xfrm>
              <a:off x="1381242" y="3384500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32464" l="32933" r="6802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596" r="32808" b="67196"/>
            <a:stretch>
              <a:fillRect/>
            </a:stretch>
          </p:blipFill>
          <p:spPr>
            <a:xfrm>
              <a:off x="1499857" y="3505926"/>
              <a:ext cx="593330" cy="587708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3093368" y="1635646"/>
            <a:ext cx="830560" cy="830560"/>
            <a:chOff x="2623092" y="1257541"/>
            <a:chExt cx="830560" cy="830560"/>
          </a:xfrm>
        </p:grpSpPr>
        <p:sp>
          <p:nvSpPr>
            <p:cNvPr id="24" name="椭圆 23"/>
            <p:cNvSpPr/>
            <p:nvPr/>
          </p:nvSpPr>
          <p:spPr>
            <a:xfrm>
              <a:off x="2623092" y="1257541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7506" y="1351955"/>
              <a:ext cx="641733" cy="641733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4860032" y="1635646"/>
            <a:ext cx="830560" cy="830560"/>
            <a:chOff x="2623092" y="1257541"/>
            <a:chExt cx="830560" cy="830560"/>
          </a:xfrm>
        </p:grpSpPr>
        <p:sp>
          <p:nvSpPr>
            <p:cNvPr id="28" name="椭圆 27"/>
            <p:cNvSpPr/>
            <p:nvPr/>
          </p:nvSpPr>
          <p:spPr>
            <a:xfrm>
              <a:off x="2623092" y="1257541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7506" y="1351955"/>
              <a:ext cx="641733" cy="641733"/>
            </a:xfrm>
            <a:prstGeom prst="rect">
              <a:avLst/>
            </a:prstGeom>
          </p:spPr>
        </p:pic>
      </p:grpSp>
      <p:sp>
        <p:nvSpPr>
          <p:cNvPr id="22" name="TextBox 21"/>
          <p:cNvSpPr txBox="1"/>
          <p:nvPr/>
        </p:nvSpPr>
        <p:spPr>
          <a:xfrm>
            <a:off x="6228184" y="2968429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Two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我能贡献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什么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596179" y="4124350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Three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发挥人的长处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5619" y="1820094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Six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有效的决策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7545" y="2968429"/>
            <a:ext cx="2088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Five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决策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的要素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7627" y="4124350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Four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要事优先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88024" y="3939902"/>
            <a:ext cx="830560" cy="830560"/>
            <a:chOff x="5004048" y="3363838"/>
            <a:chExt cx="830560" cy="830560"/>
          </a:xfrm>
        </p:grpSpPr>
        <p:sp>
          <p:nvSpPr>
            <p:cNvPr id="8" name="椭圆 7"/>
            <p:cNvSpPr/>
            <p:nvPr/>
          </p:nvSpPr>
          <p:spPr>
            <a:xfrm>
              <a:off x="5004048" y="3363838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50" name="Picture 2" descr="C:\Users\joyce\Desktop\fa8acb0c38402a0e637f623eb7_560.jp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1991" b="67536" l="67308" r="100000">
                          <a14:foregroundMark x1="71635" y1="63507" x2="96635" y2="6327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582" t="32316" b="33338"/>
            <a:stretch>
              <a:fillRect/>
            </a:stretch>
          </p:blipFill>
          <p:spPr bwMode="auto">
            <a:xfrm>
              <a:off x="5122663" y="3473009"/>
              <a:ext cx="593330" cy="637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7" name="直接连接符 6"/>
          <p:cNvCxnSpPr/>
          <p:nvPr/>
        </p:nvCxnSpPr>
        <p:spPr>
          <a:xfrm>
            <a:off x="5868145" y="699542"/>
            <a:ext cx="327585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0" y="699542"/>
            <a:ext cx="313481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0" b="1"/>
          <a:stretch>
            <a:fillRect/>
          </a:stretch>
        </p:blipFill>
        <p:spPr bwMode="auto">
          <a:xfrm>
            <a:off x="2702917" y="699541"/>
            <a:ext cx="3597275" cy="709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5724128" y="1820094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One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掌握自己点时间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19772" y="1740753"/>
            <a:ext cx="457064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掌握自己的时间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64288" y="-785049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itchFamily="18" charset="-128"/>
                <a:ea typeface="Kozuka Mincho Pro H" pitchFamily="18" charset="-128"/>
              </a:rPr>
              <a:t>1</a:t>
            </a:r>
            <a:endParaRPr lang="zh-CN" altLang="en-US" sz="28700" b="1" dirty="0">
              <a:solidFill>
                <a:schemeClr val="bg1"/>
              </a:solidFill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55776" y="2571750"/>
            <a:ext cx="5904656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Know Thy Time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455835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时间对管理者的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诊断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自己的时间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消除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浪费时间的活动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统一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安排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可以自由支配的时间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7574"/>
            <a:ext cx="2621801" cy="2913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529874" y="377796"/>
            <a:ext cx="2690154" cy="2101890"/>
            <a:chOff x="5139996" y="355075"/>
            <a:chExt cx="3050194" cy="2340635"/>
          </a:xfrm>
        </p:grpSpPr>
        <p:sp>
          <p:nvSpPr>
            <p:cNvPr id="20" name="图文框 19"/>
            <p:cNvSpPr/>
            <p:nvPr/>
          </p:nvSpPr>
          <p:spPr>
            <a:xfrm>
              <a:off x="5252931" y="605523"/>
              <a:ext cx="2937259" cy="2090187"/>
            </a:xfrm>
            <a:prstGeom prst="frame">
              <a:avLst>
                <a:gd name="adj1" fmla="val 5450"/>
              </a:avLst>
            </a:prstGeom>
            <a:solidFill>
              <a:schemeClr val="accent2">
                <a:lumMod val="20000"/>
                <a:lumOff val="80000"/>
                <a:alpha val="4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矩形 20"/>
            <p:cNvSpPr/>
            <p:nvPr/>
          </p:nvSpPr>
          <p:spPr>
            <a:xfrm>
              <a:off x="5139996" y="355075"/>
              <a:ext cx="2824324" cy="1977134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4000" b="-4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任意多边形 21"/>
            <p:cNvSpPr/>
            <p:nvPr/>
          </p:nvSpPr>
          <p:spPr>
            <a:xfrm>
              <a:off x="5367764" y="2332912"/>
              <a:ext cx="2709491" cy="248107"/>
            </a:xfrm>
            <a:custGeom>
              <a:avLst/>
              <a:gdLst>
                <a:gd name="connsiteX0" fmla="*/ 0 w 2106146"/>
                <a:gd name="connsiteY0" fmla="*/ 0 h 192859"/>
                <a:gd name="connsiteX1" fmla="*/ 2106146 w 2106146"/>
                <a:gd name="connsiteY1" fmla="*/ 0 h 192859"/>
                <a:gd name="connsiteX2" fmla="*/ 2106146 w 2106146"/>
                <a:gd name="connsiteY2" fmla="*/ 192859 h 192859"/>
                <a:gd name="connsiteX3" fmla="*/ 0 w 2106146"/>
                <a:gd name="connsiteY3" fmla="*/ 192859 h 192859"/>
                <a:gd name="connsiteX4" fmla="*/ 0 w 2106146"/>
                <a:gd name="connsiteY4" fmla="*/ 0 h 19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6146" h="192859">
                  <a:moveTo>
                    <a:pt x="0" y="0"/>
                  </a:moveTo>
                  <a:lnTo>
                    <a:pt x="2106146" y="0"/>
                  </a:lnTo>
                  <a:lnTo>
                    <a:pt x="2106146" y="192859"/>
                  </a:lnTo>
                  <a:lnTo>
                    <a:pt x="0" y="19285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53340" rIns="1422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kern="1200" dirty="0" smtClean="0">
                  <a:latin typeface="微软雅黑" pitchFamily="34" charset="-122"/>
                  <a:ea typeface="微软雅黑" pitchFamily="34" charset="-122"/>
                </a:rPr>
                <a:t>管理者的时间压力</a:t>
              </a:r>
              <a:endParaRPr lang="zh-CN" altLang="en-US" sz="14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81299" y="377796"/>
            <a:ext cx="2691101" cy="2069757"/>
            <a:chOff x="5265275" y="387209"/>
            <a:chExt cx="2691101" cy="2069757"/>
          </a:xfrm>
        </p:grpSpPr>
        <p:sp>
          <p:nvSpPr>
            <p:cNvPr id="14" name="图文框 13"/>
            <p:cNvSpPr/>
            <p:nvPr/>
          </p:nvSpPr>
          <p:spPr>
            <a:xfrm>
              <a:off x="5365826" y="579978"/>
              <a:ext cx="2590550" cy="1876988"/>
            </a:xfrm>
            <a:prstGeom prst="frame">
              <a:avLst>
                <a:gd name="adj1" fmla="val 5450"/>
              </a:avLst>
            </a:prstGeom>
            <a:solidFill>
              <a:schemeClr val="accent2">
                <a:lumMod val="20000"/>
                <a:lumOff val="80000"/>
                <a:alpha val="4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多边形 15"/>
            <p:cNvSpPr/>
            <p:nvPr/>
          </p:nvSpPr>
          <p:spPr>
            <a:xfrm>
              <a:off x="5467105" y="2131173"/>
              <a:ext cx="2389667" cy="222800"/>
            </a:xfrm>
            <a:custGeom>
              <a:avLst/>
              <a:gdLst>
                <a:gd name="connsiteX0" fmla="*/ 0 w 2106146"/>
                <a:gd name="connsiteY0" fmla="*/ 0 h 192859"/>
                <a:gd name="connsiteX1" fmla="*/ 2106146 w 2106146"/>
                <a:gd name="connsiteY1" fmla="*/ 0 h 192859"/>
                <a:gd name="connsiteX2" fmla="*/ 2106146 w 2106146"/>
                <a:gd name="connsiteY2" fmla="*/ 192859 h 192859"/>
                <a:gd name="connsiteX3" fmla="*/ 0 w 2106146"/>
                <a:gd name="connsiteY3" fmla="*/ 192859 h 192859"/>
                <a:gd name="connsiteX4" fmla="*/ 0 w 2106146"/>
                <a:gd name="connsiteY4" fmla="*/ 0 h 19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6146" h="192859">
                  <a:moveTo>
                    <a:pt x="0" y="0"/>
                  </a:moveTo>
                  <a:lnTo>
                    <a:pt x="2106146" y="0"/>
                  </a:lnTo>
                  <a:lnTo>
                    <a:pt x="2106146" y="192859"/>
                  </a:lnTo>
                  <a:lnTo>
                    <a:pt x="0" y="19285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53340" rIns="1422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诊断自己的时间</a:t>
              </a:r>
              <a:endParaRPr lang="zh-CN" altLang="en-US" sz="14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5275" y="387209"/>
              <a:ext cx="2490945" cy="1712618"/>
            </a:xfrm>
            <a:prstGeom prst="rect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</p:pic>
      </p:grpSp>
      <p:grpSp>
        <p:nvGrpSpPr>
          <p:cNvPr id="36" name="组合 35"/>
          <p:cNvGrpSpPr/>
          <p:nvPr/>
        </p:nvGrpSpPr>
        <p:grpSpPr>
          <a:xfrm>
            <a:off x="5482245" y="2796220"/>
            <a:ext cx="2690155" cy="2074480"/>
            <a:chOff x="5266221" y="2778806"/>
            <a:chExt cx="2690155" cy="2074480"/>
          </a:xfrm>
        </p:grpSpPr>
        <p:sp>
          <p:nvSpPr>
            <p:cNvPr id="24" name="图文框 23"/>
            <p:cNvSpPr/>
            <p:nvPr/>
          </p:nvSpPr>
          <p:spPr>
            <a:xfrm>
              <a:off x="5365826" y="2976298"/>
              <a:ext cx="2590550" cy="1876988"/>
            </a:xfrm>
            <a:prstGeom prst="frame">
              <a:avLst>
                <a:gd name="adj1" fmla="val 5450"/>
              </a:avLst>
            </a:prstGeom>
            <a:solidFill>
              <a:schemeClr val="accent2">
                <a:lumMod val="20000"/>
                <a:lumOff val="80000"/>
                <a:alpha val="4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任意多边形 25"/>
            <p:cNvSpPr/>
            <p:nvPr/>
          </p:nvSpPr>
          <p:spPr>
            <a:xfrm>
              <a:off x="5467105" y="4527493"/>
              <a:ext cx="2389667" cy="222800"/>
            </a:xfrm>
            <a:custGeom>
              <a:avLst/>
              <a:gdLst>
                <a:gd name="connsiteX0" fmla="*/ 0 w 2106146"/>
                <a:gd name="connsiteY0" fmla="*/ 0 h 192859"/>
                <a:gd name="connsiteX1" fmla="*/ 2106146 w 2106146"/>
                <a:gd name="connsiteY1" fmla="*/ 0 h 192859"/>
                <a:gd name="connsiteX2" fmla="*/ 2106146 w 2106146"/>
                <a:gd name="connsiteY2" fmla="*/ 192859 h 192859"/>
                <a:gd name="connsiteX3" fmla="*/ 0 w 2106146"/>
                <a:gd name="connsiteY3" fmla="*/ 192859 h 192859"/>
                <a:gd name="connsiteX4" fmla="*/ 0 w 2106146"/>
                <a:gd name="connsiteY4" fmla="*/ 0 h 19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6146" h="192859">
                  <a:moveTo>
                    <a:pt x="0" y="0"/>
                  </a:moveTo>
                  <a:lnTo>
                    <a:pt x="2106146" y="0"/>
                  </a:lnTo>
                  <a:lnTo>
                    <a:pt x="2106146" y="192859"/>
                  </a:lnTo>
                  <a:lnTo>
                    <a:pt x="0" y="19285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53340" rIns="1422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统一</a:t>
              </a:r>
              <a:r>
                <a:rPr lang="zh-CN" altLang="en-US" sz="1400" kern="1200" dirty="0" smtClean="0">
                  <a:latin typeface="微软雅黑" pitchFamily="34" charset="-122"/>
                  <a:ea typeface="微软雅黑" pitchFamily="34" charset="-122"/>
                </a:rPr>
                <a:t>安排可支配时间</a:t>
              </a:r>
              <a:endParaRPr lang="zh-CN" altLang="en-US" sz="14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382"/>
            <a:stretch>
              <a:fillRect/>
            </a:stretch>
          </p:blipFill>
          <p:spPr>
            <a:xfrm>
              <a:off x="5266221" y="2778806"/>
              <a:ext cx="2490945" cy="1713057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1510138" y="2796220"/>
            <a:ext cx="2709890" cy="2079786"/>
            <a:chOff x="1294114" y="2773500"/>
            <a:chExt cx="2709890" cy="2079786"/>
          </a:xfrm>
        </p:grpSpPr>
        <p:sp>
          <p:nvSpPr>
            <p:cNvPr id="28" name="图文框 27"/>
            <p:cNvSpPr/>
            <p:nvPr/>
          </p:nvSpPr>
          <p:spPr>
            <a:xfrm>
              <a:off x="1413454" y="2976298"/>
              <a:ext cx="2590550" cy="1876988"/>
            </a:xfrm>
            <a:prstGeom prst="frame">
              <a:avLst>
                <a:gd name="adj1" fmla="val 5450"/>
              </a:avLst>
            </a:prstGeom>
            <a:solidFill>
              <a:schemeClr val="accent2">
                <a:lumMod val="20000"/>
                <a:lumOff val="80000"/>
                <a:alpha val="4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任意多边形 29"/>
            <p:cNvSpPr/>
            <p:nvPr/>
          </p:nvSpPr>
          <p:spPr>
            <a:xfrm>
              <a:off x="1514733" y="4527493"/>
              <a:ext cx="2389667" cy="222800"/>
            </a:xfrm>
            <a:custGeom>
              <a:avLst/>
              <a:gdLst>
                <a:gd name="connsiteX0" fmla="*/ 0 w 2106146"/>
                <a:gd name="connsiteY0" fmla="*/ 0 h 192859"/>
                <a:gd name="connsiteX1" fmla="*/ 2106146 w 2106146"/>
                <a:gd name="connsiteY1" fmla="*/ 0 h 192859"/>
                <a:gd name="connsiteX2" fmla="*/ 2106146 w 2106146"/>
                <a:gd name="connsiteY2" fmla="*/ 192859 h 192859"/>
                <a:gd name="connsiteX3" fmla="*/ 0 w 2106146"/>
                <a:gd name="connsiteY3" fmla="*/ 192859 h 192859"/>
                <a:gd name="connsiteX4" fmla="*/ 0 w 2106146"/>
                <a:gd name="connsiteY4" fmla="*/ 0 h 19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6146" h="192859">
                  <a:moveTo>
                    <a:pt x="0" y="0"/>
                  </a:moveTo>
                  <a:lnTo>
                    <a:pt x="2106146" y="0"/>
                  </a:lnTo>
                  <a:lnTo>
                    <a:pt x="2106146" y="192859"/>
                  </a:lnTo>
                  <a:lnTo>
                    <a:pt x="0" y="19285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53340" rIns="1422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kern="1200" dirty="0" smtClean="0">
                  <a:latin typeface="微软雅黑" pitchFamily="34" charset="-122"/>
                  <a:ea typeface="微软雅黑" pitchFamily="34" charset="-122"/>
                </a:rPr>
                <a:t>消除浪费时间的活动</a:t>
              </a:r>
              <a:endParaRPr lang="zh-CN" altLang="en-US" sz="14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4114" y="2773500"/>
              <a:ext cx="2490945" cy="1660629"/>
            </a:xfrm>
            <a:prstGeom prst="rect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42" y="497329"/>
            <a:ext cx="8777357" cy="421313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27968" y="555526"/>
            <a:ext cx="3556000" cy="4052444"/>
            <a:chOff x="2794000" y="565149"/>
            <a:chExt cx="3556000" cy="4052444"/>
          </a:xfrm>
        </p:grpSpPr>
        <p:sp>
          <p:nvSpPr>
            <p:cNvPr id="4" name="椭圆 3"/>
            <p:cNvSpPr/>
            <p:nvPr/>
          </p:nvSpPr>
          <p:spPr>
            <a:xfrm>
              <a:off x="2928620" y="704849"/>
              <a:ext cx="3276600" cy="1137920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z="-190500" extrusionH="12700" prstMaterial="matte"/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下箭头 4"/>
            <p:cNvSpPr/>
            <p:nvPr/>
          </p:nvSpPr>
          <p:spPr>
            <a:xfrm>
              <a:off x="4254500" y="3491229"/>
              <a:ext cx="635000" cy="406400"/>
            </a:xfrm>
            <a:prstGeom prst="downArrow">
              <a:avLst/>
            </a:prstGeom>
            <a:scene3d>
              <a:camera prst="orthographicFront"/>
              <a:lightRig rig="flat" dir="t"/>
            </a:scene3d>
            <a:sp3d z="190500"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6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任意多边形 5"/>
            <p:cNvSpPr/>
            <p:nvPr/>
          </p:nvSpPr>
          <p:spPr>
            <a:xfrm>
              <a:off x="2836540" y="3855593"/>
              <a:ext cx="3388940" cy="762000"/>
            </a:xfrm>
            <a:custGeom>
              <a:avLst/>
              <a:gdLst>
                <a:gd name="connsiteX0" fmla="*/ 0 w 3048000"/>
                <a:gd name="connsiteY0" fmla="*/ 0 h 762000"/>
                <a:gd name="connsiteX1" fmla="*/ 3048000 w 3048000"/>
                <a:gd name="connsiteY1" fmla="*/ 0 h 762000"/>
                <a:gd name="connsiteX2" fmla="*/ 3048000 w 3048000"/>
                <a:gd name="connsiteY2" fmla="*/ 762000 h 762000"/>
                <a:gd name="connsiteX3" fmla="*/ 0 w 3048000"/>
                <a:gd name="connsiteY3" fmla="*/ 762000 h 762000"/>
                <a:gd name="connsiteX4" fmla="*/ 0 w 3048000"/>
                <a:gd name="connsiteY4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00" h="762000">
                  <a:moveTo>
                    <a:pt x="0" y="0"/>
                  </a:moveTo>
                  <a:lnTo>
                    <a:pt x="3048000" y="0"/>
                  </a:lnTo>
                  <a:lnTo>
                    <a:pt x="3048000" y="762000"/>
                  </a:lnTo>
                  <a:lnTo>
                    <a:pt x="0" y="7620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7584" tIns="227584" rIns="227584" bIns="227584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b="1" kern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时间压力来源</a:t>
              </a:r>
              <a:endParaRPr lang="zh-CN" altLang="en-US" sz="28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119880" y="1930654"/>
              <a:ext cx="1143000" cy="1143000"/>
            </a:xfrm>
            <a:custGeom>
              <a:avLst/>
              <a:gdLst>
                <a:gd name="connsiteX0" fmla="*/ 0 w 1143000"/>
                <a:gd name="connsiteY0" fmla="*/ 571500 h 1143000"/>
                <a:gd name="connsiteX1" fmla="*/ 571500 w 1143000"/>
                <a:gd name="connsiteY1" fmla="*/ 0 h 1143000"/>
                <a:gd name="connsiteX2" fmla="*/ 1143000 w 1143000"/>
                <a:gd name="connsiteY2" fmla="*/ 571500 h 1143000"/>
                <a:gd name="connsiteX3" fmla="*/ 571500 w 1143000"/>
                <a:gd name="connsiteY3" fmla="*/ 1143000 h 1143000"/>
                <a:gd name="connsiteX4" fmla="*/ 0 w 1143000"/>
                <a:gd name="connsiteY4" fmla="*/ 5715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0" h="1143000">
                  <a:moveTo>
                    <a:pt x="0" y="571500"/>
                  </a:moveTo>
                  <a:cubicBezTo>
                    <a:pt x="0" y="255869"/>
                    <a:pt x="255869" y="0"/>
                    <a:pt x="571500" y="0"/>
                  </a:cubicBezTo>
                  <a:cubicBezTo>
                    <a:pt x="887131" y="0"/>
                    <a:pt x="1143000" y="255869"/>
                    <a:pt x="1143000" y="571500"/>
                  </a:cubicBezTo>
                  <a:cubicBezTo>
                    <a:pt x="1143000" y="887131"/>
                    <a:pt x="887131" y="1143000"/>
                    <a:pt x="571500" y="1143000"/>
                  </a:cubicBezTo>
                  <a:cubicBezTo>
                    <a:pt x="255869" y="1143000"/>
                    <a:pt x="0" y="887131"/>
                    <a:pt x="0" y="571500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7708" tIns="187708" rIns="187708" bIns="187708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latin typeface="微软雅黑" pitchFamily="34" charset="-122"/>
                  <a:ea typeface="微软雅黑" pitchFamily="34" charset="-122"/>
                </a:rPr>
                <a:t>创新</a:t>
              </a:r>
              <a:endParaRPr lang="en-US" altLang="zh-CN" sz="2000" kern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latin typeface="微软雅黑" pitchFamily="34" charset="-122"/>
                  <a:ea typeface="微软雅黑" pitchFamily="34" charset="-122"/>
                </a:rPr>
                <a:t>变革</a:t>
              </a:r>
              <a:endParaRPr lang="zh-CN" altLang="en-US" sz="20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302000" y="1073149"/>
              <a:ext cx="1143000" cy="1143000"/>
            </a:xfrm>
            <a:custGeom>
              <a:avLst/>
              <a:gdLst>
                <a:gd name="connsiteX0" fmla="*/ 0 w 1143000"/>
                <a:gd name="connsiteY0" fmla="*/ 571500 h 1143000"/>
                <a:gd name="connsiteX1" fmla="*/ 571500 w 1143000"/>
                <a:gd name="connsiteY1" fmla="*/ 0 h 1143000"/>
                <a:gd name="connsiteX2" fmla="*/ 1143000 w 1143000"/>
                <a:gd name="connsiteY2" fmla="*/ 571500 h 1143000"/>
                <a:gd name="connsiteX3" fmla="*/ 571500 w 1143000"/>
                <a:gd name="connsiteY3" fmla="*/ 1143000 h 1143000"/>
                <a:gd name="connsiteX4" fmla="*/ 0 w 1143000"/>
                <a:gd name="connsiteY4" fmla="*/ 5715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0" h="1143000">
                  <a:moveTo>
                    <a:pt x="0" y="571500"/>
                  </a:moveTo>
                  <a:cubicBezTo>
                    <a:pt x="0" y="255869"/>
                    <a:pt x="255869" y="0"/>
                    <a:pt x="571500" y="0"/>
                  </a:cubicBezTo>
                  <a:cubicBezTo>
                    <a:pt x="887131" y="0"/>
                    <a:pt x="1143000" y="255869"/>
                    <a:pt x="1143000" y="571500"/>
                  </a:cubicBezTo>
                  <a:cubicBezTo>
                    <a:pt x="1143000" y="887131"/>
                    <a:pt x="887131" y="1143000"/>
                    <a:pt x="571500" y="1143000"/>
                  </a:cubicBezTo>
                  <a:cubicBezTo>
                    <a:pt x="255869" y="1143000"/>
                    <a:pt x="0" y="887131"/>
                    <a:pt x="0" y="571500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7708" tIns="187708" rIns="187708" bIns="187708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latin typeface="微软雅黑" pitchFamily="34" charset="-122"/>
                  <a:ea typeface="微软雅黑" pitchFamily="34" charset="-122"/>
                </a:rPr>
                <a:t>人际</a:t>
              </a:r>
              <a:endParaRPr lang="en-US" altLang="zh-CN" sz="2000" kern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latin typeface="微软雅黑" pitchFamily="34" charset="-122"/>
                  <a:ea typeface="微软雅黑" pitchFamily="34" charset="-122"/>
                </a:rPr>
                <a:t>交往</a:t>
              </a:r>
              <a:endParaRPr lang="zh-CN" altLang="en-US" sz="20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470400" y="796797"/>
              <a:ext cx="1143000" cy="1143000"/>
            </a:xfrm>
            <a:custGeom>
              <a:avLst/>
              <a:gdLst>
                <a:gd name="connsiteX0" fmla="*/ 0 w 1143000"/>
                <a:gd name="connsiteY0" fmla="*/ 571500 h 1143000"/>
                <a:gd name="connsiteX1" fmla="*/ 571500 w 1143000"/>
                <a:gd name="connsiteY1" fmla="*/ 0 h 1143000"/>
                <a:gd name="connsiteX2" fmla="*/ 1143000 w 1143000"/>
                <a:gd name="connsiteY2" fmla="*/ 571500 h 1143000"/>
                <a:gd name="connsiteX3" fmla="*/ 571500 w 1143000"/>
                <a:gd name="connsiteY3" fmla="*/ 1143000 h 1143000"/>
                <a:gd name="connsiteX4" fmla="*/ 0 w 1143000"/>
                <a:gd name="connsiteY4" fmla="*/ 5715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0" h="1143000">
                  <a:moveTo>
                    <a:pt x="0" y="571500"/>
                  </a:moveTo>
                  <a:cubicBezTo>
                    <a:pt x="0" y="255869"/>
                    <a:pt x="255869" y="0"/>
                    <a:pt x="571500" y="0"/>
                  </a:cubicBezTo>
                  <a:cubicBezTo>
                    <a:pt x="887131" y="0"/>
                    <a:pt x="1143000" y="255869"/>
                    <a:pt x="1143000" y="571500"/>
                  </a:cubicBezTo>
                  <a:cubicBezTo>
                    <a:pt x="1143000" y="887131"/>
                    <a:pt x="887131" y="1143000"/>
                    <a:pt x="571500" y="1143000"/>
                  </a:cubicBezTo>
                  <a:cubicBezTo>
                    <a:pt x="255869" y="1143000"/>
                    <a:pt x="0" y="887131"/>
                    <a:pt x="0" y="571500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7708" tIns="187708" rIns="187708" bIns="187708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latin typeface="微软雅黑" pitchFamily="34" charset="-122"/>
                  <a:ea typeface="微软雅黑" pitchFamily="34" charset="-122"/>
                </a:rPr>
                <a:t>组织</a:t>
              </a:r>
              <a:endParaRPr lang="en-US" altLang="zh-CN" sz="2000" kern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要求</a:t>
              </a:r>
              <a:endParaRPr lang="zh-CN" altLang="en-US" sz="2000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形状 9"/>
            <p:cNvSpPr/>
            <p:nvPr/>
          </p:nvSpPr>
          <p:spPr>
            <a:xfrm>
              <a:off x="2794000" y="565149"/>
              <a:ext cx="3556000" cy="2844800"/>
            </a:xfrm>
            <a:prstGeom prst="funnel">
              <a:avLst/>
            </a:prstGeom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2" name="TextBox 11"/>
          <p:cNvSpPr txBox="1"/>
          <p:nvPr/>
        </p:nvSpPr>
        <p:spPr>
          <a:xfrm>
            <a:off x="4572000" y="1059582"/>
            <a:ext cx="4464496" cy="3046988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组织要求：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在组织的地位越高，组织对他的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时间要求也往往越大。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人际交往：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组织规模越大，管理者实际可掌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握的的时间越少。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创新变革：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社会的高速发展，不断的创新与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变革，也提出了对时间的高要求。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792" b="3386"/>
          <a:stretch>
            <a:fillRect/>
          </a:stretch>
        </p:blipFill>
        <p:spPr>
          <a:xfrm>
            <a:off x="359024" y="-1"/>
            <a:ext cx="8784976" cy="51435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8864" y="3003798"/>
            <a:ext cx="3057247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诊断自己的时间表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5696" y="994539"/>
            <a:ext cx="291581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b="1" dirty="0" smtClean="0">
                <a:latin typeface="方正魏碑简体" pitchFamily="65" charset="-122"/>
                <a:ea typeface="方正魏碑简体" pitchFamily="65" charset="-122"/>
              </a:rPr>
              <a:t>Step1</a:t>
            </a:r>
            <a:r>
              <a:rPr lang="zh-CN" altLang="en-US" sz="1600" b="1" dirty="0" smtClean="0">
                <a:latin typeface="方正魏碑简体" pitchFamily="65" charset="-122"/>
                <a:ea typeface="方正魏碑简体" pitchFamily="65" charset="-122"/>
              </a:rPr>
              <a:t>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记录自己时间耗用的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实际情况；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b="1" dirty="0" smtClean="0">
                <a:latin typeface="方正魏碑简体" pitchFamily="65" charset="-122"/>
                <a:ea typeface="方正魏碑简体" pitchFamily="65" charset="-122"/>
              </a:rPr>
              <a:t>Step2</a:t>
            </a:r>
            <a:r>
              <a:rPr lang="zh-CN" altLang="en-US" sz="1600" b="1" dirty="0" smtClean="0">
                <a:latin typeface="方正魏碑简体" pitchFamily="65" charset="-122"/>
                <a:ea typeface="方正魏碑简体" pitchFamily="65" charset="-122"/>
              </a:rPr>
              <a:t>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做系统的时间管理；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Wingdings"/>
              </a:rPr>
              <a:t> 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找出不必做的事情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Wingdings"/>
              </a:rPr>
              <a:t> 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Wingdings"/>
              </a:rPr>
              <a:t>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找出可代劳的事情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Wingdings"/>
              </a:rPr>
              <a:t> 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找出浪费别人时间的事情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67544" y="11315"/>
            <a:ext cx="8676455" cy="5132186"/>
            <a:chOff x="467544" y="11315"/>
            <a:chExt cx="8676455" cy="51321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43" t="17044" b="1623"/>
            <a:stretch>
              <a:fillRect/>
            </a:stretch>
          </p:blipFill>
          <p:spPr>
            <a:xfrm>
              <a:off x="467544" y="11315"/>
              <a:ext cx="8676455" cy="5132186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482013" y="11315"/>
              <a:ext cx="3909967" cy="19709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43" t="17044" r="51075" b="52963"/>
            <a:stretch>
              <a:fillRect/>
            </a:stretch>
          </p:blipFill>
          <p:spPr>
            <a:xfrm>
              <a:off x="611560" y="87123"/>
              <a:ext cx="3456384" cy="1734228"/>
            </a:xfrm>
            <a:prstGeom prst="rect">
              <a:avLst/>
            </a:prstGeom>
          </p:spPr>
        </p:pic>
      </p:grpSp>
      <p:cxnSp>
        <p:nvCxnSpPr>
          <p:cNvPr id="5" name="直接连接符 4"/>
          <p:cNvCxnSpPr/>
          <p:nvPr/>
        </p:nvCxnSpPr>
        <p:spPr>
          <a:xfrm>
            <a:off x="467544" y="2211710"/>
            <a:ext cx="259228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843808" y="2859782"/>
            <a:ext cx="295232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67544" y="4659982"/>
            <a:ext cx="410445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82013" y="3459653"/>
            <a:ext cx="2864831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组织层面：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组织不健全，表现为会议过多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缺乏制度以及远见产生时间浪费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3" y="1752802"/>
            <a:ext cx="244827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人员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层面：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人员过多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23049" y="2323492"/>
            <a:ext cx="273630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流程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层面：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信息功能不健全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32375" y="627534"/>
            <a:ext cx="3775394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浪费时间的原因及表现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7"/>
          <a:stretch>
            <a:fillRect/>
          </a:stretch>
        </p:blipFill>
        <p:spPr>
          <a:xfrm>
            <a:off x="356589" y="0"/>
            <a:ext cx="4459913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13741" y="1996730"/>
            <a:ext cx="3877985" cy="1151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统一安排</a:t>
            </a:r>
            <a:endParaRPr lang="en-US" altLang="zh-CN" sz="3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自由支配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的时间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846</Words>
  <Application>Microsoft Office PowerPoint</Application>
  <PresentationFormat>全屏显示(16:9)</PresentationFormat>
  <Paragraphs>174</Paragraphs>
  <Slides>28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方正魏碑简体</vt:lpstr>
      <vt:lpstr>Calibri</vt:lpstr>
      <vt:lpstr>文鼎大标宋简</vt:lpstr>
      <vt:lpstr>Kozuka Mincho Pro H</vt:lpstr>
      <vt:lpstr>微软雅黑</vt:lpstr>
      <vt:lpstr>Wingdings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112</cp:revision>
  <dcterms:created xsi:type="dcterms:W3CDTF">2012-04-22T06:13:00Z</dcterms:created>
  <dcterms:modified xsi:type="dcterms:W3CDTF">2016-09-09T03:50:01Z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