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76" r:id="rId4"/>
    <p:sldId id="275" r:id="rId5"/>
    <p:sldId id="277" r:id="rId6"/>
    <p:sldId id="280" r:id="rId7"/>
    <p:sldId id="283" r:id="rId8"/>
    <p:sldId id="298" r:id="rId9"/>
    <p:sldId id="284" r:id="rId10"/>
    <p:sldId id="282" r:id="rId11"/>
    <p:sldId id="278" r:id="rId12"/>
    <p:sldId id="285" r:id="rId13"/>
    <p:sldId id="286" r:id="rId14"/>
    <p:sldId id="287" r:id="rId15"/>
    <p:sldId id="288" r:id="rId16"/>
    <p:sldId id="281" r:id="rId17"/>
    <p:sldId id="279" r:id="rId18"/>
    <p:sldId id="289" r:id="rId19"/>
    <p:sldId id="291" r:id="rId20"/>
    <p:sldId id="299" r:id="rId21"/>
    <p:sldId id="303" r:id="rId22"/>
    <p:sldId id="304" r:id="rId23"/>
    <p:sldId id="290" r:id="rId24"/>
    <p:sldId id="305" r:id="rId25"/>
    <p:sldId id="297" r:id="rId26"/>
    <p:sldId id="306" r:id="rId27"/>
    <p:sldId id="292" r:id="rId28"/>
    <p:sldId id="293" r:id="rId29"/>
    <p:sldId id="294" r:id="rId30"/>
    <p:sldId id="295" r:id="rId31"/>
    <p:sldId id="307" r:id="rId32"/>
    <p:sldId id="308" r:id="rId33"/>
    <p:sldId id="309" r:id="rId34"/>
    <p:sldId id="296" r:id="rId35"/>
    <p:sldId id="310" r:id="rId36"/>
    <p:sldId id="311" r:id="rId3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蒙纳简超刚黑" panose="02010600030101010101" charset="-122"/>
      <p:regular r:id="rId42"/>
    </p:embeddedFont>
    <p:embeddedFont>
      <p:font typeface="Impact" panose="020B0806030902050204" pitchFamily="34" charset="0"/>
      <p:regular r:id="rId43"/>
    </p:embeddedFont>
    <p:embeddedFont>
      <p:font typeface="方正细黑一简体" panose="02010600030101010101" charset="-122"/>
      <p:regular r:id="rId44"/>
    </p:embeddedFont>
    <p:embeddedFont>
      <p:font typeface="时尚中黑简体" panose="02010600030101010101" charset="-122"/>
      <p:regular r:id="rId45"/>
    </p:embeddedFont>
    <p:embeddedFont>
      <p:font typeface="方正稚艺简体" panose="03000509000000000000" pitchFamily="65" charset="-122"/>
      <p:regular r:id="rId46"/>
    </p:embeddedFont>
    <p:embeddedFont>
      <p:font typeface="方正美黑简体" panose="02010600030101010101" charset="-122"/>
      <p:regular r:id="rId47"/>
    </p:embeddedFont>
    <p:embeddedFont>
      <p:font typeface="Adobe 宋体 Std L" panose="02020300000000000000" pitchFamily="18" charset="-122"/>
      <p:regular r:id="rId48"/>
    </p:embeddedFont>
    <p:embeddedFont>
      <p:font typeface="微软雅黑" panose="020B0503020204020204" pitchFamily="34" charset="-122"/>
      <p:regular r:id="rId49"/>
      <p:bold r:id="rId50"/>
    </p:embeddedFont>
    <p:embeddedFont>
      <p:font typeface="Agency FB" panose="020B0503020202020204" pitchFamily="34" charset="0"/>
      <p:regular r:id="rId51"/>
      <p:bold r:id="rId52"/>
    </p:embeddedFont>
    <p:embeddedFont>
      <p:font typeface="康煕字典體(Demo)" panose="02010600030101010101" charset="-122"/>
      <p:regular r:id="rId53"/>
    </p:embeddedFont>
    <p:embeddedFont>
      <p:font typeface="黑体" panose="02010609060101010101" pitchFamily="49" charset="-122"/>
      <p:regular r:id="rId5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34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32" d="100"/>
          <a:sy n="132" d="100"/>
        </p:scale>
        <p:origin x="-101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4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4EAFB-D953-4AB5-B240-041F6C0D33D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242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A3216-F21D-4EE3-BC53-C671B572753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0657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98A6C-D50C-4742-98D5-44DFF62F980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51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E2615-B9D9-4785-9F6B-5CB9AF6EF59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31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24630-94EB-43DF-A73B-AB7CF3FB069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7368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074DF8-633A-4F15-B8DE-C098E4A7691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4463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FFC0C-D78E-407F-B5F4-B5E55942270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881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E4FAD-7D25-4BA7-8471-6FE528B8D11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9658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440660-74F4-4FF5-AC9B-E2A190CC138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0696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2A6AE8-5AC1-4D22-A38D-A09327402FE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2502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1425E-381D-470E-9C1A-626371AE4BA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2617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A34FCE-9D02-4FBE-B428-B87F64B287FD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B9B3056-247A-40E7-AD55-477F5465324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3" descr="C:\Documents and Settings\t11318\桌面\揭开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0"/>
            <a:ext cx="63722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TextBox 5"/>
          <p:cNvSpPr txBox="1">
            <a:spLocks noChangeArrowheads="1"/>
          </p:cNvSpPr>
          <p:nvPr/>
        </p:nvSpPr>
        <p:spPr bwMode="auto">
          <a:xfrm>
            <a:off x="250825" y="3051175"/>
            <a:ext cx="51355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CE3418"/>
                </a:solidFill>
                <a:latin typeface="康煕字典體(Demo)" charset="-120"/>
                <a:ea typeface="康煕字典體(Demo)" charset="-120"/>
              </a:rPr>
              <a:t>揭密你的三重身份</a:t>
            </a:r>
          </a:p>
        </p:txBody>
      </p:sp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3132138" y="357981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50825" y="2705100"/>
            <a:ext cx="27622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书店店员培训课程之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875" y="-15875"/>
            <a:ext cx="2300288" cy="517048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888" y="1952625"/>
            <a:ext cx="7997825" cy="762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488" y="1441450"/>
            <a:ext cx="1728787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4781550" y="1441450"/>
            <a:ext cx="1727200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读者服务员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6804025" y="1441450"/>
            <a:ext cx="1728788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图书销售员</a:t>
            </a:r>
          </a:p>
        </p:txBody>
      </p:sp>
      <p:sp>
        <p:nvSpPr>
          <p:cNvPr id="11" name="矩形 10"/>
          <p:cNvSpPr/>
          <p:nvPr/>
        </p:nvSpPr>
        <p:spPr>
          <a:xfrm>
            <a:off x="2757488" y="2112963"/>
            <a:ext cx="1728787" cy="2197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1550" y="2112963"/>
            <a:ext cx="1727200" cy="2197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025" y="2112963"/>
            <a:ext cx="1728788" cy="2197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1273" name="Picture 3" descr="C:\Users\L\Desktop\20087251561571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6267"/>
          <a:stretch>
            <a:fillRect/>
          </a:stretch>
        </p:blipFill>
        <p:spPr bwMode="auto">
          <a:xfrm>
            <a:off x="2843213" y="2203450"/>
            <a:ext cx="1554162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4" descr="C:\Users\L\Desktop\2007122414371481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8" t="19434" r="23569" b="11919"/>
          <a:stretch>
            <a:fillRect/>
          </a:stretch>
        </p:blipFill>
        <p:spPr bwMode="auto">
          <a:xfrm>
            <a:off x="4883150" y="2205038"/>
            <a:ext cx="15382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5" descr="C:\Users\L\Desktop\2457331_153446623092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7" t="2380" r="4764" b="30881"/>
          <a:stretch>
            <a:fillRect/>
          </a:stretch>
        </p:blipFill>
        <p:spPr bwMode="auto">
          <a:xfrm>
            <a:off x="6900863" y="2205038"/>
            <a:ext cx="153511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6" name="组合 16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9</a:t>
              </a:r>
              <a:endParaRPr lang="zh-CN" altLang="en-US" b="1" dirty="0"/>
            </a:p>
          </p:txBody>
        </p:sp>
      </p:grpSp>
      <p:sp>
        <p:nvSpPr>
          <p:cNvPr id="20" name="椭圆 19"/>
          <p:cNvSpPr/>
          <p:nvPr/>
        </p:nvSpPr>
        <p:spPr>
          <a:xfrm>
            <a:off x="2516188" y="1120775"/>
            <a:ext cx="504825" cy="503238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21" name="椭圆 20"/>
          <p:cNvSpPr/>
          <p:nvPr/>
        </p:nvSpPr>
        <p:spPr>
          <a:xfrm>
            <a:off x="4533900" y="1120775"/>
            <a:ext cx="504825" cy="503238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  <p:sp>
        <p:nvSpPr>
          <p:cNvPr id="22" name="椭圆 21"/>
          <p:cNvSpPr/>
          <p:nvPr/>
        </p:nvSpPr>
        <p:spPr>
          <a:xfrm>
            <a:off x="6551613" y="1120775"/>
            <a:ext cx="504825" cy="503238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sp>
        <p:nvSpPr>
          <p:cNvPr id="11282" name="TextBox 23"/>
          <p:cNvSpPr txBox="1">
            <a:spLocks noChangeArrowheads="1"/>
          </p:cNvSpPr>
          <p:nvPr/>
        </p:nvSpPr>
        <p:spPr bwMode="auto">
          <a:xfrm>
            <a:off x="468313" y="1298575"/>
            <a:ext cx="20161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过渡页</a:t>
            </a:r>
          </a:p>
        </p:txBody>
      </p:sp>
      <p:sp>
        <p:nvSpPr>
          <p:cNvPr id="11283" name="TextBox 15"/>
          <p:cNvSpPr txBox="1">
            <a:spLocks noChangeArrowheads="1"/>
          </p:cNvSpPr>
          <p:nvPr/>
        </p:nvSpPr>
        <p:spPr bwMode="auto">
          <a:xfrm>
            <a:off x="900113" y="1944688"/>
            <a:ext cx="1403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gency FB" pitchFamily="34" charset="0"/>
                <a:ea typeface="Adobe 宋体 Std L" pitchFamily="18" charset="-122"/>
              </a:rPr>
              <a:t>Transition Page</a:t>
            </a:r>
            <a:endParaRPr lang="zh-CN" altLang="en-US" sz="1600">
              <a:solidFill>
                <a:schemeClr val="bg1"/>
              </a:solidFill>
              <a:latin typeface="Agency FB" pitchFamily="34" charset="0"/>
              <a:ea typeface="Adobe 宋体 Std L" pitchFamily="18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12291" name="TextBox 28"/>
          <p:cNvSpPr txBox="1">
            <a:spLocks noChangeArrowheads="1"/>
          </p:cNvSpPr>
          <p:nvPr/>
        </p:nvSpPr>
        <p:spPr bwMode="auto"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2295" name="组合 3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5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2409825" y="600075"/>
            <a:ext cx="2300288" cy="13239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717800" y="2303463"/>
            <a:ext cx="1520825" cy="1946275"/>
          </a:xfrm>
          <a:custGeom>
            <a:avLst/>
            <a:gdLst/>
            <a:ahLst/>
            <a:cxnLst/>
            <a:rect l="l" t="t" r="r" b="b"/>
            <a:pathLst>
              <a:path w="1520305" h="1946264">
                <a:moveTo>
                  <a:pt x="760152" y="0"/>
                </a:moveTo>
                <a:cubicBezTo>
                  <a:pt x="1069656" y="0"/>
                  <a:pt x="1345413" y="144490"/>
                  <a:pt x="1520305" y="372342"/>
                </a:cubicBezTo>
                <a:cubicBezTo>
                  <a:pt x="1270121" y="456885"/>
                  <a:pt x="1091299" y="694125"/>
                  <a:pt x="1091299" y="973132"/>
                </a:cubicBezTo>
                <a:cubicBezTo>
                  <a:pt x="1091299" y="1252139"/>
                  <a:pt x="1270121" y="1489379"/>
                  <a:pt x="1520305" y="1573922"/>
                </a:cubicBezTo>
                <a:cubicBezTo>
                  <a:pt x="1345413" y="1801774"/>
                  <a:pt x="1069656" y="1946264"/>
                  <a:pt x="760152" y="1946264"/>
                </a:cubicBezTo>
                <a:cubicBezTo>
                  <a:pt x="450648" y="1946264"/>
                  <a:pt x="174891" y="1801774"/>
                  <a:pt x="0" y="1573922"/>
                </a:cubicBezTo>
                <a:cubicBezTo>
                  <a:pt x="250183" y="1489379"/>
                  <a:pt x="429004" y="1252139"/>
                  <a:pt x="429004" y="973132"/>
                </a:cubicBezTo>
                <a:cubicBezTo>
                  <a:pt x="429004" y="694126"/>
                  <a:pt x="250183" y="456885"/>
                  <a:pt x="0" y="372342"/>
                </a:cubicBezTo>
                <a:cubicBezTo>
                  <a:pt x="174891" y="144490"/>
                  <a:pt x="450648" y="0"/>
                  <a:pt x="760152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300" name="TextBox 7"/>
          <p:cNvSpPr txBox="1">
            <a:spLocks noChangeArrowheads="1"/>
          </p:cNvSpPr>
          <p:nvPr/>
        </p:nvSpPr>
        <p:spPr bwMode="auto">
          <a:xfrm>
            <a:off x="3224213" y="2324100"/>
            <a:ext cx="492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读</a:t>
            </a:r>
            <a:endParaRPr lang="en-US" altLang="zh-CN" sz="240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者</a:t>
            </a:r>
            <a:endParaRPr lang="en-US" altLang="zh-CN" sz="240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服</a:t>
            </a:r>
            <a:endParaRPr lang="en-US" altLang="zh-CN" sz="240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务</a:t>
            </a:r>
            <a:endParaRPr lang="en-US" altLang="zh-CN" sz="240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员</a:t>
            </a:r>
          </a:p>
        </p:txBody>
      </p:sp>
      <p:sp>
        <p:nvSpPr>
          <p:cNvPr id="10" name="矩形 9"/>
          <p:cNvSpPr/>
          <p:nvPr/>
        </p:nvSpPr>
        <p:spPr>
          <a:xfrm>
            <a:off x="428625" y="2744788"/>
            <a:ext cx="1816100" cy="504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8625" y="3317875"/>
            <a:ext cx="1816100" cy="504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868488" y="2647950"/>
            <a:ext cx="1257300" cy="1258888"/>
          </a:xfrm>
          <a:prstGeom prst="ellipse">
            <a:avLst/>
          </a:prstGeom>
          <a:solidFill>
            <a:srgbClr val="CE341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105025" y="3076575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What</a:t>
            </a:r>
          </a:p>
        </p:txBody>
      </p:sp>
      <p:sp>
        <p:nvSpPr>
          <p:cNvPr id="27" name="矩形 26"/>
          <p:cNvSpPr/>
          <p:nvPr/>
        </p:nvSpPr>
        <p:spPr>
          <a:xfrm>
            <a:off x="4746625" y="3319463"/>
            <a:ext cx="1817688" cy="504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746625" y="2716213"/>
            <a:ext cx="1817688" cy="504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84600" y="2635250"/>
            <a:ext cx="1257300" cy="1257300"/>
          </a:xfrm>
          <a:prstGeom prst="ellipse">
            <a:avLst/>
          </a:prstGeom>
          <a:solidFill>
            <a:srgbClr val="CE341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308" name="TextBox 23"/>
          <p:cNvSpPr txBox="1">
            <a:spLocks noChangeArrowheads="1"/>
          </p:cNvSpPr>
          <p:nvPr/>
        </p:nvSpPr>
        <p:spPr bwMode="auto">
          <a:xfrm>
            <a:off x="4092575" y="3046413"/>
            <a:ext cx="8413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How</a:t>
            </a:r>
          </a:p>
        </p:txBody>
      </p:sp>
      <p:pic>
        <p:nvPicPr>
          <p:cNvPr id="12309" name="Picture 2" descr="D:\素材库\PPT抽取图片\image31 (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2613025"/>
            <a:ext cx="3543300" cy="255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0" name="TextBox 12"/>
          <p:cNvSpPr txBox="1">
            <a:spLocks noChangeArrowheads="1"/>
          </p:cNvSpPr>
          <p:nvPr/>
        </p:nvSpPr>
        <p:spPr bwMode="auto">
          <a:xfrm>
            <a:off x="493713" y="2811463"/>
            <a:ext cx="14239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显性服务</a:t>
            </a:r>
          </a:p>
        </p:txBody>
      </p:sp>
      <p:sp>
        <p:nvSpPr>
          <p:cNvPr id="12311" name="TextBox 39"/>
          <p:cNvSpPr txBox="1">
            <a:spLocks noChangeArrowheads="1"/>
          </p:cNvSpPr>
          <p:nvPr/>
        </p:nvSpPr>
        <p:spPr bwMode="auto">
          <a:xfrm>
            <a:off x="495300" y="3363913"/>
            <a:ext cx="1423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隐性服务</a:t>
            </a:r>
          </a:p>
        </p:txBody>
      </p:sp>
      <p:sp>
        <p:nvSpPr>
          <p:cNvPr id="12312" name="TextBox 40"/>
          <p:cNvSpPr txBox="1">
            <a:spLocks noChangeArrowheads="1"/>
          </p:cNvSpPr>
          <p:nvPr/>
        </p:nvSpPr>
        <p:spPr bwMode="auto">
          <a:xfrm>
            <a:off x="5118100" y="2786063"/>
            <a:ext cx="1423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熟悉环境</a:t>
            </a:r>
          </a:p>
        </p:txBody>
      </p:sp>
      <p:sp>
        <p:nvSpPr>
          <p:cNvPr id="12313" name="TextBox 41"/>
          <p:cNvSpPr txBox="1">
            <a:spLocks noChangeArrowheads="1"/>
          </p:cNvSpPr>
          <p:nvPr/>
        </p:nvSpPr>
        <p:spPr bwMode="auto">
          <a:xfrm>
            <a:off x="5118100" y="3381375"/>
            <a:ext cx="1423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精通业务</a:t>
            </a:r>
          </a:p>
        </p:txBody>
      </p:sp>
      <p:pic>
        <p:nvPicPr>
          <p:cNvPr id="12314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36563"/>
            <a:ext cx="524192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2411413" y="4965700"/>
            <a:ext cx="2300287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D:\素材库\PPT图库\1237-1103231p113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13" y="466725"/>
            <a:ext cx="7050087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13316" name="TextBox 28"/>
          <p:cNvSpPr txBox="1">
            <a:spLocks noChangeArrowheads="1"/>
          </p:cNvSpPr>
          <p:nvPr/>
        </p:nvSpPr>
        <p:spPr bwMode="auto"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3320" name="组合 3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324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显性服务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9525" y="3043238"/>
            <a:ext cx="2300288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我们要做到：</a:t>
            </a:r>
          </a:p>
        </p:txBody>
      </p:sp>
      <p:grpSp>
        <p:nvGrpSpPr>
          <p:cNvPr id="13327" name="组合 11"/>
          <p:cNvGrpSpPr>
            <a:grpSpLocks/>
          </p:cNvGrpSpPr>
          <p:nvPr/>
        </p:nvGrpSpPr>
        <p:grpSpPr bwMode="auto">
          <a:xfrm>
            <a:off x="503238" y="3551238"/>
            <a:ext cx="2700337" cy="503237"/>
            <a:chOff x="503577" y="3551025"/>
            <a:chExt cx="2700271" cy="504056"/>
          </a:xfrm>
        </p:grpSpPr>
        <p:sp>
          <p:nvSpPr>
            <p:cNvPr id="7" name="椭圆 6"/>
            <p:cNvSpPr/>
            <p:nvPr/>
          </p:nvSpPr>
          <p:spPr>
            <a:xfrm>
              <a:off x="503577" y="3551025"/>
              <a:ext cx="504813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03637" y="3617809"/>
              <a:ext cx="2100211" cy="3704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态度诚恳 换位思考</a:t>
              </a:r>
            </a:p>
          </p:txBody>
        </p:sp>
      </p:grpSp>
      <p:grpSp>
        <p:nvGrpSpPr>
          <p:cNvPr id="13330" name="组合 12"/>
          <p:cNvGrpSpPr>
            <a:grpSpLocks/>
          </p:cNvGrpSpPr>
          <p:nvPr/>
        </p:nvGrpSpPr>
        <p:grpSpPr bwMode="auto">
          <a:xfrm>
            <a:off x="503238" y="4156075"/>
            <a:ext cx="2700337" cy="503238"/>
            <a:chOff x="502874" y="4155926"/>
            <a:chExt cx="2700271" cy="504056"/>
          </a:xfrm>
        </p:grpSpPr>
        <p:sp>
          <p:nvSpPr>
            <p:cNvPr id="22" name="椭圆 21"/>
            <p:cNvSpPr/>
            <p:nvPr/>
          </p:nvSpPr>
          <p:spPr>
            <a:xfrm>
              <a:off x="502874" y="4155926"/>
              <a:ext cx="504813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02934" y="4222709"/>
              <a:ext cx="2100211" cy="3704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耐心细心 有问必答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-9525" y="1131888"/>
            <a:ext cx="2300288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主要包括：</a:t>
            </a:r>
          </a:p>
        </p:txBody>
      </p:sp>
      <p:grpSp>
        <p:nvGrpSpPr>
          <p:cNvPr id="13334" name="组合 8"/>
          <p:cNvGrpSpPr>
            <a:grpSpLocks/>
          </p:cNvGrpSpPr>
          <p:nvPr/>
        </p:nvGrpSpPr>
        <p:grpSpPr bwMode="auto">
          <a:xfrm>
            <a:off x="503238" y="1635125"/>
            <a:ext cx="2400300" cy="504825"/>
            <a:chOff x="503577" y="1635646"/>
            <a:chExt cx="2400509" cy="504056"/>
          </a:xfrm>
        </p:grpSpPr>
        <p:sp>
          <p:nvSpPr>
            <p:cNvPr id="25" name="椭圆 24"/>
            <p:cNvSpPr/>
            <p:nvPr/>
          </p:nvSpPr>
          <p:spPr>
            <a:xfrm>
              <a:off x="503577" y="1635646"/>
              <a:ext cx="503281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03704" y="1702219"/>
              <a:ext cx="1800382" cy="370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帮读者查询图书</a:t>
              </a:r>
            </a:p>
          </p:txBody>
        </p:sp>
      </p:grpSp>
      <p:grpSp>
        <p:nvGrpSpPr>
          <p:cNvPr id="13337" name="组合 9"/>
          <p:cNvGrpSpPr>
            <a:grpSpLocks/>
          </p:cNvGrpSpPr>
          <p:nvPr/>
        </p:nvGrpSpPr>
        <p:grpSpPr bwMode="auto">
          <a:xfrm>
            <a:off x="503238" y="2239963"/>
            <a:ext cx="1938337" cy="504825"/>
            <a:chOff x="502874" y="2240547"/>
            <a:chExt cx="1938844" cy="504056"/>
          </a:xfrm>
        </p:grpSpPr>
        <p:sp>
          <p:nvSpPr>
            <p:cNvPr id="27" name="椭圆 26"/>
            <p:cNvSpPr/>
            <p:nvPr/>
          </p:nvSpPr>
          <p:spPr>
            <a:xfrm>
              <a:off x="502874" y="2240547"/>
              <a:ext cx="503369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03106" y="2307120"/>
              <a:ext cx="1338612" cy="370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帮读者找书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341" name="TextBox 13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11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" t="18330" r="2638" b="4529"/>
          <a:stretch>
            <a:fillRect/>
          </a:stretch>
        </p:blipFill>
        <p:spPr bwMode="auto">
          <a:xfrm>
            <a:off x="4137025" y="681038"/>
            <a:ext cx="5006975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14340" name="TextBox 28"/>
          <p:cNvSpPr txBox="1">
            <a:spLocks noChangeArrowheads="1"/>
          </p:cNvSpPr>
          <p:nvPr/>
        </p:nvSpPr>
        <p:spPr bwMode="auto"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4345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隐性服务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9525" y="3043238"/>
            <a:ext cx="2300288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我们要做到：</a:t>
            </a:r>
          </a:p>
        </p:txBody>
      </p:sp>
      <p:grpSp>
        <p:nvGrpSpPr>
          <p:cNvPr id="14348" name="组合 15"/>
          <p:cNvGrpSpPr>
            <a:grpSpLocks/>
          </p:cNvGrpSpPr>
          <p:nvPr/>
        </p:nvGrpSpPr>
        <p:grpSpPr bwMode="auto">
          <a:xfrm>
            <a:off x="503238" y="3551238"/>
            <a:ext cx="2630487" cy="503237"/>
            <a:chOff x="503577" y="3551025"/>
            <a:chExt cx="2631341" cy="504056"/>
          </a:xfrm>
        </p:grpSpPr>
        <p:sp>
          <p:nvSpPr>
            <p:cNvPr id="17" name="椭圆 16"/>
            <p:cNvSpPr/>
            <p:nvPr/>
          </p:nvSpPr>
          <p:spPr>
            <a:xfrm>
              <a:off x="503577" y="3551025"/>
              <a:ext cx="503400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03847" y="3617809"/>
              <a:ext cx="2031071" cy="3704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掌握图书陈列技巧</a:t>
              </a:r>
            </a:p>
          </p:txBody>
        </p:sp>
      </p:grpSp>
      <p:grpSp>
        <p:nvGrpSpPr>
          <p:cNvPr id="14351" name="组合 18"/>
          <p:cNvGrpSpPr>
            <a:grpSpLocks/>
          </p:cNvGrpSpPr>
          <p:nvPr/>
        </p:nvGrpSpPr>
        <p:grpSpPr bwMode="auto">
          <a:xfrm>
            <a:off x="503238" y="4156075"/>
            <a:ext cx="3324225" cy="503238"/>
            <a:chOff x="502874" y="4155926"/>
            <a:chExt cx="3323839" cy="504056"/>
          </a:xfrm>
        </p:grpSpPr>
        <p:sp>
          <p:nvSpPr>
            <p:cNvPr id="20" name="椭圆 19"/>
            <p:cNvSpPr/>
            <p:nvPr/>
          </p:nvSpPr>
          <p:spPr>
            <a:xfrm>
              <a:off x="502874" y="4155926"/>
              <a:ext cx="50476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02879" y="4222709"/>
              <a:ext cx="2723834" cy="3704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明白什么时候该读什么书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-9525" y="1131888"/>
            <a:ext cx="2300288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主要包括：</a:t>
            </a:r>
          </a:p>
        </p:txBody>
      </p:sp>
      <p:grpSp>
        <p:nvGrpSpPr>
          <p:cNvPr id="14355" name="组合 22"/>
          <p:cNvGrpSpPr>
            <a:grpSpLocks/>
          </p:cNvGrpSpPr>
          <p:nvPr/>
        </p:nvGrpSpPr>
        <p:grpSpPr bwMode="auto">
          <a:xfrm>
            <a:off x="503238" y="1635125"/>
            <a:ext cx="1708150" cy="504825"/>
            <a:chOff x="503577" y="1635646"/>
            <a:chExt cx="1708012" cy="504056"/>
          </a:xfrm>
        </p:grpSpPr>
        <p:sp>
          <p:nvSpPr>
            <p:cNvPr id="24" name="椭圆 23"/>
            <p:cNvSpPr/>
            <p:nvPr/>
          </p:nvSpPr>
          <p:spPr>
            <a:xfrm>
              <a:off x="503577" y="1635646"/>
              <a:ext cx="504784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03604" y="1702219"/>
              <a:ext cx="1107985" cy="370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图书陈列</a:t>
              </a:r>
            </a:p>
          </p:txBody>
        </p:sp>
      </p:grpSp>
      <p:grpSp>
        <p:nvGrpSpPr>
          <p:cNvPr id="14358" name="组合 25"/>
          <p:cNvGrpSpPr>
            <a:grpSpLocks/>
          </p:cNvGrpSpPr>
          <p:nvPr/>
        </p:nvGrpSpPr>
        <p:grpSpPr bwMode="auto">
          <a:xfrm>
            <a:off x="503238" y="2239963"/>
            <a:ext cx="1708150" cy="504825"/>
            <a:chOff x="502874" y="2240547"/>
            <a:chExt cx="1708012" cy="504056"/>
          </a:xfrm>
        </p:grpSpPr>
        <p:sp>
          <p:nvSpPr>
            <p:cNvPr id="27" name="椭圆 26"/>
            <p:cNvSpPr/>
            <p:nvPr/>
          </p:nvSpPr>
          <p:spPr>
            <a:xfrm>
              <a:off x="502874" y="2240547"/>
              <a:ext cx="504784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02901" y="2307120"/>
              <a:ext cx="1107985" cy="370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图书引导</a:t>
              </a:r>
            </a:p>
          </p:txBody>
        </p:sp>
      </p:grpSp>
      <p:pic>
        <p:nvPicPr>
          <p:cNvPr id="14361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2" r="16664" b="9946"/>
          <a:stretch>
            <a:fillRect/>
          </a:stretch>
        </p:blipFill>
        <p:spPr bwMode="auto">
          <a:xfrm>
            <a:off x="4137025" y="3316288"/>
            <a:ext cx="22415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575" y="3316288"/>
            <a:ext cx="903288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0" t="2589" r="-2" b="9094"/>
          <a:stretch>
            <a:fillRect/>
          </a:stretch>
        </p:blipFill>
        <p:spPr bwMode="auto">
          <a:xfrm>
            <a:off x="7258050" y="3316288"/>
            <a:ext cx="1885950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4365" name="组合 38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14368" name="TextBox 41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12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15363" name="TextBox 28"/>
          <p:cNvSpPr txBox="1">
            <a:spLocks noChangeArrowheads="1"/>
          </p:cNvSpPr>
          <p:nvPr/>
        </p:nvSpPr>
        <p:spPr bwMode="auto"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368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熟悉环境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5370" name="Picture 3" descr="D:\素材库\PPT抽取图片\image13 (1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3" y="566738"/>
            <a:ext cx="3103562" cy="477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-9525" y="3043238"/>
            <a:ext cx="2300288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我们要做到：</a:t>
            </a:r>
          </a:p>
        </p:txBody>
      </p:sp>
      <p:grpSp>
        <p:nvGrpSpPr>
          <p:cNvPr id="15372" name="组合 16"/>
          <p:cNvGrpSpPr>
            <a:grpSpLocks/>
          </p:cNvGrpSpPr>
          <p:nvPr/>
        </p:nvGrpSpPr>
        <p:grpSpPr bwMode="auto">
          <a:xfrm>
            <a:off x="503238" y="3551238"/>
            <a:ext cx="3854450" cy="503237"/>
            <a:chOff x="503577" y="3551025"/>
            <a:chExt cx="3854433" cy="504056"/>
          </a:xfrm>
        </p:grpSpPr>
        <p:sp>
          <p:nvSpPr>
            <p:cNvPr id="18" name="椭圆 17"/>
            <p:cNvSpPr/>
            <p:nvPr/>
          </p:nvSpPr>
          <p:spPr>
            <a:xfrm>
              <a:off x="503577" y="3551025"/>
              <a:ext cx="504823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03649" y="3617809"/>
              <a:ext cx="3254361" cy="3704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读者说出书名 能迅速找到图书</a:t>
              </a:r>
            </a:p>
          </p:txBody>
        </p:sp>
      </p:grpSp>
      <p:grpSp>
        <p:nvGrpSpPr>
          <p:cNvPr id="15375" name="组合 19"/>
          <p:cNvGrpSpPr>
            <a:grpSpLocks/>
          </p:cNvGrpSpPr>
          <p:nvPr/>
        </p:nvGrpSpPr>
        <p:grpSpPr bwMode="auto">
          <a:xfrm>
            <a:off x="503238" y="4156075"/>
            <a:ext cx="3854450" cy="503238"/>
            <a:chOff x="502874" y="4155926"/>
            <a:chExt cx="3854433" cy="504056"/>
          </a:xfrm>
        </p:grpSpPr>
        <p:sp>
          <p:nvSpPr>
            <p:cNvPr id="21" name="椭圆 20"/>
            <p:cNvSpPr/>
            <p:nvPr/>
          </p:nvSpPr>
          <p:spPr>
            <a:xfrm>
              <a:off x="502874" y="4155926"/>
              <a:ext cx="504823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02946" y="4222709"/>
              <a:ext cx="3254361" cy="3704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读者说出类别 能推荐类似图书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-9525" y="1131888"/>
            <a:ext cx="2300288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主要包括：</a:t>
            </a:r>
          </a:p>
        </p:txBody>
      </p:sp>
      <p:grpSp>
        <p:nvGrpSpPr>
          <p:cNvPr id="15379" name="组合 23"/>
          <p:cNvGrpSpPr>
            <a:grpSpLocks/>
          </p:cNvGrpSpPr>
          <p:nvPr/>
        </p:nvGrpSpPr>
        <p:grpSpPr bwMode="auto">
          <a:xfrm>
            <a:off x="503238" y="1635125"/>
            <a:ext cx="1708150" cy="504825"/>
            <a:chOff x="503577" y="1635646"/>
            <a:chExt cx="1708012" cy="504056"/>
          </a:xfrm>
        </p:grpSpPr>
        <p:sp>
          <p:nvSpPr>
            <p:cNvPr id="25" name="椭圆 24"/>
            <p:cNvSpPr/>
            <p:nvPr/>
          </p:nvSpPr>
          <p:spPr>
            <a:xfrm>
              <a:off x="503577" y="1635646"/>
              <a:ext cx="504784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03604" y="1702219"/>
              <a:ext cx="1107985" cy="370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熟悉本店</a:t>
              </a:r>
            </a:p>
          </p:txBody>
        </p:sp>
      </p:grpSp>
      <p:grpSp>
        <p:nvGrpSpPr>
          <p:cNvPr id="15382" name="组合 26"/>
          <p:cNvGrpSpPr>
            <a:grpSpLocks/>
          </p:cNvGrpSpPr>
          <p:nvPr/>
        </p:nvGrpSpPr>
        <p:grpSpPr bwMode="auto">
          <a:xfrm>
            <a:off x="503238" y="2239963"/>
            <a:ext cx="2400300" cy="504825"/>
            <a:chOff x="502874" y="2240547"/>
            <a:chExt cx="2400509" cy="504056"/>
          </a:xfrm>
        </p:grpSpPr>
        <p:sp>
          <p:nvSpPr>
            <p:cNvPr id="28" name="椭圆 27"/>
            <p:cNvSpPr/>
            <p:nvPr/>
          </p:nvSpPr>
          <p:spPr>
            <a:xfrm>
              <a:off x="502874" y="2240547"/>
              <a:ext cx="503281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103001" y="2307120"/>
              <a:ext cx="1800382" cy="370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熟悉负责的区域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5386" name="组合 38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15389" name="TextBox 41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13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D:\素材库\高清图库\高清商务（本本整理，锐普2000人大群：19888900）\锐普本本整理 (2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7"/>
          <a:stretch>
            <a:fillRect/>
          </a:stretch>
        </p:blipFill>
        <p:spPr bwMode="auto">
          <a:xfrm>
            <a:off x="3011488" y="1131888"/>
            <a:ext cx="5851525" cy="401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16388" name="TextBox 28"/>
          <p:cNvSpPr txBox="1">
            <a:spLocks noChangeArrowheads="1"/>
          </p:cNvSpPr>
          <p:nvPr/>
        </p:nvSpPr>
        <p:spPr bwMode="auto"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6393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精通业务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848100" y="3363913"/>
            <a:ext cx="1636713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我还会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说英语</a:t>
            </a:r>
          </a:p>
        </p:txBody>
      </p:sp>
      <p:grpSp>
        <p:nvGrpSpPr>
          <p:cNvPr id="16396" name="组合 16"/>
          <p:cNvGrpSpPr>
            <a:grpSpLocks/>
          </p:cNvGrpSpPr>
          <p:nvPr/>
        </p:nvGrpSpPr>
        <p:grpSpPr bwMode="auto">
          <a:xfrm>
            <a:off x="503238" y="2932113"/>
            <a:ext cx="2168525" cy="503237"/>
            <a:chOff x="502874" y="2240547"/>
            <a:chExt cx="2169676" cy="504056"/>
          </a:xfrm>
        </p:grpSpPr>
        <p:sp>
          <p:nvSpPr>
            <p:cNvPr id="18" name="椭圆 17"/>
            <p:cNvSpPr/>
            <p:nvPr/>
          </p:nvSpPr>
          <p:spPr>
            <a:xfrm>
              <a:off x="502874" y="2240547"/>
              <a:ext cx="503504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03268" y="2307331"/>
              <a:ext cx="1569282" cy="3704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掌握导购语言</a:t>
              </a:r>
            </a:p>
          </p:txBody>
        </p:sp>
      </p:grpSp>
      <p:grpSp>
        <p:nvGrpSpPr>
          <p:cNvPr id="16399" name="组合 19"/>
          <p:cNvGrpSpPr>
            <a:grpSpLocks/>
          </p:cNvGrpSpPr>
          <p:nvPr/>
        </p:nvGrpSpPr>
        <p:grpSpPr bwMode="auto">
          <a:xfrm>
            <a:off x="500063" y="1563688"/>
            <a:ext cx="2632075" cy="503237"/>
            <a:chOff x="502874" y="2240547"/>
            <a:chExt cx="2631341" cy="504056"/>
          </a:xfrm>
        </p:grpSpPr>
        <p:sp>
          <p:nvSpPr>
            <p:cNvPr id="21" name="椭圆 20"/>
            <p:cNvSpPr/>
            <p:nvPr/>
          </p:nvSpPr>
          <p:spPr>
            <a:xfrm>
              <a:off x="502874" y="2240547"/>
              <a:ext cx="504684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02782" y="2307331"/>
              <a:ext cx="2031433" cy="3704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掌握图书管理技能</a:t>
              </a:r>
            </a:p>
          </p:txBody>
        </p:sp>
      </p:grpSp>
      <p:sp>
        <p:nvSpPr>
          <p:cNvPr id="16402" name="TextBox 6"/>
          <p:cNvSpPr txBox="1">
            <a:spLocks noChangeArrowheads="1"/>
          </p:cNvSpPr>
          <p:nvPr/>
        </p:nvSpPr>
        <p:spPr bwMode="auto">
          <a:xfrm>
            <a:off x="1135063" y="2066925"/>
            <a:ext cx="3236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包括图书分类，索书号知识等必备技能</a:t>
            </a:r>
          </a:p>
        </p:txBody>
      </p:sp>
      <p:sp>
        <p:nvSpPr>
          <p:cNvPr id="16403" name="TextBox 23"/>
          <p:cNvSpPr txBox="1">
            <a:spLocks noChangeArrowheads="1"/>
          </p:cNvSpPr>
          <p:nvPr/>
        </p:nvSpPr>
        <p:spPr bwMode="auto">
          <a:xfrm>
            <a:off x="1135063" y="3449638"/>
            <a:ext cx="19796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不但普通话要说好，各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地方言也要有些了解，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甚至会外语交流</a:t>
            </a:r>
          </a:p>
        </p:txBody>
      </p:sp>
      <p:sp>
        <p:nvSpPr>
          <p:cNvPr id="25" name="矩形 24"/>
          <p:cNvSpPr/>
          <p:nvPr/>
        </p:nvSpPr>
        <p:spPr>
          <a:xfrm>
            <a:off x="-15875" y="4797425"/>
            <a:ext cx="2300288" cy="35718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6406" name="组合 26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16409" name="TextBox 37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14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875" y="-15875"/>
            <a:ext cx="2300288" cy="517048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888" y="1952625"/>
            <a:ext cx="7997825" cy="762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488" y="1441450"/>
            <a:ext cx="1728787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4781550" y="1441450"/>
            <a:ext cx="1727200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读者服务员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6804025" y="1441450"/>
            <a:ext cx="1728788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图书销售员</a:t>
            </a:r>
          </a:p>
        </p:txBody>
      </p:sp>
      <p:sp>
        <p:nvSpPr>
          <p:cNvPr id="11" name="矩形 10"/>
          <p:cNvSpPr/>
          <p:nvPr/>
        </p:nvSpPr>
        <p:spPr>
          <a:xfrm>
            <a:off x="2757488" y="2112963"/>
            <a:ext cx="1728787" cy="2197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1550" y="2112963"/>
            <a:ext cx="1727200" cy="2197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025" y="2112963"/>
            <a:ext cx="1728788" cy="2197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7417" name="Picture 3" descr="C:\Users\L\Desktop\20087251561571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6267"/>
          <a:stretch>
            <a:fillRect/>
          </a:stretch>
        </p:blipFill>
        <p:spPr bwMode="auto">
          <a:xfrm>
            <a:off x="2843213" y="2203450"/>
            <a:ext cx="1554162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4" descr="C:\Users\L\Desktop\2007122414371481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8" t="19434" r="23569" b="11919"/>
          <a:stretch>
            <a:fillRect/>
          </a:stretch>
        </p:blipFill>
        <p:spPr bwMode="auto">
          <a:xfrm>
            <a:off x="4883150" y="2205038"/>
            <a:ext cx="15382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5" descr="C:\Users\L\Desktop\2457331_153446623092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7" t="2380" r="4764" b="30881"/>
          <a:stretch>
            <a:fillRect/>
          </a:stretch>
        </p:blipFill>
        <p:spPr bwMode="auto">
          <a:xfrm>
            <a:off x="6900863" y="2205038"/>
            <a:ext cx="153511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椭圆 19"/>
          <p:cNvSpPr/>
          <p:nvPr/>
        </p:nvSpPr>
        <p:spPr>
          <a:xfrm>
            <a:off x="2516188" y="1120775"/>
            <a:ext cx="504825" cy="503238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21" name="椭圆 20"/>
          <p:cNvSpPr/>
          <p:nvPr/>
        </p:nvSpPr>
        <p:spPr>
          <a:xfrm>
            <a:off x="4533900" y="1120775"/>
            <a:ext cx="504825" cy="503238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  <p:sp>
        <p:nvSpPr>
          <p:cNvPr id="22" name="椭圆 21"/>
          <p:cNvSpPr/>
          <p:nvPr/>
        </p:nvSpPr>
        <p:spPr>
          <a:xfrm>
            <a:off x="6551613" y="1120775"/>
            <a:ext cx="504825" cy="503238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sp>
        <p:nvSpPr>
          <p:cNvPr id="17423" name="TextBox 23"/>
          <p:cNvSpPr txBox="1">
            <a:spLocks noChangeArrowheads="1"/>
          </p:cNvSpPr>
          <p:nvPr/>
        </p:nvSpPr>
        <p:spPr bwMode="auto">
          <a:xfrm>
            <a:off x="468313" y="1298575"/>
            <a:ext cx="20161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过渡页</a:t>
            </a:r>
          </a:p>
        </p:txBody>
      </p:sp>
      <p:sp>
        <p:nvSpPr>
          <p:cNvPr id="17424" name="TextBox 15"/>
          <p:cNvSpPr txBox="1">
            <a:spLocks noChangeArrowheads="1"/>
          </p:cNvSpPr>
          <p:nvPr/>
        </p:nvSpPr>
        <p:spPr bwMode="auto">
          <a:xfrm>
            <a:off x="900113" y="1944688"/>
            <a:ext cx="1403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gency FB" pitchFamily="34" charset="0"/>
                <a:ea typeface="Adobe 宋体 Std L" pitchFamily="18" charset="-122"/>
              </a:rPr>
              <a:t>Transition Page</a:t>
            </a:r>
            <a:endParaRPr lang="zh-CN" altLang="en-US" sz="1600">
              <a:solidFill>
                <a:schemeClr val="bg1"/>
              </a:solidFill>
              <a:latin typeface="Agency FB" pitchFamily="34" charset="0"/>
              <a:ea typeface="Adobe 宋体 Std L" pitchFamily="18" charset="-122"/>
            </a:endParaRPr>
          </a:p>
        </p:txBody>
      </p:sp>
      <p:grpSp>
        <p:nvGrpSpPr>
          <p:cNvPr id="17425" name="组合 25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17428" name="TextBox 28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15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18436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862513" y="588963"/>
            <a:ext cx="2298700" cy="13239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8440" name="Picture 2" descr="D:\素材库\PPT抽取图片\image52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9588" y="1166813"/>
            <a:ext cx="5040313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1" name="组合 11"/>
          <p:cNvGrpSpPr>
            <a:grpSpLocks/>
          </p:cNvGrpSpPr>
          <p:nvPr/>
        </p:nvGrpSpPr>
        <p:grpSpPr bwMode="auto">
          <a:xfrm>
            <a:off x="4878388" y="2508250"/>
            <a:ext cx="1854200" cy="461963"/>
            <a:chOff x="4879180" y="2508612"/>
            <a:chExt cx="1853060" cy="461665"/>
          </a:xfrm>
        </p:grpSpPr>
        <p:sp>
          <p:nvSpPr>
            <p:cNvPr id="2" name="椭圆 1"/>
            <p:cNvSpPr/>
            <p:nvPr/>
          </p:nvSpPr>
          <p:spPr>
            <a:xfrm>
              <a:off x="4879180" y="2521304"/>
              <a:ext cx="437881" cy="436281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1</a:t>
              </a:r>
              <a:endParaRPr lang="zh-CN" altLang="en-US" b="1" dirty="0"/>
            </a:p>
          </p:txBody>
        </p:sp>
        <p:sp>
          <p:nvSpPr>
            <p:cNvPr id="18443" name="TextBox 6"/>
            <p:cNvSpPr txBox="1">
              <a:spLocks noChangeArrowheads="1"/>
            </p:cNvSpPr>
            <p:nvPr/>
          </p:nvSpPr>
          <p:spPr bwMode="auto">
            <a:xfrm>
              <a:off x="5316468" y="2508612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CE3418"/>
                  </a:solidFill>
                  <a:latin typeface="方正美黑简体" pitchFamily="65" charset="-122"/>
                  <a:ea typeface="方正美黑简体" pitchFamily="65" charset="-122"/>
                </a:rPr>
                <a:t>销售心态</a:t>
              </a:r>
            </a:p>
          </p:txBody>
        </p:sp>
      </p:grpSp>
      <p:grpSp>
        <p:nvGrpSpPr>
          <p:cNvPr id="18444" name="组合 12"/>
          <p:cNvGrpSpPr>
            <a:grpSpLocks/>
          </p:cNvGrpSpPr>
          <p:nvPr/>
        </p:nvGrpSpPr>
        <p:grpSpPr bwMode="auto">
          <a:xfrm>
            <a:off x="4878388" y="3214688"/>
            <a:ext cx="1841500" cy="461962"/>
            <a:chOff x="4880946" y="3207783"/>
            <a:chExt cx="1840408" cy="461665"/>
          </a:xfrm>
        </p:grpSpPr>
        <p:sp>
          <p:nvSpPr>
            <p:cNvPr id="18445" name="TextBox 41"/>
            <p:cNvSpPr txBox="1">
              <a:spLocks noChangeArrowheads="1"/>
            </p:cNvSpPr>
            <p:nvPr/>
          </p:nvSpPr>
          <p:spPr bwMode="auto">
            <a:xfrm>
              <a:off x="5305582" y="3207783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E3418"/>
                  </a:solidFill>
                  <a:latin typeface="方正美黑简体" pitchFamily="65" charset="-122"/>
                  <a:ea typeface="方正美黑简体" pitchFamily="65" charset="-122"/>
                </a:rPr>
                <a:t>销售过程</a:t>
              </a:r>
            </a:p>
          </p:txBody>
        </p:sp>
        <p:sp>
          <p:nvSpPr>
            <p:cNvPr id="43" name="椭圆 42"/>
            <p:cNvSpPr/>
            <p:nvPr/>
          </p:nvSpPr>
          <p:spPr>
            <a:xfrm>
              <a:off x="4880946" y="3220475"/>
              <a:ext cx="437890" cy="436281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2</a:t>
              </a:r>
              <a:endParaRPr lang="zh-CN" altLang="en-US" b="1" dirty="0"/>
            </a:p>
          </p:txBody>
        </p:sp>
      </p:grpSp>
      <p:grpSp>
        <p:nvGrpSpPr>
          <p:cNvPr id="18447" name="组合 13"/>
          <p:cNvGrpSpPr>
            <a:grpSpLocks/>
          </p:cNvGrpSpPr>
          <p:nvPr/>
        </p:nvGrpSpPr>
        <p:grpSpPr bwMode="auto">
          <a:xfrm>
            <a:off x="4878388" y="3921125"/>
            <a:ext cx="1841500" cy="461963"/>
            <a:chOff x="4892690" y="3921171"/>
            <a:chExt cx="1840408" cy="461665"/>
          </a:xfrm>
        </p:grpSpPr>
        <p:sp>
          <p:nvSpPr>
            <p:cNvPr id="18448" name="TextBox 43"/>
            <p:cNvSpPr txBox="1">
              <a:spLocks noChangeArrowheads="1"/>
            </p:cNvSpPr>
            <p:nvPr/>
          </p:nvSpPr>
          <p:spPr bwMode="auto">
            <a:xfrm>
              <a:off x="5317326" y="392117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E3418"/>
                  </a:solidFill>
                  <a:latin typeface="方正美黑简体" pitchFamily="65" charset="-122"/>
                  <a:ea typeface="方正美黑简体" pitchFamily="65" charset="-122"/>
                </a:rPr>
                <a:t>销售技巧</a:t>
              </a:r>
            </a:p>
          </p:txBody>
        </p:sp>
        <p:sp>
          <p:nvSpPr>
            <p:cNvPr id="45" name="椭圆 44"/>
            <p:cNvSpPr/>
            <p:nvPr/>
          </p:nvSpPr>
          <p:spPr>
            <a:xfrm>
              <a:off x="4892690" y="3933863"/>
              <a:ext cx="437890" cy="436281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3</a:t>
              </a:r>
              <a:endParaRPr lang="zh-CN" altLang="en-US" b="1" dirty="0"/>
            </a:p>
          </p:txBody>
        </p:sp>
      </p:grpSp>
      <p:pic>
        <p:nvPicPr>
          <p:cNvPr id="18450" name="图片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363" y="420688"/>
            <a:ext cx="514985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51" name="组合 2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18454" name="TextBox 26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16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D:\素材库\PPT抽取图片\image30 (8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3" y="1446213"/>
            <a:ext cx="6096000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19461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9465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92125" y="1260475"/>
            <a:ext cx="19669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3.1.1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什么是心态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5938" y="1663700"/>
            <a:ext cx="52276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所谓心态是指销售人员将其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谈吐、气势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成功地充分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表现在与顾客互动的过程中。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9470" name="组合 19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19473" name="TextBox 22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17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D:\素材库\PPT抽取图片\image42 (4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025" y="909638"/>
            <a:ext cx="3386138" cy="423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0485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489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2125" y="1260475"/>
            <a:ext cx="21542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3.1.2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心态的影响力</a:t>
            </a:r>
          </a:p>
        </p:txBody>
      </p:sp>
      <p:grpSp>
        <p:nvGrpSpPr>
          <p:cNvPr id="20492" name="组合 24"/>
          <p:cNvGrpSpPr>
            <a:grpSpLocks/>
          </p:cNvGrpSpPr>
          <p:nvPr/>
        </p:nvGrpSpPr>
        <p:grpSpPr bwMode="auto">
          <a:xfrm>
            <a:off x="1619250" y="1563688"/>
            <a:ext cx="4000500" cy="3209925"/>
            <a:chOff x="2012696" y="1563638"/>
            <a:chExt cx="3999464" cy="3210749"/>
          </a:xfrm>
        </p:grpSpPr>
        <p:sp>
          <p:nvSpPr>
            <p:cNvPr id="17" name="任意多边形 16"/>
            <p:cNvSpPr/>
            <p:nvPr/>
          </p:nvSpPr>
          <p:spPr>
            <a:xfrm>
              <a:off x="2826873" y="1839934"/>
              <a:ext cx="572939" cy="2472372"/>
            </a:xfrm>
            <a:custGeom>
              <a:avLst/>
              <a:gdLst>
                <a:gd name="connsiteX0" fmla="*/ 571500 w 571500"/>
                <a:gd name="connsiteY0" fmla="*/ 10391 h 2473036"/>
                <a:gd name="connsiteX1" fmla="*/ 0 w 571500"/>
                <a:gd name="connsiteY1" fmla="*/ 0 h 2473036"/>
                <a:gd name="connsiteX2" fmla="*/ 0 w 571500"/>
                <a:gd name="connsiteY2" fmla="*/ 2473036 h 247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0" h="2473036">
                  <a:moveTo>
                    <a:pt x="571500" y="10391"/>
                  </a:moveTo>
                  <a:lnTo>
                    <a:pt x="0" y="0"/>
                  </a:lnTo>
                  <a:lnTo>
                    <a:pt x="0" y="2473036"/>
                  </a:lnTo>
                </a:path>
              </a:pathLst>
            </a:custGeom>
            <a:noFill/>
            <a:ln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flipH="1">
              <a:off x="4510774" y="1839934"/>
              <a:ext cx="734823" cy="2472372"/>
            </a:xfrm>
            <a:custGeom>
              <a:avLst/>
              <a:gdLst>
                <a:gd name="connsiteX0" fmla="*/ 571500 w 571500"/>
                <a:gd name="connsiteY0" fmla="*/ 10391 h 2473036"/>
                <a:gd name="connsiteX1" fmla="*/ 0 w 571500"/>
                <a:gd name="connsiteY1" fmla="*/ 0 h 2473036"/>
                <a:gd name="connsiteX2" fmla="*/ 0 w 571500"/>
                <a:gd name="connsiteY2" fmla="*/ 2473036 h 247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0" h="2473036">
                  <a:moveTo>
                    <a:pt x="571500" y="10391"/>
                  </a:moveTo>
                  <a:lnTo>
                    <a:pt x="0" y="0"/>
                  </a:lnTo>
                  <a:lnTo>
                    <a:pt x="0" y="2473036"/>
                  </a:lnTo>
                </a:path>
              </a:pathLst>
            </a:custGeom>
            <a:noFill/>
            <a:ln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grpSp>
          <p:nvGrpSpPr>
            <p:cNvPr id="20495" name="组合 23"/>
            <p:cNvGrpSpPr>
              <a:grpSpLocks/>
            </p:cNvGrpSpPr>
            <p:nvPr/>
          </p:nvGrpSpPr>
          <p:grpSpPr bwMode="auto">
            <a:xfrm>
              <a:off x="2012696" y="1563638"/>
              <a:ext cx="3999464" cy="3210749"/>
              <a:chOff x="2012696" y="1563638"/>
              <a:chExt cx="3999464" cy="3210749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3255387" y="1563638"/>
                <a:ext cx="1583915" cy="576410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接触顾客之前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20632" y="2356003"/>
                <a:ext cx="1583915" cy="576411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认为顾客会买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428245" y="2356003"/>
                <a:ext cx="1583915" cy="576411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认为会失败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12696" y="3276990"/>
                <a:ext cx="1583915" cy="576411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设法促成销售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428245" y="3276990"/>
                <a:ext cx="1583915" cy="576411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沮丧心态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12696" y="4197976"/>
                <a:ext cx="1583915" cy="576411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销售成功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428245" y="4197976"/>
                <a:ext cx="1583915" cy="576411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销售失败</a:t>
                </a: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0504" name="组合 30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0507" name="TextBox 41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18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2" descr="D:\素材库\PPT抽取图片\image11 (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3" y="1174750"/>
            <a:ext cx="3924300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77800"/>
            <a:ext cx="10175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303213"/>
            <a:ext cx="7596188" cy="25241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8313" y="11113"/>
            <a:ext cx="838200" cy="838200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7050" y="73025"/>
            <a:ext cx="722313" cy="720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078" name="TextBox 9"/>
          <p:cNvSpPr txBox="1">
            <a:spLocks noChangeArrowheads="1"/>
          </p:cNvSpPr>
          <p:nvPr/>
        </p:nvSpPr>
        <p:spPr bwMode="auto">
          <a:xfrm>
            <a:off x="506413" y="55563"/>
            <a:ext cx="7493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CE3418"/>
                </a:solidFill>
                <a:latin typeface="蒙纳简超刚黑"/>
              </a:rPr>
              <a:t>？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-19050" y="3105150"/>
            <a:ext cx="2335213" cy="2065338"/>
          </a:xfrm>
          <a:custGeom>
            <a:avLst/>
            <a:gdLst>
              <a:gd name="connsiteX0" fmla="*/ 10886 w 783772"/>
              <a:gd name="connsiteY0" fmla="*/ 0 h 707572"/>
              <a:gd name="connsiteX1" fmla="*/ 783772 w 783772"/>
              <a:gd name="connsiteY1" fmla="*/ 707572 h 707572"/>
              <a:gd name="connsiteX2" fmla="*/ 0 w 783772"/>
              <a:gd name="connsiteY2" fmla="*/ 696686 h 707572"/>
              <a:gd name="connsiteX3" fmla="*/ 10886 w 783772"/>
              <a:gd name="connsiteY3" fmla="*/ 0 h 707572"/>
              <a:gd name="connsiteX0-1" fmla="*/ 10886 w 802512"/>
              <a:gd name="connsiteY0-2" fmla="*/ 0 h 700076"/>
              <a:gd name="connsiteX1-3" fmla="*/ 802512 w 802512"/>
              <a:gd name="connsiteY1-4" fmla="*/ 700076 h 700076"/>
              <a:gd name="connsiteX2-5" fmla="*/ 0 w 802512"/>
              <a:gd name="connsiteY2-6" fmla="*/ 696686 h 700076"/>
              <a:gd name="connsiteX3-7" fmla="*/ 10886 w 802512"/>
              <a:gd name="connsiteY3-8" fmla="*/ 0 h 700076"/>
              <a:gd name="connsiteX0-9" fmla="*/ 0 w 791626"/>
              <a:gd name="connsiteY0-10" fmla="*/ 0 h 700434"/>
              <a:gd name="connsiteX1-11" fmla="*/ 791626 w 791626"/>
              <a:gd name="connsiteY1-12" fmla="*/ 700076 h 700434"/>
              <a:gd name="connsiteX2-13" fmla="*/ 4106 w 791626"/>
              <a:gd name="connsiteY2-14" fmla="*/ 700434 h 700434"/>
              <a:gd name="connsiteX3-15" fmla="*/ 0 w 791626"/>
              <a:gd name="connsiteY3-16" fmla="*/ 0 h 700434"/>
              <a:gd name="connsiteX0-17" fmla="*/ 83 w 791709"/>
              <a:gd name="connsiteY0-18" fmla="*/ 0 h 700434"/>
              <a:gd name="connsiteX1-19" fmla="*/ 791709 w 791709"/>
              <a:gd name="connsiteY1-20" fmla="*/ 700076 h 700434"/>
              <a:gd name="connsiteX2-21" fmla="*/ 441 w 791709"/>
              <a:gd name="connsiteY2-22" fmla="*/ 700434 h 700434"/>
              <a:gd name="connsiteX3-23" fmla="*/ 83 w 791709"/>
              <a:gd name="connsiteY3-24" fmla="*/ 0 h 700434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791709" h="700434">
                <a:moveTo>
                  <a:pt x="83" y="0"/>
                </a:moveTo>
                <a:lnTo>
                  <a:pt x="791709" y="700076"/>
                </a:lnTo>
                <a:lnTo>
                  <a:pt x="441" y="700434"/>
                </a:lnTo>
                <a:cubicBezTo>
                  <a:pt x="-928" y="466956"/>
                  <a:pt x="1452" y="233478"/>
                  <a:pt x="83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 rot="2557355">
            <a:off x="298450" y="4224338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想一想：</a:t>
            </a:r>
          </a:p>
        </p:txBody>
      </p:sp>
      <p:grpSp>
        <p:nvGrpSpPr>
          <p:cNvPr id="3081" name="组合 16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1</a:t>
              </a:r>
              <a:endParaRPr lang="zh-CN" altLang="en-US" b="1" dirty="0"/>
            </a:p>
          </p:txBody>
        </p:sp>
      </p:grpSp>
      <p:sp>
        <p:nvSpPr>
          <p:cNvPr id="18" name="矩形标注 17"/>
          <p:cNvSpPr/>
          <p:nvPr/>
        </p:nvSpPr>
        <p:spPr>
          <a:xfrm>
            <a:off x="71438" y="1463675"/>
            <a:ext cx="5364162" cy="1036638"/>
          </a:xfrm>
          <a:prstGeom prst="wedgeRectCallout">
            <a:avLst>
              <a:gd name="adj1" fmla="val 43092"/>
              <a:gd name="adj2" fmla="val 89816"/>
            </a:avLst>
          </a:prstGeom>
          <a:solidFill>
            <a:schemeClr val="bg1"/>
          </a:solidFill>
          <a:ln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085" name="TextBox 4"/>
          <p:cNvSpPr txBox="1">
            <a:spLocks noChangeArrowheads="1"/>
          </p:cNvSpPr>
          <p:nvPr/>
        </p:nvSpPr>
        <p:spPr bwMode="auto">
          <a:xfrm>
            <a:off x="468313" y="1566863"/>
            <a:ext cx="49672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CE3418"/>
                </a:solidFill>
                <a:latin typeface="方正稚艺简体" pitchFamily="65" charset="-122"/>
                <a:ea typeface="方正稚艺简体" pitchFamily="65" charset="-122"/>
              </a:rPr>
              <a:t>哪三重身份呢？？</a:t>
            </a: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7"/>
          <p:cNvGrpSpPr>
            <a:grpSpLocks/>
          </p:cNvGrpSpPr>
          <p:nvPr/>
        </p:nvGrpSpPr>
        <p:grpSpPr bwMode="auto">
          <a:xfrm>
            <a:off x="5434013" y="439738"/>
            <a:ext cx="2809875" cy="4703762"/>
            <a:chOff x="5433705" y="439966"/>
            <a:chExt cx="2810703" cy="4703534"/>
          </a:xfrm>
        </p:grpSpPr>
        <p:pic>
          <p:nvPicPr>
            <p:cNvPr id="21506" name="Picture 2" descr="C:\Users\L\Desktop\200862416494781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607" b="8725"/>
            <a:stretch>
              <a:fillRect/>
            </a:stretch>
          </p:blipFill>
          <p:spPr bwMode="auto">
            <a:xfrm>
              <a:off x="5433705" y="439966"/>
              <a:ext cx="2810703" cy="4703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5433705" y="1197166"/>
              <a:ext cx="749521" cy="14461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44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畏</a:t>
              </a:r>
              <a:endParaRPr lang="en-US" altLang="zh-CN" sz="4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44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惧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1511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1515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2125" y="1260475"/>
            <a:ext cx="2384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不良心态及对策</a:t>
            </a:r>
          </a:p>
        </p:txBody>
      </p:sp>
      <p:sp>
        <p:nvSpPr>
          <p:cNvPr id="9" name="椭圆 8"/>
          <p:cNvSpPr/>
          <p:nvPr/>
        </p:nvSpPr>
        <p:spPr>
          <a:xfrm>
            <a:off x="611188" y="2874963"/>
            <a:ext cx="363537" cy="363537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11188" y="3648075"/>
            <a:ext cx="363537" cy="363538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1520" name="TextBox 9"/>
          <p:cNvSpPr txBox="1">
            <a:spLocks noChangeArrowheads="1"/>
          </p:cNvSpPr>
          <p:nvPr/>
        </p:nvSpPr>
        <p:spPr bwMode="auto">
          <a:xfrm>
            <a:off x="1042988" y="287813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方法一：自我暗示</a:t>
            </a:r>
          </a:p>
        </p:txBody>
      </p:sp>
      <p:sp>
        <p:nvSpPr>
          <p:cNvPr id="21521" name="TextBox 40"/>
          <p:cNvSpPr txBox="1">
            <a:spLocks noChangeArrowheads="1"/>
          </p:cNvSpPr>
          <p:nvPr/>
        </p:nvSpPr>
        <p:spPr bwMode="auto">
          <a:xfrm>
            <a:off x="1095375" y="3660775"/>
            <a:ext cx="24415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方法二：寻求积极的帮助</a:t>
            </a:r>
          </a:p>
        </p:txBody>
      </p:sp>
      <p:sp>
        <p:nvSpPr>
          <p:cNvPr id="23" name="矩形 22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1523" name="组合 2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1526" name="TextBox 26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19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2532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2536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2125" y="1260475"/>
            <a:ext cx="2384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不良心态及对策</a:t>
            </a:r>
          </a:p>
        </p:txBody>
      </p:sp>
      <p:sp>
        <p:nvSpPr>
          <p:cNvPr id="9" name="椭圆 8"/>
          <p:cNvSpPr/>
          <p:nvPr/>
        </p:nvSpPr>
        <p:spPr>
          <a:xfrm>
            <a:off x="5678488" y="3292475"/>
            <a:ext cx="363537" cy="361950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678488" y="4065588"/>
            <a:ext cx="363537" cy="363537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2541" name="TextBox 9"/>
          <p:cNvSpPr txBox="1">
            <a:spLocks noChangeArrowheads="1"/>
          </p:cNvSpPr>
          <p:nvPr/>
        </p:nvSpPr>
        <p:spPr bwMode="auto">
          <a:xfrm>
            <a:off x="6111875" y="3295650"/>
            <a:ext cx="16208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我已经做好准备</a:t>
            </a:r>
          </a:p>
        </p:txBody>
      </p:sp>
      <p:sp>
        <p:nvSpPr>
          <p:cNvPr id="22542" name="TextBox 40"/>
          <p:cNvSpPr txBox="1">
            <a:spLocks noChangeArrowheads="1"/>
          </p:cNvSpPr>
          <p:nvPr/>
        </p:nvSpPr>
        <p:spPr bwMode="auto">
          <a:xfrm>
            <a:off x="6162675" y="4078288"/>
            <a:ext cx="1825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我是来帮助顾客的</a:t>
            </a:r>
          </a:p>
        </p:txBody>
      </p:sp>
      <p:pic>
        <p:nvPicPr>
          <p:cNvPr id="22543" name="Picture 2" descr="C:\Users\L\Desktop\0933441600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708150"/>
            <a:ext cx="5461000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195513" y="3292475"/>
            <a:ext cx="3267075" cy="1223963"/>
          </a:xfrm>
          <a:prstGeom prst="rect">
            <a:avLst/>
          </a:prstGeom>
          <a:solidFill>
            <a:srgbClr val="CE341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2545" name="TextBox 11"/>
          <p:cNvSpPr txBox="1">
            <a:spLocks noChangeArrowheads="1"/>
          </p:cNvSpPr>
          <p:nvPr/>
        </p:nvSpPr>
        <p:spPr bwMode="auto">
          <a:xfrm>
            <a:off x="2700338" y="3549650"/>
            <a:ext cx="223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自卑情绪</a:t>
            </a:r>
          </a:p>
        </p:txBody>
      </p:sp>
      <p:sp>
        <p:nvSpPr>
          <p:cNvPr id="23" name="矩形 22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2547" name="组合 2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2550" name="TextBox 26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20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D:\素材库\PPT图库\锐普图片\人物\laug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611188"/>
            <a:ext cx="3400425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23555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77800"/>
            <a:ext cx="10175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3558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3562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2125" y="1260475"/>
            <a:ext cx="2384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不良心态及对策</a:t>
            </a:r>
          </a:p>
        </p:txBody>
      </p:sp>
      <p:sp>
        <p:nvSpPr>
          <p:cNvPr id="9" name="椭圆 8"/>
          <p:cNvSpPr/>
          <p:nvPr/>
        </p:nvSpPr>
        <p:spPr>
          <a:xfrm>
            <a:off x="4067175" y="2355850"/>
            <a:ext cx="363538" cy="363538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067175" y="3128963"/>
            <a:ext cx="363538" cy="363537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3567" name="TextBox 9"/>
          <p:cNvSpPr txBox="1">
            <a:spLocks noChangeArrowheads="1"/>
          </p:cNvSpPr>
          <p:nvPr/>
        </p:nvSpPr>
        <p:spPr bwMode="auto">
          <a:xfrm>
            <a:off x="4500563" y="2359025"/>
            <a:ext cx="1825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找个前辈作为目标</a:t>
            </a:r>
          </a:p>
        </p:txBody>
      </p:sp>
      <p:sp>
        <p:nvSpPr>
          <p:cNvPr id="23568" name="TextBox 40"/>
          <p:cNvSpPr txBox="1">
            <a:spLocks noChangeArrowheads="1"/>
          </p:cNvSpPr>
          <p:nvPr/>
        </p:nvSpPr>
        <p:spPr bwMode="auto">
          <a:xfrm>
            <a:off x="4551363" y="3141663"/>
            <a:ext cx="26463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告诫自己还有很长的路要走</a:t>
            </a:r>
          </a:p>
        </p:txBody>
      </p:sp>
      <p:grpSp>
        <p:nvGrpSpPr>
          <p:cNvPr id="23569" name="组合 6"/>
          <p:cNvGrpSpPr>
            <a:grpSpLocks/>
          </p:cNvGrpSpPr>
          <p:nvPr/>
        </p:nvGrpSpPr>
        <p:grpSpPr bwMode="auto">
          <a:xfrm>
            <a:off x="1271588" y="3822700"/>
            <a:ext cx="2235200" cy="782638"/>
            <a:chOff x="2482578" y="2067694"/>
            <a:chExt cx="2236511" cy="782530"/>
          </a:xfrm>
        </p:grpSpPr>
        <p:sp>
          <p:nvSpPr>
            <p:cNvPr id="4" name="矩形 3"/>
            <p:cNvSpPr/>
            <p:nvPr/>
          </p:nvSpPr>
          <p:spPr>
            <a:xfrm>
              <a:off x="2482578" y="2067694"/>
              <a:ext cx="2236511" cy="782530"/>
            </a:xfrm>
            <a:prstGeom prst="rect">
              <a:avLst/>
            </a:prstGeom>
            <a:solidFill>
              <a:srgbClr val="CE3418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3571" name="TextBox 11"/>
            <p:cNvSpPr txBox="1">
              <a:spLocks noChangeArrowheads="1"/>
            </p:cNvSpPr>
            <p:nvPr/>
          </p:nvSpPr>
          <p:spPr bwMode="auto">
            <a:xfrm>
              <a:off x="2482579" y="2109795"/>
              <a:ext cx="223651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rPr>
                <a:t>自满情绪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3573" name="组合 24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3576" name="TextBox 27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21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4580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4584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销售过程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4586" name="组合 12"/>
          <p:cNvGrpSpPr>
            <a:grpSpLocks/>
          </p:cNvGrpSpPr>
          <p:nvPr/>
        </p:nvGrpSpPr>
        <p:grpSpPr bwMode="auto">
          <a:xfrm>
            <a:off x="492125" y="2593975"/>
            <a:ext cx="1414463" cy="1776413"/>
            <a:chOff x="491444" y="2593836"/>
            <a:chExt cx="1415772" cy="1776121"/>
          </a:xfrm>
        </p:grpSpPr>
        <p:grpSp>
          <p:nvGrpSpPr>
            <p:cNvPr id="24587" name="组合 8"/>
            <p:cNvGrpSpPr>
              <a:grpSpLocks/>
            </p:cNvGrpSpPr>
            <p:nvPr/>
          </p:nvGrpSpPr>
          <p:grpSpPr bwMode="auto">
            <a:xfrm>
              <a:off x="539552" y="2593836"/>
              <a:ext cx="1274058" cy="1274058"/>
              <a:chOff x="910478" y="2283718"/>
              <a:chExt cx="1274058" cy="127405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0039" y="2283718"/>
                <a:ext cx="1274353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4589" name="TextBox 6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4590" name="TextBox 7"/>
              <p:cNvSpPr txBox="1">
                <a:spLocks noChangeArrowheads="1"/>
              </p:cNvSpPr>
              <p:nvPr/>
            </p:nvSpPr>
            <p:spPr bwMode="auto">
              <a:xfrm>
                <a:off x="1312507" y="2849890"/>
                <a:ext cx="4700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1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91444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销售准备</a:t>
              </a:r>
            </a:p>
          </p:txBody>
        </p:sp>
      </p:grpSp>
      <p:grpSp>
        <p:nvGrpSpPr>
          <p:cNvPr id="24592" name="组合 11"/>
          <p:cNvGrpSpPr>
            <a:grpSpLocks/>
          </p:cNvGrpSpPr>
          <p:nvPr/>
        </p:nvGrpSpPr>
        <p:grpSpPr bwMode="auto">
          <a:xfrm>
            <a:off x="2187575" y="2066925"/>
            <a:ext cx="1416050" cy="1776413"/>
            <a:chOff x="2187903" y="2593836"/>
            <a:chExt cx="1415772" cy="1776121"/>
          </a:xfrm>
        </p:grpSpPr>
        <p:grpSp>
          <p:nvGrpSpPr>
            <p:cNvPr id="24593" name="组合 21"/>
            <p:cNvGrpSpPr>
              <a:grpSpLocks/>
            </p:cNvGrpSpPr>
            <p:nvPr/>
          </p:nvGrpSpPr>
          <p:grpSpPr bwMode="auto">
            <a:xfrm>
              <a:off x="2223984" y="2593836"/>
              <a:ext cx="1274058" cy="1274058"/>
              <a:chOff x="910478" y="2283718"/>
              <a:chExt cx="1274058" cy="127405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910903" y="2283718"/>
                <a:ext cx="1272925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4595" name="TextBox 23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4596" name="TextBox 24"/>
              <p:cNvSpPr txBox="1">
                <a:spLocks noChangeArrowheads="1"/>
              </p:cNvSpPr>
              <p:nvPr/>
            </p:nvSpPr>
            <p:spPr bwMode="auto">
              <a:xfrm>
                <a:off x="1312507" y="2849890"/>
                <a:ext cx="4700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2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187903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调动情绪</a:t>
              </a:r>
            </a:p>
          </p:txBody>
        </p:sp>
      </p:grpSp>
      <p:grpSp>
        <p:nvGrpSpPr>
          <p:cNvPr id="24598" name="组合 13"/>
          <p:cNvGrpSpPr>
            <a:grpSpLocks/>
          </p:cNvGrpSpPr>
          <p:nvPr/>
        </p:nvGrpSpPr>
        <p:grpSpPr bwMode="auto">
          <a:xfrm>
            <a:off x="3884613" y="2593975"/>
            <a:ext cx="1416050" cy="1776413"/>
            <a:chOff x="3884362" y="2593836"/>
            <a:chExt cx="1415772" cy="1776121"/>
          </a:xfrm>
        </p:grpSpPr>
        <p:grpSp>
          <p:nvGrpSpPr>
            <p:cNvPr id="24599" name="组合 25"/>
            <p:cNvGrpSpPr>
              <a:grpSpLocks/>
            </p:cNvGrpSpPr>
            <p:nvPr/>
          </p:nvGrpSpPr>
          <p:grpSpPr bwMode="auto">
            <a:xfrm>
              <a:off x="3908416" y="2593836"/>
              <a:ext cx="1274058" cy="1274058"/>
              <a:chOff x="910478" y="2283718"/>
              <a:chExt cx="1274058" cy="127405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910231" y="2283718"/>
                <a:ext cx="1274513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4601" name="TextBox 27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4602" name="TextBox 30"/>
              <p:cNvSpPr txBox="1">
                <a:spLocks noChangeArrowheads="1"/>
              </p:cNvSpPr>
              <p:nvPr/>
            </p:nvSpPr>
            <p:spPr bwMode="auto">
              <a:xfrm>
                <a:off x="1312507" y="2849890"/>
                <a:ext cx="4700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3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884362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建立信任</a:t>
              </a:r>
            </a:p>
          </p:txBody>
        </p:sp>
      </p:grpSp>
      <p:grpSp>
        <p:nvGrpSpPr>
          <p:cNvPr id="24604" name="组合 14"/>
          <p:cNvGrpSpPr>
            <a:grpSpLocks/>
          </p:cNvGrpSpPr>
          <p:nvPr/>
        </p:nvGrpSpPr>
        <p:grpSpPr bwMode="auto">
          <a:xfrm>
            <a:off x="5580063" y="2066925"/>
            <a:ext cx="1416050" cy="1776413"/>
            <a:chOff x="5580821" y="2593836"/>
            <a:chExt cx="1415772" cy="1776121"/>
          </a:xfrm>
        </p:grpSpPr>
        <p:grpSp>
          <p:nvGrpSpPr>
            <p:cNvPr id="24605" name="组合 37"/>
            <p:cNvGrpSpPr>
              <a:grpSpLocks/>
            </p:cNvGrpSpPr>
            <p:nvPr/>
          </p:nvGrpSpPr>
          <p:grpSpPr bwMode="auto">
            <a:xfrm>
              <a:off x="5592848" y="2593836"/>
              <a:ext cx="1274058" cy="1274058"/>
              <a:chOff x="910478" y="2283718"/>
              <a:chExt cx="1274058" cy="127405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911149" y="2283718"/>
                <a:ext cx="1272925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4607" name="TextBox 39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4608" name="TextBox 40"/>
              <p:cNvSpPr txBox="1">
                <a:spLocks noChangeArrowheads="1"/>
              </p:cNvSpPr>
              <p:nvPr/>
            </p:nvSpPr>
            <p:spPr bwMode="auto">
              <a:xfrm>
                <a:off x="1312507" y="2849890"/>
                <a:ext cx="4700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4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5580821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找出问题</a:t>
              </a:r>
            </a:p>
          </p:txBody>
        </p:sp>
      </p:grpSp>
      <p:grpSp>
        <p:nvGrpSpPr>
          <p:cNvPr id="24610" name="组合 18"/>
          <p:cNvGrpSpPr>
            <a:grpSpLocks/>
          </p:cNvGrpSpPr>
          <p:nvPr/>
        </p:nvGrpSpPr>
        <p:grpSpPr bwMode="auto">
          <a:xfrm>
            <a:off x="7277100" y="2593975"/>
            <a:ext cx="1416050" cy="1776413"/>
            <a:chOff x="7277280" y="2593836"/>
            <a:chExt cx="1415772" cy="1776121"/>
          </a:xfrm>
        </p:grpSpPr>
        <p:grpSp>
          <p:nvGrpSpPr>
            <p:cNvPr id="24611" name="组合 41"/>
            <p:cNvGrpSpPr>
              <a:grpSpLocks/>
            </p:cNvGrpSpPr>
            <p:nvPr/>
          </p:nvGrpSpPr>
          <p:grpSpPr bwMode="auto">
            <a:xfrm>
              <a:off x="7277280" y="2593836"/>
              <a:ext cx="1274058" cy="1274058"/>
              <a:chOff x="910478" y="2283718"/>
              <a:chExt cx="1274058" cy="127405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910478" y="2283718"/>
                <a:ext cx="1274513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4613" name="TextBox 43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4614" name="TextBox 44"/>
              <p:cNvSpPr txBox="1">
                <a:spLocks noChangeArrowheads="1"/>
              </p:cNvSpPr>
              <p:nvPr/>
            </p:nvSpPr>
            <p:spPr bwMode="auto">
              <a:xfrm>
                <a:off x="1312507" y="2849890"/>
                <a:ext cx="4700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5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7277280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提出方案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4617" name="组合 50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4620" name="TextBox 53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22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5604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608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销售过程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5610" name="组合 11"/>
          <p:cNvGrpSpPr>
            <a:grpSpLocks/>
          </p:cNvGrpSpPr>
          <p:nvPr/>
        </p:nvGrpSpPr>
        <p:grpSpPr bwMode="auto">
          <a:xfrm>
            <a:off x="492125" y="2066925"/>
            <a:ext cx="1414463" cy="1776413"/>
            <a:chOff x="491444" y="2593836"/>
            <a:chExt cx="1415772" cy="1776121"/>
          </a:xfrm>
        </p:grpSpPr>
        <p:grpSp>
          <p:nvGrpSpPr>
            <p:cNvPr id="25611" name="组合 8"/>
            <p:cNvGrpSpPr>
              <a:grpSpLocks/>
            </p:cNvGrpSpPr>
            <p:nvPr/>
          </p:nvGrpSpPr>
          <p:grpSpPr bwMode="auto">
            <a:xfrm>
              <a:off x="539552" y="2593836"/>
              <a:ext cx="1274058" cy="1274058"/>
              <a:chOff x="910478" y="2283718"/>
              <a:chExt cx="1274058" cy="127405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0039" y="2283718"/>
                <a:ext cx="1274353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5613" name="TextBox 6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5614" name="TextBox 7"/>
              <p:cNvSpPr txBox="1">
                <a:spLocks noChangeArrowheads="1"/>
              </p:cNvSpPr>
              <p:nvPr/>
            </p:nvSpPr>
            <p:spPr bwMode="auto">
              <a:xfrm>
                <a:off x="1312507" y="2849890"/>
                <a:ext cx="4700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6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91444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产品分析</a:t>
              </a:r>
            </a:p>
          </p:txBody>
        </p:sp>
      </p:grpSp>
      <p:grpSp>
        <p:nvGrpSpPr>
          <p:cNvPr id="25616" name="组合 12"/>
          <p:cNvGrpSpPr>
            <a:grpSpLocks/>
          </p:cNvGrpSpPr>
          <p:nvPr/>
        </p:nvGrpSpPr>
        <p:grpSpPr bwMode="auto">
          <a:xfrm>
            <a:off x="2187575" y="2593975"/>
            <a:ext cx="1416050" cy="1776413"/>
            <a:chOff x="2187903" y="2593836"/>
            <a:chExt cx="1415772" cy="1776121"/>
          </a:xfrm>
        </p:grpSpPr>
        <p:grpSp>
          <p:nvGrpSpPr>
            <p:cNvPr id="25617" name="组合 21"/>
            <p:cNvGrpSpPr>
              <a:grpSpLocks/>
            </p:cNvGrpSpPr>
            <p:nvPr/>
          </p:nvGrpSpPr>
          <p:grpSpPr bwMode="auto">
            <a:xfrm>
              <a:off x="2223984" y="2593836"/>
              <a:ext cx="1274058" cy="1274058"/>
              <a:chOff x="910478" y="2283718"/>
              <a:chExt cx="1274058" cy="127405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910903" y="2283718"/>
                <a:ext cx="1272925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5619" name="TextBox 23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5620" name="TextBox 24"/>
              <p:cNvSpPr txBox="1">
                <a:spLocks noChangeArrowheads="1"/>
              </p:cNvSpPr>
              <p:nvPr/>
            </p:nvSpPr>
            <p:spPr bwMode="auto">
              <a:xfrm>
                <a:off x="1312507" y="2849890"/>
                <a:ext cx="4700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7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187903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消除疑虑</a:t>
              </a:r>
            </a:p>
          </p:txBody>
        </p:sp>
      </p:grpSp>
      <p:grpSp>
        <p:nvGrpSpPr>
          <p:cNvPr id="25622" name="组合 13"/>
          <p:cNvGrpSpPr>
            <a:grpSpLocks/>
          </p:cNvGrpSpPr>
          <p:nvPr/>
        </p:nvGrpSpPr>
        <p:grpSpPr bwMode="auto">
          <a:xfrm>
            <a:off x="3884613" y="2066925"/>
            <a:ext cx="1416050" cy="1776413"/>
            <a:chOff x="3884362" y="2593836"/>
            <a:chExt cx="1415772" cy="1776121"/>
          </a:xfrm>
        </p:grpSpPr>
        <p:grpSp>
          <p:nvGrpSpPr>
            <p:cNvPr id="25623" name="组合 25"/>
            <p:cNvGrpSpPr>
              <a:grpSpLocks/>
            </p:cNvGrpSpPr>
            <p:nvPr/>
          </p:nvGrpSpPr>
          <p:grpSpPr bwMode="auto">
            <a:xfrm>
              <a:off x="3908416" y="2593836"/>
              <a:ext cx="1274058" cy="1274058"/>
              <a:chOff x="910478" y="2283718"/>
              <a:chExt cx="1274058" cy="127405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910231" y="2283718"/>
                <a:ext cx="1274513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5625" name="TextBox 27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5626" name="TextBox 30"/>
              <p:cNvSpPr txBox="1">
                <a:spLocks noChangeArrowheads="1"/>
              </p:cNvSpPr>
              <p:nvPr/>
            </p:nvSpPr>
            <p:spPr bwMode="auto">
              <a:xfrm>
                <a:off x="1312507" y="2849890"/>
                <a:ext cx="4700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8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884362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确认成交</a:t>
              </a:r>
            </a:p>
          </p:txBody>
        </p:sp>
      </p:grpSp>
      <p:grpSp>
        <p:nvGrpSpPr>
          <p:cNvPr id="25628" name="组合 14"/>
          <p:cNvGrpSpPr>
            <a:grpSpLocks/>
          </p:cNvGrpSpPr>
          <p:nvPr/>
        </p:nvGrpSpPr>
        <p:grpSpPr bwMode="auto">
          <a:xfrm>
            <a:off x="5580063" y="2593975"/>
            <a:ext cx="1416050" cy="1776413"/>
            <a:chOff x="5580821" y="2593836"/>
            <a:chExt cx="1415772" cy="1776121"/>
          </a:xfrm>
        </p:grpSpPr>
        <p:grpSp>
          <p:nvGrpSpPr>
            <p:cNvPr id="25629" name="组合 37"/>
            <p:cNvGrpSpPr>
              <a:grpSpLocks/>
            </p:cNvGrpSpPr>
            <p:nvPr/>
          </p:nvGrpSpPr>
          <p:grpSpPr bwMode="auto">
            <a:xfrm>
              <a:off x="5592848" y="2593836"/>
              <a:ext cx="1274058" cy="1274058"/>
              <a:chOff x="910478" y="2283718"/>
              <a:chExt cx="1274058" cy="127405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911149" y="2283718"/>
                <a:ext cx="1272925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5631" name="TextBox 39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5632" name="TextBox 40"/>
              <p:cNvSpPr txBox="1">
                <a:spLocks noChangeArrowheads="1"/>
              </p:cNvSpPr>
              <p:nvPr/>
            </p:nvSpPr>
            <p:spPr bwMode="auto">
              <a:xfrm>
                <a:off x="1312507" y="2849890"/>
                <a:ext cx="4700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9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5580821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售后服务</a:t>
              </a:r>
            </a:p>
          </p:txBody>
        </p:sp>
      </p:grpSp>
      <p:grpSp>
        <p:nvGrpSpPr>
          <p:cNvPr id="25634" name="组合 15"/>
          <p:cNvGrpSpPr>
            <a:grpSpLocks/>
          </p:cNvGrpSpPr>
          <p:nvPr/>
        </p:nvGrpSpPr>
        <p:grpSpPr bwMode="auto">
          <a:xfrm>
            <a:off x="7277100" y="2066925"/>
            <a:ext cx="1416050" cy="1776413"/>
            <a:chOff x="7277280" y="2593836"/>
            <a:chExt cx="1415772" cy="1776121"/>
          </a:xfrm>
        </p:grpSpPr>
        <p:grpSp>
          <p:nvGrpSpPr>
            <p:cNvPr id="25635" name="组合 41"/>
            <p:cNvGrpSpPr>
              <a:grpSpLocks/>
            </p:cNvGrpSpPr>
            <p:nvPr/>
          </p:nvGrpSpPr>
          <p:grpSpPr bwMode="auto">
            <a:xfrm>
              <a:off x="7277280" y="2593836"/>
              <a:ext cx="1274058" cy="1274058"/>
              <a:chOff x="910478" y="2283718"/>
              <a:chExt cx="1274058" cy="127405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910478" y="2283718"/>
                <a:ext cx="1274513" cy="1274554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/>
              </a:p>
            </p:txBody>
          </p:sp>
          <p:sp>
            <p:nvSpPr>
              <p:cNvPr id="25637" name="TextBox 43"/>
              <p:cNvSpPr txBox="1">
                <a:spLocks noChangeArrowheads="1"/>
              </p:cNvSpPr>
              <p:nvPr/>
            </p:nvSpPr>
            <p:spPr bwMode="auto">
              <a:xfrm>
                <a:off x="1134828" y="2378138"/>
                <a:ext cx="865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5638" name="TextBox 44"/>
              <p:cNvSpPr txBox="1">
                <a:spLocks noChangeArrowheads="1"/>
              </p:cNvSpPr>
              <p:nvPr/>
            </p:nvSpPr>
            <p:spPr bwMode="auto">
              <a:xfrm>
                <a:off x="1219143" y="2849890"/>
                <a:ext cx="755335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10</a:t>
                </a:r>
                <a:endParaRPr lang="zh-CN" altLang="en-US" sz="400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7277280" y="3908070"/>
              <a:ext cx="1415772" cy="4618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请求推广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5641" name="组合 50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5644" name="TextBox 53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23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-14288" y="1635125"/>
            <a:ext cx="9158288" cy="685800"/>
          </a:xfrm>
          <a:prstGeom prst="rect">
            <a:avLst/>
          </a:prstGeom>
          <a:solidFill>
            <a:srgbClr val="CE3418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26626" name="Picture 2" descr="D:\素材库\PPT抽取图片\image38 (4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074988"/>
            <a:ext cx="284797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6630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6634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4288" y="1203325"/>
            <a:ext cx="2298701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先看一个案例</a:t>
            </a:r>
          </a:p>
        </p:txBody>
      </p:sp>
      <p:sp>
        <p:nvSpPr>
          <p:cNvPr id="7" name="矩形 6"/>
          <p:cNvSpPr/>
          <p:nvPr/>
        </p:nvSpPr>
        <p:spPr>
          <a:xfrm>
            <a:off x="490538" y="2320925"/>
            <a:ext cx="5737225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：这套百科全书有些什么特点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：你看这套书的装帧是一流的，整套都是这种真皮套封烫金字的装帧，摆在您的书架上，非常好看。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：里面有些什么内容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：本书内容编排按字母顺序，这样便于资料查找。每幅图片都很漂亮逼真，比如这幅，多美。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：我看得出，不过我想知道的是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：我知道您想说什么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本书内容包罗万象，有了这套书您就如同有了一套地图集，而且还是附有详尽地形图的地图集。这对你们一定会有用处。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</a:p>
        </p:txBody>
      </p:sp>
      <p:sp>
        <p:nvSpPr>
          <p:cNvPr id="26638" name="矩形 7"/>
          <p:cNvSpPr>
            <a:spLocks noChangeArrowheads="1"/>
          </p:cNvSpPr>
          <p:nvPr/>
        </p:nvSpPr>
        <p:spPr bwMode="auto">
          <a:xfrm>
            <a:off x="382588" y="1647825"/>
            <a:ext cx="78660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书店里，一对年青夫妇想给孩子买一些百科读物，推销员过来与他们交谈。以下是当时的谈话摘录。 </a:t>
            </a: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6640" name="组合 21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6643" name="TextBox 24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24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4288" y="1635125"/>
            <a:ext cx="9158288" cy="685800"/>
          </a:xfrm>
          <a:prstGeom prst="rect">
            <a:avLst/>
          </a:prstGeom>
          <a:solidFill>
            <a:srgbClr val="CE3418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27650" name="Picture 2" descr="D:\素材库\PPT抽取图片\image38 (4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074988"/>
            <a:ext cx="284797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7654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7658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4288" y="1203325"/>
            <a:ext cx="2298701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先看一个案例</a:t>
            </a:r>
          </a:p>
        </p:txBody>
      </p:sp>
      <p:sp>
        <p:nvSpPr>
          <p:cNvPr id="27661" name="矩形 7"/>
          <p:cNvSpPr>
            <a:spLocks noChangeArrowheads="1"/>
          </p:cNvSpPr>
          <p:nvPr/>
        </p:nvSpPr>
        <p:spPr bwMode="auto">
          <a:xfrm>
            <a:off x="382588" y="1647825"/>
            <a:ext cx="78660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书店里，一对年青夫妇想给孩子买一些百科读物，推销员过来与他们交谈。以下是当时的谈话摘录。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8313" y="2320925"/>
            <a:ext cx="5994400" cy="25542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：我是为孩子买的，让他从现在开始学习一些东西。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：哦，原来是这样。这个书很适合小孩的。它有带锁的玻璃门书箱，这样您的孩子就不会将它弄脏，小书箱是随书送的。我可以给你开单了吗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(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推销员作势要将书打包，给客户开单出货。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：哦，我考虑考虑。你能不能留下其中的某部分比如文学部分，我们可以了解一下其中的内容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：本周内有一次特别的优惠抽奖活动，现在买说不定能中奖。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：我恐怕不需要了。 </a:t>
            </a:r>
          </a:p>
        </p:txBody>
      </p:sp>
      <p:sp>
        <p:nvSpPr>
          <p:cNvPr id="20" name="矩形 19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7664" name="组合 20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7667" name="TextBox 23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25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787650"/>
            <a:ext cx="3995737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8677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8681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4288" y="1203325"/>
            <a:ext cx="2298701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</a:p>
        </p:txBody>
      </p:sp>
      <p:sp>
        <p:nvSpPr>
          <p:cNvPr id="28684" name="矩形 3"/>
          <p:cNvSpPr>
            <a:spLocks noChangeArrowheads="1"/>
          </p:cNvSpPr>
          <p:nvPr/>
        </p:nvSpPr>
        <p:spPr bwMode="auto">
          <a:xfrm>
            <a:off x="552450" y="1779588"/>
            <a:ext cx="718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600">
                <a:latin typeface="微软雅黑" pitchFamily="34" charset="-122"/>
                <a:ea typeface="微软雅黑" pitchFamily="34" charset="-122"/>
              </a:rPr>
              <a:t>这位推销员的失误之处在哪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1600">
                <a:latin typeface="微软雅黑" pitchFamily="34" charset="-122"/>
                <a:ea typeface="微软雅黑" pitchFamily="34" charset="-122"/>
              </a:rPr>
              <a:t>非常显而易见：不明白客户购买此书的动机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1600">
                <a:latin typeface="微软雅黑" pitchFamily="34" charset="-122"/>
                <a:ea typeface="微软雅黑" pitchFamily="34" charset="-122"/>
              </a:rPr>
              <a:t>没有掌握一些的产品介绍技巧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1600">
                <a:latin typeface="微软雅黑" pitchFamily="34" charset="-122"/>
                <a:ea typeface="微软雅黑" pitchFamily="34" charset="-122"/>
              </a:rPr>
              <a:t>自始至终以自己为主，忽略客户的感受。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4288" y="2509838"/>
            <a:ext cx="2298701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启发</a:t>
            </a:r>
          </a:p>
        </p:txBody>
      </p:sp>
      <p:sp>
        <p:nvSpPr>
          <p:cNvPr id="28686" name="矩形 6"/>
          <p:cNvSpPr>
            <a:spLocks noChangeArrowheads="1"/>
          </p:cNvSpPr>
          <p:nvPr/>
        </p:nvSpPr>
        <p:spPr bwMode="auto">
          <a:xfrm>
            <a:off x="684213" y="3076575"/>
            <a:ext cx="5472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600">
                <a:latin typeface="微软雅黑" pitchFamily="34" charset="-122"/>
                <a:ea typeface="微软雅黑" pitchFamily="34" charset="-122"/>
              </a:rPr>
              <a:t>客户在选购各类产品时，都会有其不变的大方向。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7" name="矩形 7"/>
          <p:cNvSpPr>
            <a:spLocks noChangeArrowheads="1"/>
          </p:cNvSpPr>
          <p:nvPr/>
        </p:nvSpPr>
        <p:spPr bwMode="auto">
          <a:xfrm>
            <a:off x="654050" y="3440113"/>
            <a:ext cx="51419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600">
                <a:latin typeface="微软雅黑" pitchFamily="34" charset="-122"/>
                <a:ea typeface="微软雅黑" pitchFamily="34" charset="-122"/>
              </a:rPr>
              <a:t>如果不明白大方向，就要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>
                <a:latin typeface="微软雅黑" pitchFamily="34" charset="-122"/>
                <a:ea typeface="微软雅黑" pitchFamily="34" charset="-122"/>
              </a:rPr>
              <a:t>不耻下问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>
                <a:latin typeface="微软雅黑" pitchFamily="34" charset="-122"/>
                <a:ea typeface="微软雅黑" pitchFamily="34" charset="-122"/>
              </a:rPr>
              <a:t>，弄清楚客户关注的利益点，接下来的介绍，就要时刻围绕利益点展开，随带进行一些附加利益的介绍。不能像以上案例中的推销员一样，始终按照自己的计划、步骤、节奏来介绍。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8689" name="组合 22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8692" name="TextBox 25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26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29700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9704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4288" y="1203325"/>
            <a:ext cx="2298701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FAB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法介绍</a:t>
            </a:r>
          </a:p>
        </p:txBody>
      </p:sp>
      <p:grpSp>
        <p:nvGrpSpPr>
          <p:cNvPr id="29707" name="组合 16"/>
          <p:cNvGrpSpPr>
            <a:grpSpLocks/>
          </p:cNvGrpSpPr>
          <p:nvPr/>
        </p:nvGrpSpPr>
        <p:grpSpPr bwMode="auto">
          <a:xfrm>
            <a:off x="720725" y="1728788"/>
            <a:ext cx="3149600" cy="3205162"/>
            <a:chOff x="266527" y="1946449"/>
            <a:chExt cx="4177639" cy="4251912"/>
          </a:xfrm>
        </p:grpSpPr>
        <p:sp>
          <p:nvSpPr>
            <p:cNvPr id="18" name="椭圆 17"/>
            <p:cNvSpPr/>
            <p:nvPr/>
          </p:nvSpPr>
          <p:spPr>
            <a:xfrm>
              <a:off x="266527" y="2133878"/>
              <a:ext cx="3815465" cy="3815981"/>
            </a:xfrm>
            <a:prstGeom prst="ellipse">
              <a:avLst/>
            </a:prstGeom>
            <a:noFill/>
            <a:ln>
              <a:solidFill>
                <a:srgbClr val="FF8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9709" name="椭圆 18"/>
            <p:cNvSpPr>
              <a:spLocks noChangeArrowheads="1"/>
            </p:cNvSpPr>
            <p:nvPr/>
          </p:nvSpPr>
          <p:spPr bwMode="auto">
            <a:xfrm>
              <a:off x="770583" y="2924944"/>
              <a:ext cx="2232248" cy="2232248"/>
            </a:xfrm>
            <a:prstGeom prst="ellipse">
              <a:avLst/>
            </a:prstGeom>
            <a:solidFill>
              <a:srgbClr val="CD1F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0" name="矩形 19"/>
            <p:cNvSpPr>
              <a:spLocks noChangeArrowheads="1"/>
            </p:cNvSpPr>
            <p:nvPr/>
          </p:nvSpPr>
          <p:spPr bwMode="auto">
            <a:xfrm>
              <a:off x="770583" y="3502459"/>
              <a:ext cx="2232248" cy="775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endParaRPr>
            </a:p>
          </p:txBody>
        </p:sp>
        <p:sp>
          <p:nvSpPr>
            <p:cNvPr id="29711" name="椭圆 20"/>
            <p:cNvSpPr>
              <a:spLocks noChangeArrowheads="1"/>
            </p:cNvSpPr>
            <p:nvPr/>
          </p:nvSpPr>
          <p:spPr bwMode="auto">
            <a:xfrm>
              <a:off x="2609734" y="1946449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Impact" pitchFamily="34" charset="0"/>
                  <a:ea typeface="黑体" pitchFamily="49" charset="-122"/>
                </a:rPr>
                <a:t>1</a:t>
              </a:r>
              <a:endParaRPr lang="zh-CN" altLang="en-US" sz="3600">
                <a:solidFill>
                  <a:schemeClr val="bg1"/>
                </a:solidFill>
                <a:latin typeface="Impact" pitchFamily="34" charset="0"/>
                <a:ea typeface="黑体" pitchFamily="49" charset="-122"/>
              </a:endParaRPr>
            </a:p>
          </p:txBody>
        </p:sp>
        <p:sp>
          <p:nvSpPr>
            <p:cNvPr id="29712" name="椭圆 21"/>
            <p:cNvSpPr>
              <a:spLocks noChangeArrowheads="1"/>
            </p:cNvSpPr>
            <p:nvPr/>
          </p:nvSpPr>
          <p:spPr bwMode="auto">
            <a:xfrm>
              <a:off x="3475005" y="2996952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Impact" pitchFamily="34" charset="0"/>
                  <a:ea typeface="黑体" pitchFamily="49" charset="-122"/>
                </a:rPr>
                <a:t>2</a:t>
              </a:r>
              <a:endParaRPr lang="zh-CN" altLang="en-US" sz="3600">
                <a:solidFill>
                  <a:schemeClr val="bg1"/>
                </a:solidFill>
                <a:latin typeface="Impact" pitchFamily="34" charset="0"/>
                <a:ea typeface="黑体" pitchFamily="49" charset="-122"/>
              </a:endParaRPr>
            </a:p>
          </p:txBody>
        </p:sp>
        <p:sp>
          <p:nvSpPr>
            <p:cNvPr id="29713" name="椭圆 22"/>
            <p:cNvSpPr>
              <a:spLocks noChangeArrowheads="1"/>
            </p:cNvSpPr>
            <p:nvPr/>
          </p:nvSpPr>
          <p:spPr bwMode="auto">
            <a:xfrm>
              <a:off x="3475005" y="4182137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Impact" pitchFamily="34" charset="0"/>
                  <a:ea typeface="黑体" pitchFamily="49" charset="-122"/>
                </a:rPr>
                <a:t>3</a:t>
              </a:r>
              <a:endParaRPr lang="zh-CN" altLang="en-US" sz="3600">
                <a:solidFill>
                  <a:schemeClr val="bg1"/>
                </a:solidFill>
                <a:latin typeface="Impact" pitchFamily="34" charset="0"/>
                <a:ea typeface="黑体" pitchFamily="49" charset="-122"/>
              </a:endParaRPr>
            </a:p>
          </p:txBody>
        </p:sp>
        <p:sp>
          <p:nvSpPr>
            <p:cNvPr id="29714" name="椭圆 23"/>
            <p:cNvSpPr>
              <a:spLocks noChangeArrowheads="1"/>
            </p:cNvSpPr>
            <p:nvPr/>
          </p:nvSpPr>
          <p:spPr bwMode="auto">
            <a:xfrm>
              <a:off x="2591411" y="5229200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Impact" pitchFamily="34" charset="0"/>
                  <a:ea typeface="黑体" pitchFamily="49" charset="-122"/>
                </a:rPr>
                <a:t>4</a:t>
              </a:r>
              <a:endParaRPr lang="zh-CN" altLang="en-US" sz="3600">
                <a:solidFill>
                  <a:schemeClr val="bg1"/>
                </a:solidFill>
                <a:latin typeface="Impact" pitchFamily="34" charset="0"/>
                <a:ea typeface="黑体" pitchFamily="49" charset="-122"/>
              </a:endParaRPr>
            </a:p>
          </p:txBody>
        </p:sp>
      </p:grpSp>
      <p:sp>
        <p:nvSpPr>
          <p:cNvPr id="29715" name="TextBox 6"/>
          <p:cNvSpPr txBox="1">
            <a:spLocks noChangeArrowheads="1"/>
          </p:cNvSpPr>
          <p:nvPr/>
        </p:nvSpPr>
        <p:spPr bwMode="auto">
          <a:xfrm>
            <a:off x="1460500" y="2770188"/>
            <a:ext cx="100488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操作</a:t>
            </a:r>
            <a:endParaRPr lang="en-US" altLang="zh-CN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48038" y="1846263"/>
            <a:ext cx="29543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向用户介绍某类产品的功能</a:t>
            </a:r>
          </a:p>
        </p:txBody>
      </p:sp>
      <p:sp>
        <p:nvSpPr>
          <p:cNvPr id="9" name="矩形 8"/>
          <p:cNvSpPr/>
          <p:nvPr/>
        </p:nvSpPr>
        <p:spPr>
          <a:xfrm>
            <a:off x="3983038" y="2706688"/>
            <a:ext cx="2722562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介绍本产品的特点、优势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1600" y="3567113"/>
            <a:ext cx="4846638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将本产品特点与消费者关注的利益点联系起来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51200" y="4427538"/>
            <a:ext cx="36480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解答一些技术问题与售后服务问题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9721" name="组合 37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29724" name="TextBox 40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27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D:\素材库\PPT抽取图片\image37 (7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" t="27357" b="7697"/>
          <a:stretch>
            <a:fillRect/>
          </a:stretch>
        </p:blipFill>
        <p:spPr bwMode="auto">
          <a:xfrm>
            <a:off x="-14288" y="566738"/>
            <a:ext cx="9158288" cy="457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-14288" y="566738"/>
            <a:ext cx="4586288" cy="1068387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726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0730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4288" y="1203325"/>
            <a:ext cx="2289176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望闻问切法</a:t>
            </a:r>
          </a:p>
        </p:txBody>
      </p:sp>
      <p:sp>
        <p:nvSpPr>
          <p:cNvPr id="21" name="矩形 20"/>
          <p:cNvSpPr/>
          <p:nvPr/>
        </p:nvSpPr>
        <p:spPr>
          <a:xfrm>
            <a:off x="2195513" y="584200"/>
            <a:ext cx="2398712" cy="3071813"/>
          </a:xfrm>
          <a:custGeom>
            <a:avLst/>
            <a:gdLst>
              <a:gd name="connsiteX0" fmla="*/ 0 w 6948265"/>
              <a:gd name="connsiteY0" fmla="*/ 0 h 1068755"/>
              <a:gd name="connsiteX1" fmla="*/ 6948265 w 6948265"/>
              <a:gd name="connsiteY1" fmla="*/ 0 h 1068755"/>
              <a:gd name="connsiteX2" fmla="*/ 6948265 w 6948265"/>
              <a:gd name="connsiteY2" fmla="*/ 1068755 h 1068755"/>
              <a:gd name="connsiteX3" fmla="*/ 0 w 6948265"/>
              <a:gd name="connsiteY3" fmla="*/ 1068755 h 1068755"/>
              <a:gd name="connsiteX4" fmla="*/ 0 w 6948265"/>
              <a:gd name="connsiteY4" fmla="*/ 0 h 1068755"/>
              <a:gd name="connsiteX0-1" fmla="*/ 0 w 6948265"/>
              <a:gd name="connsiteY0-2" fmla="*/ 947057 h 2015812"/>
              <a:gd name="connsiteX1-3" fmla="*/ 2376265 w 6948265"/>
              <a:gd name="connsiteY1-4" fmla="*/ 0 h 2015812"/>
              <a:gd name="connsiteX2-5" fmla="*/ 6948265 w 6948265"/>
              <a:gd name="connsiteY2-6" fmla="*/ 2015812 h 2015812"/>
              <a:gd name="connsiteX3-7" fmla="*/ 0 w 6948265"/>
              <a:gd name="connsiteY3-8" fmla="*/ 2015812 h 2015812"/>
              <a:gd name="connsiteX4-9" fmla="*/ 0 w 6948265"/>
              <a:gd name="connsiteY4-10" fmla="*/ 947057 h 2015812"/>
              <a:gd name="connsiteX0-11" fmla="*/ 0 w 2398037"/>
              <a:gd name="connsiteY0-12" fmla="*/ 947057 h 2015812"/>
              <a:gd name="connsiteX1-13" fmla="*/ 2376265 w 2398037"/>
              <a:gd name="connsiteY1-14" fmla="*/ 0 h 2015812"/>
              <a:gd name="connsiteX2-15" fmla="*/ 2398037 w 2398037"/>
              <a:gd name="connsiteY2-16" fmla="*/ 1036098 h 2015812"/>
              <a:gd name="connsiteX3-17" fmla="*/ 0 w 2398037"/>
              <a:gd name="connsiteY3-18" fmla="*/ 2015812 h 2015812"/>
              <a:gd name="connsiteX4-19" fmla="*/ 0 w 2398037"/>
              <a:gd name="connsiteY4-20" fmla="*/ 947057 h 2015812"/>
              <a:gd name="connsiteX0-21" fmla="*/ 0 w 2398037"/>
              <a:gd name="connsiteY0-22" fmla="*/ 947057 h 3071726"/>
              <a:gd name="connsiteX1-23" fmla="*/ 2376265 w 2398037"/>
              <a:gd name="connsiteY1-24" fmla="*/ 0 h 3071726"/>
              <a:gd name="connsiteX2-25" fmla="*/ 2398037 w 2398037"/>
              <a:gd name="connsiteY2-26" fmla="*/ 1036098 h 3071726"/>
              <a:gd name="connsiteX3-27" fmla="*/ 10885 w 2398037"/>
              <a:gd name="connsiteY3-28" fmla="*/ 3071726 h 3071726"/>
              <a:gd name="connsiteX4-29" fmla="*/ 0 w 2398037"/>
              <a:gd name="connsiteY4-30" fmla="*/ 947057 h 3071726"/>
              <a:gd name="connsiteX0-31" fmla="*/ 1049 w 2388200"/>
              <a:gd name="connsiteY0-32" fmla="*/ 1948543 h 3071726"/>
              <a:gd name="connsiteX1-33" fmla="*/ 2366428 w 2388200"/>
              <a:gd name="connsiteY1-34" fmla="*/ 0 h 3071726"/>
              <a:gd name="connsiteX2-35" fmla="*/ 2388200 w 2388200"/>
              <a:gd name="connsiteY2-36" fmla="*/ 1036098 h 3071726"/>
              <a:gd name="connsiteX3-37" fmla="*/ 1048 w 2388200"/>
              <a:gd name="connsiteY3-38" fmla="*/ 3071726 h 3071726"/>
              <a:gd name="connsiteX4-39" fmla="*/ 1049 w 2388200"/>
              <a:gd name="connsiteY4-40" fmla="*/ 1948543 h 3071726"/>
              <a:gd name="connsiteX0-41" fmla="*/ 0 w 2398037"/>
              <a:gd name="connsiteY0-42" fmla="*/ 2002971 h 3071726"/>
              <a:gd name="connsiteX1-43" fmla="*/ 2376265 w 2398037"/>
              <a:gd name="connsiteY1-44" fmla="*/ 0 h 3071726"/>
              <a:gd name="connsiteX2-45" fmla="*/ 2398037 w 2398037"/>
              <a:gd name="connsiteY2-46" fmla="*/ 1036098 h 3071726"/>
              <a:gd name="connsiteX3-47" fmla="*/ 10885 w 2398037"/>
              <a:gd name="connsiteY3-48" fmla="*/ 3071726 h 3071726"/>
              <a:gd name="connsiteX4-49" fmla="*/ 0 w 2398037"/>
              <a:gd name="connsiteY4-50" fmla="*/ 2002971 h 3071726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</a:cxnLst>
            <a:rect l="l" t="t" r="r" b="b"/>
            <a:pathLst>
              <a:path w="2398037" h="3071726">
                <a:moveTo>
                  <a:pt x="0" y="2002971"/>
                </a:moveTo>
                <a:lnTo>
                  <a:pt x="2376265" y="0"/>
                </a:lnTo>
                <a:lnTo>
                  <a:pt x="2398037" y="1036098"/>
                </a:lnTo>
                <a:lnTo>
                  <a:pt x="10885" y="3071726"/>
                </a:lnTo>
                <a:cubicBezTo>
                  <a:pt x="7257" y="2363503"/>
                  <a:pt x="3628" y="2711194"/>
                  <a:pt x="0" y="2002971"/>
                </a:cubicBezTo>
                <a:close/>
              </a:path>
            </a:pathLst>
          </a:custGeom>
          <a:gradFill>
            <a:gsLst>
              <a:gs pos="82000">
                <a:srgbClr val="CE3418">
                  <a:alpha val="66000"/>
                </a:srgbClr>
              </a:gs>
              <a:gs pos="13000">
                <a:schemeClr val="bg1">
                  <a:alpha val="5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95513" y="2600325"/>
            <a:ext cx="6948487" cy="1068388"/>
          </a:xfrm>
          <a:prstGeom prst="rect">
            <a:avLst/>
          </a:prstGeom>
          <a:solidFill>
            <a:srgbClr val="CE34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0735" name="TextBox 6"/>
          <p:cNvSpPr txBox="1">
            <a:spLocks noChangeArrowheads="1"/>
          </p:cNvSpPr>
          <p:nvPr/>
        </p:nvSpPr>
        <p:spPr bwMode="auto">
          <a:xfrm>
            <a:off x="2303463" y="2889250"/>
            <a:ext cx="57245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方正细黑一简体" pitchFamily="2" charset="-122"/>
                <a:ea typeface="方正细黑一简体" pitchFamily="2" charset="-122"/>
              </a:rPr>
              <a:t>判断顾客的关注点与利益点</a:t>
            </a:r>
          </a:p>
        </p:txBody>
      </p:sp>
      <p:sp>
        <p:nvSpPr>
          <p:cNvPr id="22" name="矩形 21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30737" name="组合 22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30740" name="TextBox 25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28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875" y="-15875"/>
            <a:ext cx="2300288" cy="517048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468313" y="1298575"/>
            <a:ext cx="20161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目录页</a:t>
            </a:r>
          </a:p>
        </p:txBody>
      </p:sp>
      <p:sp>
        <p:nvSpPr>
          <p:cNvPr id="7" name="矩形 6"/>
          <p:cNvSpPr/>
          <p:nvPr/>
        </p:nvSpPr>
        <p:spPr>
          <a:xfrm>
            <a:off x="750888" y="1952625"/>
            <a:ext cx="7997825" cy="762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488" y="1441450"/>
            <a:ext cx="1728787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4781550" y="1441450"/>
            <a:ext cx="1727200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读者服务员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6804025" y="1441450"/>
            <a:ext cx="1728788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图书销售员</a:t>
            </a:r>
          </a:p>
        </p:txBody>
      </p:sp>
      <p:sp>
        <p:nvSpPr>
          <p:cNvPr id="11" name="矩形 10"/>
          <p:cNvSpPr/>
          <p:nvPr/>
        </p:nvSpPr>
        <p:spPr>
          <a:xfrm>
            <a:off x="2757488" y="2112963"/>
            <a:ext cx="1728787" cy="2197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1550" y="2112963"/>
            <a:ext cx="1727200" cy="2197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025" y="2112963"/>
            <a:ext cx="1728788" cy="2197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4106" name="Picture 3" descr="C:\Users\L\Desktop\20087251561571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6267"/>
          <a:stretch>
            <a:fillRect/>
          </a:stretch>
        </p:blipFill>
        <p:spPr bwMode="auto">
          <a:xfrm>
            <a:off x="2843213" y="2203450"/>
            <a:ext cx="1554162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4" descr="C:\Users\L\Desktop\2007122414371481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8" t="19434" r="23569" b="11919"/>
          <a:stretch>
            <a:fillRect/>
          </a:stretch>
        </p:blipFill>
        <p:spPr bwMode="auto">
          <a:xfrm>
            <a:off x="4883150" y="2205038"/>
            <a:ext cx="15382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5" descr="C:\Users\L\Desktop\2457331_153446623092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7" t="2380" r="4764" b="30881"/>
          <a:stretch>
            <a:fillRect/>
          </a:stretch>
        </p:blipFill>
        <p:spPr bwMode="auto">
          <a:xfrm>
            <a:off x="6900863" y="2205038"/>
            <a:ext cx="153511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TextBox 15"/>
          <p:cNvSpPr txBox="1">
            <a:spLocks noChangeArrowheads="1"/>
          </p:cNvSpPr>
          <p:nvPr/>
        </p:nvSpPr>
        <p:spPr bwMode="auto">
          <a:xfrm>
            <a:off x="1008063" y="1944688"/>
            <a:ext cx="1403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gency FB" pitchFamily="34" charset="0"/>
                <a:ea typeface="Adobe 宋体 Std L" pitchFamily="18" charset="-122"/>
              </a:rPr>
              <a:t>Contents Page</a:t>
            </a:r>
            <a:endParaRPr lang="zh-CN" altLang="en-US" sz="1600">
              <a:solidFill>
                <a:schemeClr val="bg1"/>
              </a:solidFill>
              <a:latin typeface="Agency FB" pitchFamily="34" charset="0"/>
              <a:ea typeface="Adobe 宋体 Std L" pitchFamily="18" charset="-122"/>
            </a:endParaRPr>
          </a:p>
        </p:txBody>
      </p:sp>
      <p:grpSp>
        <p:nvGrpSpPr>
          <p:cNvPr id="4110" name="组合 16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2</a:t>
              </a:r>
              <a:endParaRPr lang="zh-CN" altLang="en-US" b="1" dirty="0"/>
            </a:p>
          </p:txBody>
        </p:sp>
      </p:grpSp>
      <p:sp>
        <p:nvSpPr>
          <p:cNvPr id="20" name="椭圆 19"/>
          <p:cNvSpPr/>
          <p:nvPr/>
        </p:nvSpPr>
        <p:spPr>
          <a:xfrm>
            <a:off x="2516188" y="1120775"/>
            <a:ext cx="504825" cy="503238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21" name="椭圆 20"/>
          <p:cNvSpPr/>
          <p:nvPr/>
        </p:nvSpPr>
        <p:spPr>
          <a:xfrm>
            <a:off x="4533900" y="1120775"/>
            <a:ext cx="504825" cy="503238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  <p:sp>
        <p:nvSpPr>
          <p:cNvPr id="22" name="椭圆 21"/>
          <p:cNvSpPr/>
          <p:nvPr/>
        </p:nvSpPr>
        <p:spPr>
          <a:xfrm>
            <a:off x="6551613" y="1120775"/>
            <a:ext cx="504825" cy="503238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pic>
        <p:nvPicPr>
          <p:cNvPr id="4116" name="Picture 2" descr="C:\Users\L\Desktop\2008911102351101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77800"/>
            <a:ext cx="10175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1313" y="1708150"/>
            <a:ext cx="4486275" cy="1223963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1749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1753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t="3900"/>
          <a:stretch>
            <a:fillRect/>
          </a:stretch>
        </p:blipFill>
        <p:spPr>
          <a:xfrm>
            <a:off x="14873" y="996866"/>
            <a:ext cx="3332991" cy="4146634"/>
          </a:xfrm>
          <a:prstGeom prst="rect">
            <a:avLst/>
          </a:prstGeom>
        </p:spPr>
      </p:pic>
      <p:sp>
        <p:nvSpPr>
          <p:cNvPr id="31756" name="TextBox 3"/>
          <p:cNvSpPr txBox="1">
            <a:spLocks noChangeArrowheads="1"/>
          </p:cNvSpPr>
          <p:nvPr/>
        </p:nvSpPr>
        <p:spPr bwMode="auto">
          <a:xfrm>
            <a:off x="3221038" y="681038"/>
            <a:ext cx="110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望</a:t>
            </a:r>
          </a:p>
        </p:txBody>
      </p:sp>
      <p:sp>
        <p:nvSpPr>
          <p:cNvPr id="31757" name="矩形 6"/>
          <p:cNvSpPr>
            <a:spLocks noChangeArrowheads="1"/>
          </p:cNvSpPr>
          <p:nvPr/>
        </p:nvSpPr>
        <p:spPr bwMode="auto">
          <a:xfrm>
            <a:off x="4356100" y="1925638"/>
            <a:ext cx="3892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观察客户，一眼识别客户的</a:t>
            </a:r>
            <a:r>
              <a:rPr lang="zh-CN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素质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喜好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4288" y="996950"/>
            <a:ext cx="3359151" cy="4146550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31760" name="组合 20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31763" name="TextBox 23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29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151313" y="1708150"/>
            <a:ext cx="4486275" cy="2303463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2773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2777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b="5299"/>
          <a:stretch>
            <a:fillRect/>
          </a:stretch>
        </p:blipFill>
        <p:spPr>
          <a:xfrm flipH="1">
            <a:off x="-6" y="996866"/>
            <a:ext cx="3345500" cy="4146634"/>
          </a:xfrm>
          <a:prstGeom prst="rect">
            <a:avLst/>
          </a:prstGeom>
        </p:spPr>
      </p:pic>
      <p:sp>
        <p:nvSpPr>
          <p:cNvPr id="32780" name="TextBox 3"/>
          <p:cNvSpPr txBox="1">
            <a:spLocks noChangeArrowheads="1"/>
          </p:cNvSpPr>
          <p:nvPr/>
        </p:nvSpPr>
        <p:spPr bwMode="auto">
          <a:xfrm>
            <a:off x="3194050" y="742950"/>
            <a:ext cx="110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闻</a:t>
            </a:r>
          </a:p>
        </p:txBody>
      </p:sp>
      <p:sp>
        <p:nvSpPr>
          <p:cNvPr id="32781" name="矩形 6"/>
          <p:cNvSpPr>
            <a:spLocks noChangeArrowheads="1"/>
          </p:cNvSpPr>
          <p:nvPr/>
        </p:nvSpPr>
        <p:spPr bwMode="auto">
          <a:xfrm>
            <a:off x="4086225" y="1903413"/>
            <a:ext cx="45720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客户的</a:t>
            </a:r>
            <a:r>
              <a:rPr lang="zh-CN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叙述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，必须给客户表白的时间，</a:t>
            </a:r>
            <a:r>
              <a:rPr lang="zh-CN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耐心地听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，高质量地听，客户没有耐心为你多讲几遍，他们也不会反复强调重点，甚至有些时候他们会自然不自然地隐藏自己的真实需求，这就更需要</a:t>
            </a:r>
            <a:r>
              <a:rPr lang="zh-CN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细心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的听</a:t>
            </a:r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4288" y="996950"/>
            <a:ext cx="3359151" cy="4146550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32784" name="组合 20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32787" name="TextBox 23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30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3796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800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8371" r="18217" b="35158"/>
          <a:stretch>
            <a:fillRect/>
          </a:stretch>
        </p:blipFill>
        <p:spPr>
          <a:xfrm>
            <a:off x="-14876" y="996866"/>
            <a:ext cx="3302363" cy="4146634"/>
          </a:xfrm>
          <a:prstGeom prst="rect">
            <a:avLst/>
          </a:prstGeom>
        </p:spPr>
      </p:pic>
      <p:sp>
        <p:nvSpPr>
          <p:cNvPr id="33803" name="TextBox 3"/>
          <p:cNvSpPr txBox="1">
            <a:spLocks noChangeArrowheads="1"/>
          </p:cNvSpPr>
          <p:nvPr/>
        </p:nvSpPr>
        <p:spPr bwMode="auto">
          <a:xfrm>
            <a:off x="3194050" y="742950"/>
            <a:ext cx="110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问</a:t>
            </a:r>
          </a:p>
        </p:txBody>
      </p:sp>
      <p:sp>
        <p:nvSpPr>
          <p:cNvPr id="18" name="矩形 17"/>
          <p:cNvSpPr/>
          <p:nvPr/>
        </p:nvSpPr>
        <p:spPr>
          <a:xfrm>
            <a:off x="4151313" y="1708150"/>
            <a:ext cx="4486275" cy="33432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805" name="矩形 7"/>
          <p:cNvSpPr>
            <a:spLocks noChangeArrowheads="1"/>
          </p:cNvSpPr>
          <p:nvPr/>
        </p:nvSpPr>
        <p:spPr bwMode="auto">
          <a:xfrm>
            <a:off x="4241800" y="1635125"/>
            <a:ext cx="429101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只知道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他目前需要购买东西解决问题，却不知买什么与怎样做，这就需推销员担当</a:t>
            </a:r>
            <a:r>
              <a:rPr lang="zh-CN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策划师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的角色，为他提供全面、准确、最适合的</a:t>
            </a:r>
            <a:r>
              <a:rPr lang="zh-CN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策划方案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推销员要想清楚明了客户的需求，就需要通过</a:t>
            </a:r>
            <a:r>
              <a:rPr lang="zh-CN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提问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回答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反复深入地了解客户的</a:t>
            </a:r>
            <a:r>
              <a:rPr lang="zh-CN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真实想法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，从而给出客户最需要的购买建议，</a:t>
            </a:r>
            <a:r>
              <a:rPr lang="zh-CN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完成销售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4288" y="996950"/>
            <a:ext cx="3359151" cy="4146550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33808" name="组合 21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33811" name="TextBox 24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31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4820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4824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0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b="16301"/>
          <a:stretch>
            <a:fillRect/>
          </a:stretch>
        </p:blipFill>
        <p:spPr>
          <a:xfrm>
            <a:off x="-14876" y="996865"/>
            <a:ext cx="3362740" cy="4146635"/>
          </a:xfrm>
          <a:prstGeom prst="rect">
            <a:avLst/>
          </a:prstGeom>
        </p:spPr>
      </p:pic>
      <p:sp>
        <p:nvSpPr>
          <p:cNvPr id="34827" name="TextBox 3"/>
          <p:cNvSpPr txBox="1">
            <a:spLocks noChangeArrowheads="1"/>
          </p:cNvSpPr>
          <p:nvPr/>
        </p:nvSpPr>
        <p:spPr bwMode="auto">
          <a:xfrm>
            <a:off x="3194050" y="742950"/>
            <a:ext cx="110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切</a:t>
            </a:r>
          </a:p>
        </p:txBody>
      </p:sp>
      <p:sp>
        <p:nvSpPr>
          <p:cNvPr id="18" name="矩形 17"/>
          <p:cNvSpPr/>
          <p:nvPr/>
        </p:nvSpPr>
        <p:spPr>
          <a:xfrm>
            <a:off x="4151313" y="1708150"/>
            <a:ext cx="4486275" cy="1223963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4829" name="矩形 7"/>
          <p:cNvSpPr>
            <a:spLocks noChangeArrowheads="1"/>
          </p:cNvSpPr>
          <p:nvPr/>
        </p:nvSpPr>
        <p:spPr bwMode="auto">
          <a:xfrm>
            <a:off x="4230688" y="1874838"/>
            <a:ext cx="4325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实际考察客户的状况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。客户的表白、回答都不一定正确，适当的时候，业务员需要</a:t>
            </a:r>
            <a:r>
              <a:rPr lang="zh-CN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实地考察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客户状况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288" y="996950"/>
            <a:ext cx="3359151" cy="4146550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34831" name="组合 21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" b="1" dirty="0"/>
            </a:p>
          </p:txBody>
        </p:sp>
      </p:grpSp>
      <p:sp>
        <p:nvSpPr>
          <p:cNvPr id="34834" name="TextBox 24"/>
          <p:cNvSpPr txBox="1">
            <a:spLocks noChangeArrowheads="1"/>
          </p:cNvSpPr>
          <p:nvPr/>
        </p:nvSpPr>
        <p:spPr bwMode="auto">
          <a:xfrm>
            <a:off x="8526463" y="4602163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32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5842" name="TextBox 10"/>
          <p:cNvSpPr txBox="1">
            <a:spLocks noChangeArrowheads="1"/>
          </p:cNvSpPr>
          <p:nvPr/>
        </p:nvSpPr>
        <p:spPr bwMode="auto"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35843" name="TextBox 28"/>
          <p:cNvSpPr txBox="1">
            <a:spLocks noChangeArrowheads="1"/>
          </p:cNvSpPr>
          <p:nvPr/>
        </p:nvSpPr>
        <p:spPr bwMode="auto"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5844" name="TextBox 29"/>
          <p:cNvSpPr txBox="1">
            <a:spLocks noChangeArrowheads="1"/>
          </p:cNvSpPr>
          <p:nvPr/>
        </p:nvSpPr>
        <p:spPr bwMode="auto"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35847" name="组合 3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4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5851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877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总结页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35853" name="Picture 2" descr="D:\素材库\PPT抽取图片\image37 (1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0" y="1050925"/>
            <a:ext cx="2428875" cy="400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-14288" y="1203325"/>
            <a:ext cx="2298701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三种角色间的关系</a:t>
            </a:r>
          </a:p>
        </p:txBody>
      </p:sp>
      <p:grpSp>
        <p:nvGrpSpPr>
          <p:cNvPr id="35855" name="组合 14"/>
          <p:cNvGrpSpPr>
            <a:grpSpLocks/>
          </p:cNvGrpSpPr>
          <p:nvPr/>
        </p:nvGrpSpPr>
        <p:grpSpPr bwMode="auto">
          <a:xfrm>
            <a:off x="1042988" y="1214438"/>
            <a:ext cx="4043362" cy="3651250"/>
            <a:chOff x="1520705" y="1177733"/>
            <a:chExt cx="4042632" cy="3651988"/>
          </a:xfrm>
        </p:grpSpPr>
        <p:sp>
          <p:nvSpPr>
            <p:cNvPr id="8" name="矩形 7"/>
            <p:cNvSpPr/>
            <p:nvPr/>
          </p:nvSpPr>
          <p:spPr>
            <a:xfrm rot="3600000">
              <a:off x="2943146" y="2698193"/>
              <a:ext cx="2591324" cy="6396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7200000">
              <a:off x="1579729" y="2698193"/>
              <a:ext cx="2592911" cy="638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284154" y="3846859"/>
              <a:ext cx="2612553" cy="6383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876185" y="1177733"/>
              <a:ext cx="1368178" cy="136870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dirty="0">
                  <a:latin typeface="时尚中黑简体" pitchFamily="2" charset="-122"/>
                  <a:ea typeface="时尚中黑简体" pitchFamily="2" charset="-122"/>
                </a:rPr>
                <a:t>图书销售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1520705" y="3461019"/>
              <a:ext cx="1368178" cy="136870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dirty="0">
                  <a:latin typeface="时尚中黑简体" pitchFamily="2" charset="-122"/>
                  <a:ea typeface="时尚中黑简体" pitchFamily="2" charset="-122"/>
                </a:rPr>
                <a:t>品牌宣传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4195159" y="3461019"/>
              <a:ext cx="1368178" cy="136870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dirty="0">
                  <a:latin typeface="时尚中黑简体" pitchFamily="2" charset="-122"/>
                  <a:ea typeface="时尚中黑简体" pitchFamily="2" charset="-122"/>
                </a:rPr>
                <a:t>读者服务</a:t>
              </a:r>
            </a:p>
          </p:txBody>
        </p:sp>
        <p:cxnSp>
          <p:nvCxnSpPr>
            <p:cNvPr id="10" name="直接箭头连接符 9"/>
            <p:cNvCxnSpPr>
              <a:stCxn id="20" idx="3"/>
            </p:cNvCxnSpPr>
            <p:nvPr/>
          </p:nvCxnSpPr>
          <p:spPr>
            <a:xfrm flipH="1">
              <a:off x="2422242" y="2344781"/>
              <a:ext cx="653932" cy="1116239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H="1" flipV="1">
              <a:off x="4018979" y="2344781"/>
              <a:ext cx="652344" cy="1116239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 rot="3600000" flipH="1" flipV="1">
              <a:off x="2656231" y="2506159"/>
              <a:ext cx="654182" cy="1115811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 rot="18000000" flipH="1">
              <a:off x="3770455" y="2498219"/>
              <a:ext cx="654182" cy="1115811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 rot="3600000" flipH="1">
              <a:off x="3222073" y="3458058"/>
              <a:ext cx="654182" cy="1117398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 rot="18000000">
              <a:off x="3233184" y="3762918"/>
              <a:ext cx="652594" cy="1115812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868" name="TextBox 13"/>
            <p:cNvSpPr txBox="1">
              <a:spLocks noChangeArrowheads="1"/>
            </p:cNvSpPr>
            <p:nvPr/>
          </p:nvSpPr>
          <p:spPr bwMode="auto">
            <a:xfrm rot="7029426">
              <a:off x="2944983" y="3067349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</a:p>
          </p:txBody>
        </p:sp>
        <p:sp>
          <p:nvSpPr>
            <p:cNvPr id="35869" name="TextBox 40"/>
            <p:cNvSpPr txBox="1">
              <a:spLocks noChangeArrowheads="1"/>
            </p:cNvSpPr>
            <p:nvPr/>
          </p:nvSpPr>
          <p:spPr bwMode="auto">
            <a:xfrm rot="-3470117">
              <a:off x="2301004" y="2600831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</a:p>
          </p:txBody>
        </p:sp>
        <p:sp>
          <p:nvSpPr>
            <p:cNvPr id="35870" name="TextBox 41"/>
            <p:cNvSpPr txBox="1">
              <a:spLocks noChangeArrowheads="1"/>
            </p:cNvSpPr>
            <p:nvPr/>
          </p:nvSpPr>
          <p:spPr bwMode="auto">
            <a:xfrm>
              <a:off x="3287432" y="4423970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</a:p>
          </p:txBody>
        </p:sp>
        <p:sp>
          <p:nvSpPr>
            <p:cNvPr id="35871" name="TextBox 42"/>
            <p:cNvSpPr txBox="1">
              <a:spLocks noChangeArrowheads="1"/>
            </p:cNvSpPr>
            <p:nvPr/>
          </p:nvSpPr>
          <p:spPr bwMode="auto">
            <a:xfrm rot="3573083">
              <a:off x="4297999" y="2601123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</a:p>
          </p:txBody>
        </p:sp>
        <p:sp>
          <p:nvSpPr>
            <p:cNvPr id="35872" name="TextBox 43"/>
            <p:cNvSpPr txBox="1">
              <a:spLocks noChangeArrowheads="1"/>
            </p:cNvSpPr>
            <p:nvPr/>
          </p:nvSpPr>
          <p:spPr bwMode="auto">
            <a:xfrm>
              <a:off x="3318444" y="3603492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</a:p>
          </p:txBody>
        </p:sp>
        <p:sp>
          <p:nvSpPr>
            <p:cNvPr id="35873" name="TextBox 44"/>
            <p:cNvSpPr txBox="1">
              <a:spLocks noChangeArrowheads="1"/>
            </p:cNvSpPr>
            <p:nvPr/>
          </p:nvSpPr>
          <p:spPr bwMode="auto">
            <a:xfrm rot="-7220305">
              <a:off x="3584380" y="3006196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 descr="C:\Documents and Settings\t11318\桌面\揭开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0"/>
            <a:ext cx="63722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50800"/>
            <a:ext cx="1512887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Box 5"/>
          <p:cNvSpPr txBox="1">
            <a:spLocks noChangeArrowheads="1"/>
          </p:cNvSpPr>
          <p:nvPr/>
        </p:nvSpPr>
        <p:spPr bwMode="auto">
          <a:xfrm>
            <a:off x="250825" y="3051175"/>
            <a:ext cx="26479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sp>
        <p:nvSpPr>
          <p:cNvPr id="36868" name="TextBox 1"/>
          <p:cNvSpPr txBox="1">
            <a:spLocks noChangeArrowheads="1"/>
          </p:cNvSpPr>
          <p:nvPr/>
        </p:nvSpPr>
        <p:spPr bwMode="auto">
          <a:xfrm>
            <a:off x="3132138" y="357981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split orient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875" y="-15875"/>
            <a:ext cx="2300288" cy="517048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888" y="1952625"/>
            <a:ext cx="7997825" cy="762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488" y="1441450"/>
            <a:ext cx="1728787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4781550" y="1441450"/>
            <a:ext cx="1727200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读者服务员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6804025" y="1441450"/>
            <a:ext cx="1728788" cy="433388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图书销售员</a:t>
            </a:r>
          </a:p>
        </p:txBody>
      </p:sp>
      <p:sp>
        <p:nvSpPr>
          <p:cNvPr id="11" name="矩形 10"/>
          <p:cNvSpPr/>
          <p:nvPr/>
        </p:nvSpPr>
        <p:spPr>
          <a:xfrm>
            <a:off x="2757488" y="2112963"/>
            <a:ext cx="1728787" cy="2197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1550" y="2112963"/>
            <a:ext cx="1727200" cy="2197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025" y="2112963"/>
            <a:ext cx="1728788" cy="2197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5129" name="Picture 3" descr="C:\Users\L\Desktop\20087251561571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6267"/>
          <a:stretch>
            <a:fillRect/>
          </a:stretch>
        </p:blipFill>
        <p:spPr bwMode="auto">
          <a:xfrm>
            <a:off x="2843213" y="2203450"/>
            <a:ext cx="1554162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4" descr="C:\Users\L\Desktop\2007122414371481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8" t="19434" r="23569" b="11919"/>
          <a:stretch>
            <a:fillRect/>
          </a:stretch>
        </p:blipFill>
        <p:spPr bwMode="auto">
          <a:xfrm>
            <a:off x="4883150" y="2205038"/>
            <a:ext cx="15382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5" descr="C:\Users\L\Desktop\2457331_153446623092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7" t="2380" r="4764" b="30881"/>
          <a:stretch>
            <a:fillRect/>
          </a:stretch>
        </p:blipFill>
        <p:spPr bwMode="auto">
          <a:xfrm>
            <a:off x="6900863" y="2205038"/>
            <a:ext cx="153511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TextBox 15"/>
          <p:cNvSpPr txBox="1">
            <a:spLocks noChangeArrowheads="1"/>
          </p:cNvSpPr>
          <p:nvPr/>
        </p:nvSpPr>
        <p:spPr bwMode="auto">
          <a:xfrm>
            <a:off x="468313" y="1298575"/>
            <a:ext cx="20161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过渡页</a:t>
            </a:r>
          </a:p>
        </p:txBody>
      </p:sp>
      <p:sp>
        <p:nvSpPr>
          <p:cNvPr id="5133" name="TextBox 15"/>
          <p:cNvSpPr txBox="1">
            <a:spLocks noChangeArrowheads="1"/>
          </p:cNvSpPr>
          <p:nvPr/>
        </p:nvSpPr>
        <p:spPr bwMode="auto">
          <a:xfrm>
            <a:off x="900113" y="1944688"/>
            <a:ext cx="1403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gency FB" pitchFamily="34" charset="0"/>
                <a:ea typeface="Adobe 宋体 Std L" pitchFamily="18" charset="-122"/>
              </a:rPr>
              <a:t>Transition Page</a:t>
            </a:r>
            <a:endParaRPr lang="zh-CN" altLang="en-US" sz="1600">
              <a:solidFill>
                <a:schemeClr val="bg1"/>
              </a:solidFill>
              <a:latin typeface="Agency FB" pitchFamily="34" charset="0"/>
              <a:ea typeface="Adobe 宋体 Std L" pitchFamily="18" charset="-122"/>
            </a:endParaRPr>
          </a:p>
        </p:txBody>
      </p:sp>
      <p:grpSp>
        <p:nvGrpSpPr>
          <p:cNvPr id="5134" name="组合 18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3</a:t>
              </a:r>
              <a:endParaRPr lang="zh-CN" altLang="en-US" b="1" dirty="0"/>
            </a:p>
          </p:txBody>
        </p:sp>
      </p:grpSp>
      <p:sp>
        <p:nvSpPr>
          <p:cNvPr id="3" name="椭圆 2"/>
          <p:cNvSpPr/>
          <p:nvPr/>
        </p:nvSpPr>
        <p:spPr>
          <a:xfrm>
            <a:off x="2516188" y="1120775"/>
            <a:ext cx="504825" cy="503238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23" name="椭圆 22"/>
          <p:cNvSpPr/>
          <p:nvPr/>
        </p:nvSpPr>
        <p:spPr>
          <a:xfrm>
            <a:off x="4533900" y="1120775"/>
            <a:ext cx="504825" cy="503238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  <p:sp>
        <p:nvSpPr>
          <p:cNvPr id="24" name="椭圆 23"/>
          <p:cNvSpPr/>
          <p:nvPr/>
        </p:nvSpPr>
        <p:spPr>
          <a:xfrm>
            <a:off x="6551613" y="1120775"/>
            <a:ext cx="504825" cy="503238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pic>
        <p:nvPicPr>
          <p:cNvPr id="5140" name="Picture 2" descr="C:\Users\L\Desktop\2008911102351101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77800"/>
            <a:ext cx="10175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614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77800"/>
            <a:ext cx="10175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10"/>
          <p:cNvSpPr txBox="1">
            <a:spLocks noChangeArrowheads="1"/>
          </p:cNvSpPr>
          <p:nvPr/>
        </p:nvSpPr>
        <p:spPr bwMode="auto"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pic>
        <p:nvPicPr>
          <p:cNvPr id="6148" name="Picture 2" descr="D:\素材库\PPT抽取图片\image22 (7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69850"/>
            <a:ext cx="3533775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1917700" y="2211388"/>
            <a:ext cx="3043238" cy="792162"/>
          </a:xfrm>
          <a:custGeom>
            <a:avLst/>
            <a:gdLst/>
            <a:ahLst/>
            <a:cxnLst/>
            <a:rect l="l" t="t" r="r" b="b"/>
            <a:pathLst>
              <a:path w="3043552" h="792088">
                <a:moveTo>
                  <a:pt x="396044" y="0"/>
                </a:moveTo>
                <a:lnTo>
                  <a:pt x="396044" y="792088"/>
                </a:ln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  <a:moveTo>
                  <a:pt x="396044" y="0"/>
                </a:moveTo>
                <a:lnTo>
                  <a:pt x="3043552" y="0"/>
                </a:lnTo>
                <a:lnTo>
                  <a:pt x="3043552" y="792088"/>
                </a:lnTo>
                <a:lnTo>
                  <a:pt x="396044" y="792088"/>
                </a:lnTo>
                <a:cubicBezTo>
                  <a:pt x="614773" y="792088"/>
                  <a:pt x="792088" y="614773"/>
                  <a:pt x="792088" y="396044"/>
                </a:cubicBezTo>
                <a:cubicBezTo>
                  <a:pt x="792088" y="177315"/>
                  <a:pt x="614773" y="0"/>
                  <a:pt x="396044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1" name="矩形 19"/>
          <p:cNvSpPr/>
          <p:nvPr/>
        </p:nvSpPr>
        <p:spPr>
          <a:xfrm>
            <a:off x="1917700" y="3201988"/>
            <a:ext cx="3043238" cy="792162"/>
          </a:xfrm>
          <a:custGeom>
            <a:avLst/>
            <a:gdLst/>
            <a:ahLst/>
            <a:cxnLst/>
            <a:rect l="l" t="t" r="r" b="b"/>
            <a:pathLst>
              <a:path w="3043552" h="792088">
                <a:moveTo>
                  <a:pt x="396044" y="0"/>
                </a:moveTo>
                <a:lnTo>
                  <a:pt x="396044" y="792088"/>
                </a:ln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  <a:moveTo>
                  <a:pt x="396044" y="0"/>
                </a:moveTo>
                <a:lnTo>
                  <a:pt x="3043552" y="0"/>
                </a:lnTo>
                <a:lnTo>
                  <a:pt x="3043552" y="792088"/>
                </a:lnTo>
                <a:lnTo>
                  <a:pt x="396044" y="792088"/>
                </a:lnTo>
                <a:cubicBezTo>
                  <a:pt x="614773" y="792088"/>
                  <a:pt x="792088" y="614773"/>
                  <a:pt x="792088" y="396044"/>
                </a:cubicBezTo>
                <a:cubicBezTo>
                  <a:pt x="792088" y="177315"/>
                  <a:pt x="614773" y="0"/>
                  <a:pt x="396044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2" name="矩形 19"/>
          <p:cNvSpPr/>
          <p:nvPr/>
        </p:nvSpPr>
        <p:spPr>
          <a:xfrm>
            <a:off x="1917700" y="4192588"/>
            <a:ext cx="3043238" cy="792162"/>
          </a:xfrm>
          <a:custGeom>
            <a:avLst/>
            <a:gdLst/>
            <a:ahLst/>
            <a:cxnLst/>
            <a:rect l="l" t="t" r="r" b="b"/>
            <a:pathLst>
              <a:path w="3043552" h="792088">
                <a:moveTo>
                  <a:pt x="396044" y="0"/>
                </a:moveTo>
                <a:lnTo>
                  <a:pt x="396044" y="792088"/>
                </a:ln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  <a:moveTo>
                  <a:pt x="396044" y="0"/>
                </a:moveTo>
                <a:lnTo>
                  <a:pt x="3043552" y="0"/>
                </a:lnTo>
                <a:lnTo>
                  <a:pt x="3043552" y="792088"/>
                </a:lnTo>
                <a:lnTo>
                  <a:pt x="396044" y="792088"/>
                </a:lnTo>
                <a:cubicBezTo>
                  <a:pt x="614773" y="792088"/>
                  <a:pt x="792088" y="614773"/>
                  <a:pt x="792088" y="396044"/>
                </a:cubicBezTo>
                <a:cubicBezTo>
                  <a:pt x="792088" y="177315"/>
                  <a:pt x="614773" y="0"/>
                  <a:pt x="396044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152" name="TextBox 22"/>
          <p:cNvSpPr txBox="1">
            <a:spLocks noChangeArrowheads="1"/>
          </p:cNvSpPr>
          <p:nvPr/>
        </p:nvSpPr>
        <p:spPr bwMode="auto">
          <a:xfrm>
            <a:off x="1933575" y="2346325"/>
            <a:ext cx="368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1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6153" name="TextBox 23"/>
          <p:cNvSpPr txBox="1">
            <a:spLocks noChangeArrowheads="1"/>
          </p:cNvSpPr>
          <p:nvPr/>
        </p:nvSpPr>
        <p:spPr bwMode="auto">
          <a:xfrm>
            <a:off x="1933575" y="3336925"/>
            <a:ext cx="368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2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6154" name="TextBox 24"/>
          <p:cNvSpPr txBox="1">
            <a:spLocks noChangeArrowheads="1"/>
          </p:cNvSpPr>
          <p:nvPr/>
        </p:nvSpPr>
        <p:spPr bwMode="auto">
          <a:xfrm>
            <a:off x="1933575" y="4325938"/>
            <a:ext cx="368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3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6155" name="TextBox 25"/>
          <p:cNvSpPr txBox="1">
            <a:spLocks noChangeArrowheads="1"/>
          </p:cNvSpPr>
          <p:nvPr/>
        </p:nvSpPr>
        <p:spPr bwMode="auto">
          <a:xfrm>
            <a:off x="2871788" y="2352675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外表形象</a:t>
            </a:r>
          </a:p>
        </p:txBody>
      </p:sp>
      <p:sp>
        <p:nvSpPr>
          <p:cNvPr id="6156" name="TextBox 26"/>
          <p:cNvSpPr txBox="1">
            <a:spLocks noChangeArrowheads="1"/>
          </p:cNvSpPr>
          <p:nvPr/>
        </p:nvSpPr>
        <p:spPr bwMode="auto">
          <a:xfrm>
            <a:off x="2871788" y="4325938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精神风貌</a:t>
            </a:r>
          </a:p>
        </p:txBody>
      </p:sp>
      <p:sp>
        <p:nvSpPr>
          <p:cNvPr id="6157" name="TextBox 27"/>
          <p:cNvSpPr txBox="1">
            <a:spLocks noChangeArrowheads="1"/>
          </p:cNvSpPr>
          <p:nvPr/>
        </p:nvSpPr>
        <p:spPr bwMode="auto">
          <a:xfrm>
            <a:off x="2871788" y="3340100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言谈举止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6162" name="组合 3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4</a:t>
              </a:r>
              <a:endParaRPr lang="zh-CN" altLang="en-US" b="1" dirty="0"/>
            </a:p>
          </p:txBody>
        </p:sp>
      </p:grpSp>
      <p:pic>
        <p:nvPicPr>
          <p:cNvPr id="6165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13" y="288925"/>
            <a:ext cx="5224463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箭头 12"/>
          <p:cNvSpPr/>
          <p:nvPr/>
        </p:nvSpPr>
        <p:spPr>
          <a:xfrm>
            <a:off x="2700338" y="3781425"/>
            <a:ext cx="1079500" cy="682625"/>
          </a:xfrm>
          <a:prstGeom prst="leftArrow">
            <a:avLst>
              <a:gd name="adj1" fmla="val 50000"/>
              <a:gd name="adj2" fmla="val 81842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4067175" y="3943350"/>
            <a:ext cx="4351338" cy="3587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0088" y="2509838"/>
            <a:ext cx="5137150" cy="36036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7173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77800"/>
            <a:ext cx="10175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Box 10"/>
          <p:cNvSpPr txBox="1">
            <a:spLocks noChangeArrowheads="1"/>
          </p:cNvSpPr>
          <p:nvPr/>
        </p:nvSpPr>
        <p:spPr bwMode="auto"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7179" name="组合 3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5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183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7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外表形象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566738"/>
            <a:ext cx="566738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-14288" y="1924050"/>
            <a:ext cx="9158288" cy="4603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7186" name="Picture 2" descr="D:\素材库\PPT抽取图片\image55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1074738"/>
            <a:ext cx="2132013" cy="409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87" name="组合 8"/>
          <p:cNvGrpSpPr>
            <a:grpSpLocks/>
          </p:cNvGrpSpPr>
          <p:nvPr/>
        </p:nvGrpSpPr>
        <p:grpSpPr bwMode="auto">
          <a:xfrm>
            <a:off x="3622675" y="2119313"/>
            <a:ext cx="1187450" cy="1187450"/>
            <a:chOff x="3272829" y="2118997"/>
            <a:chExt cx="1188135" cy="1188135"/>
          </a:xfrm>
        </p:grpSpPr>
        <p:sp>
          <p:nvSpPr>
            <p:cNvPr id="8" name="椭圆 7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347485" y="2195241"/>
              <a:ext cx="1035647" cy="1035647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仪容标准</a:t>
              </a:r>
            </a:p>
          </p:txBody>
        </p:sp>
      </p:grpSp>
      <p:grpSp>
        <p:nvGrpSpPr>
          <p:cNvPr id="7190" name="组合 39"/>
          <p:cNvGrpSpPr>
            <a:grpSpLocks/>
          </p:cNvGrpSpPr>
          <p:nvPr/>
        </p:nvGrpSpPr>
        <p:grpSpPr bwMode="auto">
          <a:xfrm>
            <a:off x="5175250" y="2136775"/>
            <a:ext cx="1187450" cy="1189038"/>
            <a:chOff x="3272829" y="2118997"/>
            <a:chExt cx="1188135" cy="1188135"/>
          </a:xfrm>
        </p:grpSpPr>
        <p:sp>
          <p:nvSpPr>
            <p:cNvPr id="41" name="椭圆 40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347485" y="2195139"/>
              <a:ext cx="1035647" cy="1035851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修饰打扮</a:t>
              </a:r>
            </a:p>
          </p:txBody>
        </p:sp>
      </p:grpSp>
      <p:grpSp>
        <p:nvGrpSpPr>
          <p:cNvPr id="7193" name="组合 42"/>
          <p:cNvGrpSpPr>
            <a:grpSpLocks/>
          </p:cNvGrpSpPr>
          <p:nvPr/>
        </p:nvGrpSpPr>
        <p:grpSpPr bwMode="auto">
          <a:xfrm>
            <a:off x="6721475" y="2111375"/>
            <a:ext cx="1187450" cy="1189038"/>
            <a:chOff x="3272829" y="2118997"/>
            <a:chExt cx="1188135" cy="1188135"/>
          </a:xfrm>
        </p:grpSpPr>
        <p:sp>
          <p:nvSpPr>
            <p:cNvPr id="44" name="椭圆 43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347485" y="2195139"/>
              <a:ext cx="1035647" cy="1035851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选取最佳</a:t>
              </a:r>
            </a:p>
          </p:txBody>
        </p:sp>
      </p:grpSp>
      <p:grpSp>
        <p:nvGrpSpPr>
          <p:cNvPr id="7196" name="组合 45"/>
          <p:cNvGrpSpPr>
            <a:grpSpLocks/>
          </p:cNvGrpSpPr>
          <p:nvPr/>
        </p:nvGrpSpPr>
        <p:grpSpPr bwMode="auto">
          <a:xfrm>
            <a:off x="6719888" y="3452813"/>
            <a:ext cx="1189037" cy="1187450"/>
            <a:chOff x="3272829" y="2118997"/>
            <a:chExt cx="1188135" cy="1188135"/>
          </a:xfrm>
        </p:grpSpPr>
        <p:sp>
          <p:nvSpPr>
            <p:cNvPr id="47" name="椭圆 46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347384" y="2195241"/>
              <a:ext cx="1035852" cy="1035647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拍下照片</a:t>
              </a:r>
            </a:p>
          </p:txBody>
        </p:sp>
      </p:grpSp>
      <p:grpSp>
        <p:nvGrpSpPr>
          <p:cNvPr id="7199" name="组合 48"/>
          <p:cNvGrpSpPr>
            <a:grpSpLocks/>
          </p:cNvGrpSpPr>
          <p:nvPr/>
        </p:nvGrpSpPr>
        <p:grpSpPr bwMode="auto">
          <a:xfrm>
            <a:off x="5172075" y="3490913"/>
            <a:ext cx="1189038" cy="1187450"/>
            <a:chOff x="3272829" y="2118997"/>
            <a:chExt cx="1188135" cy="1188135"/>
          </a:xfrm>
        </p:grpSpPr>
        <p:sp>
          <p:nvSpPr>
            <p:cNvPr id="50" name="椭圆 49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347385" y="2195241"/>
              <a:ext cx="1035850" cy="1035647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作为样板</a:t>
              </a:r>
            </a:p>
          </p:txBody>
        </p:sp>
      </p:grpSp>
      <p:grpSp>
        <p:nvGrpSpPr>
          <p:cNvPr id="7202" name="组合 51"/>
          <p:cNvGrpSpPr>
            <a:grpSpLocks/>
          </p:cNvGrpSpPr>
          <p:nvPr/>
        </p:nvGrpSpPr>
        <p:grpSpPr bwMode="auto">
          <a:xfrm>
            <a:off x="3597275" y="3529013"/>
            <a:ext cx="1187450" cy="1187450"/>
            <a:chOff x="3272829" y="2118997"/>
            <a:chExt cx="1188135" cy="1188135"/>
          </a:xfrm>
        </p:grpSpPr>
        <p:sp>
          <p:nvSpPr>
            <p:cNvPr id="53" name="椭圆 52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347485" y="2195241"/>
              <a:ext cx="1035647" cy="1035647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每日参照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8161338" y="2509838"/>
            <a:ext cx="371475" cy="179228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8194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77800"/>
            <a:ext cx="10175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10"/>
          <p:cNvSpPr txBox="1">
            <a:spLocks noChangeArrowheads="1"/>
          </p:cNvSpPr>
          <p:nvPr/>
        </p:nvSpPr>
        <p:spPr bwMode="auto"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8200" name="组合 3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6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204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7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1.2 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言谈举止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8206" name="Picture 2" descr="D:\素材库\PPT抽取图片\image50 (14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2108200"/>
            <a:ext cx="4578351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 flipV="1">
            <a:off x="-14288" y="1924050"/>
            <a:ext cx="9158288" cy="4603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8208" name="组合 13"/>
          <p:cNvGrpSpPr>
            <a:grpSpLocks/>
          </p:cNvGrpSpPr>
          <p:nvPr/>
        </p:nvGrpSpPr>
        <p:grpSpPr bwMode="auto">
          <a:xfrm rot="-1258446">
            <a:off x="4454525" y="2336800"/>
            <a:ext cx="2479675" cy="477838"/>
            <a:chOff x="4771735" y="2139702"/>
            <a:chExt cx="2480098" cy="476775"/>
          </a:xfrm>
        </p:grpSpPr>
        <p:sp>
          <p:nvSpPr>
            <p:cNvPr id="8209" name="TextBox 3"/>
            <p:cNvSpPr txBox="1">
              <a:spLocks noChangeArrowheads="1"/>
            </p:cNvSpPr>
            <p:nvPr/>
          </p:nvSpPr>
          <p:spPr bwMode="auto">
            <a:xfrm flipH="1">
              <a:off x="5061493" y="2202418"/>
              <a:ext cx="20999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态度诚恳亲切</a:t>
              </a: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771735" y="2139702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8211" name="组合 12"/>
          <p:cNvGrpSpPr>
            <a:grpSpLocks/>
          </p:cNvGrpSpPr>
          <p:nvPr/>
        </p:nvGrpSpPr>
        <p:grpSpPr bwMode="auto">
          <a:xfrm rot="-2460924">
            <a:off x="4846638" y="3033713"/>
            <a:ext cx="2479675" cy="476250"/>
            <a:chOff x="4566509" y="2620383"/>
            <a:chExt cx="2480098" cy="476775"/>
          </a:xfrm>
        </p:grpSpPr>
        <p:sp>
          <p:nvSpPr>
            <p:cNvPr id="8212" name="TextBox 17"/>
            <p:cNvSpPr txBox="1">
              <a:spLocks noChangeArrowheads="1"/>
            </p:cNvSpPr>
            <p:nvPr/>
          </p:nvSpPr>
          <p:spPr bwMode="auto">
            <a:xfrm flipH="1">
              <a:off x="4788024" y="2683108"/>
              <a:ext cx="20999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用语谦逊文雅</a:t>
              </a: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566509" y="2620383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8214" name="组合 11"/>
          <p:cNvGrpSpPr>
            <a:grpSpLocks/>
          </p:cNvGrpSpPr>
          <p:nvPr/>
        </p:nvGrpSpPr>
        <p:grpSpPr bwMode="auto">
          <a:xfrm rot="-3912238">
            <a:off x="5589588" y="3519488"/>
            <a:ext cx="2479675" cy="479425"/>
            <a:chOff x="4570176" y="3113163"/>
            <a:chExt cx="2480098" cy="476775"/>
          </a:xfrm>
        </p:grpSpPr>
        <p:sp>
          <p:nvSpPr>
            <p:cNvPr id="8215" name="TextBox 18"/>
            <p:cNvSpPr txBox="1">
              <a:spLocks noChangeArrowheads="1"/>
            </p:cNvSpPr>
            <p:nvPr/>
          </p:nvSpPr>
          <p:spPr bwMode="auto">
            <a:xfrm flipH="1">
              <a:off x="4776262" y="3171180"/>
              <a:ext cx="20999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音量大小合适</a:t>
              </a: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570176" y="3113163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8217" name="组合 9"/>
          <p:cNvGrpSpPr>
            <a:grpSpLocks/>
          </p:cNvGrpSpPr>
          <p:nvPr/>
        </p:nvGrpSpPr>
        <p:grpSpPr bwMode="auto">
          <a:xfrm rot="-5400000">
            <a:off x="6421437" y="3584576"/>
            <a:ext cx="2479675" cy="476250"/>
            <a:chOff x="4790750" y="3575997"/>
            <a:chExt cx="2480098" cy="476775"/>
          </a:xfrm>
        </p:grpSpPr>
        <p:sp>
          <p:nvSpPr>
            <p:cNvPr id="8218" name="TextBox 19"/>
            <p:cNvSpPr txBox="1">
              <a:spLocks noChangeArrowheads="1"/>
            </p:cNvSpPr>
            <p:nvPr/>
          </p:nvSpPr>
          <p:spPr bwMode="auto">
            <a:xfrm flipH="1">
              <a:off x="5076056" y="3651870"/>
              <a:ext cx="20999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语调平和沉稳</a:t>
              </a: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790750" y="3575997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8220" name="组合 15"/>
          <p:cNvGrpSpPr>
            <a:grpSpLocks/>
          </p:cNvGrpSpPr>
          <p:nvPr/>
        </p:nvGrpSpPr>
        <p:grpSpPr bwMode="auto">
          <a:xfrm>
            <a:off x="6638925" y="950913"/>
            <a:ext cx="1990725" cy="1990725"/>
            <a:chOff x="6786670" y="2403036"/>
            <a:chExt cx="1991106" cy="1991106"/>
          </a:xfrm>
        </p:grpSpPr>
        <p:sp>
          <p:nvSpPr>
            <p:cNvPr id="8" name="椭圆 7"/>
            <p:cNvSpPr/>
            <p:nvPr/>
          </p:nvSpPr>
          <p:spPr>
            <a:xfrm>
              <a:off x="6786670" y="2403036"/>
              <a:ext cx="1991106" cy="199110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43894" y="2614213"/>
              <a:ext cx="1416321" cy="15687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9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美黑简体" pitchFamily="65" charset="-122"/>
                  <a:ea typeface="方正美黑简体" pitchFamily="65" charset="-122"/>
                </a:rPr>
                <a:t>言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218" name="TextBox 10"/>
          <p:cNvSpPr txBox="1">
            <a:spLocks noChangeArrowheads="1"/>
          </p:cNvSpPr>
          <p:nvPr/>
        </p:nvSpPr>
        <p:spPr bwMode="auto"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9223" name="组合 3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7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227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7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1.2 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言谈举止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V="1">
            <a:off x="-14288" y="1924050"/>
            <a:ext cx="9158288" cy="4603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9230" name="Picture 2" descr="D:\素材库\PPT抽取图片\image20 (1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646113"/>
            <a:ext cx="2400300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31" name="组合 38"/>
          <p:cNvGrpSpPr>
            <a:grpSpLocks/>
          </p:cNvGrpSpPr>
          <p:nvPr/>
        </p:nvGrpSpPr>
        <p:grpSpPr bwMode="auto">
          <a:xfrm>
            <a:off x="6638925" y="950913"/>
            <a:ext cx="1990725" cy="1990725"/>
            <a:chOff x="6786670" y="2403036"/>
            <a:chExt cx="1991106" cy="1991106"/>
          </a:xfrm>
        </p:grpSpPr>
        <p:sp>
          <p:nvSpPr>
            <p:cNvPr id="40" name="椭圆 39"/>
            <p:cNvSpPr/>
            <p:nvPr/>
          </p:nvSpPr>
          <p:spPr>
            <a:xfrm>
              <a:off x="6786670" y="2403036"/>
              <a:ext cx="1991106" cy="199110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043894" y="2614213"/>
              <a:ext cx="1416321" cy="15687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9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美黑简体" pitchFamily="65" charset="-122"/>
                  <a:ea typeface="方正美黑简体" pitchFamily="65" charset="-122"/>
                </a:rPr>
                <a:t>行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3705225" y="3336925"/>
            <a:ext cx="2314575" cy="1322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di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表现心境良好</a:t>
            </a:r>
          </a:p>
          <a:p>
            <a:pPr algn="di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表现充满自信</a:t>
            </a:r>
          </a:p>
          <a:p>
            <a:pPr algn="di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表现真诚友善</a:t>
            </a:r>
          </a:p>
          <a:p>
            <a:pPr algn="di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表现乐业敬业</a:t>
            </a:r>
          </a:p>
        </p:txBody>
      </p:sp>
      <p:sp>
        <p:nvSpPr>
          <p:cNvPr id="9235" name="TextBox 21"/>
          <p:cNvSpPr txBox="1">
            <a:spLocks noChangeArrowheads="1"/>
          </p:cNvSpPr>
          <p:nvPr/>
        </p:nvSpPr>
        <p:spPr bwMode="auto">
          <a:xfrm>
            <a:off x="3705225" y="2859088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如何微笑？</a:t>
            </a:r>
          </a:p>
        </p:txBody>
      </p:sp>
      <p:sp>
        <p:nvSpPr>
          <p:cNvPr id="43" name="矩形 42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288" y="-9525"/>
            <a:ext cx="2298701" cy="18732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242" name="TextBox 10"/>
          <p:cNvSpPr txBox="1">
            <a:spLocks noChangeArrowheads="1"/>
          </p:cNvSpPr>
          <p:nvPr/>
        </p:nvSpPr>
        <p:spPr bwMode="auto">
          <a:xfrm>
            <a:off x="395288" y="166688"/>
            <a:ext cx="2027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925" y="166688"/>
            <a:ext cx="2027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0563" y="166688"/>
            <a:ext cx="2027237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825" y="-9525"/>
            <a:ext cx="2300288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513" y="-9525"/>
            <a:ext cx="2298700" cy="187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0247" name="组合 33"/>
          <p:cNvGrpSpPr>
            <a:grpSpLocks/>
          </p:cNvGrpSpPr>
          <p:nvPr/>
        </p:nvGrpSpPr>
        <p:grpSpPr bwMode="auto">
          <a:xfrm>
            <a:off x="8399463" y="4659313"/>
            <a:ext cx="647700" cy="274637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855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215" y="4659982"/>
              <a:ext cx="274796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/>
                <a:t>8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288" y="566738"/>
            <a:ext cx="2309813" cy="571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251" name="TextBox 1"/>
          <p:cNvSpPr txBox="1">
            <a:spLocks noChangeArrowheads="1"/>
          </p:cNvSpPr>
          <p:nvPr/>
        </p:nvSpPr>
        <p:spPr bwMode="auto">
          <a:xfrm>
            <a:off x="552450" y="627063"/>
            <a:ext cx="157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1.3  </a:t>
            </a:r>
            <a:r>
              <a:rPr lang="zh-CN" altLang="en-US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精神风貌</a:t>
            </a:r>
          </a:p>
        </p:txBody>
      </p:sp>
      <p:sp>
        <p:nvSpPr>
          <p:cNvPr id="3" name="矩形 2"/>
          <p:cNvSpPr/>
          <p:nvPr/>
        </p:nvSpPr>
        <p:spPr>
          <a:xfrm>
            <a:off x="-14288" y="623888"/>
            <a:ext cx="566738" cy="29210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V="1">
            <a:off x="-14288" y="1924050"/>
            <a:ext cx="9158288" cy="4603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2275" y="1851025"/>
            <a:ext cx="1428750" cy="216058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25788" y="1131888"/>
            <a:ext cx="1430337" cy="216058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56125" y="1851025"/>
            <a:ext cx="1428750" cy="222408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11863" y="1131888"/>
            <a:ext cx="1428750" cy="22225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258" name="TextBox 7"/>
          <p:cNvSpPr txBox="1">
            <a:spLocks noChangeArrowheads="1"/>
          </p:cNvSpPr>
          <p:nvPr/>
        </p:nvSpPr>
        <p:spPr bwMode="auto">
          <a:xfrm>
            <a:off x="1595438" y="1460500"/>
            <a:ext cx="646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乐观</a:t>
            </a:r>
          </a:p>
        </p:txBody>
      </p:sp>
      <p:sp>
        <p:nvSpPr>
          <p:cNvPr id="10259" name="TextBox 21"/>
          <p:cNvSpPr txBox="1">
            <a:spLocks noChangeArrowheads="1"/>
          </p:cNvSpPr>
          <p:nvPr/>
        </p:nvSpPr>
        <p:spPr bwMode="auto">
          <a:xfrm>
            <a:off x="3133725" y="3292475"/>
            <a:ext cx="646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热情</a:t>
            </a:r>
          </a:p>
        </p:txBody>
      </p:sp>
      <p:sp>
        <p:nvSpPr>
          <p:cNvPr id="10260" name="TextBox 22"/>
          <p:cNvSpPr txBox="1">
            <a:spLocks noChangeArrowheads="1"/>
          </p:cNvSpPr>
          <p:nvPr/>
        </p:nvSpPr>
        <p:spPr bwMode="auto">
          <a:xfrm>
            <a:off x="4624388" y="1452563"/>
            <a:ext cx="646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积极</a:t>
            </a:r>
          </a:p>
        </p:txBody>
      </p:sp>
      <p:sp>
        <p:nvSpPr>
          <p:cNvPr id="10261" name="TextBox 23"/>
          <p:cNvSpPr txBox="1">
            <a:spLocks noChangeArrowheads="1"/>
          </p:cNvSpPr>
          <p:nvPr/>
        </p:nvSpPr>
        <p:spPr bwMode="auto">
          <a:xfrm>
            <a:off x="6008688" y="3363913"/>
            <a:ext cx="646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主动</a:t>
            </a:r>
          </a:p>
        </p:txBody>
      </p:sp>
      <p:sp>
        <p:nvSpPr>
          <p:cNvPr id="26" name="矩形 25"/>
          <p:cNvSpPr/>
          <p:nvPr/>
        </p:nvSpPr>
        <p:spPr>
          <a:xfrm>
            <a:off x="8878888" y="565150"/>
            <a:ext cx="279400" cy="34925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15875" y="4797425"/>
            <a:ext cx="2300288" cy="35718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1545</Words>
  <Characters>0</Characters>
  <Application>Microsoft Office PowerPoint</Application>
  <DocSecurity>0</DocSecurity>
  <PresentationFormat>全屏显示(16:9)</PresentationFormat>
  <Lines>0</Lines>
  <Paragraphs>372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Arial</vt:lpstr>
      <vt:lpstr>宋体</vt:lpstr>
      <vt:lpstr>Calibri</vt:lpstr>
      <vt:lpstr>蒙纳简超刚黑</vt:lpstr>
      <vt:lpstr>Impact</vt:lpstr>
      <vt:lpstr>华康俪金黑W8(P)</vt:lpstr>
      <vt:lpstr>方正细黑一简体</vt:lpstr>
      <vt:lpstr>时尚中黑简体</vt:lpstr>
      <vt:lpstr>方正稚艺简体</vt:lpstr>
      <vt:lpstr>方正美黑简体</vt:lpstr>
      <vt:lpstr>Adobe 宋体 Std L</vt:lpstr>
      <vt:lpstr>微软雅黑</vt:lpstr>
      <vt:lpstr>Agency FB</vt:lpstr>
      <vt:lpstr>康煕字典體(Demo)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73</cp:revision>
  <dcterms:created xsi:type="dcterms:W3CDTF">2013-05-14T11:20:13Z</dcterms:created>
  <dcterms:modified xsi:type="dcterms:W3CDTF">2016-09-09T03:50:58Z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