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66" r:id="rId2"/>
    <p:sldId id="275" r:id="rId3"/>
    <p:sldId id="276" r:id="rId4"/>
    <p:sldId id="281" r:id="rId5"/>
    <p:sldId id="278" r:id="rId6"/>
    <p:sldId id="287" r:id="rId7"/>
    <p:sldId id="288" r:id="rId8"/>
    <p:sldId id="289" r:id="rId9"/>
    <p:sldId id="256" r:id="rId10"/>
    <p:sldId id="269" r:id="rId11"/>
    <p:sldId id="270" r:id="rId12"/>
    <p:sldId id="271" r:id="rId13"/>
    <p:sldId id="272" r:id="rId14"/>
    <p:sldId id="282" r:id="rId15"/>
    <p:sldId id="257" r:id="rId16"/>
    <p:sldId id="258" r:id="rId17"/>
    <p:sldId id="260" r:id="rId18"/>
    <p:sldId id="265" r:id="rId19"/>
    <p:sldId id="283" r:id="rId20"/>
    <p:sldId id="259" r:id="rId21"/>
    <p:sldId id="284" r:id="rId22"/>
    <p:sldId id="261" r:id="rId23"/>
    <p:sldId id="291" r:id="rId24"/>
    <p:sldId id="285" r:id="rId25"/>
    <p:sldId id="286" r:id="rId26"/>
    <p:sldId id="296" r:id="rId27"/>
    <p:sldId id="297" r:id="rId28"/>
    <p:sldId id="298" r:id="rId29"/>
    <p:sldId id="263" r:id="rId30"/>
    <p:sldId id="299" r:id="rId3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8E9D"/>
    <a:srgbClr val="C00000"/>
    <a:srgbClr val="EC00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399" autoAdjust="0"/>
    <p:restoredTop sz="88889" autoAdjust="0"/>
  </p:normalViewPr>
  <p:slideViewPr>
    <p:cSldViewPr showGuides="1">
      <p:cViewPr>
        <p:scale>
          <a:sx n="70" d="100"/>
          <a:sy n="70" d="100"/>
        </p:scale>
        <p:origin x="-3198" y="-972"/>
      </p:cViewPr>
      <p:guideLst>
        <p:guide orient="horz" pos="2210"/>
        <p:guide pos="1383"/>
        <p:guide pos="43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778E28-E364-4E68-8B9A-EBCE3E815AE9}"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21D2AC-67C7-40F1-AFCC-47C0C525DB78}" type="slidenum">
              <a:rPr lang="zh-CN" altLang="en-US" smtClean="0"/>
              <a:t>‹#›</a:t>
            </a:fld>
            <a:endParaRPr lang="zh-CN" altLang="en-US"/>
          </a:p>
        </p:txBody>
      </p:sp>
    </p:spTree>
    <p:extLst>
      <p:ext uri="{BB962C8B-B14F-4D97-AF65-F5344CB8AC3E}">
        <p14:creationId xmlns:p14="http://schemas.microsoft.com/office/powerpoint/2010/main" val="16604972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接到刘总命令后我方第一时间成立了</a:t>
            </a:r>
            <a:r>
              <a:rPr lang="en-US" altLang="zh-CN" dirty="0" smtClean="0"/>
              <a:t>4</a:t>
            </a:r>
            <a:r>
              <a:rPr lang="zh-CN" altLang="en-US" dirty="0" smtClean="0"/>
              <a:t>人工作组</a:t>
            </a:r>
            <a:endParaRPr lang="en-US" altLang="zh-CN" dirty="0" smtClean="0"/>
          </a:p>
          <a:p>
            <a:r>
              <a:rPr lang="zh-CN" altLang="en-US" dirty="0" smtClean="0"/>
              <a:t>创意策划：叶智心，执行：陈姬鸿。展览负责人：</a:t>
            </a:r>
            <a:r>
              <a:rPr lang="zh-CN" altLang="en-US" baseline="0" dirty="0" smtClean="0"/>
              <a:t>        舞美：（世界之窗编舞）</a:t>
            </a:r>
            <a:endParaRPr lang="en-US" altLang="zh-CN" dirty="0" smtClean="0"/>
          </a:p>
          <a:p>
            <a:endParaRPr lang="en-US" altLang="zh-CN" dirty="0" smtClean="0"/>
          </a:p>
          <a:p>
            <a:r>
              <a:rPr lang="zh-CN" altLang="en-US" dirty="0" smtClean="0"/>
              <a:t>一次在一体集团总部，参会时间</a:t>
            </a:r>
            <a:r>
              <a:rPr lang="en-US" altLang="zh-CN" dirty="0" smtClean="0"/>
              <a:t>8</a:t>
            </a:r>
            <a:r>
              <a:rPr lang="zh-CN" altLang="en-US" dirty="0" smtClean="0"/>
              <a:t>月</a:t>
            </a:r>
            <a:r>
              <a:rPr lang="en-US" altLang="zh-CN" dirty="0" smtClean="0"/>
              <a:t>13</a:t>
            </a:r>
            <a:r>
              <a:rPr lang="zh-CN" altLang="en-US" dirty="0" smtClean="0"/>
              <a:t>号，参会人员王总、</a:t>
            </a:r>
            <a:r>
              <a:rPr lang="en-US" altLang="zh-CN" dirty="0" smtClean="0"/>
              <a:t>2</a:t>
            </a:r>
            <a:r>
              <a:rPr lang="zh-CN" altLang="en-US" dirty="0" smtClean="0"/>
              <a:t>个胡总及一体集团</a:t>
            </a:r>
            <a:r>
              <a:rPr lang="en-US" altLang="zh-CN" dirty="0" smtClean="0"/>
              <a:t>10</a:t>
            </a:r>
            <a:r>
              <a:rPr lang="zh-CN" altLang="en-US" dirty="0" smtClean="0"/>
              <a:t>人，我公司</a:t>
            </a:r>
            <a:r>
              <a:rPr lang="en-US" altLang="zh-CN" dirty="0" smtClean="0"/>
              <a:t>4</a:t>
            </a:r>
            <a:r>
              <a:rPr lang="zh-CN" altLang="en-US" dirty="0" smtClean="0"/>
              <a:t>人次。会议确定了相关的各项工作需求，梳理和确定了画册的提纲</a:t>
            </a:r>
            <a:endParaRPr lang="en-US" altLang="zh-CN" dirty="0" smtClean="0"/>
          </a:p>
          <a:p>
            <a:r>
              <a:rPr lang="zh-CN" altLang="en-US" dirty="0" smtClean="0"/>
              <a:t>第二次在自尊会所，刘艺清主持，参会人员会所</a:t>
            </a:r>
            <a:r>
              <a:rPr lang="en-US" altLang="zh-CN" dirty="0" smtClean="0"/>
              <a:t>3</a:t>
            </a:r>
            <a:r>
              <a:rPr lang="zh-CN" altLang="en-US" dirty="0" smtClean="0"/>
              <a:t>人，问的文化公司</a:t>
            </a:r>
            <a:r>
              <a:rPr lang="en-US" altLang="zh-CN" dirty="0" smtClean="0"/>
              <a:t>3</a:t>
            </a:r>
            <a:r>
              <a:rPr lang="zh-CN" altLang="en-US" dirty="0" smtClean="0"/>
              <a:t>人，我公司</a:t>
            </a:r>
            <a:r>
              <a:rPr lang="en-US" altLang="zh-CN" dirty="0" smtClean="0"/>
              <a:t>3</a:t>
            </a:r>
            <a:r>
              <a:rPr lang="zh-CN" altLang="en-US" dirty="0" smtClean="0"/>
              <a:t>人，易学大师</a:t>
            </a:r>
            <a:r>
              <a:rPr lang="en-US" altLang="zh-CN" dirty="0" smtClean="0"/>
              <a:t>2</a:t>
            </a:r>
            <a:r>
              <a:rPr lang="zh-CN" altLang="en-US" dirty="0" smtClean="0"/>
              <a:t>名。确定了会所的整合需求，并与营销沟通和交流确定布展方向和会场利用并征求易学大师的意见。</a:t>
            </a:r>
            <a:endParaRPr lang="en-US" altLang="zh-CN" dirty="0" smtClean="0"/>
          </a:p>
          <a:p>
            <a:r>
              <a:rPr lang="zh-CN" altLang="en-US" dirty="0" smtClean="0"/>
              <a:t>走访地方：商报社展览厅、五洲宾馆、大芬油画村、龙岗酒店、礼品公司、裱画场所等</a:t>
            </a:r>
            <a:endParaRPr lang="en-US" altLang="zh-CN" dirty="0" smtClean="0"/>
          </a:p>
          <a:p>
            <a:r>
              <a:rPr lang="zh-CN" altLang="en-US" dirty="0" smtClean="0"/>
              <a:t>完成工作：</a:t>
            </a:r>
            <a:r>
              <a:rPr lang="en-US" altLang="zh-CN" dirty="0" smtClean="0"/>
              <a:t>1</a:t>
            </a:r>
            <a:r>
              <a:rPr lang="zh-CN" altLang="en-US" dirty="0" smtClean="0"/>
              <a:t>、沟通文案和</a:t>
            </a:r>
            <a:r>
              <a:rPr lang="en-US" altLang="zh-CN" dirty="0" smtClean="0"/>
              <a:t>ppt3</a:t>
            </a:r>
            <a:r>
              <a:rPr lang="zh-CN" altLang="en-US" dirty="0" smtClean="0"/>
              <a:t>份</a:t>
            </a:r>
            <a:endParaRPr lang="en-US" altLang="zh-CN" dirty="0" smtClean="0"/>
          </a:p>
          <a:p>
            <a:r>
              <a:rPr lang="en-US" altLang="zh-CN" baseline="0" dirty="0" smtClean="0"/>
              <a:t>          2</a:t>
            </a:r>
            <a:r>
              <a:rPr lang="zh-CN" altLang="en-US" baseline="0" dirty="0" smtClean="0"/>
              <a:t>、刘大明展览画册及展览画的筛选及整理</a:t>
            </a:r>
            <a:endParaRPr lang="en-US" altLang="zh-CN" baseline="0" dirty="0" smtClean="0"/>
          </a:p>
          <a:p>
            <a:r>
              <a:rPr lang="en-US" altLang="zh-CN" baseline="0" dirty="0" smtClean="0"/>
              <a:t>          3</a:t>
            </a:r>
            <a:r>
              <a:rPr lang="zh-CN" altLang="en-US" baseline="0" dirty="0" smtClean="0"/>
              <a:t>、</a:t>
            </a:r>
            <a:endParaRPr lang="zh-CN" altLang="en-US" dirty="0"/>
          </a:p>
        </p:txBody>
      </p:sp>
      <p:sp>
        <p:nvSpPr>
          <p:cNvPr id="4" name="灯片编号占位符 3"/>
          <p:cNvSpPr>
            <a:spLocks noGrp="1"/>
          </p:cNvSpPr>
          <p:nvPr>
            <p:ph type="sldNum" sz="quarter" idx="10"/>
          </p:nvPr>
        </p:nvSpPr>
        <p:spPr/>
        <p:txBody>
          <a:bodyPr/>
          <a:lstStyle/>
          <a:p>
            <a:fld id="{B621D2AC-67C7-40F1-AFCC-47C0C525DB78}" type="slidenum">
              <a:rPr lang="zh-CN" altLang="en-US" smtClean="0"/>
              <a:t>5</a:t>
            </a:fld>
            <a:endParaRPr lang="zh-CN" altLang="en-US"/>
          </a:p>
        </p:txBody>
      </p:sp>
    </p:spTree>
    <p:extLst>
      <p:ext uri="{BB962C8B-B14F-4D97-AF65-F5344CB8AC3E}">
        <p14:creationId xmlns:p14="http://schemas.microsoft.com/office/powerpoint/2010/main" val="1701757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1" dirty="0" smtClean="0"/>
              <a:t>视觉：，大型投影播放刘大明的专题采访录像（循环）</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b="1" dirty="0" smtClean="0"/>
              <a:t>听觉：在画展室有一弹琴的弹奏中国古典音乐，轻柔的现场感觉</a:t>
            </a:r>
            <a:endParaRPr lang="en-US" altLang="zh-CN"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b="1" dirty="0" smtClean="0"/>
              <a:t>嗅觉：为了体现不同的艺术氛围，现场一缕清香配合画展</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b="1" dirty="0" smtClean="0"/>
          </a:p>
          <a:p>
            <a:endParaRPr lang="zh-CN" altLang="en-US" dirty="0"/>
          </a:p>
        </p:txBody>
      </p:sp>
      <p:sp>
        <p:nvSpPr>
          <p:cNvPr id="4" name="灯片编号占位符 3"/>
          <p:cNvSpPr>
            <a:spLocks noGrp="1"/>
          </p:cNvSpPr>
          <p:nvPr>
            <p:ph type="sldNum" sz="quarter" idx="10"/>
          </p:nvPr>
        </p:nvSpPr>
        <p:spPr/>
        <p:txBody>
          <a:bodyPr/>
          <a:lstStyle/>
          <a:p>
            <a:fld id="{B621D2AC-67C7-40F1-AFCC-47C0C525DB78}" type="slidenum">
              <a:rPr lang="zh-CN" altLang="en-US" smtClean="0"/>
              <a:t>6</a:t>
            </a:fld>
            <a:endParaRPr lang="zh-CN" altLang="en-US"/>
          </a:p>
        </p:txBody>
      </p:sp>
    </p:spTree>
    <p:extLst>
      <p:ext uri="{BB962C8B-B14F-4D97-AF65-F5344CB8AC3E}">
        <p14:creationId xmlns:p14="http://schemas.microsoft.com/office/powerpoint/2010/main" val="790684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饕餮 </a:t>
            </a:r>
            <a:r>
              <a:rPr lang="en-US" altLang="zh-CN"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a:t>
            </a:r>
            <a:r>
              <a:rPr lang="zh-CN" altLang="en-US"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拼音</a:t>
            </a:r>
            <a:r>
              <a:rPr lang="en-US" altLang="zh-CN"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a:t>
            </a:r>
            <a:r>
              <a:rPr lang="zh-CN" altLang="en-US"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a:t>
            </a:r>
            <a:r>
              <a:rPr lang="en-US" altLang="zh-CN" sz="2400" b="1" dirty="0" err="1"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tāo</a:t>
            </a:r>
            <a:r>
              <a:rPr lang="en-US" altLang="zh-CN"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 </a:t>
            </a:r>
            <a:r>
              <a:rPr lang="en-US" altLang="zh-CN" sz="2400" b="1" dirty="0" err="1"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tiè</a:t>
            </a:r>
            <a:r>
              <a:rPr lang="en-US" altLang="zh-CN"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  【</a:t>
            </a:r>
            <a:r>
              <a:rPr lang="zh-CN" altLang="en-US"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解释</a:t>
            </a:r>
            <a:r>
              <a:rPr lang="en-US" altLang="zh-CN"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a:t>
            </a:r>
            <a:r>
              <a:rPr lang="zh-CN" altLang="en-US"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 传说中的一种贪残的猛兽</a:t>
            </a:r>
            <a:r>
              <a:rPr lang="en-US" altLang="zh-CN"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a:t>
            </a:r>
            <a:r>
              <a:rPr lang="zh-CN" altLang="en-US"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常见于青铜器上</a:t>
            </a:r>
            <a:r>
              <a:rPr lang="en-US" altLang="zh-CN"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a:t>
            </a:r>
            <a:r>
              <a:rPr lang="zh-CN" altLang="en-US"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用作纹饰</a:t>
            </a:r>
            <a:r>
              <a:rPr lang="en-US" altLang="zh-CN"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a:t>
            </a:r>
            <a:r>
              <a:rPr lang="zh-CN" altLang="en-US"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称为饕餮纹 周鼎著</a:t>
            </a:r>
            <a:r>
              <a:rPr lang="en-US" altLang="zh-CN"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a:t>
            </a:r>
            <a:endParaRPr lang="zh-CN" altLang="en-US" sz="2400" dirty="0"/>
          </a:p>
        </p:txBody>
      </p:sp>
      <p:sp>
        <p:nvSpPr>
          <p:cNvPr id="4" name="灯片编号占位符 3"/>
          <p:cNvSpPr>
            <a:spLocks noGrp="1"/>
          </p:cNvSpPr>
          <p:nvPr>
            <p:ph type="sldNum" sz="quarter" idx="10"/>
          </p:nvPr>
        </p:nvSpPr>
        <p:spPr/>
        <p:txBody>
          <a:bodyPr/>
          <a:lstStyle/>
          <a:p>
            <a:fld id="{B621D2AC-67C7-40F1-AFCC-47C0C525DB78}" type="slidenum">
              <a:rPr lang="zh-CN" altLang="en-US" smtClean="0"/>
              <a:t>9</a:t>
            </a:fld>
            <a:endParaRPr lang="zh-CN" altLang="en-US"/>
          </a:p>
        </p:txBody>
      </p:sp>
    </p:spTree>
    <p:extLst>
      <p:ext uri="{BB962C8B-B14F-4D97-AF65-F5344CB8AC3E}">
        <p14:creationId xmlns:p14="http://schemas.microsoft.com/office/powerpoint/2010/main" val="1859765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释义：德有大小，有道自古忠孝难两全，而德亦有小义亏大义之然，故谓之尽亲之孝而犯律者亦谓之德，其德可诵，但非效行。德中大道：谋己之利，用之苍穹共荣，兴亡己私铸天下之福，帝王之道亦然，己之力成就大业，大业亦归为兴世之途也，此谓之善，乃真大道也。</a:t>
            </a:r>
          </a:p>
          <a:p>
            <a:r>
              <a:rPr lang="zh-CN" altLang="zh-CN" sz="1200" kern="1200" dirty="0" smtClean="0">
                <a:solidFill>
                  <a:schemeClr val="tx1"/>
                </a:solidFill>
                <a:effectLst/>
                <a:latin typeface="+mn-lt"/>
                <a:ea typeface="+mn-ea"/>
                <a:cs typeface="+mn-cs"/>
              </a:rPr>
              <a:t>捭阖天下</a:t>
            </a:r>
          </a:p>
          <a:p>
            <a:r>
              <a:rPr lang="zh-CN" altLang="zh-CN" sz="1200" kern="1200" dirty="0" smtClean="0">
                <a:solidFill>
                  <a:schemeClr val="tx1"/>
                </a:solidFill>
                <a:effectLst/>
                <a:latin typeface="+mn-lt"/>
                <a:ea typeface="+mn-ea"/>
                <a:cs typeface="+mn-cs"/>
              </a:rPr>
              <a:t>捭阖者，道之大化，说之变也。必豫审其变化。此天地阴阳之道，而说人之法也。为万事之先，是谓“圆方之门户”</a:t>
            </a:r>
          </a:p>
          <a:p>
            <a:r>
              <a:rPr lang="zh-CN" altLang="zh-CN" sz="1200" kern="1200" dirty="0" smtClean="0">
                <a:solidFill>
                  <a:schemeClr val="tx1"/>
                </a:solidFill>
                <a:effectLst/>
                <a:latin typeface="+mn-lt"/>
                <a:ea typeface="+mn-ea"/>
                <a:cs typeface="+mn-cs"/>
              </a:rPr>
              <a:t>凡是凭阳气行动的人，道德就与之相生；凡是凭阴气而静止的人，开拓热就与之相成。用阳气来追求阴气，要靠道德来包容；用阳气来结纳阳气，要用外来约束。阴阳之气相追求，是依据并启和关闭的原则，这是天地阴阳之道理，又是说服人的方法，是各种事物的先异，是天地的门户。</a:t>
            </a:r>
          </a:p>
          <a:p>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B621D2AC-67C7-40F1-AFCC-47C0C525DB78}" type="slidenum">
              <a:rPr lang="zh-CN" altLang="en-US" smtClean="0"/>
              <a:t>11</a:t>
            </a:fld>
            <a:endParaRPr lang="zh-CN" altLang="en-US"/>
          </a:p>
        </p:txBody>
      </p:sp>
    </p:spTree>
    <p:extLst>
      <p:ext uri="{BB962C8B-B14F-4D97-AF65-F5344CB8AC3E}">
        <p14:creationId xmlns:p14="http://schemas.microsoft.com/office/powerpoint/2010/main" val="957843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捭阖者，道之大化，说之变也。必豫审其变化。此天地阴阳之道，而说人之法也。为万事之先，是谓“圆方之门户”</a:t>
            </a:r>
          </a:p>
          <a:p>
            <a:r>
              <a:rPr lang="zh-CN" altLang="zh-CN" sz="1200" kern="1200" dirty="0" smtClean="0">
                <a:solidFill>
                  <a:schemeClr val="tx1"/>
                </a:solidFill>
                <a:effectLst/>
                <a:latin typeface="+mn-lt"/>
                <a:ea typeface="+mn-ea"/>
                <a:cs typeface="+mn-cs"/>
              </a:rPr>
              <a:t>凡是凭阳气行动的人，道德就与之相生；凡是凭阴气而静止的人，开拓热就与之相成。用阳气来追求阴气，要靠道德来包容；用阳气来结纳阳气，要用外来约束。阴阳之气相追求，是依据并启和关闭的原则，这是天地阴阳之道理，是各种事物的先异，是天地的门户。</a:t>
            </a:r>
          </a:p>
          <a:p>
            <a:endParaRPr lang="zh-CN" altLang="en-US" dirty="0"/>
          </a:p>
        </p:txBody>
      </p:sp>
      <p:sp>
        <p:nvSpPr>
          <p:cNvPr id="4" name="灯片编号占位符 3"/>
          <p:cNvSpPr>
            <a:spLocks noGrp="1"/>
          </p:cNvSpPr>
          <p:nvPr>
            <p:ph type="sldNum" sz="quarter" idx="10"/>
          </p:nvPr>
        </p:nvSpPr>
        <p:spPr/>
        <p:txBody>
          <a:bodyPr/>
          <a:lstStyle/>
          <a:p>
            <a:fld id="{B621D2AC-67C7-40F1-AFCC-47C0C525DB78}" type="slidenum">
              <a:rPr lang="zh-CN" altLang="en-US" smtClean="0"/>
              <a:t>12</a:t>
            </a:fld>
            <a:endParaRPr lang="zh-CN" altLang="en-US"/>
          </a:p>
        </p:txBody>
      </p:sp>
    </p:spTree>
    <p:extLst>
      <p:ext uri="{BB962C8B-B14F-4D97-AF65-F5344CB8AC3E}">
        <p14:creationId xmlns:p14="http://schemas.microsoft.com/office/powerpoint/2010/main" val="233875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621D2AC-67C7-40F1-AFCC-47C0C525DB78}" type="slidenum">
              <a:rPr lang="zh-CN" altLang="en-US" smtClean="0"/>
              <a:t>15</a:t>
            </a:fld>
            <a:endParaRPr lang="zh-CN" altLang="en-US"/>
          </a:p>
        </p:txBody>
      </p:sp>
    </p:spTree>
    <p:extLst>
      <p:ext uri="{BB962C8B-B14F-4D97-AF65-F5344CB8AC3E}">
        <p14:creationId xmlns:p14="http://schemas.microsoft.com/office/powerpoint/2010/main" val="1787086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latin typeface="楷体" pitchFamily="49" charset="-122"/>
                <a:ea typeface="楷体" pitchFamily="49" charset="-122"/>
              </a:rPr>
              <a:t>桎梏 </a:t>
            </a:r>
            <a:r>
              <a:rPr lang="en-US" altLang="zh-CN" dirty="0" smtClean="0">
                <a:latin typeface="楷体" pitchFamily="49" charset="-122"/>
                <a:ea typeface="楷体" pitchFamily="49" charset="-122"/>
              </a:rPr>
              <a:t>[</a:t>
            </a:r>
            <a:r>
              <a:rPr lang="en-US" altLang="zh-CN" dirty="0" err="1" smtClean="0">
                <a:latin typeface="楷体" pitchFamily="49" charset="-122"/>
                <a:ea typeface="楷体" pitchFamily="49" charset="-122"/>
              </a:rPr>
              <a:t>zhìgù</a:t>
            </a:r>
            <a:r>
              <a:rPr lang="en-US" altLang="zh-CN" dirty="0" smtClean="0">
                <a:latin typeface="楷体" pitchFamily="49" charset="-122"/>
                <a:ea typeface="楷体" pitchFamily="49" charset="-122"/>
              </a:rPr>
              <a:t>]</a:t>
            </a:r>
            <a:endParaRPr lang="zh-CN" altLang="en-US" dirty="0"/>
          </a:p>
        </p:txBody>
      </p:sp>
      <p:sp>
        <p:nvSpPr>
          <p:cNvPr id="4" name="灯片编号占位符 3"/>
          <p:cNvSpPr>
            <a:spLocks noGrp="1"/>
          </p:cNvSpPr>
          <p:nvPr>
            <p:ph type="sldNum" sz="quarter" idx="10"/>
          </p:nvPr>
        </p:nvSpPr>
        <p:spPr/>
        <p:txBody>
          <a:bodyPr/>
          <a:lstStyle/>
          <a:p>
            <a:fld id="{B621D2AC-67C7-40F1-AFCC-47C0C525DB78}" type="slidenum">
              <a:rPr lang="zh-CN" altLang="en-US" smtClean="0"/>
              <a:t>20</a:t>
            </a:fld>
            <a:endParaRPr lang="zh-CN" altLang="en-US"/>
          </a:p>
        </p:txBody>
      </p:sp>
    </p:spTree>
    <p:extLst>
      <p:ext uri="{BB962C8B-B14F-4D97-AF65-F5344CB8AC3E}">
        <p14:creationId xmlns:p14="http://schemas.microsoft.com/office/powerpoint/2010/main" val="14174709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dirty="0" smtClean="0"/>
              <a:t>六祖在坛经里提出“顿悟”第四即可成佛</a:t>
            </a:r>
            <a:endParaRPr lang="en-US" altLang="zh-CN" sz="1200" dirty="0" smtClean="0"/>
          </a:p>
          <a:p>
            <a:r>
              <a:rPr lang="zh-CN" altLang="en-US" sz="1200" dirty="0" smtClean="0"/>
              <a:t>　　第一 “迷闻经累劫，悟则刹那间”、“一刹那间妄念俱灭”，可见顿悟指人之思维的突变或飞跃。 </a:t>
            </a:r>
          </a:p>
          <a:p>
            <a:r>
              <a:rPr lang="zh-CN" altLang="en-US" sz="1200" dirty="0" smtClean="0"/>
              <a:t>　　第二 “顿见真如本性”、“顿悟菩提”，可见顿悟是悟自己的佛性，由于人皆有佛性，所以顿悟功能人皆有之。 </a:t>
            </a:r>
          </a:p>
          <a:p>
            <a:r>
              <a:rPr lang="zh-CN" altLang="en-US" sz="1200" dirty="0" smtClean="0"/>
              <a:t>　　第三 顿悟即是无念，“何名无念，若见一切法心不染着，是为无念”，可见顿悟结果不染着一般的概念或一般的烦恼之法。 </a:t>
            </a:r>
          </a:p>
          <a:p>
            <a:r>
              <a:rPr lang="zh-CN" altLang="en-US" sz="1200" dirty="0" smtClean="0"/>
              <a:t>  </a:t>
            </a:r>
          </a:p>
          <a:p>
            <a:r>
              <a:rPr lang="en-US" altLang="zh-CN" sz="1200" dirty="0" smtClean="0"/>
              <a:t>(</a:t>
            </a:r>
            <a:r>
              <a:rPr lang="zh-CN" altLang="en-US" sz="1200" dirty="0" smtClean="0"/>
              <a:t>清愚</a:t>
            </a:r>
            <a:r>
              <a:rPr lang="en-US" altLang="zh-CN" sz="1200" dirty="0" smtClean="0"/>
              <a:t>)</a:t>
            </a:r>
          </a:p>
          <a:p>
            <a:r>
              <a:rPr lang="zh-CN" altLang="en-US" sz="1200" dirty="0" smtClean="0"/>
              <a:t>　　第四 “前念迷即凡夫，后念悟即佛”，“我于忍和尚处（指在五祖那里），一闻言下便悟，顿见真如本性，是以将此教法流行”，</a:t>
            </a:r>
          </a:p>
          <a:p>
            <a:endParaRPr lang="zh-CN" altLang="en-US" dirty="0"/>
          </a:p>
        </p:txBody>
      </p:sp>
      <p:sp>
        <p:nvSpPr>
          <p:cNvPr id="4" name="灯片编号占位符 3"/>
          <p:cNvSpPr>
            <a:spLocks noGrp="1"/>
          </p:cNvSpPr>
          <p:nvPr>
            <p:ph type="sldNum" sz="quarter" idx="10"/>
          </p:nvPr>
        </p:nvSpPr>
        <p:spPr/>
        <p:txBody>
          <a:bodyPr/>
          <a:lstStyle/>
          <a:p>
            <a:fld id="{B621D2AC-67C7-40F1-AFCC-47C0C525DB78}" type="slidenum">
              <a:rPr lang="zh-CN" altLang="en-US" smtClean="0"/>
              <a:t>21</a:t>
            </a:fld>
            <a:endParaRPr lang="zh-CN" altLang="en-US"/>
          </a:p>
        </p:txBody>
      </p:sp>
    </p:spTree>
    <p:extLst>
      <p:ext uri="{BB962C8B-B14F-4D97-AF65-F5344CB8AC3E}">
        <p14:creationId xmlns:p14="http://schemas.microsoft.com/office/powerpoint/2010/main" val="939283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621D2AC-67C7-40F1-AFCC-47C0C525DB78}" type="slidenum">
              <a:rPr lang="zh-CN" altLang="en-US" smtClean="0"/>
              <a:t>24</a:t>
            </a:fld>
            <a:endParaRPr lang="zh-CN" altLang="en-US"/>
          </a:p>
        </p:txBody>
      </p:sp>
    </p:spTree>
    <p:extLst>
      <p:ext uri="{BB962C8B-B14F-4D97-AF65-F5344CB8AC3E}">
        <p14:creationId xmlns:p14="http://schemas.microsoft.com/office/powerpoint/2010/main" val="9392838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1D284BB-6D56-4420-B741-8360E15F49F1}"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1536C1-9560-4843-A144-12D9D4953FDB}" type="slidenum">
              <a:rPr lang="zh-CN" altLang="en-US" smtClean="0"/>
              <a:t>‹#›</a:t>
            </a:fld>
            <a:endParaRPr lang="zh-CN" altLang="en-US"/>
          </a:p>
        </p:txBody>
      </p:sp>
    </p:spTree>
    <p:extLst>
      <p:ext uri="{BB962C8B-B14F-4D97-AF65-F5344CB8AC3E}">
        <p14:creationId xmlns:p14="http://schemas.microsoft.com/office/powerpoint/2010/main" val="176401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1D284BB-6D56-4420-B741-8360E15F49F1}"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1536C1-9560-4843-A144-12D9D4953FDB}" type="slidenum">
              <a:rPr lang="zh-CN" altLang="en-US" smtClean="0"/>
              <a:t>‹#›</a:t>
            </a:fld>
            <a:endParaRPr lang="zh-CN" altLang="en-US"/>
          </a:p>
        </p:txBody>
      </p:sp>
    </p:spTree>
    <p:extLst>
      <p:ext uri="{BB962C8B-B14F-4D97-AF65-F5344CB8AC3E}">
        <p14:creationId xmlns:p14="http://schemas.microsoft.com/office/powerpoint/2010/main" val="3853697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1D284BB-6D56-4420-B741-8360E15F49F1}"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1536C1-9560-4843-A144-12D9D4953FDB}" type="slidenum">
              <a:rPr lang="zh-CN" altLang="en-US" smtClean="0"/>
              <a:t>‹#›</a:t>
            </a:fld>
            <a:endParaRPr lang="zh-CN" altLang="en-US"/>
          </a:p>
        </p:txBody>
      </p:sp>
    </p:spTree>
    <p:extLst>
      <p:ext uri="{BB962C8B-B14F-4D97-AF65-F5344CB8AC3E}">
        <p14:creationId xmlns:p14="http://schemas.microsoft.com/office/powerpoint/2010/main" val="4099940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1D284BB-6D56-4420-B741-8360E15F49F1}"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1536C1-9560-4843-A144-12D9D4953FDB}" type="slidenum">
              <a:rPr lang="zh-CN" altLang="en-US" smtClean="0"/>
              <a:t>‹#›</a:t>
            </a:fld>
            <a:endParaRPr lang="zh-CN" altLang="en-US"/>
          </a:p>
        </p:txBody>
      </p:sp>
    </p:spTree>
    <p:extLst>
      <p:ext uri="{BB962C8B-B14F-4D97-AF65-F5344CB8AC3E}">
        <p14:creationId xmlns:p14="http://schemas.microsoft.com/office/powerpoint/2010/main" val="2171393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1D284BB-6D56-4420-B741-8360E15F49F1}"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1536C1-9560-4843-A144-12D9D4953FDB}" type="slidenum">
              <a:rPr lang="zh-CN" altLang="en-US" smtClean="0"/>
              <a:t>‹#›</a:t>
            </a:fld>
            <a:endParaRPr lang="zh-CN" altLang="en-US"/>
          </a:p>
        </p:txBody>
      </p:sp>
    </p:spTree>
    <p:extLst>
      <p:ext uri="{BB962C8B-B14F-4D97-AF65-F5344CB8AC3E}">
        <p14:creationId xmlns:p14="http://schemas.microsoft.com/office/powerpoint/2010/main" val="464788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1D284BB-6D56-4420-B741-8360E15F49F1}"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1536C1-9560-4843-A144-12D9D4953FDB}" type="slidenum">
              <a:rPr lang="zh-CN" altLang="en-US" smtClean="0"/>
              <a:t>‹#›</a:t>
            </a:fld>
            <a:endParaRPr lang="zh-CN" altLang="en-US"/>
          </a:p>
        </p:txBody>
      </p:sp>
    </p:spTree>
    <p:extLst>
      <p:ext uri="{BB962C8B-B14F-4D97-AF65-F5344CB8AC3E}">
        <p14:creationId xmlns:p14="http://schemas.microsoft.com/office/powerpoint/2010/main" val="2617705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1D284BB-6D56-4420-B741-8360E15F49F1}" type="datetimeFigureOut">
              <a:rPr lang="zh-CN" altLang="en-US" smtClean="0"/>
              <a:t>2016/8/22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11536C1-9560-4843-A144-12D9D4953FDB}" type="slidenum">
              <a:rPr lang="zh-CN" altLang="en-US" smtClean="0"/>
              <a:t>‹#›</a:t>
            </a:fld>
            <a:endParaRPr lang="zh-CN" altLang="en-US"/>
          </a:p>
        </p:txBody>
      </p:sp>
    </p:spTree>
    <p:extLst>
      <p:ext uri="{BB962C8B-B14F-4D97-AF65-F5344CB8AC3E}">
        <p14:creationId xmlns:p14="http://schemas.microsoft.com/office/powerpoint/2010/main" val="1252927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1D284BB-6D56-4420-B741-8360E15F49F1}" type="datetimeFigureOut">
              <a:rPr lang="zh-CN" altLang="en-US" smtClean="0"/>
              <a:t>2016/8/22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11536C1-9560-4843-A144-12D9D4953FDB}" type="slidenum">
              <a:rPr lang="zh-CN" altLang="en-US" smtClean="0"/>
              <a:t>‹#›</a:t>
            </a:fld>
            <a:endParaRPr lang="zh-CN" altLang="en-US"/>
          </a:p>
        </p:txBody>
      </p:sp>
    </p:spTree>
    <p:extLst>
      <p:ext uri="{BB962C8B-B14F-4D97-AF65-F5344CB8AC3E}">
        <p14:creationId xmlns:p14="http://schemas.microsoft.com/office/powerpoint/2010/main" val="2740820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1D284BB-6D56-4420-B741-8360E15F49F1}" type="datetimeFigureOut">
              <a:rPr lang="zh-CN" altLang="en-US" smtClean="0"/>
              <a:t>2016/8/22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11536C1-9560-4843-A144-12D9D4953FDB}" type="slidenum">
              <a:rPr lang="zh-CN" altLang="en-US" smtClean="0"/>
              <a:t>‹#›</a:t>
            </a:fld>
            <a:endParaRPr lang="zh-CN" altLang="en-US"/>
          </a:p>
        </p:txBody>
      </p:sp>
    </p:spTree>
    <p:extLst>
      <p:ext uri="{BB962C8B-B14F-4D97-AF65-F5344CB8AC3E}">
        <p14:creationId xmlns:p14="http://schemas.microsoft.com/office/powerpoint/2010/main" val="1804652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1D284BB-6D56-4420-B741-8360E15F49F1}"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1536C1-9560-4843-A144-12D9D4953FDB}" type="slidenum">
              <a:rPr lang="zh-CN" altLang="en-US" smtClean="0"/>
              <a:t>‹#›</a:t>
            </a:fld>
            <a:endParaRPr lang="zh-CN" altLang="en-US"/>
          </a:p>
        </p:txBody>
      </p:sp>
    </p:spTree>
    <p:extLst>
      <p:ext uri="{BB962C8B-B14F-4D97-AF65-F5344CB8AC3E}">
        <p14:creationId xmlns:p14="http://schemas.microsoft.com/office/powerpoint/2010/main" val="4279409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1D284BB-6D56-4420-B741-8360E15F49F1}"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1536C1-9560-4843-A144-12D9D4953FDB}" type="slidenum">
              <a:rPr lang="zh-CN" altLang="en-US" smtClean="0"/>
              <a:t>‹#›</a:t>
            </a:fld>
            <a:endParaRPr lang="zh-CN" altLang="en-US"/>
          </a:p>
        </p:txBody>
      </p:sp>
    </p:spTree>
    <p:extLst>
      <p:ext uri="{BB962C8B-B14F-4D97-AF65-F5344CB8AC3E}">
        <p14:creationId xmlns:p14="http://schemas.microsoft.com/office/powerpoint/2010/main" val="2788614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21D284BB-6D56-4420-B741-8360E15F49F1}" type="datetimeFigureOut">
              <a:rPr lang="zh-CN" altLang="en-US" smtClean="0"/>
              <a:t>2016/8/22 Monday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11536C1-9560-4843-A144-12D9D4953FDB}" type="slidenum">
              <a:rPr lang="zh-CN" altLang="en-US" smtClean="0"/>
              <a:t>‹#›</a:t>
            </a:fld>
            <a:endParaRPr lang="zh-CN" altLang="en-US"/>
          </a:p>
        </p:txBody>
      </p:sp>
    </p:spTree>
    <p:extLst>
      <p:ext uri="{BB962C8B-B14F-4D97-AF65-F5344CB8AC3E}">
        <p14:creationId xmlns:p14="http://schemas.microsoft.com/office/powerpoint/2010/main" val="39183688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8.png"/><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30.jpeg"/><Relationship Id="rId4" Type="http://schemas.openxmlformats.org/officeDocument/2006/relationships/image" Target="../media/image29.png"/><Relationship Id="rId9"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43.gif"/><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9.jp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58.jpg"/><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2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512" y="2958532"/>
            <a:ext cx="9180512" cy="2205506"/>
          </a:xfrm>
          <a:prstGeom prst="rect">
            <a:avLst/>
          </a:prstGeom>
          <a:solidFill>
            <a:srgbClr val="DA26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499992" y="339502"/>
            <a:ext cx="2645097" cy="198245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017554" y="2067694"/>
            <a:ext cx="1138622" cy="57728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9"/>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131840" y="339502"/>
            <a:ext cx="2212718" cy="1898114"/>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331695" y="2171156"/>
            <a:ext cx="2713686" cy="808398"/>
            <a:chOff x="261837" y="240006"/>
            <a:chExt cx="3036161" cy="880299"/>
          </a:xfrm>
        </p:grpSpPr>
        <p:pic>
          <p:nvPicPr>
            <p:cNvPr id="14" name="图片 13"/>
            <p:cNvPicPr>
              <a:picLocks noChangeAspect="1"/>
            </p:cNvPicPr>
            <p:nvPr/>
          </p:nvPicPr>
          <p:blipFill rotWithShape="1">
            <a:blip r:embed="rId5" cstate="print">
              <a:extLst>
                <a:ext uri="{28A0092B-C50C-407E-A947-70E740481C1C}">
                  <a14:useLocalDpi xmlns:a14="http://schemas.microsoft.com/office/drawing/2010/main" val="0"/>
                </a:ext>
              </a:extLst>
            </a:blip>
            <a:srcRect r="76294"/>
            <a:stretch/>
          </p:blipFill>
          <p:spPr>
            <a:xfrm>
              <a:off x="261837" y="240006"/>
              <a:ext cx="882643" cy="781401"/>
            </a:xfrm>
            <a:prstGeom prst="rect">
              <a:avLst/>
            </a:prstGeom>
          </p:spPr>
        </p:pic>
        <p:sp>
          <p:nvSpPr>
            <p:cNvPr id="15" name="TextBox 14"/>
            <p:cNvSpPr txBox="1"/>
            <p:nvPr/>
          </p:nvSpPr>
          <p:spPr>
            <a:xfrm>
              <a:off x="1048892" y="483518"/>
              <a:ext cx="2249106" cy="636787"/>
            </a:xfrm>
            <a:prstGeom prst="rect">
              <a:avLst/>
            </a:prstGeom>
            <a:noFill/>
          </p:spPr>
          <p:txBody>
            <a:bodyPr wrap="square" rtlCol="0">
              <a:spAutoFit/>
            </a:bodyPr>
            <a:lstStyle/>
            <a:p>
              <a:r>
                <a:rPr lang="zh-CN" altLang="en-US" sz="3200"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一体集团</a:t>
              </a:r>
              <a:endParaRPr lang="zh-CN" altLang="en-US" sz="32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grpSp>
      <p:sp>
        <p:nvSpPr>
          <p:cNvPr id="3" name="TextBox 2"/>
          <p:cNvSpPr txBox="1"/>
          <p:nvPr/>
        </p:nvSpPr>
        <p:spPr>
          <a:xfrm>
            <a:off x="3045381" y="1563638"/>
            <a:ext cx="2030675" cy="2646878"/>
          </a:xfrm>
          <a:prstGeom prst="rect">
            <a:avLst/>
          </a:prstGeom>
          <a:noFill/>
        </p:spPr>
        <p:txBody>
          <a:bodyPr wrap="square" rtlCol="0">
            <a:spAutoFit/>
          </a:bodyPr>
          <a:lstStyle/>
          <a:p>
            <a:r>
              <a:rPr lang="en-US" altLang="zh-CN" sz="16600" b="1" spc="50" dirty="0">
                <a:ln w="11430"/>
                <a:effectLst>
                  <a:outerShdw blurRad="76200" dist="50800" dir="5400000" algn="tl" rotWithShape="0">
                    <a:srgbClr val="000000">
                      <a:alpha val="65000"/>
                    </a:srgbClr>
                  </a:outerShdw>
                </a:effectLst>
                <a:latin typeface="Matura MT Script Capitals" pitchFamily="66" charset="0"/>
                <a:ea typeface="微软雅黑" pitchFamily="34" charset="-122"/>
              </a:rPr>
              <a:t>15</a:t>
            </a:r>
            <a:endParaRPr lang="zh-CN" altLang="en-US" sz="16600" b="1" spc="50" dirty="0">
              <a:ln w="11430"/>
              <a:effectLst>
                <a:outerShdw blurRad="76200" dist="50800" dir="5400000" algn="tl" rotWithShape="0">
                  <a:srgbClr val="000000">
                    <a:alpha val="65000"/>
                  </a:srgbClr>
                </a:outerShdw>
              </a:effectLst>
              <a:latin typeface="Matura MT Script Capitals" pitchFamily="66" charset="0"/>
              <a:ea typeface="微软雅黑" pitchFamily="34" charset="-122"/>
            </a:endParaRPr>
          </a:p>
        </p:txBody>
      </p:sp>
      <p:sp>
        <p:nvSpPr>
          <p:cNvPr id="16" name="TextBox 15"/>
          <p:cNvSpPr txBox="1"/>
          <p:nvPr/>
        </p:nvSpPr>
        <p:spPr>
          <a:xfrm>
            <a:off x="4644008" y="2574652"/>
            <a:ext cx="2074969" cy="1077218"/>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企业商务晚会</a:t>
            </a:r>
            <a:endParaRPr lang="en-US" altLang="zh-CN" sz="2000" dirty="0">
              <a:latin typeface="微软雅黑" pitchFamily="34" charset="-122"/>
              <a:ea typeface="微软雅黑" pitchFamily="34" charset="-122"/>
            </a:endParaRPr>
          </a:p>
          <a:p>
            <a:pPr algn="ctr">
              <a:lnSpc>
                <a:spcPct val="150000"/>
              </a:lnSpc>
            </a:pPr>
            <a:r>
              <a:rPr lang="zh-CN" altLang="en-US" sz="2000" dirty="0" smtClean="0">
                <a:solidFill>
                  <a:schemeClr val="bg1"/>
                </a:solidFill>
                <a:latin typeface="微软雅黑" pitchFamily="34" charset="-122"/>
                <a:ea typeface="微软雅黑" pitchFamily="34" charset="-122"/>
              </a:rPr>
              <a:t>创意策划</a:t>
            </a:r>
            <a:endParaRPr lang="en-US" altLang="zh-CN" sz="2000" dirty="0" smtClean="0">
              <a:solidFill>
                <a:schemeClr val="bg1"/>
              </a:solidFill>
              <a:latin typeface="微软雅黑" pitchFamily="34" charset="-122"/>
              <a:ea typeface="微软雅黑" pitchFamily="34" charset="-122"/>
            </a:endParaRPr>
          </a:p>
          <a:p>
            <a:pPr algn="ctr"/>
            <a:endParaRPr lang="zh-CN" altLang="en-US" sz="1400" dirty="0">
              <a:solidFill>
                <a:schemeClr val="bg1"/>
              </a:solidFill>
            </a:endParaRPr>
          </a:p>
        </p:txBody>
      </p:sp>
      <p:sp>
        <p:nvSpPr>
          <p:cNvPr id="17" name="TextBox 16"/>
          <p:cNvSpPr txBox="1"/>
          <p:nvPr/>
        </p:nvSpPr>
        <p:spPr>
          <a:xfrm>
            <a:off x="7248366" y="4702614"/>
            <a:ext cx="1895634" cy="461665"/>
          </a:xfrm>
          <a:prstGeom prst="rect">
            <a:avLst/>
          </a:prstGeom>
          <a:noFill/>
        </p:spPr>
        <p:txBody>
          <a:bodyPr wrap="square" rtlCol="0">
            <a:spAutoFit/>
          </a:bodyPr>
          <a:lstStyle/>
          <a:p>
            <a:r>
              <a:rPr lang="en-US" altLang="zh-CN" sz="12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PPTS</a:t>
            </a:r>
            <a:r>
              <a:rPr lang="zh-CN" altLang="en-US" sz="12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策划     </a:t>
            </a:r>
            <a:r>
              <a:rPr lang="en-US" altLang="zh-CN" sz="12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PPTS</a:t>
            </a:r>
            <a:endPar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a:p>
            <a:r>
              <a:rPr lang="en-US" altLang="zh-CN" sz="12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TEL </a:t>
            </a:r>
            <a:r>
              <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r>
              <a:rPr lang="en-US" altLang="zh-CN" sz="12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0755-23080080</a:t>
            </a:r>
          </a:p>
        </p:txBody>
      </p:sp>
      <p:sp>
        <p:nvSpPr>
          <p:cNvPr id="18" name="矩形 17"/>
          <p:cNvSpPr/>
          <p:nvPr/>
        </p:nvSpPr>
        <p:spPr>
          <a:xfrm>
            <a:off x="7905030" y="2571966"/>
            <a:ext cx="969941" cy="369332"/>
          </a:xfrm>
          <a:prstGeom prst="rect">
            <a:avLst/>
          </a:prstGeom>
        </p:spPr>
        <p:txBody>
          <a:bodyPr wrap="square">
            <a:spAutoFit/>
          </a:bodyPr>
          <a:lstStyle/>
          <a:p>
            <a:r>
              <a:rPr lang="en-US" altLang="zh-CN"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PPTS</a:t>
            </a:r>
            <a:endParaRPr lang="zh-CN" altLang="en-US" dirty="0">
              <a:solidFill>
                <a:srgbClr val="C00000"/>
              </a:solidFill>
            </a:endParaRPr>
          </a:p>
        </p:txBody>
      </p:sp>
    </p:spTree>
    <p:extLst>
      <p:ext uri="{BB962C8B-B14F-4D97-AF65-F5344CB8AC3E}">
        <p14:creationId xmlns:p14="http://schemas.microsoft.com/office/powerpoint/2010/main" val="3046810513"/>
      </p:ext>
    </p:extLst>
  </p:cSld>
  <p:clrMapOvr>
    <a:masterClrMapping/>
  </p:clrMapOvr>
  <mc:AlternateContent xmlns:mc="http://schemas.openxmlformats.org/markup-compatibility/2006" xmlns:p14="http://schemas.microsoft.com/office/powerpoint/2010/main">
    <mc:Choice Requires="p14">
      <p:transition spd="slow" p14:dur="2000" advTm="5462"/>
    </mc:Choice>
    <mc:Fallback xmlns="">
      <p:transition spd="slow" advTm="5462"/>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t="24921" r="25092" b="4445"/>
          <a:stretch/>
        </p:blipFill>
        <p:spPr>
          <a:xfrm>
            <a:off x="0" y="1341438"/>
            <a:ext cx="6045200" cy="3802060"/>
          </a:xfrm>
          <a:prstGeom prst="rect">
            <a:avLst/>
          </a:prstGeom>
        </p:spPr>
      </p:pic>
      <p:sp>
        <p:nvSpPr>
          <p:cNvPr id="11" name="矩形 10"/>
          <p:cNvSpPr/>
          <p:nvPr/>
        </p:nvSpPr>
        <p:spPr>
          <a:xfrm>
            <a:off x="0" y="1413446"/>
            <a:ext cx="6045200" cy="1302320"/>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16" descr="interrogacon 4"/>
          <p:cNvPicPr>
            <a:picLocks noChangeAspect="1" noChangeArrowheads="1"/>
          </p:cNvPicPr>
          <p:nvPr/>
        </p:nvPicPr>
        <p:blipFill>
          <a:blip r:embed="rId3" cstate="print">
            <a:biLevel thresh="75000"/>
          </a:blip>
          <a:srcRect l="4591" t="11940" r="38039" b="26476"/>
          <a:stretch>
            <a:fillRect/>
          </a:stretch>
        </p:blipFill>
        <p:spPr bwMode="auto">
          <a:xfrm>
            <a:off x="5920035" y="-2"/>
            <a:ext cx="3217069" cy="5143501"/>
          </a:xfrm>
          <a:prstGeom prst="rect">
            <a:avLst/>
          </a:prstGeom>
          <a:noFill/>
          <a:ln w="9525">
            <a:noFill/>
            <a:miter lim="800000"/>
            <a:headEnd/>
            <a:tailEnd/>
          </a:ln>
        </p:spPr>
      </p:pic>
      <p:sp>
        <p:nvSpPr>
          <p:cNvPr id="5" name="TextBox 4"/>
          <p:cNvSpPr txBox="1"/>
          <p:nvPr/>
        </p:nvSpPr>
        <p:spPr>
          <a:xfrm>
            <a:off x="573719" y="627534"/>
            <a:ext cx="2448272" cy="576064"/>
          </a:xfrm>
          <a:prstGeom prst="rect">
            <a:avLst/>
          </a:prstGeom>
          <a:noFill/>
        </p:spPr>
        <p:txBody>
          <a:bodyPr wrap="square" rtlCol="0">
            <a:prstTxWarp prst="textPlain">
              <a:avLst/>
            </a:prstTxWarp>
            <a:spAutoFit/>
          </a:bodyPr>
          <a:lstStyle/>
          <a:p>
            <a:r>
              <a:rPr lang="zh-CN" altLang="en-US"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晚会主题</a:t>
            </a:r>
            <a:endParaRPr lang="zh-CN" altLang="en-US"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 name="TextBox 5"/>
          <p:cNvSpPr txBox="1"/>
          <p:nvPr/>
        </p:nvSpPr>
        <p:spPr>
          <a:xfrm>
            <a:off x="597410" y="1480463"/>
            <a:ext cx="3672408" cy="792051"/>
          </a:xfrm>
          <a:prstGeom prst="rect">
            <a:avLst/>
          </a:prstGeom>
          <a:noFill/>
        </p:spPr>
        <p:txBody>
          <a:bodyPr wrap="square" rtlCol="0">
            <a:prstTxWarp prst="textPlain">
              <a:avLst/>
            </a:prstTxWarp>
            <a:spAutoFit/>
          </a:bodyPr>
          <a:lstStyle/>
          <a:p>
            <a:pPr lvl="0">
              <a:spcBef>
                <a:spcPct val="20000"/>
              </a:spcBef>
            </a:pPr>
            <a:r>
              <a:rPr lang="zh-CN" altLang="zh-CN" b="1" dirty="0">
                <a:solidFill>
                  <a:schemeClr val="bg1"/>
                </a:solidFill>
                <a:latin typeface="微软雅黑" pitchFamily="34" charset="-122"/>
                <a:ea typeface="微软雅黑" pitchFamily="34" charset="-122"/>
              </a:rPr>
              <a:t>德中</a:t>
            </a:r>
            <a:r>
              <a:rPr lang="zh-CN" altLang="zh-CN" b="1" dirty="0" smtClean="0">
                <a:solidFill>
                  <a:schemeClr val="bg1"/>
                </a:solidFill>
                <a:latin typeface="微软雅黑" pitchFamily="34" charset="-122"/>
                <a:ea typeface="微软雅黑" pitchFamily="34" charset="-122"/>
              </a:rPr>
              <a:t>大道</a:t>
            </a:r>
            <a:r>
              <a:rPr lang="en-US" altLang="zh-CN" b="1" dirty="0" smtClean="0">
                <a:solidFill>
                  <a:schemeClr val="bg1"/>
                </a:solidFill>
                <a:latin typeface="微软雅黑" pitchFamily="34" charset="-122"/>
                <a:ea typeface="微软雅黑" pitchFamily="34" charset="-122"/>
              </a:rPr>
              <a:t>    </a:t>
            </a:r>
            <a:r>
              <a:rPr lang="zh-CN" altLang="en-US" b="1" dirty="0" smtClean="0">
                <a:solidFill>
                  <a:schemeClr val="bg1"/>
                </a:solidFill>
                <a:latin typeface="微软雅黑" pitchFamily="34" charset="-122"/>
                <a:ea typeface="微软雅黑" pitchFamily="34" charset="-122"/>
              </a:rPr>
              <a:t>纵横</a:t>
            </a:r>
            <a:r>
              <a:rPr lang="zh-CN" altLang="zh-CN" b="1" dirty="0" smtClean="0">
                <a:solidFill>
                  <a:schemeClr val="bg1"/>
                </a:solidFill>
                <a:latin typeface="微软雅黑" pitchFamily="34" charset="-122"/>
                <a:ea typeface="微软雅黑" pitchFamily="34" charset="-122"/>
              </a:rPr>
              <a:t>捭阖</a:t>
            </a:r>
            <a:endParaRPr lang="en-US" altLang="zh-CN" b="1" dirty="0" smtClean="0">
              <a:solidFill>
                <a:schemeClr val="bg1"/>
              </a:solidFill>
              <a:latin typeface="微软雅黑" pitchFamily="34" charset="-122"/>
              <a:ea typeface="微软雅黑" pitchFamily="34" charset="-122"/>
            </a:endParaRPr>
          </a:p>
          <a:p>
            <a:pPr lvl="0">
              <a:spcBef>
                <a:spcPct val="20000"/>
              </a:spcBef>
            </a:pPr>
            <a:r>
              <a:rPr lang="en-US" altLang="zh-CN" b="1" dirty="0" smtClean="0">
                <a:solidFill>
                  <a:schemeClr val="bg1"/>
                </a:solidFill>
                <a:latin typeface="微软雅黑" pitchFamily="34" charset="-122"/>
                <a:ea typeface="微软雅黑" pitchFamily="34" charset="-122"/>
              </a:rPr>
              <a:t>          </a:t>
            </a:r>
            <a:r>
              <a:rPr lang="zh-CN" altLang="zh-CN" b="1" dirty="0" smtClean="0">
                <a:solidFill>
                  <a:schemeClr val="bg1"/>
                </a:solidFill>
                <a:latin typeface="微软雅黑" pitchFamily="34" charset="-122"/>
                <a:ea typeface="微软雅黑" pitchFamily="34" charset="-122"/>
              </a:rPr>
              <a:t>燃烧</a:t>
            </a:r>
            <a:r>
              <a:rPr lang="zh-CN" altLang="zh-CN" b="1" dirty="0">
                <a:solidFill>
                  <a:schemeClr val="bg1"/>
                </a:solidFill>
                <a:latin typeface="微软雅黑" pitchFamily="34" charset="-122"/>
                <a:ea typeface="微软雅黑" pitchFamily="34" charset="-122"/>
              </a:rPr>
              <a:t>梦想</a:t>
            </a:r>
            <a:r>
              <a:rPr lang="en-US" altLang="zh-CN" b="1" dirty="0">
                <a:solidFill>
                  <a:schemeClr val="bg1"/>
                </a:solidFill>
                <a:latin typeface="微软雅黑" pitchFamily="34" charset="-122"/>
                <a:ea typeface="微软雅黑" pitchFamily="34" charset="-122"/>
              </a:rPr>
              <a:t>   </a:t>
            </a:r>
            <a:r>
              <a:rPr lang="zh-CN" altLang="zh-CN" b="1" dirty="0">
                <a:solidFill>
                  <a:schemeClr val="bg1"/>
                </a:solidFill>
                <a:latin typeface="微软雅黑" pitchFamily="34" charset="-122"/>
                <a:ea typeface="微软雅黑" pitchFamily="34" charset="-122"/>
              </a:rPr>
              <a:t>激情飞越</a:t>
            </a:r>
            <a:endParaRPr lang="zh-CN" altLang="en-US" dirty="0">
              <a:solidFill>
                <a:schemeClr val="bg1"/>
              </a:solidFill>
              <a:latin typeface="微软雅黑" pitchFamily="34" charset="-122"/>
              <a:ea typeface="微软雅黑" pitchFamily="34" charset="-122"/>
            </a:endParaRPr>
          </a:p>
        </p:txBody>
      </p:sp>
      <p:pic>
        <p:nvPicPr>
          <p:cNvPr id="7" name="墨汁流"/>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58930" y="-666750"/>
            <a:ext cx="133350" cy="200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墨汁流"/>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22282" y="1779588"/>
            <a:ext cx="252412" cy="379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84950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779588"/>
            <a:ext cx="9144000" cy="898641"/>
          </a:xfrm>
          <a:prstGeom prst="rect">
            <a:avLst/>
          </a:prstGeom>
          <a:solidFill>
            <a:schemeClr val="bg1">
              <a:lumMod val="8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8" name="Picture 4" descr="D:\我的酷盘\★梅奥国际\6、深圳一体医疗集团\新建文件夹\图片\image 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2896" y="1247007"/>
            <a:ext cx="2676813" cy="260744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pic>
        <p:nvPicPr>
          <p:cNvPr id="1029" name="Picture 5" descr="D:\我的酷盘\★梅奥国际\6、深圳一体医疗集团\新建文件夹\图片\image 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8108" y="1916807"/>
            <a:ext cx="847235" cy="81495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我的酷盘\★梅奥国际\6、深圳一体医疗集团\新建文件夹\水墨笔触和水墨喷溅\水墨喷溅\Blots4.jpg"/>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t="57284" r="29506"/>
          <a:stretch/>
        </p:blipFill>
        <p:spPr bwMode="auto">
          <a:xfrm>
            <a:off x="5218113" y="2569780"/>
            <a:ext cx="3625850" cy="219710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2312917" y="1851670"/>
            <a:ext cx="4572000" cy="707886"/>
          </a:xfrm>
          <a:prstGeom prst="rect">
            <a:avLst/>
          </a:prstGeom>
        </p:spPr>
        <p:txBody>
          <a:bodyPr>
            <a:spAutoFit/>
          </a:bodyPr>
          <a:lstStyle/>
          <a:p>
            <a:r>
              <a:rPr lang="zh-CN" altLang="zh-CN" sz="1000" dirty="0"/>
              <a:t>释义：德有大小，有道自古忠孝难两全，而德亦有小义亏大义之然，故谓之尽亲之孝而犯律者亦谓之德，其德可诵，但非效行。德中大道：谋己之利，用之苍穹共荣，兴亡己私铸天下之福，帝王之道亦然，己之力成就大业，大业亦归为兴世之途也，此谓之善，乃真大道也。</a:t>
            </a:r>
          </a:p>
        </p:txBody>
      </p:sp>
      <p:sp>
        <p:nvSpPr>
          <p:cNvPr id="8" name="矩形 7"/>
          <p:cNvSpPr/>
          <p:nvPr/>
        </p:nvSpPr>
        <p:spPr>
          <a:xfrm>
            <a:off x="1187624" y="1205339"/>
            <a:ext cx="2169184" cy="646331"/>
          </a:xfrm>
          <a:prstGeom prst="rect">
            <a:avLst/>
          </a:prstGeom>
        </p:spPr>
        <p:txBody>
          <a:bodyPr wrap="none">
            <a:spAutoFit/>
          </a:bodyPr>
          <a:lstStyle/>
          <a:p>
            <a:r>
              <a:rPr lang="zh-CN" altLang="zh-CN" sz="3600" b="1"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德中大道</a:t>
            </a:r>
            <a:r>
              <a:rPr lang="en-US" altLang="zh-CN" sz="3600" b="1"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 </a:t>
            </a:r>
            <a:endParaRPr lang="zh-CN" altLang="en-US" sz="3600" dirty="0">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17" name="墨滴"/>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91313" y="319148"/>
            <a:ext cx="5048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墨汁流"/>
          <p:cNvPicPr>
            <a:picLocks noChangeAspect="1"/>
          </p:cNvPicPr>
          <p:nvPr/>
        </p:nvPicPr>
        <p:blipFill rotWithShape="1">
          <a:blip r:embed="rId7">
            <a:extLst>
              <a:ext uri="{28A0092B-C50C-407E-A947-70E740481C1C}">
                <a14:useLocalDpi xmlns:a14="http://schemas.microsoft.com/office/drawing/2010/main" val="0"/>
              </a:ext>
            </a:extLst>
          </a:blip>
          <a:srcRect l="65715" t="79507" b="1"/>
          <a:stretch/>
        </p:blipFill>
        <p:spPr bwMode="auto">
          <a:xfrm>
            <a:off x="6927762" y="0"/>
            <a:ext cx="103276" cy="41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7" descr="D:\我的酷盘\★梅奥国际\6、深圳一体医疗集团\新建文件夹\水墨笔触和水墨喷溅\水墨笔触\AC011.jpg"/>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37928" y="2986367"/>
            <a:ext cx="4572000" cy="1736168"/>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79512" y="41709"/>
            <a:ext cx="1656184" cy="657833"/>
            <a:chOff x="179512" y="41709"/>
            <a:chExt cx="1656184" cy="657833"/>
          </a:xfrm>
        </p:grpSpPr>
        <p:pic>
          <p:nvPicPr>
            <p:cNvPr id="12" name="图片 11"/>
            <p:cNvPicPr>
              <a:picLocks noChangeAspect="1"/>
            </p:cNvPicPr>
            <p:nvPr/>
          </p:nvPicPr>
          <p:blipFill rotWithShape="1">
            <a:blip r:embed="rId9" cstate="print">
              <a:extLst>
                <a:ext uri="{28A0092B-C50C-407E-A947-70E740481C1C}">
                  <a14:useLocalDpi xmlns:a14="http://schemas.microsoft.com/office/drawing/2010/main" val="0"/>
                </a:ext>
              </a:extLst>
            </a:blip>
            <a:srcRect r="76294"/>
            <a:stretch/>
          </p:blipFill>
          <p:spPr>
            <a:xfrm>
              <a:off x="179512" y="41709"/>
              <a:ext cx="576064" cy="571925"/>
            </a:xfrm>
            <a:prstGeom prst="rect">
              <a:avLst/>
            </a:prstGeom>
          </p:spPr>
        </p:pic>
        <p:sp>
          <p:nvSpPr>
            <p:cNvPr id="2" name="TextBox 1"/>
            <p:cNvSpPr txBox="1"/>
            <p:nvPr/>
          </p:nvSpPr>
          <p:spPr>
            <a:xfrm>
              <a:off x="700545" y="330210"/>
              <a:ext cx="1135151"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主题释义</a:t>
              </a:r>
              <a:endParaRPr lang="zh-CN" altLang="en-US" b="1" dirty="0">
                <a:latin typeface="微软雅黑" pitchFamily="34" charset="-122"/>
                <a:ea typeface="微软雅黑" pitchFamily="34" charset="-122"/>
              </a:endParaRPr>
            </a:p>
          </p:txBody>
        </p:sp>
      </p:grpSp>
    </p:spTree>
    <p:extLst>
      <p:ext uri="{BB962C8B-B14F-4D97-AF65-F5344CB8AC3E}">
        <p14:creationId xmlns:p14="http://schemas.microsoft.com/office/powerpoint/2010/main" val="10608899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par>
                                <p:cTn id="8" presetID="6" presetClass="emph" presetSubtype="0" fill="remove" nodeType="withEffect">
                                  <p:stCondLst>
                                    <p:cond delay="0"/>
                                  </p:stCondLst>
                                  <p:childTnLst>
                                    <p:animScale>
                                      <p:cBhvr>
                                        <p:cTn id="9" dur="1000" fill="hold"/>
                                        <p:tgtEl>
                                          <p:spTgt spid="17"/>
                                        </p:tgtEl>
                                      </p:cBhvr>
                                      <p:by x="65000" y="100000"/>
                                    </p:animScale>
                                  </p:childTnLst>
                                </p:cTn>
                              </p:par>
                            </p:childTnLst>
                          </p:cTn>
                        </p:par>
                        <p:par>
                          <p:cTn id="10" fill="hold">
                            <p:stCondLst>
                              <p:cond delay="1000"/>
                            </p:stCondLst>
                            <p:childTnLst>
                              <p:par>
                                <p:cTn id="11" presetID="6" presetClass="emph" presetSubtype="0" accel="36000" decel="36000" autoRev="1" fill="hold" nodeType="afterEffect">
                                  <p:stCondLst>
                                    <p:cond delay="0"/>
                                  </p:stCondLst>
                                  <p:childTnLst>
                                    <p:animScale>
                                      <p:cBhvr>
                                        <p:cTn id="12" dur="500" fill="hold"/>
                                        <p:tgtEl>
                                          <p:spTgt spid="17"/>
                                        </p:tgtEl>
                                      </p:cBhvr>
                                      <p:by x="120000" y="100000"/>
                                    </p:animScale>
                                  </p:childTnLst>
                                </p:cTn>
                              </p:par>
                            </p:childTnLst>
                          </p:cTn>
                        </p:par>
                        <p:par>
                          <p:cTn id="13" fill="hold">
                            <p:stCondLst>
                              <p:cond delay="2000"/>
                            </p:stCondLst>
                            <p:childTnLst>
                              <p:par>
                                <p:cTn id="14" presetID="42" presetClass="path" presetSubtype="0" accel="26000" fill="hold" nodeType="afterEffect">
                                  <p:stCondLst>
                                    <p:cond delay="0"/>
                                  </p:stCondLst>
                                  <p:childTnLst>
                                    <p:animMotion origin="layout" path="M 5E-6 3.45679E-6 L 0.00053 0.57222 " pathEditMode="relative" rAng="0" ptsTypes="AA">
                                      <p:cBhvr>
                                        <p:cTn id="15" dur="500" fill="hold"/>
                                        <p:tgtEl>
                                          <p:spTgt spid="17"/>
                                        </p:tgtEl>
                                        <p:attrNameLst>
                                          <p:attrName>ppt_x</p:attrName>
                                          <p:attrName>ppt_y</p:attrName>
                                        </p:attrNameLst>
                                      </p:cBhvr>
                                      <p:rCtr x="17" y="28611"/>
                                    </p:animMotion>
                                  </p:childTnLst>
                                </p:cTn>
                              </p:par>
                            </p:childTnLst>
                          </p:cTn>
                        </p:par>
                        <p:par>
                          <p:cTn id="16" fill="hold">
                            <p:stCondLst>
                              <p:cond delay="2500"/>
                            </p:stCondLst>
                            <p:childTnLst>
                              <p:par>
                                <p:cTn id="17" presetID="10" presetClass="exit" presetSubtype="0" fill="hold" nodeType="afterEffect">
                                  <p:stCondLst>
                                    <p:cond delay="0"/>
                                  </p:stCondLst>
                                  <p:childTnLst>
                                    <p:animEffect transition="out" filter="fade">
                                      <p:cBhvr>
                                        <p:cTn id="18" dur="200"/>
                                        <p:tgtEl>
                                          <p:spTgt spid="17"/>
                                        </p:tgtEl>
                                      </p:cBhvr>
                                    </p:animEffect>
                                    <p:set>
                                      <p:cBhvr>
                                        <p:cTn id="19" dur="1" fill="hold">
                                          <p:stCondLst>
                                            <p:cond delay="199"/>
                                          </p:stCondLst>
                                        </p:cTn>
                                        <p:tgtEl>
                                          <p:spTgt spid="17"/>
                                        </p:tgtEl>
                                        <p:attrNameLst>
                                          <p:attrName>style.visibility</p:attrName>
                                        </p:attrNameLst>
                                      </p:cBhvr>
                                      <p:to>
                                        <p:strVal val="hidden"/>
                                      </p:to>
                                    </p:set>
                                  </p:childTnLst>
                                </p:cTn>
                              </p:par>
                            </p:childTnLst>
                          </p:cTn>
                        </p:par>
                        <p:par>
                          <p:cTn id="20" fill="hold">
                            <p:stCondLst>
                              <p:cond delay="2700"/>
                            </p:stCondLst>
                            <p:childTnLst>
                              <p:par>
                                <p:cTn id="21" presetID="6" presetClass="entr" presetSubtype="32" fill="hold" nodeType="afterEffect">
                                  <p:stCondLst>
                                    <p:cond delay="0"/>
                                  </p:stCondLst>
                                  <p:childTnLst>
                                    <p:set>
                                      <p:cBhvr>
                                        <p:cTn id="22" dur="1" fill="hold">
                                          <p:stCondLst>
                                            <p:cond delay="0"/>
                                          </p:stCondLst>
                                        </p:cTn>
                                        <p:tgtEl>
                                          <p:spTgt spid="1030"/>
                                        </p:tgtEl>
                                        <p:attrNameLst>
                                          <p:attrName>style.visibility</p:attrName>
                                        </p:attrNameLst>
                                      </p:cBhvr>
                                      <p:to>
                                        <p:strVal val="visible"/>
                                      </p:to>
                                    </p:set>
                                    <p:animEffect transition="in" filter="circle(out)">
                                      <p:cBhvr>
                                        <p:cTn id="23" dur="500"/>
                                        <p:tgtEl>
                                          <p:spTgt spid="1030"/>
                                        </p:tgtEl>
                                      </p:cBhvr>
                                    </p:animEffect>
                                  </p:childTnLst>
                                </p:cTn>
                              </p:par>
                            </p:childTnLst>
                          </p:cTn>
                        </p:par>
                        <p:par>
                          <p:cTn id="24" fill="hold">
                            <p:stCondLst>
                              <p:cond delay="3200"/>
                            </p:stCondLst>
                            <p:childTnLst>
                              <p:par>
                                <p:cTn id="25" presetID="22" presetClass="entr" presetSubtype="2" fill="hold" nodeType="afterEffect">
                                  <p:stCondLst>
                                    <p:cond delay="0"/>
                                  </p:stCondLst>
                                  <p:childTnLst>
                                    <p:set>
                                      <p:cBhvr>
                                        <p:cTn id="26" dur="1" fill="hold">
                                          <p:stCondLst>
                                            <p:cond delay="0"/>
                                          </p:stCondLst>
                                        </p:cTn>
                                        <p:tgtEl>
                                          <p:spTgt spid="1031"/>
                                        </p:tgtEl>
                                        <p:attrNameLst>
                                          <p:attrName>style.visibility</p:attrName>
                                        </p:attrNameLst>
                                      </p:cBhvr>
                                      <p:to>
                                        <p:strVal val="visible"/>
                                      </p:to>
                                    </p:set>
                                    <p:animEffect transition="in" filter="wipe(right)">
                                      <p:cBhvr>
                                        <p:cTn id="27" dur="500"/>
                                        <p:tgtEl>
                                          <p:spTgt spid="1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13274" y="2955735"/>
            <a:ext cx="10585176" cy="898641"/>
          </a:xfrm>
          <a:prstGeom prst="rect">
            <a:avLst/>
          </a:prstGeom>
          <a:solidFill>
            <a:schemeClr val="bg1">
              <a:lumMod val="8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29398" r="27212" b="4485"/>
          <a:stretch/>
        </p:blipFill>
        <p:spPr>
          <a:xfrm>
            <a:off x="4211959" y="233291"/>
            <a:ext cx="4932041" cy="4984143"/>
          </a:xfrm>
          <a:prstGeom prst="rect">
            <a:avLst/>
          </a:prstGeom>
        </p:spPr>
      </p:pic>
      <p:sp>
        <p:nvSpPr>
          <p:cNvPr id="4" name="矩形 3"/>
          <p:cNvSpPr/>
          <p:nvPr/>
        </p:nvSpPr>
        <p:spPr>
          <a:xfrm>
            <a:off x="971600" y="2309404"/>
            <a:ext cx="2037737" cy="646331"/>
          </a:xfrm>
          <a:prstGeom prst="rect">
            <a:avLst/>
          </a:prstGeom>
        </p:spPr>
        <p:txBody>
          <a:bodyPr wrap="none">
            <a:spAutoFit/>
          </a:bodyPr>
          <a:lstStyle/>
          <a:p>
            <a:pPr lvl="0">
              <a:spcBef>
                <a:spcPct val="20000"/>
              </a:spcBef>
            </a:pPr>
            <a:r>
              <a:rPr lang="zh-CN" altLang="en-US" sz="3600" b="1"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纵横</a:t>
            </a:r>
            <a:r>
              <a:rPr lang="zh-CN" altLang="zh-CN" sz="3600" b="1"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捭阖</a:t>
            </a:r>
            <a:endParaRPr lang="en-US" altLang="zh-CN" sz="3600" b="1"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 name="矩形 5"/>
          <p:cNvSpPr/>
          <p:nvPr/>
        </p:nvSpPr>
        <p:spPr>
          <a:xfrm>
            <a:off x="899592" y="3081891"/>
            <a:ext cx="4464496" cy="461665"/>
          </a:xfrm>
          <a:prstGeom prst="rect">
            <a:avLst/>
          </a:prstGeom>
        </p:spPr>
        <p:txBody>
          <a:bodyPr wrap="square">
            <a:spAutoFit/>
          </a:bodyPr>
          <a:lstStyle/>
          <a:p>
            <a:r>
              <a:rPr lang="zh-CN" altLang="zh-CN" sz="1200" dirty="0"/>
              <a:t>捭阖者，道之大化，说之变也。必豫审其变化。此天地阴阳之道，而说人之法也。为万事之先，是谓“圆方之门户”</a:t>
            </a:r>
          </a:p>
        </p:txBody>
      </p:sp>
      <p:grpSp>
        <p:nvGrpSpPr>
          <p:cNvPr id="8" name="组合 7"/>
          <p:cNvGrpSpPr/>
          <p:nvPr/>
        </p:nvGrpSpPr>
        <p:grpSpPr>
          <a:xfrm>
            <a:off x="179512" y="41709"/>
            <a:ext cx="1656184" cy="657833"/>
            <a:chOff x="179512" y="41709"/>
            <a:chExt cx="1656184" cy="657833"/>
          </a:xfrm>
        </p:grpSpPr>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r="76294"/>
            <a:stretch/>
          </p:blipFill>
          <p:spPr>
            <a:xfrm>
              <a:off x="179512" y="41709"/>
              <a:ext cx="576064" cy="571925"/>
            </a:xfrm>
            <a:prstGeom prst="rect">
              <a:avLst/>
            </a:prstGeom>
          </p:spPr>
        </p:pic>
        <p:sp>
          <p:nvSpPr>
            <p:cNvPr id="10" name="TextBox 9"/>
            <p:cNvSpPr txBox="1"/>
            <p:nvPr/>
          </p:nvSpPr>
          <p:spPr>
            <a:xfrm>
              <a:off x="700545" y="330210"/>
              <a:ext cx="1135151"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主题释义</a:t>
              </a:r>
              <a:endParaRPr lang="zh-CN" altLang="en-US" b="1" dirty="0">
                <a:latin typeface="微软雅黑" pitchFamily="34" charset="-122"/>
                <a:ea typeface="微软雅黑" pitchFamily="34" charset="-122"/>
              </a:endParaRPr>
            </a:p>
          </p:txBody>
        </p:sp>
      </p:grpSp>
    </p:spTree>
    <p:extLst>
      <p:ext uri="{BB962C8B-B14F-4D97-AF65-F5344CB8AC3E}">
        <p14:creationId xmlns:p14="http://schemas.microsoft.com/office/powerpoint/2010/main" val="2107864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b75.photo.store.qq.com/psb?/V14PwRPW21ZHxo/HlG2gVxaD6GV.9Zq.2IBl7QZN0YhCRTW6HiMshoBrss!/b/YZHoxCypfgAAYnbXwSy6fgAA&amp;bo=ngK.AQU!"/>
          <p:cNvPicPr>
            <a:picLocks noChangeAspect="1" noChangeArrowheads="1"/>
          </p:cNvPicPr>
          <p:nvPr/>
        </p:nvPicPr>
        <p:blipFill rotWithShape="1">
          <a:blip r:embed="rId2">
            <a:extLst>
              <a:ext uri="{28A0092B-C50C-407E-A947-70E740481C1C}">
                <a14:useLocalDpi xmlns:a14="http://schemas.microsoft.com/office/drawing/2010/main" val="0"/>
              </a:ext>
            </a:extLst>
          </a:blip>
          <a:srcRect l="-154" t="5199" r="21376"/>
          <a:stretch/>
        </p:blipFill>
        <p:spPr bwMode="auto">
          <a:xfrm>
            <a:off x="3248167" y="0"/>
            <a:ext cx="6086902" cy="5143499"/>
          </a:xfrm>
          <a:prstGeom prst="rect">
            <a:avLst/>
          </a:prstGeom>
          <a:noFill/>
          <a:extLst>
            <a:ext uri="{909E8E84-426E-40DD-AFC4-6F175D3DCCD1}">
              <a14:hiddenFill xmlns:a14="http://schemas.microsoft.com/office/drawing/2010/main">
                <a:solidFill>
                  <a:srgbClr val="FFFFFF"/>
                </a:solidFill>
              </a14:hiddenFill>
            </a:ext>
          </a:extLst>
        </p:spPr>
      </p:pic>
      <p:sp>
        <p:nvSpPr>
          <p:cNvPr id="53" name="矩形 52"/>
          <p:cNvSpPr/>
          <p:nvPr/>
        </p:nvSpPr>
        <p:spPr>
          <a:xfrm>
            <a:off x="507137" y="3003799"/>
            <a:ext cx="2576254" cy="1224135"/>
          </a:xfrm>
          <a:prstGeom prst="rect">
            <a:avLst/>
          </a:prstGeom>
          <a:noFill/>
          <a:ln>
            <a:noFill/>
          </a:ln>
          <a:effectLst/>
        </p:spPr>
        <p:txBody>
          <a:bodyPr spcFirstLastPara="0" vert="horz" wrap="square" lIns="66040" tIns="66040" rIns="66040" bIns="66040" numCol="1" spcCol="1270" anchor="ctr" anchorCtr="0">
            <a:noAutofit/>
          </a:bodyPr>
          <a:lstStyle/>
          <a:p>
            <a:pPr>
              <a:spcBef>
                <a:spcPct val="0"/>
              </a:spcBef>
              <a:spcAft>
                <a:spcPct val="35000"/>
              </a:spcAft>
            </a:pPr>
            <a:r>
              <a:rPr lang="zh-CN" altLang="en-US" sz="2800" b="1" kern="0" dirty="0" smtClean="0">
                <a:solidFill>
                  <a:srgbClr val="C00000"/>
                </a:solidFill>
                <a:latin typeface="Impact" pitchFamily="34" charset="0"/>
                <a:ea typeface="微软雅黑" pitchFamily="34" charset="-122"/>
              </a:rPr>
              <a:t>舞美创意</a:t>
            </a:r>
            <a:endParaRPr lang="en-US" altLang="zh-CN" sz="2800" b="1" kern="0" dirty="0" smtClean="0">
              <a:solidFill>
                <a:srgbClr val="C00000"/>
              </a:solidFill>
              <a:latin typeface="Impact" pitchFamily="34" charset="0"/>
              <a:ea typeface="微软雅黑" pitchFamily="34" charset="-122"/>
            </a:endParaRPr>
          </a:p>
          <a:p>
            <a:pPr>
              <a:spcBef>
                <a:spcPct val="0"/>
              </a:spcBef>
              <a:spcAft>
                <a:spcPct val="35000"/>
              </a:spcAft>
            </a:pPr>
            <a:r>
              <a:rPr lang="zh-CN" altLang="en-US" sz="2000" kern="0" dirty="0">
                <a:latin typeface="微软雅黑" pitchFamily="34" charset="-122"/>
                <a:ea typeface="微软雅黑" pitchFamily="34" charset="-122"/>
                <a:cs typeface="Arial" charset="0"/>
              </a:rPr>
              <a:t>立体</a:t>
            </a:r>
            <a:r>
              <a:rPr lang="zh-CN" altLang="en-US" sz="2000" kern="0" dirty="0" smtClean="0">
                <a:latin typeface="微软雅黑" pitchFamily="34" charset="-122"/>
                <a:ea typeface="微软雅黑" pitchFamily="34" charset="-122"/>
                <a:cs typeface="Arial" charset="0"/>
              </a:rPr>
              <a:t>布景</a:t>
            </a:r>
            <a:r>
              <a:rPr lang="zh-CN" altLang="en-US" sz="2000" kern="0" dirty="0">
                <a:latin typeface="微软雅黑" pitchFamily="34" charset="-122"/>
                <a:ea typeface="微软雅黑" pitchFamily="34" charset="-122"/>
                <a:cs typeface="Arial" charset="0"/>
              </a:rPr>
              <a:t>，</a:t>
            </a:r>
            <a:r>
              <a:rPr lang="zh-CN" altLang="en-US" sz="2000" kern="0" dirty="0" smtClean="0">
                <a:latin typeface="微软雅黑" pitchFamily="34" charset="-122"/>
                <a:ea typeface="微软雅黑" pitchFamily="34" charset="-122"/>
                <a:cs typeface="Arial" charset="0"/>
              </a:rPr>
              <a:t>动静结合</a:t>
            </a:r>
            <a:endParaRPr lang="zh-CN" altLang="en-US" sz="2000" kern="0" dirty="0">
              <a:latin typeface="微软雅黑" pitchFamily="34" charset="-122"/>
              <a:ea typeface="微软雅黑" pitchFamily="34" charset="-122"/>
              <a:cs typeface="Arial" charset="0"/>
            </a:endParaRPr>
          </a:p>
        </p:txBody>
      </p:sp>
      <p:sp>
        <p:nvSpPr>
          <p:cNvPr id="9" name="TextBox 8"/>
          <p:cNvSpPr txBox="1"/>
          <p:nvPr/>
        </p:nvSpPr>
        <p:spPr>
          <a:xfrm>
            <a:off x="467544" y="807551"/>
            <a:ext cx="2471831" cy="1908215"/>
          </a:xfrm>
          <a:prstGeom prst="rect">
            <a:avLst/>
          </a:prstGeom>
          <a:noFill/>
        </p:spPr>
        <p:txBody>
          <a:bodyPr wrap="square" rtlCol="0">
            <a:spAutoFit/>
          </a:bodyPr>
          <a:lstStyle/>
          <a:p>
            <a:r>
              <a:rPr lang="zh-CN" altLang="en-US" sz="2800" b="1" dirty="0" smtClean="0">
                <a:solidFill>
                  <a:srgbClr val="C00000"/>
                </a:solidFill>
                <a:latin typeface="微软雅黑" pitchFamily="34" charset="-122"/>
                <a:ea typeface="微软雅黑" pitchFamily="34" charset="-122"/>
              </a:rPr>
              <a:t>素材运用</a:t>
            </a:r>
            <a:endParaRPr lang="en-US" altLang="zh-CN" sz="2400" b="1" dirty="0">
              <a:solidFill>
                <a:srgbClr val="C00000"/>
              </a:solidFill>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采用时下流行的中国风元素，融入中国精深的传统文化</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515292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131589"/>
            <a:ext cx="2376264" cy="584775"/>
          </a:xfrm>
          <a:prstGeom prst="rect">
            <a:avLst/>
          </a:prstGeom>
          <a:noFill/>
        </p:spPr>
        <p:txBody>
          <a:bodyPr wrap="square" rtlCol="0">
            <a:spAutoFit/>
          </a:bodyPr>
          <a:lstStyle/>
          <a:p>
            <a:r>
              <a:rPr lang="zh-CN" altLang="en-US" sz="3200" b="1" dirty="0" smtClean="0">
                <a:solidFill>
                  <a:srgbClr val="C00000"/>
                </a:solidFill>
                <a:latin typeface="微软雅黑" pitchFamily="34" charset="-122"/>
                <a:ea typeface="微软雅黑" pitchFamily="34" charset="-122"/>
              </a:rPr>
              <a:t>互动创意</a:t>
            </a:r>
            <a:endParaRPr lang="zh-CN" altLang="en-US" sz="3200" b="1" dirty="0">
              <a:solidFill>
                <a:srgbClr val="C00000"/>
              </a:solidFill>
              <a:latin typeface="微软雅黑" pitchFamily="34" charset="-122"/>
              <a:ea typeface="微软雅黑" pitchFamily="34" charset="-122"/>
            </a:endParaRPr>
          </a:p>
        </p:txBody>
      </p:sp>
      <p:sp>
        <p:nvSpPr>
          <p:cNvPr id="5" name="TextBox 4"/>
          <p:cNvSpPr txBox="1"/>
          <p:nvPr/>
        </p:nvSpPr>
        <p:spPr>
          <a:xfrm>
            <a:off x="899592" y="1653644"/>
            <a:ext cx="7128792" cy="1754326"/>
          </a:xfrm>
          <a:prstGeom prst="rect">
            <a:avLst/>
          </a:prstGeom>
          <a:noFill/>
        </p:spPr>
        <p:txBody>
          <a:bodyPr wrap="square" rtlCol="0">
            <a:spAutoFit/>
          </a:bodyPr>
          <a:lstStyle/>
          <a:p>
            <a:pPr>
              <a:lnSpc>
                <a:spcPct val="150000"/>
              </a:lnSpc>
            </a:pPr>
            <a:r>
              <a:rPr lang="en-US" altLang="zh-CN" dirty="0" smtClean="0">
                <a:latin typeface="微软雅黑" pitchFamily="34" charset="-122"/>
                <a:ea typeface="微软雅黑" pitchFamily="34" charset="-122"/>
              </a:rPr>
              <a:t>1</a:t>
            </a:r>
            <a:r>
              <a:rPr lang="zh-CN" altLang="en-US" dirty="0" smtClean="0">
                <a:latin typeface="微软雅黑" pitchFamily="34" charset="-122"/>
                <a:ea typeface="微软雅黑" pitchFamily="34" charset="-122"/>
              </a:rPr>
              <a:t>、立体背景墙签到，重要客人合影留念</a:t>
            </a:r>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2</a:t>
            </a:r>
            <a:r>
              <a:rPr lang="zh-CN" altLang="en-US" dirty="0" smtClean="0">
                <a:latin typeface="微软雅黑" pitchFamily="34" charset="-122"/>
                <a:ea typeface="微软雅黑" pitchFamily="34" charset="-122"/>
              </a:rPr>
              <a:t>、二维</a:t>
            </a:r>
            <a:r>
              <a:rPr lang="zh-CN" altLang="en-US" dirty="0">
                <a:latin typeface="微软雅黑" pitchFamily="34" charset="-122"/>
                <a:ea typeface="微软雅黑" pitchFamily="34" charset="-122"/>
              </a:rPr>
              <a:t>码扫描注册</a:t>
            </a:r>
            <a:r>
              <a:rPr lang="zh-CN" altLang="en-US" dirty="0" smtClean="0">
                <a:latin typeface="微软雅黑" pitchFamily="34" charset="-122"/>
                <a:ea typeface="微软雅黑" pitchFamily="34" charset="-122"/>
              </a:rPr>
              <a:t>抽奖</a:t>
            </a:r>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3</a:t>
            </a:r>
            <a:r>
              <a:rPr lang="zh-CN" altLang="en-US"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至尊汇顾问协助贵宾注册登记并藉此</a:t>
            </a:r>
            <a:r>
              <a:rPr lang="zh-CN" altLang="en-US" dirty="0" smtClean="0">
                <a:latin typeface="微软雅黑" pitchFamily="34" charset="-122"/>
                <a:ea typeface="微软雅黑" pitchFamily="34" charset="-122"/>
              </a:rPr>
              <a:t>沟通，</a:t>
            </a:r>
            <a:r>
              <a:rPr lang="zh-CN" altLang="en-US" dirty="0">
                <a:latin typeface="微软雅黑" pitchFamily="34" charset="-122"/>
                <a:ea typeface="微软雅黑" pitchFamily="34" charset="-122"/>
              </a:rPr>
              <a:t>加深</a:t>
            </a:r>
            <a:r>
              <a:rPr lang="en-US" altLang="zh-CN" dirty="0">
                <a:latin typeface="微软雅黑" pitchFamily="34" charset="-122"/>
                <a:ea typeface="微软雅黑" pitchFamily="34" charset="-122"/>
              </a:rPr>
              <a:t>VIP</a:t>
            </a:r>
            <a:r>
              <a:rPr lang="zh-CN" altLang="en-US" dirty="0" smtClean="0">
                <a:latin typeface="微软雅黑" pitchFamily="34" charset="-122"/>
                <a:ea typeface="微软雅黑" pitchFamily="34" charset="-122"/>
              </a:rPr>
              <a:t>印象</a:t>
            </a:r>
            <a:endParaRPr lang="en-US" altLang="zh-CN" dirty="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4</a:t>
            </a:r>
            <a:r>
              <a:rPr lang="zh-CN" altLang="en-US" dirty="0" smtClean="0">
                <a:latin typeface="微软雅黑" pitchFamily="34" charset="-122"/>
                <a:ea typeface="微软雅黑" pitchFamily="34" charset="-122"/>
              </a:rPr>
              <a:t>、设置健康礼仪咨询，安排</a:t>
            </a:r>
            <a:r>
              <a:rPr lang="zh-CN" altLang="en-US" dirty="0">
                <a:latin typeface="微软雅黑" pitchFamily="34" charset="-122"/>
                <a:ea typeface="微软雅黑" pitchFamily="34" charset="-122"/>
              </a:rPr>
              <a:t>健康小测试（血氧测试仪</a:t>
            </a:r>
            <a:r>
              <a:rPr lang="zh-CN" altLang="en-US" dirty="0" smtClean="0">
                <a:latin typeface="微软雅黑" pitchFamily="34" charset="-122"/>
                <a:ea typeface="微软雅黑" pitchFamily="34" charset="-122"/>
              </a:rPr>
              <a:t>）</a:t>
            </a:r>
            <a:endParaRPr lang="en-US" altLang="zh-CN" dirty="0">
              <a:latin typeface="微软雅黑" pitchFamily="34" charset="-122"/>
              <a:ea typeface="微软雅黑" pitchFamily="34" charset="-122"/>
            </a:endParaRPr>
          </a:p>
        </p:txBody>
      </p:sp>
      <p:grpSp>
        <p:nvGrpSpPr>
          <p:cNvPr id="3" name="组合 2"/>
          <p:cNvGrpSpPr/>
          <p:nvPr/>
        </p:nvGrpSpPr>
        <p:grpSpPr>
          <a:xfrm>
            <a:off x="9756576" y="3032117"/>
            <a:ext cx="3072384" cy="1949159"/>
            <a:chOff x="5868144" y="3050257"/>
            <a:chExt cx="3072384" cy="1949159"/>
          </a:xfrm>
        </p:grpSpPr>
        <p:pic>
          <p:nvPicPr>
            <p:cNvPr id="1026" name="Picture 2" descr="F:\115同步盘\图片素材\久违的图片\本本收集整理勿商用 (5).jpg"/>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t="44438"/>
            <a:stretch/>
          </p:blipFill>
          <p:spPr bwMode="auto">
            <a:xfrm>
              <a:off x="5868144" y="3265233"/>
              <a:ext cx="3072384" cy="173418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020272" y="3050257"/>
              <a:ext cx="1545364" cy="369332"/>
            </a:xfrm>
            <a:prstGeom prst="rect">
              <a:avLst/>
            </a:prstGeom>
            <a:noFill/>
          </p:spPr>
          <p:txBody>
            <a:bodyPr wrap="square" rtlCol="0">
              <a:prstTxWarp prst="textPlain">
                <a:avLst/>
              </a:prstTxWarp>
              <a:spAutoFit/>
            </a:bodyPr>
            <a:lstStyle/>
            <a:p>
              <a:r>
                <a:rPr lang="zh-CN" altLang="en-US" dirty="0">
                  <a:latin typeface="叶根友毛笔行书" pitchFamily="2" charset="-122"/>
                  <a:ea typeface="叶根友毛笔行书" pitchFamily="2" charset="-122"/>
                </a:rPr>
                <a:t>天</a:t>
              </a:r>
              <a:r>
                <a:rPr lang="zh-CN" altLang="en-US" dirty="0" smtClean="0">
                  <a:latin typeface="叶根友毛笔行书" pitchFamily="2" charset="-122"/>
                  <a:ea typeface="叶根友毛笔行书" pitchFamily="2" charset="-122"/>
                </a:rPr>
                <a:t>佑一体</a:t>
              </a:r>
              <a:endParaRPr lang="zh-CN" altLang="en-US" dirty="0">
                <a:latin typeface="叶根友毛笔行书" pitchFamily="2" charset="-122"/>
                <a:ea typeface="叶根友毛笔行书" pitchFamily="2" charset="-122"/>
              </a:endParaRPr>
            </a:p>
          </p:txBody>
        </p:sp>
      </p:gr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3895" y="1563638"/>
            <a:ext cx="5670593" cy="359977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26481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3232" y="3003797"/>
            <a:ext cx="4410761" cy="214904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x201i\Desktop\未标题-1.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flipH="1">
            <a:off x="1365820" y="33843"/>
            <a:ext cx="4593682" cy="3356950"/>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813274" y="1336419"/>
            <a:ext cx="10585176" cy="2517958"/>
          </a:xfrm>
          <a:prstGeom prst="rect">
            <a:avLst/>
          </a:prstGeom>
          <a:solidFill>
            <a:schemeClr val="bg1">
              <a:lumMod val="8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5713300" y="1563638"/>
            <a:ext cx="492443" cy="2189061"/>
          </a:xfrm>
          <a:prstGeom prst="rect">
            <a:avLst/>
          </a:prstGeom>
          <a:noFill/>
        </p:spPr>
        <p:txBody>
          <a:bodyPr vert="eaVert" wrap="none" rtlCol="0">
            <a:spAutoFit/>
          </a:bodyPr>
          <a:lstStyle/>
          <a:p>
            <a:r>
              <a:rPr lang="zh-CN" altLang="en-US" sz="2000" dirty="0" smtClean="0">
                <a:latin typeface="Adobe 黑体 Std R" pitchFamily="34" charset="-122"/>
                <a:ea typeface="Adobe 黑体 Std R" pitchFamily="34" charset="-122"/>
              </a:rPr>
              <a:t>第一幕    盘古混沌</a:t>
            </a:r>
            <a:endParaRPr lang="zh-CN" altLang="en-US" sz="2000" dirty="0">
              <a:latin typeface="楷体" pitchFamily="49" charset="-122"/>
              <a:ea typeface="楷体" pitchFamily="49" charset="-122"/>
            </a:endParaRPr>
          </a:p>
        </p:txBody>
      </p:sp>
      <p:sp>
        <p:nvSpPr>
          <p:cNvPr id="13" name="TextBox 12"/>
          <p:cNvSpPr txBox="1"/>
          <p:nvPr/>
        </p:nvSpPr>
        <p:spPr>
          <a:xfrm>
            <a:off x="5164841" y="1563638"/>
            <a:ext cx="492443" cy="2189061"/>
          </a:xfrm>
          <a:prstGeom prst="rect">
            <a:avLst/>
          </a:prstGeom>
          <a:noFill/>
        </p:spPr>
        <p:txBody>
          <a:bodyPr vert="eaVert" wrap="none" rtlCol="0">
            <a:spAutoFit/>
          </a:bodyPr>
          <a:lstStyle/>
          <a:p>
            <a:r>
              <a:rPr lang="zh-CN" altLang="en-US" sz="2000" dirty="0" smtClean="0">
                <a:latin typeface="Adobe 黑体 Std R" pitchFamily="34" charset="-122"/>
                <a:ea typeface="Adobe 黑体 Std R" pitchFamily="34" charset="-122"/>
              </a:rPr>
              <a:t>第二幕    大道求索</a:t>
            </a:r>
            <a:endParaRPr lang="zh-CN" altLang="en-US" sz="2000" dirty="0">
              <a:latin typeface="楷体" pitchFamily="49" charset="-122"/>
              <a:ea typeface="楷体" pitchFamily="49" charset="-122"/>
            </a:endParaRPr>
          </a:p>
        </p:txBody>
      </p:sp>
      <p:sp>
        <p:nvSpPr>
          <p:cNvPr id="14" name="TextBox 13"/>
          <p:cNvSpPr txBox="1"/>
          <p:nvPr/>
        </p:nvSpPr>
        <p:spPr>
          <a:xfrm>
            <a:off x="4616396" y="1563638"/>
            <a:ext cx="492443" cy="2189061"/>
          </a:xfrm>
          <a:prstGeom prst="rect">
            <a:avLst/>
          </a:prstGeom>
          <a:noFill/>
        </p:spPr>
        <p:txBody>
          <a:bodyPr vert="eaVert" wrap="none" rtlCol="0">
            <a:spAutoFit/>
          </a:bodyPr>
          <a:lstStyle/>
          <a:p>
            <a:r>
              <a:rPr lang="zh-CN" altLang="en-US" sz="2000" dirty="0" smtClean="0">
                <a:latin typeface="Adobe 黑体 Std R" pitchFamily="34" charset="-122"/>
                <a:ea typeface="Adobe 黑体 Std R" pitchFamily="34" charset="-122"/>
              </a:rPr>
              <a:t>第三幕    明心见性</a:t>
            </a:r>
            <a:endParaRPr lang="zh-CN" altLang="en-US" sz="2000" dirty="0">
              <a:latin typeface="楷体" pitchFamily="49" charset="-122"/>
              <a:ea typeface="楷体" pitchFamily="49" charset="-122"/>
            </a:endParaRPr>
          </a:p>
        </p:txBody>
      </p:sp>
      <p:sp>
        <p:nvSpPr>
          <p:cNvPr id="15" name="TextBox 14"/>
          <p:cNvSpPr txBox="1"/>
          <p:nvPr/>
        </p:nvSpPr>
        <p:spPr>
          <a:xfrm>
            <a:off x="4067955" y="1563638"/>
            <a:ext cx="492443" cy="2189061"/>
          </a:xfrm>
          <a:prstGeom prst="rect">
            <a:avLst/>
          </a:prstGeom>
          <a:noFill/>
        </p:spPr>
        <p:txBody>
          <a:bodyPr vert="eaVert" wrap="none" rtlCol="0">
            <a:spAutoFit/>
          </a:bodyPr>
          <a:lstStyle/>
          <a:p>
            <a:r>
              <a:rPr lang="zh-CN" altLang="en-US" sz="2000" dirty="0" smtClean="0">
                <a:latin typeface="Adobe 黑体 Std R" pitchFamily="34" charset="-122"/>
                <a:ea typeface="Adobe 黑体 Std R" pitchFamily="34" charset="-122"/>
              </a:rPr>
              <a:t>第四幕    涅槃升华</a:t>
            </a:r>
            <a:endParaRPr lang="zh-CN" altLang="en-US" sz="2000" dirty="0">
              <a:latin typeface="楷体" pitchFamily="49" charset="-122"/>
              <a:ea typeface="楷体" pitchFamily="49" charset="-122"/>
            </a:endParaRPr>
          </a:p>
        </p:txBody>
      </p:sp>
      <p:pic>
        <p:nvPicPr>
          <p:cNvPr id="9" name="Picture 3" descr="C:\Users\x201i\Desktop\目录.png"/>
          <p:cNvPicPr>
            <a:picLocks noChangeAspect="1" noChangeArrowheads="1"/>
          </p:cNvPicPr>
          <p:nvPr/>
        </p:nvPicPr>
        <p:blipFill rotWithShape="1">
          <a:blip r:embed="rId5" cstate="email">
            <a:biLevel thresh="75000"/>
            <a:extLst>
              <a:ext uri="{28A0092B-C50C-407E-A947-70E740481C1C}">
                <a14:useLocalDpi xmlns:a14="http://schemas.microsoft.com/office/drawing/2010/main"/>
              </a:ext>
            </a:extLst>
          </a:blip>
          <a:srcRect/>
          <a:stretch/>
        </p:blipFill>
        <p:spPr bwMode="auto">
          <a:xfrm>
            <a:off x="6660232" y="761376"/>
            <a:ext cx="1247180" cy="181037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x201i\Desktop\3.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422511" y="2527464"/>
            <a:ext cx="1461857" cy="1196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3200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Users\x201i\Desktop\未标题-1.png"/>
          <p:cNvPicPr>
            <a:picLocks noChangeAspect="1" noChangeArrowheads="1"/>
          </p:cNvPicPr>
          <p:nvPr/>
        </p:nvPicPr>
        <p:blipFill rotWithShape="1">
          <a:blip r:embed="rId2" cstate="email">
            <a:lum bright="70000" contrast="-70000"/>
            <a:extLst>
              <a:ext uri="{28A0092B-C50C-407E-A947-70E740481C1C}">
                <a14:useLocalDpi xmlns:a14="http://schemas.microsoft.com/office/drawing/2010/main"/>
              </a:ext>
            </a:extLst>
          </a:blip>
          <a:srcRect/>
          <a:stretch/>
        </p:blipFill>
        <p:spPr bwMode="auto">
          <a:xfrm>
            <a:off x="-2593" y="3212199"/>
            <a:ext cx="9146593" cy="195183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x201i\Desktop\未标题-1.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t="68939" r="56336"/>
          <a:stretch/>
        </p:blipFill>
        <p:spPr bwMode="auto">
          <a:xfrm>
            <a:off x="7634962" y="4151769"/>
            <a:ext cx="1300808" cy="1508665"/>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6041481" y="627534"/>
            <a:ext cx="1015663" cy="3794017"/>
          </a:xfrm>
          <a:prstGeom prst="rect">
            <a:avLst/>
          </a:prstGeom>
        </p:spPr>
        <p:txBody>
          <a:bodyPr vert="eaVert" wrap="square">
            <a:spAutoFit/>
          </a:bodyPr>
          <a:lstStyle/>
          <a:p>
            <a:r>
              <a:rPr lang="zh-CN" altLang="en-US" dirty="0" smtClean="0"/>
              <a:t>天地浑沌如鸡子。盘古生在其中。万八千岁。天地开辟。阳清为天。阴浊为地。</a:t>
            </a:r>
            <a:endParaRPr lang="zh-CN" altLang="en-US" dirty="0"/>
          </a:p>
        </p:txBody>
      </p:sp>
      <p:sp>
        <p:nvSpPr>
          <p:cNvPr id="10" name="TextBox 9"/>
          <p:cNvSpPr txBox="1"/>
          <p:nvPr/>
        </p:nvSpPr>
        <p:spPr>
          <a:xfrm>
            <a:off x="7279268" y="699542"/>
            <a:ext cx="677108" cy="3452227"/>
          </a:xfrm>
          <a:prstGeom prst="rect">
            <a:avLst/>
          </a:prstGeom>
          <a:noFill/>
        </p:spPr>
        <p:txBody>
          <a:bodyPr vert="eaVert" wrap="none" rtlCol="0">
            <a:spAutoFit/>
          </a:bodyPr>
          <a:lstStyle/>
          <a:p>
            <a:r>
              <a:rPr lang="zh-CN" altLang="en-US" sz="3200" b="1" dirty="0" smtClean="0">
                <a:latin typeface="微软雅黑" pitchFamily="34" charset="-122"/>
                <a:ea typeface="微软雅黑" pitchFamily="34" charset="-122"/>
              </a:rPr>
              <a:t>第一幕    盘古混沌</a:t>
            </a:r>
            <a:endParaRPr lang="zh-CN" altLang="en-US" sz="3200" b="1" dirty="0">
              <a:latin typeface="微软雅黑" pitchFamily="34" charset="-122"/>
              <a:ea typeface="微软雅黑" pitchFamily="34" charset="-122"/>
            </a:endParaRPr>
          </a:p>
        </p:txBody>
      </p:sp>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3133" b="3660"/>
          <a:stretch/>
        </p:blipFill>
        <p:spPr bwMode="auto">
          <a:xfrm>
            <a:off x="-3719" y="0"/>
            <a:ext cx="5871863" cy="516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descr="E:\我的酷盘\★梅奥国际\6、深圳一体医疗集团\晚会活动\8a2bb0640b24eab755e72368.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8317432" y="0"/>
            <a:ext cx="3916668" cy="5222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6261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descr="@YU%K[V@W]2EWXVQGCU71U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7236" y="2355726"/>
            <a:ext cx="5158540" cy="278248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22161" y="6316166"/>
            <a:ext cx="4339650" cy="1938992"/>
          </a:xfrm>
          <a:prstGeom prst="rect">
            <a:avLst/>
          </a:prstGeom>
          <a:noFill/>
        </p:spPr>
        <p:txBody>
          <a:bodyPr vert="eaVert" wrap="none" rtlCol="0">
            <a:spAutoFit/>
          </a:bodyPr>
          <a:lstStyle/>
          <a:p>
            <a:r>
              <a:rPr lang="zh-CN" altLang="en-US" dirty="0" smtClean="0">
                <a:latin typeface="楷体" pitchFamily="49" charset="-122"/>
                <a:ea typeface="楷体" pitchFamily="49" charset="-122"/>
              </a:rPr>
              <a:t>这里添加描述文本</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写意文本</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岩下维舟不忍去</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青溪流水暮潺潺</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 </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这里添加描述文本</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写意文本</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岩下维舟不忍去</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青溪流水暮潺潺 </a:t>
            </a:r>
          </a:p>
          <a:p>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这里添加描述文本</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写意文本</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岩下维舟不忍去</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青</a:t>
            </a:r>
            <a:r>
              <a:rPr lang="zh-CN" altLang="en-US" dirty="0">
                <a:latin typeface="楷体" pitchFamily="49" charset="-122"/>
                <a:ea typeface="楷体" pitchFamily="49" charset="-122"/>
              </a:rPr>
              <a:t>溪流水暮潺潺 </a:t>
            </a:r>
          </a:p>
          <a:p>
            <a:endParaRPr lang="zh-CN" altLang="en-US" dirty="0">
              <a:latin typeface="楷体" pitchFamily="49" charset="-122"/>
              <a:ea typeface="楷体" pitchFamily="49" charset="-122"/>
            </a:endParaRPr>
          </a:p>
        </p:txBody>
      </p:sp>
      <p:pic>
        <p:nvPicPr>
          <p:cNvPr id="8" name="Picture 2" descr="C:\Users\x201i\Desktop\未标题-22.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r="24213"/>
          <a:stretch/>
        </p:blipFill>
        <p:spPr bwMode="auto">
          <a:xfrm>
            <a:off x="950639" y="371317"/>
            <a:ext cx="817760" cy="342456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892041" y="610233"/>
            <a:ext cx="1015663" cy="3016210"/>
          </a:xfrm>
          <a:prstGeom prst="rect">
            <a:avLst/>
          </a:prstGeom>
          <a:noFill/>
        </p:spPr>
        <p:txBody>
          <a:bodyPr vert="eaVert" wrap="none" rtlCol="0">
            <a:spAutoFit/>
          </a:bodyPr>
          <a:lstStyle/>
          <a:p>
            <a:r>
              <a:rPr lang="zh-CN" altLang="en-US" sz="5400" b="1" spc="300" dirty="0" smtClean="0">
                <a:latin typeface="微软雅黑" pitchFamily="34" charset="-122"/>
                <a:ea typeface="微软雅黑" pitchFamily="34" charset="-122"/>
              </a:rPr>
              <a:t>晚会开场</a:t>
            </a:r>
            <a:endParaRPr lang="zh-CN" altLang="en-US" sz="5400" b="1" spc="300" dirty="0">
              <a:latin typeface="微软雅黑" pitchFamily="34" charset="-122"/>
              <a:ea typeface="微软雅黑" pitchFamily="34" charset="-122"/>
            </a:endParaRPr>
          </a:p>
        </p:txBody>
      </p:sp>
      <p:sp>
        <p:nvSpPr>
          <p:cNvPr id="12" name="TextBox 11"/>
          <p:cNvSpPr txBox="1"/>
          <p:nvPr/>
        </p:nvSpPr>
        <p:spPr>
          <a:xfrm rot="5400000">
            <a:off x="2894689" y="-503691"/>
            <a:ext cx="2664298" cy="4062651"/>
          </a:xfrm>
          <a:prstGeom prst="rect">
            <a:avLst/>
          </a:prstGeom>
          <a:noFill/>
        </p:spPr>
        <p:txBody>
          <a:bodyPr vert="eaVert" wrap="none" rtlCol="0">
            <a:prstTxWarp prst="textPlain">
              <a:avLst/>
            </a:prstTxWarp>
            <a:spAutoFit/>
          </a:bodyPr>
          <a:lstStyle>
            <a:defPPr>
              <a:defRPr lang="zh-CN"/>
            </a:defPPr>
            <a:lvl1pPr>
              <a:defRPr>
                <a:latin typeface="楷体" pitchFamily="49" charset="-122"/>
                <a:ea typeface="楷体" pitchFamily="49" charset="-122"/>
              </a:defRPr>
            </a:lvl1pPr>
          </a:lstStyle>
          <a:p>
            <a:r>
              <a:rPr lang="zh-CN" altLang="en-US" dirty="0"/>
              <a:t>全场灯光暗，</a:t>
            </a:r>
            <a:endParaRPr lang="en-US" altLang="zh-CN" dirty="0"/>
          </a:p>
          <a:p>
            <a:r>
              <a:rPr lang="zh-CN" altLang="en-US" dirty="0"/>
              <a:t>低音鼓声震场，</a:t>
            </a:r>
            <a:endParaRPr lang="en-US" altLang="zh-CN" dirty="0"/>
          </a:p>
          <a:p>
            <a:r>
              <a:rPr lang="zh-CN" altLang="en-US" dirty="0"/>
              <a:t>全场随清脆的锣声铃声，</a:t>
            </a:r>
            <a:endParaRPr lang="en-US" altLang="zh-CN" dirty="0"/>
          </a:p>
          <a:p>
            <a:r>
              <a:rPr lang="zh-CN" altLang="en-US" dirty="0"/>
              <a:t>开场片头播放</a:t>
            </a:r>
            <a:endParaRPr lang="en-US" altLang="zh-CN" dirty="0"/>
          </a:p>
          <a:p>
            <a:r>
              <a:rPr lang="zh-CN" altLang="en-US" dirty="0"/>
              <a:t>写意文本</a:t>
            </a:r>
            <a:endParaRPr lang="en-US" altLang="zh-CN" dirty="0"/>
          </a:p>
          <a:p>
            <a:r>
              <a:rPr lang="zh-CN" altLang="en-US" dirty="0"/>
              <a:t>男低音：盘古开辟天地</a:t>
            </a:r>
            <a:endParaRPr lang="en-US" altLang="zh-CN" dirty="0"/>
          </a:p>
          <a:p>
            <a:r>
              <a:rPr lang="zh-CN" altLang="en-US" dirty="0" smtClean="0"/>
              <a:t>。。。。。。。</a:t>
            </a:r>
            <a:endParaRPr lang="en-US" altLang="zh-CN" dirty="0"/>
          </a:p>
          <a:p>
            <a:r>
              <a:rPr lang="zh-CN" altLang="en-US" dirty="0" smtClean="0"/>
              <a:t> </a:t>
            </a:r>
            <a:endParaRPr lang="en-US" altLang="zh-CN" dirty="0"/>
          </a:p>
          <a:p>
            <a:r>
              <a:rPr lang="zh-CN" altLang="en-US" dirty="0" smtClean="0"/>
              <a:t>播放第一幕片头</a:t>
            </a:r>
            <a:endParaRPr lang="en-US" altLang="zh-CN" dirty="0"/>
          </a:p>
          <a:p>
            <a:r>
              <a:rPr lang="zh-CN" altLang="en-US" dirty="0" smtClean="0"/>
              <a:t>天地混沌。。。。</a:t>
            </a:r>
            <a:endParaRPr lang="en-US" altLang="zh-CN" dirty="0"/>
          </a:p>
          <a:p>
            <a:r>
              <a:rPr lang="zh-CN" altLang="en-US" dirty="0" smtClean="0"/>
              <a:t>片头紧接音乐转场激昂音乐 </a:t>
            </a:r>
            <a:endParaRPr lang="zh-CN" altLang="en-US" dirty="0"/>
          </a:p>
          <a:p>
            <a:endParaRPr lang="en-US" altLang="zh-CN" dirty="0"/>
          </a:p>
          <a:p>
            <a:r>
              <a:rPr lang="zh-CN" altLang="en-US" dirty="0" smtClean="0"/>
              <a:t>开场舞蹈：</a:t>
            </a:r>
            <a:endParaRPr lang="en-US" altLang="zh-CN" dirty="0"/>
          </a:p>
          <a:p>
            <a:r>
              <a:rPr lang="zh-CN" altLang="en-US" dirty="0" smtClean="0"/>
              <a:t>名称：</a:t>
            </a:r>
            <a:r>
              <a:rPr lang="en-US" altLang="zh-CN" dirty="0" smtClean="0"/>
              <a:t>《</a:t>
            </a:r>
            <a:r>
              <a:rPr lang="zh-CN" altLang="en-US" dirty="0" smtClean="0"/>
              <a:t>大鼓烈焰</a:t>
            </a:r>
            <a:r>
              <a:rPr lang="en-US" altLang="zh-CN" dirty="0" smtClean="0"/>
              <a:t>》</a:t>
            </a:r>
          </a:p>
        </p:txBody>
      </p:sp>
      <p:pic>
        <p:nvPicPr>
          <p:cNvPr id="11" name="Picture 9" descr="l2"/>
          <p:cNvPicPr>
            <a:picLocks noChangeAspect="1" noChangeArrowheads="1"/>
          </p:cNvPicPr>
          <p:nvPr/>
        </p:nvPicPr>
        <p:blipFill rotWithShape="1">
          <a:blip r:embed="rId4">
            <a:extLst>
              <a:ext uri="{28A0092B-C50C-407E-A947-70E740481C1C}">
                <a14:useLocalDpi xmlns:a14="http://schemas.microsoft.com/office/drawing/2010/main" val="0"/>
              </a:ext>
            </a:extLst>
          </a:blip>
          <a:srcRect l="14495" t="20994" r="36427" b="15270"/>
          <a:stretch/>
        </p:blipFill>
        <p:spPr bwMode="auto">
          <a:xfrm>
            <a:off x="6448300" y="195485"/>
            <a:ext cx="2695699" cy="2160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9376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Users\x201i\Desktop\未标题-1.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6444208" cy="517217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048799" y="1568862"/>
            <a:ext cx="4062651" cy="2977738"/>
          </a:xfrm>
          <a:prstGeom prst="rect">
            <a:avLst/>
          </a:prstGeom>
          <a:noFill/>
        </p:spPr>
        <p:txBody>
          <a:bodyPr vert="eaVert" wrap="none" rtlCol="0">
            <a:spAutoFit/>
          </a:bodyPr>
          <a:lstStyle/>
          <a:p>
            <a:r>
              <a:rPr lang="zh-CN" altLang="en-US" dirty="0" smtClean="0">
                <a:latin typeface="楷体" pitchFamily="49" charset="-122"/>
                <a:ea typeface="楷体" pitchFamily="49" charset="-122"/>
              </a:rPr>
              <a:t>开场舞蹈结束</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男女主持上场</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 </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介绍嘉宾</a:t>
            </a:r>
            <a:endParaRPr lang="en-US" altLang="zh-CN" dirty="0">
              <a:latin typeface="楷体" pitchFamily="49" charset="-122"/>
              <a:ea typeface="楷体" pitchFamily="49" charset="-122"/>
            </a:endParaRPr>
          </a:p>
          <a:p>
            <a:r>
              <a:rPr lang="zh-CN" altLang="en-US" dirty="0" smtClean="0">
                <a:latin typeface="楷体" pitchFamily="49" charset="-122"/>
                <a:ea typeface="楷体" pitchFamily="49" charset="-122"/>
              </a:rPr>
              <a:t>有请刘董启动晚会开始程序 </a:t>
            </a:r>
            <a:endParaRPr lang="zh-CN" altLang="en-US" dirty="0">
              <a:latin typeface="楷体" pitchFamily="49" charset="-122"/>
              <a:ea typeface="楷体" pitchFamily="49" charset="-122"/>
            </a:endParaRPr>
          </a:p>
          <a:p>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支持人报幕舞蹈</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万物生</a:t>
            </a:r>
            <a:r>
              <a:rPr lang="en-US" altLang="zh-CN" dirty="0" smtClean="0">
                <a:latin typeface="楷体" pitchFamily="49" charset="-122"/>
                <a:ea typeface="楷体" pitchFamily="49" charset="-122"/>
              </a:rPr>
              <a:t>》</a:t>
            </a:r>
          </a:p>
          <a:p>
            <a:r>
              <a:rPr lang="zh-CN" altLang="en-US" dirty="0" smtClean="0">
                <a:latin typeface="楷体" pitchFamily="49" charset="-122"/>
                <a:ea typeface="楷体" pitchFamily="49" charset="-122"/>
              </a:rPr>
              <a:t>特效：彩屑冷焰火</a:t>
            </a:r>
            <a:endParaRPr lang="en-US" altLang="zh-CN" dirty="0" smtClean="0">
              <a:latin typeface="楷体" pitchFamily="49" charset="-122"/>
              <a:ea typeface="楷体" pitchFamily="49" charset="-122"/>
            </a:endParaRPr>
          </a:p>
          <a:p>
            <a:r>
              <a:rPr lang="zh-CN" altLang="en-US" dirty="0">
                <a:latin typeface="楷体" pitchFamily="49" charset="-122"/>
                <a:ea typeface="楷体" pitchFamily="49" charset="-122"/>
              </a:rPr>
              <a:t>背景：场景动画</a:t>
            </a:r>
            <a:endParaRPr lang="en-US" altLang="zh-CN" dirty="0">
              <a:latin typeface="楷体" pitchFamily="49" charset="-122"/>
              <a:ea typeface="楷体" pitchFamily="49" charset="-122"/>
            </a:endParaRPr>
          </a:p>
          <a:p>
            <a:r>
              <a:rPr lang="zh-CN" altLang="en-US" dirty="0">
                <a:latin typeface="楷体" pitchFamily="49" charset="-122"/>
                <a:ea typeface="楷体" pitchFamily="49" charset="-122"/>
              </a:rPr>
              <a:t>字幕：万物</a:t>
            </a:r>
            <a:r>
              <a:rPr lang="zh-CN" altLang="en-US" dirty="0" smtClean="0">
                <a:latin typeface="楷体" pitchFamily="49" charset="-122"/>
                <a:ea typeface="楷体" pitchFamily="49" charset="-122"/>
              </a:rPr>
              <a:t>生寓意一体集团</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从混沌走向蓬勃生机的场景</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历经艰难毕竟每一步都是坚</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实的基础脚印。。。。。</a:t>
            </a:r>
            <a:endParaRPr lang="en-US" altLang="zh-CN" dirty="0" smtClean="0">
              <a:latin typeface="楷体" pitchFamily="49" charset="-122"/>
              <a:ea typeface="楷体" pitchFamily="49" charset="-122"/>
            </a:endParaRPr>
          </a:p>
          <a:p>
            <a:endParaRPr lang="zh-CN" altLang="en-US" dirty="0">
              <a:latin typeface="楷体" pitchFamily="49" charset="-122"/>
              <a:ea typeface="楷体" pitchFamily="49" charset="-122"/>
            </a:endParaRPr>
          </a:p>
        </p:txBody>
      </p:sp>
      <p:pic>
        <p:nvPicPr>
          <p:cNvPr id="12" name="Picture 2" descr="C:\Users\x201i\Desktop\未标题-22.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r="24213"/>
          <a:stretch/>
        </p:blipFill>
        <p:spPr bwMode="auto">
          <a:xfrm>
            <a:off x="7582926" y="339502"/>
            <a:ext cx="817760" cy="342456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7524328" y="578418"/>
            <a:ext cx="1015663" cy="3016210"/>
          </a:xfrm>
          <a:prstGeom prst="rect">
            <a:avLst/>
          </a:prstGeom>
          <a:noFill/>
        </p:spPr>
        <p:txBody>
          <a:bodyPr vert="eaVert" wrap="none" rtlCol="0">
            <a:spAutoFit/>
          </a:bodyPr>
          <a:lstStyle/>
          <a:p>
            <a:r>
              <a:rPr lang="zh-CN" altLang="en-US" sz="5400" b="1" spc="300" dirty="0" smtClean="0">
                <a:latin typeface="微软雅黑" pitchFamily="34" charset="-122"/>
                <a:ea typeface="微软雅黑" pitchFamily="34" charset="-122"/>
              </a:rPr>
              <a:t>主持亮相</a:t>
            </a:r>
            <a:endParaRPr lang="zh-CN" altLang="en-US" sz="5400" b="1" spc="300" dirty="0">
              <a:latin typeface="微软雅黑" pitchFamily="34" charset="-122"/>
              <a:ea typeface="微软雅黑" pitchFamily="34" charset="-122"/>
            </a:endParaRPr>
          </a:p>
        </p:txBody>
      </p:sp>
      <p:pic>
        <p:nvPicPr>
          <p:cNvPr id="14" name="Picture 3" descr="C:\Users\x201i\Desktop\未标题-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78736" y="2378202"/>
            <a:ext cx="2629768" cy="2785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9835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92" y="0"/>
            <a:ext cx="6172200" cy="5143500"/>
          </a:xfrm>
          <a:prstGeom prst="rect">
            <a:avLst/>
          </a:prstGeom>
        </p:spPr>
      </p:pic>
      <p:pic>
        <p:nvPicPr>
          <p:cNvPr id="7171" name="Picture 3" descr="C:\Users\x201i\Desktop\未标题-1.png"/>
          <p:cNvPicPr>
            <a:picLocks noChangeAspect="1" noChangeArrowheads="1"/>
          </p:cNvPicPr>
          <p:nvPr/>
        </p:nvPicPr>
        <p:blipFill rotWithShape="1">
          <a:blip r:embed="rId3" cstate="email">
            <a:lum bright="70000" contrast="-70000"/>
            <a:extLst>
              <a:ext uri="{28A0092B-C50C-407E-A947-70E740481C1C}">
                <a14:useLocalDpi xmlns:a14="http://schemas.microsoft.com/office/drawing/2010/main"/>
              </a:ext>
            </a:extLst>
          </a:blip>
          <a:srcRect/>
          <a:stretch/>
        </p:blipFill>
        <p:spPr bwMode="auto">
          <a:xfrm>
            <a:off x="-2593" y="3212199"/>
            <a:ext cx="9146593" cy="195183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x201i\Desktop\未标题-1.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t="68939" r="56336"/>
          <a:stretch/>
        </p:blipFill>
        <p:spPr bwMode="auto">
          <a:xfrm>
            <a:off x="7596336" y="3905649"/>
            <a:ext cx="1300808" cy="150866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8220036" y="865965"/>
            <a:ext cx="677108" cy="3452227"/>
          </a:xfrm>
          <a:prstGeom prst="rect">
            <a:avLst/>
          </a:prstGeom>
          <a:noFill/>
        </p:spPr>
        <p:txBody>
          <a:bodyPr vert="eaVert" wrap="none" rtlCol="0">
            <a:spAutoFit/>
          </a:bodyPr>
          <a:lstStyle/>
          <a:p>
            <a:r>
              <a:rPr lang="zh-CN" altLang="en-US" sz="3200" b="1" dirty="0" smtClean="0">
                <a:latin typeface="微软雅黑" pitchFamily="34" charset="-122"/>
                <a:ea typeface="微软雅黑" pitchFamily="34" charset="-122"/>
              </a:rPr>
              <a:t>第二幕    大道求索</a:t>
            </a:r>
            <a:endParaRPr lang="zh-CN" altLang="en-US" sz="3200" b="1" dirty="0">
              <a:latin typeface="微软雅黑" pitchFamily="34" charset="-122"/>
              <a:ea typeface="微软雅黑" pitchFamily="34" charset="-122"/>
            </a:endParaRPr>
          </a:p>
        </p:txBody>
      </p:sp>
      <p:sp>
        <p:nvSpPr>
          <p:cNvPr id="2" name="TextBox 1"/>
          <p:cNvSpPr txBox="1"/>
          <p:nvPr/>
        </p:nvSpPr>
        <p:spPr>
          <a:xfrm>
            <a:off x="6670127" y="384517"/>
            <a:ext cx="1015663" cy="4478149"/>
          </a:xfrm>
          <a:prstGeom prst="rect">
            <a:avLst/>
          </a:prstGeom>
          <a:noFill/>
        </p:spPr>
        <p:txBody>
          <a:bodyPr vert="eaVert" wrap="none" rtlCol="0">
            <a:spAutoFit/>
          </a:bodyPr>
          <a:lstStyle>
            <a:defPPr>
              <a:defRPr lang="zh-CN"/>
            </a:defPPr>
            <a:lvl1pPr>
              <a:defRPr>
                <a:latin typeface="楷体" pitchFamily="49" charset="-122"/>
                <a:ea typeface="楷体" pitchFamily="49" charset="-122"/>
              </a:defRPr>
            </a:lvl1pPr>
          </a:lstStyle>
          <a:p>
            <a:r>
              <a:rPr lang="zh-CN" altLang="en-US" dirty="0"/>
              <a:t>求索片头，</a:t>
            </a:r>
            <a:r>
              <a:rPr lang="en-US" altLang="zh-CN" dirty="0"/>
              <a:t>30</a:t>
            </a:r>
            <a:r>
              <a:rPr lang="zh-CN" altLang="en-US" dirty="0"/>
              <a:t>秒展现</a:t>
            </a:r>
            <a:r>
              <a:rPr lang="zh-CN" altLang="en-US" dirty="0" smtClean="0"/>
              <a:t>一体</a:t>
            </a:r>
            <a:endParaRPr lang="en-US" altLang="zh-CN" dirty="0" smtClean="0"/>
          </a:p>
          <a:p>
            <a:r>
              <a:rPr lang="zh-CN" altLang="en-US" dirty="0" smtClean="0"/>
              <a:t>的</a:t>
            </a:r>
            <a:r>
              <a:rPr lang="zh-CN" altLang="en-US" dirty="0"/>
              <a:t>求索精神的片头，辅以</a:t>
            </a:r>
            <a:r>
              <a:rPr lang="zh-CN" altLang="en-US" dirty="0" smtClean="0"/>
              <a:t>历</a:t>
            </a:r>
            <a:endParaRPr lang="en-US" altLang="zh-CN" dirty="0" smtClean="0"/>
          </a:p>
          <a:p>
            <a:r>
              <a:rPr lang="zh-CN" altLang="en-US" dirty="0" smtClean="0"/>
              <a:t>史</a:t>
            </a:r>
            <a:r>
              <a:rPr lang="zh-CN" altLang="en-US" dirty="0"/>
              <a:t>的珍贵记录展现一体人的风范。。。。。</a:t>
            </a:r>
          </a:p>
        </p:txBody>
      </p:sp>
    </p:spTree>
    <p:extLst>
      <p:ext uri="{BB962C8B-B14F-4D97-AF65-F5344CB8AC3E}">
        <p14:creationId xmlns:p14="http://schemas.microsoft.com/office/powerpoint/2010/main" val="3403143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1"/>
          <p:cNvSpPr/>
          <p:nvPr/>
        </p:nvSpPr>
        <p:spPr>
          <a:xfrm>
            <a:off x="1404830" y="2563386"/>
            <a:ext cx="6335522" cy="1016476"/>
          </a:xfrm>
          <a:custGeom>
            <a:avLst/>
            <a:gdLst/>
            <a:ahLst/>
            <a:cxnLst/>
            <a:rect l="l" t="t" r="r" b="b"/>
            <a:pathLst>
              <a:path w="6335522" h="1016476">
                <a:moveTo>
                  <a:pt x="0" y="0"/>
                </a:moveTo>
                <a:lnTo>
                  <a:pt x="512890" y="0"/>
                </a:lnTo>
                <a:lnTo>
                  <a:pt x="790906" y="278016"/>
                </a:lnTo>
                <a:lnTo>
                  <a:pt x="1068922" y="0"/>
                </a:lnTo>
                <a:lnTo>
                  <a:pt x="2889154" y="0"/>
                </a:lnTo>
                <a:lnTo>
                  <a:pt x="3167170" y="278016"/>
                </a:lnTo>
                <a:lnTo>
                  <a:pt x="3445186" y="0"/>
                </a:lnTo>
                <a:lnTo>
                  <a:pt x="5265418" y="0"/>
                </a:lnTo>
                <a:lnTo>
                  <a:pt x="5543434" y="278016"/>
                </a:lnTo>
                <a:lnTo>
                  <a:pt x="5821450" y="0"/>
                </a:lnTo>
                <a:lnTo>
                  <a:pt x="6335522" y="0"/>
                </a:lnTo>
                <a:lnTo>
                  <a:pt x="6335522" y="1016476"/>
                </a:lnTo>
                <a:lnTo>
                  <a:pt x="0" y="1016476"/>
                </a:lnTo>
                <a:close/>
              </a:path>
            </a:pathLst>
          </a:cu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r>
              <a:rPr kumimoji="0" lang="zh-CN" altLang="en-US" sz="3200" b="1"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微软雅黑" pitchFamily="34" charset="-122"/>
                <a:ea typeface="微软雅黑" pitchFamily="34" charset="-122"/>
              </a:rPr>
              <a:t>以文化为主脉络的整合</a:t>
            </a:r>
            <a:endParaRPr kumimoji="0" lang="zh-CN" altLang="en-US" sz="3200" b="1" i="0" u="none" strike="noStrike" kern="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微软雅黑" pitchFamily="34" charset="-122"/>
              <a:ea typeface="微软雅黑" pitchFamily="34" charset="-122"/>
            </a:endParaRPr>
          </a:p>
        </p:txBody>
      </p:sp>
      <p:sp>
        <p:nvSpPr>
          <p:cNvPr id="5" name="下箭头标注 4"/>
          <p:cNvSpPr/>
          <p:nvPr/>
        </p:nvSpPr>
        <p:spPr>
          <a:xfrm>
            <a:off x="3779912" y="1275607"/>
            <a:ext cx="1584176" cy="1472807"/>
          </a:xfrm>
          <a:prstGeom prst="downArrowCallou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lvl="0" algn="ctr" fontAlgn="base">
              <a:lnSpc>
                <a:spcPct val="120000"/>
              </a:lnSpc>
              <a:spcBef>
                <a:spcPct val="0"/>
              </a:spcBef>
              <a:spcAft>
                <a:spcPct val="0"/>
              </a:spcAft>
              <a:defRPr/>
            </a:pPr>
            <a:r>
              <a:rPr lang="zh-CN" altLang="en-US" sz="2000" b="1" kern="0" dirty="0">
                <a:effectLst>
                  <a:outerShdw blurRad="38100" dist="38100" dir="2700000" algn="tl">
                    <a:srgbClr val="000000">
                      <a:alpha val="43137"/>
                    </a:srgbClr>
                  </a:outerShdw>
                </a:effectLst>
                <a:latin typeface="微软雅黑" pitchFamily="34" charset="-122"/>
                <a:ea typeface="微软雅黑" pitchFamily="34" charset="-122"/>
              </a:rPr>
              <a:t>经济效益</a:t>
            </a:r>
          </a:p>
        </p:txBody>
      </p:sp>
      <p:sp>
        <p:nvSpPr>
          <p:cNvPr id="6" name="下箭头标注 5"/>
          <p:cNvSpPr/>
          <p:nvPr/>
        </p:nvSpPr>
        <p:spPr>
          <a:xfrm>
            <a:off x="6156176" y="1304579"/>
            <a:ext cx="1584176" cy="1472807"/>
          </a:xfrm>
          <a:prstGeom prst="downArrowCallou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fontAlgn="base">
              <a:lnSpc>
                <a:spcPct val="120000"/>
              </a:lnSpc>
              <a:spcBef>
                <a:spcPct val="0"/>
              </a:spcBef>
              <a:spcAft>
                <a:spcPct val="0"/>
              </a:spcAft>
              <a:defRPr/>
            </a:pPr>
            <a:r>
              <a:rPr lang="zh-CN" altLang="en-US" sz="2000" b="1" kern="0" dirty="0" smtClean="0">
                <a:effectLst>
                  <a:outerShdw blurRad="38100" dist="38100" dir="2700000" algn="tl">
                    <a:srgbClr val="000000">
                      <a:alpha val="43137"/>
                    </a:srgbClr>
                  </a:outerShdw>
                </a:effectLst>
                <a:latin typeface="微软雅黑" pitchFamily="34" charset="-122"/>
                <a:ea typeface="微软雅黑" pitchFamily="34" charset="-122"/>
              </a:rPr>
              <a:t>社会责任</a:t>
            </a:r>
            <a:endParaRPr lang="zh-CN" altLang="en-US" sz="2000" b="1" kern="0"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7" name="下箭头标注 6"/>
          <p:cNvSpPr/>
          <p:nvPr/>
        </p:nvSpPr>
        <p:spPr>
          <a:xfrm>
            <a:off x="1404830" y="1304579"/>
            <a:ext cx="1584176" cy="1472807"/>
          </a:xfrm>
          <a:prstGeom prst="downArrowCallou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2000" b="1" i="0" u="none" strike="noStrike" kern="0" cap="none" spc="0" normalizeH="0" baseline="0" noProof="0" dirty="0" smtClean="0">
                <a:ln>
                  <a:noFill/>
                </a:ln>
                <a:effectLst>
                  <a:outerShdw blurRad="38100" dist="38100" dir="2700000" algn="tl">
                    <a:srgbClr val="000000">
                      <a:alpha val="43137"/>
                    </a:srgbClr>
                  </a:outerShdw>
                </a:effectLst>
                <a:uLnTx/>
                <a:uFillTx/>
                <a:latin typeface="微软雅黑" pitchFamily="34" charset="-122"/>
                <a:ea typeface="微软雅黑" pitchFamily="34" charset="-122"/>
              </a:rPr>
              <a:t>健康</a:t>
            </a:r>
            <a:endParaRPr kumimoji="0" lang="zh-CN" altLang="en-US" sz="2000" b="1" i="0" u="none" strike="noStrike" kern="0" cap="none" spc="0" normalizeH="0" baseline="0" noProof="0" dirty="0">
              <a:ln>
                <a:noFill/>
              </a:ln>
              <a:effectLst>
                <a:outerShdw blurRad="38100" dist="38100" dir="2700000" algn="tl">
                  <a:srgbClr val="000000">
                    <a:alpha val="43137"/>
                  </a:srgbClr>
                </a:outerShdw>
              </a:effectLst>
              <a:uLnTx/>
              <a:uFillTx/>
              <a:latin typeface="微软雅黑" pitchFamily="34" charset="-122"/>
              <a:ea typeface="微软雅黑" pitchFamily="34" charset="-122"/>
            </a:endParaRPr>
          </a:p>
        </p:txBody>
      </p:sp>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r="76294"/>
          <a:stretch/>
        </p:blipFill>
        <p:spPr>
          <a:xfrm>
            <a:off x="268497" y="123478"/>
            <a:ext cx="576064" cy="571925"/>
          </a:xfrm>
          <a:prstGeom prst="rect">
            <a:avLst/>
          </a:prstGeom>
        </p:spPr>
      </p:pic>
      <p:sp>
        <p:nvSpPr>
          <p:cNvPr id="14" name="TextBox 13"/>
          <p:cNvSpPr txBox="1"/>
          <p:nvPr/>
        </p:nvSpPr>
        <p:spPr>
          <a:xfrm>
            <a:off x="846105" y="266415"/>
            <a:ext cx="2645775" cy="461665"/>
          </a:xfrm>
          <a:prstGeom prst="rect">
            <a:avLst/>
          </a:prstGeom>
          <a:noFill/>
        </p:spPr>
        <p:txBody>
          <a:bodyPr wrap="square" rtlCol="0">
            <a:spAutoFit/>
          </a:bodyPr>
          <a:lstStyle/>
          <a:p>
            <a:r>
              <a:rPr lang="zh-CN" altLang="en-US" sz="2400" b="1" dirty="0" smtClean="0">
                <a:solidFill>
                  <a:srgbClr val="C00000"/>
                </a:solidFill>
                <a:latin typeface="微软雅黑" pitchFamily="34" charset="-122"/>
                <a:ea typeface="微软雅黑" pitchFamily="34" charset="-122"/>
              </a:rPr>
              <a:t>一体集团整合要求</a:t>
            </a:r>
            <a:endParaRPr lang="zh-CN" altLang="en-US" sz="24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774830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C:\Users\x201i\Desktop\未标题-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99592" y="312321"/>
            <a:ext cx="2016224" cy="149452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x201i\Desktop\未标题-21.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flipH="1">
            <a:off x="1835696" y="3268563"/>
            <a:ext cx="7308304" cy="189547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Users\x201i\Desktop\未标题-2.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 y="1923678"/>
            <a:ext cx="2477765" cy="321982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342682" y="771550"/>
            <a:ext cx="7663636" cy="2862322"/>
          </a:xfrm>
          <a:prstGeom prst="rect">
            <a:avLst/>
          </a:prstGeom>
          <a:noFill/>
        </p:spPr>
        <p:txBody>
          <a:bodyPr vert="eaVert" wrap="none" rtlCol="0">
            <a:spAutoFit/>
          </a:bodyPr>
          <a:lstStyle/>
          <a:p>
            <a:r>
              <a:rPr lang="zh-CN" altLang="en-US" sz="3600" b="1" dirty="0" smtClean="0">
                <a:effectLst>
                  <a:outerShdw blurRad="38100" dist="38100" dir="2700000" algn="tl">
                    <a:srgbClr val="000000">
                      <a:alpha val="43137"/>
                    </a:srgbClr>
                  </a:outerShdw>
                </a:effectLst>
                <a:latin typeface="微软雅黑" pitchFamily="34" charset="-122"/>
                <a:ea typeface="微软雅黑" pitchFamily="34" charset="-122"/>
              </a:rPr>
              <a:t>音诗舞创意</a:t>
            </a:r>
            <a:endParaRPr lang="en-US" altLang="zh-CN" sz="3600" b="1" dirty="0" smtClean="0">
              <a:effectLst>
                <a:outerShdw blurRad="38100" dist="38100" dir="2700000" algn="tl">
                  <a:srgbClr val="000000">
                    <a:alpha val="43137"/>
                  </a:srgbClr>
                </a:outerShdw>
              </a:effectLst>
              <a:latin typeface="微软雅黑" pitchFamily="34" charset="-122"/>
              <a:ea typeface="微软雅黑" pitchFamily="34" charset="-122"/>
            </a:endParaRPr>
          </a:p>
          <a:p>
            <a:r>
              <a:rPr lang="zh-CN" altLang="en-US" dirty="0" smtClean="0">
                <a:latin typeface="楷体" pitchFamily="49" charset="-122"/>
                <a:ea typeface="楷体" pitchFamily="49" charset="-122"/>
              </a:rPr>
              <a:t>张如一在朗诵的钢琴声中 </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舞蹈进场（追光）</a:t>
            </a:r>
            <a:endParaRPr lang="en-US" altLang="zh-CN" dirty="0">
              <a:latin typeface="楷体" pitchFamily="49" charset="-122"/>
              <a:ea typeface="楷体" pitchFamily="49" charset="-122"/>
            </a:endParaRPr>
          </a:p>
          <a:p>
            <a:r>
              <a:rPr lang="zh-CN" altLang="en-US" dirty="0" smtClean="0">
                <a:latin typeface="楷体" pitchFamily="49" charset="-122"/>
                <a:ea typeface="楷体" pitchFamily="49" charset="-122"/>
              </a:rPr>
              <a:t>约</a:t>
            </a:r>
            <a:r>
              <a:rPr lang="en-US" altLang="zh-CN" dirty="0" smtClean="0">
                <a:latin typeface="楷体" pitchFamily="49" charset="-122"/>
                <a:ea typeface="楷体" pitchFamily="49" charset="-122"/>
              </a:rPr>
              <a:t>40</a:t>
            </a:r>
            <a:r>
              <a:rPr lang="zh-CN" altLang="en-US" dirty="0" smtClean="0">
                <a:latin typeface="楷体" pitchFamily="49" charset="-122"/>
                <a:ea typeface="楷体" pitchFamily="49" charset="-122"/>
              </a:rPr>
              <a:t>秒的舞蹈过度</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到预定地拿起朗诵本 </a:t>
            </a:r>
            <a:endParaRPr lang="zh-CN" altLang="en-US" dirty="0">
              <a:latin typeface="楷体" pitchFamily="49" charset="-122"/>
              <a:ea typeface="楷体" pitchFamily="49" charset="-122"/>
            </a:endParaRPr>
          </a:p>
          <a:p>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张如一朗诵同时</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另一独舞演员进场（追光）</a:t>
            </a:r>
            <a:endParaRPr lang="en-US" altLang="zh-CN" dirty="0">
              <a:latin typeface="楷体" pitchFamily="49" charset="-122"/>
              <a:ea typeface="楷体" pitchFamily="49" charset="-122"/>
            </a:endParaRPr>
          </a:p>
          <a:p>
            <a:r>
              <a:rPr lang="zh-CN" altLang="en-US" dirty="0" smtClean="0">
                <a:latin typeface="楷体" pitchFamily="49" charset="-122"/>
                <a:ea typeface="楷体" pitchFamily="49" charset="-122"/>
              </a:rPr>
              <a:t>配合场景的独舞</a:t>
            </a:r>
            <a:endParaRPr lang="en-US" altLang="zh-CN" dirty="0" smtClean="0">
              <a:latin typeface="楷体" pitchFamily="49" charset="-122"/>
              <a:ea typeface="楷体" pitchFamily="49" charset="-122"/>
            </a:endParaRPr>
          </a:p>
          <a:p>
            <a:r>
              <a:rPr lang="zh-CN" altLang="en-US" dirty="0">
                <a:latin typeface="楷体" pitchFamily="49" charset="-122"/>
                <a:ea typeface="楷体" pitchFamily="49" charset="-122"/>
              </a:rPr>
              <a:t>特效</a:t>
            </a:r>
            <a:r>
              <a:rPr lang="zh-CN" altLang="en-US" dirty="0" smtClean="0">
                <a:latin typeface="楷体" pitchFamily="49" charset="-122"/>
                <a:ea typeface="楷体" pitchFamily="49" charset="-122"/>
              </a:rPr>
              <a:t>：童声音效回音加深</a:t>
            </a:r>
            <a:endParaRPr lang="en-US" altLang="zh-CN" dirty="0">
              <a:latin typeface="楷体" pitchFamily="49" charset="-122"/>
              <a:ea typeface="楷体" pitchFamily="49" charset="-122"/>
            </a:endParaRPr>
          </a:p>
          <a:p>
            <a:r>
              <a:rPr lang="zh-CN" altLang="en-US" dirty="0">
                <a:latin typeface="楷体" pitchFamily="49" charset="-122"/>
                <a:ea typeface="楷体" pitchFamily="49" charset="-122"/>
              </a:rPr>
              <a:t>字幕</a:t>
            </a:r>
            <a:r>
              <a:rPr lang="zh-CN" altLang="en-US" dirty="0" smtClean="0">
                <a:latin typeface="楷体" pitchFamily="49" charset="-122"/>
                <a:ea typeface="楷体" pitchFamily="49" charset="-122"/>
              </a:rPr>
              <a:t>：诗词配以历史</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图片的展现背景</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诗词片章分段为：</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鸿蒙篇</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取火篇</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桎梏篇</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冲霄篇</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顿悟篇</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升华篇</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每个篇章</a:t>
            </a:r>
            <a:r>
              <a:rPr lang="en-US" altLang="zh-CN" dirty="0" smtClean="0">
                <a:latin typeface="楷体" pitchFamily="49" charset="-122"/>
                <a:ea typeface="楷体" pitchFamily="49" charset="-122"/>
              </a:rPr>
              <a:t>2</a:t>
            </a:r>
            <a:r>
              <a:rPr lang="zh-CN" altLang="en-US" dirty="0" smtClean="0">
                <a:latin typeface="楷体" pitchFamily="49" charset="-122"/>
                <a:ea typeface="楷体" pitchFamily="49" charset="-122"/>
              </a:rPr>
              <a:t>人朗诵</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（男女搭配）伴舞变化可</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变双人舞蹈和朗诵者互动</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队形变化</a:t>
            </a:r>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endParaRPr lang="zh-CN" altLang="en-US" dirty="0">
              <a:latin typeface="楷体" pitchFamily="49" charset="-122"/>
              <a:ea typeface="楷体" pitchFamily="49" charset="-122"/>
            </a:endParaRPr>
          </a:p>
        </p:txBody>
      </p:sp>
    </p:spTree>
    <p:extLst>
      <p:ext uri="{BB962C8B-B14F-4D97-AF65-F5344CB8AC3E}">
        <p14:creationId xmlns:p14="http://schemas.microsoft.com/office/powerpoint/2010/main" val="2927705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a:clrChange>
              <a:clrFrom>
                <a:srgbClr val="F1F9FC"/>
              </a:clrFrom>
              <a:clrTo>
                <a:srgbClr val="F1F9FC">
                  <a:alpha val="0"/>
                </a:srgbClr>
              </a:clrTo>
            </a:clrChange>
            <a:extLst>
              <a:ext uri="{28A0092B-C50C-407E-A947-70E740481C1C}">
                <a14:useLocalDpi xmlns:a14="http://schemas.microsoft.com/office/drawing/2010/main" val="0"/>
              </a:ext>
            </a:extLst>
          </a:blip>
          <a:srcRect l="17805" t="14467"/>
          <a:stretch/>
        </p:blipFill>
        <p:spPr>
          <a:xfrm>
            <a:off x="4475018" y="744137"/>
            <a:ext cx="4668982" cy="4399363"/>
          </a:xfrm>
          <a:prstGeom prst="rect">
            <a:avLst/>
          </a:prstGeom>
        </p:spPr>
      </p:pic>
      <p:pic>
        <p:nvPicPr>
          <p:cNvPr id="7171" name="Picture 3" descr="C:\Users\x201i\Desktop\未标题-1.png"/>
          <p:cNvPicPr>
            <a:picLocks noChangeAspect="1" noChangeArrowheads="1"/>
          </p:cNvPicPr>
          <p:nvPr/>
        </p:nvPicPr>
        <p:blipFill rotWithShape="1">
          <a:blip r:embed="rId4" cstate="email">
            <a:lum bright="70000" contrast="-70000"/>
            <a:extLst>
              <a:ext uri="{28A0092B-C50C-407E-A947-70E740481C1C}">
                <a14:useLocalDpi xmlns:a14="http://schemas.microsoft.com/office/drawing/2010/main"/>
              </a:ext>
            </a:extLst>
          </a:blip>
          <a:srcRect/>
          <a:stretch/>
        </p:blipFill>
        <p:spPr bwMode="auto">
          <a:xfrm>
            <a:off x="-2593" y="3212199"/>
            <a:ext cx="9146593" cy="195183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x201i\Desktop\未标题-1.png"/>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t="68939" r="56336"/>
          <a:stretch/>
        </p:blipFill>
        <p:spPr bwMode="auto">
          <a:xfrm>
            <a:off x="7596336" y="3905649"/>
            <a:ext cx="1300808" cy="150866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025962" y="1337954"/>
            <a:ext cx="1169551" cy="2313916"/>
          </a:xfrm>
          <a:prstGeom prst="rect">
            <a:avLst/>
          </a:prstGeom>
          <a:noFill/>
        </p:spPr>
        <p:txBody>
          <a:bodyPr vert="eaVert" wrap="square" rtlCol="0">
            <a:spAutoFit/>
          </a:bodyPr>
          <a:lstStyle/>
          <a:p>
            <a:pPr algn="ctr"/>
            <a:r>
              <a:rPr lang="zh-CN" altLang="en-US" sz="3200" b="1" dirty="0" smtClean="0">
                <a:latin typeface="微软雅黑" pitchFamily="34" charset="-122"/>
                <a:ea typeface="微软雅黑" pitchFamily="34" charset="-122"/>
              </a:rPr>
              <a:t>第三幕   </a:t>
            </a:r>
            <a:endParaRPr lang="en-US" altLang="zh-CN" sz="3200" b="1" dirty="0" smtClean="0">
              <a:latin typeface="微软雅黑" pitchFamily="34" charset="-122"/>
              <a:ea typeface="微软雅黑" pitchFamily="34" charset="-122"/>
            </a:endParaRPr>
          </a:p>
          <a:p>
            <a:pPr algn="ctr"/>
            <a:r>
              <a:rPr lang="zh-CN" altLang="en-US" sz="3200" b="1" dirty="0" smtClean="0">
                <a:latin typeface="微软雅黑" pitchFamily="34" charset="-122"/>
                <a:ea typeface="微软雅黑" pitchFamily="34" charset="-122"/>
              </a:rPr>
              <a:t> 明心见性</a:t>
            </a:r>
            <a:endParaRPr lang="zh-CN" altLang="en-US" sz="3200" b="1" dirty="0">
              <a:latin typeface="微软雅黑" pitchFamily="34" charset="-122"/>
              <a:ea typeface="微软雅黑" pitchFamily="34" charset="-122"/>
            </a:endParaRPr>
          </a:p>
        </p:txBody>
      </p:sp>
      <p:sp>
        <p:nvSpPr>
          <p:cNvPr id="6" name="矩形 5"/>
          <p:cNvSpPr/>
          <p:nvPr/>
        </p:nvSpPr>
        <p:spPr>
          <a:xfrm>
            <a:off x="3059832" y="1337954"/>
            <a:ext cx="738664" cy="2400657"/>
          </a:xfrm>
          <a:prstGeom prst="rect">
            <a:avLst/>
          </a:prstGeom>
          <a:noFill/>
        </p:spPr>
        <p:txBody>
          <a:bodyPr vert="eaVert" wrap="none" rtlCol="0">
            <a:spAutoFit/>
          </a:bodyPr>
          <a:lstStyle/>
          <a:p>
            <a:r>
              <a:rPr lang="zh-CN" altLang="en-US" dirty="0">
                <a:latin typeface="楷体" pitchFamily="49" charset="-122"/>
                <a:ea typeface="楷体" pitchFamily="49" charset="-122"/>
              </a:rPr>
              <a:t>六祖在坛经里</a:t>
            </a:r>
            <a:r>
              <a:rPr lang="zh-CN" altLang="en-US" dirty="0" smtClean="0">
                <a:latin typeface="楷体" pitchFamily="49" charset="-122"/>
                <a:ea typeface="楷体" pitchFamily="49" charset="-122"/>
              </a:rPr>
              <a:t>提出</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“顿悟”</a:t>
            </a:r>
            <a:r>
              <a:rPr lang="zh-CN" altLang="en-US" dirty="0">
                <a:latin typeface="楷体" pitchFamily="49" charset="-122"/>
                <a:ea typeface="楷体" pitchFamily="49" charset="-122"/>
              </a:rPr>
              <a:t>第四即可成佛</a:t>
            </a:r>
            <a:endParaRPr lang="en-US" altLang="zh-CN" dirty="0">
              <a:latin typeface="楷体" pitchFamily="49" charset="-122"/>
              <a:ea typeface="楷体" pitchFamily="49" charset="-122"/>
            </a:endParaRPr>
          </a:p>
        </p:txBody>
      </p:sp>
      <p:sp>
        <p:nvSpPr>
          <p:cNvPr id="11" name="TextBox 10"/>
          <p:cNvSpPr txBox="1"/>
          <p:nvPr/>
        </p:nvSpPr>
        <p:spPr>
          <a:xfrm>
            <a:off x="564297" y="1411302"/>
            <a:ext cx="461665" cy="2403863"/>
          </a:xfrm>
          <a:prstGeom prst="rect">
            <a:avLst/>
          </a:prstGeom>
          <a:noFill/>
        </p:spPr>
        <p:txBody>
          <a:bodyPr vert="eaVert" wrap="none" rtlCol="0">
            <a:spAutoFit/>
          </a:bodyPr>
          <a:lstStyle/>
          <a:p>
            <a:r>
              <a:rPr lang="en-US" altLang="zh-CN" dirty="0" smtClean="0"/>
              <a:t>40</a:t>
            </a:r>
            <a:r>
              <a:rPr lang="zh-CN" altLang="en-US" dirty="0" smtClean="0"/>
              <a:t>秒片头，主持人报幕</a:t>
            </a:r>
            <a:endParaRPr lang="zh-CN" altLang="en-US" dirty="0"/>
          </a:p>
        </p:txBody>
      </p:sp>
    </p:spTree>
    <p:extLst>
      <p:ext uri="{BB962C8B-B14F-4D97-AF65-F5344CB8AC3E}">
        <p14:creationId xmlns:p14="http://schemas.microsoft.com/office/powerpoint/2010/main" val="3748336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x201i\Desktop\未标题-21.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93" y="3268563"/>
            <a:ext cx="7108825" cy="189547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C:\Users\x201i\Desktop\未标题-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93" y="2571750"/>
            <a:ext cx="3213256" cy="261290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x201i\Desktop\未标题-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41937" y="-21996"/>
            <a:ext cx="3763963" cy="402748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725288" y="411510"/>
            <a:ext cx="4616648" cy="4593565"/>
          </a:xfrm>
          <a:prstGeom prst="rect">
            <a:avLst/>
          </a:prstGeom>
          <a:noFill/>
        </p:spPr>
        <p:txBody>
          <a:bodyPr vert="eaVert" wrap="none" rtlCol="0">
            <a:spAutoFit/>
          </a:bodyPr>
          <a:lstStyle>
            <a:defPPr>
              <a:defRPr lang="zh-CN"/>
            </a:defPPr>
            <a:lvl1pPr>
              <a:defRPr>
                <a:latin typeface="楷体" pitchFamily="49" charset="-122"/>
                <a:ea typeface="楷体" pitchFamily="49" charset="-122"/>
              </a:defRPr>
            </a:lvl1pPr>
          </a:lstStyle>
          <a:p>
            <a:r>
              <a:rPr lang="en-US" altLang="zh-CN" sz="3600" b="1" dirty="0">
                <a:effectLst>
                  <a:outerShdw blurRad="38100" dist="38100" dir="2700000" algn="tl">
                    <a:srgbClr val="000000">
                      <a:alpha val="43137"/>
                    </a:srgbClr>
                  </a:outerShdw>
                </a:effectLst>
                <a:latin typeface="微软雅黑" pitchFamily="34" charset="-122"/>
                <a:ea typeface="微软雅黑" pitchFamily="34" charset="-122"/>
              </a:rPr>
              <a:t>《</a:t>
            </a:r>
            <a:r>
              <a:rPr lang="zh-CN" altLang="en-US" sz="3600" b="1" dirty="0">
                <a:effectLst>
                  <a:outerShdw blurRad="38100" dist="38100" dir="2700000" algn="tl">
                    <a:srgbClr val="000000">
                      <a:alpha val="43137"/>
                    </a:srgbClr>
                  </a:outerShdw>
                </a:effectLst>
                <a:latin typeface="微软雅黑" pitchFamily="34" charset="-122"/>
                <a:ea typeface="微软雅黑" pitchFamily="34" charset="-122"/>
              </a:rPr>
              <a:t>书画艺术</a:t>
            </a:r>
            <a:r>
              <a:rPr lang="en-US" altLang="zh-CN" sz="3600" b="1" dirty="0" smtClean="0">
                <a:effectLst>
                  <a:outerShdw blurRad="38100" dist="38100" dir="2700000" algn="tl">
                    <a:srgbClr val="000000">
                      <a:alpha val="43137"/>
                    </a:srgbClr>
                  </a:outerShdw>
                </a:effectLst>
                <a:latin typeface="微软雅黑" pitchFamily="34" charset="-122"/>
                <a:ea typeface="微软雅黑" pitchFamily="34" charset="-122"/>
              </a:rPr>
              <a:t>》</a:t>
            </a:r>
          </a:p>
          <a:p>
            <a:endParaRPr lang="en-US" altLang="zh-CN" sz="3600" b="1" dirty="0">
              <a:effectLst>
                <a:outerShdw blurRad="38100" dist="38100" dir="2700000" algn="tl">
                  <a:srgbClr val="000000">
                    <a:alpha val="43137"/>
                  </a:srgbClr>
                </a:outerShdw>
              </a:effectLst>
              <a:latin typeface="微软雅黑" pitchFamily="34" charset="-122"/>
              <a:ea typeface="微软雅黑" pitchFamily="34" charset="-122"/>
            </a:endParaRPr>
          </a:p>
          <a:p>
            <a:r>
              <a:rPr lang="zh-CN" altLang="en-US" dirty="0" smtClean="0"/>
              <a:t>高山流水</a:t>
            </a:r>
            <a:r>
              <a:rPr lang="zh-CN" altLang="en-US" dirty="0"/>
              <a:t>的琴声（追光灯）</a:t>
            </a:r>
            <a:endParaRPr lang="en-US" altLang="zh-CN" dirty="0"/>
          </a:p>
          <a:p>
            <a:r>
              <a:rPr lang="zh-CN" altLang="en-US" dirty="0" smtClean="0"/>
              <a:t>结合展示造型舞蹈十三金钗出场</a:t>
            </a:r>
            <a:endParaRPr lang="en-US" altLang="zh-CN" dirty="0"/>
          </a:p>
          <a:p>
            <a:endParaRPr lang="en-US" altLang="zh-CN" dirty="0"/>
          </a:p>
          <a:p>
            <a:r>
              <a:rPr lang="zh-CN" altLang="en-US" dirty="0"/>
              <a:t>刘大明登场两位美女助理协同上场</a:t>
            </a:r>
            <a:endParaRPr lang="en-US" altLang="zh-CN" dirty="0"/>
          </a:p>
          <a:p>
            <a:r>
              <a:rPr lang="zh-CN" altLang="en-US" dirty="0"/>
              <a:t>（追光灯）气氛（此时热烈的掌声和尖叫声</a:t>
            </a:r>
            <a:r>
              <a:rPr lang="en-US" altLang="zh-CN" dirty="0"/>
              <a:t>)</a:t>
            </a:r>
          </a:p>
          <a:p>
            <a:r>
              <a:rPr lang="zh-CN" altLang="en-US" dirty="0"/>
              <a:t>挥毫泼墨</a:t>
            </a:r>
            <a:endParaRPr lang="en-US" altLang="zh-CN" dirty="0"/>
          </a:p>
          <a:p>
            <a:r>
              <a:rPr lang="zh-CN" altLang="en-US" dirty="0"/>
              <a:t>点题</a:t>
            </a:r>
            <a:r>
              <a:rPr lang="en-US" altLang="zh-CN" dirty="0"/>
              <a:t>《</a:t>
            </a:r>
            <a:r>
              <a:rPr lang="zh-CN" altLang="en-US" dirty="0"/>
              <a:t>明心见性</a:t>
            </a:r>
            <a:r>
              <a:rPr lang="en-US" altLang="zh-CN" dirty="0"/>
              <a:t>·</a:t>
            </a:r>
            <a:r>
              <a:rPr lang="zh-CN" altLang="en-US" dirty="0"/>
              <a:t>顿悟</a:t>
            </a:r>
            <a:r>
              <a:rPr lang="en-US" altLang="zh-CN" dirty="0"/>
              <a:t>》</a:t>
            </a:r>
          </a:p>
          <a:p>
            <a:r>
              <a:rPr lang="zh-CN" altLang="en-US" dirty="0"/>
              <a:t>现场镜头特写（切换背景）</a:t>
            </a:r>
            <a:endParaRPr lang="en-US" altLang="zh-CN" dirty="0"/>
          </a:p>
          <a:p>
            <a:endParaRPr lang="en-US" altLang="zh-CN" dirty="0"/>
          </a:p>
          <a:p>
            <a:r>
              <a:rPr lang="zh-CN" altLang="en-US" dirty="0" smtClean="0"/>
              <a:t>十三金钗的展示和舞台的</a:t>
            </a:r>
            <a:endParaRPr lang="en-US" altLang="zh-CN" dirty="0" smtClean="0"/>
          </a:p>
          <a:p>
            <a:r>
              <a:rPr lang="zh-CN" altLang="en-US" dirty="0" smtClean="0"/>
              <a:t>装饰与刘大明的书画有机</a:t>
            </a:r>
            <a:endParaRPr lang="en-US" altLang="zh-CN" dirty="0" smtClean="0"/>
          </a:p>
          <a:p>
            <a:r>
              <a:rPr lang="zh-CN" altLang="en-US" dirty="0" smtClean="0"/>
              <a:t>结合，给人深刻印象。</a:t>
            </a:r>
            <a:endParaRPr lang="zh-CN" altLang="en-US" dirty="0"/>
          </a:p>
        </p:txBody>
      </p:sp>
    </p:spTree>
    <p:extLst>
      <p:ext uri="{BB962C8B-B14F-4D97-AF65-F5344CB8AC3E}">
        <p14:creationId xmlns:p14="http://schemas.microsoft.com/office/powerpoint/2010/main" val="3389967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3397"/>
          <a:stretch/>
        </p:blipFill>
        <p:spPr>
          <a:xfrm>
            <a:off x="0" y="-1"/>
            <a:ext cx="3993245" cy="5143501"/>
          </a:xfrm>
          <a:prstGeom prst="rect">
            <a:avLst/>
          </a:prstGeom>
        </p:spPr>
      </p:pic>
      <p:sp>
        <p:nvSpPr>
          <p:cNvPr id="11" name="TextBox 10"/>
          <p:cNvSpPr txBox="1"/>
          <p:nvPr/>
        </p:nvSpPr>
        <p:spPr>
          <a:xfrm rot="5400000">
            <a:off x="4518209" y="319823"/>
            <a:ext cx="2305718" cy="3782312"/>
          </a:xfrm>
          <a:prstGeom prst="rect">
            <a:avLst/>
          </a:prstGeom>
          <a:noFill/>
        </p:spPr>
        <p:txBody>
          <a:bodyPr vert="eaVert" wrap="none" rtlCol="0">
            <a:prstTxWarp prst="textPlain">
              <a:avLst/>
            </a:prstTxWarp>
            <a:spAutoFit/>
          </a:bodyPr>
          <a:lstStyle>
            <a:defPPr>
              <a:defRPr lang="zh-CN"/>
            </a:defPPr>
            <a:lvl1pPr>
              <a:defRPr>
                <a:latin typeface="楷体" pitchFamily="49" charset="-122"/>
                <a:ea typeface="楷体" pitchFamily="49" charset="-122"/>
              </a:defRPr>
            </a:lvl1pPr>
          </a:lstStyle>
          <a:p>
            <a:r>
              <a:rPr lang="zh-CN" altLang="en-US" dirty="0"/>
              <a:t>接上一个节目后 </a:t>
            </a:r>
            <a:endParaRPr lang="en-US" altLang="zh-CN" dirty="0"/>
          </a:p>
          <a:p>
            <a:r>
              <a:rPr lang="zh-CN" altLang="en-US" dirty="0" smtClean="0"/>
              <a:t>主持人</a:t>
            </a:r>
            <a:r>
              <a:rPr lang="zh-CN" altLang="en-US" dirty="0"/>
              <a:t>上场 </a:t>
            </a:r>
          </a:p>
          <a:p>
            <a:endParaRPr lang="en-US" altLang="zh-CN" dirty="0"/>
          </a:p>
          <a:p>
            <a:r>
              <a:rPr lang="zh-CN" altLang="en-US" dirty="0"/>
              <a:t>在今日的欢歌笑语的时候，</a:t>
            </a:r>
            <a:endParaRPr lang="en-US" altLang="zh-CN" dirty="0"/>
          </a:p>
          <a:p>
            <a:r>
              <a:rPr lang="zh-CN" altLang="en-US" dirty="0"/>
              <a:t>是否还记得一群大山里面的孩子</a:t>
            </a:r>
            <a:endParaRPr lang="en-US" altLang="zh-CN" dirty="0"/>
          </a:p>
          <a:p>
            <a:r>
              <a:rPr lang="zh-CN" altLang="en-US" dirty="0"/>
              <a:t>是否还记得</a:t>
            </a:r>
            <a:r>
              <a:rPr lang="en-US" altLang="zh-CN" dirty="0"/>
              <a:t>【</a:t>
            </a:r>
            <a:r>
              <a:rPr lang="zh-CN" altLang="en-US" dirty="0"/>
              <a:t>我要读书</a:t>
            </a:r>
            <a:r>
              <a:rPr lang="en-US" altLang="zh-CN" dirty="0"/>
              <a:t>】</a:t>
            </a:r>
            <a:r>
              <a:rPr lang="zh-CN" altLang="en-US" dirty="0"/>
              <a:t>的呐喊</a:t>
            </a:r>
            <a:endParaRPr lang="en-US" altLang="zh-CN" dirty="0"/>
          </a:p>
          <a:p>
            <a:endParaRPr lang="en-US" altLang="zh-CN" dirty="0"/>
          </a:p>
          <a:p>
            <a:r>
              <a:rPr lang="zh-CN" altLang="en-US" dirty="0"/>
              <a:t>特效：贫困山区的的画面</a:t>
            </a:r>
            <a:endParaRPr lang="en-US" altLang="zh-CN" dirty="0"/>
          </a:p>
          <a:p>
            <a:r>
              <a:rPr lang="zh-CN" altLang="en-US" dirty="0"/>
              <a:t>煽情的词语</a:t>
            </a:r>
            <a:endParaRPr lang="en-US" altLang="zh-CN" dirty="0"/>
          </a:p>
          <a:p>
            <a:endParaRPr lang="en-US" altLang="zh-CN" dirty="0"/>
          </a:p>
          <a:p>
            <a:r>
              <a:rPr lang="zh-CN" altLang="en-US" dirty="0"/>
              <a:t>背景：</a:t>
            </a:r>
            <a:r>
              <a:rPr lang="en-US" altLang="zh-CN" dirty="0"/>
              <a:t>600</a:t>
            </a:r>
            <a:r>
              <a:rPr lang="zh-CN" altLang="en-US" dirty="0"/>
              <a:t>名儿童的深圳行</a:t>
            </a:r>
            <a:endParaRPr lang="en-US" altLang="zh-CN" dirty="0"/>
          </a:p>
          <a:p>
            <a:r>
              <a:rPr lang="zh-CN" altLang="en-US" dirty="0"/>
              <a:t>贵州山区的希望小学</a:t>
            </a:r>
            <a:endParaRPr lang="en-US" altLang="zh-CN" dirty="0"/>
          </a:p>
          <a:p>
            <a:endParaRPr lang="en-US" altLang="zh-CN" dirty="0"/>
          </a:p>
          <a:p>
            <a:r>
              <a:rPr lang="zh-CN" altLang="en-US" dirty="0"/>
              <a:t>现场：被捐助的代表来到了现场</a:t>
            </a:r>
            <a:endParaRPr lang="en-US" altLang="zh-CN" dirty="0"/>
          </a:p>
          <a:p>
            <a:r>
              <a:rPr lang="zh-CN" altLang="en-US" dirty="0"/>
              <a:t>一体集团承诺在被捐助的儿童中</a:t>
            </a:r>
            <a:endParaRPr lang="en-US" altLang="zh-CN" dirty="0"/>
          </a:p>
          <a:p>
            <a:r>
              <a:rPr lang="zh-CN" altLang="en-US" dirty="0"/>
              <a:t>有报读</a:t>
            </a:r>
            <a:r>
              <a:rPr lang="en-US" altLang="zh-CN" dirty="0"/>
              <a:t>《</a:t>
            </a:r>
            <a:r>
              <a:rPr lang="zh-CN" altLang="en-US" dirty="0"/>
              <a:t>医学类专业</a:t>
            </a:r>
            <a:r>
              <a:rPr lang="en-US" altLang="zh-CN" dirty="0"/>
              <a:t>》</a:t>
            </a:r>
            <a:r>
              <a:rPr lang="zh-CN" altLang="en-US" dirty="0"/>
              <a:t>的学生，</a:t>
            </a:r>
            <a:endParaRPr lang="en-US" altLang="zh-CN" dirty="0"/>
          </a:p>
          <a:p>
            <a:r>
              <a:rPr lang="zh-CN" altLang="en-US" dirty="0"/>
              <a:t>集团捐助全部学杂费并提供绿色</a:t>
            </a:r>
            <a:endParaRPr lang="en-US" altLang="zh-CN" dirty="0"/>
          </a:p>
          <a:p>
            <a:r>
              <a:rPr lang="zh-CN" altLang="en-US" dirty="0"/>
              <a:t>就业通道</a:t>
            </a:r>
            <a:endParaRPr lang="en-US" altLang="zh-CN" dirty="0"/>
          </a:p>
          <a:p>
            <a:endParaRPr lang="zh-CN" altLang="en-US" dirty="0"/>
          </a:p>
        </p:txBody>
      </p:sp>
      <p:pic>
        <p:nvPicPr>
          <p:cNvPr id="12" name="Picture 2" descr="C:\Users\x201i\Desktop\未标题-22.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r="24213"/>
          <a:stretch/>
        </p:blipFill>
        <p:spPr bwMode="auto">
          <a:xfrm>
            <a:off x="7582926" y="339502"/>
            <a:ext cx="817760" cy="342456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rot="5400000">
            <a:off x="6501559" y="1693519"/>
            <a:ext cx="2929959" cy="699755"/>
          </a:xfrm>
          <a:prstGeom prst="rect">
            <a:avLst/>
          </a:prstGeom>
          <a:noFill/>
        </p:spPr>
        <p:txBody>
          <a:bodyPr vert="eaVert" wrap="none" rtlCol="0">
            <a:prstTxWarp prst="textPlain">
              <a:avLst/>
            </a:prstTxWarp>
            <a:spAutoFit/>
          </a:bodyPr>
          <a:lstStyle/>
          <a:p>
            <a:r>
              <a:rPr lang="zh-CN" altLang="en-US" sz="4800" b="1" spc="300" dirty="0" smtClean="0">
                <a:latin typeface="微软雅黑" pitchFamily="34" charset="-122"/>
                <a:ea typeface="微软雅黑" pitchFamily="34" charset="-122"/>
              </a:rPr>
              <a:t>社会责任</a:t>
            </a:r>
            <a:endParaRPr lang="zh-CN" altLang="en-US" sz="4800" b="1" spc="300" dirty="0">
              <a:latin typeface="微软雅黑" pitchFamily="34" charset="-122"/>
              <a:ea typeface="微软雅黑" pitchFamily="34" charset="-122"/>
            </a:endParaRPr>
          </a:p>
        </p:txBody>
      </p:sp>
    </p:spTree>
    <p:extLst>
      <p:ext uri="{BB962C8B-B14F-4D97-AF65-F5344CB8AC3E}">
        <p14:creationId xmlns:p14="http://schemas.microsoft.com/office/powerpoint/2010/main" val="2708960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Users\x201i\Desktop\未标题-1.png"/>
          <p:cNvPicPr>
            <a:picLocks noChangeAspect="1" noChangeArrowheads="1"/>
          </p:cNvPicPr>
          <p:nvPr/>
        </p:nvPicPr>
        <p:blipFill rotWithShape="1">
          <a:blip r:embed="rId3" cstate="email">
            <a:lum bright="70000" contrast="-70000"/>
            <a:extLst>
              <a:ext uri="{28A0092B-C50C-407E-A947-70E740481C1C}">
                <a14:useLocalDpi xmlns:a14="http://schemas.microsoft.com/office/drawing/2010/main"/>
              </a:ext>
            </a:extLst>
          </a:blip>
          <a:srcRect/>
          <a:stretch/>
        </p:blipFill>
        <p:spPr bwMode="auto">
          <a:xfrm>
            <a:off x="-2593" y="3212199"/>
            <a:ext cx="9146593" cy="195183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x201i\Desktop\未标题-1.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t="68939" r="56336"/>
          <a:stretch/>
        </p:blipFill>
        <p:spPr bwMode="auto">
          <a:xfrm>
            <a:off x="7596336" y="3905649"/>
            <a:ext cx="1300808" cy="150866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707904" y="987574"/>
            <a:ext cx="1169551" cy="2577654"/>
          </a:xfrm>
          <a:prstGeom prst="rect">
            <a:avLst/>
          </a:prstGeom>
          <a:noFill/>
        </p:spPr>
        <p:txBody>
          <a:bodyPr vert="eaVert" wrap="square" rtlCol="0">
            <a:spAutoFit/>
          </a:bodyPr>
          <a:lstStyle/>
          <a:p>
            <a:pPr algn="ctr"/>
            <a:r>
              <a:rPr lang="zh-CN" altLang="en-US" sz="3200" b="1" dirty="0" smtClean="0">
                <a:latin typeface="微软雅黑" pitchFamily="34" charset="-122"/>
                <a:ea typeface="微软雅黑" pitchFamily="34" charset="-122"/>
              </a:rPr>
              <a:t>第四幕   </a:t>
            </a:r>
            <a:endParaRPr lang="en-US" altLang="zh-CN" sz="3200" b="1" dirty="0" smtClean="0">
              <a:latin typeface="微软雅黑" pitchFamily="34" charset="-122"/>
              <a:ea typeface="微软雅黑" pitchFamily="34" charset="-122"/>
            </a:endParaRPr>
          </a:p>
          <a:p>
            <a:pPr algn="ctr"/>
            <a:r>
              <a:rPr lang="zh-CN" altLang="en-US" sz="3200" b="1" dirty="0" smtClean="0">
                <a:latin typeface="微软雅黑" pitchFamily="34" charset="-122"/>
                <a:ea typeface="微软雅黑" pitchFamily="34" charset="-122"/>
              </a:rPr>
              <a:t> 涅槃升华</a:t>
            </a:r>
            <a:endParaRPr lang="zh-CN" altLang="en-US" sz="3200" b="1" dirty="0">
              <a:latin typeface="微软雅黑" pitchFamily="34" charset="-122"/>
              <a:ea typeface="微软雅黑" pitchFamily="34" charset="-122"/>
            </a:endParaRPr>
          </a:p>
        </p:txBody>
      </p:sp>
      <p:sp>
        <p:nvSpPr>
          <p:cNvPr id="11" name="TextBox 10"/>
          <p:cNvSpPr txBox="1"/>
          <p:nvPr/>
        </p:nvSpPr>
        <p:spPr>
          <a:xfrm>
            <a:off x="1619672" y="1153016"/>
            <a:ext cx="1908215" cy="3503523"/>
          </a:xfrm>
          <a:prstGeom prst="rect">
            <a:avLst/>
          </a:prstGeom>
          <a:noFill/>
        </p:spPr>
        <p:txBody>
          <a:bodyPr vert="eaVert" wrap="none" rtlCol="0">
            <a:spAutoFit/>
          </a:bodyPr>
          <a:lstStyle>
            <a:defPPr>
              <a:defRPr lang="zh-CN"/>
            </a:defPPr>
            <a:lvl1pPr>
              <a:defRPr sz="1400">
                <a:latin typeface="楷体" pitchFamily="49" charset="-122"/>
                <a:ea typeface="楷体" pitchFamily="49" charset="-122"/>
              </a:defRPr>
            </a:lvl1pPr>
          </a:lstStyle>
          <a:p>
            <a:r>
              <a:rPr lang="en-US" altLang="zh-CN" dirty="0"/>
              <a:t>40</a:t>
            </a:r>
            <a:r>
              <a:rPr lang="zh-CN" altLang="en-US" dirty="0"/>
              <a:t>秒</a:t>
            </a:r>
            <a:r>
              <a:rPr lang="zh-CN" altLang="en-US" dirty="0" smtClean="0"/>
              <a:t>片头，主持人</a:t>
            </a:r>
            <a:r>
              <a:rPr lang="zh-CN" altLang="en-US" dirty="0"/>
              <a:t>报幕</a:t>
            </a:r>
            <a:endParaRPr lang="en-US" altLang="zh-CN" dirty="0"/>
          </a:p>
          <a:p>
            <a:r>
              <a:rPr lang="en-US" altLang="zh-CN" dirty="0"/>
              <a:t>《</a:t>
            </a:r>
            <a:r>
              <a:rPr lang="zh-CN" altLang="en-US" dirty="0"/>
              <a:t>一体之歌</a:t>
            </a:r>
            <a:r>
              <a:rPr lang="en-US" altLang="zh-CN" dirty="0"/>
              <a:t>》</a:t>
            </a:r>
          </a:p>
          <a:p>
            <a:r>
              <a:rPr lang="zh-CN" altLang="en-US" dirty="0"/>
              <a:t>乔宝龙领唱，多名员工串</a:t>
            </a:r>
            <a:r>
              <a:rPr lang="zh-CN" altLang="en-US" dirty="0" smtClean="0"/>
              <a:t>唱</a:t>
            </a:r>
            <a:endParaRPr lang="en-US" altLang="zh-CN" dirty="0" smtClean="0"/>
          </a:p>
          <a:p>
            <a:r>
              <a:rPr lang="zh-CN" altLang="en-US" dirty="0"/>
              <a:t>特效</a:t>
            </a:r>
            <a:r>
              <a:rPr lang="zh-CN" altLang="en-US" dirty="0" smtClean="0"/>
              <a:t>：</a:t>
            </a:r>
            <a:r>
              <a:rPr lang="en-US" altLang="zh-CN" dirty="0" smtClean="0"/>
              <a:t>MV</a:t>
            </a:r>
            <a:r>
              <a:rPr lang="zh-CN" altLang="en-US" dirty="0" smtClean="0"/>
              <a:t>和现场视频切换</a:t>
            </a:r>
            <a:endParaRPr lang="en-US" altLang="zh-CN" dirty="0" smtClean="0"/>
          </a:p>
          <a:p>
            <a:r>
              <a:rPr lang="zh-CN" altLang="en-US" dirty="0"/>
              <a:t>场景</a:t>
            </a:r>
            <a:r>
              <a:rPr lang="zh-CN" altLang="en-US" dirty="0" smtClean="0"/>
              <a:t>：献花并和献花者互动（助理递话筒）</a:t>
            </a:r>
            <a:endParaRPr lang="en-US" altLang="zh-CN" dirty="0" smtClean="0"/>
          </a:p>
          <a:p>
            <a:r>
              <a:rPr lang="zh-CN" altLang="en-US" dirty="0" smtClean="0"/>
              <a:t>背景：全场荧光棒挥舞的镜头</a:t>
            </a:r>
            <a:endParaRPr lang="en-US" altLang="zh-CN" dirty="0" smtClean="0"/>
          </a:p>
          <a:p>
            <a:r>
              <a:rPr lang="zh-CN" altLang="en-US" dirty="0" smtClean="0"/>
              <a:t>字幕：歌词的</a:t>
            </a:r>
            <a:r>
              <a:rPr lang="en-US" altLang="zh-CN" dirty="0" smtClean="0"/>
              <a:t>MV</a:t>
            </a:r>
            <a:endParaRPr lang="en-US" altLang="zh-CN" dirty="0"/>
          </a:p>
          <a:p>
            <a:endParaRPr lang="zh-CN" altLang="en-US" dirty="0"/>
          </a:p>
        </p:txBody>
      </p:sp>
      <p:pic>
        <p:nvPicPr>
          <p:cNvPr id="2" name="图片 1"/>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9169" r="17504" b="13144"/>
          <a:stretch/>
        </p:blipFill>
        <p:spPr>
          <a:xfrm>
            <a:off x="5379412" y="322249"/>
            <a:ext cx="3764588" cy="4467455"/>
          </a:xfrm>
          <a:prstGeom prst="rect">
            <a:avLst/>
          </a:prstGeom>
        </p:spPr>
      </p:pic>
      <p:sp>
        <p:nvSpPr>
          <p:cNvPr id="12" name="矩形 11"/>
          <p:cNvSpPr/>
          <p:nvPr/>
        </p:nvSpPr>
        <p:spPr>
          <a:xfrm>
            <a:off x="4425309" y="1508267"/>
            <a:ext cx="1692771" cy="1977464"/>
          </a:xfrm>
          <a:prstGeom prst="rect">
            <a:avLst/>
          </a:prstGeom>
          <a:noFill/>
        </p:spPr>
        <p:txBody>
          <a:bodyPr vert="eaVert" wrap="none" rtlCol="0">
            <a:spAutoFit/>
          </a:bodyPr>
          <a:lstStyle/>
          <a:p>
            <a:r>
              <a:rPr lang="zh-CN" altLang="en-US" sz="1400" dirty="0">
                <a:latin typeface="楷体" pitchFamily="49" charset="-122"/>
                <a:ea typeface="楷体" pitchFamily="49" charset="-122"/>
              </a:rPr>
              <a:t>天方国古有神鸟</a:t>
            </a:r>
            <a:r>
              <a:rPr lang="zh-CN" altLang="en-US" sz="1400" dirty="0" smtClean="0">
                <a:latin typeface="楷体" pitchFamily="49" charset="-122"/>
                <a:ea typeface="楷体" pitchFamily="49" charset="-122"/>
              </a:rPr>
              <a:t>名凤凰</a:t>
            </a:r>
            <a:endParaRPr lang="en-US" altLang="zh-CN" sz="1400" dirty="0" smtClean="0">
              <a:latin typeface="楷体" pitchFamily="49" charset="-122"/>
              <a:ea typeface="楷体" pitchFamily="49" charset="-122"/>
            </a:endParaRPr>
          </a:p>
          <a:p>
            <a:r>
              <a:rPr lang="zh-CN" altLang="en-US" sz="1400" dirty="0" smtClean="0">
                <a:latin typeface="楷体" pitchFamily="49" charset="-122"/>
                <a:ea typeface="楷体" pitchFamily="49" charset="-122"/>
              </a:rPr>
              <a:t>雄</a:t>
            </a:r>
            <a:r>
              <a:rPr lang="zh-CN" altLang="en-US" sz="1400" dirty="0">
                <a:latin typeface="楷体" pitchFamily="49" charset="-122"/>
                <a:ea typeface="楷体" pitchFamily="49" charset="-122"/>
              </a:rPr>
              <a:t>为凤，雌为凰。 </a:t>
            </a:r>
            <a:endParaRPr lang="en-US" altLang="zh-CN" sz="1400" dirty="0" smtClean="0">
              <a:latin typeface="楷体" pitchFamily="49" charset="-122"/>
              <a:ea typeface="楷体" pitchFamily="49" charset="-122"/>
            </a:endParaRPr>
          </a:p>
          <a:p>
            <a:r>
              <a:rPr lang="zh-CN" altLang="en-US" sz="1400" dirty="0" smtClean="0">
                <a:latin typeface="楷体" pitchFamily="49" charset="-122"/>
                <a:ea typeface="楷体" pitchFamily="49" charset="-122"/>
              </a:rPr>
              <a:t>五百载，</a:t>
            </a:r>
            <a:r>
              <a:rPr lang="zh-CN" altLang="en-US" sz="1400" dirty="0">
                <a:latin typeface="楷体" pitchFamily="49" charset="-122"/>
                <a:ea typeface="楷体" pitchFamily="49" charset="-122"/>
              </a:rPr>
              <a:t>集香木自焚， </a:t>
            </a:r>
            <a:br>
              <a:rPr lang="zh-CN" altLang="en-US" sz="1400" dirty="0">
                <a:latin typeface="楷体" pitchFamily="49" charset="-122"/>
                <a:ea typeface="楷体" pitchFamily="49" charset="-122"/>
              </a:rPr>
            </a:br>
            <a:r>
              <a:rPr lang="zh-CN" altLang="en-US" sz="1400" dirty="0">
                <a:latin typeface="楷体" pitchFamily="49" charset="-122"/>
                <a:ea typeface="楷体" pitchFamily="49" charset="-122"/>
              </a:rPr>
              <a:t>复从死灰中更生</a:t>
            </a:r>
            <a:r>
              <a:rPr lang="zh-CN" altLang="en-US" sz="1400" dirty="0" smtClean="0">
                <a:latin typeface="楷体" pitchFamily="49" charset="-122"/>
                <a:ea typeface="楷体" pitchFamily="49" charset="-122"/>
              </a:rPr>
              <a:t>，</a:t>
            </a:r>
            <a:endParaRPr lang="en-US" altLang="zh-CN" sz="1400" dirty="0" smtClean="0">
              <a:latin typeface="楷体" pitchFamily="49" charset="-122"/>
              <a:ea typeface="楷体" pitchFamily="49" charset="-122"/>
            </a:endParaRPr>
          </a:p>
          <a:p>
            <a:r>
              <a:rPr lang="zh-CN" altLang="en-US" sz="1400" dirty="0" smtClean="0">
                <a:latin typeface="楷体" pitchFamily="49" charset="-122"/>
                <a:ea typeface="楷体" pitchFamily="49" charset="-122"/>
              </a:rPr>
              <a:t>鲜美</a:t>
            </a:r>
            <a:r>
              <a:rPr lang="zh-CN" altLang="en-US" sz="1400" dirty="0">
                <a:latin typeface="楷体" pitchFamily="49" charset="-122"/>
                <a:ea typeface="楷体" pitchFamily="49" charset="-122"/>
              </a:rPr>
              <a:t>异常，不再死。 </a:t>
            </a:r>
            <a:br>
              <a:rPr lang="zh-CN" altLang="en-US" sz="1400" dirty="0">
                <a:latin typeface="楷体" pitchFamily="49" charset="-122"/>
                <a:ea typeface="楷体" pitchFamily="49" charset="-122"/>
              </a:rPr>
            </a:br>
            <a:r>
              <a:rPr lang="zh-CN" altLang="en-US" sz="1400" dirty="0">
                <a:latin typeface="楷体" pitchFamily="49" charset="-122"/>
                <a:ea typeface="楷体" pitchFamily="49" charset="-122"/>
              </a:rPr>
              <a:t/>
            </a:r>
            <a:br>
              <a:rPr lang="zh-CN" altLang="en-US" sz="1400" dirty="0">
                <a:latin typeface="楷体" pitchFamily="49" charset="-122"/>
                <a:ea typeface="楷体" pitchFamily="49" charset="-122"/>
              </a:rPr>
            </a:br>
            <a:endParaRPr lang="zh-CN" altLang="en-US" sz="1400" dirty="0">
              <a:latin typeface="楷体" pitchFamily="49" charset="-122"/>
              <a:ea typeface="楷体" pitchFamily="49" charset="-122"/>
            </a:endParaRPr>
          </a:p>
        </p:txBody>
      </p:sp>
    </p:spTree>
    <p:extLst>
      <p:ext uri="{BB962C8B-B14F-4D97-AF65-F5344CB8AC3E}">
        <p14:creationId xmlns:p14="http://schemas.microsoft.com/office/powerpoint/2010/main" val="2644420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Users\x201i\Desktop\未标题-1.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6444208" cy="517217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602797" y="1568862"/>
            <a:ext cx="3508653" cy="3554819"/>
          </a:xfrm>
          <a:prstGeom prst="rect">
            <a:avLst/>
          </a:prstGeom>
          <a:noFill/>
        </p:spPr>
        <p:txBody>
          <a:bodyPr vert="eaVert" wrap="none" rtlCol="0">
            <a:spAutoFit/>
          </a:bodyPr>
          <a:lstStyle/>
          <a:p>
            <a:r>
              <a:rPr lang="zh-CN" altLang="en-US" b="1" dirty="0" smtClean="0">
                <a:effectLst>
                  <a:outerShdw blurRad="38100" dist="38100" dir="2700000" algn="tl">
                    <a:srgbClr val="000000">
                      <a:alpha val="43137"/>
                    </a:srgbClr>
                  </a:outerShdw>
                </a:effectLst>
                <a:latin typeface="楷体" pitchFamily="49" charset="-122"/>
                <a:ea typeface="楷体" pitchFamily="49" charset="-122"/>
              </a:rPr>
              <a:t>创意</a:t>
            </a:r>
            <a:r>
              <a:rPr lang="zh-CN" altLang="en-US" dirty="0" smtClean="0">
                <a:latin typeface="楷体" pitchFamily="49" charset="-122"/>
                <a:ea typeface="楷体" pitchFamily="49" charset="-122"/>
              </a:rPr>
              <a:t>：一体员工无论台上、台下</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参与合唱</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 </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孟庆文指挥重点在台上，</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最后一段有一面向观众席</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示意的手势</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起式</a:t>
            </a:r>
            <a:r>
              <a:rPr lang="en-US" altLang="zh-CN" dirty="0" smtClean="0">
                <a:latin typeface="楷体" pitchFamily="49" charset="-122"/>
                <a:ea typeface="楷体" pitchFamily="49" charset="-122"/>
              </a:rPr>
              <a:t>]</a:t>
            </a:r>
          </a:p>
          <a:p>
            <a:r>
              <a:rPr lang="zh-CN" altLang="en-US" dirty="0" smtClean="0">
                <a:latin typeface="楷体" pitchFamily="49" charset="-122"/>
                <a:ea typeface="楷体" pitchFamily="49" charset="-122"/>
              </a:rPr>
              <a:t>一体员工即站起来共同合唱</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最后一段。</a:t>
            </a:r>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特效：员工和节奏整齐挥舞荧光棒</a:t>
            </a:r>
            <a:endParaRPr lang="en-US" altLang="zh-CN" dirty="0">
              <a:latin typeface="楷体" pitchFamily="49" charset="-122"/>
              <a:ea typeface="楷体" pitchFamily="49" charset="-122"/>
            </a:endParaRPr>
          </a:p>
          <a:p>
            <a:r>
              <a:rPr lang="zh-CN" altLang="en-US" dirty="0" smtClean="0">
                <a:latin typeface="楷体" pitchFamily="49" charset="-122"/>
                <a:ea typeface="楷体" pitchFamily="49" charset="-122"/>
              </a:rPr>
              <a:t>字幕：歌词</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背景：员工站起来的特写切换</a:t>
            </a:r>
            <a:endParaRPr lang="zh-CN" altLang="en-US" dirty="0">
              <a:latin typeface="楷体" pitchFamily="49" charset="-122"/>
              <a:ea typeface="楷体" pitchFamily="49" charset="-122"/>
            </a:endParaRPr>
          </a:p>
        </p:txBody>
      </p:sp>
      <p:pic>
        <p:nvPicPr>
          <p:cNvPr id="12" name="Picture 2" descr="C:\Users\x201i\Desktop\未标题-22.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r="24213"/>
          <a:stretch/>
        </p:blipFill>
        <p:spPr bwMode="auto">
          <a:xfrm>
            <a:off x="7582926" y="339502"/>
            <a:ext cx="817760" cy="342456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7588785" y="578418"/>
            <a:ext cx="1015663" cy="3016210"/>
          </a:xfrm>
          <a:prstGeom prst="rect">
            <a:avLst/>
          </a:prstGeom>
          <a:noFill/>
        </p:spPr>
        <p:txBody>
          <a:bodyPr vert="eaVert" wrap="none" rtlCol="0">
            <a:spAutoFit/>
          </a:bodyPr>
          <a:lstStyle/>
          <a:p>
            <a:r>
              <a:rPr lang="zh-CN" altLang="en-US" sz="5400" b="1" spc="300" dirty="0" smtClean="0">
                <a:latin typeface="微软雅黑" pitchFamily="34" charset="-122"/>
                <a:ea typeface="微软雅黑" pitchFamily="34" charset="-122"/>
              </a:rPr>
              <a:t>立体合唱</a:t>
            </a:r>
            <a:endParaRPr lang="zh-CN" altLang="en-US" sz="5400" b="1" spc="300" dirty="0">
              <a:latin typeface="微软雅黑" pitchFamily="34" charset="-122"/>
              <a:ea typeface="微软雅黑" pitchFamily="34" charset="-122"/>
            </a:endParaRPr>
          </a:p>
        </p:txBody>
      </p:sp>
      <p:pic>
        <p:nvPicPr>
          <p:cNvPr id="14" name="Picture 3" descr="C:\Users\x201i\Desktop\未标题-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78736" y="2378202"/>
            <a:ext cx="2629768" cy="2785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672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E:\我的酷盘\★梅奥国际\6、深圳一体医疗集团\晚会活动\发邮件\照片.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37776" y="-14852"/>
            <a:ext cx="6906224" cy="515835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79512" y="1836569"/>
            <a:ext cx="1872208" cy="2031325"/>
          </a:xfrm>
          <a:prstGeom prst="rect">
            <a:avLst/>
          </a:prstGeom>
          <a:noFill/>
        </p:spPr>
        <p:txBody>
          <a:bodyPr wrap="square" rtlCol="0">
            <a:spAutoFit/>
          </a:bodyPr>
          <a:lstStyle/>
          <a:p>
            <a:r>
              <a:rPr lang="zh-CN" altLang="en-US" b="1" dirty="0">
                <a:latin typeface="微软雅黑" pitchFamily="34" charset="-122"/>
                <a:ea typeface="微软雅黑" pitchFamily="34" charset="-122"/>
              </a:rPr>
              <a:t>主</a:t>
            </a:r>
            <a:r>
              <a:rPr lang="zh-CN" altLang="en-US" b="1" dirty="0" smtClean="0">
                <a:latin typeface="微软雅黑" pitchFamily="34" charset="-122"/>
                <a:ea typeface="微软雅黑" pitchFamily="34" charset="-122"/>
              </a:rPr>
              <a:t>桌摆设可容纳</a:t>
            </a:r>
            <a:endParaRPr lang="en-US" altLang="zh-CN" b="1" dirty="0" smtClean="0">
              <a:latin typeface="微软雅黑" pitchFamily="34" charset="-122"/>
              <a:ea typeface="微软雅黑" pitchFamily="34" charset="-122"/>
            </a:endParaRPr>
          </a:p>
          <a:p>
            <a:endParaRPr lang="en-US" altLang="zh-CN" b="1" dirty="0" smtClean="0">
              <a:latin typeface="微软雅黑" pitchFamily="34" charset="-122"/>
              <a:ea typeface="微软雅黑" pitchFamily="34" charset="-122"/>
            </a:endParaRPr>
          </a:p>
          <a:p>
            <a:r>
              <a:rPr lang="en-US" altLang="zh-CN" b="1" dirty="0" smtClean="0">
                <a:latin typeface="微软雅黑" pitchFamily="34" charset="-122"/>
                <a:ea typeface="微软雅黑" pitchFamily="34" charset="-122"/>
              </a:rPr>
              <a:t>33</a:t>
            </a:r>
            <a:r>
              <a:rPr lang="zh-CN" altLang="en-US" b="1" dirty="0" smtClean="0">
                <a:latin typeface="微软雅黑" pitchFamily="34" charset="-122"/>
                <a:ea typeface="微软雅黑" pitchFamily="34" charset="-122"/>
              </a:rPr>
              <a:t>*</a:t>
            </a:r>
            <a:r>
              <a:rPr lang="en-US" altLang="zh-CN" b="1" dirty="0" smtClean="0">
                <a:latin typeface="微软雅黑" pitchFamily="34" charset="-122"/>
                <a:ea typeface="微软雅黑" pitchFamily="34" charset="-122"/>
              </a:rPr>
              <a:t>2</a:t>
            </a:r>
            <a:r>
              <a:rPr lang="zh-CN" altLang="en-US" b="1" dirty="0" smtClean="0">
                <a:latin typeface="微软雅黑" pitchFamily="34" charset="-122"/>
                <a:ea typeface="微软雅黑" pitchFamily="34" charset="-122"/>
              </a:rPr>
              <a:t>人</a:t>
            </a:r>
            <a:endParaRPr lang="en-US" altLang="zh-CN" b="1" dirty="0" smtClean="0">
              <a:latin typeface="微软雅黑" pitchFamily="34" charset="-122"/>
              <a:ea typeface="微软雅黑" pitchFamily="34" charset="-122"/>
            </a:endParaRPr>
          </a:p>
          <a:p>
            <a:endParaRPr lang="en-US" altLang="zh-CN" b="1" dirty="0" smtClean="0">
              <a:latin typeface="微软雅黑" pitchFamily="34" charset="-122"/>
              <a:ea typeface="微软雅黑" pitchFamily="34" charset="-122"/>
            </a:endParaRPr>
          </a:p>
          <a:p>
            <a:r>
              <a:rPr lang="zh-CN" altLang="en-US" b="1" dirty="0" smtClean="0">
                <a:latin typeface="微软雅黑" pitchFamily="34" charset="-122"/>
                <a:ea typeface="微软雅黑" pitchFamily="34" charset="-122"/>
              </a:rPr>
              <a:t>就餐形式：</a:t>
            </a:r>
            <a:endParaRPr lang="en-US" altLang="zh-CN" b="1" dirty="0" smtClean="0">
              <a:latin typeface="微软雅黑" pitchFamily="34" charset="-122"/>
              <a:ea typeface="微软雅黑" pitchFamily="34" charset="-122"/>
            </a:endParaRPr>
          </a:p>
          <a:p>
            <a:endParaRPr lang="en-US" altLang="zh-CN" b="1" dirty="0" smtClean="0">
              <a:latin typeface="微软雅黑" pitchFamily="34" charset="-122"/>
              <a:ea typeface="微软雅黑" pitchFamily="34" charset="-122"/>
            </a:endParaRPr>
          </a:p>
          <a:p>
            <a:r>
              <a:rPr lang="zh-CN" altLang="en-US" b="1" dirty="0" smtClean="0">
                <a:latin typeface="微软雅黑" pitchFamily="34" charset="-122"/>
                <a:ea typeface="微软雅黑" pitchFamily="34" charset="-122"/>
              </a:rPr>
              <a:t>位</a:t>
            </a:r>
            <a:r>
              <a:rPr lang="zh-CN" altLang="en-US" b="1" dirty="0">
                <a:latin typeface="微软雅黑" pitchFamily="34" charset="-122"/>
                <a:ea typeface="微软雅黑" pitchFamily="34" charset="-122"/>
              </a:rPr>
              <a:t>餐</a:t>
            </a:r>
          </a:p>
        </p:txBody>
      </p:sp>
      <p:sp>
        <p:nvSpPr>
          <p:cNvPr id="5" name="TextBox 4"/>
          <p:cNvSpPr txBox="1"/>
          <p:nvPr/>
        </p:nvSpPr>
        <p:spPr>
          <a:xfrm>
            <a:off x="107504" y="123478"/>
            <a:ext cx="2088009"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部分现场效果预计</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1982068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E:\我的酷盘\★梅奥国际\6、深圳一体医疗集团\晚会活动\发邮件\IMG_032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95513" y="-1"/>
            <a:ext cx="6948487" cy="521136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7504" y="195486"/>
            <a:ext cx="1944216" cy="2308324"/>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签到墙设计</a:t>
            </a:r>
            <a:endParaRPr lang="en-US" altLang="zh-CN" b="1" dirty="0" smtClean="0">
              <a:latin typeface="微软雅黑" pitchFamily="34" charset="-122"/>
              <a:ea typeface="微软雅黑" pitchFamily="34" charset="-122"/>
            </a:endParaRPr>
          </a:p>
          <a:p>
            <a:endParaRPr lang="en-US" altLang="zh-CN" b="1" dirty="0">
              <a:latin typeface="微软雅黑" pitchFamily="34" charset="-122"/>
              <a:ea typeface="微软雅黑" pitchFamily="34" charset="-122"/>
            </a:endParaRPr>
          </a:p>
          <a:p>
            <a:r>
              <a:rPr lang="en-US" altLang="zh-CN" b="1" dirty="0" smtClean="0">
                <a:latin typeface="微软雅黑" pitchFamily="34" charset="-122"/>
                <a:ea typeface="微软雅黑" pitchFamily="34" charset="-122"/>
              </a:rPr>
              <a:t>2.4m</a:t>
            </a:r>
            <a:r>
              <a:rPr lang="zh-CN" altLang="en-US" b="1" dirty="0" smtClean="0">
                <a:latin typeface="微软雅黑" pitchFamily="34" charset="-122"/>
                <a:ea typeface="微软雅黑" pitchFamily="34" charset="-122"/>
              </a:rPr>
              <a:t>*</a:t>
            </a:r>
            <a:r>
              <a:rPr lang="en-US" altLang="zh-CN" b="1" dirty="0" smtClean="0">
                <a:latin typeface="微软雅黑" pitchFamily="34" charset="-122"/>
                <a:ea typeface="微软雅黑" pitchFamily="34" charset="-122"/>
              </a:rPr>
              <a:t>4.8m</a:t>
            </a:r>
          </a:p>
          <a:p>
            <a:endParaRPr lang="en-US" altLang="zh-CN" b="1" dirty="0">
              <a:latin typeface="微软雅黑" pitchFamily="34" charset="-122"/>
              <a:ea typeface="微软雅黑" pitchFamily="34" charset="-122"/>
            </a:endParaRPr>
          </a:p>
          <a:p>
            <a:r>
              <a:rPr lang="zh-CN" altLang="en-US" b="1" dirty="0">
                <a:latin typeface="微软雅黑" pitchFamily="34" charset="-122"/>
                <a:ea typeface="微软雅黑" pitchFamily="34" charset="-122"/>
              </a:rPr>
              <a:t>留影</a:t>
            </a:r>
            <a:r>
              <a:rPr lang="zh-CN" altLang="en-US" b="1" dirty="0" smtClean="0">
                <a:latin typeface="微软雅黑" pitchFamily="34" charset="-122"/>
                <a:ea typeface="微软雅黑" pitchFamily="34" charset="-122"/>
              </a:rPr>
              <a:t>区采用金色贴面的泡沫板</a:t>
            </a:r>
            <a:endParaRPr lang="en-US" altLang="zh-CN" b="1" dirty="0" smtClean="0">
              <a:latin typeface="微软雅黑" pitchFamily="34" charset="-122"/>
              <a:ea typeface="微软雅黑" pitchFamily="34" charset="-122"/>
            </a:endParaRPr>
          </a:p>
          <a:p>
            <a:r>
              <a:rPr lang="zh-CN" altLang="en-US" b="1" dirty="0" smtClean="0">
                <a:latin typeface="微软雅黑" pitchFamily="34" charset="-122"/>
                <a:ea typeface="微软雅黑" pitchFamily="34" charset="-122"/>
              </a:rPr>
              <a:t>价廉物美（一次性）</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3176624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E:\我的酷盘\★梅奥国际\6、深圳一体医疗集团\晚会活动\发邮件\灯光架布置.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01" y="2470585"/>
            <a:ext cx="3563887" cy="267291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7504" y="195486"/>
            <a:ext cx="2736304" cy="203132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灯光架及</a:t>
            </a:r>
            <a:r>
              <a:rPr lang="en-US" altLang="zh-CN" sz="2400" b="1" dirty="0" smtClean="0">
                <a:latin typeface="微软雅黑" pitchFamily="34" charset="-122"/>
                <a:ea typeface="微软雅黑" pitchFamily="34" charset="-122"/>
              </a:rPr>
              <a:t>LED</a:t>
            </a:r>
            <a:r>
              <a:rPr lang="zh-CN" altLang="en-US" sz="2400" b="1" dirty="0" smtClean="0">
                <a:latin typeface="微软雅黑" pitchFamily="34" charset="-122"/>
                <a:ea typeface="微软雅黑" pitchFamily="34" charset="-122"/>
              </a:rPr>
              <a:t>布置</a:t>
            </a:r>
            <a:endParaRPr lang="en-US" altLang="zh-CN" sz="2400" b="1" dirty="0" smtClean="0">
              <a:latin typeface="微软雅黑" pitchFamily="34" charset="-122"/>
              <a:ea typeface="微软雅黑" pitchFamily="34" charset="-122"/>
            </a:endParaRPr>
          </a:p>
          <a:p>
            <a:endParaRPr lang="en-US" altLang="zh-CN" sz="2400" b="1" dirty="0" smtClean="0">
              <a:latin typeface="微软雅黑" pitchFamily="34" charset="-122"/>
              <a:ea typeface="微软雅黑" pitchFamily="34" charset="-122"/>
            </a:endParaRPr>
          </a:p>
          <a:p>
            <a:r>
              <a:rPr lang="zh-CN" altLang="en-US" dirty="0">
                <a:latin typeface="+mn-ea"/>
              </a:rPr>
              <a:t>灯光</a:t>
            </a:r>
            <a:r>
              <a:rPr lang="zh-CN" altLang="en-US" dirty="0" smtClean="0">
                <a:latin typeface="+mn-ea"/>
              </a:rPr>
              <a:t>效果采取简洁的布灯方式，比传统的桁架节约美观</a:t>
            </a:r>
            <a:endParaRPr lang="en-US" altLang="zh-CN" dirty="0" smtClean="0">
              <a:latin typeface="+mn-ea"/>
            </a:endParaRPr>
          </a:p>
          <a:p>
            <a:endParaRPr lang="en-US" altLang="zh-CN" sz="2400" b="1" dirty="0" smtClean="0">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10243" name="Picture 3" descr="E:\我的酷盘\★梅奥国际\6、深圳一体医疗集团\晚会活动\发邮件\IMG_194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61755" y="9140"/>
            <a:ext cx="3224791" cy="2418593"/>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3560486" y="2604440"/>
            <a:ext cx="2016225" cy="1938992"/>
          </a:xfrm>
          <a:prstGeom prst="rect">
            <a:avLst/>
          </a:prstGeom>
        </p:spPr>
        <p:txBody>
          <a:bodyPr wrap="square">
            <a:spAutoFit/>
          </a:bodyPr>
          <a:lstStyle/>
          <a:p>
            <a:pPr lvl="0" algn="ctr"/>
            <a:r>
              <a:rPr lang="en-US" altLang="zh-CN" sz="2400" b="1"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LED</a:t>
            </a:r>
          </a:p>
          <a:p>
            <a:pPr lvl="0" algn="ctr"/>
            <a:endParaRPr lang="en-US" altLang="zh-CN" sz="2400" b="1"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endParaRPr>
          </a:p>
          <a:p>
            <a:pPr lvl="0"/>
            <a:r>
              <a:rPr lang="zh-CN" altLang="en-US" dirty="0">
                <a:solidFill>
                  <a:prstClr val="black"/>
                </a:solidFill>
                <a:latin typeface="宋体"/>
              </a:rPr>
              <a:t>由于价格较贵，建议采取另类的背景布景方式</a:t>
            </a:r>
            <a:endParaRPr lang="en-US" altLang="zh-CN" dirty="0">
              <a:solidFill>
                <a:prstClr val="black"/>
              </a:solidFill>
              <a:latin typeface="宋体"/>
            </a:endParaRPr>
          </a:p>
          <a:p>
            <a:pPr lvl="0" algn="ctr"/>
            <a:endParaRPr lang="zh-CN" altLang="en-US" dirty="0">
              <a:solidFill>
                <a:prstClr val="black"/>
              </a:solidFill>
              <a:latin typeface="宋体"/>
            </a:endParaRPr>
          </a:p>
        </p:txBody>
      </p:sp>
      <p:pic>
        <p:nvPicPr>
          <p:cNvPr id="10244" name="Picture 4" descr="E:\我的酷盘\★梅奥国际\6、深圳一体医疗集团\晚会活动\发邮件\IMG_216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76711" y="2491122"/>
            <a:ext cx="3563888" cy="2672916"/>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6660232" y="195486"/>
            <a:ext cx="2016225" cy="1107996"/>
          </a:xfrm>
          <a:prstGeom prst="rect">
            <a:avLst/>
          </a:prstGeom>
        </p:spPr>
        <p:txBody>
          <a:bodyPr wrap="square">
            <a:spAutoFit/>
          </a:bodyPr>
          <a:lstStyle/>
          <a:p>
            <a:pPr lvl="0" algn="ctr"/>
            <a:r>
              <a:rPr lang="zh-CN" altLang="en-US" sz="2400" b="1" dirty="0" smtClean="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效果</a:t>
            </a:r>
            <a:endParaRPr lang="en-US" altLang="zh-CN" sz="2400" b="1" dirty="0" smtClean="0">
              <a:solidFill>
                <a:prstClr val="black"/>
              </a:solidFill>
              <a:effectLst>
                <a:outerShdw blurRad="38100" dist="38100" dir="2700000" algn="tl">
                  <a:srgbClr val="000000">
                    <a:alpha val="43137"/>
                  </a:srgbClr>
                </a:outerShdw>
              </a:effectLst>
              <a:latin typeface="微软雅黑" pitchFamily="34" charset="-122"/>
              <a:ea typeface="微软雅黑" pitchFamily="34" charset="-122"/>
            </a:endParaRPr>
          </a:p>
          <a:p>
            <a:pPr lvl="0" algn="ctr"/>
            <a:endParaRPr lang="en-US" altLang="zh-CN" sz="2400" b="1"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endParaRPr>
          </a:p>
          <a:p>
            <a:pPr lvl="0"/>
            <a:r>
              <a:rPr lang="zh-CN" altLang="en-US" dirty="0" smtClean="0">
                <a:solidFill>
                  <a:prstClr val="black"/>
                </a:solidFill>
                <a:latin typeface="宋体"/>
              </a:rPr>
              <a:t>场面氛围效果如下</a:t>
            </a:r>
            <a:endParaRPr lang="zh-CN" altLang="en-US" dirty="0">
              <a:solidFill>
                <a:prstClr val="black"/>
              </a:solidFill>
              <a:latin typeface="宋体"/>
            </a:endParaRPr>
          </a:p>
        </p:txBody>
      </p:sp>
    </p:spTree>
    <p:extLst>
      <p:ext uri="{BB962C8B-B14F-4D97-AF65-F5344CB8AC3E}">
        <p14:creationId xmlns:p14="http://schemas.microsoft.com/office/powerpoint/2010/main" val="984712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x201i\Desktop\未标题-1.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82" y="915268"/>
            <a:ext cx="3863975" cy="424815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C:\Users\x201i\Desktop\未标题-1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6" y="28891"/>
            <a:ext cx="4355976" cy="529698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331640" y="2067694"/>
            <a:ext cx="3108543" cy="923330"/>
          </a:xfrm>
          <a:prstGeom prst="rect">
            <a:avLst/>
          </a:prstGeom>
          <a:noFill/>
        </p:spPr>
        <p:txBody>
          <a:bodyPr vert="horz" wrap="none" rtlCol="0">
            <a:spAutoFit/>
          </a:bodyPr>
          <a:lstStyle/>
          <a:p>
            <a:r>
              <a:rPr lang="zh-CN" altLang="en-US" sz="5400" b="1" spc="300" dirty="0" smtClean="0">
                <a:latin typeface="微软雅黑" pitchFamily="34" charset="-122"/>
                <a:ea typeface="微软雅黑" pitchFamily="34" charset="-122"/>
              </a:rPr>
              <a:t>敬请雅正</a:t>
            </a:r>
            <a:endParaRPr lang="zh-CN" altLang="en-US" sz="5400" b="1" spc="300" dirty="0">
              <a:latin typeface="微软雅黑" pitchFamily="34" charset="-122"/>
              <a:ea typeface="微软雅黑" pitchFamily="34" charset="-122"/>
            </a:endParaRPr>
          </a:p>
        </p:txBody>
      </p:sp>
      <p:pic>
        <p:nvPicPr>
          <p:cNvPr id="10" name="Picture 2" descr="C:\Users\x201i\Desktop\未标题-22.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r="23143"/>
          <a:stretch/>
        </p:blipFill>
        <p:spPr bwMode="auto">
          <a:xfrm rot="16200000">
            <a:off x="2445068" y="806320"/>
            <a:ext cx="829295" cy="3424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8438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12007" y="2067694"/>
            <a:ext cx="7533479" cy="1875315"/>
            <a:chOff x="812007" y="2672655"/>
            <a:chExt cx="7533479" cy="1875315"/>
          </a:xfrm>
        </p:grpSpPr>
        <p:sp>
          <p:nvSpPr>
            <p:cNvPr id="11" name="AutoShape 14"/>
            <p:cNvSpPr>
              <a:spLocks noChangeArrowheads="1"/>
            </p:cNvSpPr>
            <p:nvPr/>
          </p:nvSpPr>
          <p:spPr bwMode="gray">
            <a:xfrm>
              <a:off x="1066007" y="2672655"/>
              <a:ext cx="1114425" cy="1114425"/>
            </a:xfrm>
            <a:prstGeom prst="diamond">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2009</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2" name="AutoShape 15"/>
            <p:cNvSpPr>
              <a:spLocks noChangeArrowheads="1"/>
            </p:cNvSpPr>
            <p:nvPr/>
          </p:nvSpPr>
          <p:spPr bwMode="gray">
            <a:xfrm>
              <a:off x="3047207" y="2672655"/>
              <a:ext cx="1114425" cy="1114425"/>
            </a:xfrm>
            <a:prstGeom prst="diamond">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2010</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3" name="AutoShape 16"/>
            <p:cNvSpPr>
              <a:spLocks noChangeArrowheads="1"/>
            </p:cNvSpPr>
            <p:nvPr/>
          </p:nvSpPr>
          <p:spPr bwMode="gray">
            <a:xfrm>
              <a:off x="5037932" y="2672655"/>
              <a:ext cx="1114425" cy="1114425"/>
            </a:xfrm>
            <a:prstGeom prst="diamond">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2011</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 name="AutoShape 17"/>
            <p:cNvSpPr>
              <a:spLocks noChangeArrowheads="1"/>
            </p:cNvSpPr>
            <p:nvPr/>
          </p:nvSpPr>
          <p:spPr bwMode="gray">
            <a:xfrm>
              <a:off x="6981032" y="2672655"/>
              <a:ext cx="1114425" cy="1114425"/>
            </a:xfrm>
            <a:prstGeom prst="diamond">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2012</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cxnSp>
          <p:nvCxnSpPr>
            <p:cNvPr id="15" name="AutoShape 18"/>
            <p:cNvCxnSpPr>
              <a:cxnSpLocks noChangeShapeType="1"/>
              <a:stCxn id="11" idx="3"/>
              <a:endCxn id="12" idx="1"/>
            </p:cNvCxnSpPr>
            <p:nvPr/>
          </p:nvCxnSpPr>
          <p:spPr bwMode="gray">
            <a:xfrm>
              <a:off x="2180432" y="3229868"/>
              <a:ext cx="866775" cy="0"/>
            </a:xfrm>
            <a:prstGeom prst="straightConnector1">
              <a:avLst/>
            </a:prstGeom>
            <a:noFill/>
            <a:ln w="12700">
              <a:solidFill>
                <a:srgbClr val="7D7D7D"/>
              </a:solidFill>
              <a:round/>
              <a:headEnd type="none" w="med" len="med"/>
              <a:tailEnd type="triangle" w="med" len="med"/>
            </a:ln>
            <a:extLst>
              <a:ext uri="{909E8E84-426E-40DD-AFC4-6F175D3DCCD1}">
                <a14:hiddenFill xmlns:a14="http://schemas.microsoft.com/office/drawing/2010/main">
                  <a:noFill/>
                </a14:hiddenFill>
              </a:ext>
            </a:extLst>
          </p:spPr>
        </p:cxnSp>
        <p:cxnSp>
          <p:nvCxnSpPr>
            <p:cNvPr id="16" name="AutoShape 19"/>
            <p:cNvCxnSpPr>
              <a:cxnSpLocks noChangeShapeType="1"/>
              <a:stCxn id="12" idx="3"/>
              <a:endCxn id="13" idx="1"/>
            </p:cNvCxnSpPr>
            <p:nvPr/>
          </p:nvCxnSpPr>
          <p:spPr bwMode="gray">
            <a:xfrm>
              <a:off x="4161632" y="3229868"/>
              <a:ext cx="876300" cy="0"/>
            </a:xfrm>
            <a:prstGeom prst="straightConnector1">
              <a:avLst/>
            </a:prstGeom>
            <a:noFill/>
            <a:ln w="12700">
              <a:solidFill>
                <a:srgbClr val="7D7D7D"/>
              </a:solidFill>
              <a:round/>
              <a:headEnd type="none" w="med" len="med"/>
              <a:tailEnd type="triangle" w="med" len="med"/>
            </a:ln>
            <a:extLst>
              <a:ext uri="{909E8E84-426E-40DD-AFC4-6F175D3DCCD1}">
                <a14:hiddenFill xmlns:a14="http://schemas.microsoft.com/office/drawing/2010/main">
                  <a:noFill/>
                </a14:hiddenFill>
              </a:ext>
            </a:extLst>
          </p:spPr>
        </p:cxnSp>
        <p:cxnSp>
          <p:nvCxnSpPr>
            <p:cNvPr id="17" name="AutoShape 20"/>
            <p:cNvCxnSpPr>
              <a:cxnSpLocks noChangeShapeType="1"/>
              <a:stCxn id="13" idx="3"/>
              <a:endCxn id="14" idx="1"/>
            </p:cNvCxnSpPr>
            <p:nvPr/>
          </p:nvCxnSpPr>
          <p:spPr bwMode="gray">
            <a:xfrm>
              <a:off x="6152357" y="3229868"/>
              <a:ext cx="828675" cy="0"/>
            </a:xfrm>
            <a:prstGeom prst="straightConnector1">
              <a:avLst/>
            </a:prstGeom>
            <a:noFill/>
            <a:ln w="12700">
              <a:solidFill>
                <a:srgbClr val="7D7D7D"/>
              </a:solidFill>
              <a:round/>
              <a:headEnd type="none" w="med" len="med"/>
              <a:tailEnd type="triangle" w="med" len="med"/>
            </a:ln>
            <a:extLst>
              <a:ext uri="{909E8E84-426E-40DD-AFC4-6F175D3DCCD1}">
                <a14:hiddenFill xmlns:a14="http://schemas.microsoft.com/office/drawing/2010/main">
                  <a:noFill/>
                </a14:hiddenFill>
              </a:ext>
            </a:extLst>
          </p:spPr>
        </p:cxnSp>
        <p:sp>
          <p:nvSpPr>
            <p:cNvPr id="18" name="Text Box 25"/>
            <p:cNvSpPr txBox="1">
              <a:spLocks noChangeArrowheads="1"/>
            </p:cNvSpPr>
            <p:nvPr/>
          </p:nvSpPr>
          <p:spPr bwMode="gray">
            <a:xfrm>
              <a:off x="812007" y="3877568"/>
              <a:ext cx="1614487"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400" dirty="0" smtClean="0">
                  <a:solidFill>
                    <a:srgbClr val="000000"/>
                  </a:solidFill>
                  <a:latin typeface="微软雅黑" pitchFamily="34" charset="-122"/>
                  <a:ea typeface="微软雅黑" pitchFamily="34" charset="-122"/>
                </a:rPr>
                <a:t>文化涵盖“信仰”</a:t>
              </a:r>
              <a:endParaRPr lang="en-US" altLang="zh-CN" sz="1400" dirty="0" smtClean="0">
                <a:solidFill>
                  <a:srgbClr val="000000"/>
                </a:solidFill>
                <a:latin typeface="微软雅黑" pitchFamily="34" charset="-122"/>
                <a:ea typeface="微软雅黑" pitchFamily="34" charset="-122"/>
              </a:endParaRPr>
            </a:p>
            <a:p>
              <a:pPr algn="ctr" eaLnBrk="1" hangingPunct="1">
                <a:spcBef>
                  <a:spcPct val="50000"/>
                </a:spcBef>
              </a:pPr>
              <a:r>
                <a:rPr lang="zh-CN" altLang="en-US" sz="1400" dirty="0" smtClean="0">
                  <a:solidFill>
                    <a:srgbClr val="000000"/>
                  </a:solidFill>
                  <a:latin typeface="微软雅黑" pitchFamily="34" charset="-122"/>
                  <a:ea typeface="微软雅黑" pitchFamily="34" charset="-122"/>
                </a:rPr>
                <a:t>人无信则宁死</a:t>
              </a:r>
              <a:endParaRPr lang="en-US" altLang="zh-CN" sz="1400" dirty="0">
                <a:solidFill>
                  <a:srgbClr val="000000"/>
                </a:solidFill>
                <a:latin typeface="微软雅黑" pitchFamily="34" charset="-122"/>
                <a:ea typeface="微软雅黑" pitchFamily="34" charset="-122"/>
              </a:endParaRPr>
            </a:p>
          </p:txBody>
        </p:sp>
        <p:sp>
          <p:nvSpPr>
            <p:cNvPr id="19" name="Text Box 26"/>
            <p:cNvSpPr txBox="1">
              <a:spLocks noChangeArrowheads="1"/>
            </p:cNvSpPr>
            <p:nvPr/>
          </p:nvSpPr>
          <p:spPr bwMode="gray">
            <a:xfrm>
              <a:off x="2755107" y="3877568"/>
              <a:ext cx="16144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400" dirty="0" smtClean="0">
                  <a:solidFill>
                    <a:srgbClr val="000000"/>
                  </a:solidFill>
                  <a:latin typeface="微软雅黑" pitchFamily="34" charset="-122"/>
                  <a:ea typeface="微软雅黑" pitchFamily="34" charset="-122"/>
                </a:rPr>
                <a:t>健康是生存的基本</a:t>
              </a:r>
              <a:endParaRPr lang="en-US" altLang="zh-CN" sz="1400" dirty="0">
                <a:solidFill>
                  <a:srgbClr val="000000"/>
                </a:solidFill>
                <a:latin typeface="微软雅黑" pitchFamily="34" charset="-122"/>
                <a:ea typeface="微软雅黑" pitchFamily="34" charset="-122"/>
              </a:endParaRPr>
            </a:p>
          </p:txBody>
        </p:sp>
        <p:sp>
          <p:nvSpPr>
            <p:cNvPr id="20" name="Text Box 27"/>
            <p:cNvSpPr txBox="1">
              <a:spLocks noChangeArrowheads="1"/>
            </p:cNvSpPr>
            <p:nvPr/>
          </p:nvSpPr>
          <p:spPr bwMode="gray">
            <a:xfrm>
              <a:off x="4769644" y="3877568"/>
              <a:ext cx="161448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400" dirty="0" smtClean="0">
                  <a:solidFill>
                    <a:srgbClr val="000000"/>
                  </a:solidFill>
                  <a:latin typeface="微软雅黑" pitchFamily="34" charset="-122"/>
                  <a:ea typeface="微软雅黑" pitchFamily="34" charset="-122"/>
                </a:rPr>
                <a:t>呵护健康</a:t>
              </a:r>
              <a:endParaRPr lang="en-US" altLang="zh-CN" sz="1400" dirty="0" smtClean="0">
                <a:solidFill>
                  <a:srgbClr val="000000"/>
                </a:solidFill>
                <a:latin typeface="微软雅黑" pitchFamily="34" charset="-122"/>
                <a:ea typeface="微软雅黑" pitchFamily="34" charset="-122"/>
              </a:endParaRPr>
            </a:p>
            <a:p>
              <a:pPr algn="ctr" eaLnBrk="1" hangingPunct="1">
                <a:spcBef>
                  <a:spcPct val="50000"/>
                </a:spcBef>
              </a:pPr>
              <a:r>
                <a:rPr lang="zh-CN" altLang="en-US" sz="1400" dirty="0" smtClean="0">
                  <a:solidFill>
                    <a:srgbClr val="000000"/>
                  </a:solidFill>
                  <a:latin typeface="微软雅黑" pitchFamily="34" charset="-122"/>
                  <a:ea typeface="微软雅黑" pitchFamily="34" charset="-122"/>
                </a:rPr>
                <a:t>防治疾病</a:t>
              </a:r>
              <a:endParaRPr lang="en-US" altLang="zh-CN" sz="1400" dirty="0">
                <a:solidFill>
                  <a:srgbClr val="000000"/>
                </a:solidFill>
                <a:latin typeface="微软雅黑" pitchFamily="34" charset="-122"/>
                <a:ea typeface="微软雅黑" pitchFamily="34" charset="-122"/>
              </a:endParaRPr>
            </a:p>
          </p:txBody>
        </p:sp>
        <p:sp>
          <p:nvSpPr>
            <p:cNvPr id="21" name="Text Box 28"/>
            <p:cNvSpPr txBox="1">
              <a:spLocks noChangeArrowheads="1"/>
            </p:cNvSpPr>
            <p:nvPr/>
          </p:nvSpPr>
          <p:spPr bwMode="gray">
            <a:xfrm>
              <a:off x="6730999" y="3917028"/>
              <a:ext cx="1614487"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400" dirty="0" smtClean="0">
                  <a:solidFill>
                    <a:srgbClr val="000000"/>
                  </a:solidFill>
                  <a:latin typeface="微软雅黑" pitchFamily="34" charset="-122"/>
                  <a:ea typeface="微软雅黑" pitchFamily="34" charset="-122"/>
                </a:rPr>
                <a:t>远离疾病</a:t>
              </a:r>
            </a:p>
            <a:p>
              <a:pPr algn="ctr" eaLnBrk="1" hangingPunct="1">
                <a:spcBef>
                  <a:spcPct val="50000"/>
                </a:spcBef>
              </a:pPr>
              <a:r>
                <a:rPr lang="zh-CN" altLang="en-US" sz="1400" dirty="0" smtClean="0">
                  <a:solidFill>
                    <a:srgbClr val="000000"/>
                  </a:solidFill>
                  <a:latin typeface="微软雅黑" pitchFamily="34" charset="-122"/>
                  <a:ea typeface="微软雅黑" pitchFamily="34" charset="-122"/>
                </a:rPr>
                <a:t>社会效益</a:t>
              </a:r>
              <a:endParaRPr lang="en-US" altLang="zh-CN" sz="1400" dirty="0">
                <a:solidFill>
                  <a:srgbClr val="000000"/>
                </a:solidFill>
                <a:latin typeface="微软雅黑" pitchFamily="34" charset="-122"/>
                <a:ea typeface="微软雅黑" pitchFamily="34" charset="-122"/>
              </a:endParaRPr>
            </a:p>
          </p:txBody>
        </p:sp>
        <p:sp>
          <p:nvSpPr>
            <p:cNvPr id="22" name="AutoShape 14"/>
            <p:cNvSpPr>
              <a:spLocks noChangeArrowheads="1"/>
            </p:cNvSpPr>
            <p:nvPr/>
          </p:nvSpPr>
          <p:spPr bwMode="gray">
            <a:xfrm>
              <a:off x="1066007" y="2672655"/>
              <a:ext cx="1114425" cy="1114425"/>
            </a:xfrm>
            <a:prstGeom prst="diamond">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文化</a:t>
              </a:r>
              <a:endParaRPr kumimoji="0" lang="zh-CN" altLang="en-US" sz="12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23" name="AutoShape 15"/>
            <p:cNvSpPr>
              <a:spLocks noChangeArrowheads="1"/>
            </p:cNvSpPr>
            <p:nvPr/>
          </p:nvSpPr>
          <p:spPr bwMode="gray">
            <a:xfrm>
              <a:off x="3047207" y="2672655"/>
              <a:ext cx="1114425" cy="1114425"/>
            </a:xfrm>
            <a:prstGeom prst="diamond">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健康</a:t>
              </a:r>
              <a:endParaRPr kumimoji="0" lang="zh-CN" altLang="en-US" sz="12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24" name="AutoShape 16"/>
            <p:cNvSpPr>
              <a:spLocks noChangeArrowheads="1"/>
            </p:cNvSpPr>
            <p:nvPr/>
          </p:nvSpPr>
          <p:spPr bwMode="gray">
            <a:xfrm>
              <a:off x="5037932" y="2672655"/>
              <a:ext cx="1114425" cy="1114425"/>
            </a:xfrm>
            <a:prstGeom prst="diamond">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至尊汇会所</a:t>
              </a:r>
              <a:endParaRPr kumimoji="0" lang="zh-CN" altLang="en-US" sz="12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25" name="AutoShape 17"/>
            <p:cNvSpPr>
              <a:spLocks noChangeArrowheads="1"/>
            </p:cNvSpPr>
            <p:nvPr/>
          </p:nvSpPr>
          <p:spPr bwMode="gray">
            <a:xfrm>
              <a:off x="6981032" y="2672655"/>
              <a:ext cx="1114425" cy="1114425"/>
            </a:xfrm>
            <a:prstGeom prst="diamond">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医疗</a:t>
              </a:r>
              <a:endParaRPr kumimoji="0" lang="zh-CN" altLang="en-US" sz="12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grpSp>
      <p:pic>
        <p:nvPicPr>
          <p:cNvPr id="26" name="图片 25"/>
          <p:cNvPicPr>
            <a:picLocks noChangeAspect="1"/>
          </p:cNvPicPr>
          <p:nvPr/>
        </p:nvPicPr>
        <p:blipFill rotWithShape="1">
          <a:blip r:embed="rId2" cstate="print">
            <a:extLst>
              <a:ext uri="{28A0092B-C50C-407E-A947-70E740481C1C}">
                <a14:useLocalDpi xmlns:a14="http://schemas.microsoft.com/office/drawing/2010/main" val="0"/>
              </a:ext>
            </a:extLst>
          </a:blip>
          <a:srcRect r="76294"/>
          <a:stretch/>
        </p:blipFill>
        <p:spPr>
          <a:xfrm>
            <a:off x="268497" y="123478"/>
            <a:ext cx="576064" cy="571925"/>
          </a:xfrm>
          <a:prstGeom prst="rect">
            <a:avLst/>
          </a:prstGeom>
        </p:spPr>
      </p:pic>
      <p:sp>
        <p:nvSpPr>
          <p:cNvPr id="27" name="TextBox 26"/>
          <p:cNvSpPr txBox="1"/>
          <p:nvPr/>
        </p:nvSpPr>
        <p:spPr>
          <a:xfrm>
            <a:off x="846105" y="266415"/>
            <a:ext cx="3315527" cy="461665"/>
          </a:xfrm>
          <a:prstGeom prst="rect">
            <a:avLst/>
          </a:prstGeom>
          <a:noFill/>
        </p:spPr>
        <p:txBody>
          <a:bodyPr wrap="square" rtlCol="0">
            <a:spAutoFit/>
          </a:bodyPr>
          <a:lstStyle/>
          <a:p>
            <a:r>
              <a:rPr lang="zh-CN" altLang="en-US" sz="2400" b="1" dirty="0" smtClean="0">
                <a:solidFill>
                  <a:srgbClr val="C00000"/>
                </a:solidFill>
                <a:latin typeface="微软雅黑" pitchFamily="34" charset="-122"/>
                <a:ea typeface="微软雅黑" pitchFamily="34" charset="-122"/>
              </a:rPr>
              <a:t>一体集团庆典活动策划</a:t>
            </a:r>
            <a:endParaRPr lang="zh-CN" altLang="en-US" sz="2400" b="1" dirty="0">
              <a:solidFill>
                <a:srgbClr val="C00000"/>
              </a:solidFill>
              <a:latin typeface="微软雅黑" pitchFamily="34" charset="-122"/>
              <a:ea typeface="微软雅黑" pitchFamily="34" charset="-122"/>
            </a:endParaRPr>
          </a:p>
        </p:txBody>
      </p:sp>
      <p:sp>
        <p:nvSpPr>
          <p:cNvPr id="3" name="标题 2"/>
          <p:cNvSpPr>
            <a:spLocks noGrp="1"/>
          </p:cNvSpPr>
          <p:nvPr>
            <p:ph type="title"/>
          </p:nvPr>
        </p:nvSpPr>
        <p:spPr>
          <a:xfrm>
            <a:off x="484982" y="1275606"/>
            <a:ext cx="8229600" cy="857250"/>
          </a:xfrm>
        </p:spPr>
        <p:txBody>
          <a:bodyPr>
            <a:normAutofit/>
          </a:bodyPr>
          <a:lstStyle/>
          <a:p>
            <a:r>
              <a:rPr lang="en-US" altLang="zh-CN" sz="3600" dirty="0">
                <a:latin typeface="Elephant" pitchFamily="18" charset="0"/>
                <a:ea typeface="微软雅黑" pitchFamily="34" charset="-122"/>
              </a:rPr>
              <a:t>15</a:t>
            </a:r>
            <a:r>
              <a:rPr lang="zh-CN" altLang="zh-CN" sz="3600" dirty="0">
                <a:latin typeface="微软雅黑" pitchFamily="34" charset="-122"/>
                <a:ea typeface="微软雅黑" pitchFamily="34" charset="-122"/>
              </a:rPr>
              <a:t>周年庆典策划案纲要</a:t>
            </a:r>
            <a:endParaRPr lang="zh-CN" altLang="en-US" sz="3600" dirty="0"/>
          </a:p>
        </p:txBody>
      </p:sp>
    </p:spTree>
    <p:extLst>
      <p:ext uri="{BB962C8B-B14F-4D97-AF65-F5344CB8AC3E}">
        <p14:creationId xmlns:p14="http://schemas.microsoft.com/office/powerpoint/2010/main" val="1006816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7581056" y="1957262"/>
            <a:ext cx="2160240" cy="369332"/>
          </a:xfrm>
          <a:prstGeom prst="rect">
            <a:avLst/>
          </a:prstGeom>
          <a:noFill/>
        </p:spPr>
        <p:txBody>
          <a:bodyPr wrap="square" rtlCol="0">
            <a:spAutoFit/>
          </a:bodyPr>
          <a:lstStyle/>
          <a:p>
            <a:r>
              <a:rPr lang="en-US" altLang="zh-CN" dirty="0" smtClean="0">
                <a:solidFill>
                  <a:schemeClr val="bg1"/>
                </a:solidFill>
              </a:rPr>
              <a:t>TOOL</a:t>
            </a:r>
            <a:endParaRPr lang="zh-CN" altLang="en-US" dirty="0">
              <a:solidFill>
                <a:schemeClr val="bg1"/>
              </a:solidFill>
            </a:endParaRPr>
          </a:p>
        </p:txBody>
      </p:sp>
      <p:pic>
        <p:nvPicPr>
          <p:cNvPr id="1027" name="Picture 3" descr="E:\PPT 专家\常用图片\锐普内部商务PPT图片32 (2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829613"/>
            <a:ext cx="9149121" cy="3888432"/>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57600" y="1847441"/>
            <a:ext cx="4586408" cy="461665"/>
          </a:xfrm>
          <a:prstGeom prst="rect">
            <a:avLst/>
          </a:prstGeom>
        </p:spPr>
        <p:txBody>
          <a:bodyPr wrap="square">
            <a:spAutoFit/>
          </a:bodyPr>
          <a:lstStyle/>
          <a:p>
            <a:r>
              <a:rPr lang="zh-CN" altLang="en-US" sz="2400" b="1" dirty="0" smtClean="0">
                <a:solidFill>
                  <a:schemeClr val="bg1"/>
                </a:solidFill>
                <a:latin typeface="微软雅黑" pitchFamily="34" charset="-122"/>
                <a:ea typeface="微软雅黑" pitchFamily="34" charset="-122"/>
                <a:cs typeface="Segoe UI Light" pitchFamily="34" charset="0"/>
              </a:rPr>
              <a:t>一体集团</a:t>
            </a:r>
            <a:r>
              <a:rPr lang="en-US" altLang="zh-CN" sz="2400" b="1" dirty="0" smtClean="0">
                <a:solidFill>
                  <a:schemeClr val="bg1"/>
                </a:solidFill>
                <a:latin typeface="微软雅黑" pitchFamily="34" charset="-122"/>
                <a:ea typeface="微软雅黑" pitchFamily="34" charset="-122"/>
                <a:cs typeface="Segoe UI Light" pitchFamily="34" charset="0"/>
              </a:rPr>
              <a:t>15</a:t>
            </a:r>
            <a:r>
              <a:rPr lang="zh-CN" altLang="en-US" sz="2400" b="1" dirty="0" smtClean="0">
                <a:solidFill>
                  <a:schemeClr val="bg1"/>
                </a:solidFill>
                <a:latin typeface="微软雅黑" pitchFamily="34" charset="-122"/>
                <a:ea typeface="微软雅黑" pitchFamily="34" charset="-122"/>
                <a:cs typeface="Segoe UI Light" pitchFamily="34" charset="0"/>
              </a:rPr>
              <a:t>周年策划大纲流程</a:t>
            </a:r>
            <a:endParaRPr lang="zh-CN" altLang="en-US" sz="2400" b="1" dirty="0">
              <a:solidFill>
                <a:schemeClr val="bg1"/>
              </a:solidFill>
              <a:latin typeface="微软雅黑" pitchFamily="34" charset="-122"/>
              <a:ea typeface="微软雅黑" pitchFamily="34" charset="-122"/>
              <a:cs typeface="Segoe UI Light" pitchFamily="34" charset="0"/>
            </a:endParaRPr>
          </a:p>
        </p:txBody>
      </p:sp>
      <p:sp>
        <p:nvSpPr>
          <p:cNvPr id="3" name="TextBox 2"/>
          <p:cNvSpPr txBox="1"/>
          <p:nvPr/>
        </p:nvSpPr>
        <p:spPr>
          <a:xfrm rot="254022">
            <a:off x="7296130" y="3598510"/>
            <a:ext cx="1004895" cy="369332"/>
          </a:xfrm>
          <a:prstGeom prst="rect">
            <a:avLst/>
          </a:prstGeom>
          <a:noFill/>
        </p:spPr>
        <p:txBody>
          <a:bodyPr wrap="square" rtlCol="0">
            <a:spAutoFit/>
          </a:bodyPr>
          <a:lstStyle/>
          <a:p>
            <a:r>
              <a:rPr lang="en-US" altLang="zh-CN" b="1" dirty="0" smtClean="0">
                <a:solidFill>
                  <a:schemeClr val="bg1"/>
                </a:solidFill>
                <a:effectLst>
                  <a:outerShdw blurRad="38100" dist="38100" dir="2700000" algn="tl">
                    <a:srgbClr val="000000">
                      <a:alpha val="43137"/>
                    </a:srgbClr>
                  </a:outerShdw>
                </a:effectLst>
                <a:latin typeface="Impact" pitchFamily="34" charset="0"/>
                <a:ea typeface="方正中等线简体" pitchFamily="65" charset="-122"/>
              </a:rPr>
              <a:t>PPTS</a:t>
            </a:r>
            <a:endParaRPr lang="zh-CN" altLang="en-US" b="1" dirty="0">
              <a:solidFill>
                <a:schemeClr val="bg1"/>
              </a:solidFill>
              <a:effectLst>
                <a:outerShdw blurRad="38100" dist="38100" dir="2700000" algn="tl">
                  <a:srgbClr val="000000">
                    <a:alpha val="43137"/>
                  </a:srgbClr>
                </a:outerShdw>
              </a:effectLst>
              <a:latin typeface="Impact" pitchFamily="34" charset="0"/>
              <a:ea typeface="方正中等线简体" pitchFamily="65" charset="-122"/>
            </a:endParaRPr>
          </a:p>
        </p:txBody>
      </p:sp>
      <p:pic>
        <p:nvPicPr>
          <p:cNvPr id="6" name="图片 5"/>
          <p:cNvPicPr>
            <a:picLocks noChangeAspect="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998366" y="2427642"/>
            <a:ext cx="1436297" cy="736439"/>
          </a:xfrm>
          <a:prstGeom prst="rect">
            <a:avLst/>
          </a:prstGeom>
        </p:spPr>
      </p:pic>
      <p:pic>
        <p:nvPicPr>
          <p:cNvPr id="5" name="图片 4"/>
          <p:cNvPicPr>
            <a:picLocks noChangeAspect="1"/>
          </p:cNvPicPr>
          <p:nvPr/>
        </p:nvPicPr>
        <p:blipFill rotWithShape="1">
          <a:blip r:embed="rId4" cstate="print">
            <a:duotone>
              <a:prstClr val="black"/>
              <a:srgbClr val="D9C3A5">
                <a:tint val="50000"/>
                <a:satMod val="180000"/>
              </a:srgbClr>
            </a:duotone>
            <a:extLst>
              <a:ext uri="{28A0092B-C50C-407E-A947-70E740481C1C}">
                <a14:useLocalDpi xmlns:a14="http://schemas.microsoft.com/office/drawing/2010/main" val="0"/>
              </a:ext>
            </a:extLst>
          </a:blip>
          <a:srcRect t="16646" r="2468"/>
          <a:stretch/>
        </p:blipFill>
        <p:spPr>
          <a:xfrm>
            <a:off x="1522460" y="2427642"/>
            <a:ext cx="1440013" cy="736439"/>
          </a:xfrm>
          <a:prstGeom prst="rect">
            <a:avLst/>
          </a:prstGeom>
        </p:spPr>
      </p:pic>
      <p:pic>
        <p:nvPicPr>
          <p:cNvPr id="4" name="图片 3"/>
          <p:cNvPicPr>
            <a:picLocks noChangeAspect="1"/>
          </p:cNvPicPr>
          <p:nvPr/>
        </p:nvPicPr>
        <p:blipFill rotWithShape="1">
          <a:blip r:embed="rId5" cstate="print">
            <a:duotone>
              <a:prstClr val="black"/>
              <a:srgbClr val="D9C3A5">
                <a:tint val="50000"/>
                <a:satMod val="180000"/>
              </a:srgbClr>
            </a:duotone>
            <a:extLst>
              <a:ext uri="{28A0092B-C50C-407E-A947-70E740481C1C}">
                <a14:useLocalDpi xmlns:a14="http://schemas.microsoft.com/office/drawing/2010/main" val="0"/>
              </a:ext>
            </a:extLst>
          </a:blip>
          <a:srcRect t="14977" b="9267"/>
          <a:stretch/>
        </p:blipFill>
        <p:spPr>
          <a:xfrm>
            <a:off x="51466" y="2427642"/>
            <a:ext cx="1440160" cy="736439"/>
          </a:xfrm>
          <a:prstGeom prst="rect">
            <a:avLst/>
          </a:prstGeom>
        </p:spPr>
      </p:pic>
      <p:grpSp>
        <p:nvGrpSpPr>
          <p:cNvPr id="12" name="组合 11"/>
          <p:cNvGrpSpPr/>
          <p:nvPr/>
        </p:nvGrpSpPr>
        <p:grpSpPr>
          <a:xfrm>
            <a:off x="107504" y="3238784"/>
            <a:ext cx="4392488" cy="1479425"/>
            <a:chOff x="993774" y="912019"/>
            <a:chExt cx="7208839" cy="5033962"/>
          </a:xfrm>
        </p:grpSpPr>
        <p:grpSp>
          <p:nvGrpSpPr>
            <p:cNvPr id="13" name="组合 12"/>
            <p:cNvGrpSpPr/>
            <p:nvPr/>
          </p:nvGrpSpPr>
          <p:grpSpPr>
            <a:xfrm>
              <a:off x="993774" y="2393156"/>
              <a:ext cx="1509714" cy="2146649"/>
              <a:chOff x="993774" y="2393156"/>
              <a:chExt cx="1509714" cy="2146649"/>
            </a:xfrm>
          </p:grpSpPr>
          <p:sp>
            <p:nvSpPr>
              <p:cNvPr id="34" name="矩形 1"/>
              <p:cNvSpPr/>
              <p:nvPr/>
            </p:nvSpPr>
            <p:spPr>
              <a:xfrm>
                <a:off x="993774" y="2394748"/>
                <a:ext cx="1308102" cy="2008188"/>
              </a:xfrm>
              <a:custGeom>
                <a:avLst/>
                <a:gdLst/>
                <a:ahLst/>
                <a:cxnLst/>
                <a:rect l="l" t="t" r="r" b="b"/>
                <a:pathLst>
                  <a:path w="1308101" h="2008187">
                    <a:moveTo>
                      <a:pt x="1308101" y="0"/>
                    </a:moveTo>
                    <a:lnTo>
                      <a:pt x="1308101" y="2008187"/>
                    </a:lnTo>
                    <a:lnTo>
                      <a:pt x="0" y="1805695"/>
                    </a:lnTo>
                    <a:lnTo>
                      <a:pt x="0" y="202492"/>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horz" tIns="180000" anchor="t" anchorCtr="1">
                <a:normAutofit/>
              </a:bodyPr>
              <a:lstStyle/>
              <a:p>
                <a:pPr marL="0" marR="0" lvl="0" indent="0" defTabSz="914400" eaLnBrk="1" fontAlgn="auto" latinLnBrk="0" hangingPunct="1">
                  <a:lnSpc>
                    <a:spcPct val="120000"/>
                  </a:lnSpc>
                  <a:spcBef>
                    <a:spcPts val="0"/>
                  </a:spcBef>
                  <a:spcAft>
                    <a:spcPts val="0"/>
                  </a:spcAft>
                  <a:buClrTx/>
                  <a:buSzTx/>
                  <a:buFontTx/>
                  <a:buNone/>
                  <a:tabLst/>
                  <a:defRPr/>
                </a:pPr>
                <a:r>
                  <a:rPr lang="zh-CN" altLang="en-US" sz="1000" b="1" kern="0" dirty="0" smtClean="0">
                    <a:solidFill>
                      <a:sysClr val="window" lastClr="FFFFFF"/>
                    </a:solidFill>
                    <a:latin typeface="Impact" pitchFamily="34" charset="0"/>
                    <a:ea typeface="微软雅黑" pitchFamily="34" charset="-122"/>
                  </a:rPr>
                  <a:t>了解需求</a:t>
                </a:r>
                <a:endParaRPr kumimoji="0" lang="zh-CN" altLang="en-US" sz="10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
            <p:nvSpPr>
              <p:cNvPr id="35" name="AutoShape 6"/>
              <p:cNvSpPr>
                <a:spLocks noChangeArrowheads="1"/>
              </p:cNvSpPr>
              <p:nvPr/>
            </p:nvSpPr>
            <p:spPr bwMode="auto">
              <a:xfrm rot="16200000">
                <a:off x="1420019" y="3306762"/>
                <a:ext cx="1997075" cy="16986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661 w 21600"/>
                  <a:gd name="T13" fmla="*/ 2624 h 21600"/>
                  <a:gd name="T14" fmla="*/ 18939 w 21600"/>
                  <a:gd name="T15" fmla="*/ 18976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C00000">
                      <a:lumMod val="40000"/>
                      <a:lumOff val="60000"/>
                    </a:srgbClr>
                  </a:gs>
                  <a:gs pos="100000">
                    <a:srgbClr val="5F5F5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6" name="Text Box 17"/>
              <p:cNvSpPr txBox="1">
                <a:spLocks noChangeArrowheads="1"/>
              </p:cNvSpPr>
              <p:nvPr/>
            </p:nvSpPr>
            <p:spPr bwMode="auto">
              <a:xfrm>
                <a:off x="1681163" y="3597275"/>
                <a:ext cx="643584" cy="942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1</a:t>
                </a:r>
              </a:p>
            </p:txBody>
          </p:sp>
        </p:grpSp>
        <p:grpSp>
          <p:nvGrpSpPr>
            <p:cNvPr id="14" name="组合 13"/>
            <p:cNvGrpSpPr/>
            <p:nvPr/>
          </p:nvGrpSpPr>
          <p:grpSpPr>
            <a:xfrm>
              <a:off x="2336799" y="2145506"/>
              <a:ext cx="1508126" cy="2614940"/>
              <a:chOff x="2336799" y="2145506"/>
              <a:chExt cx="1508126" cy="2614940"/>
            </a:xfrm>
          </p:grpSpPr>
          <p:sp>
            <p:nvSpPr>
              <p:cNvPr id="31" name="矩形 33"/>
              <p:cNvSpPr/>
              <p:nvPr/>
            </p:nvSpPr>
            <p:spPr>
              <a:xfrm>
                <a:off x="2336799" y="2151062"/>
                <a:ext cx="1308101" cy="2522538"/>
              </a:xfrm>
              <a:custGeom>
                <a:avLst/>
                <a:gdLst/>
                <a:ahLst/>
                <a:cxnLst/>
                <a:rect l="l" t="t" r="r" b="b"/>
                <a:pathLst>
                  <a:path w="1308101" h="2522537">
                    <a:moveTo>
                      <a:pt x="1308101" y="0"/>
                    </a:moveTo>
                    <a:lnTo>
                      <a:pt x="1308101" y="2522537"/>
                    </a:lnTo>
                    <a:lnTo>
                      <a:pt x="0" y="2268181"/>
                    </a:lnTo>
                    <a:lnTo>
                      <a:pt x="0" y="254355"/>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horz" tIns="0" bIns="288000" anchor="b"/>
              <a:lstStyle/>
              <a:p>
                <a:pPr>
                  <a:lnSpc>
                    <a:spcPct val="120000"/>
                  </a:lnSpc>
                </a:pPr>
                <a:r>
                  <a:rPr lang="zh-CN" altLang="en-US" sz="1100" b="1" kern="0" dirty="0" smtClean="0">
                    <a:solidFill>
                      <a:sysClr val="window" lastClr="FFFFFF"/>
                    </a:solidFill>
                    <a:latin typeface="微软雅黑" pitchFamily="34" charset="-122"/>
                    <a:ea typeface="微软雅黑" pitchFamily="34" charset="-122"/>
                  </a:rPr>
                  <a:t>创意策划</a:t>
                </a:r>
                <a:endParaRPr lang="zh-CN" altLang="en-US" sz="1100" b="1" kern="0" dirty="0">
                  <a:solidFill>
                    <a:sysClr val="window" lastClr="FFFFFF"/>
                  </a:solidFill>
                  <a:latin typeface="微软雅黑" pitchFamily="34" charset="-122"/>
                  <a:ea typeface="微软雅黑" pitchFamily="34" charset="-122"/>
                </a:endParaRPr>
              </a:p>
            </p:txBody>
          </p:sp>
          <p:sp>
            <p:nvSpPr>
              <p:cNvPr id="32" name="AutoShape 9"/>
              <p:cNvSpPr>
                <a:spLocks noChangeArrowheads="1"/>
              </p:cNvSpPr>
              <p:nvPr/>
            </p:nvSpPr>
            <p:spPr bwMode="auto">
              <a:xfrm rot="16200000">
                <a:off x="2503487" y="3317082"/>
                <a:ext cx="2513013" cy="169862"/>
              </a:xfrm>
              <a:custGeom>
                <a:avLst/>
                <a:gdLst>
                  <a:gd name="G0" fmla="+- 1730 0 0"/>
                  <a:gd name="G1" fmla="+- 21600 0 1730"/>
                  <a:gd name="G2" fmla="*/ 1730 1 2"/>
                  <a:gd name="G3" fmla="+- 21600 0 G2"/>
                  <a:gd name="G4" fmla="+/ 1730 21600 2"/>
                  <a:gd name="G5" fmla="+/ G1 0 2"/>
                  <a:gd name="G6" fmla="*/ 21600 21600 1730"/>
                  <a:gd name="G7" fmla="*/ G6 1 2"/>
                  <a:gd name="G8" fmla="+- 21600 0 G7"/>
                  <a:gd name="G9" fmla="*/ 21600 1 2"/>
                  <a:gd name="G10" fmla="+- 1730 0 G9"/>
                  <a:gd name="G11" fmla="?: G10 G8 0"/>
                  <a:gd name="G12" fmla="?: G10 G7 21600"/>
                  <a:gd name="T0" fmla="*/ 20735 w 21600"/>
                  <a:gd name="T1" fmla="*/ 10800 h 21600"/>
                  <a:gd name="T2" fmla="*/ 10800 w 21600"/>
                  <a:gd name="T3" fmla="*/ 21600 h 21600"/>
                  <a:gd name="T4" fmla="*/ 865 w 21600"/>
                  <a:gd name="T5" fmla="*/ 10800 h 21600"/>
                  <a:gd name="T6" fmla="*/ 10800 w 21600"/>
                  <a:gd name="T7" fmla="*/ 0 h 21600"/>
                  <a:gd name="T8" fmla="*/ 2665 w 21600"/>
                  <a:gd name="T9" fmla="*/ 2665 h 21600"/>
                  <a:gd name="T10" fmla="*/ 18935 w 21600"/>
                  <a:gd name="T11" fmla="*/ 18935 h 21600"/>
                </a:gdLst>
                <a:ahLst/>
                <a:cxnLst>
                  <a:cxn ang="0">
                    <a:pos x="T0" y="T1"/>
                  </a:cxn>
                  <a:cxn ang="0">
                    <a:pos x="T2" y="T3"/>
                  </a:cxn>
                  <a:cxn ang="0">
                    <a:pos x="T4" y="T5"/>
                  </a:cxn>
                  <a:cxn ang="0">
                    <a:pos x="T6" y="T7"/>
                  </a:cxn>
                </a:cxnLst>
                <a:rect l="T8" t="T9" r="T10" b="T11"/>
                <a:pathLst>
                  <a:path w="21600" h="21600">
                    <a:moveTo>
                      <a:pt x="0" y="0"/>
                    </a:moveTo>
                    <a:lnTo>
                      <a:pt x="1730" y="21600"/>
                    </a:lnTo>
                    <a:lnTo>
                      <a:pt x="19870" y="21600"/>
                    </a:lnTo>
                    <a:lnTo>
                      <a:pt x="21600" y="0"/>
                    </a:lnTo>
                    <a:close/>
                  </a:path>
                </a:pathLst>
              </a:custGeom>
              <a:gradFill rotWithShape="1">
                <a:gsLst>
                  <a:gs pos="0">
                    <a:srgbClr val="C00000">
                      <a:lumMod val="40000"/>
                      <a:lumOff val="60000"/>
                    </a:srgbClr>
                  </a:gs>
                  <a:gs pos="100000">
                    <a:srgbClr val="5F5F5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3" name="Text Box 18"/>
              <p:cNvSpPr txBox="1">
                <a:spLocks noChangeArrowheads="1"/>
              </p:cNvSpPr>
              <p:nvPr/>
            </p:nvSpPr>
            <p:spPr bwMode="auto">
              <a:xfrm>
                <a:off x="3044827" y="3713190"/>
                <a:ext cx="643584" cy="1047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2</a:t>
                </a:r>
              </a:p>
            </p:txBody>
          </p:sp>
        </p:grpSp>
        <p:grpSp>
          <p:nvGrpSpPr>
            <p:cNvPr id="15" name="组合 14"/>
            <p:cNvGrpSpPr/>
            <p:nvPr/>
          </p:nvGrpSpPr>
          <p:grpSpPr>
            <a:xfrm>
              <a:off x="3675062" y="1823244"/>
              <a:ext cx="1508126" cy="3207237"/>
              <a:chOff x="3675062" y="1823244"/>
              <a:chExt cx="1508126" cy="3207237"/>
            </a:xfrm>
          </p:grpSpPr>
          <p:sp>
            <p:nvSpPr>
              <p:cNvPr id="28" name="矩形 34"/>
              <p:cNvSpPr/>
              <p:nvPr/>
            </p:nvSpPr>
            <p:spPr>
              <a:xfrm>
                <a:off x="3675062" y="1829595"/>
                <a:ext cx="1308101" cy="3165475"/>
              </a:xfrm>
              <a:custGeom>
                <a:avLst/>
                <a:gdLst/>
                <a:ahLst/>
                <a:cxnLst/>
                <a:rect l="l" t="t" r="r" b="b"/>
                <a:pathLst>
                  <a:path w="1308101" h="3165475">
                    <a:moveTo>
                      <a:pt x="1308101" y="0"/>
                    </a:moveTo>
                    <a:lnTo>
                      <a:pt x="1308101" y="3165475"/>
                    </a:lnTo>
                    <a:lnTo>
                      <a:pt x="0" y="2846290"/>
                    </a:lnTo>
                    <a:lnTo>
                      <a:pt x="0" y="319185"/>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horz" tIns="0" bIns="180000" anchor="b"/>
              <a:lstStyle/>
              <a:p>
                <a:pPr>
                  <a:lnSpc>
                    <a:spcPct val="120000"/>
                  </a:lnSpc>
                </a:pPr>
                <a:r>
                  <a:rPr lang="zh-CN" altLang="en-US" sz="1200" b="1" kern="0" dirty="0" smtClean="0">
                    <a:solidFill>
                      <a:sysClr val="window" lastClr="FFFFFF"/>
                    </a:solidFill>
                    <a:latin typeface="Impact" pitchFamily="34" charset="0"/>
                    <a:ea typeface="微软雅黑" pitchFamily="34" charset="-122"/>
                  </a:rPr>
                  <a:t>细节策划</a:t>
                </a:r>
                <a:endParaRPr lang="en-US" altLang="zh-CN" sz="1200" b="1" kern="0" dirty="0" smtClean="0">
                  <a:solidFill>
                    <a:sysClr val="window" lastClr="FFFFFF"/>
                  </a:solidFill>
                  <a:latin typeface="Impact" pitchFamily="34" charset="0"/>
                  <a:ea typeface="微软雅黑" pitchFamily="34" charset="-122"/>
                </a:endParaRPr>
              </a:p>
              <a:p>
                <a:pPr>
                  <a:lnSpc>
                    <a:spcPct val="120000"/>
                  </a:lnSpc>
                </a:pPr>
                <a:endParaRPr lang="zh-CN" altLang="en-US" sz="1200" b="1" kern="0" dirty="0">
                  <a:solidFill>
                    <a:sysClr val="window" lastClr="FFFFFF"/>
                  </a:solidFill>
                  <a:latin typeface="Impact" pitchFamily="34" charset="0"/>
                  <a:ea typeface="微软雅黑" pitchFamily="34" charset="-122"/>
                </a:endParaRPr>
              </a:p>
            </p:txBody>
          </p:sp>
          <p:sp>
            <p:nvSpPr>
              <p:cNvPr id="29" name="AutoShape 12"/>
              <p:cNvSpPr>
                <a:spLocks noChangeArrowheads="1"/>
              </p:cNvSpPr>
              <p:nvPr/>
            </p:nvSpPr>
            <p:spPr bwMode="auto">
              <a:xfrm rot="16200000">
                <a:off x="3521869" y="3314700"/>
                <a:ext cx="3152775" cy="16986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668 w 21600"/>
                  <a:gd name="T13" fmla="*/ 2645 h 21600"/>
                  <a:gd name="T14" fmla="*/ 18932 w 21600"/>
                  <a:gd name="T15" fmla="*/ 1895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C00000">
                      <a:lumMod val="40000"/>
                      <a:lumOff val="60000"/>
                    </a:srgbClr>
                  </a:gs>
                  <a:gs pos="100000">
                    <a:srgbClr val="5F5F5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0" name="Text Box 19"/>
              <p:cNvSpPr txBox="1">
                <a:spLocks noChangeArrowheads="1"/>
              </p:cNvSpPr>
              <p:nvPr/>
            </p:nvSpPr>
            <p:spPr bwMode="auto">
              <a:xfrm>
                <a:off x="4343400" y="3878501"/>
                <a:ext cx="643584" cy="1151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3</a:t>
                </a:r>
              </a:p>
            </p:txBody>
          </p:sp>
        </p:grpSp>
        <p:grpSp>
          <p:nvGrpSpPr>
            <p:cNvPr id="16" name="组合 15"/>
            <p:cNvGrpSpPr/>
            <p:nvPr/>
          </p:nvGrpSpPr>
          <p:grpSpPr>
            <a:xfrm>
              <a:off x="5032375" y="1431131"/>
              <a:ext cx="1531938" cy="3975100"/>
              <a:chOff x="5032375" y="1431131"/>
              <a:chExt cx="1531938" cy="3975100"/>
            </a:xfrm>
          </p:grpSpPr>
          <p:sp>
            <p:nvSpPr>
              <p:cNvPr id="25" name="矩形 36"/>
              <p:cNvSpPr/>
              <p:nvPr/>
            </p:nvSpPr>
            <p:spPr>
              <a:xfrm>
                <a:off x="5032375" y="1431131"/>
                <a:ext cx="1308100" cy="3975100"/>
              </a:xfrm>
              <a:custGeom>
                <a:avLst/>
                <a:gdLst/>
                <a:ahLst/>
                <a:cxnLst/>
                <a:rect l="l" t="t" r="r" b="b"/>
                <a:pathLst>
                  <a:path w="1308100" h="3975100">
                    <a:moveTo>
                      <a:pt x="1308100" y="0"/>
                    </a:moveTo>
                    <a:lnTo>
                      <a:pt x="1308100" y="3975100"/>
                    </a:lnTo>
                    <a:lnTo>
                      <a:pt x="0" y="3570413"/>
                    </a:lnTo>
                    <a:lnTo>
                      <a:pt x="0" y="404687"/>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horz" tIns="432000" bIns="36000" anchor="t"/>
              <a:lstStyle/>
              <a:p>
                <a:pPr>
                  <a:lnSpc>
                    <a:spcPct val="120000"/>
                  </a:lnSpc>
                </a:pPr>
                <a:r>
                  <a:rPr lang="zh-CN" altLang="en-US" sz="1200" b="1" kern="0" dirty="0" smtClean="0">
                    <a:solidFill>
                      <a:sysClr val="window" lastClr="FFFFFF"/>
                    </a:solidFill>
                    <a:latin typeface="Impact" pitchFamily="34" charset="0"/>
                    <a:ea typeface="微软雅黑" pitchFamily="34" charset="-122"/>
                  </a:rPr>
                  <a:t>实施彩排</a:t>
                </a:r>
                <a:endParaRPr lang="zh-CN" altLang="en-US" sz="1200" b="1" kern="0" dirty="0">
                  <a:solidFill>
                    <a:sysClr val="window" lastClr="FFFFFF"/>
                  </a:solidFill>
                  <a:latin typeface="Impact" pitchFamily="34" charset="0"/>
                  <a:ea typeface="微软雅黑" pitchFamily="34" charset="-122"/>
                </a:endParaRPr>
              </a:p>
            </p:txBody>
          </p:sp>
          <p:sp>
            <p:nvSpPr>
              <p:cNvPr id="26" name="Text Box 20"/>
              <p:cNvSpPr txBox="1">
                <a:spLocks noChangeArrowheads="1"/>
              </p:cNvSpPr>
              <p:nvPr/>
            </p:nvSpPr>
            <p:spPr bwMode="auto">
              <a:xfrm>
                <a:off x="5619752" y="4213926"/>
                <a:ext cx="643585" cy="1151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4</a:t>
                </a:r>
              </a:p>
            </p:txBody>
          </p:sp>
          <p:sp>
            <p:nvSpPr>
              <p:cNvPr id="27" name="AutoShape 15"/>
              <p:cNvSpPr>
                <a:spLocks noChangeArrowheads="1"/>
              </p:cNvSpPr>
              <p:nvPr/>
            </p:nvSpPr>
            <p:spPr bwMode="auto">
              <a:xfrm rot="16200000">
                <a:off x="4484688" y="3326606"/>
                <a:ext cx="3957637" cy="201613"/>
              </a:xfrm>
              <a:custGeom>
                <a:avLst/>
                <a:gdLst>
                  <a:gd name="T0" fmla="*/ 2147483647 w 21600"/>
                  <a:gd name="T1" fmla="*/ 324819066 h 21600"/>
                  <a:gd name="T2" fmla="*/ 2147483647 w 21600"/>
                  <a:gd name="T3" fmla="*/ 649637644 h 21600"/>
                  <a:gd name="T4" fmla="*/ 2147483647 w 21600"/>
                  <a:gd name="T5" fmla="*/ 324819066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C00000">
                      <a:lumMod val="40000"/>
                      <a:lumOff val="60000"/>
                    </a:srgbClr>
                  </a:gs>
                  <a:gs pos="100000">
                    <a:srgbClr val="5F5F5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17" name="组合 16"/>
            <p:cNvGrpSpPr/>
            <p:nvPr/>
          </p:nvGrpSpPr>
          <p:grpSpPr>
            <a:xfrm>
              <a:off x="6376988" y="912019"/>
              <a:ext cx="1825625" cy="5033962"/>
              <a:chOff x="6376988" y="912019"/>
              <a:chExt cx="1825625" cy="5033962"/>
            </a:xfrm>
          </p:grpSpPr>
          <p:sp>
            <p:nvSpPr>
              <p:cNvPr id="18" name="矩形 37"/>
              <p:cNvSpPr/>
              <p:nvPr/>
            </p:nvSpPr>
            <p:spPr>
              <a:xfrm>
                <a:off x="6376988" y="912019"/>
                <a:ext cx="1655762" cy="5033962"/>
              </a:xfrm>
              <a:custGeom>
                <a:avLst/>
                <a:gdLst/>
                <a:ahLst/>
                <a:cxnLst/>
                <a:rect l="l" t="t" r="r" b="b"/>
                <a:pathLst>
                  <a:path w="1655762" h="5033962">
                    <a:moveTo>
                      <a:pt x="1655762" y="0"/>
                    </a:moveTo>
                    <a:lnTo>
                      <a:pt x="1655762" y="5033962"/>
                    </a:lnTo>
                    <a:lnTo>
                      <a:pt x="0" y="4521477"/>
                    </a:lnTo>
                    <a:lnTo>
                      <a:pt x="0" y="512485"/>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horz" tIns="540000" anchor="t"/>
              <a:lstStyle/>
              <a:p>
                <a:pPr>
                  <a:lnSpc>
                    <a:spcPct val="120000"/>
                  </a:lnSpc>
                </a:pPr>
                <a:r>
                  <a:rPr lang="zh-CN" altLang="en-US" sz="1600" b="1" kern="0" dirty="0" smtClean="0">
                    <a:solidFill>
                      <a:sysClr val="window" lastClr="FFFFFF"/>
                    </a:solidFill>
                    <a:effectLst>
                      <a:outerShdw blurRad="38100" dist="38100" dir="2700000" algn="tl">
                        <a:srgbClr val="000000">
                          <a:alpha val="43137"/>
                        </a:srgbClr>
                      </a:outerShdw>
                    </a:effectLst>
                    <a:latin typeface="Impact" pitchFamily="34" charset="0"/>
                    <a:ea typeface="微软雅黑" pitchFamily="34" charset="-122"/>
                  </a:rPr>
                  <a:t>现场控制</a:t>
                </a:r>
                <a:endParaRPr lang="zh-CN" altLang="en-US" sz="1600" b="1" kern="0" dirty="0">
                  <a:solidFill>
                    <a:sysClr val="window" lastClr="FFFFFF"/>
                  </a:solidFill>
                  <a:effectLst>
                    <a:outerShdw blurRad="38100" dist="38100" dir="2700000" algn="tl">
                      <a:srgbClr val="000000">
                        <a:alpha val="43137"/>
                      </a:srgbClr>
                    </a:outerShdw>
                  </a:effectLst>
                  <a:latin typeface="Impact" pitchFamily="34" charset="0"/>
                  <a:ea typeface="微软雅黑" pitchFamily="34" charset="-122"/>
                </a:endParaRPr>
              </a:p>
            </p:txBody>
          </p:sp>
          <p:sp>
            <p:nvSpPr>
              <p:cNvPr id="19" name="AutoShape 15"/>
              <p:cNvSpPr>
                <a:spLocks noChangeArrowheads="1"/>
              </p:cNvSpPr>
              <p:nvPr/>
            </p:nvSpPr>
            <p:spPr bwMode="auto">
              <a:xfrm rot="16200000">
                <a:off x="5607844" y="3349625"/>
                <a:ext cx="5029200" cy="160338"/>
              </a:xfrm>
              <a:custGeom>
                <a:avLst/>
                <a:gdLst>
                  <a:gd name="T0" fmla="*/ 2147483647 w 21600"/>
                  <a:gd name="T1" fmla="*/ 324819066 h 21600"/>
                  <a:gd name="T2" fmla="*/ 2147483647 w 21600"/>
                  <a:gd name="T3" fmla="*/ 649637644 h 21600"/>
                  <a:gd name="T4" fmla="*/ 2147483647 w 21600"/>
                  <a:gd name="T5" fmla="*/ 324819066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C00000">
                      <a:lumMod val="40000"/>
                      <a:lumOff val="60000"/>
                    </a:srgbClr>
                  </a:gs>
                  <a:gs pos="100000">
                    <a:srgbClr val="5F5F5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0" name="Text Box 20"/>
              <p:cNvSpPr txBox="1">
                <a:spLocks noChangeArrowheads="1"/>
              </p:cNvSpPr>
              <p:nvPr/>
            </p:nvSpPr>
            <p:spPr bwMode="auto">
              <a:xfrm>
                <a:off x="7168926" y="4646137"/>
                <a:ext cx="643433" cy="10510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20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5</a:t>
                </a:r>
              </a:p>
            </p:txBody>
          </p:sp>
        </p:grpSp>
      </p:grpSp>
    </p:spTree>
    <p:extLst>
      <p:ext uri="{BB962C8B-B14F-4D97-AF65-F5344CB8AC3E}">
        <p14:creationId xmlns:p14="http://schemas.microsoft.com/office/powerpoint/2010/main" val="4213535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深色1"/>
          <p:cNvSpPr/>
          <p:nvPr/>
        </p:nvSpPr>
        <p:spPr>
          <a:xfrm>
            <a:off x="-6891" y="1552972"/>
            <a:ext cx="2662394" cy="3323034"/>
          </a:xfrm>
          <a:custGeom>
            <a:avLst/>
            <a:gdLst/>
            <a:ahLst/>
            <a:cxnLst/>
            <a:rect l="l" t="t" r="r" b="b"/>
            <a:pathLst>
              <a:path w="2662394" h="4430712">
                <a:moveTo>
                  <a:pt x="0" y="0"/>
                </a:moveTo>
                <a:lnTo>
                  <a:pt x="945429" y="0"/>
                </a:lnTo>
                <a:lnTo>
                  <a:pt x="2662394" y="4430712"/>
                </a:lnTo>
                <a:lnTo>
                  <a:pt x="0" y="4430712"/>
                </a:lnTo>
                <a:close/>
              </a:path>
            </a:pathLst>
          </a:custGeom>
          <a:gradFill>
            <a:gsLst>
              <a:gs pos="0">
                <a:srgbClr val="C00000">
                  <a:lumMod val="60000"/>
                  <a:lumOff val="40000"/>
                </a:srgbClr>
              </a:gs>
              <a:gs pos="100000">
                <a:srgbClr val="C00000"/>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grpSp>
        <p:nvGrpSpPr>
          <p:cNvPr id="3" name="文本 1"/>
          <p:cNvGrpSpPr/>
          <p:nvPr/>
        </p:nvGrpSpPr>
        <p:grpSpPr>
          <a:xfrm>
            <a:off x="1372616" y="1297672"/>
            <a:ext cx="6582098" cy="553998"/>
            <a:chOff x="1372616" y="916085"/>
            <a:chExt cx="6582098" cy="738664"/>
          </a:xfrm>
        </p:grpSpPr>
        <p:cxnSp>
          <p:nvCxnSpPr>
            <p:cNvPr id="4" name="直接连接符 3"/>
            <p:cNvCxnSpPr/>
            <p:nvPr/>
          </p:nvCxnSpPr>
          <p:spPr>
            <a:xfrm>
              <a:off x="1372616" y="1543001"/>
              <a:ext cx="6582098" cy="0"/>
            </a:xfrm>
            <a:prstGeom prst="line">
              <a:avLst/>
            </a:prstGeom>
            <a:noFill/>
            <a:ln w="9525" cap="flat" cmpd="sng" algn="ctr">
              <a:solidFill>
                <a:srgbClr val="C5C5C5"/>
              </a:solidFill>
              <a:prstDash val="solid"/>
            </a:ln>
            <a:effectLst/>
          </p:spPr>
        </p:cxnSp>
        <p:sp>
          <p:nvSpPr>
            <p:cNvPr id="5" name="TextBox 4"/>
            <p:cNvSpPr txBox="1"/>
            <p:nvPr/>
          </p:nvSpPr>
          <p:spPr bwMode="auto">
            <a:xfrm>
              <a:off x="1402996" y="916085"/>
              <a:ext cx="1281171" cy="738664"/>
            </a:xfrm>
            <a:prstGeom prst="rect">
              <a:avLst/>
            </a:prstGeom>
            <a:noFill/>
          </p:spPr>
          <p:txBody>
            <a:bodyPr wrap="square">
              <a:spAutoFit/>
            </a:bodyPr>
            <a:lstStyle/>
            <a:p>
              <a:pPr algn="ctr">
                <a:lnSpc>
                  <a:spcPct val="150000"/>
                </a:lnSpc>
                <a:spcBef>
                  <a:spcPct val="20000"/>
                </a:spcBef>
              </a:pPr>
              <a:r>
                <a:rPr lang="zh-CN" altLang="en-US" sz="20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了解需求</a:t>
              </a:r>
            </a:p>
          </p:txBody>
        </p:sp>
      </p:grpSp>
      <p:grpSp>
        <p:nvGrpSpPr>
          <p:cNvPr id="6" name="文本 2"/>
          <p:cNvGrpSpPr/>
          <p:nvPr/>
        </p:nvGrpSpPr>
        <p:grpSpPr>
          <a:xfrm>
            <a:off x="1594071" y="1792508"/>
            <a:ext cx="6359924" cy="384067"/>
            <a:chOff x="1594071" y="1604795"/>
            <a:chExt cx="6359924" cy="512088"/>
          </a:xfrm>
        </p:grpSpPr>
        <p:cxnSp>
          <p:nvCxnSpPr>
            <p:cNvPr id="7" name="直接连接符 6"/>
            <p:cNvCxnSpPr/>
            <p:nvPr/>
          </p:nvCxnSpPr>
          <p:spPr>
            <a:xfrm>
              <a:off x="1594071" y="2116883"/>
              <a:ext cx="6359924" cy="0"/>
            </a:xfrm>
            <a:prstGeom prst="line">
              <a:avLst/>
            </a:prstGeom>
            <a:noFill/>
            <a:ln w="9525" cap="flat" cmpd="sng" algn="ctr">
              <a:solidFill>
                <a:srgbClr val="C5C5C5"/>
              </a:solidFill>
              <a:prstDash val="solid"/>
            </a:ln>
            <a:effectLst/>
          </p:spPr>
        </p:cxnSp>
        <p:sp>
          <p:nvSpPr>
            <p:cNvPr id="8" name="TextBox 7"/>
            <p:cNvSpPr txBox="1"/>
            <p:nvPr/>
          </p:nvSpPr>
          <p:spPr bwMode="auto">
            <a:xfrm>
              <a:off x="1793584" y="1604795"/>
              <a:ext cx="3384376" cy="503213"/>
            </a:xfrm>
            <a:prstGeom prst="rect">
              <a:avLst/>
            </a:prstGeom>
            <a:noFill/>
          </p:spPr>
          <p:txBody>
            <a:bodyPr wrap="square">
              <a:spAutoFit/>
            </a:bodyPr>
            <a:lstStyle/>
            <a:p>
              <a:pPr lvl="0">
                <a:lnSpc>
                  <a:spcPct val="150000"/>
                </a:lnSpc>
                <a:defRPr/>
              </a:pPr>
              <a:r>
                <a:rPr lang="zh-CN" altLang="zh-CN" sz="1400" b="1" dirty="0" smtClean="0">
                  <a:latin typeface="微软雅黑" pitchFamily="34" charset="-122"/>
                  <a:ea typeface="微软雅黑" pitchFamily="34" charset="-122"/>
                </a:rPr>
                <a:t>周年庆典整体</a:t>
              </a:r>
              <a:r>
                <a:rPr lang="zh-CN" altLang="zh-CN" sz="1400" b="1" dirty="0">
                  <a:latin typeface="微软雅黑" pitchFamily="34" charset="-122"/>
                  <a:ea typeface="微软雅黑" pitchFamily="34" charset="-122"/>
                </a:rPr>
                <a:t>创意定位</a:t>
              </a:r>
              <a:endParaRPr kumimoji="0" lang="zh-CN" altLang="en-US" sz="1400" b="1" i="0" u="none" strike="noStrike" kern="0" cap="none" spc="0" normalizeH="0" baseline="0" noProof="0" dirty="0">
                <a:ln>
                  <a:noFill/>
                </a:ln>
                <a:solidFill>
                  <a:srgbClr val="949494"/>
                </a:solidFill>
                <a:effectLst/>
                <a:uLnTx/>
                <a:uFillTx/>
                <a:latin typeface="微软雅黑" pitchFamily="34" charset="-122"/>
                <a:ea typeface="微软雅黑" pitchFamily="34" charset="-122"/>
              </a:endParaRPr>
            </a:p>
          </p:txBody>
        </p:sp>
      </p:grpSp>
      <p:grpSp>
        <p:nvGrpSpPr>
          <p:cNvPr id="9" name="文本 3"/>
          <p:cNvGrpSpPr/>
          <p:nvPr/>
        </p:nvGrpSpPr>
        <p:grpSpPr>
          <a:xfrm>
            <a:off x="1820289" y="2224554"/>
            <a:ext cx="6133706" cy="382429"/>
            <a:chOff x="1820289" y="2180860"/>
            <a:chExt cx="6133706" cy="509905"/>
          </a:xfrm>
        </p:grpSpPr>
        <p:cxnSp>
          <p:nvCxnSpPr>
            <p:cNvPr id="10" name="直接连接符 9"/>
            <p:cNvCxnSpPr/>
            <p:nvPr/>
          </p:nvCxnSpPr>
          <p:spPr>
            <a:xfrm>
              <a:off x="1820289" y="2690765"/>
              <a:ext cx="6133706" cy="0"/>
            </a:xfrm>
            <a:prstGeom prst="line">
              <a:avLst/>
            </a:prstGeom>
            <a:noFill/>
            <a:ln w="9525" cap="flat" cmpd="sng" algn="ctr">
              <a:solidFill>
                <a:srgbClr val="C5C5C5"/>
              </a:solidFill>
              <a:prstDash val="solid"/>
            </a:ln>
            <a:effectLst/>
          </p:spPr>
        </p:cxnSp>
        <p:sp>
          <p:nvSpPr>
            <p:cNvPr id="11" name="TextBox 10"/>
            <p:cNvSpPr txBox="1"/>
            <p:nvPr/>
          </p:nvSpPr>
          <p:spPr bwMode="auto">
            <a:xfrm>
              <a:off x="2019802" y="2180860"/>
              <a:ext cx="3384376" cy="503214"/>
            </a:xfrm>
            <a:prstGeom prst="rect">
              <a:avLst/>
            </a:prstGeom>
            <a:noFill/>
          </p:spPr>
          <p:txBody>
            <a:bodyPr wrap="square">
              <a:spAutoFit/>
            </a:bodyPr>
            <a:lstStyle/>
            <a:p>
              <a:pPr>
                <a:lnSpc>
                  <a:spcPct val="150000"/>
                </a:lnSpc>
              </a:pPr>
              <a:r>
                <a:rPr lang="zh-CN" altLang="zh-CN" sz="1400" b="1" dirty="0">
                  <a:latin typeface="微软雅黑" pitchFamily="34" charset="-122"/>
                  <a:ea typeface="微软雅黑" pitchFamily="34" charset="-122"/>
                </a:rPr>
                <a:t>周年庆典整体策划定制</a:t>
              </a:r>
            </a:p>
          </p:txBody>
        </p:sp>
      </p:grpSp>
      <p:grpSp>
        <p:nvGrpSpPr>
          <p:cNvPr id="12" name="文本4"/>
          <p:cNvGrpSpPr/>
          <p:nvPr/>
        </p:nvGrpSpPr>
        <p:grpSpPr>
          <a:xfrm>
            <a:off x="2041745" y="2656604"/>
            <a:ext cx="5912251" cy="380793"/>
            <a:chOff x="2041744" y="2756924"/>
            <a:chExt cx="5912251" cy="507723"/>
          </a:xfrm>
        </p:grpSpPr>
        <p:cxnSp>
          <p:nvCxnSpPr>
            <p:cNvPr id="13" name="直接连接符 12"/>
            <p:cNvCxnSpPr/>
            <p:nvPr/>
          </p:nvCxnSpPr>
          <p:spPr>
            <a:xfrm>
              <a:off x="2041744" y="3264647"/>
              <a:ext cx="5912251" cy="0"/>
            </a:xfrm>
            <a:prstGeom prst="line">
              <a:avLst/>
            </a:prstGeom>
            <a:noFill/>
            <a:ln w="9525" cap="flat" cmpd="sng" algn="ctr">
              <a:solidFill>
                <a:srgbClr val="C5C5C5"/>
              </a:solidFill>
              <a:prstDash val="solid"/>
            </a:ln>
            <a:effectLst/>
          </p:spPr>
        </p:cxnSp>
        <p:sp>
          <p:nvSpPr>
            <p:cNvPr id="14" name="TextBox 13"/>
            <p:cNvSpPr txBox="1"/>
            <p:nvPr/>
          </p:nvSpPr>
          <p:spPr bwMode="auto">
            <a:xfrm>
              <a:off x="2241257" y="2756924"/>
              <a:ext cx="3384376" cy="503214"/>
            </a:xfrm>
            <a:prstGeom prst="rect">
              <a:avLst/>
            </a:prstGeom>
            <a:noFill/>
          </p:spPr>
          <p:txBody>
            <a:bodyPr wrap="square">
              <a:spAutoFit/>
            </a:bodyPr>
            <a:lstStyle/>
            <a:p>
              <a:pPr lvl="0">
                <a:lnSpc>
                  <a:spcPct val="150000"/>
                </a:lnSpc>
                <a:defRPr/>
              </a:pPr>
              <a:r>
                <a:rPr lang="zh-CN" altLang="zh-CN" sz="1400" b="1" dirty="0">
                  <a:latin typeface="微软雅黑" pitchFamily="34" charset="-122"/>
                  <a:ea typeface="微软雅黑" pitchFamily="34" charset="-122"/>
                </a:rPr>
                <a:t>周年庆典策划流程说明</a:t>
              </a:r>
              <a:endParaRPr kumimoji="0" lang="zh-CN" altLang="en-US" sz="1400" b="1" i="0" u="none" strike="noStrike" kern="0" cap="none" spc="0" normalizeH="0" baseline="0" noProof="0" dirty="0">
                <a:ln>
                  <a:noFill/>
                </a:ln>
                <a:solidFill>
                  <a:srgbClr val="949494"/>
                </a:solidFill>
                <a:effectLst/>
                <a:uLnTx/>
                <a:uFillTx/>
                <a:latin typeface="微软雅黑" pitchFamily="34" charset="-122"/>
                <a:ea typeface="微软雅黑" pitchFamily="34" charset="-122"/>
              </a:endParaRPr>
            </a:p>
          </p:txBody>
        </p:sp>
      </p:grpSp>
      <p:grpSp>
        <p:nvGrpSpPr>
          <p:cNvPr id="15" name="文本 5"/>
          <p:cNvGrpSpPr/>
          <p:nvPr/>
        </p:nvGrpSpPr>
        <p:grpSpPr>
          <a:xfrm>
            <a:off x="2263199" y="3088649"/>
            <a:ext cx="5690796" cy="379156"/>
            <a:chOff x="2263199" y="3332988"/>
            <a:chExt cx="5690796" cy="505541"/>
          </a:xfrm>
        </p:grpSpPr>
        <p:cxnSp>
          <p:nvCxnSpPr>
            <p:cNvPr id="16" name="直接连接符 15"/>
            <p:cNvCxnSpPr/>
            <p:nvPr/>
          </p:nvCxnSpPr>
          <p:spPr>
            <a:xfrm>
              <a:off x="2263199" y="3838529"/>
              <a:ext cx="5690796" cy="0"/>
            </a:xfrm>
            <a:prstGeom prst="line">
              <a:avLst/>
            </a:prstGeom>
            <a:noFill/>
            <a:ln w="9525" cap="flat" cmpd="sng" algn="ctr">
              <a:solidFill>
                <a:srgbClr val="C5C5C5"/>
              </a:solidFill>
              <a:prstDash val="solid"/>
            </a:ln>
            <a:effectLst/>
          </p:spPr>
        </p:cxnSp>
        <p:sp>
          <p:nvSpPr>
            <p:cNvPr id="17" name="TextBox 16"/>
            <p:cNvSpPr txBox="1"/>
            <p:nvPr/>
          </p:nvSpPr>
          <p:spPr bwMode="auto">
            <a:xfrm>
              <a:off x="2462712" y="3332988"/>
              <a:ext cx="3384376" cy="503214"/>
            </a:xfrm>
            <a:prstGeom prst="rect">
              <a:avLst/>
            </a:prstGeom>
            <a:noFill/>
          </p:spPr>
          <p:txBody>
            <a:bodyPr wrap="square">
              <a:spAutoFit/>
            </a:bodyPr>
            <a:lstStyle/>
            <a:p>
              <a:pPr>
                <a:lnSpc>
                  <a:spcPct val="150000"/>
                </a:lnSpc>
              </a:pPr>
              <a:r>
                <a:rPr lang="zh-CN" altLang="zh-CN" sz="1400" b="1" dirty="0">
                  <a:latin typeface="微软雅黑" pitchFamily="34" charset="-122"/>
                  <a:ea typeface="微软雅黑" pitchFamily="34" charset="-122"/>
                </a:rPr>
                <a:t>周年庆典活动执行方案</a:t>
              </a:r>
              <a:endParaRPr lang="en-US" altLang="zh-CN" sz="1400" b="1" dirty="0">
                <a:latin typeface="微软雅黑" pitchFamily="34" charset="-122"/>
                <a:ea typeface="微软雅黑" pitchFamily="34" charset="-122"/>
              </a:endParaRPr>
            </a:p>
          </p:txBody>
        </p:sp>
      </p:grpSp>
      <p:grpSp>
        <p:nvGrpSpPr>
          <p:cNvPr id="18" name="文本 6"/>
          <p:cNvGrpSpPr/>
          <p:nvPr/>
        </p:nvGrpSpPr>
        <p:grpSpPr>
          <a:xfrm>
            <a:off x="2484654" y="3520703"/>
            <a:ext cx="5471722" cy="377521"/>
            <a:chOff x="2484654" y="3909051"/>
            <a:chExt cx="5471722" cy="503360"/>
          </a:xfrm>
        </p:grpSpPr>
        <p:cxnSp>
          <p:nvCxnSpPr>
            <p:cNvPr id="19" name="直接连接符 18"/>
            <p:cNvCxnSpPr/>
            <p:nvPr/>
          </p:nvCxnSpPr>
          <p:spPr>
            <a:xfrm>
              <a:off x="2484654" y="4412411"/>
              <a:ext cx="5471722" cy="0"/>
            </a:xfrm>
            <a:prstGeom prst="line">
              <a:avLst/>
            </a:prstGeom>
            <a:noFill/>
            <a:ln w="9525" cap="flat" cmpd="sng" algn="ctr">
              <a:solidFill>
                <a:srgbClr val="C5C5C5"/>
              </a:solidFill>
              <a:prstDash val="solid"/>
            </a:ln>
            <a:effectLst/>
          </p:spPr>
        </p:cxnSp>
        <p:sp>
          <p:nvSpPr>
            <p:cNvPr id="20" name="TextBox 19"/>
            <p:cNvSpPr txBox="1"/>
            <p:nvPr/>
          </p:nvSpPr>
          <p:spPr bwMode="auto">
            <a:xfrm>
              <a:off x="2684167" y="3909051"/>
              <a:ext cx="3384376" cy="503214"/>
            </a:xfrm>
            <a:prstGeom prst="rect">
              <a:avLst/>
            </a:prstGeom>
            <a:noFill/>
          </p:spPr>
          <p:txBody>
            <a:bodyPr wrap="square">
              <a:spAutoFit/>
            </a:bodyPr>
            <a:lstStyle/>
            <a:p>
              <a:pPr>
                <a:lnSpc>
                  <a:spcPct val="150000"/>
                </a:lnSpc>
              </a:pPr>
              <a:r>
                <a:rPr lang="zh-CN" altLang="zh-CN" sz="1400" b="1" dirty="0">
                  <a:latin typeface="微软雅黑" pitchFamily="34" charset="-122"/>
                  <a:ea typeface="微软雅黑" pitchFamily="34" charset="-122"/>
                </a:rPr>
                <a:t>周年庆典策划案进度安排</a:t>
              </a:r>
              <a:endParaRPr lang="en-US" altLang="zh-CN" sz="1400" b="1" dirty="0">
                <a:latin typeface="微软雅黑" pitchFamily="34" charset="-122"/>
                <a:ea typeface="微软雅黑" pitchFamily="34" charset="-122"/>
              </a:endParaRPr>
            </a:p>
          </p:txBody>
        </p:sp>
      </p:grpSp>
      <p:grpSp>
        <p:nvGrpSpPr>
          <p:cNvPr id="21" name="文本 7"/>
          <p:cNvGrpSpPr/>
          <p:nvPr/>
        </p:nvGrpSpPr>
        <p:grpSpPr>
          <a:xfrm>
            <a:off x="2710872" y="3952747"/>
            <a:ext cx="5243123" cy="377411"/>
            <a:chOff x="2710872" y="4485116"/>
            <a:chExt cx="5243123" cy="503214"/>
          </a:xfrm>
        </p:grpSpPr>
        <p:cxnSp>
          <p:nvCxnSpPr>
            <p:cNvPr id="22" name="直接连接符 21"/>
            <p:cNvCxnSpPr/>
            <p:nvPr/>
          </p:nvCxnSpPr>
          <p:spPr>
            <a:xfrm>
              <a:off x="2710872" y="4986293"/>
              <a:ext cx="5243123" cy="0"/>
            </a:xfrm>
            <a:prstGeom prst="line">
              <a:avLst/>
            </a:prstGeom>
            <a:noFill/>
            <a:ln w="9525" cap="flat" cmpd="sng" algn="ctr">
              <a:solidFill>
                <a:srgbClr val="C5C5C5"/>
              </a:solidFill>
              <a:prstDash val="solid"/>
            </a:ln>
            <a:effectLst/>
          </p:spPr>
        </p:cxnSp>
        <p:sp>
          <p:nvSpPr>
            <p:cNvPr id="23" name="TextBox 22"/>
            <p:cNvSpPr txBox="1"/>
            <p:nvPr/>
          </p:nvSpPr>
          <p:spPr bwMode="auto">
            <a:xfrm>
              <a:off x="2910385" y="4485116"/>
              <a:ext cx="3384376" cy="503214"/>
            </a:xfrm>
            <a:prstGeom prst="rect">
              <a:avLst/>
            </a:prstGeom>
            <a:noFill/>
          </p:spPr>
          <p:txBody>
            <a:bodyPr wrap="square">
              <a:spAutoFit/>
            </a:bodyPr>
            <a:lstStyle>
              <a:defPPr>
                <a:defRPr lang="zh-CN"/>
              </a:defPPr>
              <a:lvl1pPr>
                <a:lnSpc>
                  <a:spcPct val="150000"/>
                </a:lnSpc>
                <a:defRPr sz="1100">
                  <a:latin typeface="微软雅黑" pitchFamily="34" charset="-122"/>
                  <a:ea typeface="微软雅黑" pitchFamily="34" charset="-122"/>
                </a:defRPr>
              </a:lvl1pPr>
            </a:lstStyle>
            <a:p>
              <a:r>
                <a:rPr lang="zh-CN" altLang="en-US" sz="1400" b="1" dirty="0"/>
                <a:t>实施方案</a:t>
              </a:r>
              <a:r>
                <a:rPr lang="zh-CN" altLang="en-US" sz="1400" b="1" dirty="0" smtClean="0"/>
                <a:t>进度定期检查及时沟通</a:t>
              </a:r>
              <a:endParaRPr lang="zh-CN" altLang="en-US" sz="1400" b="1" dirty="0"/>
            </a:p>
          </p:txBody>
        </p:sp>
      </p:grpSp>
      <p:grpSp>
        <p:nvGrpSpPr>
          <p:cNvPr id="24" name="文本 8"/>
          <p:cNvGrpSpPr/>
          <p:nvPr/>
        </p:nvGrpSpPr>
        <p:grpSpPr>
          <a:xfrm>
            <a:off x="2932327" y="4384795"/>
            <a:ext cx="5021668" cy="377411"/>
            <a:chOff x="2932327" y="5061179"/>
            <a:chExt cx="5021668" cy="503214"/>
          </a:xfrm>
        </p:grpSpPr>
        <p:cxnSp>
          <p:nvCxnSpPr>
            <p:cNvPr id="25" name="直接连接符 24"/>
            <p:cNvCxnSpPr/>
            <p:nvPr/>
          </p:nvCxnSpPr>
          <p:spPr>
            <a:xfrm>
              <a:off x="2932327" y="5560175"/>
              <a:ext cx="5021668" cy="0"/>
            </a:xfrm>
            <a:prstGeom prst="line">
              <a:avLst/>
            </a:prstGeom>
            <a:noFill/>
            <a:ln w="9525" cap="flat" cmpd="sng" algn="ctr">
              <a:solidFill>
                <a:srgbClr val="C5C5C5"/>
              </a:solidFill>
              <a:prstDash val="solid"/>
            </a:ln>
            <a:effectLst/>
          </p:spPr>
        </p:cxnSp>
        <p:sp>
          <p:nvSpPr>
            <p:cNvPr id="26" name="TextBox 25"/>
            <p:cNvSpPr txBox="1"/>
            <p:nvPr/>
          </p:nvSpPr>
          <p:spPr bwMode="auto">
            <a:xfrm>
              <a:off x="3131840" y="5061179"/>
              <a:ext cx="3384376" cy="503214"/>
            </a:xfrm>
            <a:prstGeom prst="rect">
              <a:avLst/>
            </a:prstGeom>
            <a:noFill/>
          </p:spPr>
          <p:txBody>
            <a:bodyPr wrap="square">
              <a:spAutoFit/>
            </a:bodyPr>
            <a:lstStyle>
              <a:defPPr>
                <a:defRPr lang="zh-CN"/>
              </a:defPPr>
              <a:lvl1pPr>
                <a:lnSpc>
                  <a:spcPct val="150000"/>
                </a:lnSpc>
                <a:defRPr sz="1100">
                  <a:latin typeface="微软雅黑" pitchFamily="34" charset="-122"/>
                  <a:ea typeface="微软雅黑" pitchFamily="34" charset="-122"/>
                </a:defRPr>
              </a:lvl1pPr>
            </a:lstStyle>
            <a:p>
              <a:r>
                <a:rPr lang="zh-CN" altLang="en-US" sz="1400" b="1" dirty="0" smtClean="0"/>
                <a:t>节目和展览彩排</a:t>
              </a:r>
              <a:r>
                <a:rPr lang="zh-CN" altLang="en-US" sz="1400" b="1" dirty="0"/>
                <a:t>及突发事件处理方案</a:t>
              </a:r>
            </a:p>
          </p:txBody>
        </p:sp>
      </p:grpSp>
      <p:sp>
        <p:nvSpPr>
          <p:cNvPr id="27" name="标题 1"/>
          <p:cNvSpPr txBox="1">
            <a:spLocks/>
          </p:cNvSpPr>
          <p:nvPr/>
        </p:nvSpPr>
        <p:spPr>
          <a:xfrm>
            <a:off x="457200" y="922412"/>
            <a:ext cx="8229600" cy="85725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800" dirty="0" smtClean="0">
                <a:latin typeface="微软雅黑" pitchFamily="34" charset="-122"/>
                <a:ea typeface="微软雅黑" pitchFamily="34" charset="-122"/>
              </a:rPr>
              <a:t>前期工作</a:t>
            </a:r>
            <a:endParaRPr lang="zh-CN" altLang="en-US" sz="2800" dirty="0">
              <a:latin typeface="微软雅黑" pitchFamily="34" charset="-122"/>
              <a:ea typeface="微软雅黑" pitchFamily="34" charset="-122"/>
            </a:endParaRP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r="76294"/>
          <a:stretch/>
        </p:blipFill>
        <p:spPr>
          <a:xfrm>
            <a:off x="268497" y="123478"/>
            <a:ext cx="576064" cy="571925"/>
          </a:xfrm>
          <a:prstGeom prst="rect">
            <a:avLst/>
          </a:prstGeom>
        </p:spPr>
      </p:pic>
      <p:sp>
        <p:nvSpPr>
          <p:cNvPr id="29" name="TextBox 28"/>
          <p:cNvSpPr txBox="1"/>
          <p:nvPr/>
        </p:nvSpPr>
        <p:spPr>
          <a:xfrm>
            <a:off x="846105" y="266415"/>
            <a:ext cx="3077823" cy="461665"/>
          </a:xfrm>
          <a:prstGeom prst="rect">
            <a:avLst/>
          </a:prstGeom>
          <a:noFill/>
        </p:spPr>
        <p:txBody>
          <a:bodyPr wrap="square" rtlCol="0">
            <a:spAutoFit/>
          </a:bodyPr>
          <a:lstStyle/>
          <a:p>
            <a:r>
              <a:rPr lang="zh-CN" altLang="en-US" sz="2400" b="1" dirty="0" smtClean="0">
                <a:solidFill>
                  <a:srgbClr val="C00000"/>
                </a:solidFill>
                <a:latin typeface="微软雅黑" pitchFamily="34" charset="-122"/>
                <a:ea typeface="微软雅黑" pitchFamily="34" charset="-122"/>
              </a:rPr>
              <a:t>一体集团庆典活动</a:t>
            </a:r>
            <a:endParaRPr lang="zh-CN" altLang="en-US" sz="2400" b="1" dirty="0">
              <a:solidFill>
                <a:srgbClr val="C00000"/>
              </a:solidFill>
              <a:latin typeface="微软雅黑" pitchFamily="34" charset="-122"/>
              <a:ea typeface="微软雅黑" pitchFamily="34" charset="-122"/>
            </a:endParaRPr>
          </a:p>
        </p:txBody>
      </p:sp>
      <p:pic>
        <p:nvPicPr>
          <p:cNvPr id="30" name="图片 29"/>
          <p:cNvPicPr>
            <a:picLocks noChangeAspect="1"/>
          </p:cNvPicPr>
          <p:nvPr/>
        </p:nvPicPr>
        <p:blipFill rotWithShape="1">
          <a:blip r:embed="rId3" cstate="print">
            <a:extLst>
              <a:ext uri="{28A0092B-C50C-407E-A947-70E740481C1C}">
                <a14:useLocalDpi xmlns:a14="http://schemas.microsoft.com/office/drawing/2010/main" val="0"/>
              </a:ext>
            </a:extLst>
          </a:blip>
          <a:srcRect r="76294"/>
          <a:stretch/>
        </p:blipFill>
        <p:spPr>
          <a:xfrm>
            <a:off x="268497" y="123478"/>
            <a:ext cx="576064" cy="571925"/>
          </a:xfrm>
          <a:prstGeom prst="rect">
            <a:avLst/>
          </a:prstGeom>
        </p:spPr>
      </p:pic>
      <p:sp>
        <p:nvSpPr>
          <p:cNvPr id="31" name="TextBox 30"/>
          <p:cNvSpPr txBox="1"/>
          <p:nvPr/>
        </p:nvSpPr>
        <p:spPr>
          <a:xfrm>
            <a:off x="846105" y="266415"/>
            <a:ext cx="3315527" cy="461665"/>
          </a:xfrm>
          <a:prstGeom prst="rect">
            <a:avLst/>
          </a:prstGeom>
          <a:noFill/>
        </p:spPr>
        <p:txBody>
          <a:bodyPr wrap="square" rtlCol="0">
            <a:spAutoFit/>
          </a:bodyPr>
          <a:lstStyle/>
          <a:p>
            <a:r>
              <a:rPr lang="zh-CN" altLang="en-US" sz="2400" b="1" dirty="0" smtClean="0">
                <a:solidFill>
                  <a:srgbClr val="C00000"/>
                </a:solidFill>
                <a:latin typeface="微软雅黑" pitchFamily="34" charset="-122"/>
                <a:ea typeface="微软雅黑" pitchFamily="34" charset="-122"/>
              </a:rPr>
              <a:t>一体集团庆典活动策划</a:t>
            </a:r>
            <a:endParaRPr lang="zh-CN" altLang="en-US" sz="24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692318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我的酷盘\PPT模版\高清矢量素材图片\Music_004016.jpg"/>
          <p:cNvPicPr>
            <a:picLocks noChangeAspect="1" noChangeArrowheads="1"/>
          </p:cNvPicPr>
          <p:nvPr/>
        </p:nvPicPr>
        <p:blipFill rotWithShape="1">
          <a:blip r:embed="rId3" cstate="print">
            <a:clrChange>
              <a:clrFrom>
                <a:srgbClr val="231816"/>
              </a:clrFrom>
              <a:clrTo>
                <a:srgbClr val="231816">
                  <a:alpha val="0"/>
                </a:srgbClr>
              </a:clrTo>
            </a:clrChange>
            <a:extLst>
              <a:ext uri="{28A0092B-C50C-407E-A947-70E740481C1C}">
                <a14:useLocalDpi xmlns:a14="http://schemas.microsoft.com/office/drawing/2010/main" val="0"/>
              </a:ext>
            </a:extLst>
          </a:blip>
          <a:srcRect l="30265" r="20270"/>
          <a:stretch/>
        </p:blipFill>
        <p:spPr bwMode="auto">
          <a:xfrm>
            <a:off x="5580112" y="1779662"/>
            <a:ext cx="3563888" cy="407513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5616" y="1779662"/>
            <a:ext cx="5365196" cy="76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57908" y="2139702"/>
            <a:ext cx="5210236" cy="3046988"/>
          </a:xfrm>
          <a:prstGeom prst="rect">
            <a:avLst/>
          </a:prstGeom>
          <a:noFill/>
        </p:spPr>
        <p:txBody>
          <a:bodyPr wrap="square" rtlCol="0">
            <a:spAutoFit/>
          </a:bodyPr>
          <a:lstStyle/>
          <a:p>
            <a:pPr>
              <a:lnSpc>
                <a:spcPct val="200000"/>
              </a:lnSpc>
            </a:pPr>
            <a:r>
              <a:rPr lang="zh-CN" altLang="en-US" b="1" dirty="0" smtClean="0">
                <a:solidFill>
                  <a:srgbClr val="C00000"/>
                </a:solidFill>
                <a:latin typeface="微软雅黑" pitchFamily="34" charset="-122"/>
                <a:ea typeface="微软雅黑" pitchFamily="34" charset="-122"/>
              </a:rPr>
              <a:t>              </a:t>
            </a:r>
            <a:r>
              <a:rPr lang="zh-CN" altLang="en-US" sz="2400" b="1" dirty="0" smtClean="0">
                <a:solidFill>
                  <a:srgbClr val="FF0000"/>
                </a:solidFill>
                <a:latin typeface="微软雅黑" pitchFamily="34" charset="-122"/>
                <a:ea typeface="微软雅黑" pitchFamily="34" charset="-122"/>
              </a:rPr>
              <a:t>创意：突破常规平面展览</a:t>
            </a:r>
            <a:endParaRPr lang="en-US" altLang="zh-CN" sz="2400" b="1" dirty="0" smtClean="0">
              <a:solidFill>
                <a:srgbClr val="FF0000"/>
              </a:solidFill>
              <a:latin typeface="微软雅黑" pitchFamily="34" charset="-122"/>
              <a:ea typeface="微软雅黑" pitchFamily="34" charset="-122"/>
            </a:endParaRPr>
          </a:p>
          <a:p>
            <a:pPr>
              <a:lnSpc>
                <a:spcPct val="200000"/>
              </a:lnSpc>
            </a:pPr>
            <a:r>
              <a:rPr lang="en-US" altLang="zh-CN" dirty="0">
                <a:latin typeface="微软雅黑" pitchFamily="34" charset="-122"/>
                <a:ea typeface="微软雅黑" pitchFamily="34" charset="-122"/>
              </a:rPr>
              <a:t> </a:t>
            </a:r>
            <a:r>
              <a:rPr lang="en-US" altLang="zh-CN" dirty="0" smtClean="0">
                <a:latin typeface="微软雅黑" pitchFamily="34" charset="-122"/>
                <a:ea typeface="微软雅黑" pitchFamily="34" charset="-122"/>
              </a:rPr>
              <a:t>              </a:t>
            </a:r>
            <a:r>
              <a:rPr lang="zh-CN" altLang="en-US" dirty="0">
                <a:latin typeface="微软雅黑" pitchFamily="34" charset="-122"/>
                <a:ea typeface="微软雅黑" pitchFamily="34" charset="-122"/>
              </a:rPr>
              <a:t>视觉：动</a:t>
            </a:r>
            <a:r>
              <a:rPr lang="zh-CN" altLang="en-US" dirty="0" smtClean="0">
                <a:latin typeface="微软雅黑" pitchFamily="34" charset="-122"/>
                <a:ea typeface="微软雅黑" pitchFamily="34" charset="-122"/>
              </a:rPr>
              <a:t>静视觉</a:t>
            </a:r>
            <a:r>
              <a:rPr lang="zh-CN" altLang="en-US" dirty="0">
                <a:latin typeface="微软雅黑" pitchFamily="34" charset="-122"/>
                <a:ea typeface="微软雅黑" pitchFamily="34" charset="-122"/>
              </a:rPr>
              <a:t>的体验</a:t>
            </a:r>
            <a:endParaRPr lang="en-US" altLang="zh-CN" dirty="0" smtClean="0">
              <a:latin typeface="微软雅黑" pitchFamily="34" charset="-122"/>
              <a:ea typeface="微软雅黑" pitchFamily="34" charset="-122"/>
            </a:endParaRPr>
          </a:p>
          <a:p>
            <a:pPr>
              <a:lnSpc>
                <a:spcPct val="200000"/>
              </a:lnSpc>
            </a:pPr>
            <a:r>
              <a:rPr lang="en-US" altLang="zh-CN" dirty="0">
                <a:latin typeface="微软雅黑" pitchFamily="34" charset="-122"/>
                <a:ea typeface="微软雅黑" pitchFamily="34" charset="-122"/>
              </a:rPr>
              <a:t> </a:t>
            </a: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听觉：梵音若现，身在画中</a:t>
            </a:r>
            <a:r>
              <a:rPr lang="en-US" altLang="zh-CN" dirty="0" smtClean="0">
                <a:latin typeface="微软雅黑" pitchFamily="34" charset="-122"/>
                <a:ea typeface="微软雅黑" pitchFamily="34" charset="-122"/>
              </a:rPr>
              <a:t>                    </a:t>
            </a:r>
          </a:p>
          <a:p>
            <a:pPr>
              <a:lnSpc>
                <a:spcPct val="200000"/>
              </a:lnSpc>
            </a:pPr>
            <a:r>
              <a:rPr lang="zh-CN" altLang="en-US" dirty="0" smtClean="0">
                <a:latin typeface="微软雅黑" pitchFamily="34" charset="-122"/>
                <a:ea typeface="微软雅黑" pitchFamily="34" charset="-122"/>
              </a:rPr>
              <a:t>               嗅觉：品茗闻香</a:t>
            </a:r>
            <a:endParaRPr lang="en-US" altLang="zh-CN" dirty="0" smtClean="0">
              <a:latin typeface="微软雅黑" pitchFamily="34" charset="-122"/>
              <a:ea typeface="微软雅黑" pitchFamily="34" charset="-122"/>
            </a:endParaRPr>
          </a:p>
          <a:p>
            <a:pPr>
              <a:lnSpc>
                <a:spcPct val="200000"/>
              </a:lnSpc>
            </a:pPr>
            <a:r>
              <a:rPr lang="en-US" altLang="zh-CN" dirty="0">
                <a:latin typeface="微软雅黑" pitchFamily="34" charset="-122"/>
                <a:ea typeface="微软雅黑" pitchFamily="34" charset="-122"/>
              </a:rPr>
              <a:t> </a:t>
            </a:r>
            <a:r>
              <a:rPr lang="en-US" altLang="zh-CN" dirty="0" smtClean="0">
                <a:latin typeface="微软雅黑" pitchFamily="34" charset="-122"/>
                <a:ea typeface="微软雅黑" pitchFamily="34" charset="-122"/>
              </a:rPr>
              <a:t>               </a:t>
            </a:r>
            <a:endParaRPr lang="zh-CN" altLang="en-US" dirty="0">
              <a:latin typeface="微软雅黑" pitchFamily="34" charset="-122"/>
              <a:ea typeface="微软雅黑" pitchFamily="34" charset="-122"/>
            </a:endParaRPr>
          </a:p>
        </p:txBody>
      </p:sp>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r="76294"/>
          <a:stretch/>
        </p:blipFill>
        <p:spPr>
          <a:xfrm>
            <a:off x="268497" y="123478"/>
            <a:ext cx="576064" cy="571925"/>
          </a:xfrm>
          <a:prstGeom prst="rect">
            <a:avLst/>
          </a:prstGeom>
        </p:spPr>
      </p:pic>
      <p:sp>
        <p:nvSpPr>
          <p:cNvPr id="12" name="TextBox 11"/>
          <p:cNvSpPr txBox="1"/>
          <p:nvPr/>
        </p:nvSpPr>
        <p:spPr>
          <a:xfrm>
            <a:off x="846105" y="266415"/>
            <a:ext cx="3077823" cy="461665"/>
          </a:xfrm>
          <a:prstGeom prst="rect">
            <a:avLst/>
          </a:prstGeom>
          <a:noFill/>
        </p:spPr>
        <p:txBody>
          <a:bodyPr wrap="square" rtlCol="0">
            <a:spAutoFit/>
          </a:bodyPr>
          <a:lstStyle/>
          <a:p>
            <a:r>
              <a:rPr lang="zh-CN" altLang="en-US" sz="2400" b="1" dirty="0" smtClean="0">
                <a:solidFill>
                  <a:srgbClr val="C00000"/>
                </a:solidFill>
                <a:latin typeface="微软雅黑" pitchFamily="34" charset="-122"/>
                <a:ea typeface="微软雅黑" pitchFamily="34" charset="-122"/>
              </a:rPr>
              <a:t>一体集团庆典活动</a:t>
            </a:r>
            <a:endParaRPr lang="zh-CN" altLang="en-US" sz="2400" b="1" dirty="0">
              <a:solidFill>
                <a:srgbClr val="C00000"/>
              </a:solidFill>
              <a:latin typeface="微软雅黑" pitchFamily="34" charset="-122"/>
              <a:ea typeface="微软雅黑" pitchFamily="34" charset="-122"/>
            </a:endParaRPr>
          </a:p>
        </p:txBody>
      </p:sp>
      <p:pic>
        <p:nvPicPr>
          <p:cNvPr id="13" name="图片 12"/>
          <p:cNvPicPr>
            <a:picLocks noChangeAspect="1"/>
          </p:cNvPicPr>
          <p:nvPr/>
        </p:nvPicPr>
        <p:blipFill rotWithShape="1">
          <a:blip r:embed="rId5" cstate="print">
            <a:extLst>
              <a:ext uri="{28A0092B-C50C-407E-A947-70E740481C1C}">
                <a14:useLocalDpi xmlns:a14="http://schemas.microsoft.com/office/drawing/2010/main" val="0"/>
              </a:ext>
            </a:extLst>
          </a:blip>
          <a:srcRect r="76294"/>
          <a:stretch/>
        </p:blipFill>
        <p:spPr>
          <a:xfrm>
            <a:off x="268497" y="123478"/>
            <a:ext cx="576064" cy="571925"/>
          </a:xfrm>
          <a:prstGeom prst="rect">
            <a:avLst/>
          </a:prstGeom>
        </p:spPr>
      </p:pic>
      <p:sp>
        <p:nvSpPr>
          <p:cNvPr id="14" name="TextBox 13"/>
          <p:cNvSpPr txBox="1"/>
          <p:nvPr/>
        </p:nvSpPr>
        <p:spPr>
          <a:xfrm>
            <a:off x="846105" y="266415"/>
            <a:ext cx="4157943" cy="461665"/>
          </a:xfrm>
          <a:prstGeom prst="rect">
            <a:avLst/>
          </a:prstGeom>
          <a:noFill/>
        </p:spPr>
        <p:txBody>
          <a:bodyPr wrap="square" rtlCol="0">
            <a:spAutoFit/>
          </a:bodyPr>
          <a:lstStyle/>
          <a:p>
            <a:r>
              <a:rPr lang="zh-CN" altLang="en-US" sz="2400" b="1" dirty="0" smtClean="0">
                <a:solidFill>
                  <a:srgbClr val="C00000"/>
                </a:solidFill>
                <a:latin typeface="微软雅黑" pitchFamily="34" charset="-122"/>
                <a:ea typeface="微软雅黑" pitchFamily="34" charset="-122"/>
              </a:rPr>
              <a:t>一体集团庆典活动策划之一</a:t>
            </a:r>
            <a:endParaRPr lang="zh-CN" altLang="en-US" sz="2400" b="1" dirty="0">
              <a:solidFill>
                <a:srgbClr val="C00000"/>
              </a:solidFill>
              <a:latin typeface="微软雅黑" pitchFamily="34" charset="-122"/>
              <a:ea typeface="微软雅黑" pitchFamily="34" charset="-122"/>
            </a:endParaRPr>
          </a:p>
        </p:txBody>
      </p:sp>
      <p:sp>
        <p:nvSpPr>
          <p:cNvPr id="3" name="TextBox 2"/>
          <p:cNvSpPr txBox="1"/>
          <p:nvPr/>
        </p:nvSpPr>
        <p:spPr>
          <a:xfrm>
            <a:off x="1698266" y="916732"/>
            <a:ext cx="5250222" cy="648071"/>
          </a:xfrm>
          <a:prstGeom prst="rect">
            <a:avLst/>
          </a:prstGeom>
          <a:noFill/>
        </p:spPr>
        <p:txBody>
          <a:bodyPr wrap="square" rtlCol="0">
            <a:prstTxWarp prst="textPlain">
              <a:avLst/>
            </a:prstTxWarp>
            <a:spAutoFit/>
          </a:bodyPr>
          <a:lstStyle/>
          <a:p>
            <a:r>
              <a:rPr lang="zh-CN" altLang="en-US" sz="3600" b="1" dirty="0">
                <a:effectLst>
                  <a:outerShdw blurRad="38100" dist="38100" dir="2700000" algn="tl">
                    <a:srgbClr val="000000">
                      <a:alpha val="43137"/>
                    </a:srgbClr>
                  </a:outerShdw>
                </a:effectLst>
                <a:latin typeface="微软雅黑" pitchFamily="34" charset="-122"/>
                <a:ea typeface="微软雅黑" pitchFamily="34" charset="-122"/>
              </a:rPr>
              <a:t>大</a:t>
            </a:r>
            <a:r>
              <a:rPr lang="zh-CN" altLang="en-US" sz="3600" b="1" dirty="0" smtClean="0">
                <a:effectLst>
                  <a:outerShdw blurRad="38100" dist="38100" dir="2700000" algn="tl">
                    <a:srgbClr val="000000">
                      <a:alpha val="43137"/>
                    </a:srgbClr>
                  </a:outerShdw>
                </a:effectLst>
                <a:latin typeface="微软雅黑" pitchFamily="34" charset="-122"/>
                <a:ea typeface="微软雅黑" pitchFamily="34" charset="-122"/>
              </a:rPr>
              <a:t>明昭道   写意人生</a:t>
            </a:r>
            <a:endParaRPr lang="zh-CN" altLang="en-US" sz="3600" b="1" dirty="0">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2012804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43608" y="1256368"/>
            <a:ext cx="3384376" cy="523220"/>
          </a:xfrm>
          <a:prstGeom prst="rect">
            <a:avLst/>
          </a:prstGeom>
          <a:noFill/>
        </p:spPr>
        <p:txBody>
          <a:bodyPr wrap="square" rtlCol="0">
            <a:spAutoFit/>
          </a:bodyPr>
          <a:lstStyle/>
          <a:p>
            <a:r>
              <a:rPr lang="zh-CN" altLang="en-US" sz="2800" b="1" dirty="0" smtClean="0">
                <a:solidFill>
                  <a:srgbClr val="C00000"/>
                </a:solidFill>
                <a:latin typeface="微软雅黑" pitchFamily="34" charset="-122"/>
                <a:ea typeface="微软雅黑" pitchFamily="34" charset="-122"/>
              </a:rPr>
              <a:t>艺术收藏品创意</a:t>
            </a:r>
            <a:endParaRPr lang="zh-CN" altLang="en-US" sz="2800" b="1" dirty="0">
              <a:solidFill>
                <a:srgbClr val="C00000"/>
              </a:solidFill>
              <a:latin typeface="微软雅黑" pitchFamily="34" charset="-122"/>
              <a:ea typeface="微软雅黑" pitchFamily="34" charset="-122"/>
            </a:endParaRPr>
          </a:p>
        </p:txBody>
      </p:sp>
      <p:sp>
        <p:nvSpPr>
          <p:cNvPr id="5" name="TextBox 4"/>
          <p:cNvSpPr txBox="1"/>
          <p:nvPr/>
        </p:nvSpPr>
        <p:spPr>
          <a:xfrm>
            <a:off x="1115616" y="1779588"/>
            <a:ext cx="7920880" cy="2169825"/>
          </a:xfrm>
          <a:prstGeom prst="rect">
            <a:avLst/>
          </a:prstGeom>
          <a:noFill/>
        </p:spPr>
        <p:txBody>
          <a:bodyPr wrap="square" rtlCol="0">
            <a:spAutoFit/>
          </a:bodyPr>
          <a:lstStyle/>
          <a:p>
            <a:pPr>
              <a:lnSpc>
                <a:spcPct val="150000"/>
              </a:lnSpc>
            </a:pPr>
            <a:r>
              <a:rPr lang="en-US" altLang="zh-CN" dirty="0" smtClean="0">
                <a:latin typeface="微软雅黑" pitchFamily="34" charset="-122"/>
                <a:ea typeface="微软雅黑" pitchFamily="34" charset="-122"/>
              </a:rPr>
              <a:t>1</a:t>
            </a:r>
            <a:r>
              <a:rPr lang="zh-CN" altLang="en-US" dirty="0" smtClean="0">
                <a:latin typeface="微软雅黑" pitchFamily="34" charset="-122"/>
                <a:ea typeface="微软雅黑" pitchFamily="34" charset="-122"/>
              </a:rPr>
              <a:t>、精选刘大明艺术画一幅，高仿制</a:t>
            </a:r>
            <a:endParaRPr lang="en-US" altLang="zh-CN" dirty="0" smtClean="0">
              <a:latin typeface="微软雅黑" pitchFamily="34" charset="-122"/>
              <a:ea typeface="微软雅黑" pitchFamily="34" charset="-122"/>
            </a:endParaRPr>
          </a:p>
          <a:p>
            <a:pPr>
              <a:lnSpc>
                <a:spcPct val="150000"/>
              </a:lnSpc>
            </a:pPr>
            <a:r>
              <a:rPr lang="en-US" altLang="zh-CN" dirty="0">
                <a:latin typeface="微软雅黑" pitchFamily="34" charset="-122"/>
                <a:ea typeface="微软雅黑" pitchFamily="34" charset="-122"/>
              </a:rPr>
              <a:t> </a:t>
            </a: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作</a:t>
            </a:r>
            <a:r>
              <a:rPr lang="en-US" altLang="zh-CN" dirty="0" smtClean="0">
                <a:latin typeface="微软雅黑" pitchFamily="34" charset="-122"/>
                <a:ea typeface="微软雅黑" pitchFamily="34" charset="-122"/>
              </a:rPr>
              <a:t>2000</a:t>
            </a:r>
            <a:r>
              <a:rPr lang="zh-CN" altLang="en-US" dirty="0" smtClean="0">
                <a:latin typeface="微软雅黑" pitchFamily="34" charset="-122"/>
                <a:ea typeface="微软雅黑" pitchFamily="34" charset="-122"/>
              </a:rPr>
              <a:t>份，限量发行</a:t>
            </a:r>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2</a:t>
            </a:r>
            <a:r>
              <a:rPr lang="zh-CN" altLang="en-US" dirty="0" smtClean="0">
                <a:latin typeface="微软雅黑" pitchFamily="34" charset="-122"/>
                <a:ea typeface="微软雅黑" pitchFamily="34" charset="-122"/>
              </a:rPr>
              <a:t>、限量收藏画“</a:t>
            </a:r>
            <a:r>
              <a:rPr lang="en-US" altLang="zh-CN" dirty="0" smtClean="0">
                <a:latin typeface="微软雅黑" pitchFamily="34" charset="-122"/>
                <a:ea typeface="微软雅黑" pitchFamily="34" charset="-122"/>
              </a:rPr>
              <a:t>3</a:t>
            </a:r>
            <a:r>
              <a:rPr lang="zh-CN" altLang="en-US" dirty="0" smtClean="0">
                <a:latin typeface="微软雅黑" pitchFamily="34" charset="-122"/>
                <a:ea typeface="微软雅黑" pitchFamily="34" charset="-122"/>
              </a:rPr>
              <a:t>码合一”</a:t>
            </a:r>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3</a:t>
            </a:r>
            <a:r>
              <a:rPr lang="zh-CN" altLang="en-US" dirty="0" smtClean="0">
                <a:latin typeface="微软雅黑" pitchFamily="34" charset="-122"/>
                <a:ea typeface="微软雅黑" pitchFamily="34" charset="-122"/>
              </a:rPr>
              <a:t>、“刘大明书画展览”纪念光碟一套</a:t>
            </a:r>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4</a:t>
            </a:r>
            <a:r>
              <a:rPr lang="zh-CN" altLang="en-US" dirty="0" smtClean="0">
                <a:latin typeface="微软雅黑" pitchFamily="34" charset="-122"/>
                <a:ea typeface="微软雅黑" pitchFamily="34" charset="-122"/>
              </a:rPr>
              <a:t>、“刘大明书画”纪念邮票收藏本一套</a:t>
            </a:r>
            <a:endParaRPr lang="en-US" altLang="zh-CN" dirty="0" smtClean="0">
              <a:latin typeface="微软雅黑" pitchFamily="34" charset="-122"/>
              <a:ea typeface="微软雅黑" pitchFamily="34" charset="-122"/>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350357" y="1"/>
            <a:ext cx="3807640" cy="51435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descr="E:\我的酷盘\★梅奥国际\6、深圳一体医疗集团\晚会活动\一体集团二维码８．１５.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7421" y="3115796"/>
            <a:ext cx="1667233" cy="1667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0135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9023" b="5625"/>
          <a:stretch/>
        </p:blipFill>
        <p:spPr bwMode="auto">
          <a:xfrm>
            <a:off x="4735303" y="0"/>
            <a:ext cx="4445209"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111449" y="383858"/>
            <a:ext cx="2520280" cy="523220"/>
          </a:xfrm>
          <a:prstGeom prst="rect">
            <a:avLst/>
          </a:prstGeom>
          <a:noFill/>
        </p:spPr>
        <p:txBody>
          <a:bodyPr wrap="square" rtlCol="0">
            <a:spAutoFit/>
          </a:bodyPr>
          <a:lstStyle/>
          <a:p>
            <a:r>
              <a:rPr lang="zh-CN" altLang="en-US" sz="2800" b="1" dirty="0">
                <a:solidFill>
                  <a:srgbClr val="C00000"/>
                </a:solidFill>
                <a:latin typeface="微软雅黑" pitchFamily="34" charset="-122"/>
                <a:ea typeface="微软雅黑" pitchFamily="34" charset="-122"/>
              </a:rPr>
              <a:t>售</a:t>
            </a:r>
            <a:r>
              <a:rPr lang="zh-CN" altLang="en-US" sz="2800" b="1" dirty="0" smtClean="0">
                <a:solidFill>
                  <a:srgbClr val="C00000"/>
                </a:solidFill>
                <a:latin typeface="微软雅黑" pitchFamily="34" charset="-122"/>
                <a:ea typeface="微软雅黑" pitchFamily="34" charset="-122"/>
              </a:rPr>
              <a:t>书签名创意</a:t>
            </a:r>
            <a:endParaRPr lang="zh-CN" altLang="en-US" sz="2800" b="1" dirty="0">
              <a:solidFill>
                <a:srgbClr val="C00000"/>
              </a:solidFill>
              <a:latin typeface="微软雅黑" pitchFamily="34" charset="-122"/>
              <a:ea typeface="微软雅黑" pitchFamily="34" charset="-122"/>
            </a:endParaRPr>
          </a:p>
        </p:txBody>
      </p:sp>
      <p:sp>
        <p:nvSpPr>
          <p:cNvPr id="5" name="TextBox 4"/>
          <p:cNvSpPr txBox="1"/>
          <p:nvPr/>
        </p:nvSpPr>
        <p:spPr>
          <a:xfrm>
            <a:off x="278210" y="1275606"/>
            <a:ext cx="4392488" cy="2308324"/>
          </a:xfrm>
          <a:prstGeom prst="rect">
            <a:avLst/>
          </a:prstGeom>
          <a:noFill/>
        </p:spPr>
        <p:txBody>
          <a:bodyPr wrap="square" rtlCol="0">
            <a:spAutoFit/>
          </a:bodyPr>
          <a:lstStyle/>
          <a:p>
            <a:pPr>
              <a:lnSpc>
                <a:spcPct val="200000"/>
              </a:lnSpc>
            </a:pPr>
            <a:r>
              <a:rPr lang="en-US" altLang="zh-CN" dirty="0" smtClean="0">
                <a:latin typeface="微软雅黑" pitchFamily="34" charset="-122"/>
                <a:ea typeface="微软雅黑" pitchFamily="34" charset="-122"/>
              </a:rPr>
              <a:t>1</a:t>
            </a:r>
            <a:r>
              <a:rPr lang="zh-CN" altLang="en-US" dirty="0">
                <a:latin typeface="微软雅黑" pitchFamily="34" charset="-122"/>
                <a:ea typeface="微软雅黑" pitchFamily="34" charset="-122"/>
              </a:rPr>
              <a:t>、签名售书款项是否可以慈善</a:t>
            </a:r>
            <a:r>
              <a:rPr lang="zh-CN" altLang="en-US" dirty="0" smtClean="0">
                <a:latin typeface="微软雅黑" pitchFamily="34" charset="-122"/>
                <a:ea typeface="微软雅黑" pitchFamily="34" charset="-122"/>
              </a:rPr>
              <a:t>捐助？</a:t>
            </a:r>
            <a:endParaRPr lang="en-US" altLang="zh-CN" dirty="0" smtClean="0">
              <a:latin typeface="微软雅黑" pitchFamily="34" charset="-122"/>
              <a:ea typeface="微软雅黑" pitchFamily="34" charset="-122"/>
            </a:endParaRPr>
          </a:p>
          <a:p>
            <a:pPr>
              <a:lnSpc>
                <a:spcPct val="200000"/>
              </a:lnSpc>
            </a:pPr>
            <a:r>
              <a:rPr lang="en-US" altLang="zh-CN" dirty="0" smtClean="0">
                <a:latin typeface="微软雅黑" pitchFamily="34" charset="-122"/>
                <a:ea typeface="微软雅黑" pitchFamily="34" charset="-122"/>
              </a:rPr>
              <a:t>2</a:t>
            </a:r>
            <a:r>
              <a:rPr lang="zh-CN" altLang="en-US"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如果可以</a:t>
            </a:r>
            <a:r>
              <a:rPr lang="zh-CN" altLang="en-US" dirty="0" smtClean="0">
                <a:latin typeface="微软雅黑" pitchFamily="34" charset="-122"/>
                <a:ea typeface="微软雅黑" pitchFamily="34" charset="-122"/>
              </a:rPr>
              <a:t>，可以联系</a:t>
            </a:r>
            <a:r>
              <a:rPr lang="zh-CN" altLang="en-US" dirty="0">
                <a:latin typeface="微软雅黑" pitchFamily="34" charset="-122"/>
                <a:ea typeface="微软雅黑" pitchFamily="34" charset="-122"/>
              </a:rPr>
              <a:t>受捐单位</a:t>
            </a:r>
            <a:r>
              <a:rPr lang="zh-CN" altLang="en-US" dirty="0" smtClean="0">
                <a:latin typeface="微软雅黑" pitchFamily="34" charset="-122"/>
                <a:ea typeface="微软雅黑" pitchFamily="34" charset="-122"/>
              </a:rPr>
              <a:t>并媒体造势（失学儿童、  孤寡失独老人、大病关爱）</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821700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3" name="Picture 9" descr="C:\Users\x201i\Desktop\山水.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0" y="1419622"/>
            <a:ext cx="9150558" cy="2932511"/>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x201i\Desktop\句号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40623" y="3719576"/>
            <a:ext cx="376072" cy="37227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x201i\Desktop\荷花.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924599" y="1512555"/>
            <a:ext cx="1152907" cy="1432113"/>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x201i\Desktop\水墨圆.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734263" y="2369135"/>
            <a:ext cx="1766400" cy="172271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x201i\Desktop\笔.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12836" y="940557"/>
            <a:ext cx="2322286" cy="1288054"/>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4789433" y="2629300"/>
            <a:ext cx="1279182" cy="106451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699792" y="1779588"/>
            <a:ext cx="1015663" cy="2977738"/>
          </a:xfrm>
          <a:prstGeom prst="rect">
            <a:avLst/>
          </a:prstGeom>
          <a:noFill/>
        </p:spPr>
        <p:txBody>
          <a:bodyPr vert="eaVert" wrap="none" rtlCol="0">
            <a:spAutoFit/>
          </a:bodyPr>
          <a:lstStyle/>
          <a:p>
            <a:r>
              <a:rPr lang="zh-CN" altLang="en-US" dirty="0" smtClean="0">
                <a:latin typeface="楷体" pitchFamily="49" charset="-122"/>
                <a:ea typeface="楷体" pitchFamily="49" charset="-122"/>
              </a:rPr>
              <a:t>晚会时间</a:t>
            </a:r>
            <a:r>
              <a:rPr lang="en-US" altLang="zh-CN" dirty="0" smtClean="0">
                <a:latin typeface="楷体" pitchFamily="49" charset="-122"/>
                <a:ea typeface="楷体" pitchFamily="49" charset="-122"/>
              </a:rPr>
              <a:t>【2012</a:t>
            </a:r>
            <a:r>
              <a:rPr lang="zh-CN" altLang="en-US" dirty="0" smtClean="0">
                <a:latin typeface="楷体" pitchFamily="49" charset="-122"/>
                <a:ea typeface="楷体" pitchFamily="49" charset="-122"/>
              </a:rPr>
              <a:t>年</a:t>
            </a:r>
            <a:r>
              <a:rPr lang="en-US" altLang="zh-CN" dirty="0" smtClean="0">
                <a:latin typeface="楷体" pitchFamily="49" charset="-122"/>
                <a:ea typeface="楷体" pitchFamily="49" charset="-122"/>
              </a:rPr>
              <a:t>12</a:t>
            </a:r>
            <a:r>
              <a:rPr lang="zh-CN" altLang="en-US" dirty="0" smtClean="0">
                <a:latin typeface="楷体" pitchFamily="49" charset="-122"/>
                <a:ea typeface="楷体" pitchFamily="49" charset="-122"/>
              </a:rPr>
              <a:t>月</a:t>
            </a:r>
            <a:r>
              <a:rPr lang="en-US" altLang="zh-CN" dirty="0" smtClean="0">
                <a:latin typeface="楷体" pitchFamily="49" charset="-122"/>
                <a:ea typeface="楷体" pitchFamily="49" charset="-122"/>
              </a:rPr>
              <a:t>1</a:t>
            </a:r>
            <a:r>
              <a:rPr lang="zh-CN" altLang="en-US" dirty="0" smtClean="0">
                <a:latin typeface="楷体" pitchFamily="49" charset="-122"/>
                <a:ea typeface="楷体" pitchFamily="49" charset="-122"/>
              </a:rPr>
              <a:t>日</a:t>
            </a:r>
            <a:r>
              <a:rPr lang="en-US" altLang="zh-CN" dirty="0">
                <a:latin typeface="楷体" pitchFamily="49" charset="-122"/>
                <a:ea typeface="楷体" pitchFamily="49" charset="-122"/>
              </a:rPr>
              <a:t>】</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19</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30—21</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30</a:t>
            </a:r>
          </a:p>
          <a:p>
            <a:r>
              <a:rPr lang="zh-CN" altLang="en-US" dirty="0" smtClean="0">
                <a:latin typeface="楷体" pitchFamily="49" charset="-122"/>
                <a:ea typeface="楷体" pitchFamily="49" charset="-122"/>
              </a:rPr>
              <a:t>晚会预计历时：</a:t>
            </a:r>
            <a:r>
              <a:rPr lang="en-US" altLang="zh-CN" dirty="0" smtClean="0">
                <a:latin typeface="楷体" pitchFamily="49" charset="-122"/>
                <a:ea typeface="楷体" pitchFamily="49" charset="-122"/>
              </a:rPr>
              <a:t>1:30</a:t>
            </a:r>
            <a:r>
              <a:rPr lang="zh-CN" altLang="en-US" dirty="0" smtClean="0">
                <a:latin typeface="楷体" pitchFamily="49" charset="-122"/>
                <a:ea typeface="楷体" pitchFamily="49" charset="-122"/>
              </a:rPr>
              <a:t>分。 </a:t>
            </a:r>
            <a:endParaRPr lang="zh-CN" altLang="en-US" dirty="0">
              <a:latin typeface="楷体" pitchFamily="49" charset="-122"/>
              <a:ea typeface="楷体" pitchFamily="49" charset="-122"/>
            </a:endParaRPr>
          </a:p>
        </p:txBody>
      </p:sp>
      <p:pic>
        <p:nvPicPr>
          <p:cNvPr id="5122" name="Picture 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3707904" y="699542"/>
            <a:ext cx="2129277" cy="198148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x201i\Desktop\荷花2.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130268" y="2703772"/>
            <a:ext cx="1207989" cy="1483396"/>
          </a:xfrm>
          <a:prstGeom prst="rect">
            <a:avLst/>
          </a:prstGeom>
          <a:noFill/>
          <a:extLst>
            <a:ext uri="{909E8E84-426E-40DD-AFC4-6F175D3DCCD1}">
              <a14:hiddenFill xmlns:a14="http://schemas.microsoft.com/office/drawing/2010/main">
                <a:solidFill>
                  <a:srgbClr val="FFFFFF"/>
                </a:solidFill>
              </a14:hiddenFill>
            </a:ext>
          </a:extLst>
        </p:spPr>
      </p:pic>
      <p:pic>
        <p:nvPicPr>
          <p:cNvPr id="11" name="图片 10"/>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971922" y="3445470"/>
            <a:ext cx="133350" cy="200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绽开墨滴" descr="C:\Users\f\Desktop\151539432464.png"/>
          <p:cNvPicPr>
            <a:picLocks noChangeAspect="1" noChangeArrowheads="1"/>
          </p:cNvPicPr>
          <p:nvPr/>
        </p:nvPicPr>
        <p:blipFill>
          <a:blip r:embed="rId12">
            <a:extLst/>
          </a:blip>
          <a:srcRect/>
          <a:stretch>
            <a:fillRect/>
          </a:stretch>
        </p:blipFill>
        <p:spPr bwMode="auto">
          <a:xfrm>
            <a:off x="5436168" y="1720198"/>
            <a:ext cx="3012972" cy="3012972"/>
          </a:xfrm>
          <a:prstGeom prst="rect">
            <a:avLst/>
          </a:prstGeom>
          <a:noFill/>
          <a:scene3d>
            <a:camera prst="orthographicFront">
              <a:rot lat="1500000" lon="0" rev="0"/>
            </a:camera>
            <a:lightRig rig="threePt" dir="t"/>
          </a:scene3d>
          <a:extLst/>
        </p:spPr>
      </p:pic>
      <p:pic>
        <p:nvPicPr>
          <p:cNvPr id="13" name="墨滴"/>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751260" y="1665882"/>
            <a:ext cx="5048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WordArt 5"/>
          <p:cNvSpPr>
            <a:spLocks noChangeArrowheads="1" noChangeShapeType="1" noTextEdit="1"/>
          </p:cNvSpPr>
          <p:nvPr/>
        </p:nvSpPr>
        <p:spPr bwMode="auto">
          <a:xfrm rot="5400000">
            <a:off x="71912" y="2530262"/>
            <a:ext cx="2581317" cy="64807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vert="eaVert" wrap="none" numCol="1" fromWordArt="1">
            <a:prstTxWarp prst="textPlain">
              <a:avLst>
                <a:gd name="adj" fmla="val 50000"/>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sz="5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饕餮盛宴</a:t>
            </a:r>
            <a:endParaRPr lang="zh-CN" altLang="en-US" sz="17300" b="1" kern="10" dirty="0">
              <a:solidFill>
                <a:srgbClr val="C00000"/>
              </a:solidFill>
              <a:effectLst>
                <a:outerShdw blurRad="38100" dist="38100" dir="2700000" algn="tl">
                  <a:srgbClr val="000000">
                    <a:alpha val="43137"/>
                  </a:srgbClr>
                </a:outerShdw>
              </a:effectLst>
              <a:latin typeface="书体坊米芾体" pitchFamily="2" charset="-122"/>
              <a:ea typeface="书体坊米芾体" pitchFamily="2" charset="-122"/>
            </a:endParaRPr>
          </a:p>
        </p:txBody>
      </p:sp>
      <p:sp>
        <p:nvSpPr>
          <p:cNvPr id="16" name="WordArt 5"/>
          <p:cNvSpPr>
            <a:spLocks noChangeArrowheads="1" noChangeShapeType="1" noTextEdit="1"/>
          </p:cNvSpPr>
          <p:nvPr/>
        </p:nvSpPr>
        <p:spPr bwMode="auto">
          <a:xfrm rot="5400000">
            <a:off x="939723" y="2475798"/>
            <a:ext cx="2528211" cy="70389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vert="eaVert" wrap="none" numCol="1" fromWordArt="1">
            <a:prstTxWarp prst="textPlain">
              <a:avLst>
                <a:gd name="adj" fmla="val 50000"/>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sz="17300" b="1" kern="10" dirty="0" smtClean="0">
                <a:solidFill>
                  <a:srgbClr val="C00000"/>
                </a:solidFill>
                <a:effectLst>
                  <a:outerShdw blurRad="38100" dist="38100" dir="2700000" algn="tl">
                    <a:srgbClr val="000000">
                      <a:alpha val="43137"/>
                    </a:srgbClr>
                  </a:outerShdw>
                </a:effectLst>
                <a:latin typeface="书体坊米芾体" pitchFamily="2" charset="-122"/>
                <a:ea typeface="书体坊米芾体" pitchFamily="2" charset="-122"/>
              </a:rPr>
              <a:t>精神和心灵</a:t>
            </a:r>
            <a:endParaRPr lang="zh-CN" altLang="en-US" sz="17300" b="1" kern="10" dirty="0">
              <a:solidFill>
                <a:srgbClr val="C00000"/>
              </a:solidFill>
              <a:effectLst>
                <a:outerShdw blurRad="38100" dist="38100" dir="2700000" algn="tl">
                  <a:srgbClr val="000000">
                    <a:alpha val="43137"/>
                  </a:srgbClr>
                </a:outerShdw>
              </a:effectLst>
              <a:latin typeface="书体坊米芾体" pitchFamily="2" charset="-122"/>
              <a:ea typeface="书体坊米芾体" pitchFamily="2" charset="-122"/>
            </a:endParaRPr>
          </a:p>
        </p:txBody>
      </p:sp>
      <p:pic>
        <p:nvPicPr>
          <p:cNvPr id="17" name="图片 16"/>
          <p:cNvPicPr>
            <a:picLocks noChangeAspect="1"/>
          </p:cNvPicPr>
          <p:nvPr/>
        </p:nvPicPr>
        <p:blipFill rotWithShape="1">
          <a:blip r:embed="rId14" cstate="print">
            <a:extLst>
              <a:ext uri="{28A0092B-C50C-407E-A947-70E740481C1C}">
                <a14:useLocalDpi xmlns:a14="http://schemas.microsoft.com/office/drawing/2010/main" val="0"/>
              </a:ext>
            </a:extLst>
          </a:blip>
          <a:srcRect r="76294"/>
          <a:stretch/>
        </p:blipFill>
        <p:spPr>
          <a:xfrm>
            <a:off x="268497" y="123478"/>
            <a:ext cx="576064" cy="571925"/>
          </a:xfrm>
          <a:prstGeom prst="rect">
            <a:avLst/>
          </a:prstGeom>
        </p:spPr>
      </p:pic>
      <p:sp>
        <p:nvSpPr>
          <p:cNvPr id="18" name="TextBox 17"/>
          <p:cNvSpPr txBox="1"/>
          <p:nvPr/>
        </p:nvSpPr>
        <p:spPr>
          <a:xfrm>
            <a:off x="846105" y="266415"/>
            <a:ext cx="3077823" cy="461665"/>
          </a:xfrm>
          <a:prstGeom prst="rect">
            <a:avLst/>
          </a:prstGeom>
          <a:noFill/>
        </p:spPr>
        <p:txBody>
          <a:bodyPr wrap="square" rtlCol="0">
            <a:spAutoFit/>
          </a:bodyPr>
          <a:lstStyle/>
          <a:p>
            <a:r>
              <a:rPr lang="zh-CN" altLang="en-US" sz="2400" b="1" dirty="0" smtClean="0">
                <a:solidFill>
                  <a:srgbClr val="C00000"/>
                </a:solidFill>
                <a:latin typeface="微软雅黑" pitchFamily="34" charset="-122"/>
                <a:ea typeface="微软雅黑" pitchFamily="34" charset="-122"/>
              </a:rPr>
              <a:t>一体集团庆典活动</a:t>
            </a:r>
            <a:endParaRPr lang="zh-CN" altLang="en-US" sz="2400" b="1" dirty="0">
              <a:solidFill>
                <a:srgbClr val="C00000"/>
              </a:solidFill>
              <a:latin typeface="微软雅黑" pitchFamily="34" charset="-122"/>
              <a:ea typeface="微软雅黑" pitchFamily="34" charset="-122"/>
            </a:endParaRPr>
          </a:p>
        </p:txBody>
      </p:sp>
      <p:pic>
        <p:nvPicPr>
          <p:cNvPr id="19" name="图片 18"/>
          <p:cNvPicPr>
            <a:picLocks noChangeAspect="1"/>
          </p:cNvPicPr>
          <p:nvPr/>
        </p:nvPicPr>
        <p:blipFill rotWithShape="1">
          <a:blip r:embed="rId14" cstate="print">
            <a:extLst>
              <a:ext uri="{28A0092B-C50C-407E-A947-70E740481C1C}">
                <a14:useLocalDpi xmlns:a14="http://schemas.microsoft.com/office/drawing/2010/main" val="0"/>
              </a:ext>
            </a:extLst>
          </a:blip>
          <a:srcRect r="76294"/>
          <a:stretch/>
        </p:blipFill>
        <p:spPr>
          <a:xfrm>
            <a:off x="268497" y="123478"/>
            <a:ext cx="576064" cy="571925"/>
          </a:xfrm>
          <a:prstGeom prst="rect">
            <a:avLst/>
          </a:prstGeom>
        </p:spPr>
      </p:pic>
      <p:sp>
        <p:nvSpPr>
          <p:cNvPr id="20" name="TextBox 19"/>
          <p:cNvSpPr txBox="1"/>
          <p:nvPr/>
        </p:nvSpPr>
        <p:spPr>
          <a:xfrm>
            <a:off x="846105" y="266415"/>
            <a:ext cx="4157943" cy="461665"/>
          </a:xfrm>
          <a:prstGeom prst="rect">
            <a:avLst/>
          </a:prstGeom>
          <a:noFill/>
        </p:spPr>
        <p:txBody>
          <a:bodyPr wrap="square" rtlCol="0">
            <a:spAutoFit/>
          </a:bodyPr>
          <a:lstStyle/>
          <a:p>
            <a:r>
              <a:rPr lang="zh-CN" altLang="en-US" sz="2400" b="1" dirty="0" smtClean="0">
                <a:solidFill>
                  <a:srgbClr val="C00000"/>
                </a:solidFill>
                <a:latin typeface="微软雅黑" pitchFamily="34" charset="-122"/>
                <a:ea typeface="微软雅黑" pitchFamily="34" charset="-122"/>
              </a:rPr>
              <a:t>一体集团庆典活动策划之二</a:t>
            </a:r>
            <a:endParaRPr lang="zh-CN" altLang="en-US" sz="24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3871493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6" presetClass="emph" presetSubtype="0" fill="remove" nodeType="withEffect">
                                  <p:stCondLst>
                                    <p:cond delay="0"/>
                                  </p:stCondLst>
                                  <p:childTnLst>
                                    <p:animScale>
                                      <p:cBhvr>
                                        <p:cTn id="9" dur="1000" fill="hold"/>
                                        <p:tgtEl>
                                          <p:spTgt spid="13"/>
                                        </p:tgtEl>
                                      </p:cBhvr>
                                      <p:by x="65000" y="100000"/>
                                    </p:animScale>
                                  </p:childTnLst>
                                </p:cTn>
                              </p:par>
                            </p:childTnLst>
                          </p:cTn>
                        </p:par>
                        <p:par>
                          <p:cTn id="10" fill="hold">
                            <p:stCondLst>
                              <p:cond delay="1000"/>
                            </p:stCondLst>
                            <p:childTnLst>
                              <p:par>
                                <p:cTn id="11" presetID="6" presetClass="emph" presetSubtype="0" accel="36000" decel="36000" autoRev="1" fill="hold" nodeType="afterEffect">
                                  <p:stCondLst>
                                    <p:cond delay="0"/>
                                  </p:stCondLst>
                                  <p:childTnLst>
                                    <p:animScale>
                                      <p:cBhvr>
                                        <p:cTn id="12" dur="500" fill="hold"/>
                                        <p:tgtEl>
                                          <p:spTgt spid="13"/>
                                        </p:tgtEl>
                                      </p:cBhvr>
                                      <p:by x="120000" y="100000"/>
                                    </p:animScale>
                                  </p:childTnLst>
                                </p:cTn>
                              </p:par>
                            </p:childTnLst>
                          </p:cTn>
                        </p:par>
                        <p:par>
                          <p:cTn id="13" fill="hold">
                            <p:stCondLst>
                              <p:cond delay="2000"/>
                            </p:stCondLst>
                            <p:childTnLst>
                              <p:par>
                                <p:cTn id="14" presetID="42" presetClass="path" presetSubtype="0" accel="26000" fill="hold" nodeType="afterEffect">
                                  <p:stCondLst>
                                    <p:cond delay="0"/>
                                  </p:stCondLst>
                                  <p:childTnLst>
                                    <p:animMotion origin="layout" path="M 3.33333E-6 -4.07407E-6 L 3.33333E-6 0.18218 " pathEditMode="relative" rAng="0" ptsTypes="AA">
                                      <p:cBhvr>
                                        <p:cTn id="15" dur="500" fill="hold"/>
                                        <p:tgtEl>
                                          <p:spTgt spid="13"/>
                                        </p:tgtEl>
                                        <p:attrNameLst>
                                          <p:attrName>ppt_x</p:attrName>
                                          <p:attrName>ppt_y</p:attrName>
                                        </p:attrNameLst>
                                      </p:cBhvr>
                                      <p:rCtr x="0" y="909700"/>
                                    </p:animMotion>
                                  </p:childTnLst>
                                </p:cTn>
                              </p:par>
                            </p:childTnLst>
                          </p:cTn>
                        </p:par>
                        <p:par>
                          <p:cTn id="16" fill="hold">
                            <p:stCondLst>
                              <p:cond delay="2500"/>
                            </p:stCondLst>
                            <p:childTnLst>
                              <p:par>
                                <p:cTn id="17" presetID="10" presetClass="exit" presetSubtype="0" fill="hold" nodeType="afterEffect">
                                  <p:stCondLst>
                                    <p:cond delay="0"/>
                                  </p:stCondLst>
                                  <p:childTnLst>
                                    <p:animEffect transition="out" filter="fade">
                                      <p:cBhvr>
                                        <p:cTn id="18" dur="200"/>
                                        <p:tgtEl>
                                          <p:spTgt spid="13"/>
                                        </p:tgtEl>
                                      </p:cBhvr>
                                    </p:animEffect>
                                    <p:set>
                                      <p:cBhvr>
                                        <p:cTn id="19" dur="1" fill="hold">
                                          <p:stCondLst>
                                            <p:cond delay="199"/>
                                          </p:stCondLst>
                                        </p:cTn>
                                        <p:tgtEl>
                                          <p:spTgt spid="13"/>
                                        </p:tgtEl>
                                        <p:attrNameLst>
                                          <p:attrName>style.visibility</p:attrName>
                                        </p:attrNameLst>
                                      </p:cBhvr>
                                      <p:to>
                                        <p:strVal val="hidden"/>
                                      </p:to>
                                    </p:set>
                                  </p:childTnLst>
                                </p:cTn>
                              </p:par>
                              <p:par>
                                <p:cTn id="20" presetID="6" presetClass="entr" presetSubtype="32"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out)">
                                      <p:cBhvr>
                                        <p:cTn id="22" dur="500"/>
                                        <p:tgtEl>
                                          <p:spTgt spid="12"/>
                                        </p:tgtEl>
                                      </p:cBhvr>
                                    </p:animEffect>
                                  </p:childTnLst>
                                </p:cTn>
                              </p:par>
                            </p:childTnLst>
                          </p:cTn>
                        </p:par>
                        <p:par>
                          <p:cTn id="23" fill="hold">
                            <p:stCondLst>
                              <p:cond delay="3000"/>
                            </p:stCondLst>
                            <p:childTnLst>
                              <p:par>
                                <p:cTn id="24" presetID="22" presetClass="entr" presetSubtype="1"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up)">
                                      <p:cBhvr>
                                        <p:cTn id="26"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1687</TotalTime>
  <Words>2052</Words>
  <Application>Microsoft Office PowerPoint</Application>
  <PresentationFormat>全屏显示(16:9)</PresentationFormat>
  <Paragraphs>297</Paragraphs>
  <Slides>30</Slides>
  <Notes>9</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PowerPoint 演示文稿</vt:lpstr>
      <vt:lpstr>PowerPoint 演示文稿</vt:lpstr>
      <vt:lpstr>15周年庆典策划案纲要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洪宝江</dc:creator>
  <dc:description>典藏馆 原创空间 hccthy.taobao.com</dc:description>
  <cp:lastModifiedBy>Administrator</cp:lastModifiedBy>
  <cp:revision>145</cp:revision>
  <dcterms:created xsi:type="dcterms:W3CDTF">2012-08-07T13:04:19Z</dcterms:created>
  <dcterms:modified xsi:type="dcterms:W3CDTF">2016-08-22T03:59:45Z</dcterms:modified>
</cp:coreProperties>
</file>