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9" r:id="rId2"/>
    <p:sldId id="258" r:id="rId3"/>
    <p:sldId id="260" r:id="rId4"/>
    <p:sldId id="266" r:id="rId5"/>
    <p:sldId id="257" r:id="rId6"/>
    <p:sldId id="261" r:id="rId7"/>
    <p:sldId id="262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63" r:id="rId16"/>
    <p:sldId id="272" r:id="rId17"/>
  </p:sldIdLst>
  <p:sldSz cx="10290175" cy="6858000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经典繁仿黑" panose="02010600030101010101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181F"/>
    <a:srgbClr val="A312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000" autoAdjust="0"/>
  </p:normalViewPr>
  <p:slideViewPr>
    <p:cSldViewPr>
      <p:cViewPr>
        <p:scale>
          <a:sx n="66" d="100"/>
          <a:sy n="66" d="100"/>
        </p:scale>
        <p:origin x="-1050" y="-126"/>
      </p:cViewPr>
      <p:guideLst>
        <p:guide orient="horz" pos="2160"/>
        <p:guide pos="3241"/>
        <p:guide pos="338"/>
        <p:guide pos="61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846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B107E5-BA9E-4FFA-89C8-2B13F4756BD3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685800"/>
            <a:ext cx="51435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A2513-DF27-4D98-AEC0-681B5306E9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727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1763" y="2130426"/>
            <a:ext cx="874664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43526" y="3886200"/>
            <a:ext cx="72031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460377" y="274639"/>
            <a:ext cx="2315289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14509" y="274639"/>
            <a:ext cx="677436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2853" y="4406901"/>
            <a:ext cx="874664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853" y="2906713"/>
            <a:ext cx="874664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14509" y="1600201"/>
            <a:ext cx="454482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30839" y="1600201"/>
            <a:ext cx="454482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14509" y="1535113"/>
            <a:ext cx="45466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9" y="2174875"/>
            <a:ext cx="45466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227267" y="1535113"/>
            <a:ext cx="45484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227267" y="2174875"/>
            <a:ext cx="45484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4509" y="273050"/>
            <a:ext cx="338539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23172" y="273051"/>
            <a:ext cx="575249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14509" y="1435101"/>
            <a:ext cx="338539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6946" y="4800600"/>
            <a:ext cx="6174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16946" y="612775"/>
            <a:ext cx="6174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16946" y="5367338"/>
            <a:ext cx="6174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14509" y="274638"/>
            <a:ext cx="92611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14509" y="1600201"/>
            <a:ext cx="92611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14509" y="6356351"/>
            <a:ext cx="24010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515810" y="6356351"/>
            <a:ext cx="325855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374625" y="6356351"/>
            <a:ext cx="24010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创意商务PPT图片（锐普论坛） (2207)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0"/>
            <a:ext cx="10287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504" y="1214422"/>
            <a:ext cx="621665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经典繁仿黑" pitchFamily="49" charset="-122"/>
                <a:ea typeface="经典繁仿黑" pitchFamily="49" charset="-122"/>
                <a:cs typeface="经典繁仿黑" pitchFamily="49" charset="-122"/>
              </a:rPr>
              <a:t>老罗是</a:t>
            </a:r>
            <a:r>
              <a:rPr lang="zh-CN" altLang="en-US" sz="15000" dirty="0" smtClean="0">
                <a:solidFill>
                  <a:srgbClr val="C00000"/>
                </a:solidFill>
                <a:latin typeface="经典繁仿黑" pitchFamily="49" charset="-122"/>
                <a:ea typeface="经典繁仿黑" pitchFamily="49" charset="-122"/>
                <a:cs typeface="经典繁仿黑" pitchFamily="49" charset="-122"/>
              </a:rPr>
              <a:t>谁</a:t>
            </a:r>
            <a:endParaRPr lang="zh-CN" altLang="en-US" sz="15000" dirty="0">
              <a:solidFill>
                <a:srgbClr val="C00000"/>
              </a:solidFill>
              <a:latin typeface="经典繁仿黑" pitchFamily="49" charset="-122"/>
              <a:ea typeface="经典繁仿黑" pitchFamily="49" charset="-122"/>
              <a:cs typeface="经典繁仿黑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72340" y="3244334"/>
            <a:ext cx="3098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mf700-0007612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290175" cy="6943859"/>
          </a:xfrm>
        </p:spPr>
      </p:pic>
      <p:sp>
        <p:nvSpPr>
          <p:cNvPr id="5" name="TextBox 4"/>
          <p:cNvSpPr txBox="1"/>
          <p:nvPr/>
        </p:nvSpPr>
        <p:spPr>
          <a:xfrm rot="20475479">
            <a:off x="1807831" y="2923514"/>
            <a:ext cx="5429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经典繁仿黑" pitchFamily="49" charset="-122"/>
                <a:ea typeface="经典繁仿黑" pitchFamily="49" charset="-122"/>
                <a:cs typeface="经典繁仿黑" pitchFamily="49" charset="-122"/>
              </a:rPr>
              <a:t>我们从中学到了什么？</a:t>
            </a:r>
            <a:endParaRPr lang="zh-CN" altLang="en-US" sz="4400" dirty="0">
              <a:solidFill>
                <a:srgbClr val="FF0000"/>
              </a:solidFill>
              <a:latin typeface="经典繁仿黑" pitchFamily="49" charset="-122"/>
              <a:ea typeface="经典繁仿黑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2-1876069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0290175" cy="686346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5500702"/>
            <a:ext cx="10290175" cy="1357298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36575" y="6037280"/>
            <a:ext cx="9217025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36575" y="5519752"/>
            <a:ext cx="5894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NO.1 </a:t>
            </a:r>
            <a:r>
              <a:rPr lang="en-US" altLang="zh-CN" sz="2800" dirty="0" smtClean="0">
                <a:solidFill>
                  <a:schemeClr val="bg1"/>
                </a:solidFill>
                <a:latin typeface="经典繁仿黑" pitchFamily="49" charset="-122"/>
                <a:ea typeface="经典繁仿黑" pitchFamily="49" charset="-122"/>
                <a:cs typeface="经典繁仿黑" pitchFamily="49" charset="-122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latin typeface="经典繁仿黑" pitchFamily="49" charset="-122"/>
                <a:ea typeface="经典繁仿黑" pitchFamily="49" charset="-122"/>
                <a:cs typeface="经典繁仿黑" pitchFamily="49" charset="-122"/>
              </a:rPr>
              <a:t>制作时配色要统一</a:t>
            </a:r>
            <a:endParaRPr lang="zh-CN" altLang="en-US" sz="2800" dirty="0">
              <a:solidFill>
                <a:schemeClr val="bg1"/>
              </a:solidFill>
              <a:latin typeface="经典繁仿黑" pitchFamily="49" charset="-122"/>
              <a:ea typeface="经典繁仿黑" pitchFamily="49" charset="-122"/>
              <a:cs typeface="经典繁仿黑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6575" y="6148406"/>
            <a:ext cx="9217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无论是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Logo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、海报、还是公司主页，我们看到的只有三种颜色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——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灰色、红色和黑色，其中灰色是主色调，红色突出强调，黑色是阴影和辅助衬托作用，并且始终坚持如一。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E:\PPT\PPT素材\创意图片\MyHome_2004.jpg"/>
          <p:cNvPicPr>
            <a:picLocks noChangeAspect="1" noChangeArrowheads="1"/>
          </p:cNvPicPr>
          <p:nvPr/>
        </p:nvPicPr>
        <p:blipFill>
          <a:blip r:embed="rId2"/>
          <a:srcRect l="1667" r="4544"/>
          <a:stretch>
            <a:fillRect/>
          </a:stretch>
        </p:blipFill>
        <p:spPr bwMode="auto">
          <a:xfrm>
            <a:off x="0" y="0"/>
            <a:ext cx="10290175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0" y="5500702"/>
            <a:ext cx="10290175" cy="1357298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36575" y="6037280"/>
            <a:ext cx="9217025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36575" y="5519752"/>
            <a:ext cx="5894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NO.2 </a:t>
            </a:r>
            <a:r>
              <a:rPr lang="en-US" altLang="zh-CN" sz="2800" dirty="0" smtClean="0">
                <a:solidFill>
                  <a:schemeClr val="bg1"/>
                </a:solidFill>
                <a:latin typeface="经典繁仿黑" pitchFamily="49" charset="-122"/>
                <a:ea typeface="经典繁仿黑" pitchFamily="49" charset="-122"/>
                <a:cs typeface="经典繁仿黑" pitchFamily="49" charset="-122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latin typeface="经典繁仿黑" pitchFamily="49" charset="-122"/>
                <a:ea typeface="经典繁仿黑" pitchFamily="49" charset="-122"/>
                <a:cs typeface="经典繁仿黑" pitchFamily="49" charset="-122"/>
              </a:rPr>
              <a:t>制作时尽可能的形象化表达</a:t>
            </a:r>
            <a:endParaRPr lang="zh-CN" altLang="en-US" sz="2800" dirty="0">
              <a:solidFill>
                <a:schemeClr val="bg1"/>
              </a:solidFill>
              <a:latin typeface="经典繁仿黑" pitchFamily="49" charset="-122"/>
              <a:ea typeface="经典繁仿黑" pitchFamily="49" charset="-122"/>
              <a:cs typeface="经典繁仿黑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6575" y="6148406"/>
            <a:ext cx="9217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只要看到海报中的图片，我们就很容易的想到它所要传达的信息。图片是人眼关注的第一视点，因此，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制作时也尽可能的用图片来表达，只有通过这种可视化的表达方式才能捕获听众的心。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n-0023.jpg"/>
          <p:cNvPicPr>
            <a:picLocks noChangeAspect="1"/>
          </p:cNvPicPr>
          <p:nvPr/>
        </p:nvPicPr>
        <p:blipFill>
          <a:blip r:embed="rId2"/>
          <a:srcRect l="1360" r="1360"/>
          <a:stretch>
            <a:fillRect/>
          </a:stretch>
        </p:blipFill>
        <p:spPr>
          <a:xfrm>
            <a:off x="0" y="0"/>
            <a:ext cx="10290175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5500702"/>
            <a:ext cx="10290175" cy="1357298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36575" y="6037280"/>
            <a:ext cx="9217025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36575" y="5519752"/>
            <a:ext cx="5894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NO.3 </a:t>
            </a:r>
            <a:r>
              <a:rPr lang="en-US" altLang="zh-CN" sz="2800" dirty="0" smtClean="0">
                <a:solidFill>
                  <a:schemeClr val="bg1"/>
                </a:solidFill>
                <a:latin typeface="经典繁仿黑" pitchFamily="49" charset="-122"/>
                <a:ea typeface="经典繁仿黑" pitchFamily="49" charset="-122"/>
                <a:cs typeface="经典繁仿黑" pitchFamily="49" charset="-122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latin typeface="经典繁仿黑" pitchFamily="49" charset="-122"/>
                <a:ea typeface="经典繁仿黑" pitchFamily="49" charset="-122"/>
                <a:cs typeface="经典繁仿黑" pitchFamily="49" charset="-122"/>
              </a:rPr>
              <a:t>制作时突出重点</a:t>
            </a:r>
            <a:endParaRPr lang="zh-CN" altLang="en-US" sz="2800" dirty="0">
              <a:solidFill>
                <a:schemeClr val="bg1"/>
              </a:solidFill>
              <a:latin typeface="经典繁仿黑" pitchFamily="49" charset="-122"/>
              <a:ea typeface="经典繁仿黑" pitchFamily="49" charset="-122"/>
              <a:cs typeface="经典繁仿黑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6575" y="6148406"/>
            <a:ext cx="9217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按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Garr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的观点，一个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的页面中最好只是表达一个意思，因此这个“意思”也就是整个版面的唯一重点。我们要做的也就是突出它，强调它。海报中的“免费”和“零基础”无不如此。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72340" y="3244334"/>
            <a:ext cx="3098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mf821-03188619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198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5500702"/>
            <a:ext cx="10290175" cy="1357298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36575" y="6037280"/>
            <a:ext cx="9217025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36575" y="5519752"/>
            <a:ext cx="6394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NO.4 </a:t>
            </a:r>
            <a:r>
              <a:rPr lang="en-US" altLang="zh-CN" sz="2800" dirty="0" smtClean="0">
                <a:solidFill>
                  <a:schemeClr val="bg1"/>
                </a:solidFill>
                <a:latin typeface="经典繁仿黑" pitchFamily="49" charset="-122"/>
                <a:ea typeface="经典繁仿黑" pitchFamily="49" charset="-122"/>
                <a:cs typeface="经典繁仿黑" pitchFamily="49" charset="-122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latin typeface="经典繁仿黑" pitchFamily="49" charset="-122"/>
                <a:ea typeface="经典繁仿黑" pitchFamily="49" charset="-122"/>
                <a:cs typeface="经典繁仿黑" pitchFamily="49" charset="-122"/>
              </a:rPr>
              <a:t>制作时适当使用一些幽默元素</a:t>
            </a:r>
            <a:endParaRPr lang="zh-CN" altLang="en-US" sz="2800" dirty="0">
              <a:solidFill>
                <a:schemeClr val="bg1"/>
              </a:solidFill>
              <a:latin typeface="经典繁仿黑" pitchFamily="49" charset="-122"/>
              <a:ea typeface="经典繁仿黑" pitchFamily="49" charset="-122"/>
              <a:cs typeface="经典繁仿黑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6575" y="6148406"/>
            <a:ext cx="9217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没有人会拒绝幽默，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的制作无非是让听众更容易理解和接受，而幽默的使用将使听众在更加轻松的环境中接受你要传达的信息。如海报中的“打架报名中”以及那个拿着听课证的伤残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3D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小人。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2-17486564.jpg"/>
          <p:cNvPicPr>
            <a:picLocks noChangeAspect="1"/>
          </p:cNvPicPr>
          <p:nvPr/>
        </p:nvPicPr>
        <p:blipFill>
          <a:blip r:embed="rId2"/>
          <a:srcRect b="9006"/>
          <a:stretch>
            <a:fillRect/>
          </a:stretch>
        </p:blipFill>
        <p:spPr>
          <a:xfrm>
            <a:off x="-1" y="-1"/>
            <a:ext cx="10290175" cy="685800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5500702"/>
            <a:ext cx="10290175" cy="1357298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36575" y="6037280"/>
            <a:ext cx="9217025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36575" y="5519752"/>
            <a:ext cx="6394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NO.5 </a:t>
            </a:r>
            <a:r>
              <a:rPr lang="en-US" altLang="zh-CN" sz="2800" dirty="0" smtClean="0">
                <a:solidFill>
                  <a:schemeClr val="bg1"/>
                </a:solidFill>
                <a:latin typeface="经典繁仿黑" pitchFamily="49" charset="-122"/>
                <a:ea typeface="经典繁仿黑" pitchFamily="49" charset="-122"/>
                <a:cs typeface="经典繁仿黑" pitchFamily="49" charset="-122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latin typeface="经典繁仿黑" pitchFamily="49" charset="-122"/>
                <a:ea typeface="经典繁仿黑" pitchFamily="49" charset="-122"/>
                <a:cs typeface="经典繁仿黑" pitchFamily="49" charset="-122"/>
              </a:rPr>
              <a:t>制作时适当留白</a:t>
            </a:r>
            <a:endParaRPr lang="zh-CN" altLang="en-US" sz="2800" dirty="0">
              <a:solidFill>
                <a:schemeClr val="bg1"/>
              </a:solidFill>
              <a:latin typeface="经典繁仿黑" pitchFamily="49" charset="-122"/>
              <a:ea typeface="经典繁仿黑" pitchFamily="49" charset="-122"/>
              <a:cs typeface="经典繁仿黑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6575" y="6148406"/>
            <a:ext cx="9217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与其他培训机构密密麻麻的文字信息海报相比，他们的海报显示简洁了许多，我想其中非常重要的一点就是“留白”。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中的留白也就是</a:t>
            </a:r>
            <a:r>
              <a:rPr lang="en-US" altLang="zh-CN" sz="1600" dirty="0" smtClean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</a:rPr>
              <a:t>中空白处的使用，有时更值得我们推敲。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2340" y="3244334"/>
            <a:ext cx="3098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34" y="57729"/>
            <a:ext cx="10056308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老罗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292389" cy="4932000"/>
          </a:xfrm>
          <a:prstGeom prst="rect">
            <a:avLst/>
          </a:prstGeom>
        </p:spPr>
      </p:pic>
      <p:pic>
        <p:nvPicPr>
          <p:cNvPr id="6" name="图片 5" descr="U2223P28T3D2573306F346DT200906201703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2175" y="0"/>
            <a:ext cx="3288000" cy="4932000"/>
          </a:xfrm>
          <a:prstGeom prst="rect">
            <a:avLst/>
          </a:prstGeom>
        </p:spPr>
      </p:pic>
      <p:pic>
        <p:nvPicPr>
          <p:cNvPr id="9" name="图片 8" descr="图片2.jpg"/>
          <p:cNvPicPr>
            <a:picLocks noChangeAspect="1"/>
          </p:cNvPicPr>
          <p:nvPr/>
        </p:nvPicPr>
        <p:blipFill>
          <a:blip r:embed="rId4"/>
          <a:srcRect l="2362" t="608" r="5538" b="1505"/>
          <a:stretch>
            <a:fillRect/>
          </a:stretch>
        </p:blipFill>
        <p:spPr>
          <a:xfrm>
            <a:off x="3277954" y="0"/>
            <a:ext cx="3738657" cy="493200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 rot="5400000">
            <a:off x="821699" y="2465206"/>
            <a:ext cx="4932000" cy="158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5400000">
            <a:off x="4537269" y="2465206"/>
            <a:ext cx="4932000" cy="158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460291" y="5076528"/>
            <a:ext cx="73581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经典繁仿黑" pitchFamily="49" charset="-122"/>
                <a:ea typeface="经典繁仿黑" pitchFamily="49" charset="-122"/>
                <a:cs typeface="经典繁仿黑" pitchFamily="49" charset="-122"/>
              </a:rPr>
              <a:t>网络</a:t>
            </a:r>
            <a:r>
              <a:rPr lang="zh-CN" altLang="en-US" sz="8000" dirty="0" smtClean="0">
                <a:solidFill>
                  <a:srgbClr val="C00000"/>
                </a:solidFill>
                <a:latin typeface="经典繁仿黑" pitchFamily="49" charset="-122"/>
                <a:ea typeface="经典繁仿黑" pitchFamily="49" charset="-122"/>
                <a:cs typeface="经典繁仿黑" pitchFamily="49" charset="-122"/>
              </a:rPr>
              <a:t>三</a:t>
            </a:r>
            <a:r>
              <a:rPr lang="zh-CN" alt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经典繁仿黑" pitchFamily="49" charset="-122"/>
                <a:ea typeface="经典繁仿黑" pitchFamily="49" charset="-122"/>
                <a:cs typeface="经典繁仿黑" pitchFamily="49" charset="-122"/>
              </a:rPr>
              <a:t>大红人</a:t>
            </a:r>
            <a:endParaRPr lang="zh-CN" altLang="en-US" sz="8000" dirty="0">
              <a:solidFill>
                <a:schemeClr val="tx1">
                  <a:lumMod val="75000"/>
                  <a:lumOff val="25000"/>
                </a:schemeClr>
              </a:solidFill>
              <a:latin typeface="经典繁仿黑" pitchFamily="49" charset="-122"/>
              <a:ea typeface="经典繁仿黑" pitchFamily="49" charset="-122"/>
              <a:cs typeface="经典繁仿黑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6575" y="4357694"/>
            <a:ext cx="2322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方正大标宋简体" pitchFamily="2" charset="-122"/>
                <a:ea typeface="方正大标宋简体" pitchFamily="2" charset="-122"/>
              </a:rPr>
              <a:t>老罗（罗永浩）</a:t>
            </a:r>
            <a:endParaRPr lang="zh-CN" altLang="en-US" sz="2400" dirty="0">
              <a:solidFill>
                <a:srgbClr val="C00000"/>
              </a:solidFill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83840" y="4357694"/>
            <a:ext cx="2322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方正大标宋简体" pitchFamily="2" charset="-122"/>
                <a:ea typeface="方正大标宋简体" pitchFamily="2" charset="-122"/>
              </a:rPr>
              <a:t>郭德纲</a:t>
            </a:r>
            <a:endParaRPr lang="zh-CN" altLang="en-US" sz="2400" dirty="0">
              <a:solidFill>
                <a:srgbClr val="C00000"/>
              </a:solidFill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45417" y="4357694"/>
            <a:ext cx="2322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方正大标宋简体" pitchFamily="2" charset="-122"/>
                <a:ea typeface="方正大标宋简体" pitchFamily="2" charset="-122"/>
              </a:rPr>
              <a:t>周立波</a:t>
            </a:r>
            <a:endParaRPr lang="zh-CN" altLang="en-US" sz="2400" dirty="0">
              <a:solidFill>
                <a:srgbClr val="C00000"/>
              </a:solidFill>
              <a:latin typeface="方正大标宋简体" pitchFamily="2" charset="-122"/>
              <a:ea typeface="方正大标宋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536575" y="851014"/>
            <a:ext cx="7354493" cy="5179268"/>
          </a:xfrm>
          <a:prstGeom prst="roundRect">
            <a:avLst>
              <a:gd name="adj" fmla="val 3417"/>
            </a:avLst>
          </a:prstGeom>
          <a:solidFill>
            <a:schemeClr val="bg1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contourW="12700" prstMaterial="matte">
            <a:bevelT w="127000" h="63500"/>
            <a:contourClr>
              <a:schemeClr val="tx1">
                <a:lumMod val="65000"/>
                <a:lumOff val="3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747268" y="1027009"/>
            <a:ext cx="6942273" cy="4803982"/>
          </a:xfrm>
          <a:prstGeom prst="roundRect">
            <a:avLst>
              <a:gd name="adj" fmla="val 2614"/>
            </a:avLst>
          </a:prstGeom>
          <a:gradFill flip="none" rotWithShape="1">
            <a:gsLst>
              <a:gs pos="1000">
                <a:schemeClr val="bg1"/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rou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none" anchor="ctr">
            <a:flatTx/>
          </a:bodyPr>
          <a:lstStyle/>
          <a:p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4925815" y="229280"/>
            <a:ext cx="4714386" cy="6128678"/>
            <a:chOff x="1001683" y="0"/>
            <a:chExt cx="5000660" cy="6500834"/>
          </a:xfrm>
          <a:scene3d>
            <a:camera prst="perspectiveLeft">
              <a:rot lat="240000" lon="1500000" rev="21300000"/>
            </a:camera>
            <a:lightRig rig="flat" dir="t"/>
          </a:scene3d>
        </p:grpSpPr>
        <p:sp>
          <p:nvSpPr>
            <p:cNvPr id="5" name="圆角矩形 4"/>
            <p:cNvSpPr/>
            <p:nvPr/>
          </p:nvSpPr>
          <p:spPr>
            <a:xfrm>
              <a:off x="1001683" y="0"/>
              <a:ext cx="5000660" cy="6500834"/>
            </a:xfrm>
            <a:prstGeom prst="roundRect">
              <a:avLst>
                <a:gd name="adj" fmla="val 2781"/>
              </a:avLst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sp3d prstMaterial="plastic"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老罗英语培训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18103" y="142876"/>
              <a:ext cx="4767820" cy="6215082"/>
            </a:xfrm>
            <a:prstGeom prst="rect">
              <a:avLst/>
            </a:prstGeom>
            <a:sp3d prstMaterial="plastic"/>
          </p:spPr>
        </p:pic>
      </p:grpSp>
      <p:sp>
        <p:nvSpPr>
          <p:cNvPr id="9" name="TextBox 8"/>
          <p:cNvSpPr txBox="1"/>
          <p:nvPr/>
        </p:nvSpPr>
        <p:spPr>
          <a:xfrm>
            <a:off x="1001683" y="2000240"/>
            <a:ext cx="4714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经典繁仿黑" pitchFamily="49" charset="-122"/>
                <a:ea typeface="经典繁仿黑" pitchFamily="49" charset="-122"/>
                <a:cs typeface="经典繁仿黑" pitchFamily="49" charset="-122"/>
              </a:rPr>
              <a:t>老罗英语培训</a:t>
            </a:r>
            <a:r>
              <a:rPr lang="zh-CN" altLang="en-US" sz="3600" dirty="0" smtClean="0">
                <a:solidFill>
                  <a:srgbClr val="C00000"/>
                </a:solidFill>
                <a:latin typeface="经典繁仿黑" pitchFamily="49" charset="-122"/>
                <a:ea typeface="经典繁仿黑" pitchFamily="49" charset="-122"/>
                <a:cs typeface="经典繁仿黑" pitchFamily="49" charset="-122"/>
              </a:rPr>
              <a:t>董事长</a:t>
            </a:r>
            <a:endParaRPr lang="zh-CN" altLang="en-US" sz="3600" dirty="0">
              <a:solidFill>
                <a:srgbClr val="C00000"/>
              </a:solidFill>
              <a:latin typeface="经典繁仿黑" pitchFamily="49" charset="-122"/>
              <a:ea typeface="经典繁仿黑" pitchFamily="49" charset="-122"/>
              <a:cs typeface="经典繁仿黑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44559" y="2786058"/>
            <a:ext cx="4000529" cy="1588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144559" y="2857496"/>
            <a:ext cx="4000529" cy="1588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112839" y="3143248"/>
            <a:ext cx="40322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itchFamily="2" charset="-122"/>
                <a:ea typeface="方正大标宋简体" pitchFamily="2" charset="-122"/>
              </a:rPr>
              <a:t>公司全称老罗和他的朋友们教育科技有限公司，是一家由“老罗”（罗永浩）和他的教师朋友们主持的一家英语培训学校，于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itchFamily="2" charset="-122"/>
                <a:ea typeface="方正大标宋简体" pitchFamily="2" charset="-122"/>
              </a:rPr>
              <a:t>2008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itchFamily="2" charset="-122"/>
                <a:ea typeface="方正大标宋简体" pitchFamily="2" charset="-122"/>
              </a:rPr>
              <a:t>年成立。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大标宋简体" pitchFamily="2" charset="-122"/>
              <a:ea typeface="方正大标宋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mf700-03202544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" y="0"/>
            <a:ext cx="1027938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72340" y="3244334"/>
            <a:ext cx="3098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defalt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9401" y="285728"/>
            <a:ext cx="4120087" cy="5357826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241300" dist="38100" dir="2700000" algn="tl" rotWithShape="0">
              <a:prstClr val="black">
                <a:alpha val="33000"/>
              </a:prstClr>
            </a:outerShdw>
          </a:effectLst>
        </p:spPr>
      </p:pic>
      <p:pic>
        <p:nvPicPr>
          <p:cNvPr id="3" name="图片 2" descr="20100222010349210.jpg"/>
          <p:cNvPicPr>
            <a:picLocks noChangeAspect="1"/>
          </p:cNvPicPr>
          <p:nvPr/>
        </p:nvPicPr>
        <p:blipFill>
          <a:blip r:embed="rId3"/>
          <a:srcRect l="374" t="923" r="374" b="280"/>
          <a:stretch>
            <a:fillRect/>
          </a:stretch>
        </p:blipFill>
        <p:spPr>
          <a:xfrm>
            <a:off x="787369" y="285728"/>
            <a:ext cx="4028274" cy="5356800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241300" dist="38100" dir="2700000" algn="tl" rotWithShape="0">
              <a:prstClr val="black">
                <a:alpha val="33000"/>
              </a:prst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359006" y="5916059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经典繁仿黑" pitchFamily="49" charset="-122"/>
                <a:ea typeface="经典繁仿黑" pitchFamily="49" charset="-122"/>
                <a:cs typeface="经典繁仿黑" pitchFamily="49" charset="-122"/>
              </a:rPr>
              <a:t>创意、创意、还他妈的是</a:t>
            </a:r>
            <a:r>
              <a:rPr lang="zh-CN" altLang="en-US" sz="3200" dirty="0" smtClean="0">
                <a:solidFill>
                  <a:srgbClr val="C00000"/>
                </a:solidFill>
                <a:latin typeface="经典繁仿黑" pitchFamily="49" charset="-122"/>
                <a:ea typeface="经典繁仿黑" pitchFamily="49" charset="-122"/>
                <a:cs typeface="经典繁仿黑" pitchFamily="49" charset="-122"/>
              </a:rPr>
              <a:t>创意</a:t>
            </a:r>
            <a:endParaRPr lang="zh-CN" altLang="en-US" sz="3200" dirty="0">
              <a:solidFill>
                <a:srgbClr val="C00000"/>
              </a:solidFill>
              <a:latin typeface="经典繁仿黑" pitchFamily="49" charset="-122"/>
              <a:ea typeface="经典繁仿黑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oudetuan_2th_ma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575" y="644488"/>
            <a:ext cx="9217025" cy="5569024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241300" dist="38100" dir="2700000" algn="tl" rotWithShape="0">
              <a:prstClr val="black">
                <a:alpha val="33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陀螺学校网站首页图圆角8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6575" y="1124743"/>
            <a:ext cx="9217025" cy="4608513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241300" dist="38100" dir="2700000" algn="tl" rotWithShape="0">
              <a:prstClr val="black">
                <a:alpha val="33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0111013275040184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576" y="502012"/>
            <a:ext cx="9217024" cy="5846306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241300" dist="38100" dir="2700000" algn="tl" rotWithShape="0">
              <a:prstClr val="black">
                <a:alpha val="33000"/>
              </a:prstClr>
            </a:outerShdw>
          </a:effectLst>
        </p:spPr>
      </p:pic>
      <p:sp>
        <p:nvSpPr>
          <p:cNvPr id="5" name="斜纹 4"/>
          <p:cNvSpPr/>
          <p:nvPr/>
        </p:nvSpPr>
        <p:spPr>
          <a:xfrm rot="5400000">
            <a:off x="8039088" y="502012"/>
            <a:ext cx="1714512" cy="1714512"/>
          </a:xfrm>
          <a:prstGeom prst="diagStripe">
            <a:avLst/>
          </a:prstGeom>
          <a:gradFill flip="none" rotWithShape="1">
            <a:gsLst>
              <a:gs pos="0">
                <a:srgbClr val="A31215">
                  <a:alpha val="93000"/>
                </a:srgbClr>
              </a:gs>
              <a:gs pos="100000">
                <a:srgbClr val="D0181F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2737968">
            <a:off x="8246909" y="1015278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免费住宿！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Image-851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6575" y="1166018"/>
            <a:ext cx="9217026" cy="4597444"/>
          </a:xfrm>
          <a:prstGeom prst="rect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241300" dist="38100" dir="2700000" algn="tl" rotWithShape="0">
              <a:prstClr val="black">
                <a:alpha val="33000"/>
              </a:prst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3772340" y="3244334"/>
            <a:ext cx="3098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</Words>
  <Application>Microsoft Office PowerPoint</Application>
  <PresentationFormat>自定义</PresentationFormat>
  <Paragraphs>20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方正大标宋简体</vt:lpstr>
      <vt:lpstr>Calibri</vt:lpstr>
      <vt:lpstr>经典繁仿黑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29</cp:revision>
  <dcterms:created xsi:type="dcterms:W3CDTF">2016-03-03T07:54:59Z</dcterms:created>
  <dcterms:modified xsi:type="dcterms:W3CDTF">2016-09-09T03:51:11Z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