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5715000" type="screen16x10"/>
  <p:notesSz cx="6858000" cy="9144000"/>
  <p:defaultTextStyle>
    <a:defPPr>
      <a:defRPr lang="zh-CN"/>
    </a:defPPr>
    <a:lvl1pPr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55600" indent="101600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713105" indent="201930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68705" indent="303530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425575" indent="403225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0F16"/>
    <a:srgbClr val="FB2D17"/>
    <a:srgbClr val="404040"/>
    <a:srgbClr val="E8E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-1404" y="-9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59454-ACB7-4319-A1CB-C813578B4A5F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13043-95A4-4D5E-AA92-7E05927B02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09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860B-3F2D-46D4-964C-F5D902E89EA7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BDEF9-59D5-4733-B6BE-DC42A2E45CF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C7BDB-31E0-443B-A267-FC401106EE19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A26B-CEE5-4485-A0DA-19D43903C66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72975-B673-4619-A812-9982EACB7E7E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3FC78-E8D1-4C22-9FFF-83069D86592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A367F-E60C-423C-9032-99CB1822C239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E88F8-5215-4915-B833-684230F126B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19847-193B-4423-8668-19FB86A549A5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CB1D0-FC64-4FCF-AAFC-038C2F82CCB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2EC00-C2AE-472B-B489-F94A13E2A2E1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423DC-BC95-403E-B5A3-C3DD49AF8B7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933F8-E8A5-4B0D-B288-56AFDF5BB6BF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7DD91-C88C-465D-AD76-9917677A3EC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AE6E9-C30F-4925-A99E-08994498B835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B25B3-3391-4885-B3F3-B749CC2C32A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CB9D6-9B86-4EB1-9FEB-FFC9A8921A48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2FE18-34CB-4001-9DEC-01FA15D4BA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77556-A389-4920-8E30-791C595DFA93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EB4EE-2851-43E4-9696-9C33F6E667B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C6243-0EDA-40C0-B470-03578F894A8A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B4B82-8110-49CE-AE6B-E8C8841B14F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04800"/>
            <a:ext cx="78867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520825"/>
            <a:ext cx="7886700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713105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4432E10-B8AE-4767-947F-046CA5A715B6}" type="datetimeFigureOut">
              <a:rPr lang="zh-CN" altLang="en-US"/>
              <a:t>2016/8/22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713105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B78F71A-DD45-4DE5-971A-5DF4804D0A51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6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817813" y="3654425"/>
            <a:ext cx="37068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写书法的六大好处</a:t>
            </a:r>
          </a:p>
        </p:txBody>
      </p:sp>
      <p:pic>
        <p:nvPicPr>
          <p:cNvPr id="2052" name="图片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338" y="630238"/>
            <a:ext cx="495617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733800" y="4275138"/>
            <a:ext cx="1601721" cy="30854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5" b="1" dirty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— By</a:t>
            </a:r>
            <a:r>
              <a:rPr lang="en-US" altLang="zh-CN" sz="1405" b="1" dirty="0" smtClean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:@PPTS </a:t>
            </a:r>
            <a:r>
              <a:rPr lang="en-US" altLang="zh-CN" sz="1405" b="1" dirty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—</a:t>
            </a:r>
            <a:endParaRPr lang="zh-CN" altLang="en-US" sz="1405" b="1" dirty="0">
              <a:solidFill>
                <a:srgbClr val="9F0F1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59100" y="4275138"/>
            <a:ext cx="3327400" cy="307975"/>
          </a:xfrm>
          <a:prstGeom prst="rect">
            <a:avLst/>
          </a:prstGeom>
          <a:noFill/>
          <a:ln>
            <a:solidFill>
              <a:srgbClr val="9F0F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五边形 23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3076" name="图片 29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1593850"/>
            <a:ext cx="212725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1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1593850"/>
            <a:ext cx="212725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图片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1636713"/>
            <a:ext cx="212725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矩形 24"/>
          <p:cNvSpPr/>
          <p:nvPr/>
        </p:nvSpPr>
        <p:spPr>
          <a:xfrm>
            <a:off x="766763" y="4603750"/>
            <a:ext cx="6981825" cy="6270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通过观察、分析点、横、竖、撇、捺、折的形状特点，书写方法，形式效果等，来完成每个字的书写过程。长此以往，书写者的观察能力、分析能力、表达能力必定得到发展。</a:t>
            </a:r>
            <a:endParaRPr lang="zh-CN" altLang="en-US" sz="1405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81" name="图片 2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68"/>
          <a:stretch>
            <a:fillRect/>
          </a:stretch>
        </p:blipFill>
        <p:spPr bwMode="auto">
          <a:xfrm>
            <a:off x="-2720975" y="1260475"/>
            <a:ext cx="18288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033463" y="665163"/>
            <a:ext cx="353218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可以培养：</a:t>
            </a:r>
            <a:r>
              <a:rPr lang="zh-CN" altLang="en-US" sz="2400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          </a:t>
            </a:r>
          </a:p>
        </p:txBody>
      </p:sp>
      <p:sp>
        <p:nvSpPr>
          <p:cNvPr id="27" name="椭圆 26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084" name="文本框 27"/>
          <p:cNvSpPr txBox="1">
            <a:spLocks noChangeArrowheads="1"/>
          </p:cNvSpPr>
          <p:nvPr/>
        </p:nvSpPr>
        <p:spPr bwMode="auto">
          <a:xfrm>
            <a:off x="409575" y="592138"/>
            <a:ext cx="5794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一</a:t>
            </a:r>
          </a:p>
        </p:txBody>
      </p:sp>
      <p:sp>
        <p:nvSpPr>
          <p:cNvPr id="29" name="椭圆 28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1" name="矩形 30"/>
          <p:cNvSpPr/>
          <p:nvPr/>
        </p:nvSpPr>
        <p:spPr>
          <a:xfrm>
            <a:off x="0" y="4654550"/>
            <a:ext cx="766763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2" name="矩形 31"/>
          <p:cNvSpPr/>
          <p:nvPr/>
        </p:nvSpPr>
        <p:spPr>
          <a:xfrm>
            <a:off x="7808913" y="4654550"/>
            <a:ext cx="1335087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3088" name="图片 3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2012950"/>
            <a:ext cx="13779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图片 3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525" y="2060575"/>
            <a:ext cx="13779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图片 3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88" y="2024063"/>
            <a:ext cx="137795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1470025" y="2228850"/>
            <a:ext cx="965200" cy="954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观察</a:t>
            </a:r>
            <a:endParaRPr lang="en-US" altLang="zh-CN" sz="2800" b="1" spc="300" dirty="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能力</a:t>
            </a:r>
            <a:endParaRPr lang="zh-CN" altLang="en-US" sz="2800" spc="300" dirty="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67175" y="2262188"/>
            <a:ext cx="965200" cy="954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分析</a:t>
            </a:r>
            <a:endParaRPr lang="en-US" altLang="zh-CN" sz="2800" b="1" spc="300" dirty="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能力</a:t>
            </a:r>
          </a:p>
        </p:txBody>
      </p:sp>
      <p:sp>
        <p:nvSpPr>
          <p:cNvPr id="20" name="矩形 19"/>
          <p:cNvSpPr/>
          <p:nvPr/>
        </p:nvSpPr>
        <p:spPr>
          <a:xfrm>
            <a:off x="6816725" y="2238375"/>
            <a:ext cx="965200" cy="954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表达</a:t>
            </a:r>
            <a:endParaRPr lang="en-US" altLang="zh-CN" sz="2800" b="1" spc="300" dirty="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能力</a:t>
            </a:r>
          </a:p>
        </p:txBody>
      </p:sp>
      <p:pic>
        <p:nvPicPr>
          <p:cNvPr id="3094" name="图片 32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3" t="10867" r="51891" b="52858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688975" y="4619625"/>
            <a:ext cx="7119938" cy="6540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书法是一项十分精细的活动。要想把字写好，须得全神贯注，凝神静气，仔细观察字的结构，并要脑、眼、手相应，准确控制运笔的轻重缓急。</a:t>
            </a:r>
          </a:p>
        </p:txBody>
      </p:sp>
      <p:sp>
        <p:nvSpPr>
          <p:cNvPr id="8" name="五边形 7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9" name="矩形 8"/>
          <p:cNvSpPr/>
          <p:nvPr/>
        </p:nvSpPr>
        <p:spPr>
          <a:xfrm>
            <a:off x="1033463" y="665163"/>
            <a:ext cx="40767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能养成好品质：</a:t>
            </a:r>
            <a:r>
              <a:rPr lang="zh-CN" altLang="en-US" sz="2400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          </a:t>
            </a:r>
          </a:p>
        </p:txBody>
      </p:sp>
      <p:pic>
        <p:nvPicPr>
          <p:cNvPr id="4102" name="图片 9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椭圆 10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4104" name="文本框 11"/>
          <p:cNvSpPr txBox="1">
            <a:spLocks noChangeArrowheads="1"/>
          </p:cNvSpPr>
          <p:nvPr/>
        </p:nvSpPr>
        <p:spPr bwMode="auto">
          <a:xfrm>
            <a:off x="409575" y="592138"/>
            <a:ext cx="585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二</a:t>
            </a:r>
          </a:p>
        </p:txBody>
      </p:sp>
      <p:sp>
        <p:nvSpPr>
          <p:cNvPr id="13" name="椭圆 12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1" name="矩形 20"/>
          <p:cNvSpPr/>
          <p:nvPr/>
        </p:nvSpPr>
        <p:spPr>
          <a:xfrm>
            <a:off x="0" y="4654550"/>
            <a:ext cx="617538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2" name="矩形 21"/>
          <p:cNvSpPr/>
          <p:nvPr/>
        </p:nvSpPr>
        <p:spPr>
          <a:xfrm>
            <a:off x="7808913" y="4654550"/>
            <a:ext cx="1335087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4108" name="图片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1"/>
          <a:stretch>
            <a:fillRect/>
          </a:stretch>
        </p:blipFill>
        <p:spPr bwMode="auto">
          <a:xfrm>
            <a:off x="962025" y="2076450"/>
            <a:ext cx="173196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图片 1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1"/>
          <a:stretch>
            <a:fillRect/>
          </a:stretch>
        </p:blipFill>
        <p:spPr bwMode="auto">
          <a:xfrm>
            <a:off x="2651125" y="2076450"/>
            <a:ext cx="173196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图片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1"/>
          <a:stretch>
            <a:fillRect/>
          </a:stretch>
        </p:blipFill>
        <p:spPr bwMode="auto">
          <a:xfrm>
            <a:off x="4397375" y="2076450"/>
            <a:ext cx="173037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1" name="图片 1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1"/>
          <a:stretch>
            <a:fillRect/>
          </a:stretch>
        </p:blipFill>
        <p:spPr bwMode="auto">
          <a:xfrm>
            <a:off x="6157913" y="2100263"/>
            <a:ext cx="1731962" cy="15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椭圆 22"/>
          <p:cNvSpPr/>
          <p:nvPr/>
        </p:nvSpPr>
        <p:spPr>
          <a:xfrm>
            <a:off x="1382713" y="2378075"/>
            <a:ext cx="1004887" cy="1004888"/>
          </a:xfrm>
          <a:prstGeom prst="ellipse">
            <a:avLst/>
          </a:prstGeom>
          <a:solidFill>
            <a:srgbClr val="E8E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4" name="椭圆 23"/>
          <p:cNvSpPr/>
          <p:nvPr/>
        </p:nvSpPr>
        <p:spPr>
          <a:xfrm>
            <a:off x="3062288" y="2378075"/>
            <a:ext cx="1006475" cy="1004888"/>
          </a:xfrm>
          <a:prstGeom prst="ellipse">
            <a:avLst/>
          </a:prstGeom>
          <a:solidFill>
            <a:srgbClr val="E8E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5" name="椭圆 24"/>
          <p:cNvSpPr/>
          <p:nvPr/>
        </p:nvSpPr>
        <p:spPr>
          <a:xfrm>
            <a:off x="4814888" y="2378075"/>
            <a:ext cx="1004887" cy="1004888"/>
          </a:xfrm>
          <a:prstGeom prst="ellipse">
            <a:avLst/>
          </a:prstGeom>
          <a:solidFill>
            <a:srgbClr val="E8E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6" name="椭圆 25"/>
          <p:cNvSpPr/>
          <p:nvPr/>
        </p:nvSpPr>
        <p:spPr>
          <a:xfrm>
            <a:off x="6602413" y="2378075"/>
            <a:ext cx="1006475" cy="1004888"/>
          </a:xfrm>
          <a:prstGeom prst="ellipse">
            <a:avLst/>
          </a:prstGeom>
          <a:solidFill>
            <a:srgbClr val="E8E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2" name="椭圆 31"/>
          <p:cNvSpPr/>
          <p:nvPr/>
        </p:nvSpPr>
        <p:spPr>
          <a:xfrm>
            <a:off x="1443038" y="2451100"/>
            <a:ext cx="860425" cy="862013"/>
          </a:xfrm>
          <a:prstGeom prst="ellipse">
            <a:avLst/>
          </a:prstGeom>
          <a:solidFill>
            <a:srgbClr val="E8E9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3" name="椭圆 32"/>
          <p:cNvSpPr/>
          <p:nvPr/>
        </p:nvSpPr>
        <p:spPr>
          <a:xfrm>
            <a:off x="3124200" y="2433638"/>
            <a:ext cx="862013" cy="860425"/>
          </a:xfrm>
          <a:prstGeom prst="ellipse">
            <a:avLst/>
          </a:prstGeom>
          <a:solidFill>
            <a:srgbClr val="E8E9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4" name="椭圆 33"/>
          <p:cNvSpPr/>
          <p:nvPr/>
        </p:nvSpPr>
        <p:spPr>
          <a:xfrm>
            <a:off x="4879975" y="2433638"/>
            <a:ext cx="862013" cy="860425"/>
          </a:xfrm>
          <a:prstGeom prst="ellipse">
            <a:avLst/>
          </a:prstGeom>
          <a:solidFill>
            <a:srgbClr val="E8E9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35" name="椭圆 34"/>
          <p:cNvSpPr/>
          <p:nvPr/>
        </p:nvSpPr>
        <p:spPr>
          <a:xfrm>
            <a:off x="6677025" y="2451100"/>
            <a:ext cx="862013" cy="862013"/>
          </a:xfrm>
          <a:prstGeom prst="ellipse">
            <a:avLst/>
          </a:prstGeom>
          <a:solidFill>
            <a:srgbClr val="E8E9E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4120" name="图片 4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88" y="2293938"/>
            <a:ext cx="117157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1" name="矩形 27"/>
          <p:cNvSpPr>
            <a:spLocks noChangeArrowheads="1"/>
          </p:cNvSpPr>
          <p:nvPr/>
        </p:nvSpPr>
        <p:spPr bwMode="auto">
          <a:xfrm>
            <a:off x="1430338" y="2614613"/>
            <a:ext cx="8858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  <a:cs typeface="经典粗仿黑" pitchFamily="49" charset="-122"/>
              </a:rPr>
              <a:t>细致</a:t>
            </a:r>
            <a:endParaRPr lang="zh-CN" altLang="en-US" sz="280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  <a:cs typeface="经典粗仿黑" pitchFamily="49" charset="-122"/>
            </a:endParaRPr>
          </a:p>
        </p:txBody>
      </p:sp>
      <p:pic>
        <p:nvPicPr>
          <p:cNvPr id="4122" name="图片 3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2312988"/>
            <a:ext cx="1173163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3" name="图片 3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2298700"/>
            <a:ext cx="117157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4" name="图片 3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863" y="2298700"/>
            <a:ext cx="1173162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5" name="矩形 28"/>
          <p:cNvSpPr>
            <a:spLocks noChangeArrowheads="1"/>
          </p:cNvSpPr>
          <p:nvPr/>
        </p:nvSpPr>
        <p:spPr bwMode="auto">
          <a:xfrm>
            <a:off x="4856163" y="2636838"/>
            <a:ext cx="893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  <a:cs typeface="经典粗仿黑" pitchFamily="49" charset="-122"/>
              </a:rPr>
              <a:t>专注</a:t>
            </a:r>
            <a:endParaRPr lang="zh-CN" altLang="en-US" sz="280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  <a:cs typeface="经典粗仿黑" pitchFamily="49" charset="-122"/>
            </a:endParaRPr>
          </a:p>
        </p:txBody>
      </p:sp>
      <p:sp>
        <p:nvSpPr>
          <p:cNvPr id="4126" name="矩形 29"/>
          <p:cNvSpPr>
            <a:spLocks noChangeArrowheads="1"/>
          </p:cNvSpPr>
          <p:nvPr/>
        </p:nvSpPr>
        <p:spPr bwMode="auto">
          <a:xfrm>
            <a:off x="3092450" y="2613025"/>
            <a:ext cx="885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  <a:cs typeface="经典粗仿黑" pitchFamily="49" charset="-122"/>
              </a:rPr>
              <a:t>沉着</a:t>
            </a:r>
            <a:endParaRPr lang="zh-CN" altLang="en-US" sz="280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  <a:cs typeface="经典粗仿黑" pitchFamily="49" charset="-122"/>
            </a:endParaRPr>
          </a:p>
        </p:txBody>
      </p:sp>
      <p:sp>
        <p:nvSpPr>
          <p:cNvPr id="4127" name="矩形 30"/>
          <p:cNvSpPr>
            <a:spLocks noChangeArrowheads="1"/>
          </p:cNvSpPr>
          <p:nvPr/>
        </p:nvSpPr>
        <p:spPr bwMode="auto">
          <a:xfrm>
            <a:off x="6654800" y="2638425"/>
            <a:ext cx="885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  <a:cs typeface="经典粗仿黑" pitchFamily="49" charset="-122"/>
              </a:rPr>
              <a:t>持久</a:t>
            </a:r>
            <a:endParaRPr lang="zh-CN" altLang="en-US" sz="2800">
              <a:solidFill>
                <a:srgbClr val="9F0F1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  <a:cs typeface="经典粗仿黑" pitchFamily="49" charset="-122"/>
            </a:endParaRPr>
          </a:p>
        </p:txBody>
      </p:sp>
      <p:pic>
        <p:nvPicPr>
          <p:cNvPr id="4128" name="图片 35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8" t="9424" r="73486" b="54301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五边形 20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5124" name="图片 21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0" y="4654550"/>
            <a:ext cx="617538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8" name="矩形 7"/>
          <p:cNvSpPr/>
          <p:nvPr/>
        </p:nvSpPr>
        <p:spPr>
          <a:xfrm>
            <a:off x="6330950" y="4654550"/>
            <a:ext cx="2813050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9" name="矩形 8"/>
          <p:cNvSpPr/>
          <p:nvPr/>
        </p:nvSpPr>
        <p:spPr>
          <a:xfrm>
            <a:off x="825500" y="1825625"/>
            <a:ext cx="6888163" cy="177800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       因为汉字是由线条组成的、具有审美价值的方块文字。书法实际上是以结构的疏密、点画的轻重、运笔的疾缓来抒发情感和描写意境的。 在练习过程中，首先，要按正确的笔顺去写，注意笔画间呼应的规律，力求先将字写正确、规范、整洁，再是美观；进而，通过名贴欣赏和书法技能学习，逐步感受到汉字的形体美，树立正确的审美观，懂得什么是美的，怎样才能更美；最后，美感染了练习者，就会激发追求美、创造美的欲望。</a:t>
            </a:r>
          </a:p>
        </p:txBody>
      </p:sp>
      <p:pic>
        <p:nvPicPr>
          <p:cNvPr id="5128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4098925"/>
            <a:ext cx="998538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75" y="4098925"/>
            <a:ext cx="1047750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图片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525" y="4098925"/>
            <a:ext cx="1001713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图片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0" y="4098925"/>
            <a:ext cx="1123950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图片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4098925"/>
            <a:ext cx="101917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椭圆 9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5134" name="文本框 10"/>
          <p:cNvSpPr txBox="1">
            <a:spLocks noChangeArrowheads="1"/>
          </p:cNvSpPr>
          <p:nvPr/>
        </p:nvSpPr>
        <p:spPr bwMode="auto">
          <a:xfrm>
            <a:off x="409575" y="592138"/>
            <a:ext cx="582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三</a:t>
            </a:r>
          </a:p>
        </p:txBody>
      </p:sp>
      <p:sp>
        <p:nvSpPr>
          <p:cNvPr id="12" name="椭圆 11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14" name="矩形 13"/>
          <p:cNvSpPr/>
          <p:nvPr/>
        </p:nvSpPr>
        <p:spPr>
          <a:xfrm>
            <a:off x="1028700" y="679450"/>
            <a:ext cx="45720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可以培养审美情趣</a:t>
            </a:r>
          </a:p>
        </p:txBody>
      </p:sp>
      <p:pic>
        <p:nvPicPr>
          <p:cNvPr id="5137" name="图片 22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84" t="11348" r="30951" b="52377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五边形 20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6148" name="图片 21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4360863"/>
            <a:ext cx="617538" cy="84455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9" name="矩形 8"/>
          <p:cNvSpPr/>
          <p:nvPr/>
        </p:nvSpPr>
        <p:spPr>
          <a:xfrm>
            <a:off x="8085138" y="4360863"/>
            <a:ext cx="1058862" cy="84455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10" name="椭圆 9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6152" name="文本框 10"/>
          <p:cNvSpPr txBox="1">
            <a:spLocks noChangeArrowheads="1"/>
          </p:cNvSpPr>
          <p:nvPr/>
        </p:nvSpPr>
        <p:spPr bwMode="auto">
          <a:xfrm>
            <a:off x="409575" y="592138"/>
            <a:ext cx="595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四</a:t>
            </a:r>
          </a:p>
        </p:txBody>
      </p:sp>
      <p:sp>
        <p:nvSpPr>
          <p:cNvPr id="12" name="椭圆 11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13" name="矩形 12"/>
          <p:cNvSpPr/>
          <p:nvPr/>
        </p:nvSpPr>
        <p:spPr>
          <a:xfrm>
            <a:off x="1096963" y="655638"/>
            <a:ext cx="43640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发展健康个性，勇于创新</a:t>
            </a:r>
          </a:p>
        </p:txBody>
      </p:sp>
      <p:sp>
        <p:nvSpPr>
          <p:cNvPr id="14" name="矩形 13"/>
          <p:cNvSpPr/>
          <p:nvPr/>
        </p:nvSpPr>
        <p:spPr>
          <a:xfrm>
            <a:off x="706438" y="4360863"/>
            <a:ext cx="7378700" cy="935037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艺术的生命在于个性，这一领域向来都有接纳各种美的雅量，学着去欣赏、接纳别人心目中的美的同时，人们可以根据自己的喜好，取长补短来滋长你心目中的美；其次，在这一领域推崇创新，追求个性化！ </a:t>
            </a:r>
          </a:p>
        </p:txBody>
      </p:sp>
      <p:pic>
        <p:nvPicPr>
          <p:cNvPr id="6156" name="图片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88" y="2214563"/>
            <a:ext cx="137795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图片 1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2"/>
          <a:stretch>
            <a:fillRect/>
          </a:stretch>
        </p:blipFill>
        <p:spPr bwMode="auto">
          <a:xfrm>
            <a:off x="1835150" y="2147888"/>
            <a:ext cx="1881188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2187575" y="2608263"/>
            <a:ext cx="11445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6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个性</a:t>
            </a:r>
            <a:endParaRPr lang="zh-CN" altLang="en-US" sz="2800" dirty="0">
              <a:solidFill>
                <a:srgbClr val="9F0F16"/>
              </a:solidFill>
              <a:latin typeface="+mn-lt"/>
              <a:ea typeface="+mn-ea"/>
            </a:endParaRPr>
          </a:p>
        </p:txBody>
      </p:sp>
      <p:pic>
        <p:nvPicPr>
          <p:cNvPr id="6159" name="图片 1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2284413"/>
            <a:ext cx="137795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图片 1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2"/>
          <a:stretch>
            <a:fillRect/>
          </a:stretch>
        </p:blipFill>
        <p:spPr bwMode="auto">
          <a:xfrm rot="-2963215">
            <a:off x="4655344" y="2148682"/>
            <a:ext cx="188118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/>
          <p:nvPr/>
        </p:nvSpPr>
        <p:spPr>
          <a:xfrm>
            <a:off x="4960938" y="2651125"/>
            <a:ext cx="11398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6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创新</a:t>
            </a:r>
            <a:endParaRPr lang="zh-CN" altLang="en-US" sz="2800" dirty="0">
              <a:solidFill>
                <a:srgbClr val="9F0F16"/>
              </a:solidFill>
              <a:latin typeface="+mn-lt"/>
              <a:ea typeface="+mn-ea"/>
            </a:endParaRPr>
          </a:p>
        </p:txBody>
      </p:sp>
      <p:pic>
        <p:nvPicPr>
          <p:cNvPr id="6162" name="图片 2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51" t="12311" r="9683" b="51414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五边形 12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7172" name="图片 13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7174" name="文本框 9"/>
          <p:cNvSpPr txBox="1">
            <a:spLocks noChangeArrowheads="1"/>
          </p:cNvSpPr>
          <p:nvPr/>
        </p:nvSpPr>
        <p:spPr bwMode="auto">
          <a:xfrm>
            <a:off x="409575" y="592138"/>
            <a:ext cx="587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五</a:t>
            </a:r>
          </a:p>
        </p:txBody>
      </p:sp>
      <p:sp>
        <p:nvSpPr>
          <p:cNvPr id="11" name="椭圆 10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0" name="矩形 19"/>
          <p:cNvSpPr/>
          <p:nvPr/>
        </p:nvSpPr>
        <p:spPr>
          <a:xfrm>
            <a:off x="1108075" y="660400"/>
            <a:ext cx="39624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对中华民族文化的热爱</a:t>
            </a:r>
          </a:p>
        </p:txBody>
      </p:sp>
      <p:sp>
        <p:nvSpPr>
          <p:cNvPr id="21" name="矩形 20"/>
          <p:cNvSpPr/>
          <p:nvPr/>
        </p:nvSpPr>
        <p:spPr>
          <a:xfrm>
            <a:off x="1069975" y="2081213"/>
            <a:ext cx="6537325" cy="13906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每一个汉字都积淀着中华民族几千年的</a:t>
            </a:r>
            <a:r>
              <a:rPr lang="zh-CN" altLang="en-US" sz="3600" b="1" dirty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睿智</a:t>
            </a: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与</a:t>
            </a:r>
            <a:r>
              <a:rPr lang="zh-CN" altLang="en-US" sz="3600" b="1" dirty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精髓</a:t>
            </a: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，更凝聚着一种</a:t>
            </a:r>
            <a:r>
              <a:rPr lang="zh-CN" altLang="en-US" sz="3200" b="1" dirty="0">
                <a:solidFill>
                  <a:srgbClr val="9F0F16"/>
                </a:solidFill>
                <a:latin typeface="微软雅黑" pitchFamily="34" charset="-122"/>
                <a:ea typeface="微软雅黑" pitchFamily="34" charset="-122"/>
              </a:rPr>
              <a:t>民族精神</a:t>
            </a: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4654550"/>
            <a:ext cx="9144000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7179" name="图片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0" t="52249" r="45674" b="11476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五边形 15"/>
          <p:cNvSpPr/>
          <p:nvPr/>
        </p:nvSpPr>
        <p:spPr>
          <a:xfrm>
            <a:off x="28575" y="601663"/>
            <a:ext cx="6300788" cy="579437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8196" name="图片 16"/>
          <p:cNvPicPr>
            <a:picLocks noChangeAspect="1"/>
          </p:cNvPicPr>
          <p:nvPr/>
        </p:nvPicPr>
        <p:blipFill>
          <a:blip r:embed="rId3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0"/>
          <a:stretch>
            <a:fillRect/>
          </a:stretch>
        </p:blipFill>
        <p:spPr bwMode="auto">
          <a:xfrm rot="-923798">
            <a:off x="4524375" y="-479425"/>
            <a:ext cx="36099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430213" y="620713"/>
            <a:ext cx="527050" cy="527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8198" name="文本框 9"/>
          <p:cNvSpPr txBox="1">
            <a:spLocks noChangeArrowheads="1"/>
          </p:cNvSpPr>
          <p:nvPr/>
        </p:nvSpPr>
        <p:spPr bwMode="auto">
          <a:xfrm>
            <a:off x="409575" y="592138"/>
            <a:ext cx="58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04040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六</a:t>
            </a:r>
          </a:p>
        </p:txBody>
      </p:sp>
      <p:sp>
        <p:nvSpPr>
          <p:cNvPr id="11" name="椭圆 10"/>
          <p:cNvSpPr/>
          <p:nvPr/>
        </p:nvSpPr>
        <p:spPr>
          <a:xfrm>
            <a:off x="468313" y="658813"/>
            <a:ext cx="450850" cy="452437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20" name="矩形 19"/>
          <p:cNvSpPr/>
          <p:nvPr/>
        </p:nvSpPr>
        <p:spPr>
          <a:xfrm>
            <a:off x="1108075" y="660400"/>
            <a:ext cx="39624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600" dirty="0">
                <a:solidFill>
                  <a:schemeClr val="bg1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起到养生的作用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4654550"/>
            <a:ext cx="993775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pic>
        <p:nvPicPr>
          <p:cNvPr id="820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5"/>
          <a:stretch>
            <a:fillRect/>
          </a:stretch>
        </p:blipFill>
        <p:spPr bwMode="auto">
          <a:xfrm>
            <a:off x="919163" y="1508125"/>
            <a:ext cx="274637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019175" y="4602163"/>
            <a:ext cx="5872163" cy="655637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13105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5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书法与气功有着密切的内在联系。中国书法也能起到促进身心健康，使人精力充沛，益寿延年的作用。练习书法与气功的“三调”非常相似：</a:t>
            </a:r>
          </a:p>
        </p:txBody>
      </p:sp>
      <p:sp>
        <p:nvSpPr>
          <p:cNvPr id="15" name="矩形 14"/>
          <p:cNvSpPr/>
          <p:nvPr/>
        </p:nvSpPr>
        <p:spPr>
          <a:xfrm>
            <a:off x="6916738" y="4654550"/>
            <a:ext cx="2227262" cy="550863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10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5"/>
          </a:p>
        </p:txBody>
      </p:sp>
      <p:sp>
        <p:nvSpPr>
          <p:cNvPr id="8205" name="矩形 6"/>
          <p:cNvSpPr>
            <a:spLocks noChangeArrowheads="1"/>
          </p:cNvSpPr>
          <p:nvPr/>
        </p:nvSpPr>
        <p:spPr bwMode="auto">
          <a:xfrm>
            <a:off x="4559300" y="2108200"/>
            <a:ext cx="20081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调身</a:t>
            </a:r>
            <a:r>
              <a:rPr lang="en-US" altLang="zh-CN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——</a:t>
            </a:r>
            <a:r>
              <a:rPr lang="zh-CN" altLang="en-US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姿势</a:t>
            </a:r>
          </a:p>
        </p:txBody>
      </p:sp>
      <p:sp>
        <p:nvSpPr>
          <p:cNvPr id="8206" name="矩形 7"/>
          <p:cNvSpPr>
            <a:spLocks noChangeArrowheads="1"/>
          </p:cNvSpPr>
          <p:nvPr/>
        </p:nvSpPr>
        <p:spPr bwMode="auto">
          <a:xfrm>
            <a:off x="4554538" y="2598738"/>
            <a:ext cx="1998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调神</a:t>
            </a:r>
            <a:r>
              <a:rPr lang="en-US" altLang="zh-CN" sz="24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——</a:t>
            </a:r>
            <a:r>
              <a:rPr lang="zh-CN" altLang="en-US" sz="2400" dirty="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入静</a:t>
            </a:r>
          </a:p>
        </p:txBody>
      </p:sp>
      <p:sp>
        <p:nvSpPr>
          <p:cNvPr id="8207" name="矩形 11"/>
          <p:cNvSpPr>
            <a:spLocks noChangeArrowheads="1"/>
          </p:cNvSpPr>
          <p:nvPr/>
        </p:nvSpPr>
        <p:spPr bwMode="auto">
          <a:xfrm>
            <a:off x="4546600" y="3106738"/>
            <a:ext cx="2595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调息</a:t>
            </a:r>
            <a:r>
              <a:rPr lang="en-US" altLang="zh-CN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——</a:t>
            </a:r>
            <a:r>
              <a:rPr lang="zh-CN" altLang="en-US" sz="2400">
                <a:solidFill>
                  <a:srgbClr val="9F0F1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调整呼吸</a:t>
            </a:r>
          </a:p>
        </p:txBody>
      </p:sp>
      <p:pic>
        <p:nvPicPr>
          <p:cNvPr id="8208" name="图片 1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13" t="50323" r="4121" b="13400"/>
          <a:stretch>
            <a:fillRect/>
          </a:stretch>
        </p:blipFill>
        <p:spPr bwMode="auto">
          <a:xfrm>
            <a:off x="7843838" y="293688"/>
            <a:ext cx="10048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r="6305" b="5252"/>
          <a:stretch>
            <a:fillRect/>
          </a:stretch>
        </p:blipFill>
        <p:spPr bwMode="auto">
          <a:xfrm>
            <a:off x="25400" y="0"/>
            <a:ext cx="9118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E6E7E9"/>
              </a:clrFrom>
              <a:clrTo>
                <a:srgbClr val="E6E7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27" b="5278"/>
          <a:stretch>
            <a:fillRect/>
          </a:stretch>
        </p:blipFill>
        <p:spPr bwMode="auto">
          <a:xfrm>
            <a:off x="0" y="0"/>
            <a:ext cx="7358063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矩形 3"/>
          <p:cNvSpPr>
            <a:spLocks noChangeArrowheads="1"/>
          </p:cNvSpPr>
          <p:nvPr/>
        </p:nvSpPr>
        <p:spPr bwMode="auto">
          <a:xfrm>
            <a:off x="1658938" y="2878138"/>
            <a:ext cx="479425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71247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9F0F16"/>
                </a:solidFill>
                <a:latin typeface="经典粗仿黑" pitchFamily="49" charset="-122"/>
                <a:ea typeface="经典粗仿黑" pitchFamily="49" charset="-122"/>
              </a:rPr>
              <a:t>总之，书法能释古通今，陶冶情操，好似知识大都市中的一派田园风光，自然、质朴、宁静，给人无限的美好空间。</a:t>
            </a:r>
            <a:br>
              <a:rPr lang="zh-CN" altLang="en-US" sz="2000" b="1" dirty="0">
                <a:solidFill>
                  <a:srgbClr val="9F0F16"/>
                </a:solidFill>
                <a:latin typeface="经典粗仿黑" pitchFamily="49" charset="-122"/>
                <a:ea typeface="经典粗仿黑" pitchFamily="49" charset="-122"/>
              </a:rPr>
            </a:br>
            <a:r>
              <a:rPr lang="zh-CN" altLang="en-US" sz="2000" b="1" dirty="0">
                <a:solidFill>
                  <a:srgbClr val="9F0F16"/>
                </a:solidFill>
                <a:latin typeface="经典粗仿黑" pitchFamily="49" charset="-122"/>
                <a:ea typeface="经典粗仿黑" pitchFamily="49" charset="-122"/>
              </a:rPr>
              <a:t>                                                                                </a:t>
            </a:r>
            <a:endParaRPr lang="en-US" altLang="zh-CN" sz="2000" b="1" dirty="0">
              <a:solidFill>
                <a:srgbClr val="9F0F16"/>
              </a:solidFill>
              <a:latin typeface="经典粗仿黑" pitchFamily="49" charset="-122"/>
              <a:ea typeface="经典粗仿黑" pitchFamily="49" charset="-122"/>
            </a:endParaRPr>
          </a:p>
        </p:txBody>
      </p:sp>
      <p:pic>
        <p:nvPicPr>
          <p:cNvPr id="9221" name="图片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7" t="50323" r="25388" b="13400"/>
          <a:stretch>
            <a:fillRect/>
          </a:stretch>
        </p:blipFill>
        <p:spPr bwMode="auto">
          <a:xfrm>
            <a:off x="7924800" y="293688"/>
            <a:ext cx="9239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8107"/>
            <a:ext cx="8936182" cy="561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316</Words>
  <Application>Microsoft Office PowerPoint</Application>
  <PresentationFormat>全屏显示(16:10)</PresentationFormat>
  <Paragraphs>36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19</cp:revision>
  <dcterms:created xsi:type="dcterms:W3CDTF">2013-10-06T13:29:00Z</dcterms:created>
  <dcterms:modified xsi:type="dcterms:W3CDTF">2016-08-22T03:59:55Z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